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1"/>
  </p:notesMasterIdLst>
  <p:handoutMasterIdLst>
    <p:handoutMasterId r:id="rId92"/>
  </p:handoutMasterIdLst>
  <p:sldIdLst>
    <p:sldId id="825" r:id="rId2"/>
    <p:sldId id="554" r:id="rId3"/>
    <p:sldId id="687" r:id="rId4"/>
    <p:sldId id="555" r:id="rId5"/>
    <p:sldId id="302" r:id="rId6"/>
    <p:sldId id="720" r:id="rId7"/>
    <p:sldId id="817" r:id="rId8"/>
    <p:sldId id="384" r:id="rId9"/>
    <p:sldId id="385" r:id="rId10"/>
    <p:sldId id="386" r:id="rId11"/>
    <p:sldId id="721" r:id="rId12"/>
    <p:sldId id="851" r:id="rId13"/>
    <p:sldId id="722" r:id="rId14"/>
    <p:sldId id="723" r:id="rId15"/>
    <p:sldId id="813" r:id="rId16"/>
    <p:sldId id="815" r:id="rId17"/>
    <p:sldId id="736" r:id="rId18"/>
    <p:sldId id="752" r:id="rId19"/>
    <p:sldId id="758" r:id="rId20"/>
    <p:sldId id="413" r:id="rId21"/>
    <p:sldId id="415" r:id="rId22"/>
    <p:sldId id="820" r:id="rId23"/>
    <p:sldId id="821" r:id="rId24"/>
    <p:sldId id="822" r:id="rId25"/>
    <p:sldId id="842" r:id="rId26"/>
    <p:sldId id="843" r:id="rId27"/>
    <p:sldId id="844" r:id="rId28"/>
    <p:sldId id="766" r:id="rId29"/>
    <p:sldId id="767" r:id="rId30"/>
    <p:sldId id="845" r:id="rId31"/>
    <p:sldId id="769" r:id="rId32"/>
    <p:sldId id="774" r:id="rId33"/>
    <p:sldId id="775" r:id="rId34"/>
    <p:sldId id="779" r:id="rId35"/>
    <p:sldId id="846" r:id="rId36"/>
    <p:sldId id="847" r:id="rId37"/>
    <p:sldId id="426" r:id="rId38"/>
    <p:sldId id="780" r:id="rId39"/>
    <p:sldId id="428" r:id="rId40"/>
    <p:sldId id="433" r:id="rId41"/>
    <p:sldId id="849" r:id="rId42"/>
    <p:sldId id="781" r:id="rId43"/>
    <p:sldId id="848" r:id="rId44"/>
    <p:sldId id="445" r:id="rId45"/>
    <p:sldId id="782" r:id="rId46"/>
    <p:sldId id="783" r:id="rId47"/>
    <p:sldId id="784" r:id="rId48"/>
    <p:sldId id="785" r:id="rId49"/>
    <p:sldId id="786" r:id="rId50"/>
    <p:sldId id="787" r:id="rId51"/>
    <p:sldId id="788" r:id="rId52"/>
    <p:sldId id="789" r:id="rId53"/>
    <p:sldId id="790" r:id="rId54"/>
    <p:sldId id="792" r:id="rId55"/>
    <p:sldId id="793" r:id="rId56"/>
    <p:sldId id="794" r:id="rId57"/>
    <p:sldId id="795" r:id="rId58"/>
    <p:sldId id="797" r:id="rId59"/>
    <p:sldId id="462" r:id="rId60"/>
    <p:sldId id="473" r:id="rId61"/>
    <p:sldId id="474" r:id="rId62"/>
    <p:sldId id="476" r:id="rId63"/>
    <p:sldId id="798" r:id="rId64"/>
    <p:sldId id="799" r:id="rId65"/>
    <p:sldId id="486" r:id="rId66"/>
    <p:sldId id="488" r:id="rId67"/>
    <p:sldId id="800" r:id="rId68"/>
    <p:sldId id="495" r:id="rId69"/>
    <p:sldId id="496" r:id="rId70"/>
    <p:sldId id="801" r:id="rId71"/>
    <p:sldId id="498" r:id="rId72"/>
    <p:sldId id="501" r:id="rId73"/>
    <p:sldId id="502" r:id="rId74"/>
    <p:sldId id="503" r:id="rId75"/>
    <p:sldId id="506" r:id="rId76"/>
    <p:sldId id="507" r:id="rId77"/>
    <p:sldId id="510" r:id="rId78"/>
    <p:sldId id="511" r:id="rId79"/>
    <p:sldId id="512" r:id="rId80"/>
    <p:sldId id="509" r:id="rId81"/>
    <p:sldId id="534" r:id="rId82"/>
    <p:sldId id="535" r:id="rId83"/>
    <p:sldId id="804" r:id="rId84"/>
    <p:sldId id="536" r:id="rId85"/>
    <p:sldId id="539" r:id="rId86"/>
    <p:sldId id="551" r:id="rId87"/>
    <p:sldId id="552" r:id="rId88"/>
    <p:sldId id="810" r:id="rId89"/>
    <p:sldId id="811" r:id="rId90"/>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2"/>
    <p:restoredTop sz="83942"/>
  </p:normalViewPr>
  <p:slideViewPr>
    <p:cSldViewPr showGuides="1">
      <p:cViewPr varScale="1">
        <p:scale>
          <a:sx n="116" d="100"/>
          <a:sy n="116" d="100"/>
        </p:scale>
        <p:origin x="14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264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264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264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76BFF0EB-68A9-4DB8-B5C5-0F1BA5C60FF5}" type="slidenum">
              <a:rPr kumimoji="1" lang="zh-CN" altLang="en-US" sz="12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581234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93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93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993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93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B310113-7B60-4D4B-A8C9-7692F6F839BA}" type="slidenum">
              <a:rPr kumimoji="1" lang="zh-CN" altLang="en-US" sz="12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6671665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ln/>
        </p:spPr>
        <p:txBody>
          <a:bodyPr wrap="square" lIns="91440" tIns="45720" rIns="91440" bIns="45720" anchor="t"/>
          <a:lstStyle/>
          <a:p>
            <a:pPr lvl="0" eaLnBrk="1" hangingPunct="1"/>
            <a:endParaRPr lang="zh-CN" altLang="en-US" dirty="0"/>
          </a:p>
        </p:txBody>
      </p:sp>
      <p:sp>
        <p:nvSpPr>
          <p:cNvPr id="7172"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Tahoma" panose="020B0604030504040204" pitchFamily="34" charset="0"/>
              </a:rPr>
              <a:t>1</a:t>
            </a:fld>
            <a:endParaRPr lang="zh-CN" altLang="en-US" dirty="0">
              <a:latin typeface="Tahoma" panose="020B0604030504040204" pitchFamily="34" charset="0"/>
            </a:endParaRPr>
          </a:p>
        </p:txBody>
      </p:sp>
    </p:spTree>
    <p:extLst>
      <p:ext uri="{BB962C8B-B14F-4D97-AF65-F5344CB8AC3E}">
        <p14:creationId xmlns:p14="http://schemas.microsoft.com/office/powerpoint/2010/main" val="238126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Tahoma" panose="020B0604030504040204" pitchFamily="34" charset="0"/>
              </a:rPr>
              <a:t>6</a:t>
            </a:fld>
            <a:endParaRPr lang="zh-CN" altLang="en-US" dirty="0">
              <a:latin typeface="Tahoma" panose="020B0604030504040204" pitchFamily="34" charset="0"/>
            </a:endParaRPr>
          </a:p>
        </p:txBody>
      </p:sp>
      <p:sp>
        <p:nvSpPr>
          <p:cNvPr id="33795" name="Rectangle 2"/>
          <p:cNvSpPr>
            <a:spLocks noGrp="1" noRot="1" noChangeAspect="1" noTextEdit="1"/>
          </p:cNvSpPr>
          <p:nvPr>
            <p:ph type="sldImg"/>
          </p:nvPr>
        </p:nvSpPr>
        <p:spPr>
          <a:ln/>
        </p:spPr>
      </p:sp>
      <p:sp>
        <p:nvSpPr>
          <p:cNvPr id="33796" name="Rectangle 3"/>
          <p:cNvSpPr>
            <a:spLocks noGrp="1"/>
          </p:cNvSpPr>
          <p:nvPr>
            <p:ph type="body" idx="1"/>
          </p:nvPr>
        </p:nvSpPr>
        <p:spPr>
          <a:ln/>
        </p:spPr>
        <p:txBody>
          <a:bodyPr wrap="square" lIns="91440" tIns="45720" rIns="91440" bIns="45720" anchor="t"/>
          <a:lstStyle/>
          <a:p>
            <a:pPr lvl="0" eaLnBrk="1" hangingPunct="1"/>
            <a:r>
              <a:rPr lang="zh-CN" altLang="en-US" dirty="0"/>
              <a:t>千年虫、目的、方法</a:t>
            </a:r>
          </a:p>
        </p:txBody>
      </p:sp>
    </p:spTree>
    <p:extLst>
      <p:ext uri="{BB962C8B-B14F-4D97-AF65-F5344CB8AC3E}">
        <p14:creationId xmlns:p14="http://schemas.microsoft.com/office/powerpoint/2010/main" val="316212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Tahoma" panose="020B0604030504040204" pitchFamily="34" charset="0"/>
              </a:rPr>
              <a:t>7</a:t>
            </a:fld>
            <a:endParaRPr lang="zh-CN" altLang="en-US" dirty="0">
              <a:latin typeface="Tahoma" panose="020B0604030504040204" pitchFamily="34" charset="0"/>
            </a:endParaRPr>
          </a:p>
        </p:txBody>
      </p:sp>
      <p:sp>
        <p:nvSpPr>
          <p:cNvPr id="35843" name="Rectangle 2"/>
          <p:cNvSpPr>
            <a:spLocks noGrp="1" noRot="1" noChangeAspect="1" noTextEdit="1"/>
          </p:cNvSpPr>
          <p:nvPr>
            <p:ph type="sldImg"/>
          </p:nvPr>
        </p:nvSpPr>
        <p:spPr>
          <a:xfrm>
            <a:off x="1146175" y="687388"/>
            <a:ext cx="4567238" cy="3425825"/>
          </a:xfrm>
          <a:ln w="12700">
            <a:solidFill>
              <a:schemeClr val="tx1">
                <a:alpha val="100000"/>
              </a:schemeClr>
            </a:solidFill>
          </a:ln>
        </p:spPr>
      </p:sp>
      <p:sp>
        <p:nvSpPr>
          <p:cNvPr id="35844" name="Rectangle 3"/>
          <p:cNvSpPr>
            <a:spLocks noGrp="1"/>
          </p:cNvSpPr>
          <p:nvPr>
            <p:ph type="body" idx="1"/>
          </p:nvPr>
        </p:nvSpPr>
        <p:spPr>
          <a:ln/>
        </p:spPr>
        <p:txBody>
          <a:bodyPr wrap="square" lIns="92075" tIns="46038" rIns="92075" bIns="46038" anchor="t"/>
          <a:lstStyle/>
          <a:p>
            <a:pPr lvl="0" eaLnBrk="1" hangingPunct="1"/>
            <a:endParaRPr lang="zh-CN" altLang="en-US" dirty="0"/>
          </a:p>
        </p:txBody>
      </p:sp>
    </p:spTree>
    <p:extLst>
      <p:ext uri="{BB962C8B-B14F-4D97-AF65-F5344CB8AC3E}">
        <p14:creationId xmlns:p14="http://schemas.microsoft.com/office/powerpoint/2010/main" val="268389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Tahoma" panose="020B0604030504040204" pitchFamily="34" charset="0"/>
              </a:rPr>
              <a:t>13</a:t>
            </a:fld>
            <a:endParaRPr lang="zh-CN" altLang="en-US" dirty="0">
              <a:latin typeface="Tahoma" panose="020B0604030504040204" pitchFamily="34" charset="0"/>
            </a:endParaRPr>
          </a:p>
        </p:txBody>
      </p:sp>
      <p:sp>
        <p:nvSpPr>
          <p:cNvPr id="43011" name="Rectangle 2"/>
          <p:cNvSpPr>
            <a:spLocks noGrp="1" noRot="1" noChangeAspect="1" noTextEdit="1"/>
          </p:cNvSpPr>
          <p:nvPr>
            <p:ph type="sldImg"/>
          </p:nvPr>
        </p:nvSpPr>
        <p:spPr>
          <a:ln/>
        </p:spPr>
      </p:sp>
      <p:sp>
        <p:nvSpPr>
          <p:cNvPr id="43012" name="Rectangle 3"/>
          <p:cNvSpPr>
            <a:spLocks noGrp="1"/>
          </p:cNvSpPr>
          <p:nvPr>
            <p:ph type="body" idx="1"/>
          </p:nvPr>
        </p:nvSpPr>
        <p:spPr>
          <a:ln/>
        </p:spPr>
        <p:txBody>
          <a:bodyPr wrap="square" lIns="91440" tIns="45720" rIns="91440" bIns="45720" anchor="t"/>
          <a:lstStyle/>
          <a:p>
            <a:pPr lvl="0" eaLnBrk="1" hangingPunct="1"/>
            <a:r>
              <a:rPr lang="zh-CN" altLang="en-US" dirty="0"/>
              <a:t>测试驱动</a:t>
            </a:r>
          </a:p>
          <a:p>
            <a:pPr lvl="0" eaLnBrk="1" hangingPunct="1"/>
            <a:r>
              <a:rPr lang="zh-CN" altLang="en-US" dirty="0"/>
              <a:t>开发人员主要从事单元测试</a:t>
            </a:r>
          </a:p>
        </p:txBody>
      </p:sp>
    </p:spTree>
    <p:extLst>
      <p:ext uri="{BB962C8B-B14F-4D97-AF65-F5344CB8AC3E}">
        <p14:creationId xmlns:p14="http://schemas.microsoft.com/office/powerpoint/2010/main" val="139514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latin typeface="Tahoma" panose="020B0604030504040204" pitchFamily="34" charset="0"/>
              </a:rPr>
              <a:t>27</a:t>
            </a:fld>
            <a:endParaRPr lang="zh-CN" altLang="en-US" dirty="0">
              <a:latin typeface="Tahoma" panose="020B0604030504040204" pitchFamily="34" charset="0"/>
            </a:endParaRPr>
          </a:p>
        </p:txBody>
      </p:sp>
      <p:sp>
        <p:nvSpPr>
          <p:cNvPr id="62467" name="Rectangle 2"/>
          <p:cNvSpPr>
            <a:spLocks noGrp="1" noRot="1" noChangeAspect="1" noTextEdit="1"/>
          </p:cNvSpPr>
          <p:nvPr>
            <p:ph type="sldImg"/>
          </p:nvPr>
        </p:nvSpPr>
        <p:spPr>
          <a:ln/>
        </p:spPr>
      </p:sp>
      <p:sp>
        <p:nvSpPr>
          <p:cNvPr id="62468" name="Rectangle 3"/>
          <p:cNvSpPr>
            <a:spLocks noGrp="1"/>
          </p:cNvSpPr>
          <p:nvPr>
            <p:ph type="body" idx="1"/>
          </p:nvPr>
        </p:nvSpPr>
        <p:spPr>
          <a:ln/>
        </p:spPr>
        <p:txBody>
          <a:bodyPr wrap="square" lIns="91440" tIns="45720" rIns="91440" bIns="45720" anchor="t"/>
          <a:lstStyle/>
          <a:p>
            <a:pPr lvl="0" eaLnBrk="1" hangingPunct="1"/>
            <a:r>
              <a:rPr lang="zh-CN" altLang="en-US" dirty="0"/>
              <a:t>路径覆盖差</a:t>
            </a:r>
            <a:r>
              <a:rPr lang="en-US" altLang="zh-CN" dirty="0"/>
              <a:t>TF</a:t>
            </a:r>
          </a:p>
        </p:txBody>
      </p:sp>
    </p:spTree>
    <p:extLst>
      <p:ext uri="{BB962C8B-B14F-4D97-AF65-F5344CB8AC3E}">
        <p14:creationId xmlns:p14="http://schemas.microsoft.com/office/powerpoint/2010/main" val="268653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2063" name="Rectangle 4"/>
              <p:cNvSpPr/>
              <p:nvPr/>
            </p:nvSpPr>
            <p:spPr>
              <a:xfrm>
                <a:off x="720" y="336"/>
                <a:ext cx="384" cy="432"/>
              </a:xfrm>
              <a:prstGeom prst="rect">
                <a:avLst/>
              </a:prstGeom>
              <a:solidFill>
                <a:schemeClr val="folHlink"/>
              </a:solidFill>
              <a:ln w="9525">
                <a:noFill/>
              </a:ln>
            </p:spPr>
            <p:txBody>
              <a:bodyPr wrap="none" anchor="ctr"/>
              <a:lstStyle/>
              <a:p>
                <a:pPr lvl="0" eaLnBrk="1" hangingPunct="1">
                  <a:buNone/>
                </a:pPr>
                <a:endParaRPr lang="zh-CN" altLang="en-US" dirty="0">
                  <a:latin typeface="Tahoma" panose="020B0604030504040204" pitchFamily="34" charset="0"/>
                </a:endParaRPr>
              </a:p>
            </p:txBody>
          </p:sp>
          <p:sp>
            <p:nvSpPr>
              <p:cNvPr id="2064"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lstStyle/>
              <a:p>
                <a:pPr lvl="0" eaLnBrk="1" hangingPunct="1">
                  <a:buNone/>
                </a:pPr>
                <a:endParaRPr lang="zh-CN" altLang="en-US" dirty="0">
                  <a:latin typeface="Tahoma" panose="020B0604030504040204" pitchFamily="34" charset="0"/>
                </a:endParaRPr>
              </a:p>
            </p:txBody>
          </p:sp>
        </p:grpSp>
        <p:grpSp>
          <p:nvGrpSpPr>
            <p:cNvPr id="2057" name="Group 6"/>
            <p:cNvGrpSpPr/>
            <p:nvPr/>
          </p:nvGrpSpPr>
          <p:grpSpPr>
            <a:xfrm>
              <a:off x="261" y="1870"/>
              <a:ext cx="465" cy="299"/>
              <a:chOff x="912" y="2640"/>
              <a:chExt cx="672" cy="432"/>
            </a:xfrm>
          </p:grpSpPr>
          <p:sp>
            <p:nvSpPr>
              <p:cNvPr id="2061" name="Rectangle 7"/>
              <p:cNvSpPr/>
              <p:nvPr/>
            </p:nvSpPr>
            <p:spPr>
              <a:xfrm>
                <a:off x="912" y="2640"/>
                <a:ext cx="384" cy="432"/>
              </a:xfrm>
              <a:prstGeom prst="rect">
                <a:avLst/>
              </a:prstGeom>
              <a:solidFill>
                <a:schemeClr val="accent2"/>
              </a:solidFill>
              <a:ln w="9525">
                <a:noFill/>
              </a:ln>
            </p:spPr>
            <p:txBody>
              <a:bodyPr wrap="none" anchor="ctr"/>
              <a:lstStyle/>
              <a:p>
                <a:pPr lvl="0" eaLnBrk="1" hangingPunct="1">
                  <a:buNone/>
                </a:pPr>
                <a:endParaRPr lang="zh-CN" altLang="en-US" dirty="0">
                  <a:latin typeface="Tahoma" panose="020B0604030504040204" pitchFamily="34" charset="0"/>
                </a:endParaRPr>
              </a:p>
            </p:txBody>
          </p:sp>
          <p:sp>
            <p:nvSpPr>
              <p:cNvPr id="2062"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lstStyle/>
              <a:p>
                <a:pPr lvl="0" eaLnBrk="1" hangingPunct="1">
                  <a:buNone/>
                </a:pPr>
                <a:endParaRPr lang="zh-CN" altLang="en-US" dirty="0">
                  <a:latin typeface="Tahoma" panose="020B0604030504040204" pitchFamily="34" charset="0"/>
                </a:endParaRPr>
              </a:p>
            </p:txBody>
          </p:sp>
        </p:grpSp>
        <p:sp>
          <p:nvSpPr>
            <p:cNvPr id="2058"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eaLnBrk="1" hangingPunct="1">
                <a:buNone/>
              </a:pPr>
              <a:endParaRPr lang="zh-CN" altLang="en-US" dirty="0">
                <a:latin typeface="Tahoma" panose="020B0604030504040204" pitchFamily="34" charset="0"/>
              </a:endParaRPr>
            </a:p>
          </p:txBody>
        </p:sp>
        <p:sp>
          <p:nvSpPr>
            <p:cNvPr id="2059" name="Rectangle 10"/>
            <p:cNvSpPr/>
            <p:nvPr/>
          </p:nvSpPr>
          <p:spPr>
            <a:xfrm>
              <a:off x="400" y="1536"/>
              <a:ext cx="20" cy="663"/>
            </a:xfrm>
            <a:prstGeom prst="rect">
              <a:avLst/>
            </a:prstGeom>
            <a:solidFill>
              <a:schemeClr val="bg2"/>
            </a:solidFill>
            <a:ln w="9525">
              <a:noFill/>
            </a:ln>
          </p:spPr>
          <p:txBody>
            <a:bodyPr wrap="none" anchor="ctr"/>
            <a:lstStyle/>
            <a:p>
              <a:pPr lvl="0" eaLnBrk="1" hangingPunct="1">
                <a:buNone/>
              </a:pPr>
              <a:endParaRPr lang="zh-CN" altLang="en-US" dirty="0">
                <a:latin typeface="Tahoma" panose="020B0604030504040204" pitchFamily="34" charset="0"/>
              </a:endParaRPr>
            </a:p>
          </p:txBody>
        </p:sp>
        <p:sp>
          <p:nvSpPr>
            <p:cNvPr id="2060"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lstStyle/>
            <a:p>
              <a:pPr lvl="0" eaLnBrk="1" hangingPunct="1">
                <a:buNone/>
              </a:pPr>
              <a:endParaRPr lang="zh-CN" altLang="en-US" dirty="0">
                <a:latin typeface="Tahoma" panose="020B0604030504040204" pitchFamily="34" charset="0"/>
              </a:endParaRPr>
            </a:p>
          </p:txBody>
        </p:sp>
      </p:grpSp>
      <p:sp>
        <p:nvSpPr>
          <p:cNvPr id="65548" name="Rectangle 12"/>
          <p:cNvSpPr>
            <a:spLocks noGrp="1" noChangeArrowheads="1"/>
          </p:cNvSpPr>
          <p:nvPr>
            <p:ph type="ctrTitle" hasCustomPrompt="1"/>
          </p:nvPr>
        </p:nvSpPr>
        <p:spPr>
          <a:xfrm>
            <a:off x="990600" y="1828800"/>
            <a:ext cx="7772400" cy="1143000"/>
          </a:xfrm>
        </p:spPr>
        <p:txBody>
          <a:bodyPr/>
          <a:lstStyle>
            <a:lvl1pPr>
              <a:defRPr/>
            </a:lvl1pPr>
          </a:lstStyle>
          <a:p>
            <a:r>
              <a:rPr lang="zh-CN" altLang="en-US"/>
              <a:t>单击此处编辑母软件版标题样式</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24"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smtClean="0">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6EE54CD-A6C9-4ACE-B4A8-0FF755A06808}" type="datetime1">
              <a:rPr kumimoji="0" lang="zh-CN" altLang="en-US"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F31FB3-852A-4EBA-BE5F-B54C162C6B9E}" type="slidenum">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8DDF4CC-03F2-4B63-A386-1D588CC4D33F}"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defRPr/>
            </a:pPr>
            <a:fld id="{88BED4D9-E2EF-46C5-877D-2A469FB34A11}"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/144</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6113" y="617538"/>
            <a:ext cx="1947862" cy="5326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692775" cy="5326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8DDF4CC-03F2-4B63-A386-1D588CC4D33F}"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defRPr/>
            </a:pPr>
            <a:fld id="{88BED4D9-E2EF-46C5-877D-2A469FB34A11}"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/144</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表格占位符 2"/>
          <p:cNvSpPr>
            <a:spLocks noGrp="1"/>
          </p:cNvSpPr>
          <p:nvPr>
            <p:ph type="tbl" idx="1"/>
          </p:nvPr>
        </p:nvSpPr>
        <p:spPr>
          <a:xfrm>
            <a:off x="1219200" y="2057400"/>
            <a:ext cx="7580313" cy="3886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1" lang="zh-CN" altLang="en-US" sz="3200" b="1" i="0" u="none" strike="noStrike" kern="0" cap="none" spc="0" normalizeH="0" baseline="0" noProof="0">
              <a:ln>
                <a:noFill/>
              </a:ln>
              <a:solidFill>
                <a:schemeClr val="folHlink"/>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8DDF4CC-03F2-4B63-A386-1D588CC4D33F}"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defRPr/>
            </a:pPr>
            <a:fld id="{88BED4D9-E2EF-46C5-877D-2A469FB34A11}"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/144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 name="日期占位符 3"/>
          <p:cNvSpPr>
            <a:spLocks noGrp="1"/>
          </p:cNvSpPr>
          <p:nvPr>
            <p:ph type="dt" sz="half" idx="2"/>
          </p:nvPr>
        </p:nvSpPr>
        <p:spPr bwMode="auto">
          <a:xfrm>
            <a:off x="914400" y="6324600"/>
            <a:ext cx="1905000" cy="457200"/>
          </a:xfrm>
          <a:prstGeom prst="rect">
            <a:avLst/>
          </a:prstGeom>
          <a:ln>
            <a:miter lim="800000"/>
          </a:ln>
        </p:spPr>
        <p:txBody>
          <a:bodyPr vert="horz" wrap="square" lIns="91440" tIns="45720" rIns="91440" bIns="45720" numCol="1" anchor="b"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87DACF39-13F4-4578-95B3-820812CC0587}"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4"/>
          <p:cNvSpPr>
            <a:spLocks noGrp="1"/>
          </p:cNvSpPr>
          <p:nvPr>
            <p:ph type="ftr" sz="quarter" idx="3"/>
          </p:nvPr>
        </p:nvSpPr>
        <p:spPr bwMode="auto">
          <a:xfrm>
            <a:off x="3505200" y="64008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bwMode="auto">
          <a:xfrm>
            <a:off x="7772400" y="6400800"/>
            <a:ext cx="1371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defRPr/>
            </a:pPr>
            <a:fld id="{38DD267D-694A-4E00-B093-6AA7FFAC1FF7}"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/133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8DDF4CC-03F2-4B63-A386-1D588CC4D33F}"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defRPr/>
            </a:pPr>
            <a:fld id="{88BED4D9-E2EF-46C5-877D-2A469FB34A11}"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/144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219200" y="2057400"/>
            <a:ext cx="3713163"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4763" y="2057400"/>
            <a:ext cx="371475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8DDF4CC-03F2-4B63-A386-1D588CC4D33F}"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defRPr/>
            </a:pPr>
            <a:fld id="{88BED4D9-E2EF-46C5-877D-2A469FB34A11}"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/144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8DDF4CC-03F2-4B63-A386-1D588CC4D33F}"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defRPr/>
            </a:pPr>
            <a:fld id="{88BED4D9-E2EF-46C5-877D-2A469FB34A11}"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/144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8DDF4CC-03F2-4B63-A386-1D588CC4D33F}"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defRPr/>
            </a:pPr>
            <a:fld id="{88BED4D9-E2EF-46C5-877D-2A469FB34A11}"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/144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8DDF4CC-03F2-4B63-A386-1D588CC4D33F}"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defRPr/>
            </a:pPr>
            <a:fld id="{88BED4D9-E2EF-46C5-877D-2A469FB34A11}"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/144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8DDF4CC-03F2-4B63-A386-1D588CC4D33F}"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defRPr/>
            </a:pPr>
            <a:fld id="{88BED4D9-E2EF-46C5-877D-2A469FB34A11}"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/144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zh-CN" altLang="en-US" sz="3200" b="1" i="0" u="none" strike="noStrike" kern="0" cap="none" spc="0" normalizeH="0" baseline="0" noProof="0">
              <a:ln>
                <a:noFill/>
              </a:ln>
              <a:solidFill>
                <a:schemeClr val="folHlink"/>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8DDF4CC-03F2-4B63-A386-1D588CC4D33F}"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defRPr/>
            </a:pPr>
            <a:fld id="{88BED4D9-E2EF-46C5-877D-2A469FB34A11}"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/144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p:nvPr/>
        </p:nvSpPr>
        <p:spPr>
          <a:xfrm>
            <a:off x="417513" y="0"/>
            <a:ext cx="438150" cy="474663"/>
          </a:xfrm>
          <a:prstGeom prst="rect">
            <a:avLst/>
          </a:prstGeom>
          <a:solidFill>
            <a:schemeClr val="accent2"/>
          </a:solidFill>
          <a:ln w="9525">
            <a:noFill/>
          </a:ln>
        </p:spPr>
        <p:txBody>
          <a:bodyPr wrap="none" anchor="ctr"/>
          <a:lstStyle/>
          <a:p>
            <a:pPr lvl="0" algn="ctr" eaLnBrk="1" hangingPunct="1">
              <a:buNone/>
            </a:pPr>
            <a:endParaRPr lang="zh-CN" altLang="en-US" dirty="0">
              <a:latin typeface="Tahoma" panose="020B0604030504040204" pitchFamily="34" charset="0"/>
            </a:endParaRPr>
          </a:p>
        </p:txBody>
      </p:sp>
      <p:sp>
        <p:nvSpPr>
          <p:cNvPr id="1027" name="Rectangle 3"/>
          <p:cNvSpPr/>
          <p:nvPr/>
        </p:nvSpPr>
        <p:spPr>
          <a:xfrm>
            <a:off x="800100" y="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eaLnBrk="1" hangingPunct="1">
              <a:buNone/>
            </a:pPr>
            <a:endParaRPr lang="zh-CN" altLang="en-US" dirty="0">
              <a:latin typeface="Tahoma" panose="020B0604030504040204" pitchFamily="34" charset="0"/>
            </a:endParaRPr>
          </a:p>
        </p:txBody>
      </p:sp>
      <p:sp>
        <p:nvSpPr>
          <p:cNvPr id="1028" name="Rectangle 4"/>
          <p:cNvSpPr/>
          <p:nvPr/>
        </p:nvSpPr>
        <p:spPr>
          <a:xfrm>
            <a:off x="541338" y="468313"/>
            <a:ext cx="422275" cy="474662"/>
          </a:xfrm>
          <a:prstGeom prst="rect">
            <a:avLst/>
          </a:prstGeom>
          <a:solidFill>
            <a:schemeClr val="folHlink"/>
          </a:solidFill>
          <a:ln w="9525">
            <a:noFill/>
          </a:ln>
        </p:spPr>
        <p:txBody>
          <a:bodyPr wrap="none" anchor="ctr"/>
          <a:lstStyle/>
          <a:p>
            <a:pPr lvl="0" algn="ctr" eaLnBrk="1" hangingPunct="1">
              <a:buNone/>
            </a:pPr>
            <a:endParaRPr lang="zh-CN" altLang="en-US" dirty="0">
              <a:latin typeface="Tahoma" panose="020B0604030504040204" pitchFamily="34" charset="0"/>
            </a:endParaRPr>
          </a:p>
        </p:txBody>
      </p:sp>
      <p:sp>
        <p:nvSpPr>
          <p:cNvPr id="1029" name="Rectangle 5"/>
          <p:cNvSpPr/>
          <p:nvPr/>
        </p:nvSpPr>
        <p:spPr>
          <a:xfrm>
            <a:off x="911225" y="468313"/>
            <a:ext cx="368300" cy="474662"/>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eaLnBrk="1" hangingPunct="1">
              <a:buNone/>
            </a:pPr>
            <a:endParaRPr lang="zh-CN" altLang="en-US" dirty="0">
              <a:latin typeface="Tahoma" panose="020B0604030504040204" pitchFamily="34" charset="0"/>
            </a:endParaRPr>
          </a:p>
        </p:txBody>
      </p:sp>
      <p:sp>
        <p:nvSpPr>
          <p:cNvPr id="1030" name="Rectangle 6"/>
          <p:cNvSpPr/>
          <p:nvPr/>
        </p:nvSpPr>
        <p:spPr>
          <a:xfrm>
            <a:off x="127000" y="395288"/>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eaLnBrk="1" hangingPunct="1">
              <a:buNone/>
            </a:pPr>
            <a:endParaRPr lang="zh-CN" altLang="en-US" dirty="0">
              <a:latin typeface="Tahoma" panose="020B0604030504040204" pitchFamily="34" charset="0"/>
            </a:endParaRPr>
          </a:p>
        </p:txBody>
      </p:sp>
      <p:sp>
        <p:nvSpPr>
          <p:cNvPr id="1031" name="Rectangle 7"/>
          <p:cNvSpPr/>
          <p:nvPr/>
        </p:nvSpPr>
        <p:spPr>
          <a:xfrm>
            <a:off x="762000" y="14288"/>
            <a:ext cx="46038" cy="900112"/>
          </a:xfrm>
          <a:prstGeom prst="rect">
            <a:avLst/>
          </a:prstGeom>
          <a:solidFill>
            <a:schemeClr val="bg2"/>
          </a:solidFill>
          <a:ln w="9525">
            <a:noFill/>
          </a:ln>
        </p:spPr>
        <p:txBody>
          <a:bodyPr wrap="none" anchor="ctr"/>
          <a:lstStyle/>
          <a:p>
            <a:pPr lvl="0" algn="ctr" eaLnBrk="1" hangingPunct="1">
              <a:buNone/>
            </a:pPr>
            <a:endParaRPr lang="zh-CN" altLang="en-US" dirty="0">
              <a:latin typeface="Tahoma" panose="020B0604030504040204" pitchFamily="34" charset="0"/>
            </a:endParaRPr>
          </a:p>
        </p:txBody>
      </p:sp>
      <p:sp>
        <p:nvSpPr>
          <p:cNvPr id="1032" name="Rectangle 8"/>
          <p:cNvSpPr/>
          <p:nvPr/>
        </p:nvSpPr>
        <p:spPr>
          <a:xfrm>
            <a:off x="442913" y="728663"/>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eaLnBrk="1" hangingPunct="1">
              <a:buNone/>
            </a:pPr>
            <a:endParaRPr lang="zh-CN" altLang="en-US" dirty="0">
              <a:latin typeface="Tahoma" panose="020B0604030504040204" pitchFamily="34" charset="0"/>
            </a:endParaRPr>
          </a:p>
        </p:txBody>
      </p:sp>
      <p:sp>
        <p:nvSpPr>
          <p:cNvPr id="1033" name="Rectangle 9"/>
          <p:cNvSpPr>
            <a:spLocks noGrp="1"/>
          </p:cNvSpPr>
          <p:nvPr>
            <p:ph type="title"/>
          </p:nvPr>
        </p:nvSpPr>
        <p:spPr>
          <a:xfrm>
            <a:off x="1150938" y="617538"/>
            <a:ext cx="7793037" cy="1143000"/>
          </a:xfrm>
          <a:prstGeom prst="rect">
            <a:avLst/>
          </a:prstGeom>
          <a:noFill/>
          <a:ln w="9525">
            <a:noFill/>
          </a:ln>
        </p:spPr>
        <p:txBody>
          <a:bodyPr anchor="b"/>
          <a:lstStyle/>
          <a:p>
            <a:pPr lvl="0"/>
            <a:r>
              <a:rPr lang="zh-CN" altLang="en-US" dirty="0"/>
              <a:t>单击此处编辑母版标题样式</a:t>
            </a:r>
          </a:p>
        </p:txBody>
      </p:sp>
      <p:sp>
        <p:nvSpPr>
          <p:cNvPr id="64522" name="Rectangle 10"/>
          <p:cNvSpPr>
            <a:spLocks noGrp="1" noChangeArrowheads="1"/>
          </p:cNvSpPr>
          <p:nvPr>
            <p:ph type="body" idx="1"/>
          </p:nvPr>
        </p:nvSpPr>
        <p:spPr bwMode="auto">
          <a:xfrm>
            <a:off x="1219200" y="2057400"/>
            <a:ext cx="7580313" cy="38862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A8DDF4CC-03F2-4B63-A386-1D588CC4D33F}" type="datetime1">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2023/11/15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24" name="Rectangle 12"/>
          <p:cNvSpPr>
            <a:spLocks noGrp="1" noChangeArrowheads="1"/>
          </p:cNvSpPr>
          <p:nvPr>
            <p:ph type="ftr" sz="quarter" idx="3"/>
          </p:nvPr>
        </p:nvSpPr>
        <p:spPr bwMode="auto">
          <a:xfrm>
            <a:off x="3505200" y="64008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课程介绍</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4525" name="Rectangle 13"/>
          <p:cNvSpPr>
            <a:spLocks noGrp="1" noChangeArrowheads="1"/>
          </p:cNvSpPr>
          <p:nvPr>
            <p:ph type="sldNum" sz="quarter" idx="4"/>
          </p:nvPr>
        </p:nvSpPr>
        <p:spPr bwMode="auto">
          <a:xfrm>
            <a:off x="69342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r" defTabSz="914400" rtl="0" eaLnBrk="1" fontAlgn="base" latinLnBrk="0" hangingPunct="1">
              <a:lnSpc>
                <a:spcPct val="100000"/>
              </a:lnSpc>
              <a:spcBef>
                <a:spcPct val="0"/>
              </a:spcBef>
              <a:spcAft>
                <a:spcPct val="0"/>
              </a:spcAft>
              <a:buClrTx/>
              <a:buSzTx/>
              <a:buFontTx/>
              <a:buNone/>
              <a:defRPr/>
            </a:pPr>
            <a:fld id="{88BED4D9-E2EF-46C5-877D-2A469FB34A11}" type="slidenum">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/144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kumimoji="1" sz="4000" b="1">
          <a:solidFill>
            <a:schemeClr val="tx2"/>
          </a:solidFill>
          <a:latin typeface="+mj-lt"/>
          <a:ea typeface="+mj-ea"/>
          <a:cs typeface="+mj-cs"/>
        </a:defRPr>
      </a:lvl1pPr>
      <a:lvl2pPr algn="l" rtl="0" eaLnBrk="0" fontAlgn="base" hangingPunct="0">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1143000" y="228600"/>
            <a:ext cx="5867400" cy="533400"/>
          </a:xfrm>
          <a:ln/>
        </p:spPr>
        <p:txBody>
          <a:bodyPr vert="horz" wrap="square" lIns="91440" tIns="45720" rIns="91440" bIns="45720" anchor="b"/>
          <a:lstStyle/>
          <a:p>
            <a:pPr eaLnBrk="1" hangingPunct="1"/>
            <a:r>
              <a:rPr lang="zh-CN" altLang="en-US" dirty="0" smtClean="0"/>
              <a:t>第</a:t>
            </a:r>
            <a:r>
              <a:rPr lang="en-US" altLang="zh-CN" dirty="0" smtClean="0">
                <a:latin typeface="隶书" panose="02010509060101010101" pitchFamily="49" charset="-122"/>
              </a:rPr>
              <a:t>9</a:t>
            </a:r>
            <a:r>
              <a:rPr lang="zh-CN" altLang="en-US" dirty="0" smtClean="0"/>
              <a:t>章 </a:t>
            </a:r>
            <a:r>
              <a:rPr lang="zh-CN" altLang="en-US" dirty="0"/>
              <a:t>结构化实现 </a:t>
            </a:r>
            <a:endParaRPr lang="en-US" altLang="zh-CN" dirty="0"/>
          </a:p>
        </p:txBody>
      </p:sp>
      <p:sp>
        <p:nvSpPr>
          <p:cNvPr id="698371" name="Rectangle 3"/>
          <p:cNvSpPr>
            <a:spLocks noGrp="1"/>
          </p:cNvSpPr>
          <p:nvPr>
            <p:ph idx="1"/>
          </p:nvPr>
        </p:nvSpPr>
        <p:spPr>
          <a:xfrm>
            <a:off x="1219200" y="1143000"/>
            <a:ext cx="7391400" cy="4876800"/>
          </a:xfrm>
          <a:solidFill>
            <a:schemeClr val="bg1">
              <a:alpha val="100000"/>
            </a:schemeClr>
          </a:solidFill>
          <a:ln/>
        </p:spPr>
        <p:txBody>
          <a:bodyPr vert="horz" wrap="square" lIns="91440" tIns="45720" rIns="91440" bIns="45720" anchor="t"/>
          <a:lstStyle/>
          <a:p>
            <a:pPr eaLnBrk="1" hangingPunct="1">
              <a:lnSpc>
                <a:spcPct val="90000"/>
              </a:lnSpc>
            </a:pPr>
            <a:r>
              <a:rPr lang="en-US" altLang="zh-CN" sz="3600" dirty="0" smtClean="0">
                <a:latin typeface="隶书" panose="02010509060101010101" pitchFamily="49" charset="-122"/>
                <a:ea typeface="隶书" panose="02010509060101010101" pitchFamily="49" charset="-122"/>
              </a:rPr>
              <a:t>9</a:t>
            </a:r>
            <a:r>
              <a:rPr lang="zh-CN" altLang="en-US" sz="3600" dirty="0" smtClean="0">
                <a:latin typeface="隶书" panose="02010509060101010101" pitchFamily="49" charset="-122"/>
                <a:ea typeface="隶书" panose="02010509060101010101" pitchFamily="49" charset="-122"/>
              </a:rPr>
              <a:t>.</a:t>
            </a:r>
            <a:r>
              <a:rPr lang="zh-CN" altLang="en-US" sz="3600" dirty="0">
                <a:latin typeface="隶书" panose="02010509060101010101" pitchFamily="49" charset="-122"/>
                <a:ea typeface="隶书" panose="02010509060101010101" pitchFamily="49" charset="-122"/>
              </a:rPr>
              <a:t>1 编码</a:t>
            </a:r>
          </a:p>
          <a:p>
            <a:pPr eaLnBrk="1" hangingPunct="1">
              <a:lnSpc>
                <a:spcPct val="90000"/>
              </a:lnSpc>
            </a:pPr>
            <a:r>
              <a:rPr lang="en-US" altLang="zh-CN" sz="3600" dirty="0" smtClean="0">
                <a:latin typeface="隶书" panose="02010509060101010101" pitchFamily="49" charset="-122"/>
                <a:ea typeface="隶书" panose="02010509060101010101" pitchFamily="49" charset="-122"/>
              </a:rPr>
              <a:t>9</a:t>
            </a:r>
            <a:r>
              <a:rPr lang="zh-CN" altLang="en-US" sz="3600" dirty="0" smtClean="0">
                <a:latin typeface="隶书" panose="02010509060101010101" pitchFamily="49" charset="-122"/>
                <a:ea typeface="隶书" panose="02010509060101010101" pitchFamily="49" charset="-122"/>
              </a:rPr>
              <a:t>.</a:t>
            </a:r>
            <a:r>
              <a:rPr lang="zh-CN" altLang="en-US" sz="3600" dirty="0">
                <a:latin typeface="隶书" panose="02010509060101010101" pitchFamily="49" charset="-122"/>
                <a:ea typeface="隶书" panose="02010509060101010101" pitchFamily="49" charset="-122"/>
              </a:rPr>
              <a:t>2 软件测试基础</a:t>
            </a:r>
          </a:p>
          <a:p>
            <a:pPr eaLnBrk="1" hangingPunct="1">
              <a:lnSpc>
                <a:spcPct val="90000"/>
              </a:lnSpc>
            </a:pPr>
            <a:r>
              <a:rPr lang="en-US" altLang="zh-CN" sz="3600" dirty="0" smtClean="0">
                <a:latin typeface="隶书" panose="02010509060101010101" pitchFamily="49" charset="-122"/>
                <a:ea typeface="隶书" panose="02010509060101010101" pitchFamily="49" charset="-122"/>
              </a:rPr>
              <a:t>9</a:t>
            </a:r>
            <a:r>
              <a:rPr lang="zh-CN" altLang="en-US" sz="3600" dirty="0" smtClean="0">
                <a:latin typeface="隶书" panose="02010509060101010101" pitchFamily="49" charset="-122"/>
                <a:ea typeface="隶书" panose="02010509060101010101" pitchFamily="49" charset="-122"/>
              </a:rPr>
              <a:t>.</a:t>
            </a:r>
            <a:r>
              <a:rPr lang="zh-CN" altLang="en-US" sz="3600" dirty="0">
                <a:latin typeface="隶书" panose="02010509060101010101" pitchFamily="49" charset="-122"/>
                <a:ea typeface="隶书" panose="02010509060101010101" pitchFamily="49" charset="-122"/>
              </a:rPr>
              <a:t>3 逻辑覆盖</a:t>
            </a:r>
          </a:p>
          <a:p>
            <a:pPr eaLnBrk="1" hangingPunct="1">
              <a:lnSpc>
                <a:spcPct val="90000"/>
              </a:lnSpc>
            </a:pPr>
            <a:r>
              <a:rPr lang="en-US" altLang="zh-CN" sz="3600" dirty="0" smtClean="0">
                <a:latin typeface="隶书" panose="02010509060101010101" pitchFamily="49" charset="-122"/>
                <a:ea typeface="隶书" panose="02010509060101010101" pitchFamily="49" charset="-122"/>
              </a:rPr>
              <a:t>9</a:t>
            </a:r>
            <a:r>
              <a:rPr lang="zh-CN" altLang="en-US" sz="3600" dirty="0" smtClean="0">
                <a:latin typeface="隶书" panose="02010509060101010101" pitchFamily="49" charset="-122"/>
                <a:ea typeface="隶书" panose="02010509060101010101" pitchFamily="49" charset="-122"/>
              </a:rPr>
              <a:t>.</a:t>
            </a:r>
            <a:r>
              <a:rPr lang="zh-CN" altLang="en-US" sz="3600" dirty="0">
                <a:latin typeface="隶书" panose="02010509060101010101" pitchFamily="49" charset="-122"/>
                <a:ea typeface="隶书" panose="02010509060101010101" pitchFamily="49" charset="-122"/>
              </a:rPr>
              <a:t>4 控制结构测试</a:t>
            </a:r>
          </a:p>
          <a:p>
            <a:pPr eaLnBrk="1" hangingPunct="1">
              <a:lnSpc>
                <a:spcPct val="90000"/>
              </a:lnSpc>
            </a:pPr>
            <a:r>
              <a:rPr lang="en-US" altLang="zh-CN" sz="3600" dirty="0" smtClean="0">
                <a:latin typeface="隶书" panose="02010509060101010101" pitchFamily="49" charset="-122"/>
                <a:ea typeface="隶书" panose="02010509060101010101" pitchFamily="49" charset="-122"/>
              </a:rPr>
              <a:t>9</a:t>
            </a:r>
            <a:r>
              <a:rPr lang="zh-CN" altLang="en-US" sz="3600" dirty="0" smtClean="0">
                <a:latin typeface="隶书" panose="02010509060101010101" pitchFamily="49" charset="-122"/>
                <a:ea typeface="隶书" panose="02010509060101010101" pitchFamily="49" charset="-122"/>
              </a:rPr>
              <a:t>.</a:t>
            </a:r>
            <a:r>
              <a:rPr lang="zh-CN" altLang="en-US" sz="3600" dirty="0">
                <a:latin typeface="隶书" panose="02010509060101010101" pitchFamily="49" charset="-122"/>
                <a:ea typeface="隶书" panose="02010509060101010101" pitchFamily="49" charset="-122"/>
              </a:rPr>
              <a:t>5 黑盒测试技术</a:t>
            </a:r>
          </a:p>
          <a:p>
            <a:pPr eaLnBrk="1" hangingPunct="1">
              <a:lnSpc>
                <a:spcPct val="90000"/>
              </a:lnSpc>
            </a:pPr>
            <a:r>
              <a:rPr lang="en-US" altLang="zh-CN" sz="3600" i="1" dirty="0" smtClean="0">
                <a:latin typeface="隶书" panose="02010509060101010101" pitchFamily="49" charset="-122"/>
                <a:ea typeface="隶书" panose="02010509060101010101" pitchFamily="49" charset="-122"/>
              </a:rPr>
              <a:t>9</a:t>
            </a:r>
            <a:r>
              <a:rPr lang="zh-CN" altLang="en-US" sz="3600" i="1" dirty="0" smtClean="0">
                <a:latin typeface="隶书" panose="02010509060101010101" pitchFamily="49" charset="-122"/>
                <a:ea typeface="隶书" panose="02010509060101010101" pitchFamily="49" charset="-122"/>
              </a:rPr>
              <a:t>.</a:t>
            </a:r>
            <a:r>
              <a:rPr lang="zh-CN" altLang="en-US" sz="3600" i="1" dirty="0">
                <a:latin typeface="隶书" panose="02010509060101010101" pitchFamily="49" charset="-122"/>
                <a:ea typeface="隶书" panose="02010509060101010101" pitchFamily="49" charset="-122"/>
              </a:rPr>
              <a:t>6 测试策略</a:t>
            </a:r>
          </a:p>
          <a:p>
            <a:pPr eaLnBrk="1" hangingPunct="1">
              <a:lnSpc>
                <a:spcPct val="90000"/>
              </a:lnSpc>
            </a:pPr>
            <a:r>
              <a:rPr lang="en-US" altLang="zh-CN" sz="3600" i="1" dirty="0" smtClean="0">
                <a:latin typeface="隶书" panose="02010509060101010101" pitchFamily="49" charset="-122"/>
                <a:ea typeface="隶书" panose="02010509060101010101" pitchFamily="49" charset="-122"/>
              </a:rPr>
              <a:t>9</a:t>
            </a:r>
            <a:r>
              <a:rPr lang="zh-CN" altLang="en-US" sz="3600" i="1" dirty="0" smtClean="0">
                <a:latin typeface="隶书" panose="02010509060101010101" pitchFamily="49" charset="-122"/>
                <a:ea typeface="隶书" panose="02010509060101010101" pitchFamily="49" charset="-122"/>
              </a:rPr>
              <a:t>.</a:t>
            </a:r>
            <a:r>
              <a:rPr lang="zh-CN" altLang="en-US" sz="3600" i="1" dirty="0">
                <a:latin typeface="隶书" panose="02010509060101010101" pitchFamily="49" charset="-122"/>
                <a:ea typeface="隶书" panose="02010509060101010101" pitchFamily="49" charset="-122"/>
              </a:rPr>
              <a:t>7 调试</a:t>
            </a:r>
          </a:p>
          <a:p>
            <a:pPr eaLnBrk="1" hangingPunct="1">
              <a:lnSpc>
                <a:spcPct val="90000"/>
              </a:lnSpc>
            </a:pPr>
            <a:r>
              <a:rPr lang="en-US" altLang="zh-CN" sz="3600" i="1" dirty="0" smtClean="0">
                <a:latin typeface="隶书" panose="02010509060101010101" pitchFamily="49" charset="-122"/>
                <a:ea typeface="隶书" panose="02010509060101010101" pitchFamily="49" charset="-122"/>
              </a:rPr>
              <a:t>9</a:t>
            </a:r>
            <a:r>
              <a:rPr lang="zh-CN" altLang="en-US" sz="3600" i="1" dirty="0" smtClean="0">
                <a:latin typeface="隶书" panose="02010509060101010101" pitchFamily="49" charset="-122"/>
                <a:ea typeface="隶书" panose="02010509060101010101" pitchFamily="49" charset="-122"/>
              </a:rPr>
              <a:t>.</a:t>
            </a:r>
            <a:r>
              <a:rPr lang="zh-CN" altLang="en-US" sz="3600" i="1" dirty="0">
                <a:latin typeface="隶书" panose="02010509060101010101" pitchFamily="49" charset="-122"/>
                <a:ea typeface="隶书" panose="02010509060101010101" pitchFamily="49" charset="-122"/>
              </a:rPr>
              <a:t>8 软件可靠性</a:t>
            </a:r>
          </a:p>
        </p:txBody>
      </p:sp>
      <p:sp>
        <p:nvSpPr>
          <p:cNvPr id="6148"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1</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837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83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83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83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83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83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837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837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983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p:cNvSpPr>
          <p:nvPr>
            <p:ph idx="1"/>
          </p:nvPr>
        </p:nvSpPr>
        <p:spPr>
          <a:xfrm>
            <a:off x="609600" y="1143000"/>
            <a:ext cx="8382000" cy="4876800"/>
          </a:xfrm>
          <a:solidFill>
            <a:schemeClr val="bg1">
              <a:alpha val="100000"/>
            </a:schemeClr>
          </a:solidFill>
          <a:ln/>
        </p:spPr>
        <p:txBody>
          <a:bodyPr vert="horz" wrap="square" lIns="91440" tIns="45720" rIns="91440" bIns="45720" anchor="t"/>
          <a:lstStyle/>
          <a:p>
            <a:pPr eaLnBrk="1" hangingPunct="1"/>
            <a:r>
              <a:rPr lang="zh-CN" altLang="en-US" dirty="0">
                <a:latin typeface="楷体_GB2312" pitchFamily="49" charset="-122"/>
              </a:rPr>
              <a:t>换言之，测试的目的是</a:t>
            </a:r>
          </a:p>
          <a:p>
            <a:pPr lvl="1" eaLnBrk="1" hangingPunct="1"/>
            <a:r>
              <a:rPr lang="zh-CN" altLang="en-US" dirty="0">
                <a:latin typeface="楷体_GB2312" pitchFamily="49" charset="-122"/>
              </a:rPr>
              <a:t>以最少的时间和人力，</a:t>
            </a:r>
            <a:r>
              <a:rPr lang="zh-CN" altLang="en-US" dirty="0">
                <a:solidFill>
                  <a:srgbClr val="FF3300"/>
                </a:solidFill>
                <a:latin typeface="楷体_GB2312" pitchFamily="49" charset="-122"/>
              </a:rPr>
              <a:t>系统地找出软件中潜在的各种错误和缺陷</a:t>
            </a:r>
            <a:r>
              <a:rPr lang="zh-CN" altLang="en-US" dirty="0">
                <a:latin typeface="楷体_GB2312" pitchFamily="49" charset="-122"/>
              </a:rPr>
              <a:t>。如果成功地实施了测试，就能够发现软件中的错误</a:t>
            </a:r>
          </a:p>
          <a:p>
            <a:pPr lvl="1" eaLnBrk="1" hangingPunct="1"/>
            <a:r>
              <a:rPr lang="zh-CN" altLang="en-US" dirty="0">
                <a:latin typeface="楷体_GB2312" pitchFamily="49" charset="-122"/>
              </a:rPr>
              <a:t>测试的附带收获是，它</a:t>
            </a:r>
            <a:r>
              <a:rPr lang="zh-CN" altLang="en-US" dirty="0">
                <a:solidFill>
                  <a:srgbClr val="FF3300"/>
                </a:solidFill>
                <a:latin typeface="楷体_GB2312" pitchFamily="49" charset="-122"/>
              </a:rPr>
              <a:t>能够证明软件的功能和性能与需求说明相符合</a:t>
            </a:r>
            <a:endParaRPr lang="zh-CN" altLang="en-US" dirty="0">
              <a:latin typeface="楷体_GB2312" pitchFamily="49" charset="-122"/>
            </a:endParaRPr>
          </a:p>
          <a:p>
            <a:pPr lvl="1" eaLnBrk="1" hangingPunct="1"/>
            <a:r>
              <a:rPr lang="zh-CN" altLang="en-US" dirty="0">
                <a:latin typeface="楷体_GB2312" pitchFamily="49" charset="-122"/>
              </a:rPr>
              <a:t>实施测试收集到的测试结果数据为可靠性分析提供了依据</a:t>
            </a:r>
          </a:p>
          <a:p>
            <a:pPr lvl="1" eaLnBrk="1" hangingPunct="1"/>
            <a:r>
              <a:rPr lang="zh-CN" altLang="en-US" dirty="0">
                <a:solidFill>
                  <a:srgbClr val="FF3300"/>
                </a:solidFill>
                <a:latin typeface="楷体_GB2312" pitchFamily="49" charset="-122"/>
              </a:rPr>
              <a:t>测试不能表明软件中不存在错误，它只能说明软件中存在错误</a:t>
            </a:r>
            <a:endParaRPr lang="zh-CN" altLang="en-US" dirty="0">
              <a:latin typeface="楷体_GB2312" pitchFamily="49" charset="-122"/>
            </a:endParaRPr>
          </a:p>
        </p:txBody>
      </p:sp>
      <p:sp>
        <p:nvSpPr>
          <p:cNvPr id="38915" name="灯片编号占位符 5"/>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10</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5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5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5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85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1198563" y="152400"/>
            <a:ext cx="7031037" cy="609600"/>
          </a:xfrm>
          <a:solidFill>
            <a:schemeClr val="bg1">
              <a:alpha val="0"/>
            </a:schemeClr>
          </a:solidFill>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2.2 </a:t>
            </a:r>
            <a:r>
              <a:rPr lang="zh-CN" altLang="en-US" dirty="0"/>
              <a:t>黑盒测试和白盒测试</a:t>
            </a:r>
            <a:endParaRPr lang="zh-CN" altLang="en-US" dirty="0">
              <a:latin typeface="隶书" panose="02010509060101010101" pitchFamily="49" charset="-122"/>
            </a:endParaRPr>
          </a:p>
        </p:txBody>
      </p:sp>
      <p:sp>
        <p:nvSpPr>
          <p:cNvPr id="581635" name="Rectangle 3"/>
          <p:cNvSpPr>
            <a:spLocks noGrp="1" noChangeArrowheads="1"/>
          </p:cNvSpPr>
          <p:nvPr>
            <p:ph idx="1"/>
          </p:nvPr>
        </p:nvSpPr>
        <p:spPr>
          <a:xfrm>
            <a:off x="573088" y="1143000"/>
            <a:ext cx="8266113" cy="52578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1" lang="zh-CN" altLang="en-US" sz="3200" b="1" i="0" u="sng" strike="noStrike" kern="0" cap="none" spc="0" normalizeH="0" baseline="0" noProof="0">
                <a:ln>
                  <a:noFill/>
                </a:ln>
                <a:solidFill>
                  <a:schemeClr val="folHlink"/>
                </a:solidFill>
                <a:effectLst>
                  <a:outerShdw blurRad="38100" dist="38100" dir="2700000" algn="tl">
                    <a:srgbClr val="C0C0C0"/>
                  </a:outerShdw>
                </a:effectLst>
                <a:uLnTx/>
                <a:uFillTx/>
                <a:latin typeface="+mn-lt"/>
                <a:ea typeface="+mn-ea"/>
                <a:cs typeface="+mn-cs"/>
              </a:rPr>
              <a:t>黑盒测试</a:t>
            </a:r>
            <a:r>
              <a:rPr kumimoji="1" lang="zh-CN" altLang="en-US" sz="3200" b="1" i="0" u="none" strike="noStrike" kern="0" cap="none" spc="0" normalizeH="0" baseline="0" noProof="0">
                <a:ln>
                  <a:noFill/>
                </a:ln>
                <a:solidFill>
                  <a:schemeClr val="folHlink"/>
                </a:solidFill>
                <a:effectLst/>
                <a:uLnTx/>
                <a:uFillTx/>
                <a:latin typeface="+mn-lt"/>
                <a:ea typeface="+mn-ea"/>
                <a:cs typeface="+mn-cs"/>
              </a:rPr>
              <a:t>：又称</a:t>
            </a:r>
            <a:r>
              <a:rPr kumimoji="1" lang="zh-CN" altLang="en-US" sz="3200" b="1" i="0" u="none" strike="noStrike" kern="0" cap="none" spc="0" normalizeH="0" baseline="0" noProof="0">
                <a:ln>
                  <a:noFill/>
                </a:ln>
                <a:solidFill>
                  <a:schemeClr val="hlink"/>
                </a:solidFill>
                <a:effectLst>
                  <a:outerShdw blurRad="38100" dist="38100" dir="2700000" algn="tl">
                    <a:srgbClr val="C0C0C0"/>
                  </a:outerShdw>
                </a:effectLst>
                <a:uLnTx/>
                <a:uFillTx/>
                <a:latin typeface="+mn-lt"/>
                <a:ea typeface="+mn-ea"/>
                <a:cs typeface="+mn-cs"/>
              </a:rPr>
              <a:t>功能测试</a:t>
            </a:r>
            <a:r>
              <a:rPr kumimoji="1" lang="zh-CN" altLang="en-US" sz="3200" b="1" i="0" u="none" strike="noStrike" kern="0" cap="none" spc="0" normalizeH="0" baseline="0" noProof="0">
                <a:ln>
                  <a:noFill/>
                </a:ln>
                <a:solidFill>
                  <a:schemeClr val="folHlink"/>
                </a:solidFill>
                <a:effectLst/>
                <a:uLnTx/>
                <a:uFillTx/>
                <a:latin typeface="+mn-lt"/>
                <a:ea typeface="+mn-ea"/>
                <a:cs typeface="+mn-cs"/>
              </a:rPr>
              <a:t>或</a:t>
            </a:r>
            <a:r>
              <a:rPr kumimoji="1" lang="zh-CN" altLang="en-US" sz="3200" b="1" i="0" u="none" strike="noStrike" kern="0" cap="none" spc="0" normalizeH="0" baseline="0" noProof="0">
                <a:ln>
                  <a:noFill/>
                </a:ln>
                <a:solidFill>
                  <a:schemeClr val="hlink"/>
                </a:solidFill>
                <a:effectLst>
                  <a:outerShdw blurRad="38100" dist="38100" dir="2700000" algn="tl">
                    <a:srgbClr val="C0C0C0"/>
                  </a:outerShdw>
                </a:effectLst>
                <a:uLnTx/>
                <a:uFillTx/>
                <a:latin typeface="+mn-lt"/>
                <a:ea typeface="+mn-ea"/>
                <a:cs typeface="+mn-cs"/>
              </a:rPr>
              <a:t>数据驱动</a:t>
            </a:r>
            <a:r>
              <a:rPr kumimoji="1" lang="zh-CN" altLang="en-US" sz="3200" b="1" i="0" u="none" strike="noStrike" kern="0" cap="none" spc="0" normalizeH="0" baseline="0" noProof="0">
                <a:ln>
                  <a:noFill/>
                </a:ln>
                <a:solidFill>
                  <a:schemeClr val="folHlink"/>
                </a:solidFill>
                <a:effectLst>
                  <a:outerShdw blurRad="38100" dist="38100" dir="2700000" algn="tl">
                    <a:srgbClr val="C0C0C0"/>
                  </a:outerShdw>
                </a:effectLst>
                <a:uLnTx/>
                <a:uFillTx/>
                <a:latin typeface="+mn-lt"/>
                <a:ea typeface="+mn-ea"/>
                <a:cs typeface="+mn-cs"/>
              </a:rPr>
              <a:t>测试</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3200" b="1" i="0" u="none" strike="noStrike" kern="0" cap="none" spc="0" normalizeH="0" baseline="0" noProof="0">
                <a:ln>
                  <a:noFill/>
                </a:ln>
                <a:solidFill>
                  <a:schemeClr val="folHlink"/>
                </a:solidFill>
                <a:effectLst/>
                <a:uLnTx/>
                <a:uFillTx/>
                <a:latin typeface="+mn-lt"/>
                <a:ea typeface="+mn-ea"/>
                <a:cs typeface="+mn-cs"/>
              </a:rPr>
              <a:t>	这种方法是把</a:t>
            </a:r>
            <a:r>
              <a:rPr kumimoji="1" lang="zh-CN" altLang="en-US" sz="3200" b="1" i="0" u="none" strike="noStrike" kern="0" cap="none" spc="0" normalizeH="0" baseline="0" noProof="0">
                <a:ln>
                  <a:noFill/>
                </a:ln>
                <a:solidFill>
                  <a:schemeClr val="hlink"/>
                </a:solidFill>
                <a:effectLst>
                  <a:outerShdw blurRad="38100" dist="38100" dir="2700000" algn="tl">
                    <a:srgbClr val="C0C0C0"/>
                  </a:outerShdw>
                </a:effectLst>
                <a:uLnTx/>
                <a:uFillTx/>
                <a:latin typeface="+mn-lt"/>
                <a:ea typeface="+mn-ea"/>
                <a:cs typeface="+mn-cs"/>
              </a:rPr>
              <a:t>程序</a:t>
            </a:r>
            <a:r>
              <a:rPr kumimoji="1" lang="zh-CN" altLang="en-US" sz="3200" b="1" i="0" u="none" strike="noStrike" kern="0" cap="none" spc="0" normalizeH="0" baseline="0" noProof="0">
                <a:ln>
                  <a:noFill/>
                </a:ln>
                <a:solidFill>
                  <a:schemeClr val="folHlink"/>
                </a:solidFill>
                <a:effectLst/>
                <a:uLnTx/>
                <a:uFillTx/>
                <a:latin typeface="+mn-lt"/>
                <a:ea typeface="+mn-ea"/>
                <a:cs typeface="+mn-cs"/>
              </a:rPr>
              <a:t>看成</a:t>
            </a:r>
            <a:r>
              <a:rPr kumimoji="1" lang="zh-CN" altLang="en-US" sz="3200" b="1" i="0" u="none" strike="noStrike" kern="0" cap="none" spc="0" normalizeH="0" baseline="0" noProof="0">
                <a:ln>
                  <a:noFill/>
                </a:ln>
                <a:solidFill>
                  <a:schemeClr val="folHlink"/>
                </a:solidFill>
                <a:effectLst>
                  <a:outerShdw blurRad="38100" dist="38100" dir="2700000" algn="tl">
                    <a:srgbClr val="C0C0C0"/>
                  </a:outerShdw>
                </a:effectLst>
                <a:uLnTx/>
                <a:uFillTx/>
                <a:latin typeface="+mn-lt"/>
                <a:ea typeface="+mn-ea"/>
                <a:cs typeface="+mn-cs"/>
              </a:rPr>
              <a:t>一个</a:t>
            </a:r>
            <a:r>
              <a:rPr kumimoji="1" lang="zh-CN" altLang="en-US" sz="3200" b="1" i="0" u="none" strike="noStrike" kern="0" cap="none" spc="0" normalizeH="0" baseline="0" noProof="0">
                <a:ln>
                  <a:noFill/>
                </a:ln>
                <a:solidFill>
                  <a:schemeClr val="hlink"/>
                </a:solidFill>
                <a:effectLst>
                  <a:outerShdw blurRad="38100" dist="38100" dir="2700000" algn="tl">
                    <a:srgbClr val="C0C0C0"/>
                  </a:outerShdw>
                </a:effectLst>
                <a:uLnTx/>
                <a:uFillTx/>
                <a:latin typeface="+mn-lt"/>
                <a:ea typeface="+mn-ea"/>
                <a:cs typeface="+mn-cs"/>
              </a:rPr>
              <a:t>黑盒子</a:t>
            </a:r>
            <a:r>
              <a:rPr kumimoji="1" lang="zh-CN" altLang="en-US" sz="3200" b="1" i="0" u="none" strike="noStrike" kern="0" cap="none" spc="0" normalizeH="0" baseline="0" noProof="0">
                <a:ln>
                  <a:noFill/>
                </a:ln>
                <a:solidFill>
                  <a:schemeClr val="folHlink"/>
                </a:solidFill>
                <a:effectLst/>
                <a:uLnTx/>
                <a:uFillTx/>
                <a:latin typeface="+mn-lt"/>
                <a:ea typeface="+mn-ea"/>
                <a:cs typeface="+mn-cs"/>
              </a:rPr>
              <a:t>，完全不考虑程序的内部结构和处理过程，只依据程序的需求规格说明书，检查程序的功能是否符合它的功能说明</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1" lang="zh-CN" altLang="en-US" sz="3200" b="1" i="0" u="sng" strike="noStrike" kern="0" cap="none" spc="0" normalizeH="0" baseline="0" noProof="0">
                <a:ln>
                  <a:noFill/>
                </a:ln>
                <a:solidFill>
                  <a:schemeClr val="folHlink"/>
                </a:solidFill>
                <a:effectLst>
                  <a:outerShdw blurRad="38100" dist="38100" dir="2700000" algn="tl">
                    <a:srgbClr val="C0C0C0"/>
                  </a:outerShdw>
                </a:effectLst>
                <a:uLnTx/>
                <a:uFillTx/>
                <a:latin typeface="+mn-lt"/>
                <a:ea typeface="+mn-ea"/>
                <a:cs typeface="+mn-cs"/>
              </a:rPr>
              <a:t>白盒测试</a:t>
            </a:r>
            <a:r>
              <a:rPr kumimoji="1" lang="zh-CN" altLang="en-US" sz="3200" b="1" i="0" u="none" strike="noStrike" kern="0" cap="none" spc="0" normalizeH="0" baseline="0" noProof="0">
                <a:ln>
                  <a:noFill/>
                </a:ln>
                <a:solidFill>
                  <a:schemeClr val="folHlink"/>
                </a:solidFill>
                <a:effectLst/>
                <a:uLnTx/>
                <a:uFillTx/>
                <a:latin typeface="+mn-lt"/>
                <a:ea typeface="+mn-ea"/>
                <a:cs typeface="+mn-cs"/>
              </a:rPr>
              <a:t>：又称</a:t>
            </a:r>
            <a:r>
              <a:rPr kumimoji="1" lang="zh-CN" altLang="en-US" sz="3200" b="1" i="0" u="none" strike="noStrike" kern="0" cap="none" spc="0" normalizeH="0" baseline="0" noProof="0">
                <a:ln>
                  <a:noFill/>
                </a:ln>
                <a:solidFill>
                  <a:schemeClr val="hlink"/>
                </a:solidFill>
                <a:effectLst>
                  <a:outerShdw blurRad="38100" dist="38100" dir="2700000" algn="tl">
                    <a:srgbClr val="C0C0C0"/>
                  </a:outerShdw>
                </a:effectLst>
                <a:uLnTx/>
                <a:uFillTx/>
                <a:latin typeface="+mn-lt"/>
                <a:ea typeface="+mn-ea"/>
                <a:cs typeface="+mn-cs"/>
              </a:rPr>
              <a:t>结构测试</a:t>
            </a:r>
            <a:r>
              <a:rPr kumimoji="1" lang="zh-CN" altLang="en-US" sz="3200" b="1" i="0" u="none" strike="noStrike" kern="0" cap="none" spc="0" normalizeH="0" baseline="0" noProof="0">
                <a:ln>
                  <a:noFill/>
                </a:ln>
                <a:solidFill>
                  <a:schemeClr val="folHlink"/>
                </a:solidFill>
                <a:effectLst/>
                <a:uLnTx/>
                <a:uFillTx/>
                <a:latin typeface="+mn-lt"/>
                <a:ea typeface="+mn-ea"/>
                <a:cs typeface="+mn-cs"/>
              </a:rPr>
              <a:t>或</a:t>
            </a:r>
            <a:r>
              <a:rPr kumimoji="1" lang="zh-CN" altLang="en-US" sz="3200" b="1" i="0" u="none" strike="noStrike" kern="0" cap="none" spc="0" normalizeH="0" baseline="0" noProof="0">
                <a:ln>
                  <a:noFill/>
                </a:ln>
                <a:solidFill>
                  <a:schemeClr val="hlink"/>
                </a:solidFill>
                <a:effectLst>
                  <a:outerShdw blurRad="38100" dist="38100" dir="2700000" algn="tl">
                    <a:srgbClr val="C0C0C0"/>
                  </a:outerShdw>
                </a:effectLst>
                <a:uLnTx/>
                <a:uFillTx/>
                <a:latin typeface="+mn-lt"/>
                <a:ea typeface="+mn-ea"/>
                <a:cs typeface="+mn-cs"/>
              </a:rPr>
              <a:t>逻辑驱动</a:t>
            </a:r>
            <a:r>
              <a:rPr kumimoji="1" lang="zh-CN" altLang="en-US" sz="3200" b="1" i="0" u="none" strike="noStrike" kern="0" cap="none" spc="0" normalizeH="0" baseline="0" noProof="0">
                <a:ln>
                  <a:noFill/>
                </a:ln>
                <a:solidFill>
                  <a:schemeClr val="folHlink"/>
                </a:solidFill>
                <a:effectLst/>
                <a:uLnTx/>
                <a:uFillTx/>
                <a:latin typeface="+mn-lt"/>
                <a:ea typeface="+mn-ea"/>
                <a:cs typeface="+mn-cs"/>
              </a:rPr>
              <a:t>测试</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3200" b="1" i="0" u="none" strike="noStrike" kern="0" cap="none" spc="0" normalizeH="0" baseline="0" noProof="0">
                <a:ln>
                  <a:noFill/>
                </a:ln>
                <a:solidFill>
                  <a:schemeClr val="folHlink"/>
                </a:solidFill>
                <a:effectLst/>
                <a:uLnTx/>
                <a:uFillTx/>
                <a:latin typeface="+mn-lt"/>
                <a:ea typeface="+mn-ea"/>
                <a:cs typeface="+mn-cs"/>
              </a:rPr>
              <a:t>	此方法把</a:t>
            </a:r>
            <a:r>
              <a:rPr kumimoji="1" lang="zh-CN" altLang="en-US" sz="3200" b="1" i="0" u="none" strike="noStrike" kern="0" cap="none" spc="0" normalizeH="0" baseline="0" noProof="0">
                <a:ln>
                  <a:noFill/>
                </a:ln>
                <a:solidFill>
                  <a:schemeClr val="hlink"/>
                </a:solidFill>
                <a:effectLst>
                  <a:outerShdw blurRad="38100" dist="38100" dir="2700000" algn="tl">
                    <a:srgbClr val="C0C0C0"/>
                  </a:outerShdw>
                </a:effectLst>
                <a:uLnTx/>
                <a:uFillTx/>
                <a:latin typeface="+mn-lt"/>
                <a:ea typeface="+mn-ea"/>
                <a:cs typeface="+mn-cs"/>
              </a:rPr>
              <a:t>程序</a:t>
            </a:r>
            <a:r>
              <a:rPr kumimoji="1" lang="zh-CN" altLang="en-US" sz="3200" b="1" i="0" u="none" strike="noStrike" kern="0" cap="none" spc="0" normalizeH="0" baseline="0" noProof="0">
                <a:ln>
                  <a:noFill/>
                </a:ln>
                <a:solidFill>
                  <a:schemeClr val="folHlink"/>
                </a:solidFill>
                <a:effectLst/>
                <a:uLnTx/>
                <a:uFillTx/>
                <a:latin typeface="+mn-lt"/>
                <a:ea typeface="+mn-ea"/>
                <a:cs typeface="+mn-cs"/>
              </a:rPr>
              <a:t>看成一个</a:t>
            </a:r>
            <a:r>
              <a:rPr kumimoji="1" lang="zh-CN" altLang="en-US" sz="3200" b="1" i="0" u="none" strike="noStrike" kern="0" cap="none" spc="0" normalizeH="0" baseline="0" noProof="0">
                <a:ln>
                  <a:noFill/>
                </a:ln>
                <a:solidFill>
                  <a:schemeClr val="hlink"/>
                </a:solidFill>
                <a:effectLst>
                  <a:outerShdw blurRad="38100" dist="38100" dir="2700000" algn="tl">
                    <a:srgbClr val="C0C0C0"/>
                  </a:outerShdw>
                </a:effectLst>
                <a:uLnTx/>
                <a:uFillTx/>
                <a:latin typeface="+mn-lt"/>
                <a:ea typeface="+mn-ea"/>
                <a:cs typeface="+mn-cs"/>
              </a:rPr>
              <a:t>透明的盒子</a:t>
            </a:r>
            <a:r>
              <a:rPr kumimoji="1" lang="zh-CN" altLang="en-US" sz="3200" b="1" i="0" u="none" strike="noStrike" kern="0" cap="none" spc="0" normalizeH="0" baseline="0" noProof="0">
                <a:ln>
                  <a:noFill/>
                </a:ln>
                <a:solidFill>
                  <a:schemeClr val="folHlink"/>
                </a:solidFill>
                <a:effectLst/>
                <a:uLnTx/>
                <a:uFillTx/>
                <a:latin typeface="+mn-lt"/>
                <a:ea typeface="+mn-ea"/>
                <a:cs typeface="+mn-cs"/>
              </a:rPr>
              <a:t>，允许测试人员利用程序内部的逻辑结构及有关信息，设计或选择测试用例，对程序所有逻辑路径进行测试</a:t>
            </a:r>
          </a:p>
        </p:txBody>
      </p:sp>
      <p:sp>
        <p:nvSpPr>
          <p:cNvPr id="39940" name="Rectangle 5"/>
          <p:cNvSpPr/>
          <p:nvPr/>
        </p:nvSpPr>
        <p:spPr>
          <a:xfrm>
            <a:off x="4479925" y="3048000"/>
            <a:ext cx="184150" cy="7620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endParaRPr lang="zh-CN" altLang="en-US" sz="4400" dirty="0">
              <a:solidFill>
                <a:srgbClr val="FFAD35"/>
              </a:solidFill>
              <a:latin typeface="Arial" panose="020B0604020202020204" pitchFamily="34" charset="0"/>
              <a:ea typeface="宋体" panose="02010600030101010101" pitchFamily="2" charset="-122"/>
            </a:endParaRPr>
          </a:p>
        </p:txBody>
      </p:sp>
      <p:sp>
        <p:nvSpPr>
          <p:cNvPr id="39941" name="灯片编号占位符 7"/>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11</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1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1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1150938" y="838200"/>
            <a:ext cx="7793037" cy="617538"/>
          </a:xfrm>
          <a:ln/>
        </p:spPr>
        <p:txBody>
          <a:bodyPr vert="horz" wrap="square" lIns="91440" tIns="45720" rIns="91440" bIns="45720" anchor="b"/>
          <a:lstStyle/>
          <a:p>
            <a:pPr eaLnBrk="1" hangingPunct="1"/>
            <a:r>
              <a:rPr lang="zh-CN" altLang="en-US" dirty="0"/>
              <a:t>黑盒测试</a:t>
            </a:r>
            <a:r>
              <a:rPr lang="en-US" altLang="zh-CN" dirty="0"/>
              <a:t>vs</a:t>
            </a:r>
            <a:r>
              <a:rPr lang="zh-CN" altLang="en-US" dirty="0"/>
              <a:t>白盒测试</a:t>
            </a:r>
          </a:p>
        </p:txBody>
      </p:sp>
      <p:graphicFrame>
        <p:nvGraphicFramePr>
          <p:cNvPr id="735287" name="Group 55"/>
          <p:cNvGraphicFramePr>
            <a:graphicFrameLocks noGrp="1"/>
          </p:cNvGraphicFramePr>
          <p:nvPr>
            <p:ph idx="1"/>
          </p:nvPr>
        </p:nvGraphicFramePr>
        <p:xfrm>
          <a:off x="685800" y="1752600"/>
          <a:ext cx="7924800" cy="4343400"/>
        </p:xfrm>
        <a:graphic>
          <a:graphicData uri="http://schemas.openxmlformats.org/drawingml/2006/table">
            <a:tbl>
              <a:tblPr/>
              <a:tblGrid>
                <a:gridCol w="3790950">
                  <a:extLst>
                    <a:ext uri="{9D8B030D-6E8A-4147-A177-3AD203B41FA5}">
                      <a16:colId xmlns:a16="http://schemas.microsoft.com/office/drawing/2014/main" xmlns="" val="20000"/>
                    </a:ext>
                  </a:extLst>
                </a:gridCol>
                <a:gridCol w="4133850">
                  <a:extLst>
                    <a:ext uri="{9D8B030D-6E8A-4147-A177-3AD203B41FA5}">
                      <a16:colId xmlns:a16="http://schemas.microsoft.com/office/drawing/2014/main" xmlns="" val="20001"/>
                    </a:ext>
                  </a:extLst>
                </a:gridCol>
              </a:tblGrid>
              <a:tr h="688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3200" b="1" i="0" u="none" strike="noStrike" cap="none" normalizeH="0" baseline="0">
                          <a:ln>
                            <a:noFill/>
                          </a:ln>
                          <a:solidFill>
                            <a:schemeClr val="folHlink"/>
                          </a:solidFill>
                          <a:effectLst/>
                          <a:latin typeface="Tahoma" panose="020B0604030504040204" pitchFamily="34" charset="0"/>
                          <a:ea typeface="楷体_GB2312" pitchFamily="49" charset="-122"/>
                        </a:rPr>
                        <a:t>黑盒测试</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3200" b="1" i="0" u="none" strike="noStrike" cap="none" normalizeH="0" baseline="0">
                          <a:ln>
                            <a:noFill/>
                          </a:ln>
                          <a:solidFill>
                            <a:schemeClr val="folHlink"/>
                          </a:solidFill>
                          <a:effectLst/>
                          <a:latin typeface="Tahoma" panose="020B0604030504040204" pitchFamily="34" charset="0"/>
                          <a:ea typeface="楷体_GB2312" pitchFamily="49" charset="-122"/>
                        </a:rPr>
                        <a:t>白盒测试</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11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a:ln>
                          <a:noFill/>
                        </a:ln>
                        <a:solidFill>
                          <a:schemeClr val="folHlink"/>
                        </a:solidFill>
                        <a:effectLst/>
                        <a:latin typeface="Tahoma" panose="020B0604030504040204" pitchFamily="34" charset="0"/>
                        <a:ea typeface="楷体_GB2312"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a:ln>
                          <a:noFill/>
                        </a:ln>
                        <a:solidFill>
                          <a:schemeClr val="folHlink"/>
                        </a:solidFill>
                        <a:effectLst/>
                        <a:latin typeface="Tahoma" panose="020B060403050404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914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a:ln>
                          <a:noFill/>
                        </a:ln>
                        <a:solidFill>
                          <a:schemeClr val="folHlink"/>
                        </a:solidFill>
                        <a:effectLst/>
                        <a:latin typeface="Tahoma" panose="020B0604030504040204" pitchFamily="34" charset="0"/>
                        <a:ea typeface="楷体_GB2312"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a:ln>
                          <a:noFill/>
                        </a:ln>
                        <a:solidFill>
                          <a:schemeClr val="folHlink"/>
                        </a:solidFill>
                        <a:effectLst/>
                        <a:latin typeface="Tahoma" panose="020B060403050404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914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a:ln>
                          <a:noFill/>
                        </a:ln>
                        <a:solidFill>
                          <a:schemeClr val="folHlink"/>
                        </a:solidFill>
                        <a:effectLst/>
                        <a:latin typeface="Tahoma" panose="020B0604030504040204" pitchFamily="34" charset="0"/>
                        <a:ea typeface="楷体_GB2312"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a:ln>
                          <a:noFill/>
                        </a:ln>
                        <a:solidFill>
                          <a:schemeClr val="folHlink"/>
                        </a:solidFill>
                        <a:effectLst/>
                        <a:latin typeface="Tahoma" panose="020B060403050404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914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a:ln>
                          <a:noFill/>
                        </a:ln>
                        <a:solidFill>
                          <a:schemeClr val="folHlink"/>
                        </a:solidFill>
                        <a:effectLst/>
                        <a:latin typeface="Tahoma" panose="020B0604030504040204" pitchFamily="34" charset="0"/>
                        <a:ea typeface="楷体_GB2312" pitchFamily="49"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dirty="0">
                        <a:ln>
                          <a:noFill/>
                        </a:ln>
                        <a:solidFill>
                          <a:schemeClr val="folHlink"/>
                        </a:solidFill>
                        <a:effectLst/>
                        <a:latin typeface="Tahoma" panose="020B0604030504040204" pitchFamily="34"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735258" name="Rectangle 26"/>
          <p:cNvSpPr/>
          <p:nvPr/>
        </p:nvSpPr>
        <p:spPr>
          <a:xfrm>
            <a:off x="685800" y="2590800"/>
            <a:ext cx="3657600" cy="533400"/>
          </a:xfrm>
          <a:prstGeom prst="rect">
            <a:avLst/>
          </a:prstGeom>
          <a:noFill/>
          <a:ln w="9525">
            <a:noFill/>
          </a:ln>
        </p:spPr>
        <p:txBody>
          <a:bodyPr anchor="b"/>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r>
              <a:rPr lang="zh-CN" altLang="en-US" sz="2800" dirty="0">
                <a:solidFill>
                  <a:schemeClr val="tx2"/>
                </a:solidFill>
              </a:rPr>
              <a:t>不涉及程序结构</a:t>
            </a:r>
          </a:p>
        </p:txBody>
      </p:sp>
      <p:sp>
        <p:nvSpPr>
          <p:cNvPr id="735259" name="Rectangle 27"/>
          <p:cNvSpPr/>
          <p:nvPr/>
        </p:nvSpPr>
        <p:spPr>
          <a:xfrm>
            <a:off x="4495800" y="2514600"/>
            <a:ext cx="4038600" cy="609600"/>
          </a:xfrm>
          <a:prstGeom prst="rect">
            <a:avLst/>
          </a:prstGeom>
          <a:noFill/>
          <a:ln w="9525">
            <a:noFill/>
          </a:ln>
        </p:spPr>
        <p:txBody>
          <a:bodyPr anchor="b"/>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r>
              <a:rPr lang="zh-CN" altLang="en-US" sz="2800" dirty="0">
                <a:solidFill>
                  <a:schemeClr val="tx2"/>
                </a:solidFill>
              </a:rPr>
              <a:t>考查程序逻辑结构</a:t>
            </a:r>
          </a:p>
        </p:txBody>
      </p:sp>
      <p:sp>
        <p:nvSpPr>
          <p:cNvPr id="735260" name="Rectangle 28"/>
          <p:cNvSpPr/>
          <p:nvPr/>
        </p:nvSpPr>
        <p:spPr>
          <a:xfrm>
            <a:off x="685800" y="3352800"/>
            <a:ext cx="3733800" cy="914400"/>
          </a:xfrm>
          <a:prstGeom prst="rect">
            <a:avLst/>
          </a:prstGeom>
          <a:noFill/>
          <a:ln w="9525">
            <a:noFill/>
          </a:ln>
        </p:spPr>
        <p:txBody>
          <a:bodyPr anchor="b"/>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r>
              <a:rPr lang="zh-CN" altLang="en-US" sz="2800" dirty="0">
                <a:solidFill>
                  <a:schemeClr val="tx2"/>
                </a:solidFill>
              </a:rPr>
              <a:t>用软件规格说明生成测试用例</a:t>
            </a:r>
          </a:p>
        </p:txBody>
      </p:sp>
      <p:sp>
        <p:nvSpPr>
          <p:cNvPr id="735262" name="Rectangle 30"/>
          <p:cNvSpPr/>
          <p:nvPr/>
        </p:nvSpPr>
        <p:spPr>
          <a:xfrm>
            <a:off x="685800" y="5257800"/>
            <a:ext cx="3810000" cy="609600"/>
          </a:xfrm>
          <a:prstGeom prst="rect">
            <a:avLst/>
          </a:prstGeom>
          <a:noFill/>
          <a:ln w="9525">
            <a:noFill/>
          </a:ln>
        </p:spPr>
        <p:txBody>
          <a:bodyPr anchor="b"/>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r>
              <a:rPr lang="zh-CN" altLang="en-US" sz="2800" dirty="0">
                <a:solidFill>
                  <a:schemeClr val="tx2"/>
                </a:solidFill>
              </a:rPr>
              <a:t>某些代码段得不到测试</a:t>
            </a:r>
          </a:p>
        </p:txBody>
      </p:sp>
      <p:sp>
        <p:nvSpPr>
          <p:cNvPr id="735266" name="Rectangle 34"/>
          <p:cNvSpPr/>
          <p:nvPr/>
        </p:nvSpPr>
        <p:spPr>
          <a:xfrm>
            <a:off x="685800" y="4267200"/>
            <a:ext cx="3733800" cy="914400"/>
          </a:xfrm>
          <a:prstGeom prst="rect">
            <a:avLst/>
          </a:prstGeom>
          <a:noFill/>
          <a:ln w="9525">
            <a:noFill/>
          </a:ln>
        </p:spPr>
        <p:txBody>
          <a:bodyPr anchor="b"/>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r>
              <a:rPr lang="zh-CN" altLang="en-US" sz="2800" dirty="0">
                <a:solidFill>
                  <a:schemeClr val="tx2"/>
                </a:solidFill>
              </a:rPr>
              <a:t>可适用于从单元测试到系统测试</a:t>
            </a:r>
          </a:p>
        </p:txBody>
      </p:sp>
      <p:sp>
        <p:nvSpPr>
          <p:cNvPr id="735288" name="Rectangle 56"/>
          <p:cNvSpPr/>
          <p:nvPr/>
        </p:nvSpPr>
        <p:spPr>
          <a:xfrm>
            <a:off x="4495800" y="3352800"/>
            <a:ext cx="4038600" cy="914400"/>
          </a:xfrm>
          <a:prstGeom prst="rect">
            <a:avLst/>
          </a:prstGeom>
          <a:noFill/>
          <a:ln w="9525">
            <a:noFill/>
          </a:ln>
        </p:spPr>
        <p:txBody>
          <a:bodyPr anchor="b"/>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r>
              <a:rPr lang="zh-CN" altLang="en-US" sz="2800" dirty="0">
                <a:solidFill>
                  <a:schemeClr val="tx2"/>
                </a:solidFill>
              </a:rPr>
              <a:t>用程序结构信息生成测试用例</a:t>
            </a:r>
          </a:p>
        </p:txBody>
      </p:sp>
      <p:sp>
        <p:nvSpPr>
          <p:cNvPr id="735289" name="Rectangle 57"/>
          <p:cNvSpPr/>
          <p:nvPr/>
        </p:nvSpPr>
        <p:spPr>
          <a:xfrm>
            <a:off x="4495800" y="4267200"/>
            <a:ext cx="4038600" cy="914400"/>
          </a:xfrm>
          <a:prstGeom prst="rect">
            <a:avLst/>
          </a:prstGeom>
          <a:noFill/>
          <a:ln w="9525">
            <a:noFill/>
          </a:ln>
        </p:spPr>
        <p:txBody>
          <a:bodyPr anchor="b"/>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r>
              <a:rPr lang="zh-CN" altLang="en-US" sz="2800" dirty="0">
                <a:solidFill>
                  <a:schemeClr val="tx2"/>
                </a:solidFill>
              </a:rPr>
              <a:t>通常适用于单元测试和集成测试</a:t>
            </a:r>
          </a:p>
        </p:txBody>
      </p:sp>
      <p:sp>
        <p:nvSpPr>
          <p:cNvPr id="735290" name="Rectangle 58"/>
          <p:cNvSpPr/>
          <p:nvPr/>
        </p:nvSpPr>
        <p:spPr>
          <a:xfrm>
            <a:off x="4495800" y="5257800"/>
            <a:ext cx="4114800" cy="609600"/>
          </a:xfrm>
          <a:prstGeom prst="rect">
            <a:avLst/>
          </a:prstGeom>
          <a:noFill/>
          <a:ln w="9525">
            <a:noFill/>
          </a:ln>
        </p:spPr>
        <p:txBody>
          <a:bodyPr anchor="b"/>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r>
              <a:rPr lang="zh-CN" altLang="en-US" sz="2800" dirty="0">
                <a:solidFill>
                  <a:schemeClr val="tx2"/>
                </a:solidFill>
              </a:rPr>
              <a:t>对所有逻辑路径进行测试</a:t>
            </a:r>
          </a:p>
        </p:txBody>
      </p:sp>
      <p:sp>
        <p:nvSpPr>
          <p:cNvPr id="40991" name="灯片编号占位符 33"/>
          <p:cNvSpPr txBox="1">
            <a:spLocks noGrp="1"/>
          </p:cNvSpPr>
          <p:nvPr>
            <p:ph type="sldNum" sz="quarter" idx="12"/>
          </p:nvPr>
        </p:nvSpPr>
        <p:spPr>
          <a:ln/>
        </p:spPr>
        <p:txBody>
          <a:bodyPr anchor="b"/>
          <a:lstStyle/>
          <a:p>
            <a:pPr marL="0" indent="0" algn="r" eaLnBrk="1" hangingPunct="1">
              <a:spcBef>
                <a:spcPct val="0"/>
              </a:spcBef>
              <a:buClrTx/>
              <a:buSzTx/>
              <a:buFontTx/>
              <a:buNone/>
            </a:pPr>
            <a:endParaRPr lang="zh-CN" altLang="en-US" sz="1400" b="0" dirty="0">
              <a:solidFill>
                <a:schemeClr val="tx1"/>
              </a:solidFill>
              <a:ea typeface="宋体" panose="02010600030101010101" pitchFamily="2" charset="-122"/>
            </a:endParaRPr>
          </a:p>
          <a:p>
            <a:pPr marL="0" indent="0" algn="r" eaLnBrk="1" hangingPunct="1">
              <a:spcBef>
                <a:spcPct val="0"/>
              </a:spcBef>
              <a:buClrTx/>
              <a:buSzTx/>
              <a:buFontTx/>
              <a:buNone/>
            </a:pPr>
            <a:fld id="{9A0DB2DC-4C9A-4742-B13C-FB6460FD3503}" type="slidenum">
              <a:rPr lang="zh-CN" altLang="en-US" sz="1400" b="0" dirty="0">
                <a:solidFill>
                  <a:schemeClr val="tx1"/>
                </a:solidFill>
                <a:ea typeface="宋体" panose="02010600030101010101" pitchFamily="2" charset="-122"/>
              </a:rPr>
              <a:t>12</a:t>
            </a:fld>
            <a:r>
              <a:rPr lang="en-US" altLang="zh-CN" sz="1400" b="0" dirty="0">
                <a:solidFill>
                  <a:schemeClr val="tx1"/>
                </a:solidFill>
                <a:ea typeface="宋体" panose="02010600030101010101" pitchFamily="2" charset="-122"/>
              </a:rPr>
              <a:t>/144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5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52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52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52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52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52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52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5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58" grpId="0"/>
      <p:bldP spid="735259" grpId="0"/>
      <p:bldP spid="735260" grpId="0"/>
      <p:bldP spid="735262" grpId="0"/>
      <p:bldP spid="735266" grpId="0"/>
      <p:bldP spid="735288" grpId="0"/>
      <p:bldP spid="735289" grpId="0"/>
      <p:bldP spid="7352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1143000" y="76200"/>
            <a:ext cx="7793038" cy="685800"/>
          </a:xfrm>
          <a:solidFill>
            <a:schemeClr val="bg1">
              <a:alpha val="0"/>
            </a:schemeClr>
          </a:solidFill>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2.3 测试准则</a:t>
            </a:r>
            <a:endParaRPr lang="zh-CN" altLang="en-US" dirty="0"/>
          </a:p>
        </p:txBody>
      </p:sp>
      <p:sp>
        <p:nvSpPr>
          <p:cNvPr id="582659" name="Rectangle 3"/>
          <p:cNvSpPr>
            <a:spLocks noGrp="1"/>
          </p:cNvSpPr>
          <p:nvPr>
            <p:ph idx="1"/>
          </p:nvPr>
        </p:nvSpPr>
        <p:spPr>
          <a:xfrm>
            <a:off x="381000" y="1143000"/>
            <a:ext cx="8763000" cy="4648200"/>
          </a:xfrm>
          <a:solidFill>
            <a:schemeClr val="bg1">
              <a:alpha val="100000"/>
            </a:schemeClr>
          </a:solidFill>
          <a:ln/>
        </p:spPr>
        <p:txBody>
          <a:bodyPr vert="horz" wrap="square" lIns="91440" tIns="45720" rIns="91440" bIns="45720" anchor="t"/>
          <a:lstStyle/>
          <a:p>
            <a:pPr eaLnBrk="1" hangingPunct="1"/>
            <a:r>
              <a:rPr lang="zh-CN" altLang="en-US" dirty="0"/>
              <a:t>所有测试都应该能追溯到</a:t>
            </a:r>
            <a:r>
              <a:rPr lang="zh-CN" altLang="en-US" dirty="0">
                <a:solidFill>
                  <a:schemeClr val="hlink"/>
                </a:solidFill>
              </a:rPr>
              <a:t>用户需求</a:t>
            </a:r>
            <a:endParaRPr lang="zh-CN" altLang="en-US" dirty="0"/>
          </a:p>
          <a:p>
            <a:pPr eaLnBrk="1" hangingPunct="1"/>
            <a:r>
              <a:rPr lang="zh-CN" altLang="en-US" dirty="0"/>
              <a:t>在测试开始前相当长时间就制定出测试计划</a:t>
            </a:r>
          </a:p>
          <a:p>
            <a:pPr eaLnBrk="1" hangingPunct="1"/>
            <a:r>
              <a:rPr lang="zh-CN" altLang="en-US" dirty="0"/>
              <a:t>把</a:t>
            </a:r>
            <a:r>
              <a:rPr lang="en-US" altLang="zh-CN" dirty="0">
                <a:latin typeface="Times New Roman" panose="02020603050405020304" pitchFamily="18" charset="0"/>
              </a:rPr>
              <a:t>Pareto</a:t>
            </a:r>
            <a:r>
              <a:rPr lang="zh-CN" altLang="en-US" dirty="0">
                <a:latin typeface="Times New Roman" panose="02020603050405020304" pitchFamily="18" charset="0"/>
              </a:rPr>
              <a:t>原理用于测试</a:t>
            </a:r>
          </a:p>
          <a:p>
            <a:pPr lvl="1" eaLnBrk="1" hangingPunct="1"/>
            <a:r>
              <a:rPr lang="zh-CN" altLang="en-US" sz="3200" dirty="0">
                <a:latin typeface="Times New Roman" panose="02020603050405020304" pitchFamily="18" charset="0"/>
              </a:rPr>
              <a:t>发现错误中的80%的错误很可能是由程序中20%的模块造成的</a:t>
            </a:r>
          </a:p>
          <a:p>
            <a:pPr eaLnBrk="1" hangingPunct="1"/>
            <a:r>
              <a:rPr lang="zh-CN" altLang="en-US" dirty="0">
                <a:latin typeface="Times New Roman" panose="02020603050405020304" pitchFamily="18" charset="0"/>
              </a:rPr>
              <a:t>从“小规模”开始，逐步进行“大规模”测试</a:t>
            </a:r>
          </a:p>
          <a:p>
            <a:pPr eaLnBrk="1" hangingPunct="1"/>
            <a:r>
              <a:rPr lang="zh-CN" altLang="en-US" dirty="0">
                <a:solidFill>
                  <a:schemeClr val="hlink"/>
                </a:solidFill>
                <a:latin typeface="Times New Roman" panose="02020603050405020304" pitchFamily="18" charset="0"/>
              </a:rPr>
              <a:t>穷举</a:t>
            </a:r>
            <a:r>
              <a:rPr lang="zh-CN" altLang="en-US" dirty="0">
                <a:latin typeface="Times New Roman" panose="02020603050405020304" pitchFamily="18" charset="0"/>
              </a:rPr>
              <a:t>测试是</a:t>
            </a:r>
            <a:r>
              <a:rPr lang="zh-CN" altLang="en-US" dirty="0">
                <a:solidFill>
                  <a:schemeClr val="hlink"/>
                </a:solidFill>
                <a:latin typeface="Times New Roman" panose="02020603050405020304" pitchFamily="18" charset="0"/>
              </a:rPr>
              <a:t>不可能</a:t>
            </a:r>
            <a:r>
              <a:rPr lang="zh-CN" altLang="en-US" dirty="0">
                <a:latin typeface="Times New Roman" panose="02020603050405020304" pitchFamily="18" charset="0"/>
              </a:rPr>
              <a:t>的</a:t>
            </a:r>
          </a:p>
          <a:p>
            <a:pPr eaLnBrk="1" hangingPunct="1"/>
            <a:r>
              <a:rPr lang="zh-CN" altLang="en-US" dirty="0">
                <a:latin typeface="Times New Roman" panose="02020603050405020304" pitchFamily="18" charset="0"/>
              </a:rPr>
              <a:t>由独立的第三方从事测试工作</a:t>
            </a:r>
          </a:p>
        </p:txBody>
      </p:sp>
      <p:sp>
        <p:nvSpPr>
          <p:cNvPr id="41988"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13</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2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2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2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26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26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2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1219200" y="228600"/>
            <a:ext cx="4724400" cy="533400"/>
          </a:xfrm>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2.4 流图</a:t>
            </a:r>
          </a:p>
        </p:txBody>
      </p:sp>
      <p:sp>
        <p:nvSpPr>
          <p:cNvPr id="583683" name="Rectangle 3"/>
          <p:cNvSpPr>
            <a:spLocks noGrp="1"/>
          </p:cNvSpPr>
          <p:nvPr>
            <p:ph idx="1"/>
          </p:nvPr>
        </p:nvSpPr>
        <p:spPr>
          <a:xfrm>
            <a:off x="457200" y="1066800"/>
            <a:ext cx="8686800" cy="5105400"/>
          </a:xfrm>
          <a:solidFill>
            <a:schemeClr val="bg1">
              <a:alpha val="100000"/>
            </a:schemeClr>
          </a:solidFill>
          <a:ln/>
        </p:spPr>
        <p:txBody>
          <a:bodyPr vert="horz" wrap="square" lIns="91440" tIns="45720" rIns="91440" bIns="45720" anchor="t"/>
          <a:lstStyle/>
          <a:p>
            <a:pPr eaLnBrk="1" hangingPunct="1">
              <a:spcBef>
                <a:spcPts val="1200"/>
              </a:spcBef>
            </a:pPr>
            <a:r>
              <a:rPr lang="zh-CN" altLang="en-US" sz="2800" dirty="0"/>
              <a:t>设计测试方案时，需要分析程序的控制流</a:t>
            </a:r>
          </a:p>
          <a:p>
            <a:pPr eaLnBrk="1" hangingPunct="1">
              <a:spcBef>
                <a:spcPts val="1200"/>
              </a:spcBef>
            </a:pPr>
            <a:r>
              <a:rPr lang="zh-CN" altLang="en-US" sz="2800" dirty="0"/>
              <a:t>流图：描绘程序的</a:t>
            </a:r>
            <a:r>
              <a:rPr lang="zh-CN" altLang="en-US" sz="2800" dirty="0">
                <a:solidFill>
                  <a:schemeClr val="hlink"/>
                </a:solidFill>
              </a:rPr>
              <a:t>控制流程</a:t>
            </a:r>
            <a:r>
              <a:rPr lang="zh-CN" altLang="en-US" sz="2800" dirty="0"/>
              <a:t>，不表现对数据的操作及分支或循环的</a:t>
            </a:r>
            <a:r>
              <a:rPr lang="zh-CN" altLang="en-US" sz="2800" dirty="0">
                <a:solidFill>
                  <a:schemeClr val="accent2"/>
                </a:solidFill>
              </a:rPr>
              <a:t>具体条件</a:t>
            </a:r>
            <a:endParaRPr lang="zh-CN" altLang="en-US" sz="2800" dirty="0"/>
          </a:p>
          <a:p>
            <a:pPr eaLnBrk="1" hangingPunct="1">
              <a:spcBef>
                <a:spcPts val="1200"/>
              </a:spcBef>
            </a:pPr>
            <a:r>
              <a:rPr lang="zh-CN" altLang="en-US" sz="2800" dirty="0"/>
              <a:t>符号</a:t>
            </a:r>
          </a:p>
          <a:p>
            <a:pPr lvl="1" eaLnBrk="1" hangingPunct="1">
              <a:spcBef>
                <a:spcPts val="1200"/>
              </a:spcBef>
            </a:pPr>
            <a:r>
              <a:rPr lang="zh-CN" altLang="en-US" dirty="0"/>
              <a:t>圆（节点）：代表一条或多条语句</a:t>
            </a:r>
          </a:p>
          <a:p>
            <a:pPr lvl="1" eaLnBrk="1" hangingPunct="1">
              <a:spcBef>
                <a:spcPts val="1200"/>
              </a:spcBef>
            </a:pPr>
            <a:r>
              <a:rPr lang="zh-CN" altLang="en-US" dirty="0"/>
              <a:t>箭头线（边）：代表控制流</a:t>
            </a:r>
          </a:p>
          <a:p>
            <a:pPr eaLnBrk="1" hangingPunct="1">
              <a:spcBef>
                <a:spcPts val="1200"/>
              </a:spcBef>
            </a:pPr>
            <a:r>
              <a:rPr lang="zh-CN" altLang="en-US" sz="2800" dirty="0">
                <a:solidFill>
                  <a:schemeClr val="hlink"/>
                </a:solidFill>
              </a:rPr>
              <a:t>程序流程图</a:t>
            </a:r>
            <a:r>
              <a:rPr lang="zh-CN" altLang="en-US" sz="2800" dirty="0"/>
              <a:t>映射成</a:t>
            </a:r>
            <a:r>
              <a:rPr lang="zh-CN" altLang="en-US" sz="2800" dirty="0">
                <a:solidFill>
                  <a:schemeClr val="hlink"/>
                </a:solidFill>
              </a:rPr>
              <a:t>流图</a:t>
            </a:r>
          </a:p>
          <a:p>
            <a:pPr eaLnBrk="1" hangingPunct="1">
              <a:spcBef>
                <a:spcPts val="1200"/>
              </a:spcBef>
            </a:pPr>
            <a:r>
              <a:rPr lang="en-US" altLang="zh-CN" sz="2800" dirty="0">
                <a:solidFill>
                  <a:schemeClr val="hlink"/>
                </a:solidFill>
                <a:latin typeface="Times New Roman" panose="02020603050405020304" pitchFamily="18" charset="0"/>
                <a:hlinkClick r:id="rId2" action="ppaction://hlinksldjump"/>
              </a:rPr>
              <a:t>PDL</a:t>
            </a:r>
            <a:r>
              <a:rPr lang="en-US" altLang="zh-CN" sz="2800" dirty="0">
                <a:solidFill>
                  <a:schemeClr val="hlink"/>
                </a:solidFill>
                <a:hlinkClick r:id="rId2" action="ppaction://hlinksldjump"/>
              </a:rPr>
              <a:t> </a:t>
            </a:r>
            <a:r>
              <a:rPr lang="zh-CN" altLang="en-US" sz="2800" dirty="0">
                <a:hlinkClick r:id="rId2" action="ppaction://hlinksldjump"/>
              </a:rPr>
              <a:t>映射成</a:t>
            </a:r>
            <a:r>
              <a:rPr lang="zh-CN" altLang="en-US" sz="2800" dirty="0">
                <a:solidFill>
                  <a:schemeClr val="hlink"/>
                </a:solidFill>
                <a:hlinkClick r:id="rId2" action="ppaction://hlinksldjump"/>
              </a:rPr>
              <a:t>流图</a:t>
            </a:r>
            <a:endParaRPr lang="zh-CN" altLang="en-US" sz="2800" dirty="0">
              <a:solidFill>
                <a:schemeClr val="hlink"/>
              </a:solidFill>
            </a:endParaRPr>
          </a:p>
          <a:p>
            <a:pPr eaLnBrk="1" hangingPunct="1">
              <a:spcBef>
                <a:spcPts val="1200"/>
              </a:spcBef>
            </a:pPr>
            <a:r>
              <a:rPr lang="zh-CN" altLang="en-US" sz="2800" dirty="0">
                <a:latin typeface="Times New Roman" panose="02020603050405020304" pitchFamily="18" charset="0"/>
                <a:hlinkClick r:id="rId3" action="ppaction://hlinksldjump"/>
              </a:rPr>
              <a:t>包含</a:t>
            </a:r>
            <a:r>
              <a:rPr lang="zh-CN" altLang="en-US" sz="2800" dirty="0">
                <a:solidFill>
                  <a:schemeClr val="hlink"/>
                </a:solidFill>
                <a:latin typeface="Times New Roman" panose="02020603050405020304" pitchFamily="18" charset="0"/>
                <a:hlinkClick r:id="rId3" action="ppaction://hlinksldjump"/>
              </a:rPr>
              <a:t>复合条件</a:t>
            </a:r>
            <a:r>
              <a:rPr lang="zh-CN" altLang="en-US" sz="2800" dirty="0">
                <a:latin typeface="Times New Roman" panose="02020603050405020304" pitchFamily="18" charset="0"/>
                <a:hlinkClick r:id="rId3" action="ppaction://hlinksldjump"/>
              </a:rPr>
              <a:t>的</a:t>
            </a:r>
            <a:r>
              <a:rPr lang="en-US" altLang="zh-CN" sz="2800" dirty="0">
                <a:latin typeface="Times New Roman" panose="02020603050405020304" pitchFamily="18" charset="0"/>
                <a:hlinkClick r:id="rId3" action="ppaction://hlinksldjump"/>
              </a:rPr>
              <a:t>PDL</a:t>
            </a:r>
            <a:r>
              <a:rPr lang="en-US" altLang="zh-CN" sz="2800" dirty="0">
                <a:solidFill>
                  <a:schemeClr val="hlink"/>
                </a:solidFill>
                <a:hlinkClick r:id="rId3" action="ppaction://hlinksldjump"/>
              </a:rPr>
              <a:t> </a:t>
            </a:r>
            <a:r>
              <a:rPr lang="zh-CN" altLang="en-US" sz="2800" dirty="0">
                <a:hlinkClick r:id="rId3" action="ppaction://hlinksldjump"/>
              </a:rPr>
              <a:t>映射成</a:t>
            </a:r>
            <a:r>
              <a:rPr lang="zh-CN" altLang="en-US" sz="2800" dirty="0">
                <a:solidFill>
                  <a:schemeClr val="hlink"/>
                </a:solidFill>
                <a:hlinkClick r:id="rId3" action="ppaction://hlinksldjump"/>
              </a:rPr>
              <a:t>流图</a:t>
            </a:r>
            <a:endParaRPr lang="en-US" altLang="zh-CN" sz="2800" dirty="0">
              <a:solidFill>
                <a:schemeClr val="hlink"/>
              </a:solidFill>
            </a:endParaRPr>
          </a:p>
        </p:txBody>
      </p:sp>
      <p:sp>
        <p:nvSpPr>
          <p:cNvPr id="4403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14</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6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6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36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3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1143000" y="762000"/>
            <a:ext cx="7848600" cy="685800"/>
          </a:xfrm>
          <a:ln/>
        </p:spPr>
        <p:txBody>
          <a:bodyPr vert="horz" wrap="square" lIns="91440" tIns="45720" rIns="91440" bIns="45720" anchor="b"/>
          <a:lstStyle/>
          <a:p>
            <a:pPr eaLnBrk="1" hangingPunct="1"/>
            <a:r>
              <a:rPr lang="zh-CN" altLang="en-US" sz="3600" dirty="0">
                <a:solidFill>
                  <a:srgbClr val="CC3300"/>
                </a:solidFill>
                <a:latin typeface="隶书" panose="02010509060101010101" pitchFamily="49" charset="-122"/>
              </a:rPr>
              <a:t>流图的符号和表示</a:t>
            </a:r>
            <a:endParaRPr lang="zh-CN" altLang="en-US" sz="3600" dirty="0">
              <a:solidFill>
                <a:schemeClr val="tx1"/>
              </a:solidFill>
              <a:latin typeface="隶书" panose="02010509060101010101" pitchFamily="49" charset="-122"/>
            </a:endParaRPr>
          </a:p>
        </p:txBody>
      </p:sp>
      <p:sp>
        <p:nvSpPr>
          <p:cNvPr id="679939" name="Rectangle 3"/>
          <p:cNvSpPr>
            <a:spLocks noGrp="1"/>
          </p:cNvSpPr>
          <p:nvPr>
            <p:ph idx="1"/>
          </p:nvPr>
        </p:nvSpPr>
        <p:spPr>
          <a:xfrm>
            <a:off x="304800" y="1676400"/>
            <a:ext cx="8839200" cy="2057400"/>
          </a:xfrm>
          <a:solidFill>
            <a:schemeClr val="bg1">
              <a:alpha val="100000"/>
            </a:schemeClr>
          </a:solidFill>
          <a:ln/>
        </p:spPr>
        <p:txBody>
          <a:bodyPr vert="horz" wrap="square" lIns="91440" tIns="45720" rIns="91440" bIns="45720" anchor="t"/>
          <a:lstStyle/>
          <a:p>
            <a:pPr eaLnBrk="1" hangingPunct="1">
              <a:lnSpc>
                <a:spcPct val="105000"/>
              </a:lnSpc>
            </a:pPr>
            <a:r>
              <a:rPr lang="zh-CN" altLang="en-US" sz="2600" dirty="0">
                <a:latin typeface="楷体_GB2312" pitchFamily="49" charset="-122"/>
              </a:rPr>
              <a:t>符号</a:t>
            </a:r>
            <a:r>
              <a:rPr lang="zh-CN" altLang="en-US" sz="2600" b="0" dirty="0">
                <a:latin typeface="楷体_GB2312" pitchFamily="49" charset="-122"/>
              </a:rPr>
              <a:t>○</a:t>
            </a:r>
            <a:r>
              <a:rPr lang="zh-CN" altLang="en-US" sz="2600" dirty="0">
                <a:latin typeface="楷体_GB2312" pitchFamily="49" charset="-122"/>
              </a:rPr>
              <a:t>为流图的一个节点，表示</a:t>
            </a:r>
            <a:r>
              <a:rPr lang="zh-CN" altLang="en-US" sz="2600" dirty="0">
                <a:solidFill>
                  <a:schemeClr val="hlink"/>
                </a:solidFill>
                <a:latin typeface="楷体_GB2312" pitchFamily="49" charset="-122"/>
              </a:rPr>
              <a:t>一个或多个无分支</a:t>
            </a:r>
            <a:r>
              <a:rPr lang="zh-CN" altLang="en-US" sz="2600" dirty="0">
                <a:latin typeface="楷体_GB2312" pitchFamily="49" charset="-122"/>
              </a:rPr>
              <a:t>的</a:t>
            </a:r>
            <a:r>
              <a:rPr lang="en-US" altLang="zh-CN" sz="2600" b="0" dirty="0">
                <a:latin typeface="楷体_GB2312" pitchFamily="49" charset="-122"/>
              </a:rPr>
              <a:t>PDL</a:t>
            </a:r>
            <a:r>
              <a:rPr lang="zh-CN" altLang="en-US" sz="2600" dirty="0">
                <a:latin typeface="楷体_GB2312" pitchFamily="49" charset="-122"/>
              </a:rPr>
              <a:t>语句或源程序语句。箭头为边，表示</a:t>
            </a:r>
            <a:r>
              <a:rPr lang="zh-CN" altLang="en-US" sz="2600" dirty="0">
                <a:solidFill>
                  <a:schemeClr val="hlink"/>
                </a:solidFill>
                <a:latin typeface="楷体_GB2312" pitchFamily="49" charset="-122"/>
              </a:rPr>
              <a:t>控制流</a:t>
            </a:r>
            <a:r>
              <a:rPr lang="zh-CN" altLang="en-US" sz="2600" dirty="0">
                <a:latin typeface="楷体_GB2312" pitchFamily="49" charset="-122"/>
              </a:rPr>
              <a:t>的方向。</a:t>
            </a:r>
          </a:p>
          <a:p>
            <a:pPr eaLnBrk="1" hangingPunct="1">
              <a:lnSpc>
                <a:spcPct val="105000"/>
              </a:lnSpc>
            </a:pPr>
            <a:r>
              <a:rPr lang="zh-CN" altLang="en-US" sz="2600" dirty="0">
                <a:latin typeface="楷体_GB2312" pitchFamily="49" charset="-122"/>
              </a:rPr>
              <a:t>一条边必须终止于一个节点，即使此节点并不代表任何语句（相当于空语句）</a:t>
            </a:r>
          </a:p>
        </p:txBody>
      </p:sp>
      <p:pic>
        <p:nvPicPr>
          <p:cNvPr id="45060" name="Picture 4"/>
          <p:cNvPicPr>
            <a:picLocks noChangeAspect="1"/>
          </p:cNvPicPr>
          <p:nvPr/>
        </p:nvPicPr>
        <p:blipFill>
          <a:blip r:embed="rId2"/>
          <a:stretch>
            <a:fillRect/>
          </a:stretch>
        </p:blipFill>
        <p:spPr>
          <a:xfrm>
            <a:off x="0" y="3581400"/>
            <a:ext cx="9144000" cy="2895600"/>
          </a:xfrm>
          <a:prstGeom prst="rect">
            <a:avLst/>
          </a:prstGeom>
          <a:noFill/>
          <a:ln w="9525">
            <a:noFill/>
          </a:ln>
        </p:spPr>
      </p:pic>
      <p:sp>
        <p:nvSpPr>
          <p:cNvPr id="45061" name="灯片编号占位符 7"/>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15</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99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3"/>
          <p:cNvPicPr>
            <a:picLocks noChangeAspect="1"/>
          </p:cNvPicPr>
          <p:nvPr/>
        </p:nvPicPr>
        <p:blipFill>
          <a:blip r:embed="rId2"/>
          <a:stretch>
            <a:fillRect/>
          </a:stretch>
        </p:blipFill>
        <p:spPr>
          <a:xfrm>
            <a:off x="0" y="0"/>
            <a:ext cx="9144000" cy="6858000"/>
          </a:xfrm>
          <a:prstGeom prst="rect">
            <a:avLst/>
          </a:prstGeom>
          <a:noFill/>
          <a:ln w="9525">
            <a:noFill/>
          </a:ln>
        </p:spPr>
      </p:pic>
      <p:pic>
        <p:nvPicPr>
          <p:cNvPr id="47107" name="Picture 5"/>
          <p:cNvPicPr>
            <a:picLocks noChangeAspect="1"/>
          </p:cNvPicPr>
          <p:nvPr/>
        </p:nvPicPr>
        <p:blipFill>
          <a:blip r:embed="rId3"/>
          <a:stretch>
            <a:fillRect/>
          </a:stretch>
        </p:blipFill>
        <p:spPr>
          <a:xfrm>
            <a:off x="257175" y="838200"/>
            <a:ext cx="4238625" cy="4953000"/>
          </a:xfrm>
          <a:prstGeom prst="rect">
            <a:avLst/>
          </a:prstGeom>
          <a:noFill/>
          <a:ln w="9525">
            <a:noFill/>
          </a:ln>
        </p:spPr>
      </p:pic>
      <p:sp>
        <p:nvSpPr>
          <p:cNvPr id="681990" name="Oval 6"/>
          <p:cNvSpPr/>
          <p:nvPr/>
        </p:nvSpPr>
        <p:spPr>
          <a:xfrm>
            <a:off x="6630988" y="1557338"/>
            <a:ext cx="576262" cy="576262"/>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chemeClr val="tx1"/>
                </a:solidFill>
                <a:latin typeface="Arial" panose="020B0604020202020204" pitchFamily="34" charset="0"/>
                <a:ea typeface="宋体" panose="02010600030101010101" pitchFamily="2" charset="-122"/>
              </a:rPr>
              <a:t>2</a:t>
            </a:r>
          </a:p>
        </p:txBody>
      </p:sp>
      <p:sp>
        <p:nvSpPr>
          <p:cNvPr id="681992" name="Oval 8"/>
          <p:cNvSpPr/>
          <p:nvPr/>
        </p:nvSpPr>
        <p:spPr>
          <a:xfrm>
            <a:off x="6630988" y="1557338"/>
            <a:ext cx="576262" cy="576262"/>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chemeClr val="tx1"/>
                </a:solidFill>
                <a:latin typeface="Arial" panose="020B0604020202020204" pitchFamily="34" charset="0"/>
                <a:ea typeface="宋体" panose="02010600030101010101" pitchFamily="2" charset="-122"/>
              </a:rPr>
              <a:t>2, 3</a:t>
            </a:r>
          </a:p>
        </p:txBody>
      </p:sp>
      <p:sp>
        <p:nvSpPr>
          <p:cNvPr id="681991" name="Oval 7"/>
          <p:cNvSpPr/>
          <p:nvPr/>
        </p:nvSpPr>
        <p:spPr>
          <a:xfrm>
            <a:off x="6630988" y="549275"/>
            <a:ext cx="576262" cy="576263"/>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chemeClr val="tx1"/>
                </a:solidFill>
                <a:latin typeface="Arial" panose="020B0604020202020204" pitchFamily="34" charset="0"/>
                <a:ea typeface="宋体" panose="02010600030101010101" pitchFamily="2" charset="-122"/>
              </a:rPr>
              <a:t>1</a:t>
            </a:r>
          </a:p>
        </p:txBody>
      </p:sp>
      <p:sp>
        <p:nvSpPr>
          <p:cNvPr id="681993" name="Line 9"/>
          <p:cNvSpPr/>
          <p:nvPr/>
        </p:nvSpPr>
        <p:spPr>
          <a:xfrm>
            <a:off x="6919913" y="1125538"/>
            <a:ext cx="0" cy="431800"/>
          </a:xfrm>
          <a:prstGeom prst="line">
            <a:avLst/>
          </a:prstGeom>
          <a:ln w="9525" cap="flat" cmpd="sng">
            <a:solidFill>
              <a:schemeClr val="tx1"/>
            </a:solidFill>
            <a:prstDash val="solid"/>
            <a:headEnd type="none" w="med" len="med"/>
            <a:tailEnd type="triangle" w="med" len="med"/>
          </a:ln>
        </p:spPr>
      </p:sp>
      <p:sp>
        <p:nvSpPr>
          <p:cNvPr id="681994" name="Oval 10"/>
          <p:cNvSpPr/>
          <p:nvPr/>
        </p:nvSpPr>
        <p:spPr>
          <a:xfrm>
            <a:off x="7567613" y="2420938"/>
            <a:ext cx="576262" cy="576262"/>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chemeClr val="tx1"/>
                </a:solidFill>
                <a:latin typeface="Arial" panose="020B0604020202020204" pitchFamily="34" charset="0"/>
                <a:ea typeface="宋体" panose="02010600030101010101" pitchFamily="2" charset="-122"/>
              </a:rPr>
              <a:t>4, 5</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681995" name="Oval 11"/>
          <p:cNvSpPr/>
          <p:nvPr/>
        </p:nvSpPr>
        <p:spPr>
          <a:xfrm>
            <a:off x="6630988" y="4797425"/>
            <a:ext cx="576262" cy="576263"/>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chemeClr val="tx1"/>
                </a:solidFill>
                <a:latin typeface="Arial" panose="020B0604020202020204" pitchFamily="34" charset="0"/>
                <a:ea typeface="宋体" panose="02010600030101010101" pitchFamily="2" charset="-122"/>
              </a:rPr>
              <a:t>10</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681996" name="Line 12"/>
          <p:cNvSpPr/>
          <p:nvPr/>
        </p:nvSpPr>
        <p:spPr>
          <a:xfrm flipH="1">
            <a:off x="6919913" y="2997200"/>
            <a:ext cx="935037" cy="1800225"/>
          </a:xfrm>
          <a:prstGeom prst="line">
            <a:avLst/>
          </a:prstGeom>
          <a:ln w="9525" cap="flat" cmpd="sng">
            <a:solidFill>
              <a:schemeClr val="tx1"/>
            </a:solidFill>
            <a:prstDash val="solid"/>
            <a:headEnd type="none" w="med" len="med"/>
            <a:tailEnd type="triangle" w="med" len="med"/>
          </a:ln>
        </p:spPr>
      </p:sp>
      <p:sp>
        <p:nvSpPr>
          <p:cNvPr id="681997" name="Oval 13"/>
          <p:cNvSpPr/>
          <p:nvPr/>
        </p:nvSpPr>
        <p:spPr>
          <a:xfrm>
            <a:off x="5767388" y="2420938"/>
            <a:ext cx="576262" cy="576262"/>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chemeClr val="tx1"/>
                </a:solidFill>
                <a:latin typeface="Arial" panose="020B0604020202020204" pitchFamily="34" charset="0"/>
                <a:ea typeface="宋体" panose="02010600030101010101" pitchFamily="2" charset="-122"/>
              </a:rPr>
              <a:t>6</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681998" name="Line 14"/>
          <p:cNvSpPr/>
          <p:nvPr/>
        </p:nvSpPr>
        <p:spPr>
          <a:xfrm>
            <a:off x="6919913" y="2133600"/>
            <a:ext cx="935037" cy="287338"/>
          </a:xfrm>
          <a:prstGeom prst="line">
            <a:avLst/>
          </a:prstGeom>
          <a:ln w="9525" cap="flat" cmpd="sng">
            <a:solidFill>
              <a:schemeClr val="tx1"/>
            </a:solidFill>
            <a:prstDash val="solid"/>
            <a:headEnd type="none" w="med" len="med"/>
            <a:tailEnd type="triangle" w="med" len="med"/>
          </a:ln>
        </p:spPr>
      </p:sp>
      <p:sp>
        <p:nvSpPr>
          <p:cNvPr id="681999" name="Line 15"/>
          <p:cNvSpPr/>
          <p:nvPr/>
        </p:nvSpPr>
        <p:spPr>
          <a:xfrm flipH="1">
            <a:off x="5983288" y="2133600"/>
            <a:ext cx="936625" cy="287338"/>
          </a:xfrm>
          <a:prstGeom prst="line">
            <a:avLst/>
          </a:prstGeom>
          <a:ln w="9525" cap="flat" cmpd="sng">
            <a:solidFill>
              <a:schemeClr val="tx1"/>
            </a:solidFill>
            <a:prstDash val="solid"/>
            <a:headEnd type="none" w="med" len="med"/>
            <a:tailEnd type="triangle" w="med" len="med"/>
          </a:ln>
        </p:spPr>
      </p:sp>
      <p:sp>
        <p:nvSpPr>
          <p:cNvPr id="682000" name="Oval 16"/>
          <p:cNvSpPr/>
          <p:nvPr/>
        </p:nvSpPr>
        <p:spPr>
          <a:xfrm>
            <a:off x="5119688" y="3284538"/>
            <a:ext cx="576262" cy="576262"/>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chemeClr val="tx1"/>
                </a:solidFill>
                <a:latin typeface="Arial" panose="020B0604020202020204" pitchFamily="34" charset="0"/>
                <a:ea typeface="宋体" panose="02010600030101010101" pitchFamily="2" charset="-122"/>
              </a:rPr>
              <a:t>7</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682001" name="Oval 17"/>
          <p:cNvSpPr/>
          <p:nvPr/>
        </p:nvSpPr>
        <p:spPr>
          <a:xfrm>
            <a:off x="6488113" y="3284538"/>
            <a:ext cx="576262" cy="576262"/>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chemeClr val="tx1"/>
                </a:solidFill>
                <a:latin typeface="Arial" panose="020B0604020202020204" pitchFamily="34" charset="0"/>
                <a:ea typeface="宋体" panose="02010600030101010101" pitchFamily="2" charset="-122"/>
              </a:rPr>
              <a:t>8</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682002" name="Line 18"/>
          <p:cNvSpPr/>
          <p:nvPr/>
        </p:nvSpPr>
        <p:spPr>
          <a:xfrm flipH="1">
            <a:off x="5407025" y="2997200"/>
            <a:ext cx="647700" cy="287338"/>
          </a:xfrm>
          <a:prstGeom prst="line">
            <a:avLst/>
          </a:prstGeom>
          <a:ln w="9525" cap="flat" cmpd="sng">
            <a:solidFill>
              <a:schemeClr val="tx1"/>
            </a:solidFill>
            <a:prstDash val="solid"/>
            <a:headEnd type="none" w="med" len="med"/>
            <a:tailEnd type="triangle" w="med" len="med"/>
          </a:ln>
        </p:spPr>
      </p:sp>
      <p:sp>
        <p:nvSpPr>
          <p:cNvPr id="682003" name="Line 19"/>
          <p:cNvSpPr/>
          <p:nvPr/>
        </p:nvSpPr>
        <p:spPr>
          <a:xfrm>
            <a:off x="6054725" y="2997200"/>
            <a:ext cx="720725" cy="287338"/>
          </a:xfrm>
          <a:prstGeom prst="line">
            <a:avLst/>
          </a:prstGeom>
          <a:ln w="9525" cap="flat" cmpd="sng">
            <a:solidFill>
              <a:schemeClr val="tx1"/>
            </a:solidFill>
            <a:prstDash val="solid"/>
            <a:headEnd type="none" w="med" len="med"/>
            <a:tailEnd type="triangle" w="med" len="med"/>
          </a:ln>
        </p:spPr>
      </p:sp>
      <p:sp>
        <p:nvSpPr>
          <p:cNvPr id="682004" name="Oval 20"/>
          <p:cNvSpPr/>
          <p:nvPr/>
        </p:nvSpPr>
        <p:spPr>
          <a:xfrm>
            <a:off x="5767388" y="4076700"/>
            <a:ext cx="576262" cy="576263"/>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chemeClr val="tx1"/>
                </a:solidFill>
                <a:latin typeface="Arial" panose="020B0604020202020204" pitchFamily="34" charset="0"/>
                <a:ea typeface="宋体" panose="02010600030101010101" pitchFamily="2" charset="-122"/>
              </a:rPr>
              <a:t>9</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682005" name="Line 21"/>
          <p:cNvSpPr/>
          <p:nvPr/>
        </p:nvSpPr>
        <p:spPr>
          <a:xfrm>
            <a:off x="5407025" y="3860800"/>
            <a:ext cx="647700" cy="215900"/>
          </a:xfrm>
          <a:prstGeom prst="line">
            <a:avLst/>
          </a:prstGeom>
          <a:ln w="9525" cap="flat" cmpd="sng">
            <a:solidFill>
              <a:schemeClr val="tx1"/>
            </a:solidFill>
            <a:prstDash val="solid"/>
            <a:headEnd type="none" w="med" len="med"/>
            <a:tailEnd type="triangle" w="med" len="med"/>
          </a:ln>
        </p:spPr>
      </p:sp>
      <p:sp>
        <p:nvSpPr>
          <p:cNvPr id="47124" name="Line 22"/>
          <p:cNvSpPr/>
          <p:nvPr/>
        </p:nvSpPr>
        <p:spPr>
          <a:xfrm>
            <a:off x="6775450" y="3860800"/>
            <a:ext cx="0" cy="0"/>
          </a:xfrm>
          <a:prstGeom prst="line">
            <a:avLst/>
          </a:prstGeom>
          <a:ln w="9525" cap="flat" cmpd="sng">
            <a:solidFill>
              <a:schemeClr val="tx1"/>
            </a:solidFill>
            <a:prstDash val="solid"/>
            <a:headEnd type="none" w="med" len="med"/>
            <a:tailEnd type="triangle" w="med" len="med"/>
          </a:ln>
        </p:spPr>
      </p:sp>
      <p:sp>
        <p:nvSpPr>
          <p:cNvPr id="682007" name="Line 23"/>
          <p:cNvSpPr/>
          <p:nvPr/>
        </p:nvSpPr>
        <p:spPr>
          <a:xfrm flipH="1">
            <a:off x="6054725" y="3860800"/>
            <a:ext cx="720725" cy="215900"/>
          </a:xfrm>
          <a:prstGeom prst="line">
            <a:avLst/>
          </a:prstGeom>
          <a:ln w="9525" cap="flat" cmpd="sng">
            <a:solidFill>
              <a:schemeClr val="tx1"/>
            </a:solidFill>
            <a:prstDash val="solid"/>
            <a:headEnd type="none" w="med" len="med"/>
            <a:tailEnd type="triangle" w="med" len="med"/>
          </a:ln>
        </p:spPr>
      </p:sp>
      <p:sp>
        <p:nvSpPr>
          <p:cNvPr id="682008" name="Line 24"/>
          <p:cNvSpPr/>
          <p:nvPr/>
        </p:nvSpPr>
        <p:spPr>
          <a:xfrm>
            <a:off x="6054725" y="4652963"/>
            <a:ext cx="865188" cy="144462"/>
          </a:xfrm>
          <a:prstGeom prst="line">
            <a:avLst/>
          </a:prstGeom>
          <a:ln w="9525" cap="flat" cmpd="sng">
            <a:solidFill>
              <a:schemeClr val="tx1"/>
            </a:solidFill>
            <a:prstDash val="solid"/>
            <a:headEnd type="none" w="med" len="med"/>
            <a:tailEnd type="triangle" w="med" len="med"/>
          </a:ln>
        </p:spPr>
      </p:sp>
      <p:sp>
        <p:nvSpPr>
          <p:cNvPr id="682009" name="Oval 25"/>
          <p:cNvSpPr/>
          <p:nvPr/>
        </p:nvSpPr>
        <p:spPr>
          <a:xfrm>
            <a:off x="6630988" y="5876925"/>
            <a:ext cx="576262" cy="576263"/>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eaLnBrk="1" hangingPunct="1">
              <a:spcBef>
                <a:spcPct val="0"/>
              </a:spcBef>
              <a:buClrTx/>
              <a:buSzTx/>
              <a:buFontTx/>
              <a:buNone/>
            </a:pPr>
            <a:r>
              <a:rPr lang="en-US" altLang="zh-CN" sz="1800" dirty="0">
                <a:solidFill>
                  <a:schemeClr val="tx1"/>
                </a:solidFill>
                <a:latin typeface="Arial" panose="020B0604020202020204" pitchFamily="34" charset="0"/>
                <a:ea typeface="宋体" panose="02010600030101010101" pitchFamily="2" charset="-122"/>
              </a:rPr>
              <a:t>11</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682011" name="Line 27"/>
          <p:cNvSpPr/>
          <p:nvPr/>
        </p:nvSpPr>
        <p:spPr>
          <a:xfrm>
            <a:off x="4648200" y="1828800"/>
            <a:ext cx="0" cy="4337050"/>
          </a:xfrm>
          <a:prstGeom prst="line">
            <a:avLst/>
          </a:prstGeom>
          <a:ln w="9525" cap="flat" cmpd="sng">
            <a:solidFill>
              <a:schemeClr val="tx1"/>
            </a:solidFill>
            <a:prstDash val="solid"/>
            <a:headEnd type="none" w="med" len="med"/>
            <a:tailEnd type="none" w="med" len="med"/>
          </a:ln>
        </p:spPr>
      </p:sp>
      <p:sp>
        <p:nvSpPr>
          <p:cNvPr id="682014" name="Line 30"/>
          <p:cNvSpPr/>
          <p:nvPr/>
        </p:nvSpPr>
        <p:spPr>
          <a:xfrm flipV="1">
            <a:off x="8610600" y="1828800"/>
            <a:ext cx="0" cy="2286000"/>
          </a:xfrm>
          <a:prstGeom prst="line">
            <a:avLst/>
          </a:prstGeom>
          <a:ln w="9525" cap="flat" cmpd="sng">
            <a:solidFill>
              <a:schemeClr val="tx1"/>
            </a:solidFill>
            <a:prstDash val="solid"/>
            <a:headEnd type="none" w="med" len="med"/>
            <a:tailEnd type="none" w="med" len="med"/>
          </a:ln>
        </p:spPr>
      </p:sp>
      <p:sp>
        <p:nvSpPr>
          <p:cNvPr id="682015" name="Line 31"/>
          <p:cNvSpPr/>
          <p:nvPr/>
        </p:nvSpPr>
        <p:spPr>
          <a:xfrm flipH="1" flipV="1">
            <a:off x="7207250" y="836613"/>
            <a:ext cx="1403350" cy="992187"/>
          </a:xfrm>
          <a:prstGeom prst="line">
            <a:avLst/>
          </a:prstGeom>
          <a:ln w="9525" cap="flat" cmpd="sng">
            <a:solidFill>
              <a:schemeClr val="tx1"/>
            </a:solidFill>
            <a:prstDash val="solid"/>
            <a:headEnd type="none" w="med" len="med"/>
            <a:tailEnd type="triangle" w="med" len="med"/>
          </a:ln>
        </p:spPr>
      </p:sp>
      <p:sp>
        <p:nvSpPr>
          <p:cNvPr id="47131" name="Rectangle 2"/>
          <p:cNvSpPr>
            <a:spLocks noGrp="1"/>
          </p:cNvSpPr>
          <p:nvPr>
            <p:ph type="ctrTitle" hasCustomPrompt="1"/>
          </p:nvPr>
        </p:nvSpPr>
        <p:spPr>
          <a:xfrm>
            <a:off x="304800" y="228600"/>
            <a:ext cx="5486400" cy="609600"/>
          </a:xfrm>
          <a:ln/>
        </p:spPr>
        <p:txBody>
          <a:bodyPr vert="horz" wrap="square" lIns="91440" tIns="45720" rIns="91440" bIns="45720" anchor="b"/>
          <a:lstStyle/>
          <a:p>
            <a:pPr algn="just" eaLnBrk="1" hangingPunct="1">
              <a:buClrTx/>
              <a:buSzTx/>
              <a:buFontTx/>
            </a:pPr>
            <a:r>
              <a:rPr kumimoji="1" lang="zh-CN" altLang="en-US" sz="3600" dirty="0">
                <a:latin typeface="+mj-lt"/>
                <a:ea typeface="+mj-ea"/>
                <a:cs typeface="+mj-cs"/>
              </a:rPr>
              <a:t>将程序流程图映射成流图</a:t>
            </a:r>
            <a:endParaRPr kumimoji="1" lang="zh-CN" altLang="en-US" sz="3600" dirty="0">
              <a:solidFill>
                <a:schemeClr val="tx1"/>
              </a:solidFill>
              <a:latin typeface="+mj-lt"/>
              <a:ea typeface="+mj-ea"/>
              <a:cs typeface="+mj-cs"/>
            </a:endParaRPr>
          </a:p>
        </p:txBody>
      </p:sp>
      <p:sp>
        <p:nvSpPr>
          <p:cNvPr id="682020" name="Line 36"/>
          <p:cNvSpPr/>
          <p:nvPr/>
        </p:nvSpPr>
        <p:spPr>
          <a:xfrm flipV="1">
            <a:off x="7239000" y="4114800"/>
            <a:ext cx="1371600" cy="990600"/>
          </a:xfrm>
          <a:prstGeom prst="line">
            <a:avLst/>
          </a:prstGeom>
          <a:ln w="9525" cap="flat" cmpd="sng">
            <a:solidFill>
              <a:schemeClr val="tx1"/>
            </a:solidFill>
            <a:prstDash val="solid"/>
            <a:miter/>
            <a:headEnd type="none" w="med" len="med"/>
            <a:tailEnd type="none" w="med" len="med"/>
          </a:ln>
        </p:spPr>
      </p:sp>
      <p:sp>
        <p:nvSpPr>
          <p:cNvPr id="682021" name="Line 37"/>
          <p:cNvSpPr/>
          <p:nvPr/>
        </p:nvSpPr>
        <p:spPr>
          <a:xfrm flipH="1">
            <a:off x="4648200" y="838200"/>
            <a:ext cx="1981200" cy="990600"/>
          </a:xfrm>
          <a:prstGeom prst="line">
            <a:avLst/>
          </a:prstGeom>
          <a:ln w="9525" cap="flat" cmpd="sng">
            <a:solidFill>
              <a:schemeClr val="tx1"/>
            </a:solidFill>
            <a:prstDash val="solid"/>
            <a:miter/>
            <a:headEnd type="none" w="med" len="med"/>
            <a:tailEnd type="none" w="med" len="med"/>
          </a:ln>
        </p:spPr>
      </p:sp>
      <p:sp>
        <p:nvSpPr>
          <p:cNvPr id="682022" name="Line 38"/>
          <p:cNvSpPr/>
          <p:nvPr/>
        </p:nvSpPr>
        <p:spPr>
          <a:xfrm>
            <a:off x="4648200" y="6172200"/>
            <a:ext cx="1981200" cy="0"/>
          </a:xfrm>
          <a:prstGeom prst="line">
            <a:avLst/>
          </a:prstGeom>
          <a:ln w="9525" cap="flat" cmpd="sng">
            <a:solidFill>
              <a:schemeClr val="tx1"/>
            </a:solidFill>
            <a:prstDash val="solid"/>
            <a:miter/>
            <a:headEnd type="none" w="med" len="med"/>
            <a:tailEnd type="triangle" w="med" len="med"/>
          </a:ln>
        </p:spPr>
      </p:sp>
      <p:sp>
        <p:nvSpPr>
          <p:cNvPr id="682023" name="Text Box 39"/>
          <p:cNvSpPr txBox="1"/>
          <p:nvPr/>
        </p:nvSpPr>
        <p:spPr>
          <a:xfrm>
            <a:off x="7924800" y="3309938"/>
            <a:ext cx="539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r>
              <a:rPr lang="en-US" altLang="zh-CN" sz="2400" b="0" dirty="0">
                <a:solidFill>
                  <a:schemeClr val="tx1"/>
                </a:solidFill>
                <a:ea typeface="宋体" panose="02010600030101010101" pitchFamily="2" charset="-122"/>
              </a:rPr>
              <a:t>R1</a:t>
            </a:r>
            <a:endParaRPr lang="zh-CN" altLang="en-US" sz="2400" b="0" dirty="0">
              <a:solidFill>
                <a:schemeClr val="tx1"/>
              </a:solidFill>
              <a:ea typeface="宋体" panose="02010600030101010101" pitchFamily="2" charset="-122"/>
            </a:endParaRPr>
          </a:p>
        </p:txBody>
      </p:sp>
      <p:sp>
        <p:nvSpPr>
          <p:cNvPr id="682024" name="Text Box 40"/>
          <p:cNvSpPr txBox="1"/>
          <p:nvPr/>
        </p:nvSpPr>
        <p:spPr>
          <a:xfrm>
            <a:off x="6705600" y="2438400"/>
            <a:ext cx="539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r>
              <a:rPr lang="en-US" altLang="zh-CN" sz="2400" b="0" dirty="0">
                <a:solidFill>
                  <a:schemeClr val="tx1"/>
                </a:solidFill>
                <a:ea typeface="宋体" panose="02010600030101010101" pitchFamily="2" charset="-122"/>
              </a:rPr>
              <a:t>R2</a:t>
            </a:r>
          </a:p>
        </p:txBody>
      </p:sp>
      <p:sp>
        <p:nvSpPr>
          <p:cNvPr id="682025" name="Text Box 41"/>
          <p:cNvSpPr txBox="1"/>
          <p:nvPr/>
        </p:nvSpPr>
        <p:spPr>
          <a:xfrm>
            <a:off x="5851525" y="3309938"/>
            <a:ext cx="539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r>
              <a:rPr lang="en-US" altLang="zh-CN" sz="2400" b="0" dirty="0">
                <a:solidFill>
                  <a:schemeClr val="tx1"/>
                </a:solidFill>
                <a:ea typeface="宋体" panose="02010600030101010101" pitchFamily="2" charset="-122"/>
              </a:rPr>
              <a:t>R3</a:t>
            </a:r>
          </a:p>
        </p:txBody>
      </p:sp>
      <p:sp>
        <p:nvSpPr>
          <p:cNvPr id="682026" name="Text Box 42"/>
          <p:cNvSpPr txBox="1"/>
          <p:nvPr/>
        </p:nvSpPr>
        <p:spPr>
          <a:xfrm>
            <a:off x="7832725" y="5062538"/>
            <a:ext cx="539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r>
              <a:rPr lang="en-US" altLang="zh-CN" sz="2400" b="0" dirty="0">
                <a:solidFill>
                  <a:schemeClr val="tx1"/>
                </a:solidFill>
                <a:ea typeface="宋体" panose="02010600030101010101" pitchFamily="2" charset="-122"/>
              </a:rPr>
              <a:t>R4</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1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19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19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19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19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19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19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19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19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819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8200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8200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820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8200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8200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820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8200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8200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8201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8201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820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8202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8201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8202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8200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820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8202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8202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82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90" grpId="0" animBg="1"/>
      <p:bldP spid="681992" grpId="0" animBg="1"/>
      <p:bldP spid="681991" grpId="0" animBg="1"/>
      <p:bldP spid="681994" grpId="0" animBg="1"/>
      <p:bldP spid="681995" grpId="0" animBg="1"/>
      <p:bldP spid="681997" grpId="0" animBg="1"/>
      <p:bldP spid="682000" grpId="0" animBg="1"/>
      <p:bldP spid="682001" grpId="0" animBg="1"/>
      <p:bldP spid="682004" grpId="0" animBg="1"/>
      <p:bldP spid="682009" grpId="0" animBg="1"/>
      <p:bldP spid="682023" grpId="0"/>
      <p:bldP spid="682024" grpId="0"/>
      <p:bldP spid="682025" grpId="0"/>
      <p:bldP spid="6820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1122363" y="0"/>
            <a:ext cx="7793037" cy="762000"/>
          </a:xfrm>
          <a:ln/>
        </p:spPr>
        <p:txBody>
          <a:bodyPr vert="horz" wrap="square" lIns="91440" tIns="45720" rIns="91440" bIns="45720" anchor="b"/>
          <a:lstStyle/>
          <a:p>
            <a:pPr eaLnBrk="1" hangingPunct="1"/>
            <a:r>
              <a:rPr lang="en-US" altLang="zh-CN" dirty="0" smtClean="0"/>
              <a:t>9</a:t>
            </a:r>
            <a:r>
              <a:rPr lang="zh-CN" altLang="en-US" dirty="0" smtClean="0"/>
              <a:t>.</a:t>
            </a:r>
            <a:r>
              <a:rPr lang="zh-CN" altLang="en-US" dirty="0"/>
              <a:t>3 逻辑覆盖</a:t>
            </a:r>
            <a:r>
              <a:rPr lang="en-US" altLang="zh-CN" dirty="0"/>
              <a:t>(</a:t>
            </a:r>
            <a:r>
              <a:rPr lang="zh-CN" altLang="en-US" sz="4400" dirty="0">
                <a:solidFill>
                  <a:schemeClr val="hlink"/>
                </a:solidFill>
              </a:rPr>
              <a:t>设计测试</a:t>
            </a:r>
            <a:r>
              <a:rPr lang="zh-CN" altLang="en-US" sz="4400" dirty="0">
                <a:solidFill>
                  <a:schemeClr val="hlink"/>
                </a:solidFill>
                <a:latin typeface="Times New Roman" panose="02020603050405020304" pitchFamily="18" charset="0"/>
              </a:rPr>
              <a:t>方案</a:t>
            </a:r>
            <a:r>
              <a:rPr lang="en-US" altLang="zh-CN" dirty="0"/>
              <a:t>)</a:t>
            </a:r>
          </a:p>
        </p:txBody>
      </p:sp>
      <p:sp>
        <p:nvSpPr>
          <p:cNvPr id="598019" name="Rectangle 3"/>
          <p:cNvSpPr>
            <a:spLocks noGrp="1"/>
          </p:cNvSpPr>
          <p:nvPr>
            <p:ph idx="1"/>
          </p:nvPr>
        </p:nvSpPr>
        <p:spPr>
          <a:xfrm>
            <a:off x="685800" y="1447800"/>
            <a:ext cx="8113713" cy="4572000"/>
          </a:xfrm>
          <a:solidFill>
            <a:schemeClr val="bg1">
              <a:alpha val="100000"/>
            </a:schemeClr>
          </a:solidFill>
          <a:ln/>
        </p:spPr>
        <p:txBody>
          <a:bodyPr vert="horz" wrap="square" lIns="91440" tIns="45720" rIns="91440" bIns="45720" anchor="t"/>
          <a:lstStyle/>
          <a:p>
            <a:pPr eaLnBrk="1" hangingPunct="1"/>
            <a:r>
              <a:rPr lang="zh-CN" altLang="en-US" sz="2800" dirty="0">
                <a:latin typeface="Times New Roman" panose="02020603050405020304" pitchFamily="18" charset="0"/>
              </a:rPr>
              <a:t>逻辑覆盖（</a:t>
            </a:r>
            <a:r>
              <a:rPr lang="zh-CN" altLang="en-US" sz="2800" dirty="0">
                <a:solidFill>
                  <a:schemeClr val="hlink"/>
                </a:solidFill>
                <a:latin typeface="Times New Roman" panose="02020603050405020304" pitchFamily="18" charset="0"/>
              </a:rPr>
              <a:t>执行</a:t>
            </a:r>
            <a:r>
              <a:rPr lang="zh-CN" altLang="en-US" sz="2800" dirty="0">
                <a:latin typeface="Times New Roman" panose="02020603050405020304" pitchFamily="18" charset="0"/>
              </a:rPr>
              <a:t>）：</a:t>
            </a:r>
            <a:r>
              <a:rPr lang="zh-CN" altLang="en-US" sz="2800" dirty="0"/>
              <a:t>一系列测试过程的总称。这组测试过程逐渐执行越来越完整的通路测试。它是</a:t>
            </a:r>
            <a:r>
              <a:rPr lang="zh-CN" altLang="en-US" dirty="0">
                <a:solidFill>
                  <a:schemeClr val="hlink"/>
                </a:solidFill>
                <a:latin typeface="Times New Roman" panose="02020603050405020304" pitchFamily="18" charset="0"/>
              </a:rPr>
              <a:t>设计白盒测试方案</a:t>
            </a:r>
            <a:r>
              <a:rPr lang="zh-CN" altLang="en-US" sz="2800" dirty="0">
                <a:latin typeface="Times New Roman" panose="02020603050405020304" pitchFamily="18" charset="0"/>
              </a:rPr>
              <a:t>的一种技术</a:t>
            </a:r>
          </a:p>
          <a:p>
            <a:pPr eaLnBrk="1" hangingPunct="1"/>
            <a:r>
              <a:rPr lang="zh-CN" altLang="en-US" sz="2800" dirty="0">
                <a:latin typeface="Times New Roman" panose="02020603050405020304" pitchFamily="18" charset="0"/>
              </a:rPr>
              <a:t>测试方案包括：</a:t>
            </a:r>
          </a:p>
          <a:p>
            <a:pPr lvl="1" eaLnBrk="1" hangingPunct="1"/>
            <a:r>
              <a:rPr lang="zh-CN" altLang="en-US" dirty="0">
                <a:latin typeface="Times New Roman" panose="02020603050405020304" pitchFamily="18" charset="0"/>
              </a:rPr>
              <a:t>测试目的（如测试具体功能）</a:t>
            </a:r>
          </a:p>
          <a:p>
            <a:pPr lvl="1" eaLnBrk="1" hangingPunct="1"/>
            <a:r>
              <a:rPr lang="zh-CN" altLang="en-US" dirty="0">
                <a:solidFill>
                  <a:schemeClr val="hlink"/>
                </a:solidFill>
                <a:latin typeface="Times New Roman" panose="02020603050405020304" pitchFamily="18" charset="0"/>
              </a:rPr>
              <a:t>测试用例</a:t>
            </a:r>
          </a:p>
          <a:p>
            <a:pPr eaLnBrk="1" hangingPunct="1"/>
            <a:r>
              <a:rPr lang="zh-CN" altLang="en-US" sz="2800" dirty="0">
                <a:latin typeface="Times New Roman" panose="02020603050405020304" pitchFamily="18" charset="0"/>
              </a:rPr>
              <a:t>测试用例包括：</a:t>
            </a:r>
          </a:p>
          <a:p>
            <a:pPr lvl="1" eaLnBrk="1" hangingPunct="1"/>
            <a:r>
              <a:rPr lang="zh-CN" altLang="en-US" dirty="0">
                <a:latin typeface="Times New Roman" panose="02020603050405020304" pitchFamily="18" charset="0"/>
              </a:rPr>
              <a:t>应输入的测试数据</a:t>
            </a:r>
          </a:p>
          <a:p>
            <a:pPr lvl="1" eaLnBrk="1" hangingPunct="1"/>
            <a:r>
              <a:rPr lang="zh-CN" altLang="en-US" dirty="0">
                <a:latin typeface="Times New Roman" panose="02020603050405020304" pitchFamily="18" charset="0"/>
              </a:rPr>
              <a:t>预期的输出结果</a:t>
            </a:r>
          </a:p>
        </p:txBody>
      </p:sp>
      <p:sp>
        <p:nvSpPr>
          <p:cNvPr id="51204"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17</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8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8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80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80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8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1219200" y="762000"/>
            <a:ext cx="6629400" cy="685800"/>
          </a:xfrm>
          <a:ln/>
        </p:spPr>
        <p:txBody>
          <a:bodyPr vert="horz" wrap="square" lIns="91440" tIns="45720" rIns="91440" bIns="45720" anchor="b"/>
          <a:lstStyle/>
          <a:p>
            <a:pPr eaLnBrk="1" hangingPunct="1"/>
            <a:r>
              <a:rPr lang="zh-CN" altLang="en-US" dirty="0">
                <a:latin typeface="楷体_GB2312" pitchFamily="49" charset="-122"/>
              </a:rPr>
              <a:t>覆盖标准</a:t>
            </a:r>
            <a:r>
              <a:rPr lang="zh-CN" altLang="en-US" dirty="0"/>
              <a:t>分类</a:t>
            </a:r>
          </a:p>
        </p:txBody>
      </p:sp>
      <p:sp>
        <p:nvSpPr>
          <p:cNvPr id="614403" name="Rectangle 3"/>
          <p:cNvSpPr>
            <a:spLocks noGrp="1" noChangeArrowheads="1"/>
          </p:cNvSpPr>
          <p:nvPr>
            <p:ph idx="1"/>
          </p:nvPr>
        </p:nvSpPr>
        <p:spPr>
          <a:xfrm>
            <a:off x="228600" y="1676400"/>
            <a:ext cx="8570913" cy="44196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2800" b="1" i="0" u="none" strike="noStrike" kern="0" cap="none" spc="0" normalizeH="0" baseline="0" noProof="0" dirty="0">
                <a:ln>
                  <a:noFill/>
                </a:ln>
                <a:solidFill>
                  <a:schemeClr val="folHlink"/>
                </a:solidFill>
                <a:effectLst/>
                <a:uLnTx/>
                <a:uFillTx/>
                <a:latin typeface="楷体_GB2312" pitchFamily="49" charset="-122"/>
                <a:ea typeface="+mn-ea"/>
                <a:cs typeface="+mn-cs"/>
              </a:rPr>
              <a:t>覆盖标准：按</a:t>
            </a:r>
            <a:r>
              <a:rPr kumimoji="1" lang="zh-CN" altLang="en-US" sz="2800" b="1" i="0" u="none" strike="noStrike" kern="0" cap="none" spc="0" normalizeH="0" baseline="0" noProof="0" dirty="0">
                <a:ln>
                  <a:noFill/>
                </a:ln>
                <a:solidFill>
                  <a:schemeClr val="hlink"/>
                </a:solidFill>
                <a:effectLst/>
                <a:uLnTx/>
                <a:uFillTx/>
                <a:latin typeface="+mn-lt"/>
                <a:ea typeface="+mn-ea"/>
                <a:cs typeface="+mn-cs"/>
              </a:rPr>
              <a:t>测试数据</a:t>
            </a: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覆盖源程序</a:t>
            </a:r>
            <a:r>
              <a:rPr kumimoji="1" lang="zh-CN" altLang="en-US" sz="2800" b="1" i="0" u="none" strike="noStrike" kern="0" cap="none" spc="0" normalizeH="0" baseline="0" noProof="0" dirty="0">
                <a:ln>
                  <a:noFill/>
                </a:ln>
                <a:solidFill>
                  <a:schemeClr val="hlink"/>
                </a:solidFill>
                <a:effectLst/>
                <a:uLnTx/>
                <a:uFillTx/>
                <a:latin typeface="+mn-lt"/>
                <a:ea typeface="+mn-ea"/>
                <a:cs typeface="+mn-cs"/>
              </a:rPr>
              <a:t>逻辑</a:t>
            </a: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a:t>
            </a:r>
            <a:r>
              <a:rPr kumimoji="1" lang="zh-CN" altLang="en-US" sz="2800" b="1" i="0" u="none" strike="noStrike" kern="0" cap="none" spc="0" normalizeH="0" baseline="0" noProof="0" dirty="0">
                <a:ln>
                  <a:noFill/>
                </a:ln>
                <a:solidFill>
                  <a:schemeClr val="hlink"/>
                </a:solidFill>
                <a:effectLst/>
                <a:uLnTx/>
                <a:uFillTx/>
                <a:latin typeface="+mn-lt"/>
                <a:ea typeface="+mn-ea"/>
                <a:cs typeface="+mn-cs"/>
              </a:rPr>
              <a:t>语句</a:t>
            </a: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）的程度将</a:t>
            </a:r>
            <a:r>
              <a:rPr kumimoji="1" lang="zh-CN" altLang="en-US" sz="2800" b="1" i="0" u="none" strike="noStrike" kern="0" cap="none" spc="0" normalizeH="0" baseline="0" noProof="0" dirty="0">
                <a:ln>
                  <a:noFill/>
                </a:ln>
                <a:solidFill>
                  <a:schemeClr val="folHlink"/>
                </a:solidFill>
                <a:effectLst/>
                <a:uLnTx/>
                <a:uFillTx/>
                <a:latin typeface="楷体_GB2312" pitchFamily="49" charset="-122"/>
                <a:ea typeface="+mn-ea"/>
                <a:cs typeface="+mn-cs"/>
              </a:rPr>
              <a:t>覆盖标准进行分类</a:t>
            </a:r>
            <a:endParaRPr kumimoji="1" lang="zh-CN" altLang="en-US" sz="28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楷体_GB2312" pitchFamily="49" charset="-122"/>
              <a:ea typeface="+mn-ea"/>
              <a:cs typeface="+mn-cs"/>
            </a:endParaRP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语句覆盖</a:t>
            </a:r>
            <a:r>
              <a:rPr kumimoji="1" lang="en-US" altLang="zh-CN" sz="2800" b="1" i="0" u="none" strike="noStrike" kern="0" cap="none" spc="0" normalizeH="0" baseline="0" noProof="0" dirty="0">
                <a:ln>
                  <a:noFill/>
                </a:ln>
                <a:solidFill>
                  <a:schemeClr val="tx1"/>
                </a:solidFill>
                <a:effectLst/>
                <a:uLnTx/>
                <a:uFillTx/>
                <a:latin typeface="+mn-lt"/>
                <a:ea typeface="+mn-ea"/>
              </a:rPr>
              <a:t>Statement Coverage</a:t>
            </a:r>
            <a:endPar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endParaRP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判定覆盖</a:t>
            </a:r>
            <a:r>
              <a:rPr kumimoji="1" lang="en-US" altLang="zh-CN" sz="2800" b="1" i="0" u="none" strike="noStrike" kern="0" cap="none" spc="0" normalizeH="0" baseline="0" noProof="0" dirty="0">
                <a:ln>
                  <a:noFill/>
                </a:ln>
                <a:solidFill>
                  <a:schemeClr val="tx1"/>
                </a:solidFill>
                <a:effectLst/>
                <a:uLnTx/>
                <a:uFillTx/>
                <a:latin typeface="+mn-lt"/>
                <a:ea typeface="+mn-ea"/>
              </a:rPr>
              <a:t>Decision Coverage</a:t>
            </a:r>
            <a:endPar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endParaRP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条件覆盖</a:t>
            </a:r>
            <a:r>
              <a:rPr kumimoji="1" lang="en-US" altLang="zh-CN" sz="2800" b="1" i="0" u="none" strike="noStrike" kern="0" cap="none" spc="0" normalizeH="0" baseline="0" noProof="0" dirty="0">
                <a:ln>
                  <a:noFill/>
                </a:ln>
                <a:solidFill>
                  <a:schemeClr val="tx1"/>
                </a:solidFill>
                <a:effectLst/>
                <a:uLnTx/>
                <a:uFillTx/>
                <a:latin typeface="+mn-lt"/>
                <a:ea typeface="+mn-ea"/>
              </a:rPr>
              <a:t>Condition Coverage</a:t>
            </a:r>
            <a:endPar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endParaRP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判定/条件覆盖</a:t>
            </a:r>
            <a:r>
              <a:rPr kumimoji="1" lang="en-US" altLang="zh-CN" sz="2800" b="1" i="0" u="none" strike="noStrike" kern="0" cap="none" spc="0" normalizeH="0" baseline="0" noProof="0" dirty="0">
                <a:ln>
                  <a:noFill/>
                </a:ln>
                <a:solidFill>
                  <a:schemeClr val="tx1"/>
                </a:solidFill>
                <a:effectLst/>
                <a:uLnTx/>
                <a:uFillTx/>
                <a:latin typeface="+mn-lt"/>
                <a:ea typeface="+mn-ea"/>
              </a:rPr>
              <a:t>Decision/Condition Coverage</a:t>
            </a:r>
            <a:endPar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endParaRP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条件组合覆盖</a:t>
            </a:r>
            <a:r>
              <a:rPr kumimoji="1" lang="en-US" altLang="zh-CN" sz="2800" b="1" i="0" u="none" strike="noStrike" kern="0" cap="none" spc="0" normalizeH="0" baseline="0" noProof="0" dirty="0">
                <a:ln>
                  <a:noFill/>
                </a:ln>
                <a:solidFill>
                  <a:schemeClr val="tx1"/>
                </a:solidFill>
                <a:effectLst/>
                <a:uLnTx/>
                <a:uFillTx/>
                <a:latin typeface="+mn-lt"/>
                <a:ea typeface="+mn-ea"/>
              </a:rPr>
              <a:t>Multiple Condition Coverage</a:t>
            </a:r>
            <a:endPar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endParaRPr>
          </a:p>
        </p:txBody>
      </p:sp>
      <p:sp>
        <p:nvSpPr>
          <p:cNvPr id="52228"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18</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6"/>
          <p:cNvGraphicFramePr>
            <a:graphicFrameLocks noChangeAspect="1"/>
          </p:cNvGraphicFramePr>
          <p:nvPr/>
        </p:nvGraphicFramePr>
        <p:xfrm>
          <a:off x="1219200" y="1143000"/>
          <a:ext cx="6248400" cy="5402263"/>
        </p:xfrm>
        <a:graphic>
          <a:graphicData uri="http://schemas.openxmlformats.org/presentationml/2006/ole">
            <mc:AlternateContent xmlns:mc="http://schemas.openxmlformats.org/markup-compatibility/2006">
              <mc:Choice xmlns:v="urn:schemas-microsoft-com:vml" Requires="v">
                <p:oleObj spid="_x0000_s1026" r:id="rId3" imgW="3146425" imgH="4011295" progId="">
                  <p:embed/>
                </p:oleObj>
              </mc:Choice>
              <mc:Fallback>
                <p:oleObj r:id="rId3" imgW="3146425" imgH="4011295" progId="">
                  <p:embed/>
                  <p:pic>
                    <p:nvPicPr>
                      <p:cNvPr id="0" name="图片 3075"/>
                      <p:cNvPicPr/>
                      <p:nvPr/>
                    </p:nvPicPr>
                    <p:blipFill>
                      <a:blip r:embed="rId4"/>
                      <a:stretch>
                        <a:fillRect/>
                      </a:stretch>
                    </p:blipFill>
                    <p:spPr>
                      <a:xfrm>
                        <a:off x="1219200" y="1143000"/>
                        <a:ext cx="6248400" cy="5402263"/>
                      </a:xfrm>
                      <a:prstGeom prst="rect">
                        <a:avLst/>
                      </a:prstGeom>
                      <a:noFill/>
                      <a:ln w="38100">
                        <a:noFill/>
                        <a:miter/>
                      </a:ln>
                    </p:spPr>
                  </p:pic>
                </p:oleObj>
              </mc:Fallback>
            </mc:AlternateContent>
          </a:graphicData>
        </a:graphic>
      </p:graphicFrame>
      <p:sp>
        <p:nvSpPr>
          <p:cNvPr id="53251" name="Rectangle 2"/>
          <p:cNvSpPr>
            <a:spLocks noGrp="1"/>
          </p:cNvSpPr>
          <p:nvPr>
            <p:ph type="title"/>
          </p:nvPr>
        </p:nvSpPr>
        <p:spPr>
          <a:xfrm>
            <a:off x="1600200" y="228600"/>
            <a:ext cx="5029200" cy="525463"/>
          </a:xfrm>
          <a:ln/>
        </p:spPr>
        <p:txBody>
          <a:bodyPr vert="horz" wrap="square" lIns="91440" tIns="45720" rIns="91440" bIns="45720" anchor="b"/>
          <a:lstStyle/>
          <a:p>
            <a:pPr eaLnBrk="1" hangingPunct="1"/>
            <a:r>
              <a:rPr lang="zh-CN" altLang="en-US" dirty="0"/>
              <a:t>例 </a:t>
            </a:r>
            <a:r>
              <a:rPr lang="zh-CN" altLang="en-US" sz="3600" dirty="0">
                <a:solidFill>
                  <a:srgbClr val="0070C0"/>
                </a:solidFill>
              </a:rPr>
              <a:t>请给出一个测试用例</a:t>
            </a:r>
            <a:endParaRPr lang="en-US" altLang="zh-CN" sz="3600" dirty="0">
              <a:solidFill>
                <a:srgbClr val="0070C0"/>
              </a:solidFill>
            </a:endParaRPr>
          </a:p>
        </p:txBody>
      </p:sp>
      <p:sp>
        <p:nvSpPr>
          <p:cNvPr id="5325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19</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p:cNvSpPr>
          <p:nvPr>
            <p:ph type="title"/>
          </p:nvPr>
        </p:nvSpPr>
        <p:spPr>
          <a:xfrm>
            <a:off x="1219200" y="228600"/>
            <a:ext cx="5715000" cy="525463"/>
          </a:xfrm>
          <a:ln/>
        </p:spPr>
        <p:txBody>
          <a:bodyPr vert="horz" wrap="square" lIns="91440" tIns="45720" rIns="91440" bIns="45720" anchor="b"/>
          <a:lstStyle/>
          <a:p>
            <a:pPr eaLnBrk="1" hangingPunct="1"/>
            <a:r>
              <a:rPr lang="zh-CN" altLang="en-US" dirty="0"/>
              <a:t>实现= 编码+ 测试</a:t>
            </a:r>
          </a:p>
        </p:txBody>
      </p:sp>
      <p:sp>
        <p:nvSpPr>
          <p:cNvPr id="410627" name="Rectangle 1027"/>
          <p:cNvSpPr>
            <a:spLocks noGrp="1"/>
          </p:cNvSpPr>
          <p:nvPr>
            <p:ph idx="1"/>
          </p:nvPr>
        </p:nvSpPr>
        <p:spPr>
          <a:xfrm>
            <a:off x="838200" y="1295400"/>
            <a:ext cx="7885113" cy="4343400"/>
          </a:xfrm>
          <a:solidFill>
            <a:schemeClr val="bg1">
              <a:alpha val="100000"/>
            </a:schemeClr>
          </a:solidFill>
          <a:ln/>
        </p:spPr>
        <p:txBody>
          <a:bodyPr vert="horz" wrap="square" lIns="91440" tIns="45720" rIns="91440" bIns="45720" anchor="t"/>
          <a:lstStyle/>
          <a:p>
            <a:pPr eaLnBrk="1" hangingPunct="1">
              <a:lnSpc>
                <a:spcPct val="90000"/>
              </a:lnSpc>
            </a:pPr>
            <a:r>
              <a:rPr lang="zh-CN" altLang="en-US" sz="3600" dirty="0"/>
              <a:t>编码</a:t>
            </a:r>
            <a:r>
              <a:rPr lang="zh-CN" altLang="en-US" dirty="0"/>
              <a:t>：将软件设计</a:t>
            </a:r>
            <a:r>
              <a:rPr lang="zh-CN" altLang="en-US" dirty="0">
                <a:solidFill>
                  <a:schemeClr val="hlink"/>
                </a:solidFill>
              </a:rPr>
              <a:t>翻译</a:t>
            </a:r>
            <a:r>
              <a:rPr lang="zh-CN" altLang="en-US" dirty="0"/>
              <a:t>成机器可理解的形式</a:t>
            </a:r>
            <a:r>
              <a:rPr lang="zh-CN" altLang="en-US" dirty="0">
                <a:latin typeface="Times New Roman" panose="02020603050405020304" pitchFamily="18" charset="0"/>
              </a:rPr>
              <a:t>—</a:t>
            </a:r>
            <a:r>
              <a:rPr lang="zh-CN" altLang="en-US" dirty="0"/>
              <a:t>用某种程序设计语言书写的程序</a:t>
            </a:r>
          </a:p>
          <a:p>
            <a:pPr lvl="1" eaLnBrk="1" hangingPunct="1">
              <a:lnSpc>
                <a:spcPct val="90000"/>
              </a:lnSpc>
            </a:pPr>
            <a:r>
              <a:rPr lang="zh-CN" altLang="en-US" sz="3200" dirty="0"/>
              <a:t>选择程序设计语言</a:t>
            </a:r>
          </a:p>
          <a:p>
            <a:pPr lvl="1" eaLnBrk="1" hangingPunct="1">
              <a:lnSpc>
                <a:spcPct val="90000"/>
              </a:lnSpc>
            </a:pPr>
            <a:r>
              <a:rPr lang="zh-CN" altLang="en-US" sz="3200" dirty="0"/>
              <a:t>编码风格</a:t>
            </a:r>
          </a:p>
          <a:p>
            <a:pPr eaLnBrk="1" hangingPunct="1">
              <a:lnSpc>
                <a:spcPct val="90000"/>
              </a:lnSpc>
            </a:pPr>
            <a:r>
              <a:rPr lang="zh-CN" altLang="en-US" sz="3600" dirty="0"/>
              <a:t>测试</a:t>
            </a:r>
          </a:p>
          <a:p>
            <a:pPr lvl="1" eaLnBrk="1" hangingPunct="1">
              <a:lnSpc>
                <a:spcPct val="90000"/>
              </a:lnSpc>
            </a:pPr>
            <a:r>
              <a:rPr lang="zh-CN" altLang="en-US" sz="3200" dirty="0"/>
              <a:t>单元测试</a:t>
            </a:r>
          </a:p>
          <a:p>
            <a:pPr lvl="1" eaLnBrk="1" hangingPunct="1">
              <a:lnSpc>
                <a:spcPct val="90000"/>
              </a:lnSpc>
            </a:pPr>
            <a:r>
              <a:rPr lang="zh-CN" altLang="en-US" sz="3200" dirty="0"/>
              <a:t>集成测试</a:t>
            </a:r>
          </a:p>
          <a:p>
            <a:pPr lvl="1" eaLnBrk="1" hangingPunct="1">
              <a:lnSpc>
                <a:spcPct val="90000"/>
              </a:lnSpc>
            </a:pPr>
            <a:r>
              <a:rPr lang="zh-CN" altLang="en-US" sz="3200" dirty="0"/>
              <a:t>系统测试</a:t>
            </a:r>
            <a:endParaRPr lang="en-US" altLang="zh-CN" sz="3200" dirty="0"/>
          </a:p>
        </p:txBody>
      </p:sp>
      <p:sp>
        <p:nvSpPr>
          <p:cNvPr id="819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2</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627">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10627">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10627">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10627">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10627">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10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1143000" y="762000"/>
            <a:ext cx="4038600" cy="685800"/>
          </a:xfrm>
          <a:ln/>
        </p:spPr>
        <p:txBody>
          <a:bodyPr vert="horz" wrap="square" lIns="91440" tIns="45720" rIns="91440" bIns="45720" anchor="b"/>
          <a:lstStyle/>
          <a:p>
            <a:pPr algn="just" eaLnBrk="1" hangingPunct="1"/>
            <a:r>
              <a:rPr lang="zh-CN" altLang="en-US" dirty="0"/>
              <a:t>语句覆盖</a:t>
            </a:r>
            <a:r>
              <a:rPr lang="zh-CN" altLang="en-US" dirty="0">
                <a:solidFill>
                  <a:schemeClr val="tx1"/>
                </a:solidFill>
              </a:rPr>
              <a:t>　</a:t>
            </a:r>
          </a:p>
        </p:txBody>
      </p:sp>
      <p:sp>
        <p:nvSpPr>
          <p:cNvPr id="266243" name="Rectangle 3"/>
          <p:cNvSpPr>
            <a:spLocks noGrp="1" noChangeArrowheads="1"/>
          </p:cNvSpPr>
          <p:nvPr>
            <p:ph idx="1"/>
          </p:nvPr>
        </p:nvSpPr>
        <p:spPr>
          <a:xfrm>
            <a:off x="304800" y="1524000"/>
            <a:ext cx="8610600" cy="46482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1" lang="zh-CN" altLang="en-US" sz="2600" b="1" i="0" u="none" strike="noStrike" kern="0" cap="none" spc="0" normalizeH="0" baseline="0" noProof="0" dirty="0">
                <a:ln>
                  <a:noFill/>
                </a:ln>
                <a:solidFill>
                  <a:schemeClr val="folHlink"/>
                </a:solidFill>
                <a:effectLst/>
                <a:uLnTx/>
                <a:uFillTx/>
                <a:latin typeface="楷体_GB2312" pitchFamily="49" charset="-122"/>
                <a:ea typeface="+mn-ea"/>
                <a:cs typeface="+mn-cs"/>
              </a:rPr>
              <a:t>语句覆盖：选择足够多的测试数据，使被测程序中</a:t>
            </a:r>
            <a:r>
              <a:rPr kumimoji="1" lang="zh-CN" altLang="en-US" sz="26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每条语句至少执行一次</a:t>
            </a:r>
            <a:endParaRPr kumimoji="1" lang="zh-CN" altLang="en-US" sz="2600" b="1" i="0" u="none" strike="noStrike" kern="0" cap="none" spc="0" normalizeH="0" baseline="0" noProof="0" dirty="0">
              <a:ln>
                <a:noFill/>
              </a:ln>
              <a:solidFill>
                <a:schemeClr val="folHlink"/>
              </a:solidFill>
              <a:effectLst/>
              <a:uLnTx/>
              <a:uFillTx/>
              <a:latin typeface="楷体_GB2312" pitchFamily="49" charset="-122"/>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1" lang="zh-CN" altLang="en-US" sz="2600" b="1" i="0" u="none" strike="noStrike" kern="0" cap="none" spc="0" normalizeH="0" baseline="0" noProof="0" dirty="0">
                <a:ln>
                  <a:noFill/>
                </a:ln>
                <a:solidFill>
                  <a:schemeClr val="folHlink"/>
                </a:solidFill>
                <a:effectLst/>
                <a:uLnTx/>
                <a:uFillTx/>
                <a:latin typeface="楷体_GB2312" pitchFamily="49" charset="-122"/>
                <a:ea typeface="+mn-ea"/>
                <a:cs typeface="+mn-cs"/>
              </a:rPr>
              <a:t>测试用例的设计格式：</a:t>
            </a:r>
            <a:br>
              <a:rPr kumimoji="1" lang="zh-CN" altLang="en-US" sz="2600" b="1" i="0" u="none" strike="noStrike" kern="0" cap="none" spc="0" normalizeH="0" baseline="0" noProof="0" dirty="0">
                <a:ln>
                  <a:noFill/>
                </a:ln>
                <a:solidFill>
                  <a:schemeClr val="folHlink"/>
                </a:solidFill>
                <a:effectLst/>
                <a:uLnTx/>
                <a:uFillTx/>
                <a:latin typeface="楷体_GB2312" pitchFamily="49" charset="-122"/>
                <a:ea typeface="+mn-ea"/>
                <a:cs typeface="+mn-cs"/>
              </a:rPr>
            </a:br>
            <a:r>
              <a:rPr kumimoji="1" lang="zh-CN" altLang="en-US" sz="2600" b="1" i="0" u="none" strike="noStrike" kern="0" cap="none" spc="0" normalizeH="0" baseline="0" noProof="0" dirty="0">
                <a:ln>
                  <a:noFill/>
                </a:ln>
                <a:solidFill>
                  <a:schemeClr val="folHlink"/>
                </a:solidFill>
                <a:effectLst/>
                <a:uLnTx/>
                <a:uFillTx/>
                <a:latin typeface="楷体_GB2312" pitchFamily="49" charset="-122"/>
                <a:ea typeface="+mn-ea"/>
                <a:cs typeface="+mn-cs"/>
              </a:rPr>
              <a:t>【输入 </a:t>
            </a:r>
            <a:r>
              <a:rPr kumimoji="1" lang="zh-CN" altLang="en-US" sz="2600" b="0" i="0" u="none" strike="noStrike" kern="0" cap="none" spc="0" normalizeH="0" baseline="0" noProof="0" dirty="0">
                <a:ln>
                  <a:noFill/>
                </a:ln>
                <a:solidFill>
                  <a:schemeClr val="folHlink"/>
                </a:solidFill>
                <a:effectLst/>
                <a:uLnTx/>
                <a:uFillTx/>
                <a:latin typeface="楷体_GB2312" pitchFamily="49" charset="-122"/>
                <a:ea typeface="+mn-ea"/>
                <a:cs typeface="+mn-cs"/>
              </a:rPr>
              <a:t>(</a:t>
            </a:r>
            <a:r>
              <a:rPr kumimoji="1" lang="en-US" altLang="zh-CN" sz="2600" b="0" i="0" u="none" strike="noStrike" kern="0" cap="none" spc="0" normalizeH="0" baseline="0" noProof="0" dirty="0">
                <a:ln>
                  <a:noFill/>
                </a:ln>
                <a:solidFill>
                  <a:srgbClr val="0000FF"/>
                </a:solidFill>
                <a:effectLst/>
                <a:uLnTx/>
                <a:uFillTx/>
                <a:latin typeface="楷体_GB2312" pitchFamily="49" charset="-122"/>
                <a:ea typeface="+mn-ea"/>
                <a:cs typeface="+mn-cs"/>
              </a:rPr>
              <a:t>A</a:t>
            </a:r>
            <a:r>
              <a:rPr kumimoji="1" lang="en-US" altLang="zh-CN" sz="2600" b="0" i="0" u="none" strike="noStrike" kern="0" cap="none" spc="0" normalizeH="0" baseline="0" noProof="0" dirty="0">
                <a:ln>
                  <a:noFill/>
                </a:ln>
                <a:solidFill>
                  <a:schemeClr val="folHlink"/>
                </a:solidFill>
                <a:effectLst/>
                <a:uLnTx/>
                <a:uFillTx/>
                <a:latin typeface="楷体_GB2312" pitchFamily="49" charset="-122"/>
                <a:ea typeface="+mn-ea"/>
                <a:cs typeface="+mn-cs"/>
              </a:rPr>
              <a:t>, </a:t>
            </a:r>
            <a:r>
              <a:rPr kumimoji="1" lang="en-US" altLang="zh-CN" sz="2600" b="0" i="0" u="none" strike="noStrike" kern="0" cap="none" spc="0" normalizeH="0" baseline="0" noProof="0" dirty="0">
                <a:ln>
                  <a:noFill/>
                </a:ln>
                <a:solidFill>
                  <a:srgbClr val="0000FF"/>
                </a:solidFill>
                <a:effectLst/>
                <a:uLnTx/>
                <a:uFillTx/>
                <a:latin typeface="楷体_GB2312" pitchFamily="49" charset="-122"/>
                <a:ea typeface="+mn-ea"/>
                <a:cs typeface="+mn-cs"/>
              </a:rPr>
              <a:t>B</a:t>
            </a:r>
            <a:r>
              <a:rPr kumimoji="1" lang="en-US" altLang="zh-CN" sz="2600" b="0" i="0" u="none" strike="noStrike" kern="0" cap="none" spc="0" normalizeH="0" baseline="0" noProof="0" dirty="0">
                <a:ln>
                  <a:noFill/>
                </a:ln>
                <a:solidFill>
                  <a:schemeClr val="folHlink"/>
                </a:solidFill>
                <a:effectLst/>
                <a:uLnTx/>
                <a:uFillTx/>
                <a:latin typeface="楷体_GB2312" pitchFamily="49" charset="-122"/>
                <a:ea typeface="+mn-ea"/>
                <a:cs typeface="+mn-cs"/>
              </a:rPr>
              <a:t>, </a:t>
            </a:r>
            <a:r>
              <a:rPr kumimoji="1" lang="en-US" altLang="zh-CN" sz="2600" b="0" i="0" u="none" strike="noStrike" kern="0" cap="none" spc="0" normalizeH="0" baseline="0" noProof="0" dirty="0">
                <a:ln>
                  <a:noFill/>
                </a:ln>
                <a:solidFill>
                  <a:srgbClr val="0000FF"/>
                </a:solidFill>
                <a:effectLst/>
                <a:uLnTx/>
                <a:uFillTx/>
                <a:latin typeface="楷体_GB2312" pitchFamily="49" charset="-122"/>
                <a:ea typeface="+mn-ea"/>
                <a:cs typeface="+mn-cs"/>
              </a:rPr>
              <a:t>X</a:t>
            </a:r>
            <a:r>
              <a:rPr kumimoji="1" lang="en-US" altLang="zh-CN" sz="2600" b="0" i="0" u="none" strike="noStrike" kern="0" cap="none" spc="0" normalizeH="0" baseline="0" noProof="0" dirty="0">
                <a:ln>
                  <a:noFill/>
                </a:ln>
                <a:solidFill>
                  <a:schemeClr val="folHlink"/>
                </a:solidFill>
                <a:effectLst/>
                <a:uLnTx/>
                <a:uFillTx/>
                <a:latin typeface="楷体_GB2312" pitchFamily="49" charset="-122"/>
                <a:ea typeface="+mn-ea"/>
                <a:cs typeface="+mn-cs"/>
              </a:rPr>
              <a:t>)</a:t>
            </a:r>
            <a:r>
              <a:rPr kumimoji="1" lang="en-US" altLang="zh-CN" sz="2600" b="1" i="0" u="none" strike="noStrike" kern="0" cap="none" spc="0" normalizeH="0" baseline="0" noProof="0" dirty="0">
                <a:ln>
                  <a:noFill/>
                </a:ln>
                <a:solidFill>
                  <a:schemeClr val="folHlink"/>
                </a:solidFill>
                <a:effectLst/>
                <a:uLnTx/>
                <a:uFillTx/>
                <a:latin typeface="楷体_GB2312" pitchFamily="49" charset="-122"/>
                <a:ea typeface="+mn-ea"/>
                <a:cs typeface="+mn-cs"/>
              </a:rPr>
              <a:t>】</a:t>
            </a: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1" lang="zh-CN" altLang="en-US" sz="2600" b="1" i="0" u="none" strike="noStrike" kern="0" cap="none" spc="0" normalizeH="0" baseline="0" noProof="0" dirty="0" smtClean="0">
                <a:ln>
                  <a:noFill/>
                </a:ln>
                <a:solidFill>
                  <a:schemeClr val="folHlink"/>
                </a:solidFill>
                <a:effectLst/>
                <a:uLnTx/>
                <a:uFillTx/>
                <a:latin typeface="楷体_GB2312" pitchFamily="49" charset="-122"/>
                <a:ea typeface="+mn-ea"/>
                <a:cs typeface="+mn-cs"/>
              </a:rPr>
              <a:t>设计图</a:t>
            </a:r>
            <a:r>
              <a:rPr kumimoji="1" lang="en-US" altLang="zh-CN" sz="2600" b="1" i="0" u="none" strike="noStrike" kern="0" cap="none" spc="0" normalizeH="0" baseline="0" noProof="0" dirty="0" smtClean="0">
                <a:ln>
                  <a:noFill/>
                </a:ln>
                <a:solidFill>
                  <a:schemeClr val="folHlink"/>
                </a:solidFill>
                <a:effectLst/>
                <a:uLnTx/>
                <a:uFillTx/>
                <a:latin typeface="楷体_GB2312" pitchFamily="49" charset="-122"/>
                <a:ea typeface="+mn-ea"/>
                <a:cs typeface="+mn-cs"/>
              </a:rPr>
              <a:t>9</a:t>
            </a:r>
            <a:r>
              <a:rPr kumimoji="1" lang="zh-CN" altLang="en-US" sz="2600" b="1" i="0" u="none" strike="noStrike" kern="0" cap="none" spc="0" normalizeH="0" baseline="0" noProof="0" dirty="0" smtClean="0">
                <a:ln>
                  <a:noFill/>
                </a:ln>
                <a:solidFill>
                  <a:schemeClr val="folHlink"/>
                </a:solidFill>
                <a:effectLst/>
                <a:uLnTx/>
                <a:uFillTx/>
                <a:latin typeface="楷体_GB2312" pitchFamily="49" charset="-122"/>
                <a:ea typeface="+mn-ea"/>
                <a:cs typeface="+mn-cs"/>
              </a:rPr>
              <a:t>.</a:t>
            </a:r>
            <a:r>
              <a:rPr kumimoji="1" lang="zh-CN" altLang="en-US" sz="2600" b="1" i="0" u="none" strike="noStrike" kern="0" cap="none" spc="0" normalizeH="0" baseline="0" noProof="0" dirty="0">
                <a:ln>
                  <a:noFill/>
                </a:ln>
                <a:solidFill>
                  <a:schemeClr val="folHlink"/>
                </a:solidFill>
                <a:effectLst/>
                <a:uLnTx/>
                <a:uFillTx/>
                <a:latin typeface="楷体_GB2312" pitchFamily="49" charset="-122"/>
                <a:ea typeface="+mn-ea"/>
                <a:cs typeface="+mn-cs"/>
              </a:rPr>
              <a:t>4满足</a:t>
            </a:r>
            <a:r>
              <a:rPr kumimoji="1" lang="zh-CN" altLang="en-US" sz="26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语句覆盖</a:t>
            </a:r>
            <a:r>
              <a:rPr kumimoji="1" lang="zh-CN" altLang="en-US" sz="2600" b="1" i="0" u="none" strike="noStrike" kern="0" cap="none" spc="0" normalizeH="0" baseline="0" noProof="0" dirty="0">
                <a:ln>
                  <a:noFill/>
                </a:ln>
                <a:solidFill>
                  <a:schemeClr val="folHlink"/>
                </a:solidFill>
                <a:effectLst/>
                <a:uLnTx/>
                <a:uFillTx/>
                <a:latin typeface="楷体_GB2312" pitchFamily="49" charset="-122"/>
                <a:ea typeface="+mn-ea"/>
                <a:cs typeface="+mn-cs"/>
              </a:rPr>
              <a:t>的测试用例:</a:t>
            </a: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kumimoji="1" lang="zh-CN" altLang="en-US" sz="2600" b="0" i="0" u="none" strike="noStrike" kern="0" cap="none" spc="0" normalizeH="0" baseline="0" noProof="0" dirty="0">
                <a:ln>
                  <a:noFill/>
                </a:ln>
                <a:solidFill>
                  <a:schemeClr val="folHlink"/>
                </a:solidFill>
                <a:effectLst/>
                <a:uLnTx/>
                <a:uFillTx/>
                <a:latin typeface="楷体_GB2312" pitchFamily="49" charset="-122"/>
                <a:ea typeface="+mn-ea"/>
                <a:cs typeface="+mn-cs"/>
              </a:rPr>
              <a:t>  【</a:t>
            </a:r>
            <a:r>
              <a:rPr kumimoji="1" lang="zh-CN" altLang="en-US" sz="2600" b="1" i="0" u="none" strike="noStrike" kern="0" cap="none" spc="0" normalizeH="0" baseline="0" noProof="0" dirty="0">
                <a:ln>
                  <a:noFill/>
                </a:ln>
                <a:solidFill>
                  <a:schemeClr val="folHlink"/>
                </a:solidFill>
                <a:effectLst/>
                <a:uLnTx/>
                <a:uFillTx/>
                <a:latin typeface="楷体_GB2312" pitchFamily="49" charset="-122"/>
                <a:ea typeface="+mn-ea"/>
                <a:cs typeface="+mn-cs"/>
              </a:rPr>
              <a:t>(2, 0, 4)</a:t>
            </a:r>
            <a:r>
              <a:rPr kumimoji="1" lang="zh-CN" altLang="en-US" sz="2600" b="0" i="0" u="none" strike="noStrike" kern="0" cap="none" spc="0" normalizeH="0" baseline="0" noProof="0" dirty="0">
                <a:ln>
                  <a:noFill/>
                </a:ln>
                <a:solidFill>
                  <a:schemeClr val="folHlink"/>
                </a:solidFill>
                <a:effectLst/>
                <a:uLnTx/>
                <a:uFillTx/>
                <a:latin typeface="楷体_GB2312" pitchFamily="49" charset="-122"/>
                <a:ea typeface="+mn-ea"/>
                <a:cs typeface="+mn-cs"/>
              </a:rPr>
              <a:t>】</a:t>
            </a:r>
            <a:r>
              <a:rPr kumimoji="1" lang="zh-CN" altLang="en-US" sz="2600" b="1" i="0" u="none" strike="noStrike" kern="0" cap="none" spc="0" normalizeH="0" baseline="0" noProof="0" dirty="0">
                <a:ln>
                  <a:noFill/>
                </a:ln>
                <a:solidFill>
                  <a:schemeClr val="folHlink"/>
                </a:solidFill>
                <a:effectLst/>
                <a:uLnTx/>
                <a:uFillTx/>
                <a:latin typeface="楷体_GB2312" pitchFamily="49" charset="-122"/>
                <a:ea typeface="+mn-ea"/>
                <a:cs typeface="+mn-cs"/>
              </a:rPr>
              <a:t>覆盖 </a:t>
            </a:r>
            <a:r>
              <a:rPr kumimoji="1" lang="en-US" altLang="zh-CN" sz="2600" b="1" i="0" u="none" strike="noStrike" kern="0" cap="none" spc="0" normalizeH="0" baseline="0" noProof="0" dirty="0" err="1">
                <a:ln>
                  <a:noFill/>
                </a:ln>
                <a:solidFill>
                  <a:schemeClr val="folHlink"/>
                </a:solidFill>
                <a:effectLst/>
                <a:uLnTx/>
                <a:uFillTx/>
                <a:latin typeface="楷体_GB2312" pitchFamily="49" charset="-122"/>
                <a:ea typeface="+mn-ea"/>
                <a:cs typeface="+mn-cs"/>
              </a:rPr>
              <a:t>sacbed</a:t>
            </a:r>
            <a:endParaRPr kumimoji="1" lang="zh-CN" altLang="en-US" sz="2600" b="1" i="0" u="none" strike="noStrike" kern="0" cap="none" spc="0" normalizeH="0" baseline="0" noProof="0" dirty="0">
              <a:ln>
                <a:noFill/>
              </a:ln>
              <a:solidFill>
                <a:schemeClr val="folHlink"/>
              </a:solidFill>
              <a:effectLst/>
              <a:uLnTx/>
              <a:uFillTx/>
              <a:latin typeface="楷体_GB2312" pitchFamily="49" charset="-122"/>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1" lang="zh-CN" altLang="en-US" sz="2600" b="1" i="0" u="none" strike="noStrike" kern="0" cap="none" spc="0" normalizeH="0" baseline="0" noProof="0" dirty="0">
                <a:ln>
                  <a:noFill/>
                </a:ln>
                <a:solidFill>
                  <a:schemeClr val="folHlink"/>
                </a:solidFill>
                <a:effectLst/>
                <a:uLnTx/>
                <a:uFillTx/>
                <a:latin typeface="楷体_GB2312" pitchFamily="49" charset="-122"/>
                <a:ea typeface="+mn-ea"/>
                <a:cs typeface="+mn-cs"/>
              </a:rPr>
              <a:t>问题：</a:t>
            </a: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kumimoji="1" lang="zh-CN" altLang="en-US" sz="2600" b="1" i="0" u="none" strike="noStrike" kern="0" cap="none" spc="0" normalizeH="0" baseline="0" noProof="0" dirty="0">
                <a:ln>
                  <a:noFill/>
                </a:ln>
                <a:solidFill>
                  <a:schemeClr val="folHlink"/>
                </a:solidFill>
                <a:effectLst/>
                <a:uLnTx/>
                <a:uFillTx/>
                <a:latin typeface="楷体_GB2312" pitchFamily="49" charset="-122"/>
                <a:ea typeface="+mn-ea"/>
                <a:cs typeface="+mn-cs"/>
              </a:rPr>
              <a:t>	只关心判定表达式的值，没有分别测试判定表达式中每个条件取不同值时的情况</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1" lang="zh-CN" altLang="en-US" sz="2600" b="1" i="0" u="none" strike="noStrike" kern="0" cap="none" spc="0" normalizeH="0" baseline="0" noProof="0" dirty="0">
                <a:ln>
                  <a:noFill/>
                </a:ln>
                <a:solidFill>
                  <a:schemeClr val="tx1"/>
                </a:solidFill>
                <a:effectLst/>
                <a:uLnTx/>
                <a:uFillTx/>
                <a:latin typeface="楷体_GB2312" pitchFamily="49" charset="-122"/>
                <a:ea typeface="+mn-ea"/>
              </a:rPr>
              <a:t>如：若第1判定式中</a:t>
            </a:r>
            <a:r>
              <a:rPr kumimoji="1" lang="zh-CN" altLang="en-US" sz="2600" b="1" i="0" u="none" strike="noStrike" kern="0" cap="none" spc="0" normalizeH="0" baseline="0" noProof="0" dirty="0">
                <a:ln>
                  <a:noFill/>
                </a:ln>
                <a:solidFill>
                  <a:schemeClr val="tx1"/>
                </a:solidFill>
                <a:effectLst/>
                <a:uLnTx/>
                <a:uFillTx/>
                <a:latin typeface="Times New Roman" panose="02020603050405020304"/>
                <a:ea typeface="+mn-ea"/>
              </a:rPr>
              <a:t>“</a:t>
            </a:r>
            <a:r>
              <a:rPr kumimoji="1" lang="en-US" altLang="zh-CN" sz="2600" b="1" i="0" u="none" strike="noStrike" kern="0" cap="none" spc="0" normalizeH="0" baseline="0" noProof="0" dirty="0">
                <a:ln>
                  <a:noFill/>
                </a:ln>
                <a:solidFill>
                  <a:schemeClr val="tx1"/>
                </a:solidFill>
                <a:effectLst/>
                <a:uLnTx/>
                <a:uFillTx/>
                <a:latin typeface="楷体_GB2312" pitchFamily="49" charset="-122"/>
                <a:ea typeface="+mn-ea"/>
              </a:rPr>
              <a:t>AND</a:t>
            </a:r>
            <a:r>
              <a:rPr kumimoji="1" lang="en-US" altLang="zh-CN" sz="2600" b="1" i="0" u="none" strike="noStrike" kern="0" cap="none" spc="0" normalizeH="0" baseline="0" noProof="0" dirty="0">
                <a:ln>
                  <a:noFill/>
                </a:ln>
                <a:solidFill>
                  <a:schemeClr val="tx1"/>
                </a:solidFill>
                <a:effectLst/>
                <a:uLnTx/>
                <a:uFillTx/>
                <a:latin typeface="Times New Roman" panose="02020603050405020304"/>
                <a:ea typeface="+mn-ea"/>
              </a:rPr>
              <a:t>”</a:t>
            </a:r>
            <a:r>
              <a:rPr kumimoji="1" lang="zh-CN" altLang="en-US" sz="2600" b="1" i="0" u="none" strike="noStrike" kern="0" cap="none" spc="0" normalizeH="0" baseline="0" noProof="0" dirty="0">
                <a:ln>
                  <a:noFill/>
                </a:ln>
                <a:solidFill>
                  <a:schemeClr val="tx1"/>
                </a:solidFill>
                <a:effectLst/>
                <a:uLnTx/>
                <a:uFillTx/>
                <a:latin typeface="楷体_GB2312" pitchFamily="49" charset="-122"/>
                <a:ea typeface="+mn-ea"/>
              </a:rPr>
              <a:t>误为</a:t>
            </a:r>
            <a:r>
              <a:rPr kumimoji="1" lang="zh-CN" altLang="en-US" sz="2600" b="1" i="0" u="none" strike="noStrike" kern="0" cap="none" spc="0" normalizeH="0" baseline="0" noProof="0" dirty="0">
                <a:ln>
                  <a:noFill/>
                </a:ln>
                <a:solidFill>
                  <a:schemeClr val="tx1"/>
                </a:solidFill>
                <a:effectLst/>
                <a:uLnTx/>
                <a:uFillTx/>
                <a:latin typeface="Times New Roman" panose="02020603050405020304"/>
                <a:ea typeface="+mn-ea"/>
              </a:rPr>
              <a:t>“</a:t>
            </a:r>
            <a:r>
              <a:rPr kumimoji="1" lang="en-US" altLang="zh-CN" sz="2600" b="1" i="0" u="none" strike="noStrike" kern="0" cap="none" spc="0" normalizeH="0" baseline="0" noProof="0" dirty="0">
                <a:ln>
                  <a:noFill/>
                </a:ln>
                <a:solidFill>
                  <a:schemeClr val="tx1"/>
                </a:solidFill>
                <a:effectLst/>
                <a:uLnTx/>
                <a:uFillTx/>
                <a:latin typeface="楷体_GB2312" pitchFamily="49" charset="-122"/>
                <a:ea typeface="+mn-ea"/>
              </a:rPr>
              <a:t>OR</a:t>
            </a:r>
            <a:r>
              <a:rPr kumimoji="1" lang="en-US" altLang="zh-CN" sz="2600" b="1" i="0" u="none" strike="noStrike" kern="0" cap="none" spc="0" normalizeH="0" baseline="0" noProof="0" dirty="0">
                <a:ln>
                  <a:noFill/>
                </a:ln>
                <a:solidFill>
                  <a:schemeClr val="tx1"/>
                </a:solidFill>
                <a:effectLst/>
                <a:uLnTx/>
                <a:uFillTx/>
                <a:latin typeface="Times New Roman" panose="02020603050405020304"/>
                <a:ea typeface="+mn-ea"/>
              </a:rPr>
              <a:t>”</a:t>
            </a:r>
            <a:r>
              <a:rPr kumimoji="1" lang="zh-CN" altLang="en-US" sz="2600" b="1" i="0" u="none" strike="noStrike" kern="0" cap="none" spc="0" normalizeH="0" baseline="0" noProof="0" dirty="0">
                <a:ln>
                  <a:noFill/>
                </a:ln>
                <a:solidFill>
                  <a:schemeClr val="tx1"/>
                </a:solidFill>
                <a:effectLst/>
                <a:uLnTx/>
                <a:uFillTx/>
                <a:latin typeface="楷体_GB2312" pitchFamily="49" charset="-122"/>
                <a:ea typeface="+mn-ea"/>
              </a:rPr>
              <a:t>或第2判定式中</a:t>
            </a:r>
            <a:r>
              <a:rPr kumimoji="1" lang="zh-CN" altLang="en-US" sz="2600" b="1" i="0" u="none" strike="noStrike" kern="0" cap="none" spc="0" normalizeH="0" baseline="0" noProof="0" dirty="0">
                <a:ln>
                  <a:noFill/>
                </a:ln>
                <a:solidFill>
                  <a:schemeClr val="tx1"/>
                </a:solidFill>
                <a:effectLst/>
                <a:uLnTx/>
                <a:uFillTx/>
                <a:latin typeface="Times New Roman" panose="02020603050405020304"/>
                <a:ea typeface="+mn-ea"/>
              </a:rPr>
              <a:t>“</a:t>
            </a:r>
            <a:r>
              <a:rPr kumimoji="1" lang="en-US" altLang="zh-CN" sz="2600" b="1" i="0" u="none" strike="noStrike" kern="0" cap="none" spc="0" normalizeH="0" baseline="0" noProof="0" dirty="0">
                <a:ln>
                  <a:noFill/>
                </a:ln>
                <a:solidFill>
                  <a:schemeClr val="tx1"/>
                </a:solidFill>
                <a:effectLst/>
                <a:uLnTx/>
                <a:uFillTx/>
                <a:latin typeface="楷体_GB2312" pitchFamily="49" charset="-122"/>
                <a:ea typeface="+mn-ea"/>
              </a:rPr>
              <a:t>x&gt;1</a:t>
            </a:r>
            <a:r>
              <a:rPr kumimoji="1" lang="en-US" altLang="zh-CN" sz="2600" b="1" i="0" u="none" strike="noStrike" kern="0" cap="none" spc="0" normalizeH="0" baseline="0" noProof="0" dirty="0">
                <a:ln>
                  <a:noFill/>
                </a:ln>
                <a:solidFill>
                  <a:schemeClr val="tx1"/>
                </a:solidFill>
                <a:effectLst/>
                <a:uLnTx/>
                <a:uFillTx/>
                <a:latin typeface="Times New Roman" panose="02020603050405020304"/>
                <a:ea typeface="+mn-ea"/>
              </a:rPr>
              <a:t>”</a:t>
            </a:r>
            <a:r>
              <a:rPr kumimoji="1" lang="zh-CN" altLang="en-US" sz="2600" b="1" i="0" u="none" strike="noStrike" kern="0" cap="none" spc="0" normalizeH="0" baseline="0" noProof="0" dirty="0">
                <a:ln>
                  <a:noFill/>
                </a:ln>
                <a:solidFill>
                  <a:schemeClr val="tx1"/>
                </a:solidFill>
                <a:effectLst/>
                <a:uLnTx/>
                <a:uFillTx/>
                <a:latin typeface="楷体_GB2312" pitchFamily="49" charset="-122"/>
                <a:ea typeface="+mn-ea"/>
              </a:rPr>
              <a:t>误为</a:t>
            </a:r>
            <a:r>
              <a:rPr kumimoji="1" lang="zh-CN" altLang="en-US" sz="2600" b="1" i="0" u="none" strike="noStrike" kern="0" cap="none" spc="0" normalizeH="0" baseline="0" noProof="0" dirty="0">
                <a:ln>
                  <a:noFill/>
                </a:ln>
                <a:solidFill>
                  <a:schemeClr val="tx1"/>
                </a:solidFill>
                <a:effectLst/>
                <a:uLnTx/>
                <a:uFillTx/>
                <a:latin typeface="Times New Roman" panose="02020603050405020304"/>
                <a:ea typeface="+mn-ea"/>
              </a:rPr>
              <a:t>“</a:t>
            </a:r>
            <a:r>
              <a:rPr kumimoji="1" lang="en-US" altLang="zh-CN" sz="2600" b="1" i="0" u="none" strike="noStrike" kern="0" cap="none" spc="0" normalizeH="0" baseline="0" noProof="0" dirty="0">
                <a:ln>
                  <a:noFill/>
                </a:ln>
                <a:solidFill>
                  <a:schemeClr val="tx1"/>
                </a:solidFill>
                <a:effectLst/>
                <a:uLnTx/>
                <a:uFillTx/>
                <a:latin typeface="楷体_GB2312" pitchFamily="49" charset="-122"/>
                <a:ea typeface="+mn-ea"/>
              </a:rPr>
              <a:t>X&lt;1</a:t>
            </a:r>
            <a:r>
              <a:rPr kumimoji="1" lang="en-US" altLang="zh-CN" sz="2600" b="1" i="0" u="none" strike="noStrike" kern="0" cap="none" spc="0" normalizeH="0" baseline="0" noProof="0" dirty="0">
                <a:ln>
                  <a:noFill/>
                </a:ln>
                <a:solidFill>
                  <a:schemeClr val="tx1"/>
                </a:solidFill>
                <a:effectLst/>
                <a:uLnTx/>
                <a:uFillTx/>
                <a:latin typeface="Times New Roman" panose="02020603050405020304"/>
                <a:ea typeface="+mn-ea"/>
              </a:rPr>
              <a:t>”</a:t>
            </a:r>
            <a:r>
              <a:rPr kumimoji="1" lang="zh-CN" altLang="en-US" sz="2600" b="1" i="0" u="none" strike="noStrike" kern="0" cap="none" spc="0" normalizeH="0" baseline="0" noProof="0" dirty="0">
                <a:ln>
                  <a:noFill/>
                </a:ln>
                <a:solidFill>
                  <a:schemeClr val="tx1"/>
                </a:solidFill>
                <a:effectLst/>
                <a:uLnTx/>
                <a:uFillTx/>
                <a:latin typeface="楷体_GB2312" pitchFamily="49" charset="-122"/>
                <a:ea typeface="+mn-ea"/>
              </a:rPr>
              <a:t>测试不能发现</a:t>
            </a:r>
          </a:p>
        </p:txBody>
      </p:sp>
      <p:sp>
        <p:nvSpPr>
          <p:cNvPr id="5427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20</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143000" y="914400"/>
            <a:ext cx="4038600" cy="533400"/>
          </a:xfrm>
          <a:ln/>
        </p:spPr>
        <p:txBody>
          <a:bodyPr vert="horz" wrap="square" lIns="91440" tIns="45720" rIns="91440" bIns="45720" anchor="b"/>
          <a:lstStyle/>
          <a:p>
            <a:pPr eaLnBrk="1" hangingPunct="1"/>
            <a:r>
              <a:rPr lang="zh-CN" altLang="en-US" dirty="0"/>
              <a:t>判定覆盖</a:t>
            </a:r>
          </a:p>
        </p:txBody>
      </p:sp>
      <p:sp>
        <p:nvSpPr>
          <p:cNvPr id="268291" name="Rectangle 3"/>
          <p:cNvSpPr>
            <a:spLocks noGrp="1"/>
          </p:cNvSpPr>
          <p:nvPr>
            <p:ph idx="1"/>
          </p:nvPr>
        </p:nvSpPr>
        <p:spPr>
          <a:xfrm>
            <a:off x="609600" y="1524000"/>
            <a:ext cx="8305800" cy="4343400"/>
          </a:xfrm>
          <a:solidFill>
            <a:schemeClr val="bg1">
              <a:alpha val="100000"/>
            </a:schemeClr>
          </a:solidFill>
          <a:ln/>
        </p:spPr>
        <p:txBody>
          <a:bodyPr vert="horz" wrap="square" lIns="91440" tIns="45720" rIns="91440" bIns="45720" anchor="t"/>
          <a:lstStyle/>
          <a:p>
            <a:pPr eaLnBrk="1" hangingPunct="1">
              <a:spcBef>
                <a:spcPts val="1200"/>
              </a:spcBef>
            </a:pPr>
            <a:r>
              <a:rPr lang="zh-CN" altLang="en-US" dirty="0">
                <a:latin typeface="楷体_GB2312" pitchFamily="49" charset="-122"/>
              </a:rPr>
              <a:t>判定覆盖又称为</a:t>
            </a:r>
            <a:r>
              <a:rPr lang="zh-CN" altLang="en-US" dirty="0">
                <a:solidFill>
                  <a:srgbClr val="FF3300"/>
                </a:solidFill>
                <a:latin typeface="楷体_GB2312" pitchFamily="49" charset="-122"/>
              </a:rPr>
              <a:t>分支覆盖</a:t>
            </a:r>
            <a:endParaRPr lang="zh-CN" altLang="en-US" dirty="0">
              <a:latin typeface="楷体_GB2312" pitchFamily="49" charset="-122"/>
            </a:endParaRPr>
          </a:p>
          <a:p>
            <a:pPr eaLnBrk="1" hangingPunct="1">
              <a:spcBef>
                <a:spcPts val="1200"/>
              </a:spcBef>
            </a:pPr>
            <a:r>
              <a:rPr lang="zh-CN" altLang="en-US" dirty="0">
                <a:latin typeface="楷体_GB2312" pitchFamily="49" charset="-122"/>
              </a:rPr>
              <a:t>不仅</a:t>
            </a:r>
            <a:r>
              <a:rPr lang="zh-CN" altLang="en-US" dirty="0">
                <a:solidFill>
                  <a:schemeClr val="hlink"/>
                </a:solidFill>
                <a:latin typeface="楷体_GB2312" pitchFamily="49" charset="-122"/>
              </a:rPr>
              <a:t>每个语句至少执行一次</a:t>
            </a:r>
            <a:r>
              <a:rPr lang="zh-CN" altLang="en-US" dirty="0">
                <a:latin typeface="楷体_GB2312" pitchFamily="49" charset="-122"/>
              </a:rPr>
              <a:t>，而且</a:t>
            </a:r>
            <a:r>
              <a:rPr lang="zh-CN" altLang="en-US" dirty="0">
                <a:solidFill>
                  <a:srgbClr val="0000FF"/>
                </a:solidFill>
                <a:latin typeface="楷体_GB2312" pitchFamily="49" charset="-122"/>
              </a:rPr>
              <a:t>每个判定的每种可能的结果都应该至少执行一次，即</a:t>
            </a:r>
            <a:r>
              <a:rPr lang="zh-CN" altLang="en-US" dirty="0">
                <a:solidFill>
                  <a:schemeClr val="hlink"/>
                </a:solidFill>
                <a:latin typeface="楷体_GB2312" pitchFamily="49" charset="-122"/>
              </a:rPr>
              <a:t>每个判定的每个分支</a:t>
            </a:r>
            <a:r>
              <a:rPr lang="zh-CN" altLang="en-US" dirty="0">
                <a:solidFill>
                  <a:srgbClr val="0000FF"/>
                </a:solidFill>
                <a:latin typeface="楷体_GB2312" pitchFamily="49" charset="-122"/>
              </a:rPr>
              <a:t>都至少执行一次</a:t>
            </a:r>
            <a:endParaRPr lang="zh-CN" altLang="en-US" dirty="0">
              <a:latin typeface="楷体_GB2312" pitchFamily="49" charset="-122"/>
            </a:endParaRPr>
          </a:p>
          <a:p>
            <a:pPr eaLnBrk="1" hangingPunct="1">
              <a:spcBef>
                <a:spcPts val="1200"/>
              </a:spcBef>
            </a:pPr>
            <a:r>
              <a:rPr lang="zh-CN" altLang="en-US" dirty="0">
                <a:latin typeface="楷体_GB2312" pitchFamily="49" charset="-122"/>
              </a:rPr>
              <a:t>对于图例，测试用例:</a:t>
            </a:r>
            <a:r>
              <a:rPr lang="zh-CN" altLang="en-US" dirty="0">
                <a:latin typeface="Times New Roman" panose="02020603050405020304" pitchFamily="18" charset="0"/>
                <a:ea typeface="黑体" panose="02010609060101010101" pitchFamily="2" charset="-122"/>
              </a:rPr>
              <a:t/>
            </a:r>
            <a:br>
              <a:rPr lang="zh-CN" altLang="en-US" dirty="0">
                <a:latin typeface="Times New Roman" panose="02020603050405020304" pitchFamily="18" charset="0"/>
                <a:ea typeface="黑体" panose="02010609060101010101" pitchFamily="2" charset="-122"/>
              </a:rPr>
            </a:br>
            <a:r>
              <a:rPr lang="zh-CN" altLang="en-US" b="0" dirty="0">
                <a:latin typeface="Times New Roman" panose="02020603050405020304" pitchFamily="18" charset="0"/>
                <a:ea typeface="黑体" panose="02010609060101010101" pitchFamily="2" charset="-122"/>
              </a:rPr>
              <a:t>【(</a:t>
            </a:r>
            <a:r>
              <a:rPr lang="en-US" altLang="zh-CN" b="0" dirty="0">
                <a:latin typeface="Times New Roman" panose="02020603050405020304" pitchFamily="18" charset="0"/>
                <a:ea typeface="黑体" panose="02010609060101010101" pitchFamily="2" charset="-122"/>
              </a:rPr>
              <a:t>3, 0, 3)</a:t>
            </a:r>
            <a:r>
              <a:rPr lang="zh-CN" altLang="en-US" b="0" dirty="0">
                <a:latin typeface="Times New Roman" panose="02020603050405020304" pitchFamily="18" charset="0"/>
                <a:ea typeface="黑体" panose="02010609060101010101" pitchFamily="2" charset="-122"/>
              </a:rPr>
              <a:t>】</a:t>
            </a:r>
            <a:r>
              <a:rPr lang="zh-CN" altLang="en-US" dirty="0">
                <a:latin typeface="Times New Roman" panose="02020603050405020304" pitchFamily="18" charset="0"/>
                <a:ea typeface="黑体" panose="02010609060101010101" pitchFamily="2" charset="-122"/>
              </a:rPr>
              <a:t>覆盖 </a:t>
            </a:r>
            <a:r>
              <a:rPr lang="en-US" altLang="zh-CN" dirty="0">
                <a:latin typeface="Times New Roman" panose="02020603050405020304" pitchFamily="18" charset="0"/>
                <a:ea typeface="黑体" panose="02010609060101010101" pitchFamily="2" charset="-122"/>
              </a:rPr>
              <a:t>sacbd</a:t>
            </a:r>
            <a:br>
              <a:rPr lang="en-US" altLang="zh-CN" dirty="0">
                <a:latin typeface="Times New Roman" panose="02020603050405020304" pitchFamily="18" charset="0"/>
                <a:ea typeface="黑体" panose="02010609060101010101" pitchFamily="2" charset="-122"/>
              </a:rPr>
            </a:br>
            <a:r>
              <a:rPr lang="en-US" altLang="zh-CN" b="0" dirty="0">
                <a:latin typeface="Times New Roman" panose="02020603050405020304" pitchFamily="18" charset="0"/>
                <a:ea typeface="黑体" panose="02010609060101010101" pitchFamily="2" charset="-122"/>
              </a:rPr>
              <a:t>【(2, 1, 1)】</a:t>
            </a:r>
            <a:r>
              <a:rPr lang="zh-CN" altLang="en-US" dirty="0">
                <a:latin typeface="Times New Roman" panose="02020603050405020304" pitchFamily="18" charset="0"/>
                <a:ea typeface="黑体" panose="02010609060101010101" pitchFamily="2" charset="-122"/>
              </a:rPr>
              <a:t>覆盖 </a:t>
            </a:r>
            <a:r>
              <a:rPr lang="en-US" altLang="zh-CN" dirty="0">
                <a:latin typeface="Times New Roman" panose="02020603050405020304" pitchFamily="18" charset="0"/>
                <a:ea typeface="黑体" panose="02010609060101010101" pitchFamily="2" charset="-122"/>
              </a:rPr>
              <a:t>sabed</a:t>
            </a:r>
            <a:endParaRPr lang="zh-CN" altLang="en-US" dirty="0">
              <a:latin typeface="Times New Roman" panose="02020603050405020304" pitchFamily="18" charset="0"/>
              <a:ea typeface="黑体" panose="02010609060101010101" pitchFamily="2" charset="-122"/>
            </a:endParaRPr>
          </a:p>
        </p:txBody>
      </p:sp>
      <p:sp>
        <p:nvSpPr>
          <p:cNvPr id="55300"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21</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1143000" y="838200"/>
            <a:ext cx="4038600" cy="609600"/>
          </a:xfrm>
          <a:ln/>
        </p:spPr>
        <p:txBody>
          <a:bodyPr vert="horz" wrap="square" lIns="91440" tIns="45720" rIns="91440" bIns="45720" anchor="b"/>
          <a:lstStyle/>
          <a:p>
            <a:pPr eaLnBrk="1" hangingPunct="1"/>
            <a:r>
              <a:rPr lang="zh-CN" altLang="en-US" dirty="0"/>
              <a:t>条件覆盖</a:t>
            </a:r>
          </a:p>
        </p:txBody>
      </p:sp>
      <p:sp>
        <p:nvSpPr>
          <p:cNvPr id="691203" name="Rectangle 3"/>
          <p:cNvSpPr>
            <a:spLocks noGrp="1"/>
          </p:cNvSpPr>
          <p:nvPr>
            <p:ph idx="1"/>
          </p:nvPr>
        </p:nvSpPr>
        <p:spPr>
          <a:xfrm>
            <a:off x="533400" y="1981200"/>
            <a:ext cx="8534400" cy="3276600"/>
          </a:xfrm>
          <a:solidFill>
            <a:schemeClr val="bg1">
              <a:alpha val="100000"/>
            </a:schemeClr>
          </a:solidFill>
          <a:ln/>
        </p:spPr>
        <p:txBody>
          <a:bodyPr vert="horz" wrap="square" lIns="91440" tIns="45720" rIns="91440" bIns="45720" anchor="t"/>
          <a:lstStyle/>
          <a:p>
            <a:pPr eaLnBrk="1" hangingPunct="1">
              <a:spcBef>
                <a:spcPts val="1200"/>
              </a:spcBef>
            </a:pPr>
            <a:r>
              <a:rPr lang="zh-CN" altLang="en-US" dirty="0">
                <a:latin typeface="楷体_GB2312" pitchFamily="49" charset="-122"/>
              </a:rPr>
              <a:t>不仅</a:t>
            </a:r>
            <a:r>
              <a:rPr lang="zh-CN" altLang="en-US" dirty="0">
                <a:solidFill>
                  <a:schemeClr val="hlink"/>
                </a:solidFill>
                <a:latin typeface="楷体_GB2312" pitchFamily="49" charset="-122"/>
              </a:rPr>
              <a:t>每个语句至少执行一次</a:t>
            </a:r>
            <a:r>
              <a:rPr lang="zh-CN" altLang="en-US" dirty="0">
                <a:latin typeface="楷体_GB2312" pitchFamily="49" charset="-122"/>
              </a:rPr>
              <a:t>，而且使</a:t>
            </a:r>
            <a:r>
              <a:rPr lang="zh-CN" altLang="en-US" dirty="0">
                <a:solidFill>
                  <a:srgbClr val="0000FF"/>
                </a:solidFill>
                <a:latin typeface="楷体_GB2312" pitchFamily="49" charset="-122"/>
              </a:rPr>
              <a:t>判定表达式中的每个条件都取到各种可能的结果</a:t>
            </a:r>
            <a:endParaRPr lang="zh-CN" altLang="en-US" dirty="0">
              <a:latin typeface="楷体_GB2312" pitchFamily="49" charset="-122"/>
            </a:endParaRPr>
          </a:p>
          <a:p>
            <a:pPr eaLnBrk="1" hangingPunct="1">
              <a:spcBef>
                <a:spcPts val="1200"/>
              </a:spcBef>
            </a:pPr>
            <a:r>
              <a:rPr lang="zh-CN" altLang="en-US" dirty="0">
                <a:latin typeface="Times New Roman" panose="02020603050405020304" pitchFamily="18" charset="0"/>
              </a:rPr>
              <a:t>条件覆盖通常比判定覆盖强，但条件覆盖不一定包含判定覆盖，反之亦然</a:t>
            </a:r>
            <a:endParaRPr lang="en-US" altLang="zh-CN" dirty="0">
              <a:latin typeface="Times New Roman" panose="02020603050405020304" pitchFamily="18" charset="0"/>
            </a:endParaRPr>
          </a:p>
        </p:txBody>
      </p:sp>
      <p:sp>
        <p:nvSpPr>
          <p:cNvPr id="56324"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22</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12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1150938" y="914400"/>
            <a:ext cx="7793037" cy="617538"/>
          </a:xfrm>
          <a:ln/>
        </p:spPr>
        <p:txBody>
          <a:bodyPr vert="horz" wrap="square" lIns="91440" tIns="45720" rIns="91440" bIns="45720" anchor="b"/>
          <a:lstStyle/>
          <a:p>
            <a:pPr eaLnBrk="1" hangingPunct="1"/>
            <a:r>
              <a:rPr lang="zh-CN" altLang="en-US" dirty="0"/>
              <a:t>判定</a:t>
            </a:r>
            <a:r>
              <a:rPr lang="en-US" altLang="zh-CN" dirty="0"/>
              <a:t>/</a:t>
            </a:r>
            <a:r>
              <a:rPr lang="zh-CN" altLang="en-US" dirty="0"/>
              <a:t>条件覆盖</a:t>
            </a:r>
          </a:p>
        </p:txBody>
      </p:sp>
      <p:sp>
        <p:nvSpPr>
          <p:cNvPr id="692227" name="Rectangle 3"/>
          <p:cNvSpPr>
            <a:spLocks noGrp="1"/>
          </p:cNvSpPr>
          <p:nvPr>
            <p:ph idx="1"/>
          </p:nvPr>
        </p:nvSpPr>
        <p:spPr>
          <a:xfrm>
            <a:off x="762000" y="2209800"/>
            <a:ext cx="7924800" cy="2743200"/>
          </a:xfrm>
          <a:ln/>
        </p:spPr>
        <p:txBody>
          <a:bodyPr vert="horz" wrap="square" lIns="91440" tIns="45720" rIns="91440" bIns="45720" anchor="t"/>
          <a:lstStyle/>
          <a:p>
            <a:pPr eaLnBrk="1" hangingPunct="1">
              <a:spcBef>
                <a:spcPts val="1200"/>
              </a:spcBef>
            </a:pPr>
            <a:r>
              <a:rPr lang="zh-CN" altLang="en-US" dirty="0"/>
              <a:t>同时满足两种覆盖标准的逻辑覆盖</a:t>
            </a:r>
          </a:p>
          <a:p>
            <a:pPr eaLnBrk="1" hangingPunct="1">
              <a:spcBef>
                <a:spcPts val="1200"/>
              </a:spcBef>
            </a:pPr>
            <a:r>
              <a:rPr lang="zh-CN" altLang="en-US" dirty="0"/>
              <a:t>它的含义是，选取足够多的测试数据，使得判定表达式中的每个条件都取得各种可能的值，而且每个判定表达式也都取得各种可能的结果</a:t>
            </a:r>
            <a:endParaRPr lang="en-US" altLang="zh-CN" dirty="0"/>
          </a:p>
        </p:txBody>
      </p:sp>
      <p:sp>
        <p:nvSpPr>
          <p:cNvPr id="57348"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23</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22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1150938" y="914400"/>
            <a:ext cx="7793037" cy="617538"/>
          </a:xfrm>
          <a:ln/>
        </p:spPr>
        <p:txBody>
          <a:bodyPr vert="horz" wrap="square" lIns="91440" tIns="45720" rIns="91440" bIns="45720" anchor="b"/>
          <a:lstStyle/>
          <a:p>
            <a:pPr eaLnBrk="1" hangingPunct="1"/>
            <a:r>
              <a:rPr lang="zh-CN" altLang="en-US" dirty="0"/>
              <a:t>条件组合覆盖</a:t>
            </a:r>
          </a:p>
        </p:txBody>
      </p:sp>
      <p:sp>
        <p:nvSpPr>
          <p:cNvPr id="693251" name="Rectangle 3"/>
          <p:cNvSpPr>
            <a:spLocks noGrp="1"/>
          </p:cNvSpPr>
          <p:nvPr>
            <p:ph idx="1"/>
          </p:nvPr>
        </p:nvSpPr>
        <p:spPr>
          <a:xfrm>
            <a:off x="609600" y="1676400"/>
            <a:ext cx="8189913" cy="4343400"/>
          </a:xfrm>
          <a:ln/>
        </p:spPr>
        <p:txBody>
          <a:bodyPr vert="horz" wrap="square" lIns="91440" tIns="45720" rIns="91440" bIns="45720" anchor="t"/>
          <a:lstStyle/>
          <a:p>
            <a:pPr eaLnBrk="1" hangingPunct="1">
              <a:spcBef>
                <a:spcPts val="1200"/>
              </a:spcBef>
            </a:pPr>
            <a:r>
              <a:rPr lang="zh-CN" altLang="en-US" sz="2800" dirty="0"/>
              <a:t>是更强的逻辑覆盖标准，它要求选取足够多的测试数据，使得每个判定表达式中条件的各种可能组合都至少出现一次</a:t>
            </a:r>
          </a:p>
          <a:p>
            <a:pPr eaLnBrk="1" hangingPunct="1">
              <a:spcBef>
                <a:spcPts val="1200"/>
              </a:spcBef>
            </a:pPr>
            <a:r>
              <a:rPr lang="zh-CN" altLang="en-US" sz="2800" dirty="0"/>
              <a:t>满足条件组合覆盖标准的测试数据，也一定满足判定覆盖、条件覆盖和判定</a:t>
            </a:r>
            <a:r>
              <a:rPr lang="en-US" altLang="zh-CN" sz="2800" dirty="0"/>
              <a:t>/</a:t>
            </a:r>
            <a:r>
              <a:rPr lang="zh-CN" altLang="en-US" sz="2800" dirty="0"/>
              <a:t>条件覆盖标准</a:t>
            </a:r>
          </a:p>
          <a:p>
            <a:pPr eaLnBrk="1" hangingPunct="1">
              <a:spcBef>
                <a:spcPts val="1200"/>
              </a:spcBef>
            </a:pPr>
            <a:r>
              <a:rPr lang="zh-CN" altLang="en-US" sz="2800" dirty="0"/>
              <a:t>条件组合覆盖标准是前述几种覆盖标准中最强的</a:t>
            </a:r>
          </a:p>
          <a:p>
            <a:pPr eaLnBrk="1" hangingPunct="1">
              <a:spcBef>
                <a:spcPts val="1200"/>
              </a:spcBef>
            </a:pPr>
            <a:r>
              <a:rPr lang="zh-CN" altLang="en-US" sz="2800" dirty="0"/>
              <a:t>满足条件组合覆盖标准的测试数据并不一定能使程序中的每条路径都执行到</a:t>
            </a:r>
            <a:endParaRPr lang="en-US" altLang="zh-CN" sz="2800" dirty="0"/>
          </a:p>
        </p:txBody>
      </p:sp>
      <p:sp>
        <p:nvSpPr>
          <p:cNvPr id="5837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24</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3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1150938" y="914400"/>
            <a:ext cx="7793037" cy="617538"/>
          </a:xfrm>
          <a:ln/>
        </p:spPr>
        <p:txBody>
          <a:bodyPr vert="horz" wrap="square" lIns="91440" tIns="45720" rIns="91440" bIns="45720" anchor="b"/>
          <a:lstStyle/>
          <a:p>
            <a:pPr eaLnBrk="1" hangingPunct="1"/>
            <a:r>
              <a:rPr lang="zh-CN" altLang="en-US" dirty="0"/>
              <a:t>条件组合覆盖示例</a:t>
            </a:r>
            <a:endParaRPr lang="en-US" altLang="zh-CN" dirty="0"/>
          </a:p>
        </p:txBody>
      </p:sp>
      <p:sp>
        <p:nvSpPr>
          <p:cNvPr id="59395" name="Rectangle 3"/>
          <p:cNvSpPr>
            <a:spLocks noGrp="1"/>
          </p:cNvSpPr>
          <p:nvPr>
            <p:ph idx="1"/>
          </p:nvPr>
        </p:nvSpPr>
        <p:spPr>
          <a:xfrm>
            <a:off x="990600" y="2133600"/>
            <a:ext cx="7580313" cy="3352800"/>
          </a:xfrm>
          <a:ln/>
        </p:spPr>
        <p:txBody>
          <a:bodyPr vert="horz" wrap="square" lIns="91440" tIns="45720" rIns="91440" bIns="45720" anchor="t"/>
          <a:lstStyle/>
          <a:p>
            <a:pPr eaLnBrk="1" hangingPunct="1">
              <a:lnSpc>
                <a:spcPct val="90000"/>
              </a:lnSpc>
              <a:buNone/>
            </a:pPr>
            <a:r>
              <a:rPr lang="en-US" altLang="zh-CN" dirty="0"/>
              <a:t>if ((A &gt; 1) &amp;&amp; (B == 0)) {</a:t>
            </a:r>
          </a:p>
          <a:p>
            <a:pPr eaLnBrk="1" hangingPunct="1">
              <a:lnSpc>
                <a:spcPct val="90000"/>
              </a:lnSpc>
              <a:buNone/>
            </a:pPr>
            <a:r>
              <a:rPr lang="en-US" altLang="zh-CN" dirty="0"/>
              <a:t>	X = X / A;</a:t>
            </a:r>
          </a:p>
          <a:p>
            <a:pPr eaLnBrk="1" hangingPunct="1">
              <a:lnSpc>
                <a:spcPct val="90000"/>
              </a:lnSpc>
              <a:buNone/>
            </a:pPr>
            <a:r>
              <a:rPr lang="en-US" altLang="zh-CN" dirty="0"/>
              <a:t>}</a:t>
            </a:r>
          </a:p>
          <a:p>
            <a:pPr eaLnBrk="1" hangingPunct="1">
              <a:lnSpc>
                <a:spcPct val="90000"/>
              </a:lnSpc>
              <a:buNone/>
            </a:pPr>
            <a:r>
              <a:rPr lang="en-US" altLang="zh-CN" dirty="0"/>
              <a:t>if ((A == 2) || (X &gt; 1)) {</a:t>
            </a:r>
          </a:p>
          <a:p>
            <a:pPr eaLnBrk="1" hangingPunct="1">
              <a:lnSpc>
                <a:spcPct val="90000"/>
              </a:lnSpc>
              <a:buNone/>
            </a:pPr>
            <a:r>
              <a:rPr lang="en-US" altLang="zh-CN" dirty="0"/>
              <a:t>	X = X + 1;</a:t>
            </a:r>
          </a:p>
          <a:p>
            <a:pPr eaLnBrk="1" hangingPunct="1">
              <a:lnSpc>
                <a:spcPct val="90000"/>
              </a:lnSpc>
              <a:buNone/>
            </a:pPr>
            <a:r>
              <a:rPr lang="en-US" altLang="zh-CN" dirty="0"/>
              <a:t>}</a:t>
            </a:r>
          </a:p>
        </p:txBody>
      </p:sp>
      <p:sp>
        <p:nvSpPr>
          <p:cNvPr id="5939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25</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p:cNvSpPr>
          <p:nvPr>
            <p:ph type="title"/>
          </p:nvPr>
        </p:nvSpPr>
        <p:spPr>
          <a:xfrm>
            <a:off x="1150938" y="838200"/>
            <a:ext cx="7793037" cy="685800"/>
          </a:xfrm>
          <a:ln/>
        </p:spPr>
        <p:txBody>
          <a:bodyPr vert="horz" wrap="square" lIns="91440" tIns="45720" rIns="91440" bIns="45720" anchor="b"/>
          <a:lstStyle/>
          <a:p>
            <a:pPr eaLnBrk="1" hangingPunct="1"/>
            <a:r>
              <a:rPr lang="zh-CN" altLang="en-US" dirty="0"/>
              <a:t>条件组合覆盖示例</a:t>
            </a:r>
            <a:r>
              <a:rPr lang="en-US" altLang="zh-CN" dirty="0"/>
              <a:t>(</a:t>
            </a:r>
            <a:r>
              <a:rPr lang="zh-CN" altLang="en-US" dirty="0"/>
              <a:t>续</a:t>
            </a:r>
            <a:r>
              <a:rPr lang="en-US" altLang="zh-CN" dirty="0"/>
              <a:t>)</a:t>
            </a:r>
          </a:p>
        </p:txBody>
      </p:sp>
      <p:sp>
        <p:nvSpPr>
          <p:cNvPr id="727043" name="Rectangle 3"/>
          <p:cNvSpPr>
            <a:spLocks noGrp="1"/>
          </p:cNvSpPr>
          <p:nvPr>
            <p:ph idx="1"/>
          </p:nvPr>
        </p:nvSpPr>
        <p:spPr>
          <a:xfrm>
            <a:off x="762000" y="1905000"/>
            <a:ext cx="8077200" cy="4419600"/>
          </a:xfrm>
          <a:ln/>
        </p:spPr>
        <p:txBody>
          <a:bodyPr vert="horz" wrap="square" lIns="91440" tIns="45720" rIns="91440" bIns="45720" anchor="t"/>
          <a:lstStyle/>
          <a:p>
            <a:pPr marL="609600" indent="-609600" eaLnBrk="1" hangingPunct="1">
              <a:lnSpc>
                <a:spcPct val="90000"/>
              </a:lnSpc>
              <a:buFont typeface="Wingdings" panose="05000000000000000000" pitchFamily="2" charset="2"/>
              <a:buAutoNum type="arabicPeriod"/>
            </a:pPr>
            <a:r>
              <a:rPr lang="en-US" altLang="zh-CN" dirty="0"/>
              <a:t>A&gt;1,B=0			T1,T2</a:t>
            </a:r>
          </a:p>
          <a:p>
            <a:pPr marL="609600" indent="-609600" eaLnBrk="1" hangingPunct="1">
              <a:lnSpc>
                <a:spcPct val="90000"/>
              </a:lnSpc>
              <a:buFont typeface="Wingdings" panose="05000000000000000000" pitchFamily="2" charset="2"/>
              <a:buAutoNum type="arabicPeriod"/>
            </a:pPr>
            <a:r>
              <a:rPr lang="en-US" altLang="zh-CN" dirty="0"/>
              <a:t>A&gt;1,B!=0			T1,-T2</a:t>
            </a:r>
          </a:p>
          <a:p>
            <a:pPr marL="609600" indent="-609600" eaLnBrk="1" hangingPunct="1">
              <a:lnSpc>
                <a:spcPct val="90000"/>
              </a:lnSpc>
              <a:buFont typeface="Wingdings" panose="05000000000000000000" pitchFamily="2" charset="2"/>
              <a:buAutoNum type="arabicPeriod"/>
            </a:pPr>
            <a:r>
              <a:rPr lang="en-US" altLang="zh-CN" dirty="0"/>
              <a:t>A&lt;=1,B=0		-T1,T2</a:t>
            </a:r>
          </a:p>
          <a:p>
            <a:pPr marL="609600" indent="-609600" eaLnBrk="1" hangingPunct="1">
              <a:lnSpc>
                <a:spcPct val="90000"/>
              </a:lnSpc>
              <a:buFont typeface="Wingdings" panose="05000000000000000000" pitchFamily="2" charset="2"/>
              <a:buAutoNum type="arabicPeriod"/>
            </a:pPr>
            <a:r>
              <a:rPr lang="en-US" altLang="zh-CN" dirty="0"/>
              <a:t>A&lt;=1,B!=0		-T1,-T2</a:t>
            </a:r>
          </a:p>
          <a:p>
            <a:pPr marL="609600" indent="-609600" eaLnBrk="1" hangingPunct="1">
              <a:lnSpc>
                <a:spcPct val="90000"/>
              </a:lnSpc>
              <a:buFont typeface="Wingdings" panose="05000000000000000000" pitchFamily="2" charset="2"/>
              <a:buAutoNum type="arabicPeriod"/>
            </a:pPr>
            <a:r>
              <a:rPr lang="en-US" altLang="zh-CN" dirty="0"/>
              <a:t>A=2,X&gt;1			T3,T4</a:t>
            </a:r>
          </a:p>
          <a:p>
            <a:pPr marL="609600" indent="-609600" eaLnBrk="1" hangingPunct="1">
              <a:lnSpc>
                <a:spcPct val="90000"/>
              </a:lnSpc>
              <a:buFont typeface="Wingdings" panose="05000000000000000000" pitchFamily="2" charset="2"/>
              <a:buAutoNum type="arabicPeriod"/>
            </a:pPr>
            <a:r>
              <a:rPr lang="en-US" altLang="zh-CN" dirty="0"/>
              <a:t>A=2,X&lt;=1		T3,-T4</a:t>
            </a:r>
          </a:p>
          <a:p>
            <a:pPr marL="609600" indent="-609600" eaLnBrk="1" hangingPunct="1">
              <a:lnSpc>
                <a:spcPct val="90000"/>
              </a:lnSpc>
              <a:buFont typeface="Wingdings" panose="05000000000000000000" pitchFamily="2" charset="2"/>
              <a:buAutoNum type="arabicPeriod"/>
            </a:pPr>
            <a:r>
              <a:rPr lang="en-US" altLang="zh-CN" dirty="0"/>
              <a:t>A!=2,X&gt;1			-T3,T4</a:t>
            </a:r>
          </a:p>
          <a:p>
            <a:pPr marL="609600" indent="-609600" eaLnBrk="1" hangingPunct="1">
              <a:lnSpc>
                <a:spcPct val="90000"/>
              </a:lnSpc>
              <a:buFont typeface="Wingdings" panose="05000000000000000000" pitchFamily="2" charset="2"/>
              <a:buAutoNum type="arabicPeriod"/>
            </a:pPr>
            <a:r>
              <a:rPr lang="en-US" altLang="zh-CN" dirty="0"/>
              <a:t>A!=2,X&lt;=1		-T3,-T4</a:t>
            </a:r>
          </a:p>
        </p:txBody>
      </p:sp>
      <p:sp>
        <p:nvSpPr>
          <p:cNvPr id="60420"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26</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fill="hold">
                                          <p:stCondLst>
                                            <p:cond delay="0"/>
                                          </p:stCondLst>
                                        </p:cTn>
                                        <p:tgtEl>
                                          <p:spTgt spid="727042"/>
                                        </p:tgtEl>
                                        <p:attrNameLst>
                                          <p:attrName>style.visibility</p:attrName>
                                        </p:attrNameLst>
                                      </p:cBhvr>
                                      <p:to>
                                        <p:strVal val="visible"/>
                                      </p:to>
                                    </p:set>
                                    <p:anim calcmode="lin" valueType="num">
                                      <p:cBhvr>
                                        <p:cTn id="7" dur="1000" fill="hold"/>
                                        <p:tgtEl>
                                          <p:spTgt spid="727042"/>
                                        </p:tgtEl>
                                        <p:attrNameLst>
                                          <p:attrName>ppt_x</p:attrName>
                                        </p:attrNameLst>
                                      </p:cBhvr>
                                      <p:tavLst>
                                        <p:tav tm="0">
                                          <p:val>
                                            <p:strVal val="#ppt_x-.2"/>
                                          </p:val>
                                        </p:tav>
                                        <p:tav tm="100000">
                                          <p:val>
                                            <p:strVal val="#ppt_x"/>
                                          </p:val>
                                        </p:tav>
                                      </p:tavLst>
                                    </p:anim>
                                    <p:anim calcmode="lin" valueType="num">
                                      <p:cBhvr>
                                        <p:cTn id="8" dur="1000" fill="hold"/>
                                        <p:tgtEl>
                                          <p:spTgt spid="727042"/>
                                        </p:tgtEl>
                                        <p:attrNameLst>
                                          <p:attrName>ppt_y</p:attrName>
                                        </p:attrNameLst>
                                      </p:cBhvr>
                                      <p:tavLst>
                                        <p:tav tm="0">
                                          <p:val>
                                            <p:strVal val="#ppt_y"/>
                                          </p:val>
                                        </p:tav>
                                        <p:tav tm="100000">
                                          <p:val>
                                            <p:strVal val="#ppt_y"/>
                                          </p:val>
                                        </p:tav>
                                      </p:tavLst>
                                    </p:anim>
                                    <p:animEffect transition="in" filter="wipe(right)" prLst="gradientSize: 0.1">
                                      <p:cBhvr>
                                        <p:cTn id="9" dur="1000"/>
                                        <p:tgtEl>
                                          <p:spTgt spid="72704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fill="hold">
                                          <p:stCondLst>
                                            <p:cond delay="0"/>
                                          </p:stCondLst>
                                        </p:cTn>
                                        <p:tgtEl>
                                          <p:spTgt spid="727043">
                                            <p:txEl>
                                              <p:pRg st="0" end="0"/>
                                            </p:txEl>
                                          </p:spTgt>
                                        </p:tgtEl>
                                        <p:attrNameLst>
                                          <p:attrName>style.visibility</p:attrName>
                                        </p:attrNameLst>
                                      </p:cBhvr>
                                      <p:to>
                                        <p:strVal val="visible"/>
                                      </p:to>
                                    </p:set>
                                    <p:animEffect transition="in" filter="fade">
                                      <p:cBhvr>
                                        <p:cTn id="14" dur="500"/>
                                        <p:tgtEl>
                                          <p:spTgt spid="727043">
                                            <p:txEl>
                                              <p:pRg st="0" end="0"/>
                                            </p:txEl>
                                          </p:spTgt>
                                        </p:tgtEl>
                                      </p:cBhvr>
                                    </p:animEffect>
                                    <p:anim calcmode="lin" valueType="num">
                                      <p:cBhvr>
                                        <p:cTn id="15" dur="500" fill="hold"/>
                                        <p:tgtEl>
                                          <p:spTgt spid="72704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72704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fill="hold">
                                          <p:stCondLst>
                                            <p:cond delay="0"/>
                                          </p:stCondLst>
                                        </p:cTn>
                                        <p:tgtEl>
                                          <p:spTgt spid="727043">
                                            <p:txEl>
                                              <p:pRg st="1" end="1"/>
                                            </p:txEl>
                                          </p:spTgt>
                                        </p:tgtEl>
                                        <p:attrNameLst>
                                          <p:attrName>style.visibility</p:attrName>
                                        </p:attrNameLst>
                                      </p:cBhvr>
                                      <p:to>
                                        <p:strVal val="visible"/>
                                      </p:to>
                                    </p:set>
                                    <p:animEffect transition="in" filter="fade">
                                      <p:cBhvr>
                                        <p:cTn id="21" dur="500"/>
                                        <p:tgtEl>
                                          <p:spTgt spid="727043">
                                            <p:txEl>
                                              <p:pRg st="1" end="1"/>
                                            </p:txEl>
                                          </p:spTgt>
                                        </p:tgtEl>
                                      </p:cBhvr>
                                    </p:animEffect>
                                    <p:anim calcmode="lin" valueType="num">
                                      <p:cBhvr>
                                        <p:cTn id="22" dur="500" fill="hold"/>
                                        <p:tgtEl>
                                          <p:spTgt spid="72704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72704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fill="hold">
                                          <p:stCondLst>
                                            <p:cond delay="0"/>
                                          </p:stCondLst>
                                        </p:cTn>
                                        <p:tgtEl>
                                          <p:spTgt spid="727043">
                                            <p:txEl>
                                              <p:pRg st="2" end="2"/>
                                            </p:txEl>
                                          </p:spTgt>
                                        </p:tgtEl>
                                        <p:attrNameLst>
                                          <p:attrName>style.visibility</p:attrName>
                                        </p:attrNameLst>
                                      </p:cBhvr>
                                      <p:to>
                                        <p:strVal val="visible"/>
                                      </p:to>
                                    </p:set>
                                    <p:animEffect transition="in" filter="fade">
                                      <p:cBhvr>
                                        <p:cTn id="28" dur="500"/>
                                        <p:tgtEl>
                                          <p:spTgt spid="727043">
                                            <p:txEl>
                                              <p:pRg st="2" end="2"/>
                                            </p:txEl>
                                          </p:spTgt>
                                        </p:tgtEl>
                                      </p:cBhvr>
                                    </p:animEffect>
                                    <p:anim calcmode="lin" valueType="num">
                                      <p:cBhvr>
                                        <p:cTn id="29" dur="500" fill="hold"/>
                                        <p:tgtEl>
                                          <p:spTgt spid="72704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727043">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fill="hold">
                                          <p:stCondLst>
                                            <p:cond delay="0"/>
                                          </p:stCondLst>
                                        </p:cTn>
                                        <p:tgtEl>
                                          <p:spTgt spid="727043">
                                            <p:txEl>
                                              <p:pRg st="3" end="3"/>
                                            </p:txEl>
                                          </p:spTgt>
                                        </p:tgtEl>
                                        <p:attrNameLst>
                                          <p:attrName>style.visibility</p:attrName>
                                        </p:attrNameLst>
                                      </p:cBhvr>
                                      <p:to>
                                        <p:strVal val="visible"/>
                                      </p:to>
                                    </p:set>
                                    <p:animEffect transition="in" filter="fade">
                                      <p:cBhvr>
                                        <p:cTn id="35" dur="500"/>
                                        <p:tgtEl>
                                          <p:spTgt spid="727043">
                                            <p:txEl>
                                              <p:pRg st="3" end="3"/>
                                            </p:txEl>
                                          </p:spTgt>
                                        </p:tgtEl>
                                      </p:cBhvr>
                                    </p:animEffect>
                                    <p:anim calcmode="lin" valueType="num">
                                      <p:cBhvr>
                                        <p:cTn id="36" dur="500" fill="hold"/>
                                        <p:tgtEl>
                                          <p:spTgt spid="72704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727043">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fill="hold">
                                          <p:stCondLst>
                                            <p:cond delay="0"/>
                                          </p:stCondLst>
                                        </p:cTn>
                                        <p:tgtEl>
                                          <p:spTgt spid="727043">
                                            <p:txEl>
                                              <p:pRg st="4" end="4"/>
                                            </p:txEl>
                                          </p:spTgt>
                                        </p:tgtEl>
                                        <p:attrNameLst>
                                          <p:attrName>style.visibility</p:attrName>
                                        </p:attrNameLst>
                                      </p:cBhvr>
                                      <p:to>
                                        <p:strVal val="visible"/>
                                      </p:to>
                                    </p:set>
                                    <p:animEffect transition="in" filter="fade">
                                      <p:cBhvr>
                                        <p:cTn id="42" dur="500"/>
                                        <p:tgtEl>
                                          <p:spTgt spid="727043">
                                            <p:txEl>
                                              <p:pRg st="4" end="4"/>
                                            </p:txEl>
                                          </p:spTgt>
                                        </p:tgtEl>
                                      </p:cBhvr>
                                    </p:animEffect>
                                    <p:anim calcmode="lin" valueType="num">
                                      <p:cBhvr>
                                        <p:cTn id="43" dur="500" fill="hold"/>
                                        <p:tgtEl>
                                          <p:spTgt spid="727043">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727043">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4" presetClass="entr" presetSubtype="0" fill="hold" grpId="0" nodeType="clickEffect">
                                  <p:stCondLst>
                                    <p:cond delay="0"/>
                                  </p:stCondLst>
                                  <p:childTnLst>
                                    <p:set>
                                      <p:cBhvr>
                                        <p:cTn id="48" fill="hold">
                                          <p:stCondLst>
                                            <p:cond delay="0"/>
                                          </p:stCondLst>
                                        </p:cTn>
                                        <p:tgtEl>
                                          <p:spTgt spid="727043">
                                            <p:txEl>
                                              <p:pRg st="5" end="5"/>
                                            </p:txEl>
                                          </p:spTgt>
                                        </p:tgtEl>
                                        <p:attrNameLst>
                                          <p:attrName>style.visibility</p:attrName>
                                        </p:attrNameLst>
                                      </p:cBhvr>
                                      <p:to>
                                        <p:strVal val="visible"/>
                                      </p:to>
                                    </p:set>
                                    <p:animEffect transition="in" filter="fade">
                                      <p:cBhvr>
                                        <p:cTn id="49" dur="500"/>
                                        <p:tgtEl>
                                          <p:spTgt spid="727043">
                                            <p:txEl>
                                              <p:pRg st="5" end="5"/>
                                            </p:txEl>
                                          </p:spTgt>
                                        </p:tgtEl>
                                      </p:cBhvr>
                                    </p:animEffect>
                                    <p:anim calcmode="lin" valueType="num">
                                      <p:cBhvr>
                                        <p:cTn id="50" dur="500" fill="hold"/>
                                        <p:tgtEl>
                                          <p:spTgt spid="727043">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727043">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fill="hold">
                                          <p:stCondLst>
                                            <p:cond delay="0"/>
                                          </p:stCondLst>
                                        </p:cTn>
                                        <p:tgtEl>
                                          <p:spTgt spid="727043">
                                            <p:txEl>
                                              <p:pRg st="6" end="6"/>
                                            </p:txEl>
                                          </p:spTgt>
                                        </p:tgtEl>
                                        <p:attrNameLst>
                                          <p:attrName>style.visibility</p:attrName>
                                        </p:attrNameLst>
                                      </p:cBhvr>
                                      <p:to>
                                        <p:strVal val="visible"/>
                                      </p:to>
                                    </p:set>
                                    <p:animEffect transition="in" filter="fade">
                                      <p:cBhvr>
                                        <p:cTn id="56" dur="500"/>
                                        <p:tgtEl>
                                          <p:spTgt spid="727043">
                                            <p:txEl>
                                              <p:pRg st="6" end="6"/>
                                            </p:txEl>
                                          </p:spTgt>
                                        </p:tgtEl>
                                      </p:cBhvr>
                                    </p:animEffect>
                                    <p:anim calcmode="lin" valueType="num">
                                      <p:cBhvr>
                                        <p:cTn id="57" dur="500" fill="hold"/>
                                        <p:tgtEl>
                                          <p:spTgt spid="727043">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727043">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4" presetClass="entr" presetSubtype="0" fill="hold" grpId="0" nodeType="clickEffect">
                                  <p:stCondLst>
                                    <p:cond delay="0"/>
                                  </p:stCondLst>
                                  <p:childTnLst>
                                    <p:set>
                                      <p:cBhvr>
                                        <p:cTn id="62" fill="hold">
                                          <p:stCondLst>
                                            <p:cond delay="0"/>
                                          </p:stCondLst>
                                        </p:cTn>
                                        <p:tgtEl>
                                          <p:spTgt spid="727043">
                                            <p:txEl>
                                              <p:pRg st="7" end="7"/>
                                            </p:txEl>
                                          </p:spTgt>
                                        </p:tgtEl>
                                        <p:attrNameLst>
                                          <p:attrName>style.visibility</p:attrName>
                                        </p:attrNameLst>
                                      </p:cBhvr>
                                      <p:to>
                                        <p:strVal val="visible"/>
                                      </p:to>
                                    </p:set>
                                    <p:animEffect transition="in" filter="fade">
                                      <p:cBhvr>
                                        <p:cTn id="63" dur="500"/>
                                        <p:tgtEl>
                                          <p:spTgt spid="727043">
                                            <p:txEl>
                                              <p:pRg st="7" end="7"/>
                                            </p:txEl>
                                          </p:spTgt>
                                        </p:tgtEl>
                                      </p:cBhvr>
                                    </p:animEffect>
                                    <p:anim calcmode="lin" valueType="num">
                                      <p:cBhvr>
                                        <p:cTn id="64" dur="500" fill="hold"/>
                                        <p:tgtEl>
                                          <p:spTgt spid="727043">
                                            <p:txEl>
                                              <p:pRg st="7" end="7"/>
                                            </p:txEl>
                                          </p:spTgt>
                                        </p:tgtEl>
                                        <p:attrNameLst>
                                          <p:attrName>ppt_x</p:attrName>
                                        </p:attrNameLst>
                                      </p:cBhvr>
                                      <p:tavLst>
                                        <p:tav tm="0">
                                          <p:val>
                                            <p:strVal val="#ppt_x"/>
                                          </p:val>
                                        </p:tav>
                                        <p:tav tm="100000">
                                          <p:val>
                                            <p:strVal val="#ppt_x"/>
                                          </p:val>
                                        </p:tav>
                                      </p:tavLst>
                                    </p:anim>
                                    <p:anim calcmode="lin" valueType="num">
                                      <p:cBhvr>
                                        <p:cTn id="65" dur="500" fill="hold"/>
                                        <p:tgtEl>
                                          <p:spTgt spid="727043">
                                            <p:txEl>
                                              <p:pRg st="7" end="7"/>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2" grpId="0"/>
      <p:bldP spid="72704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1150938" y="914400"/>
            <a:ext cx="7793037" cy="617538"/>
          </a:xfrm>
          <a:ln/>
        </p:spPr>
        <p:txBody>
          <a:bodyPr vert="horz" wrap="square" lIns="91440" tIns="45720" rIns="91440" bIns="45720" anchor="b"/>
          <a:lstStyle/>
          <a:p>
            <a:pPr eaLnBrk="1" hangingPunct="1"/>
            <a:r>
              <a:rPr lang="zh-CN" altLang="en-US" dirty="0"/>
              <a:t>多条件覆盖示例</a:t>
            </a:r>
            <a:r>
              <a:rPr lang="en-US" altLang="zh-CN" dirty="0"/>
              <a:t>(</a:t>
            </a:r>
            <a:r>
              <a:rPr lang="zh-CN" altLang="en-US" dirty="0"/>
              <a:t>续</a:t>
            </a:r>
            <a:r>
              <a:rPr lang="en-US" altLang="zh-CN" dirty="0"/>
              <a:t>)</a:t>
            </a:r>
          </a:p>
        </p:txBody>
      </p:sp>
      <p:graphicFrame>
        <p:nvGraphicFramePr>
          <p:cNvPr id="728128" name="Group 64"/>
          <p:cNvGraphicFramePr>
            <a:graphicFrameLocks noGrp="1"/>
          </p:cNvGraphicFramePr>
          <p:nvPr>
            <p:ph idx="1"/>
          </p:nvPr>
        </p:nvGraphicFramePr>
        <p:xfrm>
          <a:off x="685800" y="2057400"/>
          <a:ext cx="7961313" cy="3887788"/>
        </p:xfrm>
        <a:graphic>
          <a:graphicData uri="http://schemas.openxmlformats.org/drawingml/2006/table">
            <a:tbl>
              <a:tblPr/>
              <a:tblGrid>
                <a:gridCol w="830263">
                  <a:extLst>
                    <a:ext uri="{9D8B030D-6E8A-4147-A177-3AD203B41FA5}">
                      <a16:colId xmlns:a16="http://schemas.microsoft.com/office/drawing/2014/main" xmlns="" val="20000"/>
                    </a:ext>
                  </a:extLst>
                </a:gridCol>
                <a:gridCol w="1254125">
                  <a:extLst>
                    <a:ext uri="{9D8B030D-6E8A-4147-A177-3AD203B41FA5}">
                      <a16:colId xmlns:a16="http://schemas.microsoft.com/office/drawing/2014/main" xmlns="" val="20001"/>
                    </a:ext>
                  </a:extLst>
                </a:gridCol>
                <a:gridCol w="1474787">
                  <a:extLst>
                    <a:ext uri="{9D8B030D-6E8A-4147-A177-3AD203B41FA5}">
                      <a16:colId xmlns:a16="http://schemas.microsoft.com/office/drawing/2014/main" xmlns="" val="20002"/>
                    </a:ext>
                  </a:extLst>
                </a:gridCol>
                <a:gridCol w="2951163">
                  <a:extLst>
                    <a:ext uri="{9D8B030D-6E8A-4147-A177-3AD203B41FA5}">
                      <a16:colId xmlns:a16="http://schemas.microsoft.com/office/drawing/2014/main" xmlns="" val="20003"/>
                    </a:ext>
                  </a:extLst>
                </a:gridCol>
                <a:gridCol w="1450975">
                  <a:extLst>
                    <a:ext uri="{9D8B030D-6E8A-4147-A177-3AD203B41FA5}">
                      <a16:colId xmlns:a16="http://schemas.microsoft.com/office/drawing/2014/main" xmlns="" val="20004"/>
                    </a:ext>
                  </a:extLst>
                </a:gridCol>
              </a:tblGrid>
              <a:tr h="776288">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dirty="0">
                          <a:ln>
                            <a:noFill/>
                          </a:ln>
                          <a:solidFill>
                            <a:schemeClr val="folHlink"/>
                          </a:solidFill>
                          <a:effectLst/>
                          <a:latin typeface="Tahoma" panose="020B0604030504040204" pitchFamily="34" charset="0"/>
                          <a:ea typeface="楷体_GB2312" pitchFamily="49" charset="-122"/>
                        </a:rPr>
                        <a:t>用例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a:ln>
                            <a:noFill/>
                          </a:ln>
                          <a:solidFill>
                            <a:schemeClr val="folHlink"/>
                          </a:solidFill>
                          <a:effectLst/>
                          <a:latin typeface="Tahoma" panose="020B0604030504040204" pitchFamily="34" charset="0"/>
                          <a:ea typeface="楷体_GB2312" pitchFamily="49" charset="-122"/>
                        </a:rPr>
                        <a:t>A B 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folHlink"/>
                          </a:solidFill>
                          <a:effectLst/>
                          <a:latin typeface="Tahoma" panose="020B0604030504040204" pitchFamily="34" charset="0"/>
                          <a:ea typeface="楷体_GB2312" pitchFamily="49" charset="-122"/>
                        </a:rPr>
                        <a:t>覆盖组合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folHlink"/>
                          </a:solidFill>
                          <a:effectLst/>
                          <a:latin typeface="Tahoma" panose="020B0604030504040204" pitchFamily="34" charset="0"/>
                          <a:ea typeface="楷体_GB2312" pitchFamily="49" charset="-122"/>
                        </a:rPr>
                        <a:t>覆盖条件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folHlink"/>
                          </a:solidFill>
                          <a:effectLst/>
                          <a:latin typeface="Tahoma" panose="020B0604030504040204" pitchFamily="34" charset="0"/>
                          <a:ea typeface="楷体_GB2312" pitchFamily="49" charset="-122"/>
                        </a:rPr>
                        <a:t>执行路径</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77875">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2 0 4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a:ln>
                            <a:noFill/>
                          </a:ln>
                          <a:solidFill>
                            <a:schemeClr val="folHlink"/>
                          </a:solidFill>
                          <a:effectLst/>
                          <a:latin typeface="Tahoma" panose="020B0604030504040204" pitchFamily="34" charset="0"/>
                          <a:ea typeface="楷体_GB2312" pitchFamily="49" charset="-122"/>
                        </a:rPr>
                        <a:t>1</a:t>
                      </a:r>
                      <a:r>
                        <a:rPr kumimoji="1" lang="zh-CN" altLang="en-US" sz="2800" b="1" i="0" u="none" strike="noStrike" cap="none" normalizeH="0" baseline="0" dirty="0">
                          <a:ln>
                            <a:noFill/>
                          </a:ln>
                          <a:solidFill>
                            <a:schemeClr val="folHlink"/>
                          </a:solidFill>
                          <a:effectLst/>
                          <a:latin typeface="Tahoma" panose="020B0604030504040204" pitchFamily="34" charset="0"/>
                          <a:ea typeface="楷体_GB2312" pitchFamily="49" charset="-122"/>
                        </a:rPr>
                        <a:t>，</a:t>
                      </a:r>
                      <a:r>
                        <a:rPr kumimoji="1" lang="en-US" altLang="zh-CN" sz="2800" b="1" i="0" u="none" strike="noStrike" cap="none" normalizeH="0" baseline="0" dirty="0">
                          <a:ln>
                            <a:noFill/>
                          </a:ln>
                          <a:solidFill>
                            <a:schemeClr val="folHlink"/>
                          </a:solidFill>
                          <a:effectLst/>
                          <a:latin typeface="Tahoma" panose="020B0604030504040204" pitchFamily="34" charset="0"/>
                          <a:ea typeface="楷体_GB2312" pitchFamily="49"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T1,T2,T3,T4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T 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77875">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2 1 1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2</a:t>
                      </a:r>
                      <a:r>
                        <a:rPr kumimoji="1" lang="zh-CN" altLang="en-US" sz="2800" b="1" i="0" u="none" strike="noStrike" cap="none" normalizeH="0" baseline="0">
                          <a:ln>
                            <a:noFill/>
                          </a:ln>
                          <a:solidFill>
                            <a:schemeClr val="folHlink"/>
                          </a:solidFill>
                          <a:effectLst/>
                          <a:latin typeface="Tahoma" panose="020B0604030504040204" pitchFamily="34" charset="0"/>
                          <a:ea typeface="楷体_GB2312" pitchFamily="49" charset="-122"/>
                        </a:rPr>
                        <a:t>，</a:t>
                      </a: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T1,-T2,T3,-T4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F 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77875">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1 0 2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3</a:t>
                      </a:r>
                      <a:r>
                        <a:rPr kumimoji="1" lang="zh-CN" altLang="en-US" sz="2800" b="1" i="0" u="none" strike="noStrike" cap="none" normalizeH="0" baseline="0">
                          <a:ln>
                            <a:noFill/>
                          </a:ln>
                          <a:solidFill>
                            <a:schemeClr val="folHlink"/>
                          </a:solidFill>
                          <a:effectLst/>
                          <a:latin typeface="Tahoma" panose="020B0604030504040204" pitchFamily="34" charset="0"/>
                          <a:ea typeface="楷体_GB2312" pitchFamily="49" charset="-122"/>
                        </a:rPr>
                        <a:t>，</a:t>
                      </a: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-T1,T2,-T3,T4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F 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77875">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1 1 1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a:ln>
                            <a:noFill/>
                          </a:ln>
                          <a:solidFill>
                            <a:schemeClr val="folHlink"/>
                          </a:solidFill>
                          <a:effectLst/>
                          <a:latin typeface="Tahoma" panose="020B0604030504040204" pitchFamily="34" charset="0"/>
                          <a:ea typeface="楷体_GB2312" pitchFamily="49" charset="-122"/>
                        </a:rPr>
                        <a:t>4</a:t>
                      </a:r>
                      <a:r>
                        <a:rPr kumimoji="1" lang="zh-CN" altLang="en-US" sz="2800" b="1" i="0" u="none" strike="noStrike" cap="none" normalizeH="0" baseline="0" dirty="0">
                          <a:ln>
                            <a:noFill/>
                          </a:ln>
                          <a:solidFill>
                            <a:schemeClr val="folHlink"/>
                          </a:solidFill>
                          <a:effectLst/>
                          <a:latin typeface="Tahoma" panose="020B0604030504040204" pitchFamily="34" charset="0"/>
                          <a:ea typeface="楷体_GB2312" pitchFamily="49" charset="-122"/>
                        </a:rPr>
                        <a:t>，</a:t>
                      </a:r>
                      <a:r>
                        <a:rPr kumimoji="1" lang="en-US" altLang="zh-CN" sz="2800" b="1" i="0" u="none" strike="noStrike" cap="none" normalizeH="0" baseline="0" dirty="0">
                          <a:ln>
                            <a:noFill/>
                          </a:ln>
                          <a:solidFill>
                            <a:schemeClr val="folHlink"/>
                          </a:solidFill>
                          <a:effectLst/>
                          <a:latin typeface="Tahoma" panose="020B0604030504040204" pitchFamily="34" charset="0"/>
                          <a:ea typeface="楷体_GB2312" pitchFamily="49"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-T1,-T2,-T3,-T4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b="1">
                          <a:solidFill>
                            <a:schemeClr val="folHlink"/>
                          </a:solidFill>
                          <a:latin typeface="Tahoma" panose="020B0604030504040204" pitchFamily="34" charset="0"/>
                          <a:ea typeface="楷体_GB2312" pitchFamily="49" charset="-122"/>
                        </a:defRPr>
                      </a:lvl1pPr>
                      <a:lvl2pPr marL="742950" indent="-285750" eaLnBrk="0" hangingPunct="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楷体_GB2312" pitchFamily="49" charset="-122"/>
                        </a:defRPr>
                      </a:lvl2pPr>
                      <a:lvl3pPr marL="1143000" indent="-228600" eaLnBrk="0" hangingPunct="0">
                        <a:spcBef>
                          <a:spcPct val="20000"/>
                        </a:spcBef>
                        <a:buClr>
                          <a:schemeClr val="folHlink"/>
                        </a:buClr>
                        <a:buSzPct val="50000"/>
                        <a:buFont typeface="Wingdings" panose="05000000000000000000" pitchFamily="2" charset="2"/>
                        <a:defRPr kumimoji="1" sz="2400" b="1">
                          <a:solidFill>
                            <a:schemeClr val="tx2"/>
                          </a:solidFill>
                          <a:latin typeface="Tahoma" panose="020B0604030504040204" pitchFamily="34" charset="0"/>
                          <a:ea typeface="楷体_GB2312" pitchFamily="49" charset="-122"/>
                        </a:defRPr>
                      </a:lvl3pPr>
                      <a:lvl4pPr marL="1600200" indent="-228600" eaLnBrk="0" hangingPunct="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楷体_GB2312" pitchFamily="49" charset="-122"/>
                        </a:defRPr>
                      </a:lvl4pPr>
                      <a:lvl5pPr marL="2057400" indent="-228600" eaLnBrk="0" hangingPunct="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chemeClr val="folHlink"/>
                          </a:solidFill>
                          <a:effectLst/>
                          <a:latin typeface="Tahoma" panose="020B0604030504040204" pitchFamily="34" charset="0"/>
                          <a:ea typeface="楷体_GB2312" pitchFamily="49" charset="-122"/>
                        </a:rPr>
                        <a:t>F 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61481" name="灯片编号占位符 43"/>
          <p:cNvSpPr txBox="1">
            <a:spLocks noGrp="1"/>
          </p:cNvSpPr>
          <p:nvPr>
            <p:ph type="sldNum" sz="quarter" idx="12"/>
          </p:nvPr>
        </p:nvSpPr>
        <p:spPr>
          <a:ln/>
        </p:spPr>
        <p:txBody>
          <a:bodyPr anchor="b"/>
          <a:lstStyle/>
          <a:p>
            <a:pPr marL="0" indent="0" algn="r" eaLnBrk="1" hangingPunct="1">
              <a:spcBef>
                <a:spcPct val="0"/>
              </a:spcBef>
              <a:buClrTx/>
              <a:buSzTx/>
              <a:buFontTx/>
              <a:buNone/>
            </a:pPr>
            <a:endParaRPr lang="zh-CN" altLang="en-US" sz="1400" b="0" dirty="0">
              <a:solidFill>
                <a:schemeClr val="tx1"/>
              </a:solidFill>
              <a:ea typeface="宋体" panose="02010600030101010101" pitchFamily="2" charset="-122"/>
            </a:endParaRPr>
          </a:p>
          <a:p>
            <a:pPr marL="0" indent="0" algn="r" eaLnBrk="1" hangingPunct="1">
              <a:spcBef>
                <a:spcPct val="0"/>
              </a:spcBef>
              <a:buClrTx/>
              <a:buSzTx/>
              <a:buFontTx/>
              <a:buNone/>
            </a:pPr>
            <a:fld id="{9A0DB2DC-4C9A-4742-B13C-FB6460FD3503}" type="slidenum">
              <a:rPr lang="zh-CN" altLang="en-US" sz="1400" b="0" dirty="0">
                <a:solidFill>
                  <a:schemeClr val="tx1"/>
                </a:solidFill>
                <a:ea typeface="宋体" panose="02010600030101010101" pitchFamily="2" charset="-122"/>
              </a:rPr>
              <a:t>27</a:t>
            </a:fld>
            <a:r>
              <a:rPr lang="en-US" altLang="zh-CN" sz="1400" b="0" dirty="0">
                <a:solidFill>
                  <a:schemeClr val="tx1"/>
                </a:solidFill>
                <a:ea typeface="宋体" panose="02010600030101010101" pitchFamily="2" charset="-122"/>
              </a:rPr>
              <a:t>/144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1143000" y="76200"/>
            <a:ext cx="7848600" cy="685800"/>
          </a:xfrm>
          <a:ln/>
        </p:spPr>
        <p:txBody>
          <a:bodyPr vert="horz" wrap="square" lIns="91440" tIns="45720" rIns="91440" bIns="45720" anchor="b"/>
          <a:lstStyle/>
          <a:p>
            <a:pPr eaLnBrk="1" hangingPunct="1"/>
            <a:r>
              <a:rPr lang="en-US" altLang="zh-CN" dirty="0" smtClean="0"/>
              <a:t>9</a:t>
            </a:r>
            <a:r>
              <a:rPr lang="zh-CN" altLang="en-US" dirty="0" smtClean="0"/>
              <a:t>.</a:t>
            </a:r>
            <a:r>
              <a:rPr lang="zh-CN" altLang="en-US" dirty="0"/>
              <a:t>4 控制结构测试</a:t>
            </a:r>
            <a:r>
              <a:rPr lang="en-US" altLang="zh-CN" dirty="0"/>
              <a:t>(</a:t>
            </a:r>
            <a:r>
              <a:rPr lang="zh-CN" altLang="en-US" dirty="0">
                <a:solidFill>
                  <a:schemeClr val="hlink"/>
                </a:solidFill>
              </a:rPr>
              <a:t>设计测试用例</a:t>
            </a:r>
            <a:r>
              <a:rPr lang="en-US" altLang="zh-CN" dirty="0"/>
              <a:t>)</a:t>
            </a:r>
          </a:p>
        </p:txBody>
      </p:sp>
      <p:sp>
        <p:nvSpPr>
          <p:cNvPr id="628739" name="Rectangle 3"/>
          <p:cNvSpPr>
            <a:spLocks noGrp="1"/>
          </p:cNvSpPr>
          <p:nvPr>
            <p:ph idx="1"/>
          </p:nvPr>
        </p:nvSpPr>
        <p:spPr>
          <a:xfrm>
            <a:off x="685800" y="1447800"/>
            <a:ext cx="8077200" cy="4495800"/>
          </a:xfrm>
          <a:solidFill>
            <a:schemeClr val="bg1">
              <a:alpha val="100000"/>
            </a:schemeClr>
          </a:solidFill>
          <a:ln/>
        </p:spPr>
        <p:txBody>
          <a:bodyPr vert="horz" wrap="square" lIns="91440" tIns="45720" rIns="91440" bIns="45720" anchor="t"/>
          <a:lstStyle/>
          <a:p>
            <a:pPr eaLnBrk="1" hangingPunct="1">
              <a:spcBef>
                <a:spcPts val="1200"/>
              </a:spcBef>
            </a:pPr>
            <a:r>
              <a:rPr lang="zh-CN" altLang="en-US" dirty="0"/>
              <a:t>控制结构测试：根据程序的控制结构</a:t>
            </a:r>
            <a:r>
              <a:rPr lang="zh-CN" altLang="en-US" sz="3600" dirty="0">
                <a:solidFill>
                  <a:schemeClr val="hlink"/>
                </a:solidFill>
              </a:rPr>
              <a:t>设计测试用例</a:t>
            </a:r>
            <a:r>
              <a:rPr lang="zh-CN" altLang="en-US" dirty="0"/>
              <a:t>的</a:t>
            </a:r>
            <a:r>
              <a:rPr lang="zh-CN" altLang="en-US" dirty="0">
                <a:solidFill>
                  <a:schemeClr val="hlink"/>
                </a:solidFill>
              </a:rPr>
              <a:t>白盒</a:t>
            </a:r>
            <a:r>
              <a:rPr lang="zh-CN" altLang="en-US" dirty="0"/>
              <a:t>测试技术之一。</a:t>
            </a:r>
          </a:p>
          <a:p>
            <a:pPr eaLnBrk="1" hangingPunct="1">
              <a:spcBef>
                <a:spcPts val="1200"/>
              </a:spcBef>
            </a:pPr>
            <a:r>
              <a:rPr lang="zh-CN" altLang="en-US" dirty="0"/>
              <a:t>常用技术</a:t>
            </a:r>
          </a:p>
          <a:p>
            <a:pPr lvl="1" eaLnBrk="1" hangingPunct="1">
              <a:spcBef>
                <a:spcPts val="1200"/>
              </a:spcBef>
            </a:pPr>
            <a:r>
              <a:rPr lang="zh-CN" altLang="en-US" sz="3200" dirty="0">
                <a:solidFill>
                  <a:schemeClr val="hlink"/>
                </a:solidFill>
              </a:rPr>
              <a:t>基本路径测试</a:t>
            </a:r>
          </a:p>
          <a:p>
            <a:pPr lvl="1" eaLnBrk="1" hangingPunct="1">
              <a:spcBef>
                <a:spcPts val="1200"/>
              </a:spcBef>
            </a:pPr>
            <a:r>
              <a:rPr lang="zh-CN" altLang="en-US" sz="3200" dirty="0"/>
              <a:t>条件测试</a:t>
            </a:r>
          </a:p>
          <a:p>
            <a:pPr lvl="1" eaLnBrk="1" hangingPunct="1">
              <a:spcBef>
                <a:spcPts val="1200"/>
              </a:spcBef>
            </a:pPr>
            <a:r>
              <a:rPr lang="zh-CN" altLang="en-US" sz="3200" dirty="0"/>
              <a:t>数据流测试</a:t>
            </a:r>
          </a:p>
          <a:p>
            <a:pPr lvl="1" eaLnBrk="1" hangingPunct="1">
              <a:spcBef>
                <a:spcPts val="1200"/>
              </a:spcBef>
            </a:pPr>
            <a:r>
              <a:rPr lang="zh-CN" altLang="en-US" sz="3200" dirty="0"/>
              <a:t>循环测试</a:t>
            </a:r>
          </a:p>
        </p:txBody>
      </p:sp>
      <p:sp>
        <p:nvSpPr>
          <p:cNvPr id="6349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28</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8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8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87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87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87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87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1143000" y="152400"/>
            <a:ext cx="7848600" cy="609600"/>
          </a:xfrm>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4.1 </a:t>
            </a:r>
            <a:r>
              <a:rPr lang="zh-CN" altLang="en-US" dirty="0"/>
              <a:t>基本路径测试</a:t>
            </a:r>
            <a:endParaRPr lang="zh-CN" altLang="en-US" dirty="0">
              <a:solidFill>
                <a:schemeClr val="hlink"/>
              </a:solidFill>
            </a:endParaRPr>
          </a:p>
        </p:txBody>
      </p:sp>
      <p:sp>
        <p:nvSpPr>
          <p:cNvPr id="629763" name="Rectangle 3"/>
          <p:cNvSpPr>
            <a:spLocks noGrp="1"/>
          </p:cNvSpPr>
          <p:nvPr>
            <p:ph idx="1"/>
          </p:nvPr>
        </p:nvSpPr>
        <p:spPr>
          <a:xfrm>
            <a:off x="609600" y="1371600"/>
            <a:ext cx="8382000" cy="4114800"/>
          </a:xfrm>
          <a:solidFill>
            <a:schemeClr val="bg1">
              <a:alpha val="100000"/>
            </a:schemeClr>
          </a:solidFill>
          <a:ln/>
        </p:spPr>
        <p:txBody>
          <a:bodyPr vert="horz" wrap="square" lIns="91440" tIns="45720" rIns="91440" bIns="45720" anchor="t"/>
          <a:lstStyle/>
          <a:p>
            <a:pPr eaLnBrk="1" hangingPunct="1">
              <a:spcBef>
                <a:spcPts val="1200"/>
              </a:spcBef>
              <a:buNone/>
            </a:pPr>
            <a:r>
              <a:rPr lang="zh-CN" altLang="en-US" dirty="0"/>
              <a:t>基本思想：</a:t>
            </a:r>
          </a:p>
          <a:p>
            <a:pPr eaLnBrk="1" hangingPunct="1">
              <a:spcBef>
                <a:spcPts val="1200"/>
              </a:spcBef>
            </a:pPr>
            <a:r>
              <a:rPr lang="zh-CN" altLang="en-US" dirty="0"/>
              <a:t>设计测试用例时，首先计算过程设计结果的</a:t>
            </a:r>
            <a:r>
              <a:rPr lang="zh-CN" altLang="en-US" dirty="0">
                <a:solidFill>
                  <a:schemeClr val="hlink"/>
                </a:solidFill>
              </a:rPr>
              <a:t>逻辑复杂度</a:t>
            </a:r>
            <a:endParaRPr lang="zh-CN" altLang="en-US" dirty="0"/>
          </a:p>
          <a:p>
            <a:pPr eaLnBrk="1" hangingPunct="1">
              <a:spcBef>
                <a:spcPts val="1200"/>
              </a:spcBef>
            </a:pPr>
            <a:r>
              <a:rPr lang="zh-CN" altLang="en-US" dirty="0"/>
              <a:t>以该复杂度为指南定义</a:t>
            </a:r>
            <a:r>
              <a:rPr lang="zh-CN" altLang="en-US" dirty="0">
                <a:solidFill>
                  <a:schemeClr val="hlink"/>
                </a:solidFill>
              </a:rPr>
              <a:t>执行路径</a:t>
            </a:r>
            <a:r>
              <a:rPr lang="zh-CN" altLang="en-US" dirty="0"/>
              <a:t>的基本集合</a:t>
            </a:r>
          </a:p>
          <a:p>
            <a:pPr eaLnBrk="1" hangingPunct="1">
              <a:spcBef>
                <a:spcPts val="1200"/>
              </a:spcBef>
            </a:pPr>
            <a:r>
              <a:rPr lang="zh-CN" altLang="en-US" dirty="0"/>
              <a:t>从该基本集合导出的测试用例可以保证程序中的</a:t>
            </a:r>
            <a:r>
              <a:rPr lang="zh-CN" altLang="en-US" dirty="0">
                <a:solidFill>
                  <a:schemeClr val="hlink"/>
                </a:solidFill>
              </a:rPr>
              <a:t>每条语句至少执行一次，而且每个条件在执行时都将分别取</a:t>
            </a:r>
            <a:r>
              <a:rPr lang="en-US" altLang="zh-CN" dirty="0">
                <a:solidFill>
                  <a:schemeClr val="hlink"/>
                </a:solidFill>
              </a:rPr>
              <a:t>True</a:t>
            </a:r>
            <a:r>
              <a:rPr lang="zh-CN" altLang="en-US" dirty="0">
                <a:solidFill>
                  <a:schemeClr val="hlink"/>
                </a:solidFill>
              </a:rPr>
              <a:t>和 </a:t>
            </a:r>
            <a:r>
              <a:rPr lang="en-US" altLang="zh-CN" dirty="0">
                <a:solidFill>
                  <a:schemeClr val="hlink"/>
                </a:solidFill>
              </a:rPr>
              <a:t>False</a:t>
            </a:r>
            <a:r>
              <a:rPr lang="zh-CN" altLang="en-US" dirty="0">
                <a:solidFill>
                  <a:schemeClr val="hlink"/>
                </a:solidFill>
              </a:rPr>
              <a:t>值</a:t>
            </a:r>
            <a:endParaRPr lang="zh-CN" altLang="en-US" dirty="0"/>
          </a:p>
        </p:txBody>
      </p:sp>
      <p:sp>
        <p:nvSpPr>
          <p:cNvPr id="6451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29</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97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97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9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050"/>
          <p:cNvSpPr>
            <a:spLocks noGrp="1" noChangeArrowheads="1"/>
          </p:cNvSpPr>
          <p:nvPr>
            <p:ph type="title"/>
          </p:nvPr>
        </p:nvSpPr>
        <p:spPr>
          <a:xfrm>
            <a:off x="1198563" y="152400"/>
            <a:ext cx="5202238" cy="6096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0" cap="none" spc="0" normalizeH="0" baseline="0" noProof="0" dirty="0" smtClean="0">
                <a:ln>
                  <a:noFill/>
                </a:ln>
                <a:solidFill>
                  <a:schemeClr val="tx2"/>
                </a:solidFill>
                <a:effectLst/>
                <a:uLnTx/>
                <a:uFillTx/>
                <a:latin typeface="+mj-ea"/>
                <a:ea typeface="+mj-ea"/>
                <a:cs typeface="+mj-cs"/>
              </a:rPr>
              <a:t>9</a:t>
            </a:r>
            <a:r>
              <a:rPr kumimoji="1" lang="zh-CN" altLang="en-US" sz="4000" b="1" i="0" u="none" strike="noStrike" kern="0" cap="none" spc="0" normalizeH="0" baseline="0" noProof="0" dirty="0" smtClean="0">
                <a:ln>
                  <a:noFill/>
                </a:ln>
                <a:solidFill>
                  <a:schemeClr val="tx2"/>
                </a:solidFill>
                <a:effectLst/>
                <a:uLnTx/>
                <a:uFillTx/>
                <a:latin typeface="+mj-ea"/>
                <a:ea typeface="+mj-ea"/>
                <a:cs typeface="+mj-cs"/>
              </a:rPr>
              <a:t>.</a:t>
            </a:r>
            <a:r>
              <a:rPr kumimoji="1" lang="zh-CN" altLang="en-US" sz="4000" b="1" i="0" u="none" strike="noStrike" kern="0" cap="none" spc="0" normalizeH="0" baseline="0" noProof="0" dirty="0">
                <a:ln>
                  <a:noFill/>
                </a:ln>
                <a:solidFill>
                  <a:schemeClr val="tx2"/>
                </a:solidFill>
                <a:effectLst/>
                <a:uLnTx/>
                <a:uFillTx/>
                <a:latin typeface="+mj-ea"/>
                <a:ea typeface="+mj-ea"/>
                <a:cs typeface="+mj-cs"/>
              </a:rPr>
              <a:t>1 编码</a:t>
            </a:r>
            <a:endParaRPr kumimoji="1" lang="en-US" altLang="zh-CN" sz="4000" b="1" i="0" u="none" strike="noStrike" kern="0" cap="none" spc="0" normalizeH="0" baseline="0" noProof="0" dirty="0">
              <a:ln>
                <a:noFill/>
              </a:ln>
              <a:solidFill>
                <a:schemeClr val="tx2"/>
              </a:solidFill>
              <a:effectLst/>
              <a:uLnTx/>
              <a:uFillTx/>
              <a:latin typeface="+mj-ea"/>
              <a:ea typeface="+mj-ea"/>
              <a:cs typeface="+mj-cs"/>
            </a:endParaRPr>
          </a:p>
        </p:txBody>
      </p:sp>
      <p:sp>
        <p:nvSpPr>
          <p:cNvPr id="546819" name="Rectangle 2051"/>
          <p:cNvSpPr>
            <a:spLocks noGrp="1" noChangeArrowheads="1"/>
          </p:cNvSpPr>
          <p:nvPr>
            <p:ph idx="1"/>
          </p:nvPr>
        </p:nvSpPr>
        <p:spPr>
          <a:xfrm>
            <a:off x="801688" y="1295400"/>
            <a:ext cx="7961313" cy="45720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作为</a:t>
            </a:r>
            <a:r>
              <a:rPr kumimoji="1" lang="en-US" altLang="zh-CN" sz="3200" b="1" i="0" u="none" strike="noStrike" kern="0" cap="none" spc="0" normalizeH="0" baseline="0" noProof="0" dirty="0">
                <a:ln>
                  <a:noFill/>
                </a:ln>
                <a:solidFill>
                  <a:schemeClr val="folHlink"/>
                </a:solidFill>
                <a:effectLst/>
                <a:uLnTx/>
                <a:uFillTx/>
                <a:latin typeface="+mn-lt"/>
                <a:ea typeface="+mn-ea"/>
                <a:cs typeface="+mn-cs"/>
              </a:rPr>
              <a:t>SE </a:t>
            </a: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过程的一个阶段，</a:t>
            </a: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n-lt"/>
                <a:ea typeface="+mn-ea"/>
                <a:cs typeface="+mn-cs"/>
              </a:rPr>
              <a:t>程序编码是设计的继续</a:t>
            </a: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a:t>
            </a: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程序设计语言的特性和程序设计风格会深刻地影响软件的质量和可维护性。</a:t>
            </a: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为保证编码质量，程序员必须深刻地理解、熟练地掌握并正确地运用程序设计语言的特性。</a:t>
            </a: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源程序应具有良好的</a:t>
            </a:r>
            <a:r>
              <a:rPr kumimoji="1" lang="zh-CN" altLang="en-US" sz="3200" b="1" i="0" u="none" strike="noStrike" kern="0" cap="none" spc="0" normalizeH="0" baseline="0" noProof="0" dirty="0">
                <a:ln>
                  <a:noFill/>
                </a:ln>
                <a:solidFill>
                  <a:schemeClr val="hlink"/>
                </a:solidFill>
                <a:effectLst/>
                <a:uLnTx/>
                <a:uFillTx/>
                <a:latin typeface="+mn-lt"/>
                <a:ea typeface="+mn-ea"/>
                <a:cs typeface="+mn-cs"/>
              </a:rPr>
              <a:t>结构性</a:t>
            </a: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和良好的程序</a:t>
            </a:r>
            <a:r>
              <a:rPr kumimoji="1" lang="zh-CN" altLang="en-US" sz="3200" b="1" i="0" u="none" strike="noStrike" kern="0" cap="none" spc="0" normalizeH="0" baseline="0" noProof="0" dirty="0">
                <a:ln>
                  <a:noFill/>
                </a:ln>
                <a:solidFill>
                  <a:schemeClr val="hlink"/>
                </a:solidFill>
                <a:effectLst/>
                <a:uLnTx/>
                <a:uFillTx/>
                <a:latin typeface="+mn-lt"/>
                <a:ea typeface="+mn-ea"/>
                <a:cs typeface="+mn-cs"/>
              </a:rPr>
              <a:t>设计风格</a:t>
            </a: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a:t>
            </a:r>
          </a:p>
        </p:txBody>
      </p:sp>
      <p:sp>
        <p:nvSpPr>
          <p:cNvPr id="9220"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3</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6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6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6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6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1" name="Rectangle 3"/>
          <p:cNvSpPr>
            <a:spLocks noGrp="1"/>
          </p:cNvSpPr>
          <p:nvPr>
            <p:ph idx="1"/>
          </p:nvPr>
        </p:nvSpPr>
        <p:spPr>
          <a:xfrm>
            <a:off x="609600" y="1676400"/>
            <a:ext cx="8382000" cy="3276600"/>
          </a:xfrm>
          <a:solidFill>
            <a:schemeClr val="bg1">
              <a:alpha val="100000"/>
            </a:schemeClr>
          </a:solidFill>
          <a:ln/>
        </p:spPr>
        <p:txBody>
          <a:bodyPr vert="horz" wrap="square" lIns="91440" tIns="45720" rIns="91440" bIns="45720" anchor="t"/>
          <a:lstStyle/>
          <a:p>
            <a:pPr eaLnBrk="1" hangingPunct="1">
              <a:spcBef>
                <a:spcPts val="1200"/>
              </a:spcBef>
            </a:pPr>
            <a:r>
              <a:rPr lang="zh-CN" altLang="en-US" dirty="0"/>
              <a:t>在程序控制</a:t>
            </a:r>
            <a:r>
              <a:rPr lang="zh-CN" altLang="en-US" dirty="0">
                <a:solidFill>
                  <a:schemeClr val="hlink"/>
                </a:solidFill>
              </a:rPr>
              <a:t>流图</a:t>
            </a:r>
            <a:r>
              <a:rPr lang="zh-CN" altLang="en-US" dirty="0"/>
              <a:t>的基础上，分析控制构造的</a:t>
            </a:r>
            <a:r>
              <a:rPr lang="zh-CN" altLang="en-US" dirty="0">
                <a:solidFill>
                  <a:schemeClr val="hlink"/>
                </a:solidFill>
              </a:rPr>
              <a:t>环路复杂性</a:t>
            </a:r>
            <a:r>
              <a:rPr lang="zh-CN" altLang="en-US" dirty="0"/>
              <a:t>，导出</a:t>
            </a:r>
            <a:r>
              <a:rPr lang="zh-CN" altLang="en-US" dirty="0">
                <a:solidFill>
                  <a:srgbClr val="FF3300"/>
                </a:solidFill>
              </a:rPr>
              <a:t>可执行路径集合</a:t>
            </a:r>
            <a:r>
              <a:rPr lang="zh-CN" altLang="en-US" dirty="0"/>
              <a:t>，以此设计测试用例。</a:t>
            </a:r>
          </a:p>
          <a:p>
            <a:pPr eaLnBrk="1" hangingPunct="1">
              <a:spcBef>
                <a:spcPts val="1200"/>
              </a:spcBef>
            </a:pPr>
            <a:r>
              <a:rPr lang="zh-CN" altLang="en-US" dirty="0"/>
              <a:t>此测试方法把覆盖的路径数压缩到一定限度内，程序中的</a:t>
            </a:r>
            <a:r>
              <a:rPr lang="zh-CN" altLang="en-US" dirty="0">
                <a:solidFill>
                  <a:srgbClr val="FF3300"/>
                </a:solidFill>
              </a:rPr>
              <a:t>循环体最多只执行一次</a:t>
            </a:r>
            <a:r>
              <a:rPr lang="zh-CN" altLang="en-US" dirty="0"/>
              <a:t>。</a:t>
            </a:r>
          </a:p>
        </p:txBody>
      </p:sp>
      <p:sp>
        <p:nvSpPr>
          <p:cNvPr id="65539"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30</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90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p:cNvSpPr>
          <p:nvPr>
            <p:ph type="title"/>
          </p:nvPr>
        </p:nvSpPr>
        <p:spPr>
          <a:xfrm>
            <a:off x="152400" y="685800"/>
            <a:ext cx="8229600" cy="1143000"/>
          </a:xfrm>
          <a:ln/>
        </p:spPr>
        <p:txBody>
          <a:bodyPr vert="horz" wrap="square" lIns="91440" tIns="45720" rIns="91440" bIns="45720" anchor="b"/>
          <a:lstStyle/>
          <a:p>
            <a:pPr eaLnBrk="1" hangingPunct="1"/>
            <a:r>
              <a:rPr lang="zh-CN" altLang="en-US" dirty="0">
                <a:latin typeface="隶书" panose="02010509060101010101" pitchFamily="49" charset="-122"/>
              </a:rPr>
              <a:t>设计测试用例的步骤</a:t>
            </a:r>
            <a:r>
              <a:rPr lang="zh-CN" altLang="en-US" sz="3200" dirty="0">
                <a:solidFill>
                  <a:srgbClr val="CC3300"/>
                </a:solidFill>
                <a:latin typeface="隶书" panose="02010509060101010101" pitchFamily="49" charset="-122"/>
              </a:rPr>
              <a:t/>
            </a:r>
            <a:br>
              <a:rPr lang="zh-CN" altLang="en-US" sz="3200" dirty="0">
                <a:solidFill>
                  <a:srgbClr val="CC3300"/>
                </a:solidFill>
                <a:latin typeface="隶书" panose="02010509060101010101" pitchFamily="49" charset="-122"/>
              </a:rPr>
            </a:br>
            <a:r>
              <a:rPr lang="zh-CN" altLang="en-US" sz="3600" dirty="0">
                <a:solidFill>
                  <a:srgbClr val="CC3300"/>
                </a:solidFill>
                <a:latin typeface="隶书" panose="02010509060101010101" pitchFamily="49" charset="-122"/>
              </a:rPr>
              <a:t>1. 根据过程设计</a:t>
            </a:r>
            <a:r>
              <a:rPr lang="en-US" altLang="zh-CN" sz="3600" dirty="0">
                <a:solidFill>
                  <a:srgbClr val="CC3300"/>
                </a:solidFill>
                <a:latin typeface="隶书" panose="02010509060101010101" pitchFamily="49" charset="-122"/>
              </a:rPr>
              <a:t/>
            </a:r>
            <a:br>
              <a:rPr lang="en-US" altLang="zh-CN" sz="3600" dirty="0">
                <a:solidFill>
                  <a:srgbClr val="CC3300"/>
                </a:solidFill>
                <a:latin typeface="隶书" panose="02010509060101010101" pitchFamily="49" charset="-122"/>
              </a:rPr>
            </a:br>
            <a:r>
              <a:rPr lang="zh-CN" altLang="en-US" sz="3600" dirty="0">
                <a:solidFill>
                  <a:srgbClr val="CC3300"/>
                </a:solidFill>
                <a:latin typeface="隶书" panose="02010509060101010101" pitchFamily="49" charset="-122"/>
              </a:rPr>
              <a:t>结果画出相应的流图</a:t>
            </a:r>
            <a:endParaRPr lang="zh-CN" altLang="en-US" sz="3600" dirty="0">
              <a:solidFill>
                <a:schemeClr val="tx1"/>
              </a:solidFill>
              <a:latin typeface="隶书" panose="02010509060101010101" pitchFamily="49" charset="-122"/>
            </a:endParaRPr>
          </a:p>
        </p:txBody>
      </p:sp>
      <p:sp>
        <p:nvSpPr>
          <p:cNvPr id="66564"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31</a:t>
            </a:fld>
            <a:r>
              <a:rPr kumimoji="1" lang="en-US" altLang="zh-CN" sz="1400" b="0" dirty="0">
                <a:solidFill>
                  <a:schemeClr val="tx1"/>
                </a:solidFill>
                <a:latin typeface="+mn-lt"/>
                <a:ea typeface="宋体" panose="02010600030101010101" pitchFamily="2" charset="-122"/>
                <a:cs typeface="+mn-cs"/>
              </a:rPr>
              <a:t>/133</a:t>
            </a:r>
          </a:p>
        </p:txBody>
      </p:sp>
      <p:pic>
        <p:nvPicPr>
          <p:cNvPr id="5" name="Picture 5" descr="fig 5"/>
          <p:cNvPicPr>
            <a:picLocks noChangeAspect="1"/>
          </p:cNvPicPr>
          <p:nvPr/>
        </p:nvPicPr>
        <p:blipFill>
          <a:blip r:embed="rId2"/>
          <a:stretch>
            <a:fillRect/>
          </a:stretch>
        </p:blipFill>
        <p:spPr>
          <a:xfrm>
            <a:off x="4343400" y="685800"/>
            <a:ext cx="4636232" cy="5362575"/>
          </a:xfrm>
          <a:prstGeom prst="rect">
            <a:avLst/>
          </a:prstGeom>
          <a:noFill/>
          <a:ln w="9525">
            <a:noFill/>
          </a:ln>
        </p:spPr>
      </p:pic>
    </p:spTree>
  </p:cSld>
  <p:clrMapOvr>
    <a:masterClrMapping/>
  </p:clrMapOvr>
  <p:transition>
    <p:randomBa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p:cNvSpPr>
          <p:nvPr>
            <p:ph idx="1"/>
          </p:nvPr>
        </p:nvSpPr>
        <p:spPr>
          <a:xfrm>
            <a:off x="76200" y="1447800"/>
            <a:ext cx="9067800" cy="4191000"/>
          </a:xfrm>
          <a:solidFill>
            <a:schemeClr val="bg1">
              <a:alpha val="100000"/>
            </a:schemeClr>
          </a:solidFill>
          <a:ln/>
        </p:spPr>
        <p:txBody>
          <a:bodyPr vert="horz" wrap="square" lIns="91440" tIns="45720" rIns="91440" bIns="45720" anchor="t"/>
          <a:lstStyle/>
          <a:p>
            <a:pPr eaLnBrk="1" hangingPunct="1"/>
            <a:r>
              <a:rPr lang="zh-CN" altLang="en-US" sz="3000" dirty="0">
                <a:latin typeface="楷体_GB2312" pitchFamily="49" charset="-122"/>
              </a:rPr>
              <a:t>例如，在</a:t>
            </a:r>
            <a:r>
              <a:rPr lang="zh-CN" altLang="en-US" sz="3000" dirty="0" smtClean="0">
                <a:latin typeface="楷体_GB2312" pitchFamily="49" charset="-122"/>
              </a:rPr>
              <a:t>图</a:t>
            </a:r>
            <a:r>
              <a:rPr lang="en-US" altLang="zh-CN" sz="3000" dirty="0" smtClean="0">
                <a:latin typeface="楷体_GB2312" pitchFamily="49" charset="-122"/>
              </a:rPr>
              <a:t>9</a:t>
            </a:r>
            <a:r>
              <a:rPr lang="zh-CN" altLang="en-US" sz="3000" dirty="0" smtClean="0">
                <a:latin typeface="楷体_GB2312" pitchFamily="49" charset="-122"/>
              </a:rPr>
              <a:t>.</a:t>
            </a:r>
            <a:r>
              <a:rPr lang="zh-CN" altLang="en-US" sz="3000" dirty="0">
                <a:latin typeface="楷体_GB2312" pitchFamily="49" charset="-122"/>
              </a:rPr>
              <a:t>5中，一组独立的路径是</a:t>
            </a:r>
          </a:p>
          <a:p>
            <a:pPr eaLnBrk="1" hangingPunct="1">
              <a:buNone/>
            </a:pPr>
            <a:r>
              <a:rPr lang="en-US" altLang="zh-CN" sz="2900" dirty="0">
                <a:solidFill>
                  <a:schemeClr val="tx1"/>
                </a:solidFill>
                <a:latin typeface="楷体_GB2312" pitchFamily="49" charset="-122"/>
              </a:rPr>
              <a:t>path1：1 - 2 - 10 - 11 </a:t>
            </a:r>
            <a:r>
              <a:rPr lang="en-US" altLang="zh-CN" sz="2900" dirty="0">
                <a:solidFill>
                  <a:schemeClr val="tx1"/>
                </a:solidFill>
                <a:latin typeface="Times New Roman" panose="02020603050405020304" pitchFamily="18" charset="0"/>
              </a:rPr>
              <a:t>–</a:t>
            </a:r>
            <a:r>
              <a:rPr lang="en-US" altLang="zh-CN" sz="2900" dirty="0">
                <a:solidFill>
                  <a:schemeClr val="tx1"/>
                </a:solidFill>
                <a:latin typeface="楷体_GB2312" pitchFamily="49" charset="-122"/>
              </a:rPr>
              <a:t> 13</a:t>
            </a:r>
          </a:p>
          <a:p>
            <a:pPr eaLnBrk="1" hangingPunct="1">
              <a:buNone/>
            </a:pPr>
            <a:r>
              <a:rPr lang="en-US" altLang="zh-CN" sz="2900" dirty="0">
                <a:solidFill>
                  <a:schemeClr val="tx1"/>
                </a:solidFill>
                <a:latin typeface="楷体_GB2312" pitchFamily="49" charset="-122"/>
              </a:rPr>
              <a:t>path2：1 - 2 - 10 - 12 - 13 </a:t>
            </a:r>
          </a:p>
          <a:p>
            <a:pPr eaLnBrk="1" hangingPunct="1">
              <a:buNone/>
            </a:pPr>
            <a:r>
              <a:rPr lang="en-US" altLang="zh-CN" sz="2900" dirty="0">
                <a:solidFill>
                  <a:schemeClr val="tx1"/>
                </a:solidFill>
                <a:latin typeface="楷体_GB2312" pitchFamily="49" charset="-122"/>
              </a:rPr>
              <a:t>path3：1 - 2 - 3 - 10 - 11 </a:t>
            </a:r>
            <a:r>
              <a:rPr lang="en-US" altLang="zh-CN" sz="2900" dirty="0">
                <a:solidFill>
                  <a:schemeClr val="tx1"/>
                </a:solidFill>
                <a:latin typeface="Times New Roman" panose="02020603050405020304" pitchFamily="18" charset="0"/>
              </a:rPr>
              <a:t>–</a:t>
            </a:r>
            <a:r>
              <a:rPr lang="en-US" altLang="zh-CN" sz="2900" dirty="0">
                <a:solidFill>
                  <a:schemeClr val="tx1"/>
                </a:solidFill>
                <a:latin typeface="楷体_GB2312" pitchFamily="49" charset="-122"/>
              </a:rPr>
              <a:t> 13</a:t>
            </a:r>
          </a:p>
          <a:p>
            <a:pPr eaLnBrk="1" hangingPunct="1">
              <a:buNone/>
            </a:pPr>
            <a:r>
              <a:rPr lang="en-US" altLang="zh-CN" sz="2900" dirty="0">
                <a:solidFill>
                  <a:schemeClr val="tx1"/>
                </a:solidFill>
                <a:latin typeface="楷体_GB2312" pitchFamily="49" charset="-122"/>
              </a:rPr>
              <a:t>path4：1 - 2 - 3 - 4 - 5 - 8 - 9 - 2 </a:t>
            </a:r>
            <a:r>
              <a:rPr lang="en-US" altLang="zh-CN" sz="2900" dirty="0">
                <a:solidFill>
                  <a:schemeClr val="tx1"/>
                </a:solidFill>
                <a:latin typeface="Times New Roman" panose="02020603050405020304" pitchFamily="18" charset="0"/>
              </a:rPr>
              <a:t>–…</a:t>
            </a:r>
            <a:endParaRPr lang="en-US" altLang="zh-CN" sz="2900" dirty="0">
              <a:solidFill>
                <a:schemeClr val="tx1"/>
              </a:solidFill>
              <a:latin typeface="楷体_GB2312" pitchFamily="49" charset="-122"/>
            </a:endParaRPr>
          </a:p>
          <a:p>
            <a:pPr eaLnBrk="1" hangingPunct="1">
              <a:buNone/>
            </a:pPr>
            <a:r>
              <a:rPr lang="en-US" altLang="zh-CN" sz="2900" dirty="0">
                <a:solidFill>
                  <a:schemeClr val="tx1"/>
                </a:solidFill>
                <a:latin typeface="楷体_GB2312" pitchFamily="49" charset="-122"/>
              </a:rPr>
              <a:t>path5：1 - 2 - 3 - 4 - 5 - 6 - 8 - 9 </a:t>
            </a:r>
            <a:r>
              <a:rPr lang="en-US" altLang="zh-CN" sz="2900" dirty="0">
                <a:solidFill>
                  <a:schemeClr val="tx1"/>
                </a:solidFill>
                <a:latin typeface="Times New Roman" panose="02020603050405020304" pitchFamily="18" charset="0"/>
              </a:rPr>
              <a:t>–</a:t>
            </a:r>
            <a:r>
              <a:rPr lang="en-US" altLang="zh-CN" sz="2900" dirty="0">
                <a:solidFill>
                  <a:schemeClr val="tx1"/>
                </a:solidFill>
                <a:latin typeface="楷体_GB2312" pitchFamily="49" charset="-122"/>
              </a:rPr>
              <a:t> 2</a:t>
            </a:r>
            <a:r>
              <a:rPr lang="en-US" altLang="zh-CN" sz="2900" dirty="0">
                <a:solidFill>
                  <a:schemeClr val="tx1"/>
                </a:solidFill>
                <a:latin typeface="Times New Roman" panose="02020603050405020304" pitchFamily="18" charset="0"/>
              </a:rPr>
              <a:t>…</a:t>
            </a:r>
            <a:endParaRPr lang="en-US" altLang="zh-CN" sz="2900" dirty="0">
              <a:solidFill>
                <a:schemeClr val="tx1"/>
              </a:solidFill>
              <a:latin typeface="楷体_GB2312" pitchFamily="49" charset="-122"/>
            </a:endParaRPr>
          </a:p>
          <a:p>
            <a:pPr eaLnBrk="1" hangingPunct="1">
              <a:buNone/>
            </a:pPr>
            <a:r>
              <a:rPr lang="en-US" altLang="zh-CN" sz="2900" dirty="0">
                <a:solidFill>
                  <a:schemeClr val="tx1"/>
                </a:solidFill>
                <a:latin typeface="楷体_GB2312" pitchFamily="49" charset="-122"/>
              </a:rPr>
              <a:t>path6：1 - 2 - 3 - 4 - 5 - 6 - 7 - 8 - 9 </a:t>
            </a:r>
            <a:r>
              <a:rPr lang="en-US" altLang="zh-CN" sz="2900" dirty="0">
                <a:solidFill>
                  <a:schemeClr val="tx1"/>
                </a:solidFill>
                <a:latin typeface="Times New Roman" panose="02020603050405020304" pitchFamily="18" charset="0"/>
              </a:rPr>
              <a:t>–</a:t>
            </a:r>
            <a:r>
              <a:rPr lang="en-US" altLang="zh-CN" sz="2900" dirty="0">
                <a:solidFill>
                  <a:schemeClr val="tx1"/>
                </a:solidFill>
                <a:latin typeface="楷体_GB2312" pitchFamily="49" charset="-122"/>
              </a:rPr>
              <a:t> 2</a:t>
            </a:r>
            <a:r>
              <a:rPr lang="en-US" altLang="zh-CN" sz="2900" dirty="0">
                <a:solidFill>
                  <a:schemeClr val="tx1"/>
                </a:solidFill>
                <a:latin typeface="Times New Roman" panose="02020603050405020304" pitchFamily="18" charset="0"/>
              </a:rPr>
              <a:t>…</a:t>
            </a:r>
            <a:endParaRPr lang="en-US" altLang="zh-CN" sz="2900" dirty="0">
              <a:solidFill>
                <a:schemeClr val="tx1"/>
              </a:solidFill>
              <a:latin typeface="楷体_GB2312" pitchFamily="49" charset="-122"/>
            </a:endParaRPr>
          </a:p>
        </p:txBody>
      </p:sp>
      <p:sp>
        <p:nvSpPr>
          <p:cNvPr id="70659" name="灯片编号占位符 5"/>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32</a:t>
            </a:fld>
            <a:r>
              <a:rPr kumimoji="1" lang="en-US" altLang="zh-CN" sz="1400" b="0" dirty="0">
                <a:solidFill>
                  <a:schemeClr val="tx1"/>
                </a:solidFill>
                <a:latin typeface="+mn-lt"/>
                <a:ea typeface="宋体" panose="02010600030101010101" pitchFamily="2" charset="-122"/>
                <a:cs typeface="+mn-cs"/>
              </a:rPr>
              <a:t>/133</a:t>
            </a:r>
          </a:p>
        </p:txBody>
      </p:sp>
      <p:sp>
        <p:nvSpPr>
          <p:cNvPr id="4" name="Rectangle 1026"/>
          <p:cNvSpPr>
            <a:spLocks noGrp="1"/>
          </p:cNvSpPr>
          <p:nvPr>
            <p:ph type="title"/>
          </p:nvPr>
        </p:nvSpPr>
        <p:spPr>
          <a:xfrm>
            <a:off x="304800" y="838200"/>
            <a:ext cx="7848600" cy="609600"/>
          </a:xfrm>
          <a:solidFill>
            <a:schemeClr val="bg1">
              <a:alpha val="0"/>
            </a:schemeClr>
          </a:solidFill>
          <a:ln/>
        </p:spPr>
        <p:txBody>
          <a:bodyPr vert="horz" wrap="square" lIns="91440" tIns="45720" rIns="91440" bIns="45720" anchor="b"/>
          <a:lstStyle/>
          <a:p>
            <a:pPr algn="just" eaLnBrk="1" hangingPunct="1"/>
            <a:r>
              <a:rPr lang="zh-CN" altLang="en-US" dirty="0">
                <a:solidFill>
                  <a:srgbClr val="CC3300"/>
                </a:solidFill>
                <a:latin typeface="隶书" panose="02010509060101010101" pitchFamily="49" charset="-122"/>
              </a:rPr>
              <a:t>3. 确定线性独立路径的基本集合</a:t>
            </a:r>
            <a:endParaRPr lang="en-US" altLang="zh-CN" dirty="0">
              <a:solidFill>
                <a:schemeClr val="tx1"/>
              </a:solidFill>
              <a:latin typeface="隶书" panose="020105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69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69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69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69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69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369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369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p:cNvSpPr>
          <p:nvPr>
            <p:ph type="title"/>
          </p:nvPr>
        </p:nvSpPr>
        <p:spPr>
          <a:xfrm>
            <a:off x="1219200" y="228600"/>
            <a:ext cx="7239000" cy="1066800"/>
          </a:xfrm>
          <a:ln/>
        </p:spPr>
        <p:txBody>
          <a:bodyPr vert="horz" wrap="square" lIns="91440" tIns="45720" rIns="91440" bIns="45720" anchor="b"/>
          <a:lstStyle/>
          <a:p>
            <a:pPr algn="just" eaLnBrk="1" hangingPunct="1"/>
            <a:r>
              <a:rPr lang="zh-CN" altLang="en-US" sz="3600" dirty="0">
                <a:solidFill>
                  <a:srgbClr val="CC3300"/>
                </a:solidFill>
                <a:latin typeface="隶书" panose="02010509060101010101" pitchFamily="49" charset="-122"/>
              </a:rPr>
              <a:t>4.设计可强制执行基本集合中每条路径的测试用例</a:t>
            </a:r>
            <a:endParaRPr lang="zh-CN" altLang="en-US" sz="3600" dirty="0">
              <a:solidFill>
                <a:schemeClr val="tx1"/>
              </a:solidFill>
              <a:latin typeface="隶书" panose="02010509060101010101" pitchFamily="49" charset="-122"/>
            </a:endParaRPr>
          </a:p>
        </p:txBody>
      </p:sp>
      <p:sp>
        <p:nvSpPr>
          <p:cNvPr id="637955" name="Rectangle 1027"/>
          <p:cNvSpPr>
            <a:spLocks noGrp="1" noChangeArrowheads="1"/>
          </p:cNvSpPr>
          <p:nvPr>
            <p:ph idx="1"/>
          </p:nvPr>
        </p:nvSpPr>
        <p:spPr>
          <a:xfrm>
            <a:off x="685800" y="1752600"/>
            <a:ext cx="8077200" cy="39624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选取数据使得在测试每条路径时都适当地设置好了各个</a:t>
            </a:r>
            <a:r>
              <a:rPr kumimoji="1" lang="zh-CN" altLang="en-US" sz="3200" b="1" i="0" u="none" strike="noStrike" kern="0" cap="none" spc="0" normalizeH="0" baseline="0" noProof="0" dirty="0">
                <a:ln>
                  <a:noFill/>
                </a:ln>
                <a:solidFill>
                  <a:schemeClr val="hlink"/>
                </a:solidFill>
                <a:effectLst/>
                <a:uLnTx/>
                <a:uFillTx/>
                <a:latin typeface="楷体_GB2312" pitchFamily="49" charset="-122"/>
                <a:ea typeface="+mn-ea"/>
                <a:cs typeface="+mn-cs"/>
              </a:rPr>
              <a:t>判定节点</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的条件。</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执行每个</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cs typeface="+mn-cs"/>
              </a:rPr>
              <a:t>测试用例</a:t>
            </a:r>
            <a:r>
              <a:rPr kumimoji="1" lang="zh-CN" altLang="en-US" sz="32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楷体_GB2312" pitchFamily="49" charset="-122"/>
                <a:ea typeface="+mn-ea"/>
                <a:cs typeface="+mn-cs"/>
              </a:rPr>
              <a:t>并把</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cs typeface="+mn-cs"/>
              </a:rPr>
              <a:t>实际输出结果</a:t>
            </a:r>
            <a:r>
              <a:rPr kumimoji="1" lang="zh-CN" altLang="en-US" sz="32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楷体_GB2312" pitchFamily="49" charset="-122"/>
                <a:ea typeface="+mn-ea"/>
                <a:cs typeface="+mn-cs"/>
              </a:rPr>
              <a:t>与</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cs typeface="+mn-cs"/>
              </a:rPr>
              <a:t>预期结果相比较</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如果所有测试用例都执行完毕，则可以确信程序中所有语句都至少被执行了一次，且每个条件都分别取过</a:t>
            </a:r>
            <a:r>
              <a:rPr kumimoji="1" lang="en-US" altLang="zh-CN"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true</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值和 </a:t>
            </a:r>
            <a:r>
              <a:rPr kumimoji="1" lang="en-US" altLang="zh-CN"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false</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值</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a:t>
            </a:r>
          </a:p>
        </p:txBody>
      </p:sp>
      <p:sp>
        <p:nvSpPr>
          <p:cNvPr id="71684"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33</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7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79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p:cNvSpPr>
          <p:nvPr>
            <p:ph type="title"/>
          </p:nvPr>
        </p:nvSpPr>
        <p:spPr>
          <a:xfrm>
            <a:off x="838200" y="990600"/>
            <a:ext cx="7793038" cy="685800"/>
          </a:xfrm>
          <a:ln/>
        </p:spPr>
        <p:txBody>
          <a:bodyPr vert="horz" wrap="square" lIns="91440" tIns="45720" rIns="91440" bIns="45720" anchor="b"/>
          <a:lstStyle/>
          <a:p>
            <a:pPr eaLnBrk="1" hangingPunct="1"/>
            <a:r>
              <a:rPr lang="zh-CN" altLang="en-US" sz="3600" dirty="0">
                <a:latin typeface="楷体_GB2312" pitchFamily="49" charset="-122"/>
              </a:rPr>
              <a:t>可以测试上述基本集合的测试用例</a:t>
            </a:r>
          </a:p>
        </p:txBody>
      </p:sp>
      <p:sp>
        <p:nvSpPr>
          <p:cNvPr id="642051" name="Rectangle 1027"/>
          <p:cNvSpPr>
            <a:spLocks noGrp="1"/>
          </p:cNvSpPr>
          <p:nvPr>
            <p:ph idx="1"/>
          </p:nvPr>
        </p:nvSpPr>
        <p:spPr>
          <a:xfrm>
            <a:off x="533400" y="1600200"/>
            <a:ext cx="8458200" cy="4648200"/>
          </a:xfrm>
          <a:solidFill>
            <a:schemeClr val="bg1">
              <a:alpha val="100000"/>
            </a:schemeClr>
          </a:solidFill>
          <a:ln/>
        </p:spPr>
        <p:txBody>
          <a:bodyPr vert="horz" wrap="square" lIns="91440" tIns="45720" rIns="91440" bIns="45720" anchor="t"/>
          <a:lstStyle/>
          <a:p>
            <a:pPr eaLnBrk="1" hangingPunct="1">
              <a:spcBef>
                <a:spcPts val="1200"/>
              </a:spcBef>
            </a:pPr>
            <a:r>
              <a:rPr lang="en-US" altLang="zh-CN" sz="2800" dirty="0">
                <a:latin typeface="楷体_GB2312" pitchFamily="49" charset="-122"/>
              </a:rPr>
              <a:t>Path1</a:t>
            </a:r>
            <a:r>
              <a:rPr lang="zh-CN" altLang="en-US" sz="2800" dirty="0">
                <a:latin typeface="楷体_GB2312" pitchFamily="49" charset="-122"/>
              </a:rPr>
              <a:t>的测试用例：</a:t>
            </a:r>
          </a:p>
          <a:p>
            <a:pPr lvl="1" eaLnBrk="1" hangingPunct="1">
              <a:spcBef>
                <a:spcPts val="1200"/>
              </a:spcBef>
            </a:pPr>
            <a:r>
              <a:rPr lang="en-US" altLang="zh-CN" dirty="0">
                <a:latin typeface="楷体_GB2312" pitchFamily="49" charset="-122"/>
              </a:rPr>
              <a:t>Value[k]=</a:t>
            </a:r>
            <a:r>
              <a:rPr lang="zh-CN" altLang="en-US" dirty="0">
                <a:latin typeface="楷体_GB2312" pitchFamily="49" charset="-122"/>
              </a:rPr>
              <a:t>有效输入值，其中</a:t>
            </a:r>
            <a:r>
              <a:rPr lang="en-US" altLang="zh-CN" dirty="0">
                <a:latin typeface="楷体_GB2312" pitchFamily="49" charset="-122"/>
              </a:rPr>
              <a:t>k&lt;i</a:t>
            </a:r>
          </a:p>
          <a:p>
            <a:pPr lvl="1" eaLnBrk="1" hangingPunct="1">
              <a:spcBef>
                <a:spcPts val="1200"/>
              </a:spcBef>
            </a:pPr>
            <a:r>
              <a:rPr lang="en-US" altLang="zh-CN" dirty="0">
                <a:latin typeface="楷体_GB2312" pitchFamily="49" charset="-122"/>
              </a:rPr>
              <a:t>Value[i]= </a:t>
            </a:r>
            <a:r>
              <a:rPr lang="en-US" altLang="zh-CN" dirty="0">
                <a:solidFill>
                  <a:schemeClr val="hlink"/>
                </a:solidFill>
                <a:latin typeface="楷体_GB2312" pitchFamily="49" charset="-122"/>
              </a:rPr>
              <a:t>-999</a:t>
            </a:r>
            <a:r>
              <a:rPr lang="en-US" altLang="zh-CN" dirty="0">
                <a:latin typeface="楷体_GB2312" pitchFamily="49" charset="-122"/>
              </a:rPr>
              <a:t>,</a:t>
            </a:r>
            <a:r>
              <a:rPr lang="zh-CN" altLang="en-US" dirty="0">
                <a:latin typeface="楷体_GB2312" pitchFamily="49" charset="-122"/>
              </a:rPr>
              <a:t>其中2&lt;=</a:t>
            </a:r>
            <a:r>
              <a:rPr lang="en-US" altLang="zh-CN" dirty="0">
                <a:latin typeface="楷体_GB2312" pitchFamily="49" charset="-122"/>
              </a:rPr>
              <a:t>i&lt;=100</a:t>
            </a:r>
          </a:p>
          <a:p>
            <a:pPr lvl="1" eaLnBrk="1" hangingPunct="1">
              <a:spcBef>
                <a:spcPts val="1200"/>
              </a:spcBef>
            </a:pPr>
            <a:r>
              <a:rPr lang="zh-CN" altLang="en-US" dirty="0">
                <a:latin typeface="楷体_GB2312" pitchFamily="49" charset="-122"/>
              </a:rPr>
              <a:t>预期结果：基于</a:t>
            </a:r>
            <a:r>
              <a:rPr lang="en-US" altLang="zh-CN" dirty="0">
                <a:latin typeface="楷体_GB2312" pitchFamily="49" charset="-122"/>
              </a:rPr>
              <a:t>k</a:t>
            </a:r>
            <a:r>
              <a:rPr lang="zh-CN" altLang="en-US" dirty="0">
                <a:latin typeface="楷体_GB2312" pitchFamily="49" charset="-122"/>
              </a:rPr>
              <a:t>的正确平均值和总数</a:t>
            </a:r>
          </a:p>
          <a:p>
            <a:pPr lvl="1" eaLnBrk="1" hangingPunct="1">
              <a:spcBef>
                <a:spcPts val="1200"/>
              </a:spcBef>
            </a:pPr>
            <a:r>
              <a:rPr lang="en-US" altLang="zh-CN" dirty="0">
                <a:latin typeface="楷体_GB2312" pitchFamily="49" charset="-122"/>
              </a:rPr>
              <a:t>Path1</a:t>
            </a:r>
            <a:r>
              <a:rPr lang="zh-CN" altLang="en-US" dirty="0">
                <a:latin typeface="楷体_GB2312" pitchFamily="49" charset="-122"/>
              </a:rPr>
              <a:t>必须作为</a:t>
            </a:r>
            <a:r>
              <a:rPr lang="en-US" altLang="zh-CN" dirty="0">
                <a:latin typeface="楷体_GB2312" pitchFamily="49" charset="-122"/>
              </a:rPr>
              <a:t>Path4、5、6</a:t>
            </a:r>
            <a:r>
              <a:rPr lang="zh-CN" altLang="en-US" dirty="0">
                <a:latin typeface="楷体_GB2312" pitchFamily="49" charset="-122"/>
              </a:rPr>
              <a:t>的一部分来测试。</a:t>
            </a:r>
          </a:p>
          <a:p>
            <a:pPr eaLnBrk="1" hangingPunct="1">
              <a:spcBef>
                <a:spcPts val="1200"/>
              </a:spcBef>
            </a:pPr>
            <a:r>
              <a:rPr lang="en-US" altLang="zh-CN" sz="2800" dirty="0">
                <a:latin typeface="楷体_GB2312" pitchFamily="49" charset="-122"/>
              </a:rPr>
              <a:t>path2</a:t>
            </a:r>
            <a:r>
              <a:rPr lang="zh-CN" altLang="en-US" sz="2800" dirty="0">
                <a:latin typeface="楷体_GB2312" pitchFamily="49" charset="-122"/>
              </a:rPr>
              <a:t>的测试用例：</a:t>
            </a:r>
          </a:p>
          <a:p>
            <a:pPr lvl="1" eaLnBrk="1" hangingPunct="1">
              <a:spcBef>
                <a:spcPts val="1200"/>
              </a:spcBef>
            </a:pPr>
            <a:r>
              <a:rPr lang="en-US" altLang="zh-CN" dirty="0">
                <a:latin typeface="楷体_GB2312" pitchFamily="49" charset="-122"/>
              </a:rPr>
              <a:t>Value[1]= </a:t>
            </a:r>
            <a:r>
              <a:rPr lang="en-US" altLang="zh-CN" dirty="0">
                <a:solidFill>
                  <a:schemeClr val="hlink"/>
                </a:solidFill>
                <a:latin typeface="楷体_GB2312" pitchFamily="49" charset="-122"/>
              </a:rPr>
              <a:t>-999</a:t>
            </a:r>
            <a:r>
              <a:rPr lang="en-US" altLang="zh-CN" dirty="0">
                <a:latin typeface="楷体_GB2312" pitchFamily="49" charset="-122"/>
              </a:rPr>
              <a:t> </a:t>
            </a:r>
          </a:p>
          <a:p>
            <a:pPr lvl="1" eaLnBrk="1" hangingPunct="1">
              <a:spcBef>
                <a:spcPts val="1200"/>
              </a:spcBef>
            </a:pPr>
            <a:r>
              <a:rPr lang="zh-CN" altLang="en-US" dirty="0">
                <a:latin typeface="楷体_GB2312" pitchFamily="49" charset="-122"/>
              </a:rPr>
              <a:t>预期结果：</a:t>
            </a:r>
            <a:r>
              <a:rPr lang="en-US" altLang="zh-CN" dirty="0">
                <a:latin typeface="楷体_GB2312" pitchFamily="49" charset="-122"/>
              </a:rPr>
              <a:t>average = -999，</a:t>
            </a:r>
            <a:r>
              <a:rPr lang="zh-CN" altLang="en-US" dirty="0">
                <a:latin typeface="楷体_GB2312" pitchFamily="49" charset="-122"/>
              </a:rPr>
              <a:t>其他都保持初始值</a:t>
            </a:r>
            <a:r>
              <a:rPr lang="zh-CN" altLang="en-US" sz="2400" dirty="0">
                <a:latin typeface="楷体_GB2312" pitchFamily="49" charset="-122"/>
              </a:rPr>
              <a:t> </a:t>
            </a:r>
          </a:p>
        </p:txBody>
      </p:sp>
      <p:sp>
        <p:nvSpPr>
          <p:cNvPr id="7373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34</a:t>
            </a:fld>
            <a:r>
              <a:rPr kumimoji="1" lang="en-US" altLang="zh-CN" sz="1400" b="0" dirty="0">
                <a:solidFill>
                  <a:schemeClr val="tx1"/>
                </a:solidFill>
                <a:latin typeface="+mn-lt"/>
                <a:ea typeface="宋体" panose="02010600030101010101" pitchFamily="2" charset="-122"/>
                <a:cs typeface="+mn-cs"/>
              </a:rPr>
              <a:t>/133</a:t>
            </a:r>
          </a:p>
        </p:txBody>
      </p:sp>
      <p:sp>
        <p:nvSpPr>
          <p:cNvPr id="5" name="Rectangle 1026"/>
          <p:cNvSpPr txBox="1">
            <a:spLocks/>
          </p:cNvSpPr>
          <p:nvPr/>
        </p:nvSpPr>
        <p:spPr>
          <a:xfrm>
            <a:off x="990600" y="152400"/>
            <a:ext cx="7239000" cy="1066800"/>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kumimoji="1" sz="4000" b="1">
                <a:solidFill>
                  <a:schemeClr val="tx2"/>
                </a:solidFill>
                <a:latin typeface="+mj-lt"/>
                <a:ea typeface="+mj-ea"/>
                <a:cs typeface="+mj-cs"/>
              </a:defRPr>
            </a:lvl1pPr>
            <a:lvl2pPr algn="l" rtl="0" eaLnBrk="0" fontAlgn="base" hangingPunct="0">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000" b="1">
                <a:solidFill>
                  <a:schemeClr val="tx2"/>
                </a:solidFill>
                <a:latin typeface="Tahoma" panose="020B0604030504040204" pitchFamily="34" charset="0"/>
                <a:ea typeface="隶书" panose="02010509060101010101" pitchFamily="49" charset="-122"/>
              </a:defRPr>
            </a:lvl9pPr>
          </a:lstStyle>
          <a:p>
            <a:pPr algn="just" eaLnBrk="1" hangingPunct="1"/>
            <a:r>
              <a:rPr lang="zh-CN" altLang="en-US" sz="3600" kern="0">
                <a:solidFill>
                  <a:srgbClr val="CC3300"/>
                </a:solidFill>
                <a:latin typeface="隶书" panose="02010509060101010101" pitchFamily="49" charset="-122"/>
              </a:rPr>
              <a:t>4.设计可强制执行基本集合中每条路径的测试用例</a:t>
            </a:r>
            <a:endParaRPr lang="zh-CN" altLang="en-US" sz="3600" kern="0" dirty="0">
              <a:solidFill>
                <a:schemeClr val="tx1"/>
              </a:solidFill>
              <a:latin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205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205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20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20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20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xfrm>
            <a:off x="838200" y="990600"/>
            <a:ext cx="7793038" cy="533400"/>
          </a:xfrm>
          <a:ln/>
        </p:spPr>
        <p:txBody>
          <a:bodyPr vert="horz" wrap="square" lIns="91440" tIns="45720" rIns="91440" bIns="45720" anchor="b"/>
          <a:lstStyle/>
          <a:p>
            <a:pPr eaLnBrk="1" hangingPunct="1"/>
            <a:r>
              <a:rPr lang="zh-CN" altLang="en-US" sz="3600" dirty="0">
                <a:latin typeface="楷体_GB2312" pitchFamily="49" charset="-122"/>
              </a:rPr>
              <a:t>可以测试上述基本集合的测试用例</a:t>
            </a:r>
            <a:r>
              <a:rPr lang="en-US" altLang="zh-CN" sz="3600" dirty="0">
                <a:latin typeface="楷体_GB2312" pitchFamily="49" charset="-122"/>
              </a:rPr>
              <a:t>(</a:t>
            </a:r>
            <a:r>
              <a:rPr lang="zh-CN" altLang="en-US" sz="3600" dirty="0">
                <a:latin typeface="楷体_GB2312" pitchFamily="49" charset="-122"/>
              </a:rPr>
              <a:t>续</a:t>
            </a:r>
            <a:r>
              <a:rPr lang="en-US" altLang="zh-CN" sz="3600" dirty="0">
                <a:latin typeface="楷体_GB2312" pitchFamily="49" charset="-122"/>
              </a:rPr>
              <a:t>)</a:t>
            </a:r>
          </a:p>
        </p:txBody>
      </p:sp>
      <p:sp>
        <p:nvSpPr>
          <p:cNvPr id="730115" name="Rectangle 3"/>
          <p:cNvSpPr>
            <a:spLocks noGrp="1"/>
          </p:cNvSpPr>
          <p:nvPr>
            <p:ph idx="1"/>
          </p:nvPr>
        </p:nvSpPr>
        <p:spPr>
          <a:xfrm>
            <a:off x="533400" y="1524000"/>
            <a:ext cx="8458200" cy="4648200"/>
          </a:xfrm>
          <a:solidFill>
            <a:schemeClr val="bg1">
              <a:alpha val="100000"/>
            </a:schemeClr>
          </a:solidFill>
          <a:ln/>
        </p:spPr>
        <p:txBody>
          <a:bodyPr vert="horz" wrap="square" lIns="91440" tIns="45720" rIns="91440" bIns="45720" anchor="t"/>
          <a:lstStyle/>
          <a:p>
            <a:pPr eaLnBrk="1" hangingPunct="1"/>
            <a:r>
              <a:rPr lang="en-US" altLang="zh-CN" sz="2800" dirty="0">
                <a:latin typeface="楷体_GB2312" pitchFamily="49" charset="-122"/>
              </a:rPr>
              <a:t>Path3</a:t>
            </a:r>
            <a:r>
              <a:rPr lang="zh-CN" altLang="en-US" sz="2800" dirty="0">
                <a:latin typeface="楷体_GB2312" pitchFamily="49" charset="-122"/>
              </a:rPr>
              <a:t>的测试用例：</a:t>
            </a:r>
          </a:p>
          <a:p>
            <a:pPr lvl="1" eaLnBrk="1" hangingPunct="1"/>
            <a:r>
              <a:rPr lang="zh-CN" altLang="en-US" dirty="0">
                <a:latin typeface="楷体_GB2312" pitchFamily="49" charset="-122"/>
              </a:rPr>
              <a:t>试图处理</a:t>
            </a:r>
            <a:r>
              <a:rPr lang="en-US" altLang="zh-CN" dirty="0">
                <a:latin typeface="楷体_GB2312" pitchFamily="49" charset="-122"/>
              </a:rPr>
              <a:t>101</a:t>
            </a:r>
            <a:r>
              <a:rPr lang="zh-CN" altLang="en-US" dirty="0">
                <a:latin typeface="楷体_GB2312" pitchFamily="49" charset="-122"/>
              </a:rPr>
              <a:t>个或更多个值</a:t>
            </a:r>
          </a:p>
          <a:p>
            <a:pPr lvl="1" eaLnBrk="1" hangingPunct="1"/>
            <a:r>
              <a:rPr lang="zh-CN" altLang="en-US" dirty="0">
                <a:latin typeface="楷体_GB2312" pitchFamily="49" charset="-122"/>
              </a:rPr>
              <a:t>前</a:t>
            </a:r>
            <a:r>
              <a:rPr lang="en-US" altLang="zh-CN" dirty="0">
                <a:latin typeface="楷体_GB2312" pitchFamily="49" charset="-122"/>
              </a:rPr>
              <a:t>100</a:t>
            </a:r>
            <a:r>
              <a:rPr lang="zh-CN" altLang="en-US" dirty="0">
                <a:latin typeface="楷体_GB2312" pitchFamily="49" charset="-122"/>
              </a:rPr>
              <a:t>个数值应该是有效输入值</a:t>
            </a:r>
          </a:p>
          <a:p>
            <a:pPr lvl="1" eaLnBrk="1" hangingPunct="1"/>
            <a:r>
              <a:rPr lang="zh-CN" altLang="en-US" dirty="0">
                <a:latin typeface="楷体_GB2312" pitchFamily="49" charset="-122"/>
              </a:rPr>
              <a:t>预期结果：与测试用例</a:t>
            </a:r>
            <a:r>
              <a:rPr lang="en-US" altLang="zh-CN" dirty="0">
                <a:latin typeface="楷体_GB2312" pitchFamily="49" charset="-122"/>
              </a:rPr>
              <a:t>1</a:t>
            </a:r>
            <a:r>
              <a:rPr lang="zh-CN" altLang="en-US" dirty="0">
                <a:latin typeface="楷体_GB2312" pitchFamily="49" charset="-122"/>
              </a:rPr>
              <a:t>相同</a:t>
            </a:r>
          </a:p>
          <a:p>
            <a:pPr lvl="1" eaLnBrk="1" hangingPunct="1"/>
            <a:r>
              <a:rPr lang="zh-CN" altLang="en-US" dirty="0">
                <a:latin typeface="楷体_GB2312" pitchFamily="49" charset="-122"/>
              </a:rPr>
              <a:t>注意：</a:t>
            </a:r>
            <a:r>
              <a:rPr lang="en-US" altLang="zh-CN" dirty="0">
                <a:latin typeface="楷体_GB2312" pitchFamily="49" charset="-122"/>
              </a:rPr>
              <a:t>Path3</a:t>
            </a:r>
            <a:r>
              <a:rPr lang="zh-CN" altLang="en-US" dirty="0">
                <a:latin typeface="楷体_GB2312" pitchFamily="49" charset="-122"/>
              </a:rPr>
              <a:t>也无法独立测试，必须作为</a:t>
            </a:r>
            <a:r>
              <a:rPr lang="en-US" altLang="zh-CN" dirty="0">
                <a:latin typeface="楷体_GB2312" pitchFamily="49" charset="-122"/>
              </a:rPr>
              <a:t>Path4、5、6</a:t>
            </a:r>
            <a:r>
              <a:rPr lang="zh-CN" altLang="en-US" dirty="0">
                <a:latin typeface="楷体_GB2312" pitchFamily="49" charset="-122"/>
              </a:rPr>
              <a:t>的一部分来测试。</a:t>
            </a:r>
          </a:p>
          <a:p>
            <a:pPr eaLnBrk="1" hangingPunct="1"/>
            <a:r>
              <a:rPr lang="en-US" altLang="zh-CN" sz="2800" dirty="0">
                <a:latin typeface="楷体_GB2312" pitchFamily="49" charset="-122"/>
              </a:rPr>
              <a:t>path4</a:t>
            </a:r>
            <a:r>
              <a:rPr lang="zh-CN" altLang="en-US" sz="2800" dirty="0">
                <a:latin typeface="楷体_GB2312" pitchFamily="49" charset="-122"/>
              </a:rPr>
              <a:t>的测试用例：</a:t>
            </a:r>
          </a:p>
          <a:p>
            <a:pPr lvl="1" eaLnBrk="1" hangingPunct="1"/>
            <a:r>
              <a:rPr lang="en-US" altLang="zh-CN" dirty="0">
                <a:latin typeface="楷体_GB2312" pitchFamily="49" charset="-122"/>
              </a:rPr>
              <a:t>Value[i]= </a:t>
            </a:r>
            <a:r>
              <a:rPr lang="zh-CN" altLang="en-US" dirty="0">
                <a:latin typeface="楷体_GB2312" pitchFamily="49" charset="-122"/>
              </a:rPr>
              <a:t>有效输入值，其中</a:t>
            </a:r>
            <a:r>
              <a:rPr lang="en-US" altLang="zh-CN" dirty="0">
                <a:latin typeface="楷体_GB2312" pitchFamily="49" charset="-122"/>
              </a:rPr>
              <a:t>i&lt;100</a:t>
            </a:r>
          </a:p>
          <a:p>
            <a:pPr lvl="1" eaLnBrk="1" hangingPunct="1"/>
            <a:r>
              <a:rPr lang="en-US" altLang="zh-CN" dirty="0">
                <a:latin typeface="楷体_GB2312" pitchFamily="49" charset="-122"/>
              </a:rPr>
              <a:t>Value[k]&lt; minimum</a:t>
            </a:r>
            <a:r>
              <a:rPr lang="zh-CN" altLang="en-US" dirty="0">
                <a:latin typeface="楷体_GB2312" pitchFamily="49" charset="-122"/>
              </a:rPr>
              <a:t>，其中</a:t>
            </a:r>
            <a:r>
              <a:rPr lang="en-US" altLang="zh-CN" dirty="0">
                <a:latin typeface="楷体_GB2312" pitchFamily="49" charset="-122"/>
              </a:rPr>
              <a:t>k&lt;i</a:t>
            </a:r>
          </a:p>
          <a:p>
            <a:pPr lvl="1" eaLnBrk="1" hangingPunct="1"/>
            <a:r>
              <a:rPr lang="zh-CN" altLang="en-US" dirty="0">
                <a:latin typeface="楷体_GB2312" pitchFamily="49" charset="-122"/>
              </a:rPr>
              <a:t>预期结果：基于</a:t>
            </a:r>
            <a:r>
              <a:rPr lang="en-US" altLang="zh-CN" dirty="0">
                <a:latin typeface="楷体_GB2312" pitchFamily="49" charset="-122"/>
              </a:rPr>
              <a:t>k</a:t>
            </a:r>
            <a:r>
              <a:rPr lang="zh-CN" altLang="en-US" dirty="0">
                <a:latin typeface="楷体_GB2312" pitchFamily="49" charset="-122"/>
              </a:rPr>
              <a:t>的正确平均值和总数</a:t>
            </a:r>
            <a:endParaRPr lang="zh-CN" altLang="en-US" sz="2400" dirty="0">
              <a:latin typeface="楷体_GB2312" pitchFamily="49" charset="-122"/>
            </a:endParaRPr>
          </a:p>
        </p:txBody>
      </p:sp>
      <p:sp>
        <p:nvSpPr>
          <p:cNvPr id="7475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35</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0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0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011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011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30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xfrm>
            <a:off x="838200" y="838200"/>
            <a:ext cx="7793038" cy="685800"/>
          </a:xfrm>
          <a:ln/>
        </p:spPr>
        <p:txBody>
          <a:bodyPr vert="horz" wrap="square" lIns="91440" tIns="45720" rIns="91440" bIns="45720" anchor="b"/>
          <a:lstStyle/>
          <a:p>
            <a:pPr eaLnBrk="1" hangingPunct="1"/>
            <a:r>
              <a:rPr lang="zh-CN" altLang="en-US" sz="3600" dirty="0">
                <a:latin typeface="楷体_GB2312" pitchFamily="49" charset="-122"/>
              </a:rPr>
              <a:t>可以测试上述基本集合的测试用例</a:t>
            </a:r>
            <a:r>
              <a:rPr lang="en-US" altLang="zh-CN" sz="3600" dirty="0">
                <a:latin typeface="楷体_GB2312" pitchFamily="49" charset="-122"/>
              </a:rPr>
              <a:t>(</a:t>
            </a:r>
            <a:r>
              <a:rPr lang="zh-CN" altLang="en-US" sz="3600" dirty="0">
                <a:latin typeface="楷体_GB2312" pitchFamily="49" charset="-122"/>
              </a:rPr>
              <a:t>续</a:t>
            </a:r>
            <a:r>
              <a:rPr lang="en-US" altLang="zh-CN" sz="3600" dirty="0">
                <a:latin typeface="楷体_GB2312" pitchFamily="49" charset="-122"/>
              </a:rPr>
              <a:t>)</a:t>
            </a:r>
          </a:p>
        </p:txBody>
      </p:sp>
      <p:sp>
        <p:nvSpPr>
          <p:cNvPr id="731139" name="Rectangle 3"/>
          <p:cNvSpPr>
            <a:spLocks noGrp="1"/>
          </p:cNvSpPr>
          <p:nvPr>
            <p:ph idx="1"/>
          </p:nvPr>
        </p:nvSpPr>
        <p:spPr>
          <a:xfrm>
            <a:off x="533400" y="1828800"/>
            <a:ext cx="8458200" cy="4038600"/>
          </a:xfrm>
          <a:solidFill>
            <a:schemeClr val="bg1">
              <a:alpha val="100000"/>
            </a:schemeClr>
          </a:solidFill>
          <a:ln/>
        </p:spPr>
        <p:txBody>
          <a:bodyPr vert="horz" wrap="square" lIns="91440" tIns="45720" rIns="91440" bIns="45720" anchor="t"/>
          <a:lstStyle/>
          <a:p>
            <a:pPr eaLnBrk="1" hangingPunct="1">
              <a:spcBef>
                <a:spcPts val="1200"/>
              </a:spcBef>
            </a:pPr>
            <a:r>
              <a:rPr lang="en-US" altLang="zh-CN" sz="2800" dirty="0">
                <a:latin typeface="楷体_GB2312" pitchFamily="49" charset="-122"/>
              </a:rPr>
              <a:t>path5</a:t>
            </a:r>
            <a:r>
              <a:rPr lang="zh-CN" altLang="en-US" sz="2800" dirty="0">
                <a:latin typeface="楷体_GB2312" pitchFamily="49" charset="-122"/>
              </a:rPr>
              <a:t>的测试用例：</a:t>
            </a:r>
          </a:p>
          <a:p>
            <a:pPr lvl="1" eaLnBrk="1" hangingPunct="1">
              <a:spcBef>
                <a:spcPts val="1200"/>
              </a:spcBef>
            </a:pPr>
            <a:r>
              <a:rPr lang="en-US" altLang="zh-CN" dirty="0">
                <a:latin typeface="楷体_GB2312" pitchFamily="49" charset="-122"/>
              </a:rPr>
              <a:t>Value[i]= </a:t>
            </a:r>
            <a:r>
              <a:rPr lang="zh-CN" altLang="en-US" dirty="0">
                <a:latin typeface="楷体_GB2312" pitchFamily="49" charset="-122"/>
              </a:rPr>
              <a:t>有效输入值，其中</a:t>
            </a:r>
            <a:r>
              <a:rPr lang="en-US" altLang="zh-CN" dirty="0">
                <a:latin typeface="楷体_GB2312" pitchFamily="49" charset="-122"/>
              </a:rPr>
              <a:t>i&lt;100</a:t>
            </a:r>
          </a:p>
          <a:p>
            <a:pPr lvl="1" eaLnBrk="1" hangingPunct="1">
              <a:spcBef>
                <a:spcPts val="1200"/>
              </a:spcBef>
            </a:pPr>
            <a:r>
              <a:rPr lang="en-US" altLang="zh-CN" dirty="0">
                <a:latin typeface="楷体_GB2312" pitchFamily="49" charset="-122"/>
              </a:rPr>
              <a:t>Value[k]&gt; maximum</a:t>
            </a:r>
            <a:r>
              <a:rPr lang="zh-CN" altLang="en-US" dirty="0">
                <a:latin typeface="楷体_GB2312" pitchFamily="49" charset="-122"/>
              </a:rPr>
              <a:t>，其中</a:t>
            </a:r>
            <a:r>
              <a:rPr lang="en-US" altLang="zh-CN" dirty="0">
                <a:latin typeface="楷体_GB2312" pitchFamily="49" charset="-122"/>
              </a:rPr>
              <a:t>k&lt;i</a:t>
            </a:r>
          </a:p>
          <a:p>
            <a:pPr lvl="1" eaLnBrk="1" hangingPunct="1">
              <a:spcBef>
                <a:spcPts val="1200"/>
              </a:spcBef>
            </a:pPr>
            <a:r>
              <a:rPr lang="zh-CN" altLang="en-US" dirty="0">
                <a:latin typeface="楷体_GB2312" pitchFamily="49" charset="-122"/>
              </a:rPr>
              <a:t>预期结果：基于</a:t>
            </a:r>
            <a:r>
              <a:rPr lang="en-US" altLang="zh-CN" dirty="0">
                <a:latin typeface="楷体_GB2312" pitchFamily="49" charset="-122"/>
              </a:rPr>
              <a:t>k</a:t>
            </a:r>
            <a:r>
              <a:rPr lang="zh-CN" altLang="en-US" dirty="0">
                <a:latin typeface="楷体_GB2312" pitchFamily="49" charset="-122"/>
              </a:rPr>
              <a:t>的正确平均值和总数</a:t>
            </a:r>
            <a:endParaRPr lang="zh-CN" altLang="en-US" sz="2400" dirty="0">
              <a:latin typeface="楷体_GB2312" pitchFamily="49" charset="-122"/>
            </a:endParaRPr>
          </a:p>
          <a:p>
            <a:pPr eaLnBrk="1" hangingPunct="1">
              <a:spcBef>
                <a:spcPts val="1200"/>
              </a:spcBef>
            </a:pPr>
            <a:r>
              <a:rPr lang="en-US" altLang="zh-CN" sz="2800" dirty="0">
                <a:latin typeface="楷体_GB2312" pitchFamily="49" charset="-122"/>
              </a:rPr>
              <a:t>path6</a:t>
            </a:r>
            <a:r>
              <a:rPr lang="zh-CN" altLang="en-US" sz="2800" dirty="0">
                <a:latin typeface="楷体_GB2312" pitchFamily="49" charset="-122"/>
              </a:rPr>
              <a:t>的测试用例：</a:t>
            </a:r>
          </a:p>
          <a:p>
            <a:pPr lvl="1" eaLnBrk="1" hangingPunct="1">
              <a:spcBef>
                <a:spcPts val="1200"/>
              </a:spcBef>
            </a:pPr>
            <a:r>
              <a:rPr lang="en-US" altLang="zh-CN" dirty="0">
                <a:latin typeface="楷体_GB2312" pitchFamily="49" charset="-122"/>
              </a:rPr>
              <a:t>Value[i]= </a:t>
            </a:r>
            <a:r>
              <a:rPr lang="zh-CN" altLang="en-US" dirty="0">
                <a:latin typeface="楷体_GB2312" pitchFamily="49" charset="-122"/>
              </a:rPr>
              <a:t>有效输入值，其中</a:t>
            </a:r>
            <a:r>
              <a:rPr lang="en-US" altLang="zh-CN" dirty="0">
                <a:latin typeface="楷体_GB2312" pitchFamily="49" charset="-122"/>
              </a:rPr>
              <a:t>i&lt;100</a:t>
            </a:r>
          </a:p>
          <a:p>
            <a:pPr lvl="1" eaLnBrk="1" hangingPunct="1">
              <a:spcBef>
                <a:spcPts val="1200"/>
              </a:spcBef>
            </a:pPr>
            <a:r>
              <a:rPr lang="zh-CN" altLang="en-US" dirty="0">
                <a:latin typeface="楷体_GB2312" pitchFamily="49" charset="-122"/>
              </a:rPr>
              <a:t>预期结果：基于</a:t>
            </a:r>
            <a:r>
              <a:rPr lang="en-US" altLang="zh-CN" dirty="0">
                <a:latin typeface="楷体_GB2312" pitchFamily="49" charset="-122"/>
              </a:rPr>
              <a:t>k</a:t>
            </a:r>
            <a:r>
              <a:rPr lang="zh-CN" altLang="en-US" dirty="0">
                <a:latin typeface="楷体_GB2312" pitchFamily="49" charset="-122"/>
              </a:rPr>
              <a:t>的正确平均值和总数</a:t>
            </a:r>
          </a:p>
        </p:txBody>
      </p:sp>
      <p:sp>
        <p:nvSpPr>
          <p:cNvPr id="75780"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36</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1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11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113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113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3113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11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1143000" y="76200"/>
            <a:ext cx="6934200" cy="685800"/>
          </a:xfrm>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4.2 </a:t>
            </a:r>
            <a:r>
              <a:rPr lang="zh-CN" altLang="en-US" dirty="0"/>
              <a:t>条件测试</a:t>
            </a:r>
            <a:endParaRPr lang="zh-CN" altLang="en-US" dirty="0">
              <a:latin typeface="隶书" panose="02010509060101010101" pitchFamily="49" charset="-122"/>
            </a:endParaRPr>
          </a:p>
        </p:txBody>
      </p:sp>
      <p:sp>
        <p:nvSpPr>
          <p:cNvPr id="76803" name="Rectangle 4"/>
          <p:cNvSpPr>
            <a:spLocks noGrp="1"/>
          </p:cNvSpPr>
          <p:nvPr>
            <p:ph idx="1"/>
          </p:nvPr>
        </p:nvSpPr>
        <p:spPr>
          <a:xfrm>
            <a:off x="762000" y="1447800"/>
            <a:ext cx="7924800" cy="4648200"/>
          </a:xfrm>
          <a:ln/>
        </p:spPr>
        <p:txBody>
          <a:bodyPr vert="horz" wrap="square" lIns="91440" tIns="45720" rIns="91440" bIns="45720" anchor="t"/>
          <a:lstStyle/>
          <a:p>
            <a:pPr eaLnBrk="1" hangingPunct="1">
              <a:lnSpc>
                <a:spcPct val="120000"/>
              </a:lnSpc>
              <a:spcBef>
                <a:spcPts val="1200"/>
              </a:spcBef>
            </a:pPr>
            <a:r>
              <a:rPr lang="zh-CN" altLang="en-US" dirty="0"/>
              <a:t>条件测试方法着重测试程序中的每个条件</a:t>
            </a:r>
            <a:endParaRPr lang="en-US" altLang="zh-CN" dirty="0"/>
          </a:p>
          <a:p>
            <a:pPr eaLnBrk="1" hangingPunct="1">
              <a:lnSpc>
                <a:spcPct val="120000"/>
              </a:lnSpc>
              <a:spcBef>
                <a:spcPts val="1200"/>
              </a:spcBef>
            </a:pPr>
            <a:r>
              <a:rPr lang="en-US" altLang="zh-CN" dirty="0"/>
              <a:t>BRO (Branch and Relational Operator)</a:t>
            </a:r>
            <a:r>
              <a:rPr lang="zh-CN" altLang="en-US" dirty="0"/>
              <a:t>测试的条件测试策略</a:t>
            </a:r>
            <a:r>
              <a:rPr lang="en-US" altLang="zh-CN" dirty="0"/>
              <a:t>: </a:t>
            </a:r>
            <a:r>
              <a:rPr lang="zh-CN" altLang="en-US" dirty="0"/>
              <a:t>如果在条件中所有布尔变量和关系算符都只出现一次而且没有公共变量，则</a:t>
            </a:r>
            <a:r>
              <a:rPr lang="en-US" altLang="zh-CN" dirty="0"/>
              <a:t>BRO</a:t>
            </a:r>
            <a:r>
              <a:rPr lang="zh-CN" altLang="en-US" dirty="0"/>
              <a:t>测试保证能发现该条件中的分支错和关系算符错。</a:t>
            </a:r>
          </a:p>
        </p:txBody>
      </p:sp>
      <p:sp>
        <p:nvSpPr>
          <p:cNvPr id="76804"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37</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cover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1150938" y="152400"/>
            <a:ext cx="5707062" cy="617538"/>
          </a:xfrm>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4.3 数据流测试</a:t>
            </a:r>
            <a:endParaRPr lang="en-US" altLang="zh-CN" dirty="0">
              <a:latin typeface="隶书" panose="02010509060101010101" pitchFamily="49" charset="-122"/>
            </a:endParaRPr>
          </a:p>
        </p:txBody>
      </p:sp>
      <p:sp>
        <p:nvSpPr>
          <p:cNvPr id="77827" name="Rectangle 3"/>
          <p:cNvSpPr>
            <a:spLocks noGrp="1"/>
          </p:cNvSpPr>
          <p:nvPr>
            <p:ph idx="1"/>
          </p:nvPr>
        </p:nvSpPr>
        <p:spPr>
          <a:xfrm>
            <a:off x="762000" y="2057400"/>
            <a:ext cx="8037513" cy="1524000"/>
          </a:xfrm>
          <a:ln/>
        </p:spPr>
        <p:txBody>
          <a:bodyPr vert="horz" wrap="square" lIns="91440" tIns="45720" rIns="91440" bIns="45720" anchor="t"/>
          <a:lstStyle/>
          <a:p>
            <a:pPr eaLnBrk="1" hangingPunct="1"/>
            <a:r>
              <a:rPr lang="zh-CN" altLang="en-US" dirty="0"/>
              <a:t>思想：根据程序中</a:t>
            </a:r>
            <a:r>
              <a:rPr lang="zh-CN" altLang="en-US" dirty="0">
                <a:solidFill>
                  <a:schemeClr val="hlink"/>
                </a:solidFill>
              </a:rPr>
              <a:t>变量</a:t>
            </a:r>
            <a:r>
              <a:rPr lang="zh-CN" altLang="en-US" dirty="0"/>
              <a:t>定义和使用位置，选择程序的测试路径</a:t>
            </a:r>
          </a:p>
        </p:txBody>
      </p:sp>
      <p:sp>
        <p:nvSpPr>
          <p:cNvPr id="77828"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38</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xfrm>
            <a:off x="1143000" y="0"/>
            <a:ext cx="6705600" cy="762000"/>
          </a:xfrm>
          <a:ln/>
        </p:spPr>
        <p:txBody>
          <a:bodyPr vert="horz" wrap="square" lIns="91440" tIns="45720" rIns="91440" bIns="45720" anchor="b"/>
          <a:lstStyle/>
          <a:p>
            <a:pPr algn="just"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4.4 </a:t>
            </a:r>
            <a:r>
              <a:rPr lang="zh-CN" altLang="en-US" dirty="0"/>
              <a:t>循环测试</a:t>
            </a:r>
            <a:endParaRPr lang="zh-CN" altLang="en-US" dirty="0">
              <a:latin typeface="隶书" panose="02010509060101010101" pitchFamily="49" charset="-122"/>
            </a:endParaRPr>
          </a:p>
        </p:txBody>
      </p:sp>
      <p:sp>
        <p:nvSpPr>
          <p:cNvPr id="281603" name="Rectangle 3"/>
          <p:cNvSpPr>
            <a:spLocks noGrp="1" noChangeArrowheads="1"/>
          </p:cNvSpPr>
          <p:nvPr>
            <p:ph idx="1"/>
          </p:nvPr>
        </p:nvSpPr>
        <p:spPr>
          <a:xfrm>
            <a:off x="685800" y="1371600"/>
            <a:ext cx="6400800" cy="44196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循环分为4种不同类型：</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简单循环</a:t>
            </a:r>
            <a:endPar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endParaRP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连锁循环</a:t>
            </a:r>
            <a:endPar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endParaRP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嵌套循环</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非结构循环</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600" b="1" i="0" u="none" strike="noStrike" kern="0" cap="none" spc="0" normalizeH="0" baseline="0" noProof="0" dirty="0">
                <a:ln>
                  <a:noFill/>
                </a:ln>
                <a:solidFill>
                  <a:schemeClr val="folHlink"/>
                </a:solidFill>
                <a:effectLst/>
                <a:uLnTx/>
                <a:uFillTx/>
                <a:latin typeface="楷体_GB2312" pitchFamily="49" charset="-122"/>
                <a:ea typeface="+mn-ea"/>
                <a:cs typeface="+mn-cs"/>
              </a:rPr>
              <a:t>各类循环测试方法</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endParaRPr kumimoji="1" lang="zh-CN" altLang="en-US" sz="3600" b="1" i="0" u="none" strike="noStrike" kern="0" cap="none" spc="0" normalizeH="0" baseline="0" noProof="0" dirty="0">
              <a:ln>
                <a:noFill/>
              </a:ln>
              <a:solidFill>
                <a:schemeClr val="folHlink"/>
              </a:solidFill>
              <a:effectLst/>
              <a:uLnTx/>
              <a:uFillTx/>
              <a:latin typeface="+mn-lt"/>
              <a:ea typeface="+mn-ea"/>
              <a:cs typeface="+mn-cs"/>
            </a:endParaRPr>
          </a:p>
        </p:txBody>
      </p:sp>
      <p:sp>
        <p:nvSpPr>
          <p:cNvPr id="7885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39</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1219200" y="228600"/>
            <a:ext cx="7564438" cy="533400"/>
          </a:xfrm>
          <a:solidFill>
            <a:schemeClr val="bg1">
              <a:alpha val="0"/>
            </a:schemeClr>
          </a:solidFill>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1.1 选择程序设计语言</a:t>
            </a:r>
          </a:p>
        </p:txBody>
      </p:sp>
      <p:sp>
        <p:nvSpPr>
          <p:cNvPr id="10244"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4</a:t>
            </a:fld>
            <a:r>
              <a:rPr kumimoji="1" lang="en-US" altLang="zh-CN" sz="1400" b="0" dirty="0">
                <a:solidFill>
                  <a:schemeClr val="tx1"/>
                </a:solidFill>
                <a:latin typeface="+mn-lt"/>
                <a:ea typeface="宋体" panose="02010600030101010101" pitchFamily="2" charset="-122"/>
                <a:cs typeface="+mn-cs"/>
              </a:rPr>
              <a:t>/133</a:t>
            </a:r>
          </a:p>
        </p:txBody>
      </p:sp>
      <p:pic>
        <p:nvPicPr>
          <p:cNvPr id="3" name="图片 2"/>
          <p:cNvPicPr>
            <a:picLocks noChangeAspect="1"/>
          </p:cNvPicPr>
          <p:nvPr/>
        </p:nvPicPr>
        <p:blipFill>
          <a:blip r:embed="rId2"/>
          <a:stretch>
            <a:fillRect/>
          </a:stretch>
        </p:blipFill>
        <p:spPr>
          <a:xfrm>
            <a:off x="213995" y="924560"/>
            <a:ext cx="5514975" cy="5743575"/>
          </a:xfrm>
          <a:prstGeom prst="rect">
            <a:avLst/>
          </a:prstGeom>
        </p:spPr>
      </p:pic>
      <p:sp>
        <p:nvSpPr>
          <p:cNvPr id="4" name="文本框 3"/>
          <p:cNvSpPr txBox="1"/>
          <p:nvPr/>
        </p:nvSpPr>
        <p:spPr>
          <a:xfrm>
            <a:off x="5728970" y="998220"/>
            <a:ext cx="3155950" cy="5260975"/>
          </a:xfrm>
          <a:prstGeom prst="rect">
            <a:avLst/>
          </a:prstGeom>
          <a:noFill/>
        </p:spPr>
        <p:txBody>
          <a:bodyPr wrap="square" rtlCol="0" anchor="t">
            <a:spAutoFit/>
          </a:bodyPr>
          <a:lstStyle/>
          <a:p>
            <a:r>
              <a:rPr lang="en-US" altLang="zh-CN" b="1" dirty="0"/>
              <a:t>2020</a:t>
            </a:r>
            <a:r>
              <a:rPr lang="zh-CN" altLang="en-US" b="1" dirty="0"/>
              <a:t>年流行开发语言</a:t>
            </a:r>
          </a:p>
          <a:p>
            <a:endParaRPr lang="zh-CN" altLang="en-US" b="1" dirty="0"/>
          </a:p>
          <a:p>
            <a:pPr>
              <a:lnSpc>
                <a:spcPct val="120000"/>
              </a:lnSpc>
            </a:pPr>
            <a:r>
              <a:rPr lang="zh-CN" altLang="en-US" b="1" dirty="0"/>
              <a:t>1. Javascript</a:t>
            </a:r>
          </a:p>
          <a:p>
            <a:pPr>
              <a:lnSpc>
                <a:spcPct val="120000"/>
              </a:lnSpc>
            </a:pPr>
            <a:r>
              <a:rPr lang="zh-CN" altLang="en-US" b="1" dirty="0"/>
              <a:t>2. Python</a:t>
            </a:r>
          </a:p>
          <a:p>
            <a:pPr>
              <a:lnSpc>
                <a:spcPct val="120000"/>
              </a:lnSpc>
            </a:pPr>
            <a:r>
              <a:rPr lang="zh-CN" altLang="en-US" b="1" dirty="0"/>
              <a:t>3. Java</a:t>
            </a:r>
          </a:p>
          <a:p>
            <a:pPr>
              <a:lnSpc>
                <a:spcPct val="120000"/>
              </a:lnSpc>
            </a:pPr>
            <a:r>
              <a:rPr lang="zh-CN" altLang="en-US" b="1" dirty="0"/>
              <a:t>4. C#</a:t>
            </a:r>
          </a:p>
          <a:p>
            <a:pPr>
              <a:lnSpc>
                <a:spcPct val="120000"/>
              </a:lnSpc>
            </a:pPr>
            <a:r>
              <a:rPr lang="zh-CN" altLang="en-US" b="1" dirty="0"/>
              <a:t>5. Swift</a:t>
            </a:r>
          </a:p>
          <a:p>
            <a:pPr>
              <a:lnSpc>
                <a:spcPct val="120000"/>
              </a:lnSpc>
            </a:pPr>
            <a:r>
              <a:rPr lang="zh-CN" altLang="en-US" b="1" dirty="0"/>
              <a:t>6. Typescript</a:t>
            </a:r>
          </a:p>
          <a:p>
            <a:pPr>
              <a:lnSpc>
                <a:spcPct val="120000"/>
              </a:lnSpc>
            </a:pPr>
            <a:r>
              <a:rPr lang="zh-CN" altLang="en-US" b="1" dirty="0"/>
              <a:t>7. Ruby</a:t>
            </a:r>
          </a:p>
          <a:p>
            <a:pPr>
              <a:lnSpc>
                <a:spcPct val="120000"/>
              </a:lnSpc>
            </a:pPr>
            <a:r>
              <a:rPr lang="zh-CN" altLang="en-US" b="1" dirty="0"/>
              <a:t>8. Go</a:t>
            </a:r>
          </a:p>
          <a:p>
            <a:pPr>
              <a:lnSpc>
                <a:spcPct val="120000"/>
              </a:lnSpc>
            </a:pPr>
            <a:r>
              <a:rPr lang="zh-CN" altLang="en-US" b="1" dirty="0"/>
              <a:t>9. PHP</a:t>
            </a:r>
          </a:p>
          <a:p>
            <a:pPr>
              <a:lnSpc>
                <a:spcPct val="120000"/>
              </a:lnSpc>
            </a:pPr>
            <a:r>
              <a:rPr lang="zh-CN" altLang="en-US" b="1" dirty="0"/>
              <a:t>10. 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p:cNvPicPr>
          <p:nvPr/>
        </p:nvPicPr>
        <p:blipFill>
          <a:blip r:embed="rId2"/>
          <a:stretch>
            <a:fillRect/>
          </a:stretch>
        </p:blipFill>
        <p:spPr>
          <a:xfrm>
            <a:off x="457200" y="228600"/>
            <a:ext cx="8458200" cy="6324600"/>
          </a:xfrm>
          <a:prstGeom prst="rect">
            <a:avLst/>
          </a:prstGeom>
          <a:noFill/>
          <a:ln w="9525">
            <a:noFill/>
          </a:ln>
        </p:spPr>
      </p:pic>
      <p:sp>
        <p:nvSpPr>
          <p:cNvPr id="79875" name="灯片编号占位符 5"/>
          <p:cNvSpPr txBox="1">
            <a:spLocks noGrp="1"/>
          </p:cNvSpPr>
          <p:nvPr>
            <p:ph type="sldNum" sz="quarter" idx="12"/>
          </p:nvPr>
        </p:nvSpPr>
        <p:spPr>
          <a:ln/>
        </p:spPr>
        <p:txBody>
          <a:bodyPr anchor="b"/>
          <a:lstStyle/>
          <a:p>
            <a:pPr marL="0" indent="0" algn="r" eaLnBrk="1" hangingPunct="1">
              <a:spcBef>
                <a:spcPct val="0"/>
              </a:spcBef>
              <a:buClrTx/>
              <a:buSzTx/>
              <a:buFontTx/>
              <a:buNone/>
            </a:pPr>
            <a:endParaRPr lang="zh-CN" altLang="en-US" sz="1400" b="0" dirty="0">
              <a:solidFill>
                <a:schemeClr val="tx1"/>
              </a:solidFill>
              <a:ea typeface="宋体" panose="02010600030101010101" pitchFamily="2" charset="-122"/>
            </a:endParaRPr>
          </a:p>
          <a:p>
            <a:pPr marL="0" indent="0" algn="r" eaLnBrk="1" hangingPunct="1">
              <a:spcBef>
                <a:spcPct val="0"/>
              </a:spcBef>
              <a:buClrTx/>
              <a:buSzTx/>
              <a:buFontTx/>
              <a:buNone/>
            </a:pPr>
            <a:fld id="{9A0DB2DC-4C9A-4742-B13C-FB6460FD3503}" type="slidenum">
              <a:rPr lang="zh-CN" altLang="en-US" sz="1400" b="0" dirty="0">
                <a:solidFill>
                  <a:schemeClr val="tx1"/>
                </a:solidFill>
                <a:ea typeface="宋体" panose="02010600030101010101" pitchFamily="2" charset="-122"/>
              </a:rPr>
              <a:t>40</a:t>
            </a:fld>
            <a:r>
              <a:rPr lang="en-US" altLang="zh-CN" sz="1400" b="0" dirty="0">
                <a:solidFill>
                  <a:schemeClr val="tx1"/>
                </a:solidFill>
                <a:ea typeface="宋体" panose="02010600030101010101" pitchFamily="2" charset="-122"/>
              </a:rPr>
              <a:t>/144</a:t>
            </a:r>
          </a:p>
        </p:txBody>
      </p:sp>
    </p:spTree>
  </p:cSld>
  <p:clrMapOvr>
    <a:masterClrMapping/>
  </p:clrMapOvr>
  <p:transition>
    <p:cover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xfrm>
            <a:off x="1150938" y="838200"/>
            <a:ext cx="7793037" cy="617538"/>
          </a:xfrm>
          <a:ln/>
        </p:spPr>
        <p:txBody>
          <a:bodyPr vert="horz" wrap="square" lIns="91440" tIns="45720" rIns="91440" bIns="45720" anchor="b"/>
          <a:lstStyle/>
          <a:p>
            <a:pPr eaLnBrk="1" hangingPunct="1"/>
            <a:r>
              <a:rPr lang="zh-CN" altLang="en-US" dirty="0"/>
              <a:t>白盒测试</a:t>
            </a:r>
            <a:endParaRPr lang="en-US" altLang="zh-CN" dirty="0"/>
          </a:p>
        </p:txBody>
      </p:sp>
      <p:sp>
        <p:nvSpPr>
          <p:cNvPr id="83971" name="Rectangle 3"/>
          <p:cNvSpPr>
            <a:spLocks noGrp="1"/>
          </p:cNvSpPr>
          <p:nvPr>
            <p:ph idx="1"/>
          </p:nvPr>
        </p:nvSpPr>
        <p:spPr>
          <a:xfrm>
            <a:off x="838200" y="2057400"/>
            <a:ext cx="6172200" cy="3886200"/>
          </a:xfrm>
          <a:ln/>
        </p:spPr>
        <p:txBody>
          <a:bodyPr vert="horz" wrap="square" lIns="91440" tIns="45720" rIns="91440" bIns="45720" anchor="t"/>
          <a:lstStyle/>
          <a:p>
            <a:pPr eaLnBrk="1" hangingPunct="1">
              <a:spcBef>
                <a:spcPts val="1200"/>
              </a:spcBef>
            </a:pPr>
            <a:r>
              <a:rPr lang="zh-CN" altLang="en-US" dirty="0"/>
              <a:t>内存分析</a:t>
            </a:r>
          </a:p>
          <a:p>
            <a:pPr eaLnBrk="1" hangingPunct="1">
              <a:spcBef>
                <a:spcPts val="1200"/>
              </a:spcBef>
            </a:pPr>
            <a:r>
              <a:rPr lang="zh-CN" altLang="en-US" dirty="0"/>
              <a:t>性能分析</a:t>
            </a:r>
          </a:p>
          <a:p>
            <a:pPr eaLnBrk="1" hangingPunct="1">
              <a:spcBef>
                <a:spcPts val="1200"/>
              </a:spcBef>
            </a:pPr>
            <a:r>
              <a:rPr lang="zh-CN" altLang="en-US" dirty="0"/>
              <a:t>工具</a:t>
            </a:r>
            <a:endParaRPr lang="en-US" altLang="zh-CN" dirty="0"/>
          </a:p>
        </p:txBody>
      </p:sp>
      <p:sp>
        <p:nvSpPr>
          <p:cNvPr id="8397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41</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1143000" y="152400"/>
            <a:ext cx="7793038" cy="601663"/>
          </a:xfrm>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5 黑盒测试技术</a:t>
            </a:r>
          </a:p>
        </p:txBody>
      </p:sp>
      <p:pic>
        <p:nvPicPr>
          <p:cNvPr id="84995" name="Picture 5" descr="Black-Box"/>
          <p:cNvPicPr>
            <a:picLocks noChangeAspect="1"/>
          </p:cNvPicPr>
          <p:nvPr/>
        </p:nvPicPr>
        <p:blipFill>
          <a:blip r:embed="rId2"/>
          <a:stretch>
            <a:fillRect/>
          </a:stretch>
        </p:blipFill>
        <p:spPr>
          <a:xfrm>
            <a:off x="962025" y="1524000"/>
            <a:ext cx="7496175" cy="4343400"/>
          </a:xfrm>
          <a:prstGeom prst="rect">
            <a:avLst/>
          </a:prstGeom>
          <a:noFill/>
          <a:ln w="9525">
            <a:noFill/>
          </a:ln>
        </p:spPr>
      </p:pic>
      <p:sp>
        <p:nvSpPr>
          <p:cNvPr id="8499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42</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3" name="Rectangle 3"/>
          <p:cNvSpPr>
            <a:spLocks noGrp="1"/>
          </p:cNvSpPr>
          <p:nvPr>
            <p:ph idx="1"/>
          </p:nvPr>
        </p:nvSpPr>
        <p:spPr>
          <a:xfrm>
            <a:off x="685800" y="990600"/>
            <a:ext cx="8153400" cy="5410200"/>
          </a:xfrm>
          <a:solidFill>
            <a:schemeClr val="bg1">
              <a:alpha val="100000"/>
            </a:schemeClr>
          </a:solidFill>
          <a:ln/>
        </p:spPr>
        <p:txBody>
          <a:bodyPr vert="horz" wrap="square" lIns="91440" tIns="45720" rIns="91440" bIns="45720" anchor="t"/>
          <a:lstStyle/>
          <a:p>
            <a:pPr eaLnBrk="1" hangingPunct="1">
              <a:spcBef>
                <a:spcPts val="1200"/>
              </a:spcBef>
            </a:pPr>
            <a:r>
              <a:rPr lang="zh-CN" altLang="en-US" dirty="0">
                <a:latin typeface="隶书" panose="02010509060101010101" pitchFamily="49" charset="-122"/>
              </a:rPr>
              <a:t>黑盒测试:重点测试软件的</a:t>
            </a:r>
            <a:r>
              <a:rPr lang="zh-CN" altLang="en-US" dirty="0">
                <a:solidFill>
                  <a:schemeClr val="hlink"/>
                </a:solidFill>
                <a:latin typeface="隶书" panose="02010509060101010101" pitchFamily="49" charset="-122"/>
              </a:rPr>
              <a:t>功能</a:t>
            </a:r>
            <a:r>
              <a:rPr lang="zh-CN" altLang="en-US" dirty="0">
                <a:latin typeface="隶书" panose="02010509060101010101" pitchFamily="49" charset="-122"/>
              </a:rPr>
              <a:t>需求。也即，设计出能充分检查程序所有功能需求的</a:t>
            </a:r>
            <a:r>
              <a:rPr lang="zh-CN" altLang="en-US" dirty="0">
                <a:solidFill>
                  <a:schemeClr val="hlink"/>
                </a:solidFill>
                <a:latin typeface="隶书" panose="02010509060101010101" pitchFamily="49" charset="-122"/>
              </a:rPr>
              <a:t>输入条件集</a:t>
            </a:r>
            <a:r>
              <a:rPr lang="zh-CN" altLang="en-US" dirty="0">
                <a:latin typeface="隶书" panose="02010509060101010101" pitchFamily="49" charset="-122"/>
              </a:rPr>
              <a:t>。</a:t>
            </a:r>
          </a:p>
          <a:p>
            <a:pPr eaLnBrk="1" hangingPunct="1">
              <a:spcBef>
                <a:spcPts val="1200"/>
              </a:spcBef>
            </a:pPr>
            <a:r>
              <a:rPr lang="zh-CN" altLang="en-US" dirty="0">
                <a:latin typeface="隶书" panose="02010509060101010101" pitchFamily="49" charset="-122"/>
              </a:rPr>
              <a:t>黑盒测试发现错误类型：</a:t>
            </a:r>
          </a:p>
          <a:p>
            <a:pPr lvl="1" eaLnBrk="1" hangingPunct="1">
              <a:spcBef>
                <a:spcPts val="1200"/>
              </a:spcBef>
            </a:pPr>
            <a:r>
              <a:rPr lang="zh-CN" altLang="en-US" sz="3200" dirty="0">
                <a:latin typeface="隶书" panose="02010509060101010101" pitchFamily="49" charset="-122"/>
              </a:rPr>
              <a:t>功能不正确或遗漏</a:t>
            </a:r>
          </a:p>
          <a:p>
            <a:pPr lvl="1" eaLnBrk="1" hangingPunct="1">
              <a:spcBef>
                <a:spcPts val="1200"/>
              </a:spcBef>
            </a:pPr>
            <a:r>
              <a:rPr lang="zh-CN" altLang="en-US" sz="3200" dirty="0">
                <a:latin typeface="隶书" panose="02010509060101010101" pitchFamily="49" charset="-122"/>
              </a:rPr>
              <a:t>界面错误</a:t>
            </a:r>
          </a:p>
          <a:p>
            <a:pPr lvl="1" eaLnBrk="1" hangingPunct="1">
              <a:spcBef>
                <a:spcPts val="1200"/>
              </a:spcBef>
            </a:pPr>
            <a:r>
              <a:rPr lang="zh-CN" altLang="en-US" sz="3200" dirty="0">
                <a:latin typeface="隶书" panose="02010509060101010101" pitchFamily="49" charset="-122"/>
              </a:rPr>
              <a:t>数据结构错误或外部数据库访问错误</a:t>
            </a:r>
          </a:p>
          <a:p>
            <a:pPr lvl="1" eaLnBrk="1" hangingPunct="1">
              <a:spcBef>
                <a:spcPts val="1200"/>
              </a:spcBef>
            </a:pPr>
            <a:r>
              <a:rPr lang="zh-CN" altLang="en-US" sz="3200" dirty="0">
                <a:latin typeface="隶书" panose="02010509060101010101" pitchFamily="49" charset="-122"/>
              </a:rPr>
              <a:t>性能错误</a:t>
            </a:r>
          </a:p>
          <a:p>
            <a:pPr lvl="1" eaLnBrk="1" hangingPunct="1">
              <a:spcBef>
                <a:spcPts val="1200"/>
              </a:spcBef>
            </a:pPr>
            <a:r>
              <a:rPr lang="zh-CN" altLang="en-US" sz="3200" dirty="0">
                <a:latin typeface="隶书" panose="02010509060101010101" pitchFamily="49" charset="-122"/>
              </a:rPr>
              <a:t>初始化和终止错误</a:t>
            </a:r>
          </a:p>
        </p:txBody>
      </p:sp>
      <p:sp>
        <p:nvSpPr>
          <p:cNvPr id="86019"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43</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21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xfrm>
            <a:off x="1219200" y="152400"/>
            <a:ext cx="4648200" cy="609600"/>
          </a:xfrm>
          <a:ln/>
        </p:spPr>
        <p:txBody>
          <a:bodyPr vert="horz" wrap="square" lIns="91440" tIns="45720" rIns="91440" bIns="45720" anchor="b"/>
          <a:lstStyle/>
          <a:p>
            <a:pPr algn="just"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5.1 等价划分</a:t>
            </a:r>
          </a:p>
        </p:txBody>
      </p:sp>
      <p:sp>
        <p:nvSpPr>
          <p:cNvPr id="299011" name="Rectangle 3"/>
          <p:cNvSpPr>
            <a:spLocks noGrp="1" noChangeArrowheads="1"/>
          </p:cNvSpPr>
          <p:nvPr>
            <p:ph idx="1"/>
          </p:nvPr>
        </p:nvSpPr>
        <p:spPr>
          <a:xfrm>
            <a:off x="533400" y="1143000"/>
            <a:ext cx="8382000" cy="54864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Char char="n"/>
              <a:defRPr/>
            </a:pP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等价划分方法：</a:t>
            </a:r>
            <a:r>
              <a:rPr kumimoji="1" lang="zh-CN" altLang="en-US" sz="28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把所有可能的输入数据</a:t>
            </a: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，即程序的输入域</a:t>
            </a:r>
            <a:r>
              <a:rPr kumimoji="1" lang="zh-CN" altLang="en-US" sz="28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划分成若干部分</a:t>
            </a: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a:t>
            </a:r>
            <a:r>
              <a:rPr kumimoji="1" lang="zh-CN" altLang="en-US" sz="28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从每一部分中选取少数有代表性的数据作为测试用例</a:t>
            </a: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a:t>
            </a:r>
          </a:p>
          <a:p>
            <a:pPr marL="342900" marR="0" lvl="0" indent="-34290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Char char="n"/>
              <a:defRPr/>
            </a:pP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设计测试用例步骤：</a:t>
            </a:r>
          </a:p>
          <a:p>
            <a:pPr marL="742950" marR="0" lvl="1" indent="-285750" algn="l" defTabSz="914400" rtl="0" eaLnBrk="1" fontAlgn="base" latinLnBrk="0" hangingPunct="1">
              <a:lnSpc>
                <a:spcPct val="100000"/>
              </a:lnSpc>
              <a:spcBef>
                <a:spcPts val="6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rPr>
              <a:t>划分等价类</a:t>
            </a:r>
            <a:r>
              <a:rPr kumimoji="1" lang="zh-CN" altLang="en-US" sz="2800" b="1" i="0" u="none" strike="noStrike" kern="0" cap="none" spc="0" normalizeH="0" baseline="0" noProof="0" dirty="0">
                <a:ln>
                  <a:noFill/>
                </a:ln>
                <a:solidFill>
                  <a:schemeClr val="tx1"/>
                </a:solidFill>
                <a:effectLst/>
                <a:uLnTx/>
                <a:uFillTx/>
                <a:latin typeface="+mn-lt"/>
                <a:ea typeface="+mn-ea"/>
              </a:rPr>
              <a:t>（列出等价类表）</a:t>
            </a:r>
          </a:p>
          <a:p>
            <a:pPr marL="742950" marR="0" lvl="1" indent="-285750" algn="l" defTabSz="914400" rtl="0" eaLnBrk="1" fontAlgn="base" latinLnBrk="0" hangingPunct="1">
              <a:lnSpc>
                <a:spcPct val="100000"/>
              </a:lnSpc>
              <a:spcBef>
                <a:spcPts val="6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rPr>
              <a:t>选取测试用例</a:t>
            </a:r>
          </a:p>
          <a:p>
            <a:pPr marL="342900" marR="0" lvl="0" indent="-342900" algn="l" defTabSz="914400" rtl="0" eaLnBrk="1" fontAlgn="base" latinLnBrk="0" hangingPunct="1">
              <a:lnSpc>
                <a:spcPct val="100000"/>
              </a:lnSpc>
              <a:spcBef>
                <a:spcPts val="600"/>
              </a:spcBef>
              <a:spcAft>
                <a:spcPct val="0"/>
              </a:spcAft>
              <a:buClr>
                <a:schemeClr val="folHlink"/>
              </a:buClr>
              <a:buSzPct val="60000"/>
              <a:buFont typeface="Wingdings" panose="05000000000000000000" pitchFamily="2" charset="2"/>
              <a:buChar char="n"/>
              <a:defRPr/>
            </a:pPr>
            <a:r>
              <a:rPr kumimoji="1" lang="zh-CN" altLang="en-US" sz="2800" b="1" i="0" u="none" strike="noStrike" kern="0" cap="none" spc="0" normalizeH="0" baseline="0" noProof="0" dirty="0">
                <a:ln>
                  <a:noFill/>
                </a:ln>
                <a:solidFill>
                  <a:schemeClr val="folHlink"/>
                </a:solidFill>
                <a:effectLst/>
                <a:uLnTx/>
                <a:uFillTx/>
                <a:latin typeface="宋体" panose="02010600030101010101" pitchFamily="2" charset="-122"/>
                <a:ea typeface="+mn-ea"/>
                <a:cs typeface="+mn-cs"/>
              </a:rPr>
              <a:t>划分等价类的标准：</a:t>
            </a:r>
          </a:p>
          <a:p>
            <a:pPr marL="742950" marR="0" lvl="1" indent="-285750" algn="l" defTabSz="914400" rtl="0" eaLnBrk="1" fontAlgn="base" latinLnBrk="0" hangingPunct="1">
              <a:lnSpc>
                <a:spcPct val="100000"/>
              </a:lnSpc>
              <a:spcBef>
                <a:spcPts val="600"/>
              </a:spcBef>
              <a:spcAft>
                <a:spcPct val="0"/>
              </a:spcAft>
              <a:buClr>
                <a:srgbClr val="FC0128"/>
              </a:buClr>
              <a:buSzTx/>
              <a:buFont typeface="Wingdings" panose="05000000000000000000" pitchFamily="2" charset="2"/>
              <a:buChar char="§"/>
              <a:defRPr/>
            </a:pPr>
            <a:r>
              <a:rPr kumimoji="1" lang="zh-CN" altLang="en-US" sz="2800" b="1" i="0" u="none" strike="noStrike" kern="0" cap="none" spc="0" normalizeH="0" baseline="0" noProof="0" dirty="0">
                <a:ln>
                  <a:noFill/>
                </a:ln>
                <a:solidFill>
                  <a:schemeClr val="tx1"/>
                </a:solidFill>
                <a:effectLst/>
                <a:uLnTx/>
                <a:uFillTx/>
                <a:latin typeface="+mn-lt"/>
                <a:ea typeface="+mn-ea"/>
              </a:rPr>
              <a:t>覆盖</a:t>
            </a:r>
          </a:p>
          <a:p>
            <a:pPr marL="742950" marR="0" lvl="1" indent="-285750" algn="l" defTabSz="914400" rtl="0" eaLnBrk="1" fontAlgn="base" latinLnBrk="0" hangingPunct="1">
              <a:lnSpc>
                <a:spcPct val="100000"/>
              </a:lnSpc>
              <a:spcBef>
                <a:spcPts val="600"/>
              </a:spcBef>
              <a:spcAft>
                <a:spcPct val="0"/>
              </a:spcAft>
              <a:buClr>
                <a:srgbClr val="FC0128"/>
              </a:buClr>
              <a:buSzTx/>
              <a:buFont typeface="Wingdings" panose="05000000000000000000" pitchFamily="2" charset="2"/>
              <a:buChar char="§"/>
              <a:defRPr/>
            </a:pPr>
            <a:r>
              <a:rPr kumimoji="1" lang="zh-CN" altLang="en-US" sz="2800" b="1" i="0" u="none" strike="noStrike" kern="0" cap="none" spc="0" normalizeH="0" baseline="0" noProof="0" dirty="0">
                <a:ln>
                  <a:noFill/>
                </a:ln>
                <a:solidFill>
                  <a:schemeClr val="tx1"/>
                </a:solidFill>
                <a:effectLst/>
                <a:uLnTx/>
                <a:uFillTx/>
                <a:latin typeface="+mn-lt"/>
                <a:ea typeface="+mn-ea"/>
              </a:rPr>
              <a:t>不相交</a:t>
            </a:r>
          </a:p>
          <a:p>
            <a:pPr marL="742950" marR="0" lvl="1" indent="-285750" algn="l" defTabSz="914400" rtl="0" eaLnBrk="1" fontAlgn="base" latinLnBrk="0" hangingPunct="1">
              <a:lnSpc>
                <a:spcPct val="100000"/>
              </a:lnSpc>
              <a:spcBef>
                <a:spcPts val="600"/>
              </a:spcBef>
              <a:spcAft>
                <a:spcPct val="0"/>
              </a:spcAft>
              <a:buClr>
                <a:srgbClr val="FC0128"/>
              </a:buClr>
              <a:buSzTx/>
              <a:buFont typeface="Wingdings" panose="05000000000000000000" pitchFamily="2" charset="2"/>
              <a:buChar char="§"/>
              <a:defRPr/>
            </a:pPr>
            <a:r>
              <a:rPr kumimoji="1" lang="zh-CN" altLang="en-US" sz="2800" b="1" i="0" u="none" strike="noStrike" kern="0" cap="none" spc="0" normalizeH="0" baseline="0" noProof="0" dirty="0">
                <a:ln>
                  <a:noFill/>
                </a:ln>
                <a:solidFill>
                  <a:schemeClr val="tx1"/>
                </a:solidFill>
                <a:effectLst/>
                <a:uLnTx/>
                <a:uFillTx/>
                <a:latin typeface="+mn-lt"/>
                <a:ea typeface="+mn-ea"/>
              </a:rPr>
              <a:t>代表性</a:t>
            </a:r>
          </a:p>
        </p:txBody>
      </p:sp>
      <p:sp>
        <p:nvSpPr>
          <p:cNvPr id="87044"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44</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0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0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0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xfrm>
            <a:off x="1219200" y="838200"/>
            <a:ext cx="6172200" cy="601663"/>
          </a:xfrm>
          <a:ln/>
        </p:spPr>
        <p:txBody>
          <a:bodyPr vert="horz" wrap="square" lIns="91440" tIns="45720" rIns="91440" bIns="45720" anchor="b"/>
          <a:lstStyle/>
          <a:p>
            <a:pPr eaLnBrk="1" hangingPunct="1"/>
            <a:r>
              <a:rPr lang="zh-CN" altLang="en-US" sz="3600" dirty="0">
                <a:latin typeface="Times New Roman" panose="02020603050405020304" pitchFamily="18" charset="0"/>
              </a:rPr>
              <a:t>划分等价类</a:t>
            </a:r>
          </a:p>
        </p:txBody>
      </p:sp>
      <p:sp>
        <p:nvSpPr>
          <p:cNvPr id="645123" name="Rectangle 3"/>
          <p:cNvSpPr>
            <a:spLocks noGrp="1" noChangeArrowheads="1"/>
          </p:cNvSpPr>
          <p:nvPr>
            <p:ph idx="1"/>
          </p:nvPr>
        </p:nvSpPr>
        <p:spPr>
          <a:xfrm>
            <a:off x="685800" y="1524000"/>
            <a:ext cx="8077200" cy="44958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等价类：某个输入域的子集合。在该子集合中，</a:t>
            </a:r>
            <a:r>
              <a:rPr kumimoji="1" lang="zh-CN" altLang="en-US" sz="3200" b="1" i="0" u="none" strike="noStrike" kern="0" cap="none" spc="0" normalizeH="0" baseline="0" noProof="0" dirty="0">
                <a:ln>
                  <a:noFill/>
                </a:ln>
                <a:solidFill>
                  <a:srgbClr val="0066FF"/>
                </a:solidFill>
                <a:effectLst>
                  <a:outerShdw blurRad="38100" dist="38100" dir="2700000" algn="tl">
                    <a:srgbClr val="C0C0C0"/>
                  </a:outerShdw>
                </a:effectLst>
                <a:uLnTx/>
                <a:uFillTx/>
                <a:latin typeface="Times New Roman" panose="02020603050405020304" pitchFamily="18" charset="0"/>
                <a:ea typeface="+mn-ea"/>
                <a:cs typeface="+mn-cs"/>
              </a:rPr>
              <a:t>各个</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输入数据</a:t>
            </a:r>
            <a:r>
              <a:rPr kumimoji="1" lang="zh-CN" altLang="en-US" sz="3200" b="1" i="0" u="none" strike="noStrike" kern="0" cap="none" spc="0" normalizeH="0" baseline="0" noProof="0" dirty="0">
                <a:ln>
                  <a:noFill/>
                </a:ln>
                <a:solidFill>
                  <a:srgbClr val="0066FF"/>
                </a:solidFill>
                <a:effectLst>
                  <a:outerShdw blurRad="38100" dist="38100" dir="2700000" algn="tl">
                    <a:srgbClr val="C0C0C0"/>
                  </a:outerShdw>
                </a:effectLst>
                <a:uLnTx/>
                <a:uFillTx/>
                <a:latin typeface="Times New Roman" panose="02020603050405020304" pitchFamily="18" charset="0"/>
                <a:ea typeface="+mn-ea"/>
                <a:cs typeface="+mn-cs"/>
              </a:rPr>
              <a:t>对于</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揭露</a:t>
            </a:r>
            <a:r>
              <a:rPr kumimoji="1" lang="zh-CN" altLang="en-US" sz="3200" b="1" i="0" u="none" strike="noStrike" kern="0" cap="none" spc="0" normalizeH="0" baseline="0" noProof="0" dirty="0">
                <a:ln>
                  <a:noFill/>
                </a:ln>
                <a:solidFill>
                  <a:srgbClr val="0066FF"/>
                </a:solidFill>
                <a:effectLst>
                  <a:outerShdw blurRad="38100" dist="38100" dir="2700000" algn="tl">
                    <a:srgbClr val="C0C0C0"/>
                  </a:outerShdw>
                </a:effectLst>
                <a:uLnTx/>
                <a:uFillTx/>
                <a:latin typeface="Times New Roman" panose="02020603050405020304" pitchFamily="18" charset="0"/>
                <a:ea typeface="+mn-ea"/>
                <a:cs typeface="+mn-cs"/>
              </a:rPr>
              <a:t>程序中的</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错误</a:t>
            </a:r>
            <a:r>
              <a:rPr kumimoji="1" lang="zh-CN" altLang="en-US" sz="3200" b="1" i="0" u="none" strike="noStrike" kern="0" cap="none" spc="0" normalizeH="0" baseline="0" noProof="0" dirty="0">
                <a:ln>
                  <a:noFill/>
                </a:ln>
                <a:solidFill>
                  <a:srgbClr val="0066FF"/>
                </a:solidFill>
                <a:effectLst>
                  <a:outerShdw blurRad="38100" dist="38100" dir="2700000" algn="tl">
                    <a:srgbClr val="C0C0C0"/>
                  </a:outerShdw>
                </a:effectLst>
                <a:uLnTx/>
                <a:uFillTx/>
                <a:latin typeface="Times New Roman" panose="02020603050405020304" pitchFamily="18" charset="0"/>
                <a:ea typeface="+mn-ea"/>
                <a:cs typeface="+mn-cs"/>
              </a:rPr>
              <a:t>都是</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等效</a:t>
            </a:r>
            <a:r>
              <a:rPr kumimoji="1" lang="zh-CN" altLang="en-US" sz="3200" b="1" i="0" u="none" strike="noStrike" kern="0" cap="none" spc="0" normalizeH="0" baseline="0" noProof="0" dirty="0">
                <a:ln>
                  <a:noFill/>
                </a:ln>
                <a:solidFill>
                  <a:srgbClr val="0066FF"/>
                </a:solidFill>
                <a:effectLst>
                  <a:outerShdw blurRad="38100" dist="38100" dir="2700000" algn="tl">
                    <a:srgbClr val="C0C0C0"/>
                  </a:outerShdw>
                </a:effectLst>
                <a:uLnTx/>
                <a:uFillTx/>
                <a:latin typeface="Times New Roman" panose="02020603050405020304" pitchFamily="18" charset="0"/>
                <a:ea typeface="+mn-ea"/>
                <a:cs typeface="+mn-cs"/>
              </a:rPr>
              <a:t>的</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。测试某等价类的代表值就等价于对这一类其它值的测试。</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等价类划分有两种情况：</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有效等价类</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无效等价类</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endPar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endParaRPr>
          </a:p>
        </p:txBody>
      </p:sp>
      <p:sp>
        <p:nvSpPr>
          <p:cNvPr id="88068"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45</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xfrm>
            <a:off x="1150938" y="838200"/>
            <a:ext cx="7793037" cy="617538"/>
          </a:xfrm>
          <a:ln/>
        </p:spPr>
        <p:txBody>
          <a:bodyPr vert="horz" wrap="square" lIns="91440" tIns="45720" rIns="91440" bIns="45720" anchor="b"/>
          <a:lstStyle/>
          <a:p>
            <a:pPr eaLnBrk="1" hangingPunct="1"/>
            <a:r>
              <a:rPr lang="zh-CN" altLang="en-US" dirty="0">
                <a:latin typeface="楷体_GB2312" pitchFamily="49" charset="-122"/>
              </a:rPr>
              <a:t>有效等价类与无效等价类</a:t>
            </a:r>
          </a:p>
        </p:txBody>
      </p:sp>
      <p:sp>
        <p:nvSpPr>
          <p:cNvPr id="646147" name="Rectangle 3"/>
          <p:cNvSpPr>
            <a:spLocks noGrp="1" noChangeArrowheads="1"/>
          </p:cNvSpPr>
          <p:nvPr>
            <p:ph idx="1"/>
          </p:nvPr>
        </p:nvSpPr>
        <p:spPr>
          <a:xfrm>
            <a:off x="685800" y="1752600"/>
            <a:ext cx="8001000" cy="4419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楷体_GB2312" pitchFamily="49" charset="-122"/>
                <a:ea typeface="+mn-ea"/>
                <a:cs typeface="+mn-cs"/>
              </a:rPr>
              <a:t>有效等价类</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：指对于程序的规格说明来说，是</a:t>
            </a:r>
            <a:r>
              <a:rPr kumimoji="1" lang="zh-CN" altLang="en-US" sz="3200" b="1" i="0" u="none" strike="noStrike" kern="0" cap="none" spc="0" normalizeH="0" baseline="0" noProof="0" dirty="0">
                <a:ln>
                  <a:noFill/>
                </a:ln>
                <a:solidFill>
                  <a:schemeClr val="hlink"/>
                </a:solidFill>
                <a:effectLst/>
                <a:uLnTx/>
                <a:uFillTx/>
                <a:latin typeface="楷体_GB2312" pitchFamily="49" charset="-122"/>
                <a:ea typeface="+mn-ea"/>
                <a:cs typeface="+mn-cs"/>
              </a:rPr>
              <a:t>合理</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的、</a:t>
            </a:r>
            <a:r>
              <a:rPr kumimoji="1" lang="zh-CN" altLang="en-US" sz="3200" b="1" i="0" u="none" strike="noStrike" kern="0" cap="none" spc="0" normalizeH="0" baseline="0" noProof="0" dirty="0">
                <a:ln>
                  <a:noFill/>
                </a:ln>
                <a:solidFill>
                  <a:schemeClr val="hlink"/>
                </a:solidFill>
                <a:effectLst/>
                <a:uLnTx/>
                <a:uFillTx/>
                <a:latin typeface="楷体_GB2312" pitchFamily="49" charset="-122"/>
                <a:ea typeface="+mn-ea"/>
                <a:cs typeface="+mn-cs"/>
              </a:rPr>
              <a:t>有意义</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的</a:t>
            </a:r>
            <a:r>
              <a:rPr kumimoji="1" lang="zh-CN" altLang="en-US" sz="3200" b="1" i="0" u="none" strike="noStrike" kern="0" cap="none" spc="0" normalizeH="0" baseline="0" noProof="0" dirty="0">
                <a:ln>
                  <a:noFill/>
                </a:ln>
                <a:solidFill>
                  <a:schemeClr val="hlink"/>
                </a:solidFill>
                <a:effectLst/>
                <a:uLnTx/>
                <a:uFillTx/>
                <a:latin typeface="楷体_GB2312" pitchFamily="49" charset="-122"/>
                <a:ea typeface="+mn-ea"/>
                <a:cs typeface="+mn-cs"/>
              </a:rPr>
              <a:t>输入数据</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构成的集合。</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楷体_GB2312" pitchFamily="49" charset="-122"/>
                <a:ea typeface="+mn-ea"/>
                <a:cs typeface="+mn-cs"/>
              </a:rPr>
              <a:t>无效等价类</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：指对于程序的规格说明来说，是不合理的、无意义的输入数据构成的集合。</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设计测试用例时，要同时考虑有效等价类和无效等价类。</a:t>
            </a:r>
          </a:p>
        </p:txBody>
      </p:sp>
      <p:sp>
        <p:nvSpPr>
          <p:cNvPr id="8909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46</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xfrm>
            <a:off x="1066800" y="838200"/>
            <a:ext cx="7793038" cy="609600"/>
          </a:xfrm>
          <a:ln/>
        </p:spPr>
        <p:txBody>
          <a:bodyPr vert="horz" wrap="square" lIns="91440" tIns="45720" rIns="91440" bIns="45720" anchor="b"/>
          <a:lstStyle/>
          <a:p>
            <a:pPr eaLnBrk="1" hangingPunct="1"/>
            <a:r>
              <a:rPr lang="zh-CN" altLang="en-US" dirty="0">
                <a:latin typeface="楷体_GB2312" pitchFamily="49" charset="-122"/>
              </a:rPr>
              <a:t>划分等价类的启发式规则（1）</a:t>
            </a:r>
          </a:p>
        </p:txBody>
      </p:sp>
      <p:sp>
        <p:nvSpPr>
          <p:cNvPr id="647171" name="Rectangle 3"/>
          <p:cNvSpPr>
            <a:spLocks noGrp="1"/>
          </p:cNvSpPr>
          <p:nvPr>
            <p:ph idx="1"/>
          </p:nvPr>
        </p:nvSpPr>
        <p:spPr>
          <a:xfrm>
            <a:off x="685800" y="1676400"/>
            <a:ext cx="7885113" cy="2590800"/>
          </a:xfrm>
          <a:solidFill>
            <a:schemeClr val="bg1">
              <a:alpha val="100000"/>
            </a:schemeClr>
          </a:solidFill>
          <a:ln/>
        </p:spPr>
        <p:txBody>
          <a:bodyPr vert="horz" wrap="square" lIns="91440" tIns="45720" rIns="91440" bIns="45720" anchor="t"/>
          <a:lstStyle/>
          <a:p>
            <a:pPr eaLnBrk="1" hangingPunct="1">
              <a:lnSpc>
                <a:spcPct val="90000"/>
              </a:lnSpc>
            </a:pPr>
            <a:r>
              <a:rPr lang="zh-CN" altLang="en-US" dirty="0">
                <a:latin typeface="楷体_GB2312" pitchFamily="49" charset="-122"/>
              </a:rPr>
              <a:t>如果规定了输入值的</a:t>
            </a:r>
            <a:r>
              <a:rPr lang="zh-CN" altLang="en-US" dirty="0">
                <a:solidFill>
                  <a:schemeClr val="hlink"/>
                </a:solidFill>
                <a:latin typeface="楷体_GB2312" pitchFamily="49" charset="-122"/>
              </a:rPr>
              <a:t>范围</a:t>
            </a:r>
            <a:r>
              <a:rPr lang="zh-CN" altLang="en-US" dirty="0">
                <a:latin typeface="楷体_GB2312" pitchFamily="49" charset="-122"/>
              </a:rPr>
              <a:t>或值的</a:t>
            </a:r>
            <a:r>
              <a:rPr lang="zh-CN" altLang="en-US" dirty="0">
                <a:solidFill>
                  <a:schemeClr val="hlink"/>
                </a:solidFill>
                <a:latin typeface="楷体_GB2312" pitchFamily="49" charset="-122"/>
              </a:rPr>
              <a:t>个数</a:t>
            </a:r>
            <a:r>
              <a:rPr lang="zh-CN" altLang="en-US" dirty="0">
                <a:latin typeface="楷体_GB2312" pitchFamily="49" charset="-122"/>
              </a:rPr>
              <a:t>，则可划分出</a:t>
            </a:r>
            <a:r>
              <a:rPr lang="zh-CN" altLang="en-US" dirty="0">
                <a:solidFill>
                  <a:schemeClr val="hlink"/>
                </a:solidFill>
                <a:latin typeface="楷体_GB2312" pitchFamily="49" charset="-122"/>
              </a:rPr>
              <a:t>一</a:t>
            </a:r>
            <a:r>
              <a:rPr lang="zh-CN" altLang="en-US" dirty="0">
                <a:latin typeface="楷体_GB2312" pitchFamily="49" charset="-122"/>
              </a:rPr>
              <a:t>个有效等价类（输入值在此范围内）和</a:t>
            </a:r>
            <a:r>
              <a:rPr lang="zh-CN" altLang="en-US" dirty="0">
                <a:solidFill>
                  <a:schemeClr val="hlink"/>
                </a:solidFill>
                <a:latin typeface="楷体_GB2312" pitchFamily="49" charset="-122"/>
              </a:rPr>
              <a:t>两个</a:t>
            </a:r>
            <a:r>
              <a:rPr lang="zh-CN" altLang="en-US" dirty="0">
                <a:latin typeface="楷体_GB2312" pitchFamily="49" charset="-122"/>
              </a:rPr>
              <a:t>无效等价类（输入值小于最小值或大于最大值）。</a:t>
            </a:r>
          </a:p>
          <a:p>
            <a:pPr eaLnBrk="1" hangingPunct="1">
              <a:lnSpc>
                <a:spcPct val="90000"/>
              </a:lnSpc>
            </a:pPr>
            <a:r>
              <a:rPr lang="zh-CN" altLang="en-US" i="1" dirty="0">
                <a:solidFill>
                  <a:schemeClr val="tx2"/>
                </a:solidFill>
                <a:latin typeface="楷体_GB2312" pitchFamily="49" charset="-122"/>
              </a:rPr>
              <a:t>例</a:t>
            </a:r>
            <a:r>
              <a:rPr lang="zh-CN" altLang="en-US" dirty="0">
                <a:solidFill>
                  <a:schemeClr val="tx1"/>
                </a:solidFill>
                <a:latin typeface="楷体_GB2312" pitchFamily="49" charset="-122"/>
              </a:rPr>
              <a:t> 输入值是学生成绩，范围是0～100</a:t>
            </a:r>
          </a:p>
        </p:txBody>
      </p:sp>
      <p:grpSp>
        <p:nvGrpSpPr>
          <p:cNvPr id="2" name="Group 5"/>
          <p:cNvGrpSpPr/>
          <p:nvPr/>
        </p:nvGrpSpPr>
        <p:grpSpPr>
          <a:xfrm>
            <a:off x="76200" y="4114800"/>
            <a:ext cx="8991600" cy="2438400"/>
            <a:chOff x="0" y="2224"/>
            <a:chExt cx="5808" cy="1753"/>
          </a:xfrm>
        </p:grpSpPr>
        <p:sp>
          <p:nvSpPr>
            <p:cNvPr id="90118" name="Line 6"/>
            <p:cNvSpPr/>
            <p:nvPr/>
          </p:nvSpPr>
          <p:spPr>
            <a:xfrm>
              <a:off x="0" y="2784"/>
              <a:ext cx="4960" cy="0"/>
            </a:xfrm>
            <a:prstGeom prst="line">
              <a:avLst/>
            </a:prstGeom>
            <a:ln w="50800" cap="flat" cmpd="sng">
              <a:solidFill>
                <a:schemeClr val="tx1"/>
              </a:solidFill>
              <a:prstDash val="solid"/>
              <a:headEnd type="none" w="med" len="med"/>
              <a:tailEnd type="none" w="med" len="med"/>
            </a:ln>
          </p:spPr>
        </p:sp>
        <p:sp>
          <p:nvSpPr>
            <p:cNvPr id="90119" name="Line 7"/>
            <p:cNvSpPr/>
            <p:nvPr/>
          </p:nvSpPr>
          <p:spPr>
            <a:xfrm>
              <a:off x="2008" y="2648"/>
              <a:ext cx="0" cy="128"/>
            </a:xfrm>
            <a:prstGeom prst="line">
              <a:avLst/>
            </a:prstGeom>
            <a:ln w="25400" cap="flat" cmpd="sng">
              <a:solidFill>
                <a:schemeClr val="tx1"/>
              </a:solidFill>
              <a:prstDash val="solid"/>
              <a:headEnd type="none" w="med" len="med"/>
              <a:tailEnd type="none" w="med" len="med"/>
            </a:ln>
          </p:spPr>
        </p:sp>
        <p:sp>
          <p:nvSpPr>
            <p:cNvPr id="90120" name="Line 8"/>
            <p:cNvSpPr/>
            <p:nvPr/>
          </p:nvSpPr>
          <p:spPr>
            <a:xfrm>
              <a:off x="3832" y="2648"/>
              <a:ext cx="0" cy="128"/>
            </a:xfrm>
            <a:prstGeom prst="line">
              <a:avLst/>
            </a:prstGeom>
            <a:ln w="25400" cap="flat" cmpd="sng">
              <a:solidFill>
                <a:schemeClr val="tx1"/>
              </a:solidFill>
              <a:prstDash val="solid"/>
              <a:headEnd type="none" w="med" len="med"/>
              <a:tailEnd type="none" w="med" len="med"/>
            </a:ln>
          </p:spPr>
        </p:sp>
        <p:sp>
          <p:nvSpPr>
            <p:cNvPr id="90121" name="Line 9"/>
            <p:cNvSpPr/>
            <p:nvPr/>
          </p:nvSpPr>
          <p:spPr>
            <a:xfrm>
              <a:off x="2008" y="2884"/>
              <a:ext cx="0" cy="952"/>
            </a:xfrm>
            <a:prstGeom prst="line">
              <a:avLst/>
            </a:prstGeom>
            <a:ln w="12700" cap="flat" cmpd="sng">
              <a:solidFill>
                <a:schemeClr val="tx1"/>
              </a:solidFill>
              <a:prstDash val="solid"/>
              <a:headEnd type="none" w="med" len="med"/>
              <a:tailEnd type="none" w="med" len="med"/>
            </a:ln>
          </p:spPr>
        </p:sp>
        <p:sp>
          <p:nvSpPr>
            <p:cNvPr id="90122" name="Line 10"/>
            <p:cNvSpPr/>
            <p:nvPr/>
          </p:nvSpPr>
          <p:spPr>
            <a:xfrm>
              <a:off x="3832" y="2884"/>
              <a:ext cx="0" cy="952"/>
            </a:xfrm>
            <a:prstGeom prst="line">
              <a:avLst/>
            </a:prstGeom>
            <a:ln w="12700" cap="flat" cmpd="sng">
              <a:solidFill>
                <a:schemeClr val="tx1"/>
              </a:solidFill>
              <a:prstDash val="solid"/>
              <a:headEnd type="none" w="med" len="med"/>
              <a:tailEnd type="none" w="med" len="med"/>
            </a:ln>
          </p:spPr>
        </p:sp>
        <p:sp>
          <p:nvSpPr>
            <p:cNvPr id="90123" name="Rectangle 11"/>
            <p:cNvSpPr/>
            <p:nvPr/>
          </p:nvSpPr>
          <p:spPr>
            <a:xfrm>
              <a:off x="1408" y="2224"/>
              <a:ext cx="3071" cy="463"/>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3600" dirty="0">
                  <a:solidFill>
                    <a:schemeClr val="tx1"/>
                  </a:solidFill>
                  <a:latin typeface="黑体" panose="02010609060101010101" pitchFamily="2" charset="-122"/>
                  <a:ea typeface="黑体" panose="02010609060101010101" pitchFamily="2" charset="-122"/>
                </a:rPr>
                <a:t>   0          100</a:t>
              </a:r>
            </a:p>
          </p:txBody>
        </p:sp>
        <p:sp>
          <p:nvSpPr>
            <p:cNvPr id="90124" name="Rectangle 12"/>
            <p:cNvSpPr/>
            <p:nvPr/>
          </p:nvSpPr>
          <p:spPr>
            <a:xfrm>
              <a:off x="2051" y="2774"/>
              <a:ext cx="1692" cy="1203"/>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spcBef>
                  <a:spcPct val="0"/>
                </a:spcBef>
                <a:buClrTx/>
                <a:buSzTx/>
                <a:buFontTx/>
                <a:buNone/>
              </a:pPr>
              <a:r>
                <a:rPr lang="zh-CN" altLang="en-US" sz="4000" dirty="0">
                  <a:solidFill>
                    <a:schemeClr val="tx1"/>
                  </a:solidFill>
                  <a:latin typeface="宋体" panose="02010600030101010101" pitchFamily="2" charset="-122"/>
                  <a:ea typeface="宋体" panose="02010600030101010101" pitchFamily="2" charset="-122"/>
                </a:rPr>
                <a:t> </a:t>
              </a:r>
              <a:r>
                <a:rPr lang="zh-CN" altLang="en-US" dirty="0">
                  <a:solidFill>
                    <a:srgbClr val="037C03"/>
                  </a:solidFill>
                  <a:latin typeface="宋体" panose="02010600030101010101" pitchFamily="2" charset="-122"/>
                  <a:ea typeface="宋体" panose="02010600030101010101" pitchFamily="2" charset="-122"/>
                </a:rPr>
                <a:t>有效</a:t>
              </a:r>
            </a:p>
            <a:p>
              <a:pPr marL="0" lvl="0" indent="0" algn="ctr">
                <a:spcBef>
                  <a:spcPct val="0"/>
                </a:spcBef>
                <a:buClrTx/>
                <a:buSzTx/>
                <a:buFontTx/>
                <a:buNone/>
              </a:pPr>
              <a:r>
                <a:rPr lang="zh-CN" altLang="en-US" dirty="0">
                  <a:solidFill>
                    <a:srgbClr val="037C03"/>
                  </a:solidFill>
                  <a:latin typeface="宋体" panose="02010600030101010101" pitchFamily="2" charset="-122"/>
                  <a:ea typeface="宋体" panose="02010600030101010101" pitchFamily="2" charset="-122"/>
                </a:rPr>
                <a:t>等价类</a:t>
              </a:r>
            </a:p>
            <a:p>
              <a:pPr marL="0" lvl="0" indent="0" algn="ctr">
                <a:spcBef>
                  <a:spcPct val="0"/>
                </a:spcBef>
                <a:buClrTx/>
                <a:buSzTx/>
                <a:buFontTx/>
                <a:buNone/>
              </a:pPr>
              <a:r>
                <a:rPr lang="zh-CN" altLang="en-US" dirty="0">
                  <a:solidFill>
                    <a:srgbClr val="037C03"/>
                  </a:solidFill>
                  <a:latin typeface="宋体" panose="02010600030101010101" pitchFamily="2" charset="-122"/>
                  <a:ea typeface="宋体" panose="02010600030101010101" pitchFamily="2" charset="-122"/>
                </a:rPr>
                <a:t>1≤成绩≤100</a:t>
              </a:r>
            </a:p>
          </p:txBody>
        </p:sp>
        <p:sp>
          <p:nvSpPr>
            <p:cNvPr id="90125" name="Rectangle 13"/>
            <p:cNvSpPr/>
            <p:nvPr/>
          </p:nvSpPr>
          <p:spPr>
            <a:xfrm>
              <a:off x="4080" y="2890"/>
              <a:ext cx="1728" cy="941"/>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dirty="0">
                  <a:solidFill>
                    <a:srgbClr val="7B00E4"/>
                  </a:solidFill>
                  <a:latin typeface="宋体" panose="02010600030101010101" pitchFamily="2" charset="-122"/>
                  <a:ea typeface="宋体" panose="02010600030101010101" pitchFamily="2" charset="-122"/>
                </a:rPr>
                <a:t>无效等价类</a:t>
              </a:r>
            </a:p>
            <a:p>
              <a:pPr marL="0" lvl="0" indent="0">
                <a:spcBef>
                  <a:spcPct val="50000"/>
                </a:spcBef>
                <a:buClrTx/>
                <a:buSzTx/>
                <a:buFontTx/>
                <a:buNone/>
              </a:pPr>
              <a:r>
                <a:rPr lang="zh-CN" altLang="en-US" dirty="0">
                  <a:solidFill>
                    <a:srgbClr val="7B00E4"/>
                  </a:solidFill>
                  <a:latin typeface="宋体" panose="02010600030101010101" pitchFamily="2" charset="-122"/>
                  <a:ea typeface="宋体" panose="02010600030101010101" pitchFamily="2" charset="-122"/>
                </a:rPr>
                <a:t> 成绩&gt;100</a:t>
              </a:r>
            </a:p>
          </p:txBody>
        </p:sp>
        <p:sp>
          <p:nvSpPr>
            <p:cNvPr id="90126" name="Rectangle 14"/>
            <p:cNvSpPr/>
            <p:nvPr/>
          </p:nvSpPr>
          <p:spPr>
            <a:xfrm>
              <a:off x="0" y="2880"/>
              <a:ext cx="1824" cy="993"/>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4000" dirty="0">
                  <a:solidFill>
                    <a:srgbClr val="7B00E4"/>
                  </a:solidFill>
                  <a:latin typeface="宋体" panose="02010600030101010101" pitchFamily="2" charset="-122"/>
                  <a:ea typeface="宋体" panose="02010600030101010101" pitchFamily="2" charset="-122"/>
                </a:rPr>
                <a:t> </a:t>
              </a:r>
              <a:r>
                <a:rPr lang="zh-CN" altLang="en-US" dirty="0">
                  <a:solidFill>
                    <a:srgbClr val="7B00E4"/>
                  </a:solidFill>
                  <a:latin typeface="宋体" panose="02010600030101010101" pitchFamily="2" charset="-122"/>
                  <a:ea typeface="宋体" panose="02010600030101010101" pitchFamily="2" charset="-122"/>
                </a:rPr>
                <a:t>无效等价类</a:t>
              </a:r>
            </a:p>
            <a:p>
              <a:pPr marL="0" lvl="0" indent="0">
                <a:spcBef>
                  <a:spcPct val="40000"/>
                </a:spcBef>
                <a:buClrTx/>
                <a:buSzTx/>
                <a:buFontTx/>
                <a:buNone/>
              </a:pPr>
              <a:r>
                <a:rPr lang="zh-CN" altLang="en-US" dirty="0">
                  <a:solidFill>
                    <a:srgbClr val="7B00E4"/>
                  </a:solidFill>
                  <a:latin typeface="宋体" panose="02010600030101010101" pitchFamily="2" charset="-122"/>
                  <a:ea typeface="宋体" panose="02010600030101010101" pitchFamily="2" charset="-122"/>
                </a:rPr>
                <a:t>   成绩&lt;0</a:t>
              </a:r>
            </a:p>
          </p:txBody>
        </p:sp>
        <p:sp>
          <p:nvSpPr>
            <p:cNvPr id="90127" name="Line 15"/>
            <p:cNvSpPr/>
            <p:nvPr/>
          </p:nvSpPr>
          <p:spPr>
            <a:xfrm>
              <a:off x="1632" y="3120"/>
              <a:ext cx="368" cy="0"/>
            </a:xfrm>
            <a:prstGeom prst="line">
              <a:avLst/>
            </a:prstGeom>
            <a:ln w="25400" cap="flat" cmpd="sng">
              <a:solidFill>
                <a:srgbClr val="7B00E4"/>
              </a:solidFill>
              <a:prstDash val="solid"/>
              <a:headEnd type="none" w="med" len="med"/>
              <a:tailEnd type="triangle" w="med" len="med"/>
            </a:ln>
          </p:spPr>
        </p:sp>
        <p:sp>
          <p:nvSpPr>
            <p:cNvPr id="90128" name="Line 16"/>
            <p:cNvSpPr/>
            <p:nvPr/>
          </p:nvSpPr>
          <p:spPr>
            <a:xfrm>
              <a:off x="3504" y="3120"/>
              <a:ext cx="320" cy="0"/>
            </a:xfrm>
            <a:prstGeom prst="line">
              <a:avLst/>
            </a:prstGeom>
            <a:ln w="25400" cap="flat" cmpd="sng">
              <a:solidFill>
                <a:srgbClr val="037C03"/>
              </a:solidFill>
              <a:prstDash val="solid"/>
              <a:headEnd type="none" w="med" len="med"/>
              <a:tailEnd type="triangle" w="med" len="med"/>
            </a:ln>
          </p:spPr>
        </p:sp>
        <p:sp>
          <p:nvSpPr>
            <p:cNvPr id="90129" name="Line 17"/>
            <p:cNvSpPr/>
            <p:nvPr/>
          </p:nvSpPr>
          <p:spPr>
            <a:xfrm flipH="1">
              <a:off x="2008" y="3120"/>
              <a:ext cx="400" cy="0"/>
            </a:xfrm>
            <a:prstGeom prst="line">
              <a:avLst/>
            </a:prstGeom>
            <a:ln w="25400" cap="flat" cmpd="sng">
              <a:solidFill>
                <a:srgbClr val="037C03"/>
              </a:solidFill>
              <a:prstDash val="solid"/>
              <a:headEnd type="none" w="med" len="med"/>
              <a:tailEnd type="triangle" w="med" len="med"/>
            </a:ln>
          </p:spPr>
        </p:sp>
        <p:sp>
          <p:nvSpPr>
            <p:cNvPr id="90130" name="Line 18"/>
            <p:cNvSpPr/>
            <p:nvPr/>
          </p:nvSpPr>
          <p:spPr>
            <a:xfrm flipH="1">
              <a:off x="3824" y="3120"/>
              <a:ext cx="304" cy="0"/>
            </a:xfrm>
            <a:prstGeom prst="line">
              <a:avLst/>
            </a:prstGeom>
            <a:ln w="25400" cap="flat" cmpd="sng">
              <a:solidFill>
                <a:srgbClr val="7B00E4"/>
              </a:solidFill>
              <a:prstDash val="solid"/>
              <a:headEnd type="none" w="med" len="med"/>
              <a:tailEnd type="triangle" w="med" len="med"/>
            </a:ln>
          </p:spPr>
        </p:sp>
      </p:grpSp>
      <p:sp>
        <p:nvSpPr>
          <p:cNvPr id="90117" name="灯片编号占位符 20"/>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47</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a:xfrm>
            <a:off x="1066800" y="838200"/>
            <a:ext cx="7793038" cy="609600"/>
          </a:xfrm>
          <a:ln/>
        </p:spPr>
        <p:txBody>
          <a:bodyPr vert="horz" wrap="square" lIns="91440" tIns="45720" rIns="91440" bIns="45720" anchor="b"/>
          <a:lstStyle/>
          <a:p>
            <a:pPr eaLnBrk="1" hangingPunct="1"/>
            <a:r>
              <a:rPr lang="zh-CN" altLang="en-US" dirty="0">
                <a:latin typeface="楷体_GB2312" pitchFamily="49" charset="-122"/>
              </a:rPr>
              <a:t>划分等价类的启发式规则（2）</a:t>
            </a:r>
          </a:p>
        </p:txBody>
      </p:sp>
      <p:sp>
        <p:nvSpPr>
          <p:cNvPr id="648195" name="Rectangle 3"/>
          <p:cNvSpPr>
            <a:spLocks noGrp="1"/>
          </p:cNvSpPr>
          <p:nvPr>
            <p:ph idx="1"/>
          </p:nvPr>
        </p:nvSpPr>
        <p:spPr>
          <a:xfrm>
            <a:off x="533400" y="1981200"/>
            <a:ext cx="8382000" cy="4648200"/>
          </a:xfrm>
          <a:solidFill>
            <a:schemeClr val="bg1">
              <a:alpha val="100000"/>
            </a:schemeClr>
          </a:solidFill>
          <a:ln/>
        </p:spPr>
        <p:txBody>
          <a:bodyPr vert="horz" wrap="square" lIns="91440" tIns="45720" rIns="91440" bIns="45720" anchor="t"/>
          <a:lstStyle/>
          <a:p>
            <a:pPr eaLnBrk="1" hangingPunct="1">
              <a:lnSpc>
                <a:spcPct val="105000"/>
              </a:lnSpc>
            </a:pPr>
            <a:r>
              <a:rPr lang="zh-CN" altLang="en-US" dirty="0">
                <a:latin typeface="楷体_GB2312" pitchFamily="49" charset="-122"/>
              </a:rPr>
              <a:t>如果规定了输入数据的</a:t>
            </a:r>
            <a:r>
              <a:rPr lang="zh-CN" altLang="en-US" dirty="0">
                <a:solidFill>
                  <a:schemeClr val="hlink"/>
                </a:solidFill>
                <a:latin typeface="楷体_GB2312" pitchFamily="49" charset="-122"/>
              </a:rPr>
              <a:t>一组</a:t>
            </a:r>
            <a:r>
              <a:rPr lang="zh-CN" altLang="en-US" dirty="0">
                <a:latin typeface="楷体_GB2312" pitchFamily="49" charset="-122"/>
              </a:rPr>
              <a:t>值，而且程序对</a:t>
            </a:r>
            <a:r>
              <a:rPr lang="zh-CN" altLang="en-US" dirty="0">
                <a:solidFill>
                  <a:schemeClr val="hlink"/>
                </a:solidFill>
                <a:latin typeface="楷体_GB2312" pitchFamily="49" charset="-122"/>
              </a:rPr>
              <a:t>不同输入值</a:t>
            </a:r>
            <a:r>
              <a:rPr lang="zh-CN" altLang="en-US" dirty="0">
                <a:latin typeface="楷体_GB2312" pitchFamily="49" charset="-122"/>
              </a:rPr>
              <a:t>做</a:t>
            </a:r>
            <a:r>
              <a:rPr lang="zh-CN" altLang="en-US" dirty="0">
                <a:solidFill>
                  <a:schemeClr val="hlink"/>
                </a:solidFill>
                <a:latin typeface="楷体_GB2312" pitchFamily="49" charset="-122"/>
              </a:rPr>
              <a:t>不同处理</a:t>
            </a:r>
            <a:r>
              <a:rPr lang="zh-CN" altLang="en-US" dirty="0">
                <a:latin typeface="楷体_GB2312" pitchFamily="49" charset="-122"/>
              </a:rPr>
              <a:t>，则</a:t>
            </a:r>
            <a:r>
              <a:rPr lang="zh-CN" altLang="en-US" dirty="0">
                <a:solidFill>
                  <a:schemeClr val="hlink"/>
                </a:solidFill>
                <a:latin typeface="楷体_GB2312" pitchFamily="49" charset="-122"/>
              </a:rPr>
              <a:t>每个</a:t>
            </a:r>
            <a:r>
              <a:rPr lang="zh-CN" altLang="en-US" dirty="0">
                <a:latin typeface="楷体_GB2312" pitchFamily="49" charset="-122"/>
              </a:rPr>
              <a:t>允许的输入值是</a:t>
            </a:r>
            <a:r>
              <a:rPr lang="zh-CN" altLang="en-US" dirty="0">
                <a:solidFill>
                  <a:schemeClr val="hlink"/>
                </a:solidFill>
                <a:latin typeface="楷体_GB2312" pitchFamily="49" charset="-122"/>
              </a:rPr>
              <a:t>一</a:t>
            </a:r>
            <a:r>
              <a:rPr lang="zh-CN" altLang="en-US" dirty="0">
                <a:latin typeface="楷体_GB2312" pitchFamily="49" charset="-122"/>
              </a:rPr>
              <a:t>个有效等价类，此外还有</a:t>
            </a:r>
            <a:r>
              <a:rPr lang="zh-CN" altLang="en-US" dirty="0">
                <a:solidFill>
                  <a:schemeClr val="hlink"/>
                </a:solidFill>
                <a:latin typeface="楷体_GB2312" pitchFamily="49" charset="-122"/>
              </a:rPr>
              <a:t>若干</a:t>
            </a:r>
            <a:r>
              <a:rPr lang="zh-CN" altLang="en-US" dirty="0">
                <a:latin typeface="楷体_GB2312" pitchFamily="49" charset="-122"/>
              </a:rPr>
              <a:t>个无效等价类（任一个不允许的输入值）。</a:t>
            </a:r>
          </a:p>
          <a:p>
            <a:pPr eaLnBrk="1" hangingPunct="1">
              <a:lnSpc>
                <a:spcPct val="105000"/>
              </a:lnSpc>
            </a:pPr>
            <a:r>
              <a:rPr lang="zh-CN" altLang="en-US" dirty="0">
                <a:solidFill>
                  <a:schemeClr val="tx1"/>
                </a:solidFill>
                <a:latin typeface="楷体_GB2312" pitchFamily="49" charset="-122"/>
              </a:rPr>
              <a:t>例：输入条件说明学历可为:</a:t>
            </a:r>
            <a:r>
              <a:rPr lang="zh-CN" altLang="en-US" dirty="0">
                <a:solidFill>
                  <a:srgbClr val="438E00"/>
                </a:solidFill>
                <a:latin typeface="楷体_GB2312" pitchFamily="49" charset="-122"/>
              </a:rPr>
              <a:t>专科、本科、    硕士、博士</a:t>
            </a:r>
            <a:r>
              <a:rPr lang="zh-CN" altLang="en-US" dirty="0">
                <a:solidFill>
                  <a:schemeClr val="tx1"/>
                </a:solidFill>
                <a:latin typeface="楷体_GB2312" pitchFamily="49" charset="-122"/>
              </a:rPr>
              <a:t>四种之一，则分别取这四个值作为</a:t>
            </a:r>
            <a:r>
              <a:rPr lang="zh-CN" altLang="en-US" dirty="0">
                <a:solidFill>
                  <a:srgbClr val="438E00"/>
                </a:solidFill>
                <a:latin typeface="楷体_GB2312" pitchFamily="49" charset="-122"/>
              </a:rPr>
              <a:t>四个有效等价类</a:t>
            </a:r>
            <a:r>
              <a:rPr lang="zh-CN" altLang="en-US" dirty="0">
                <a:solidFill>
                  <a:schemeClr val="tx1"/>
                </a:solidFill>
                <a:latin typeface="楷体_GB2312" pitchFamily="49" charset="-122"/>
              </a:rPr>
              <a:t>，另外把四种学历之外的任何学历作为无效等价类</a:t>
            </a:r>
          </a:p>
        </p:txBody>
      </p:sp>
      <p:sp>
        <p:nvSpPr>
          <p:cNvPr id="91140"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48</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a:xfrm>
            <a:off x="1066800" y="838200"/>
            <a:ext cx="7793038" cy="609600"/>
          </a:xfrm>
          <a:ln/>
        </p:spPr>
        <p:txBody>
          <a:bodyPr vert="horz" wrap="square" lIns="91440" tIns="45720" rIns="91440" bIns="45720" anchor="b"/>
          <a:lstStyle/>
          <a:p>
            <a:pPr eaLnBrk="1" hangingPunct="1"/>
            <a:r>
              <a:rPr lang="zh-CN" altLang="en-US" dirty="0">
                <a:latin typeface="楷体_GB2312" pitchFamily="49" charset="-122"/>
              </a:rPr>
              <a:t>划分等价类的启发式规则（3）</a:t>
            </a:r>
          </a:p>
        </p:txBody>
      </p:sp>
      <p:sp>
        <p:nvSpPr>
          <p:cNvPr id="649219" name="Rectangle 3"/>
          <p:cNvSpPr>
            <a:spLocks noGrp="1"/>
          </p:cNvSpPr>
          <p:nvPr>
            <p:ph idx="1"/>
          </p:nvPr>
        </p:nvSpPr>
        <p:spPr>
          <a:xfrm>
            <a:off x="533400" y="1524000"/>
            <a:ext cx="8305800" cy="5029200"/>
          </a:xfrm>
          <a:solidFill>
            <a:schemeClr val="bg1">
              <a:alpha val="100000"/>
            </a:schemeClr>
          </a:solidFill>
          <a:ln/>
        </p:spPr>
        <p:txBody>
          <a:bodyPr vert="horz" wrap="square" lIns="91440" tIns="45720" rIns="91440" bIns="45720" anchor="t"/>
          <a:lstStyle/>
          <a:p>
            <a:pPr eaLnBrk="1" hangingPunct="1">
              <a:spcBef>
                <a:spcPts val="1200"/>
              </a:spcBef>
            </a:pPr>
            <a:r>
              <a:rPr lang="zh-CN" altLang="en-US" dirty="0">
                <a:latin typeface="楷体_GB2312" pitchFamily="49" charset="-122"/>
              </a:rPr>
              <a:t>如果规定了输入数据必须遵循的</a:t>
            </a:r>
            <a:r>
              <a:rPr lang="zh-CN" altLang="en-US" dirty="0">
                <a:solidFill>
                  <a:schemeClr val="hlink"/>
                </a:solidFill>
                <a:latin typeface="楷体_GB2312" pitchFamily="49" charset="-122"/>
              </a:rPr>
              <a:t>规则</a:t>
            </a:r>
            <a:r>
              <a:rPr lang="zh-CN" altLang="en-US" dirty="0">
                <a:latin typeface="楷体_GB2312" pitchFamily="49" charset="-122"/>
              </a:rPr>
              <a:t>，则可以划分出</a:t>
            </a:r>
            <a:r>
              <a:rPr lang="zh-CN" altLang="en-US" dirty="0">
                <a:solidFill>
                  <a:schemeClr val="hlink"/>
                </a:solidFill>
                <a:latin typeface="楷体_GB2312" pitchFamily="49" charset="-122"/>
              </a:rPr>
              <a:t>一</a:t>
            </a:r>
            <a:r>
              <a:rPr lang="zh-CN" altLang="en-US" dirty="0">
                <a:latin typeface="楷体_GB2312" pitchFamily="49" charset="-122"/>
              </a:rPr>
              <a:t>个有效等价类（符合规则）和</a:t>
            </a:r>
            <a:r>
              <a:rPr lang="zh-CN" altLang="en-US" dirty="0">
                <a:solidFill>
                  <a:schemeClr val="hlink"/>
                </a:solidFill>
                <a:latin typeface="楷体_GB2312" pitchFamily="49" charset="-122"/>
              </a:rPr>
              <a:t>若干</a:t>
            </a:r>
            <a:r>
              <a:rPr lang="zh-CN" altLang="en-US" dirty="0">
                <a:latin typeface="楷体_GB2312" pitchFamily="49" charset="-122"/>
              </a:rPr>
              <a:t>个无效等价类（从不同角度违反规则）。</a:t>
            </a:r>
          </a:p>
          <a:p>
            <a:pPr eaLnBrk="1" hangingPunct="1">
              <a:spcBef>
                <a:spcPts val="1200"/>
              </a:spcBef>
            </a:pPr>
            <a:r>
              <a:rPr lang="zh-CN" altLang="en-US" dirty="0">
                <a:solidFill>
                  <a:schemeClr val="tx1"/>
                </a:solidFill>
                <a:latin typeface="楷体_GB2312" pitchFamily="49" charset="-122"/>
              </a:rPr>
              <a:t>例：</a:t>
            </a:r>
            <a:r>
              <a:rPr lang="en-US" altLang="zh-CN" dirty="0">
                <a:latin typeface="楷体_GB2312" pitchFamily="49" charset="-122"/>
              </a:rPr>
              <a:t>Pascal</a:t>
            </a:r>
            <a:r>
              <a:rPr lang="zh-CN" altLang="en-US" dirty="0">
                <a:latin typeface="楷体_GB2312" pitchFamily="49" charset="-122"/>
              </a:rPr>
              <a:t>语言规定 </a:t>
            </a:r>
            <a:r>
              <a:rPr lang="zh-CN" altLang="en-US" dirty="0">
                <a:latin typeface="Times New Roman" panose="02020603050405020304" pitchFamily="18" charset="0"/>
              </a:rPr>
              <a:t>“</a:t>
            </a:r>
            <a:r>
              <a:rPr lang="zh-CN" altLang="en-US" dirty="0">
                <a:latin typeface="楷体_GB2312" pitchFamily="49" charset="-122"/>
              </a:rPr>
              <a:t>一个语句必须以分号</a:t>
            </a:r>
            <a:r>
              <a:rPr lang="zh-CN" altLang="en-US" dirty="0">
                <a:latin typeface="Times New Roman" panose="02020603050405020304" pitchFamily="18" charset="0"/>
              </a:rPr>
              <a:t>‘</a:t>
            </a:r>
            <a:r>
              <a:rPr lang="zh-CN" altLang="en-US" dirty="0">
                <a:solidFill>
                  <a:schemeClr val="hlink"/>
                </a:solidFill>
                <a:latin typeface="楷体_GB2312" pitchFamily="49" charset="-122"/>
              </a:rPr>
              <a:t>;</a:t>
            </a:r>
            <a:r>
              <a:rPr lang="zh-CN" altLang="en-US" dirty="0">
                <a:latin typeface="Times New Roman" panose="02020603050405020304" pitchFamily="18" charset="0"/>
              </a:rPr>
              <a:t>’</a:t>
            </a:r>
            <a:r>
              <a:rPr lang="zh-CN" altLang="en-US" dirty="0">
                <a:latin typeface="楷体_GB2312" pitchFamily="49" charset="-122"/>
              </a:rPr>
              <a:t>结束</a:t>
            </a:r>
            <a:r>
              <a:rPr lang="zh-CN" altLang="en-US" dirty="0">
                <a:latin typeface="Times New Roman" panose="02020603050405020304" pitchFamily="18" charset="0"/>
              </a:rPr>
              <a:t>”</a:t>
            </a:r>
            <a:r>
              <a:rPr lang="zh-CN" altLang="en-US" dirty="0">
                <a:latin typeface="楷体_GB2312" pitchFamily="49" charset="-122"/>
              </a:rPr>
              <a:t>。</a:t>
            </a:r>
          </a:p>
          <a:p>
            <a:pPr lvl="1" eaLnBrk="1" hangingPunct="1">
              <a:spcBef>
                <a:spcPts val="1200"/>
              </a:spcBef>
            </a:pPr>
            <a:r>
              <a:rPr lang="zh-CN" altLang="en-US" sz="3200" dirty="0">
                <a:latin typeface="楷体_GB2312" pitchFamily="49" charset="-122"/>
              </a:rPr>
              <a:t>确定一个有效等价类 </a:t>
            </a:r>
            <a:r>
              <a:rPr lang="zh-CN" altLang="en-US" sz="3200" dirty="0">
                <a:latin typeface="Times New Roman" panose="02020603050405020304" pitchFamily="18" charset="0"/>
              </a:rPr>
              <a:t>“</a:t>
            </a:r>
            <a:r>
              <a:rPr lang="zh-CN" altLang="en-US" sz="3200" dirty="0">
                <a:latin typeface="楷体_GB2312" pitchFamily="49" charset="-122"/>
              </a:rPr>
              <a:t>以</a:t>
            </a:r>
            <a:r>
              <a:rPr lang="zh-CN" altLang="en-US" sz="3200" dirty="0">
                <a:latin typeface="Times New Roman" panose="02020603050405020304" pitchFamily="18" charset="0"/>
              </a:rPr>
              <a:t>‘</a:t>
            </a:r>
            <a:r>
              <a:rPr lang="zh-CN" altLang="en-US" sz="3200" dirty="0">
                <a:latin typeface="楷体_GB2312" pitchFamily="49" charset="-122"/>
              </a:rPr>
              <a:t> ;</a:t>
            </a:r>
            <a:r>
              <a:rPr lang="zh-CN" altLang="en-US" sz="3200" dirty="0">
                <a:latin typeface="Times New Roman" panose="02020603050405020304" pitchFamily="18" charset="0"/>
              </a:rPr>
              <a:t>’</a:t>
            </a:r>
            <a:r>
              <a:rPr lang="zh-CN" altLang="en-US" sz="3200" dirty="0">
                <a:latin typeface="楷体_GB2312" pitchFamily="49" charset="-122"/>
              </a:rPr>
              <a:t>结束</a:t>
            </a:r>
            <a:r>
              <a:rPr lang="zh-CN" altLang="en-US" sz="3200" dirty="0">
                <a:latin typeface="Times New Roman" panose="02020603050405020304" pitchFamily="18" charset="0"/>
              </a:rPr>
              <a:t>”</a:t>
            </a:r>
            <a:endParaRPr lang="zh-CN" altLang="en-US" sz="3200" dirty="0">
              <a:latin typeface="楷体_GB2312" pitchFamily="49" charset="-122"/>
            </a:endParaRPr>
          </a:p>
          <a:p>
            <a:pPr lvl="1" eaLnBrk="1" hangingPunct="1">
              <a:spcBef>
                <a:spcPts val="1200"/>
              </a:spcBef>
            </a:pPr>
            <a:r>
              <a:rPr lang="zh-CN" altLang="en-US" sz="3200" dirty="0">
                <a:latin typeface="楷体_GB2312" pitchFamily="49" charset="-122"/>
              </a:rPr>
              <a:t>若干个无效等价类 </a:t>
            </a:r>
            <a:r>
              <a:rPr lang="zh-CN" altLang="en-US" sz="3200" dirty="0">
                <a:latin typeface="Times New Roman" panose="02020603050405020304" pitchFamily="18" charset="0"/>
              </a:rPr>
              <a:t>“</a:t>
            </a:r>
            <a:r>
              <a:rPr lang="zh-CN" altLang="en-US" sz="3200" dirty="0">
                <a:latin typeface="楷体_GB2312" pitchFamily="49" charset="-122"/>
              </a:rPr>
              <a:t>以</a:t>
            </a:r>
            <a:r>
              <a:rPr lang="zh-CN" altLang="en-US" sz="3200" dirty="0">
                <a:latin typeface="Times New Roman" panose="02020603050405020304" pitchFamily="18" charset="0"/>
              </a:rPr>
              <a:t>‘</a:t>
            </a:r>
            <a:r>
              <a:rPr lang="zh-CN" altLang="en-US" sz="3200" dirty="0">
                <a:latin typeface="楷体_GB2312" pitchFamily="49" charset="-122"/>
              </a:rPr>
              <a:t> :</a:t>
            </a:r>
            <a:r>
              <a:rPr lang="zh-CN" altLang="en-US" sz="3200" dirty="0">
                <a:latin typeface="Times New Roman" panose="02020603050405020304" pitchFamily="18" charset="0"/>
              </a:rPr>
              <a:t>’</a:t>
            </a:r>
            <a:r>
              <a:rPr lang="zh-CN" altLang="en-US" sz="3200" dirty="0">
                <a:latin typeface="楷体_GB2312" pitchFamily="49" charset="-122"/>
              </a:rPr>
              <a:t>结束</a:t>
            </a:r>
            <a:r>
              <a:rPr lang="zh-CN" altLang="en-US" sz="3200" dirty="0">
                <a:latin typeface="Times New Roman" panose="02020603050405020304" pitchFamily="18" charset="0"/>
              </a:rPr>
              <a:t>”</a:t>
            </a:r>
            <a:r>
              <a:rPr lang="zh-CN" altLang="en-US" sz="3200" dirty="0">
                <a:latin typeface="楷体_GB2312" pitchFamily="49" charset="-122"/>
              </a:rPr>
              <a:t>、</a:t>
            </a:r>
            <a:r>
              <a:rPr lang="zh-CN" altLang="en-US" sz="3200" dirty="0">
                <a:latin typeface="Times New Roman" panose="02020603050405020304" pitchFamily="18" charset="0"/>
              </a:rPr>
              <a:t>“</a:t>
            </a:r>
            <a:r>
              <a:rPr lang="zh-CN" altLang="en-US" sz="3200" dirty="0">
                <a:latin typeface="楷体_GB2312" pitchFamily="49" charset="-122"/>
              </a:rPr>
              <a:t>以</a:t>
            </a:r>
            <a:r>
              <a:rPr lang="zh-CN" altLang="en-US" sz="3200" dirty="0">
                <a:latin typeface="Times New Roman" panose="02020603050405020304" pitchFamily="18" charset="0"/>
              </a:rPr>
              <a:t>‘</a:t>
            </a:r>
            <a:r>
              <a:rPr lang="zh-CN" altLang="en-US" sz="3200" dirty="0">
                <a:latin typeface="楷体_GB2312" pitchFamily="49" charset="-122"/>
              </a:rPr>
              <a:t> ,</a:t>
            </a:r>
            <a:r>
              <a:rPr lang="zh-CN" altLang="en-US" sz="3200" dirty="0">
                <a:latin typeface="Times New Roman" panose="02020603050405020304" pitchFamily="18" charset="0"/>
              </a:rPr>
              <a:t>’</a:t>
            </a:r>
            <a:r>
              <a:rPr lang="zh-CN" altLang="en-US" sz="3200" dirty="0">
                <a:latin typeface="楷体_GB2312" pitchFamily="49" charset="-122"/>
              </a:rPr>
              <a:t>结束</a:t>
            </a:r>
            <a:r>
              <a:rPr lang="zh-CN" altLang="en-US" sz="3200" dirty="0">
                <a:latin typeface="Times New Roman" panose="02020603050405020304" pitchFamily="18" charset="0"/>
              </a:rPr>
              <a:t>”</a:t>
            </a:r>
            <a:r>
              <a:rPr lang="zh-CN" altLang="en-US" sz="3200" dirty="0">
                <a:latin typeface="楷体_GB2312" pitchFamily="49" charset="-122"/>
              </a:rPr>
              <a:t>、</a:t>
            </a:r>
            <a:r>
              <a:rPr lang="zh-CN" altLang="en-US" sz="3200" dirty="0">
                <a:latin typeface="Times New Roman" panose="02020603050405020304" pitchFamily="18" charset="0"/>
              </a:rPr>
              <a:t>“</a:t>
            </a:r>
            <a:r>
              <a:rPr lang="zh-CN" altLang="en-US" sz="3200" dirty="0">
                <a:latin typeface="楷体_GB2312" pitchFamily="49" charset="-122"/>
              </a:rPr>
              <a:t>以</a:t>
            </a:r>
            <a:r>
              <a:rPr lang="zh-CN" altLang="en-US" sz="3200" dirty="0">
                <a:latin typeface="Times New Roman" panose="02020603050405020304" pitchFamily="18" charset="0"/>
              </a:rPr>
              <a:t>‘</a:t>
            </a:r>
            <a:r>
              <a:rPr lang="zh-CN" altLang="en-US" sz="3200" dirty="0">
                <a:latin typeface="楷体_GB2312" pitchFamily="49" charset="-122"/>
              </a:rPr>
              <a:t> </a:t>
            </a:r>
            <a:r>
              <a:rPr lang="zh-CN" altLang="en-US" sz="3200" dirty="0">
                <a:latin typeface="Times New Roman" panose="02020603050405020304" pitchFamily="18" charset="0"/>
              </a:rPr>
              <a:t>’</a:t>
            </a:r>
            <a:r>
              <a:rPr lang="zh-CN" altLang="en-US" sz="3200" dirty="0">
                <a:latin typeface="楷体_GB2312" pitchFamily="49" charset="-122"/>
              </a:rPr>
              <a:t>结束</a:t>
            </a:r>
            <a:r>
              <a:rPr lang="zh-CN" altLang="en-US" sz="3200" dirty="0">
                <a:latin typeface="Times New Roman" panose="02020603050405020304" pitchFamily="18" charset="0"/>
              </a:rPr>
              <a:t>”</a:t>
            </a:r>
            <a:r>
              <a:rPr lang="zh-CN" altLang="en-US" sz="3200" dirty="0">
                <a:latin typeface="楷体_GB2312" pitchFamily="49" charset="-122"/>
              </a:rPr>
              <a:t>、</a:t>
            </a:r>
            <a:r>
              <a:rPr lang="zh-CN" altLang="en-US" sz="3200" dirty="0">
                <a:latin typeface="Times New Roman" panose="02020603050405020304" pitchFamily="18" charset="0"/>
              </a:rPr>
              <a:t>“</a:t>
            </a:r>
            <a:r>
              <a:rPr lang="zh-CN" altLang="en-US" sz="3200" dirty="0">
                <a:latin typeface="楷体_GB2312" pitchFamily="49" charset="-122"/>
              </a:rPr>
              <a:t>以</a:t>
            </a:r>
            <a:r>
              <a:rPr lang="en-US" altLang="zh-CN" sz="3200" dirty="0">
                <a:latin typeface="楷体_GB2312" pitchFamily="49" charset="-122"/>
              </a:rPr>
              <a:t>LF</a:t>
            </a:r>
            <a:r>
              <a:rPr lang="zh-CN" altLang="en-US" sz="3200" dirty="0">
                <a:latin typeface="楷体_GB2312" pitchFamily="49" charset="-122"/>
              </a:rPr>
              <a:t>结束</a:t>
            </a:r>
            <a:r>
              <a:rPr lang="zh-CN" altLang="en-US" sz="3200" dirty="0">
                <a:latin typeface="Times New Roman" panose="02020603050405020304" pitchFamily="18" charset="0"/>
              </a:rPr>
              <a:t>”</a:t>
            </a:r>
            <a:endParaRPr lang="zh-CN" altLang="en-US" sz="3200" dirty="0">
              <a:latin typeface="楷体_GB2312" pitchFamily="49" charset="-122"/>
            </a:endParaRPr>
          </a:p>
        </p:txBody>
      </p:sp>
      <p:sp>
        <p:nvSpPr>
          <p:cNvPr id="92164"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49</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1143000" y="152400"/>
            <a:ext cx="6019800" cy="609600"/>
          </a:xfrm>
          <a:ln/>
        </p:spPr>
        <p:txBody>
          <a:bodyPr vert="horz" wrap="square" lIns="91440" tIns="45720" rIns="91440" bIns="45720" anchor="b"/>
          <a:lstStyle/>
          <a:p>
            <a:pPr algn="just"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1.2 编码风格</a:t>
            </a:r>
          </a:p>
        </p:txBody>
      </p:sp>
      <p:sp>
        <p:nvSpPr>
          <p:cNvPr id="152579" name="Rectangle 3"/>
          <p:cNvSpPr>
            <a:spLocks noGrp="1" noChangeArrowheads="1"/>
          </p:cNvSpPr>
          <p:nvPr>
            <p:ph idx="1"/>
          </p:nvPr>
        </p:nvSpPr>
        <p:spPr>
          <a:xfrm>
            <a:off x="762000" y="1447800"/>
            <a:ext cx="7696200" cy="46482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程序也是一种供人阅读的文章，有一个</a:t>
            </a:r>
            <a:r>
              <a:rPr kumimoji="1"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楷体_GB2312" pitchFamily="49" charset="-122"/>
                <a:ea typeface="+mn-ea"/>
                <a:cs typeface="+mn-cs"/>
              </a:rPr>
              <a:t>文章风格</a:t>
            </a:r>
            <a:r>
              <a:rPr kumimoji="1" lang="zh-CN" altLang="en-US" sz="32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楷体_GB2312" pitchFamily="49" charset="-122"/>
                <a:ea typeface="+mn-ea"/>
                <a:cs typeface="+mn-cs"/>
              </a:rPr>
              <a:t>的</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问题。</a:t>
            </a: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良好的风格：代码逻辑简明清晰、易读易懂。</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源程序文档化</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数据说明</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语句构造</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输入／输出</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效率</a:t>
            </a:r>
            <a:r>
              <a:rPr kumimoji="1" lang="en-US" altLang="zh-CN" sz="3200" b="1" i="0" u="none" strike="noStrike" kern="0" cap="none" spc="0" normalizeH="0" baseline="0" noProof="0" dirty="0">
                <a:ln>
                  <a:noFill/>
                </a:ln>
                <a:solidFill>
                  <a:schemeClr val="tx1"/>
                </a:solidFill>
                <a:effectLst/>
                <a:uLnTx/>
                <a:uFillTx/>
                <a:latin typeface="楷体_GB2312" pitchFamily="49" charset="-122"/>
                <a:ea typeface="+mn-ea"/>
              </a:rPr>
              <a:t>(</a:t>
            </a: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程序</a:t>
            </a:r>
            <a:r>
              <a:rPr lang="zh-CN" altLang="en-US" sz="3200" dirty="0">
                <a:latin typeface="楷体_GB2312" pitchFamily="49" charset="-122"/>
              </a:rPr>
              <a:t>、存储、</a:t>
            </a:r>
            <a:r>
              <a:rPr lang="en-US" altLang="zh-CN" sz="3200" dirty="0">
                <a:latin typeface="楷体_GB2312" pitchFamily="49" charset="-122"/>
              </a:rPr>
              <a:t>I/O</a:t>
            </a:r>
            <a:r>
              <a:rPr lang="zh-CN" altLang="en-US" sz="3200" dirty="0">
                <a:latin typeface="楷体_GB2312" pitchFamily="49" charset="-122"/>
              </a:rPr>
              <a:t>效率</a:t>
            </a:r>
            <a:r>
              <a:rPr kumimoji="1" lang="en-US" altLang="zh-CN" sz="3200" b="1" i="0" u="none" strike="noStrike" kern="0" cap="none" spc="0" normalizeH="0" baseline="0" noProof="0" dirty="0">
                <a:ln>
                  <a:noFill/>
                </a:ln>
                <a:solidFill>
                  <a:schemeClr val="tx1"/>
                </a:solidFill>
                <a:effectLst/>
                <a:uLnTx/>
                <a:uFillTx/>
                <a:latin typeface="楷体_GB2312" pitchFamily="49" charset="-122"/>
                <a:ea typeface="+mn-ea"/>
              </a:rPr>
              <a:t>)</a:t>
            </a:r>
            <a:endPar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endParaRPr>
          </a:p>
        </p:txBody>
      </p:sp>
      <p:sp>
        <p:nvSpPr>
          <p:cNvPr id="14340"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5</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25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2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050"/>
          <p:cNvSpPr>
            <a:spLocks noGrp="1"/>
          </p:cNvSpPr>
          <p:nvPr>
            <p:ph type="title"/>
          </p:nvPr>
        </p:nvSpPr>
        <p:spPr>
          <a:xfrm>
            <a:off x="1066800" y="762000"/>
            <a:ext cx="7793038" cy="693738"/>
          </a:xfrm>
          <a:ln/>
        </p:spPr>
        <p:txBody>
          <a:bodyPr vert="horz" wrap="square" lIns="91440" tIns="45720" rIns="91440" bIns="45720" anchor="b"/>
          <a:lstStyle/>
          <a:p>
            <a:pPr eaLnBrk="1" hangingPunct="1"/>
            <a:r>
              <a:rPr lang="zh-CN" altLang="en-US" dirty="0">
                <a:latin typeface="楷体_GB2312" pitchFamily="49" charset="-122"/>
              </a:rPr>
              <a:t>划分等价类的启发式规则（4）</a:t>
            </a:r>
          </a:p>
        </p:txBody>
      </p:sp>
      <p:sp>
        <p:nvSpPr>
          <p:cNvPr id="650243" name="Rectangle 2051"/>
          <p:cNvSpPr>
            <a:spLocks noGrp="1"/>
          </p:cNvSpPr>
          <p:nvPr>
            <p:ph idx="1"/>
          </p:nvPr>
        </p:nvSpPr>
        <p:spPr>
          <a:xfrm>
            <a:off x="609600" y="2057400"/>
            <a:ext cx="8189913" cy="3886200"/>
          </a:xfrm>
          <a:ln/>
        </p:spPr>
        <p:txBody>
          <a:bodyPr vert="horz" wrap="square" lIns="91440" tIns="45720" rIns="91440" bIns="45720" anchor="t"/>
          <a:lstStyle/>
          <a:p>
            <a:pPr eaLnBrk="1" hangingPunct="1">
              <a:spcBef>
                <a:spcPts val="1200"/>
              </a:spcBef>
            </a:pPr>
            <a:r>
              <a:rPr lang="zh-CN" altLang="en-US" dirty="0"/>
              <a:t>如果规定了输入数据为整数，则可以划分出正整数、零和负整数等三个有效类。</a:t>
            </a:r>
          </a:p>
          <a:p>
            <a:pPr eaLnBrk="1" hangingPunct="1">
              <a:spcBef>
                <a:spcPts val="1200"/>
              </a:spcBef>
            </a:pPr>
            <a:r>
              <a:rPr lang="zh-CN" altLang="en-US" dirty="0"/>
              <a:t>如果程序处理对象是表格，则应该使用</a:t>
            </a:r>
            <a:r>
              <a:rPr lang="zh-CN" altLang="en-US" dirty="0">
                <a:solidFill>
                  <a:schemeClr val="hlink"/>
                </a:solidFill>
              </a:rPr>
              <a:t>空表</a:t>
            </a:r>
            <a:r>
              <a:rPr lang="zh-CN" altLang="en-US" dirty="0"/>
              <a:t>，以及含</a:t>
            </a:r>
            <a:r>
              <a:rPr lang="zh-CN" altLang="en-US" dirty="0">
                <a:solidFill>
                  <a:schemeClr val="hlink"/>
                </a:solidFill>
              </a:rPr>
              <a:t>一</a:t>
            </a:r>
            <a:r>
              <a:rPr lang="zh-CN" altLang="en-US" dirty="0"/>
              <a:t>项或</a:t>
            </a:r>
            <a:r>
              <a:rPr lang="zh-CN" altLang="en-US" dirty="0">
                <a:solidFill>
                  <a:schemeClr val="hlink"/>
                </a:solidFill>
              </a:rPr>
              <a:t>多</a:t>
            </a:r>
            <a:r>
              <a:rPr lang="zh-CN" altLang="en-US" dirty="0"/>
              <a:t>项的表</a:t>
            </a:r>
          </a:p>
        </p:txBody>
      </p:sp>
      <p:sp>
        <p:nvSpPr>
          <p:cNvPr id="93188"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50</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0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26"/>
          <p:cNvSpPr>
            <a:spLocks noGrp="1"/>
          </p:cNvSpPr>
          <p:nvPr>
            <p:ph type="title"/>
          </p:nvPr>
        </p:nvSpPr>
        <p:spPr>
          <a:xfrm>
            <a:off x="990600" y="838200"/>
            <a:ext cx="7793038" cy="685800"/>
          </a:xfrm>
          <a:ln/>
        </p:spPr>
        <p:txBody>
          <a:bodyPr vert="horz" wrap="square" lIns="91440" tIns="45720" rIns="91440" bIns="45720" anchor="b"/>
          <a:lstStyle/>
          <a:p>
            <a:pPr eaLnBrk="1" hangingPunct="1"/>
            <a:r>
              <a:rPr lang="zh-CN" altLang="en-US" sz="4400" dirty="0">
                <a:latin typeface="楷体_GB2312" pitchFamily="49" charset="-122"/>
              </a:rPr>
              <a:t>确立测试用例</a:t>
            </a:r>
          </a:p>
        </p:txBody>
      </p:sp>
      <p:sp>
        <p:nvSpPr>
          <p:cNvPr id="94211" name="Rectangle 1027"/>
          <p:cNvSpPr>
            <a:spLocks noGrp="1"/>
          </p:cNvSpPr>
          <p:nvPr>
            <p:ph idx="1"/>
          </p:nvPr>
        </p:nvSpPr>
        <p:spPr>
          <a:xfrm>
            <a:off x="685800" y="1981200"/>
            <a:ext cx="8113713" cy="1447800"/>
          </a:xfrm>
          <a:solidFill>
            <a:schemeClr val="bg1">
              <a:alpha val="100000"/>
            </a:schemeClr>
          </a:solidFill>
          <a:ln/>
        </p:spPr>
        <p:txBody>
          <a:bodyPr vert="horz" wrap="square" lIns="91440" tIns="45720" rIns="91440" bIns="45720" anchor="t"/>
          <a:lstStyle/>
          <a:p>
            <a:pPr eaLnBrk="1" hangingPunct="1"/>
            <a:r>
              <a:rPr lang="zh-CN" altLang="en-US" dirty="0">
                <a:latin typeface="楷体_GB2312" pitchFamily="49" charset="-122"/>
              </a:rPr>
              <a:t>确立等价类之后，建立等价类表，列出所有划分出的等价类。</a:t>
            </a:r>
          </a:p>
        </p:txBody>
      </p:sp>
      <p:pic>
        <p:nvPicPr>
          <p:cNvPr id="94212" name="Picture 1028"/>
          <p:cNvPicPr>
            <a:picLocks noChangeAspect="1"/>
          </p:cNvPicPr>
          <p:nvPr/>
        </p:nvPicPr>
        <p:blipFill>
          <a:blip r:embed="rId2"/>
          <a:stretch>
            <a:fillRect/>
          </a:stretch>
        </p:blipFill>
        <p:spPr>
          <a:xfrm>
            <a:off x="1295400" y="3200400"/>
            <a:ext cx="6705600" cy="2209800"/>
          </a:xfrm>
          <a:prstGeom prst="rect">
            <a:avLst/>
          </a:prstGeom>
          <a:noFill/>
          <a:ln w="9525">
            <a:noFill/>
          </a:ln>
        </p:spPr>
      </p:pic>
      <p:sp>
        <p:nvSpPr>
          <p:cNvPr id="94213" name="灯片编号占位符 7"/>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51</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050"/>
          <p:cNvSpPr>
            <a:spLocks noGrp="1"/>
          </p:cNvSpPr>
          <p:nvPr>
            <p:ph type="title"/>
          </p:nvPr>
        </p:nvSpPr>
        <p:spPr>
          <a:xfrm>
            <a:off x="1143000" y="76200"/>
            <a:ext cx="7696200" cy="1295400"/>
          </a:xfrm>
          <a:ln/>
        </p:spPr>
        <p:txBody>
          <a:bodyPr vert="horz" wrap="square" lIns="91440" tIns="45720" rIns="91440" bIns="45720" anchor="b"/>
          <a:lstStyle/>
          <a:p>
            <a:pPr eaLnBrk="1" hangingPunct="1"/>
            <a:r>
              <a:rPr lang="zh-CN" altLang="en-US" dirty="0">
                <a:latin typeface="楷体_GB2312" pitchFamily="49" charset="-122"/>
              </a:rPr>
              <a:t>从划分出的等价类中按以下原则选择测试用例</a:t>
            </a:r>
          </a:p>
        </p:txBody>
      </p:sp>
      <p:sp>
        <p:nvSpPr>
          <p:cNvPr id="652291" name="Rectangle 2051"/>
          <p:cNvSpPr>
            <a:spLocks noGrp="1" noChangeArrowheads="1"/>
          </p:cNvSpPr>
          <p:nvPr>
            <p:ph idx="1"/>
          </p:nvPr>
        </p:nvSpPr>
        <p:spPr>
          <a:xfrm>
            <a:off x="533400" y="1600200"/>
            <a:ext cx="8305800" cy="44196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形成等价类表，每一等价类规定一个唯一的编号；</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设计一个新的测试用例以</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尽可能多地覆盖尚未被覆盖的有效等价类</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，重复这一步骤直到所有的有效等价类都被覆盖为止；</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设计一个新的测试用例，使其</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仅覆盖一个尚未被覆盖的无效等价类</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，重复这一步骤直到所有的无效等价类都被覆盖为止。</a:t>
            </a:r>
          </a:p>
        </p:txBody>
      </p:sp>
      <p:sp>
        <p:nvSpPr>
          <p:cNvPr id="9523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52</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p:cNvSpPr>
            <a:spLocks noGrp="1"/>
          </p:cNvSpPr>
          <p:nvPr>
            <p:ph type="title"/>
          </p:nvPr>
        </p:nvSpPr>
        <p:spPr>
          <a:xfrm>
            <a:off x="657225" y="914400"/>
            <a:ext cx="8486775" cy="685800"/>
          </a:xfrm>
          <a:solidFill>
            <a:schemeClr val="bg1">
              <a:alpha val="0"/>
            </a:schemeClr>
          </a:solidFill>
          <a:ln/>
        </p:spPr>
        <p:txBody>
          <a:bodyPr vert="horz" wrap="square" lIns="91440" tIns="45720" rIns="91440" bIns="45720" anchor="b"/>
          <a:lstStyle/>
          <a:p>
            <a:pPr algn="ctr" eaLnBrk="1" hangingPunct="1"/>
            <a:r>
              <a:rPr lang="zh-CN" altLang="en-US" dirty="0">
                <a:latin typeface="楷体_GB2312" pitchFamily="49" charset="-122"/>
              </a:rPr>
              <a:t>用等价类划分法设计测试用例的实例</a:t>
            </a:r>
          </a:p>
        </p:txBody>
      </p:sp>
      <p:sp>
        <p:nvSpPr>
          <p:cNvPr id="653315" name="Rectangle 1027"/>
          <p:cNvSpPr>
            <a:spLocks noGrp="1"/>
          </p:cNvSpPr>
          <p:nvPr>
            <p:ph idx="1"/>
          </p:nvPr>
        </p:nvSpPr>
        <p:spPr>
          <a:xfrm>
            <a:off x="304800" y="1600200"/>
            <a:ext cx="8839200" cy="5105400"/>
          </a:xfrm>
          <a:solidFill>
            <a:schemeClr val="bg1">
              <a:alpha val="100000"/>
            </a:schemeClr>
          </a:solidFill>
          <a:ln/>
        </p:spPr>
        <p:txBody>
          <a:bodyPr vert="horz" wrap="square" lIns="91440" tIns="45720" rIns="91440" bIns="45720" anchor="t"/>
          <a:lstStyle/>
          <a:p>
            <a:pPr>
              <a:spcBef>
                <a:spcPts val="600"/>
              </a:spcBef>
              <a:buClrTx/>
              <a:buSzTx/>
              <a:buFont typeface="Wingdings" panose="05000000000000000000" pitchFamily="2" charset="2"/>
              <a:buChar char="§"/>
            </a:pPr>
            <a:r>
              <a:rPr lang="zh-CN" altLang="en-US" dirty="0">
                <a:latin typeface="楷体_GB2312" pitchFamily="49" charset="-122"/>
              </a:rPr>
              <a:t>某报表处理系统要求用户输入处理报表的日期，日期限制在</a:t>
            </a:r>
            <a:r>
              <a:rPr lang="zh-CN" altLang="en-US" dirty="0">
                <a:solidFill>
                  <a:schemeClr val="hlink"/>
                </a:solidFill>
                <a:latin typeface="楷体_GB2312" pitchFamily="49" charset="-122"/>
              </a:rPr>
              <a:t>2001年1月至2005年12月</a:t>
            </a:r>
            <a:r>
              <a:rPr lang="zh-CN" altLang="en-US" dirty="0">
                <a:latin typeface="楷体_GB2312" pitchFamily="49" charset="-122"/>
              </a:rPr>
              <a:t>，即系统只能对该段期间内的报表进行处理，如日期不在此范围内，则显示输入错误信息。</a:t>
            </a:r>
          </a:p>
          <a:p>
            <a:pPr>
              <a:spcBef>
                <a:spcPts val="600"/>
              </a:spcBef>
              <a:buClrTx/>
              <a:buSzTx/>
              <a:buFont typeface="Wingdings" panose="05000000000000000000" pitchFamily="2" charset="2"/>
              <a:buChar char="§"/>
            </a:pPr>
            <a:r>
              <a:rPr lang="zh-CN" altLang="en-US" dirty="0">
                <a:latin typeface="楷体_GB2312" pitchFamily="49" charset="-122"/>
              </a:rPr>
              <a:t>系统日期规定由年、月的</a:t>
            </a:r>
            <a:r>
              <a:rPr lang="zh-CN" altLang="en-US" dirty="0">
                <a:solidFill>
                  <a:schemeClr val="hlink"/>
                </a:solidFill>
                <a:latin typeface="楷体_GB2312" pitchFamily="49" charset="-122"/>
              </a:rPr>
              <a:t>6</a:t>
            </a:r>
            <a:r>
              <a:rPr lang="zh-CN" altLang="en-US" dirty="0">
                <a:latin typeface="楷体_GB2312" pitchFamily="49" charset="-122"/>
              </a:rPr>
              <a:t>位</a:t>
            </a:r>
            <a:r>
              <a:rPr lang="zh-CN" altLang="en-US" dirty="0">
                <a:solidFill>
                  <a:schemeClr val="hlink"/>
                </a:solidFill>
                <a:latin typeface="楷体_GB2312" pitchFamily="49" charset="-122"/>
              </a:rPr>
              <a:t>数字字符</a:t>
            </a:r>
            <a:r>
              <a:rPr lang="zh-CN" altLang="en-US" dirty="0">
                <a:latin typeface="楷体_GB2312" pitchFamily="49" charset="-122"/>
              </a:rPr>
              <a:t>组成，前四位代表年，后两位代表月。</a:t>
            </a:r>
          </a:p>
          <a:p>
            <a:pPr>
              <a:spcBef>
                <a:spcPts val="600"/>
              </a:spcBef>
              <a:buClrTx/>
              <a:buSzTx/>
              <a:buFont typeface="Wingdings" panose="05000000000000000000" pitchFamily="2" charset="2"/>
              <a:buChar char="§"/>
            </a:pPr>
            <a:r>
              <a:rPr lang="zh-CN" altLang="en-US" dirty="0">
                <a:latin typeface="楷体_GB2312" pitchFamily="49" charset="-122"/>
              </a:rPr>
              <a:t>如何用等价类划分法设计测试用例, 来测试程序的日期检查功能？</a:t>
            </a:r>
            <a:endParaRPr lang="en-US" altLang="zh-CN" dirty="0">
              <a:solidFill>
                <a:schemeClr val="accent2"/>
              </a:solidFill>
              <a:latin typeface="楷体_GB2312" pitchFamily="49" charset="-122"/>
            </a:endParaRPr>
          </a:p>
          <a:p>
            <a:pPr lvl="1">
              <a:spcBef>
                <a:spcPts val="600"/>
              </a:spcBef>
              <a:buClrTx/>
              <a:buSzTx/>
              <a:buFont typeface="Wingdings" panose="05000000000000000000" pitchFamily="2" charset="2"/>
              <a:buChar char="§"/>
            </a:pPr>
            <a:r>
              <a:rPr lang="zh-CN" altLang="en-US" dirty="0">
                <a:solidFill>
                  <a:srgbClr val="FF0000"/>
                </a:solidFill>
                <a:latin typeface="楷体_GB2312" pitchFamily="49" charset="-122"/>
              </a:rPr>
              <a:t>几个等价类</a:t>
            </a:r>
          </a:p>
          <a:p>
            <a:pPr lvl="1">
              <a:spcBef>
                <a:spcPts val="600"/>
              </a:spcBef>
              <a:buClrTx/>
              <a:buSzTx/>
              <a:buFont typeface="Wingdings" panose="05000000000000000000" pitchFamily="2" charset="2"/>
              <a:buChar char="§"/>
            </a:pPr>
            <a:r>
              <a:rPr lang="zh-CN" altLang="en-US" dirty="0">
                <a:solidFill>
                  <a:srgbClr val="FF0000"/>
                </a:solidFill>
                <a:latin typeface="楷体_GB2312" pitchFamily="49" charset="-122"/>
              </a:rPr>
              <a:t>最少几个测试用例</a:t>
            </a:r>
          </a:p>
        </p:txBody>
      </p:sp>
      <p:sp>
        <p:nvSpPr>
          <p:cNvPr id="96260"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53</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331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3"/>
          <p:cNvSpPr/>
          <p:nvPr/>
        </p:nvSpPr>
        <p:spPr>
          <a:xfrm>
            <a:off x="61913" y="1600200"/>
            <a:ext cx="90043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2"/>
                </a:solidFill>
                <a:latin typeface="宋体" panose="02010600030101010101" pitchFamily="2" charset="-122"/>
                <a:ea typeface="宋体" panose="02010600030101010101" pitchFamily="2" charset="-122"/>
              </a:rPr>
              <a:t>输入等价类  有效等价类       无效等价类</a:t>
            </a:r>
            <a:r>
              <a:rPr lang="zh-CN" altLang="en-US" sz="2800" dirty="0">
                <a:solidFill>
                  <a:schemeClr val="tx1"/>
                </a:solidFill>
                <a:latin typeface="宋体" panose="02010600030101010101" pitchFamily="2" charset="-122"/>
                <a:ea typeface="宋体" panose="02010600030101010101" pitchFamily="2" charset="-122"/>
              </a:rPr>
              <a:t>     </a:t>
            </a:r>
          </a:p>
        </p:txBody>
      </p:sp>
      <p:sp>
        <p:nvSpPr>
          <p:cNvPr id="97283" name="Line 4"/>
          <p:cNvSpPr/>
          <p:nvPr/>
        </p:nvSpPr>
        <p:spPr>
          <a:xfrm>
            <a:off x="12700" y="2209800"/>
            <a:ext cx="9042400" cy="0"/>
          </a:xfrm>
          <a:prstGeom prst="line">
            <a:avLst/>
          </a:prstGeom>
          <a:ln w="25400" cap="flat" cmpd="sng">
            <a:solidFill>
              <a:schemeClr val="tx1"/>
            </a:solidFill>
            <a:prstDash val="solid"/>
            <a:headEnd type="none" w="med" len="med"/>
            <a:tailEnd type="none" w="med" len="med"/>
          </a:ln>
        </p:spPr>
      </p:sp>
      <p:sp>
        <p:nvSpPr>
          <p:cNvPr id="97284" name="Line 5"/>
          <p:cNvSpPr/>
          <p:nvPr/>
        </p:nvSpPr>
        <p:spPr>
          <a:xfrm flipH="1">
            <a:off x="2209800" y="1676400"/>
            <a:ext cx="0" cy="4800600"/>
          </a:xfrm>
          <a:prstGeom prst="line">
            <a:avLst/>
          </a:prstGeom>
          <a:ln w="12700" cap="flat" cmpd="sng">
            <a:solidFill>
              <a:schemeClr val="tx1"/>
            </a:solidFill>
            <a:prstDash val="solid"/>
            <a:headEnd type="none" w="med" len="med"/>
            <a:tailEnd type="none" w="med" len="med"/>
          </a:ln>
        </p:spPr>
      </p:sp>
      <p:sp>
        <p:nvSpPr>
          <p:cNvPr id="97285" name="Line 6"/>
          <p:cNvSpPr/>
          <p:nvPr/>
        </p:nvSpPr>
        <p:spPr>
          <a:xfrm>
            <a:off x="5029200" y="1676400"/>
            <a:ext cx="0" cy="4800600"/>
          </a:xfrm>
          <a:prstGeom prst="line">
            <a:avLst/>
          </a:prstGeom>
          <a:ln w="12700" cap="flat" cmpd="sng">
            <a:solidFill>
              <a:schemeClr val="tx1"/>
            </a:solidFill>
            <a:prstDash val="solid"/>
            <a:headEnd type="none" w="med" len="med"/>
            <a:tailEnd type="none" w="med" len="med"/>
          </a:ln>
        </p:spPr>
      </p:sp>
      <p:sp>
        <p:nvSpPr>
          <p:cNvPr id="97286" name="Rectangle 7"/>
          <p:cNvSpPr/>
          <p:nvPr/>
        </p:nvSpPr>
        <p:spPr>
          <a:xfrm>
            <a:off x="71438" y="2438400"/>
            <a:ext cx="1985962" cy="950913"/>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报表日期的</a:t>
            </a:r>
          </a:p>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类型及长度</a:t>
            </a:r>
          </a:p>
        </p:txBody>
      </p:sp>
      <p:sp>
        <p:nvSpPr>
          <p:cNvPr id="97287" name="Rectangle 8"/>
          <p:cNvSpPr/>
          <p:nvPr/>
        </p:nvSpPr>
        <p:spPr>
          <a:xfrm>
            <a:off x="2195513" y="2665413"/>
            <a:ext cx="3214687" cy="515937"/>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6位数字字符(1)</a:t>
            </a:r>
          </a:p>
        </p:txBody>
      </p:sp>
      <p:sp>
        <p:nvSpPr>
          <p:cNvPr id="97288" name="Rectangle 9"/>
          <p:cNvSpPr/>
          <p:nvPr/>
        </p:nvSpPr>
        <p:spPr>
          <a:xfrm>
            <a:off x="5105400" y="2286000"/>
            <a:ext cx="3962400" cy="1370013"/>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有非数字字符    (4)</a:t>
            </a:r>
          </a:p>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少于6个数字字符 (5)</a:t>
            </a:r>
          </a:p>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多于6个数字字符 (6)</a:t>
            </a:r>
          </a:p>
        </p:txBody>
      </p:sp>
      <p:sp>
        <p:nvSpPr>
          <p:cNvPr id="97289" name="Line 10"/>
          <p:cNvSpPr/>
          <p:nvPr/>
        </p:nvSpPr>
        <p:spPr>
          <a:xfrm>
            <a:off x="0" y="3733800"/>
            <a:ext cx="9042400" cy="0"/>
          </a:xfrm>
          <a:prstGeom prst="line">
            <a:avLst/>
          </a:prstGeom>
          <a:ln w="25400" cap="flat" cmpd="sng">
            <a:solidFill>
              <a:schemeClr val="tx1"/>
            </a:solidFill>
            <a:prstDash val="solid"/>
            <a:headEnd type="none" w="med" len="med"/>
            <a:tailEnd type="none" w="med" len="med"/>
          </a:ln>
        </p:spPr>
      </p:sp>
      <p:sp>
        <p:nvSpPr>
          <p:cNvPr id="97290" name="Rectangle 11"/>
          <p:cNvSpPr/>
          <p:nvPr/>
        </p:nvSpPr>
        <p:spPr>
          <a:xfrm>
            <a:off x="127000" y="4133850"/>
            <a:ext cx="1625600" cy="520700"/>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年份范围</a:t>
            </a:r>
          </a:p>
        </p:txBody>
      </p:sp>
      <p:sp>
        <p:nvSpPr>
          <p:cNvPr id="97291" name="Rectangle 12"/>
          <p:cNvSpPr/>
          <p:nvPr/>
        </p:nvSpPr>
        <p:spPr>
          <a:xfrm>
            <a:off x="2286000" y="3962400"/>
            <a:ext cx="2833688" cy="942975"/>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在2001～2005</a:t>
            </a:r>
          </a:p>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之间 (2)</a:t>
            </a:r>
          </a:p>
        </p:txBody>
      </p:sp>
      <p:sp>
        <p:nvSpPr>
          <p:cNvPr id="97292" name="Rectangle 13"/>
          <p:cNvSpPr/>
          <p:nvPr/>
        </p:nvSpPr>
        <p:spPr>
          <a:xfrm>
            <a:off x="5105400" y="3962400"/>
            <a:ext cx="3654425" cy="85725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nSpc>
                <a:spcPct val="90000"/>
              </a:lnSpc>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小于2001 (7)</a:t>
            </a:r>
          </a:p>
          <a:p>
            <a:pPr marL="0" lvl="0" indent="0">
              <a:lnSpc>
                <a:spcPct val="90000"/>
              </a:lnSpc>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大于2005 (8)</a:t>
            </a:r>
          </a:p>
        </p:txBody>
      </p:sp>
      <p:sp>
        <p:nvSpPr>
          <p:cNvPr id="97293" name="Line 14"/>
          <p:cNvSpPr/>
          <p:nvPr/>
        </p:nvSpPr>
        <p:spPr>
          <a:xfrm>
            <a:off x="12700" y="5181600"/>
            <a:ext cx="9042400" cy="0"/>
          </a:xfrm>
          <a:prstGeom prst="line">
            <a:avLst/>
          </a:prstGeom>
          <a:ln w="25400" cap="flat" cmpd="sng">
            <a:solidFill>
              <a:schemeClr val="tx1"/>
            </a:solidFill>
            <a:prstDash val="solid"/>
            <a:headEnd type="none" w="med" len="med"/>
            <a:tailEnd type="none" w="med" len="med"/>
          </a:ln>
        </p:spPr>
      </p:sp>
      <p:sp>
        <p:nvSpPr>
          <p:cNvPr id="97294" name="Rectangle 15"/>
          <p:cNvSpPr/>
          <p:nvPr/>
        </p:nvSpPr>
        <p:spPr>
          <a:xfrm>
            <a:off x="85725" y="5519738"/>
            <a:ext cx="1625600" cy="520700"/>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月份范围</a:t>
            </a:r>
          </a:p>
        </p:txBody>
      </p:sp>
      <p:sp>
        <p:nvSpPr>
          <p:cNvPr id="97295" name="Rectangle 16"/>
          <p:cNvSpPr/>
          <p:nvPr/>
        </p:nvSpPr>
        <p:spPr>
          <a:xfrm>
            <a:off x="2209800" y="5486400"/>
            <a:ext cx="2895600" cy="515938"/>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在1～12之间(3)</a:t>
            </a:r>
          </a:p>
        </p:txBody>
      </p:sp>
      <p:sp>
        <p:nvSpPr>
          <p:cNvPr id="97296" name="Line 17"/>
          <p:cNvSpPr/>
          <p:nvPr/>
        </p:nvSpPr>
        <p:spPr>
          <a:xfrm>
            <a:off x="25400" y="1676400"/>
            <a:ext cx="9042400" cy="0"/>
          </a:xfrm>
          <a:prstGeom prst="line">
            <a:avLst/>
          </a:prstGeom>
          <a:ln w="25400" cap="flat" cmpd="sng">
            <a:solidFill>
              <a:schemeClr val="tx1"/>
            </a:solidFill>
            <a:prstDash val="solid"/>
            <a:headEnd type="none" w="med" len="med"/>
            <a:tailEnd type="none" w="med" len="med"/>
          </a:ln>
        </p:spPr>
      </p:sp>
      <p:sp>
        <p:nvSpPr>
          <p:cNvPr id="97297" name="Text Box 18"/>
          <p:cNvSpPr txBox="1"/>
          <p:nvPr/>
        </p:nvSpPr>
        <p:spPr>
          <a:xfrm>
            <a:off x="822325" y="1038225"/>
            <a:ext cx="6364288" cy="584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dirty="0">
                <a:solidFill>
                  <a:schemeClr val="tx1"/>
                </a:solidFill>
                <a:latin typeface="Times New Roman" panose="02020603050405020304" pitchFamily="18" charset="0"/>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报表日期</a:t>
            </a:r>
            <a:r>
              <a:rPr lang="zh-CN" altLang="en-US" dirty="0">
                <a:solidFill>
                  <a:schemeClr val="tx1"/>
                </a:solidFill>
                <a:latin typeface="Times New Roman" panose="02020603050405020304" pitchFamily="18" charset="0"/>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输入条件的等价类表</a:t>
            </a:r>
          </a:p>
        </p:txBody>
      </p:sp>
      <p:sp>
        <p:nvSpPr>
          <p:cNvPr id="97298" name="Rectangle 19"/>
          <p:cNvSpPr/>
          <p:nvPr/>
        </p:nvSpPr>
        <p:spPr>
          <a:xfrm>
            <a:off x="5105400" y="5334000"/>
            <a:ext cx="2971800" cy="90328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nSpc>
                <a:spcPct val="90000"/>
              </a:lnSpc>
              <a:spcBef>
                <a:spcPct val="5000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小于1 (9)</a:t>
            </a:r>
          </a:p>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大于12 (10)</a:t>
            </a:r>
          </a:p>
        </p:txBody>
      </p:sp>
      <p:sp>
        <p:nvSpPr>
          <p:cNvPr id="97299" name="Line 20"/>
          <p:cNvSpPr/>
          <p:nvPr/>
        </p:nvSpPr>
        <p:spPr>
          <a:xfrm>
            <a:off x="0" y="6477000"/>
            <a:ext cx="9042400" cy="0"/>
          </a:xfrm>
          <a:prstGeom prst="line">
            <a:avLst/>
          </a:prstGeom>
          <a:ln w="25400" cap="flat" cmpd="sng">
            <a:solidFill>
              <a:schemeClr val="tx1"/>
            </a:solidFill>
            <a:prstDash val="solid"/>
            <a:headEnd type="none" w="med" len="med"/>
            <a:tailEnd type="none" w="med" len="med"/>
          </a:ln>
        </p:spPr>
      </p:sp>
      <p:sp>
        <p:nvSpPr>
          <p:cNvPr id="97300" name="Rectangle 21"/>
          <p:cNvSpPr>
            <a:spLocks noGrp="1"/>
          </p:cNvSpPr>
          <p:nvPr>
            <p:ph type="title"/>
          </p:nvPr>
        </p:nvSpPr>
        <p:spPr>
          <a:xfrm>
            <a:off x="457200" y="381000"/>
            <a:ext cx="7793038" cy="601663"/>
          </a:xfrm>
          <a:ln/>
        </p:spPr>
        <p:txBody>
          <a:bodyPr vert="horz" wrap="square" lIns="91440" tIns="45720" rIns="91440" bIns="45720" anchor="b"/>
          <a:lstStyle/>
          <a:p>
            <a:pPr eaLnBrk="1" hangingPunct="1"/>
            <a:r>
              <a:rPr lang="zh-CN" altLang="en-US" dirty="0">
                <a:latin typeface="隶书" panose="02010509060101010101" pitchFamily="49" charset="-122"/>
              </a:rPr>
              <a:t>第一步：等价类划分</a:t>
            </a:r>
          </a:p>
        </p:txBody>
      </p:sp>
      <p:sp>
        <p:nvSpPr>
          <p:cNvPr id="97301" name="灯片编号占位符 22"/>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54</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p:nvPr/>
        </p:nvSpPr>
        <p:spPr>
          <a:xfrm>
            <a:off x="215900" y="1219200"/>
            <a:ext cx="8928100" cy="1074738"/>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dirty="0">
                <a:solidFill>
                  <a:schemeClr val="tx2"/>
                </a:solidFill>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对表中编号为1,2,3的3个有效等价类</a:t>
            </a:r>
          </a:p>
          <a:p>
            <a:pPr marL="0" lvl="0" indent="0">
              <a:spcBef>
                <a:spcPct val="0"/>
              </a:spcBef>
              <a:buClrTx/>
              <a:buSzTx/>
              <a:buFontTx/>
              <a:buNone/>
            </a:pPr>
            <a:r>
              <a:rPr lang="zh-CN" altLang="en-US" dirty="0">
                <a:latin typeface="宋体" panose="02010600030101010101" pitchFamily="2" charset="-122"/>
                <a:ea typeface="宋体" panose="02010600030101010101" pitchFamily="2" charset="-122"/>
              </a:rPr>
              <a:t> 用一个测试用例覆盖：</a:t>
            </a:r>
          </a:p>
        </p:txBody>
      </p:sp>
      <p:sp>
        <p:nvSpPr>
          <p:cNvPr id="98307" name="Rectangle 3"/>
          <p:cNvSpPr/>
          <p:nvPr/>
        </p:nvSpPr>
        <p:spPr>
          <a:xfrm>
            <a:off x="61913" y="2546350"/>
            <a:ext cx="9004300" cy="582613"/>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dirty="0">
                <a:solidFill>
                  <a:schemeClr val="tx1"/>
                </a:solidFill>
                <a:latin typeface="黑体" panose="02010609060101010101" pitchFamily="2" charset="-122"/>
                <a:ea typeface="黑体" panose="02010609060101010101" pitchFamily="2" charset="-122"/>
              </a:rPr>
              <a:t>  </a:t>
            </a:r>
            <a:r>
              <a:rPr lang="zh-CN" altLang="en-US" b="0" dirty="0">
                <a:solidFill>
                  <a:schemeClr val="tx1"/>
                </a:solidFill>
                <a:latin typeface="黑体" panose="02010609060101010101" pitchFamily="2" charset="-122"/>
                <a:ea typeface="黑体" panose="02010609060101010101" pitchFamily="2" charset="-122"/>
              </a:rPr>
              <a:t>测试数据    期望结果     覆盖范围</a:t>
            </a:r>
          </a:p>
        </p:txBody>
      </p:sp>
      <p:sp>
        <p:nvSpPr>
          <p:cNvPr id="98308" name="Line 4"/>
          <p:cNvSpPr/>
          <p:nvPr/>
        </p:nvSpPr>
        <p:spPr>
          <a:xfrm>
            <a:off x="0" y="3200400"/>
            <a:ext cx="9042400" cy="0"/>
          </a:xfrm>
          <a:prstGeom prst="line">
            <a:avLst/>
          </a:prstGeom>
          <a:ln w="25400" cap="flat" cmpd="sng">
            <a:solidFill>
              <a:schemeClr val="tx1"/>
            </a:solidFill>
            <a:prstDash val="solid"/>
            <a:headEnd type="none" w="med" len="med"/>
            <a:tailEnd type="none" w="med" len="med"/>
          </a:ln>
        </p:spPr>
      </p:sp>
      <p:sp>
        <p:nvSpPr>
          <p:cNvPr id="98309" name="Line 5"/>
          <p:cNvSpPr/>
          <p:nvPr/>
        </p:nvSpPr>
        <p:spPr>
          <a:xfrm>
            <a:off x="2743200" y="2673350"/>
            <a:ext cx="0" cy="1670050"/>
          </a:xfrm>
          <a:prstGeom prst="line">
            <a:avLst/>
          </a:prstGeom>
          <a:ln w="12700" cap="flat" cmpd="sng">
            <a:solidFill>
              <a:schemeClr val="tx1"/>
            </a:solidFill>
            <a:prstDash val="solid"/>
            <a:headEnd type="none" w="med" len="med"/>
            <a:tailEnd type="none" w="med" len="med"/>
          </a:ln>
        </p:spPr>
      </p:sp>
      <p:sp>
        <p:nvSpPr>
          <p:cNvPr id="98310" name="Line 6"/>
          <p:cNvSpPr/>
          <p:nvPr/>
        </p:nvSpPr>
        <p:spPr>
          <a:xfrm>
            <a:off x="5181600" y="2673350"/>
            <a:ext cx="0" cy="1670050"/>
          </a:xfrm>
          <a:prstGeom prst="line">
            <a:avLst/>
          </a:prstGeom>
          <a:ln w="12700" cap="flat" cmpd="sng">
            <a:solidFill>
              <a:schemeClr val="tx1"/>
            </a:solidFill>
            <a:prstDash val="solid"/>
            <a:headEnd type="none" w="med" len="med"/>
            <a:tailEnd type="none" w="med" len="med"/>
          </a:ln>
        </p:spPr>
      </p:sp>
      <p:sp>
        <p:nvSpPr>
          <p:cNvPr id="98311" name="Rectangle 7"/>
          <p:cNvSpPr/>
          <p:nvPr/>
        </p:nvSpPr>
        <p:spPr>
          <a:xfrm>
            <a:off x="685800" y="3384550"/>
            <a:ext cx="1423988" cy="1074738"/>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dirty="0">
                <a:solidFill>
                  <a:schemeClr val="tx1"/>
                </a:solidFill>
                <a:latin typeface="宋体" panose="02010600030101010101" pitchFamily="2" charset="-122"/>
                <a:ea typeface="宋体" panose="02010600030101010101" pitchFamily="2" charset="-122"/>
              </a:rPr>
              <a:t>200</a:t>
            </a:r>
            <a:r>
              <a:rPr lang="en-US" altLang="zh-CN" dirty="0">
                <a:solidFill>
                  <a:schemeClr val="tx1"/>
                </a:solidFill>
                <a:latin typeface="宋体" panose="02010600030101010101" pitchFamily="2" charset="-122"/>
                <a:ea typeface="宋体" panose="02010600030101010101" pitchFamily="2" charset="-122"/>
              </a:rPr>
              <a:t>504</a:t>
            </a:r>
          </a:p>
          <a:p>
            <a:pPr marL="0" lvl="0" indent="0">
              <a:spcBef>
                <a:spcPct val="0"/>
              </a:spcBef>
              <a:buClrTx/>
              <a:buSzTx/>
              <a:buFontTx/>
              <a:buNone/>
            </a:pPr>
            <a:endParaRPr lang="zh-CN" altLang="en-US" dirty="0">
              <a:solidFill>
                <a:schemeClr val="tx1"/>
              </a:solidFill>
              <a:latin typeface="宋体" panose="02010600030101010101" pitchFamily="2" charset="-122"/>
              <a:ea typeface="宋体" panose="02010600030101010101" pitchFamily="2" charset="-122"/>
            </a:endParaRPr>
          </a:p>
        </p:txBody>
      </p:sp>
      <p:sp>
        <p:nvSpPr>
          <p:cNvPr id="98312" name="Rectangle 8"/>
          <p:cNvSpPr/>
          <p:nvPr/>
        </p:nvSpPr>
        <p:spPr>
          <a:xfrm>
            <a:off x="5397500" y="3352800"/>
            <a:ext cx="3746500" cy="1074738"/>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dirty="0">
                <a:solidFill>
                  <a:schemeClr val="tx1"/>
                </a:solidFill>
                <a:latin typeface="宋体" panose="02010600030101010101" pitchFamily="2" charset="-122"/>
                <a:ea typeface="宋体" panose="02010600030101010101" pitchFamily="2" charset="-122"/>
              </a:rPr>
              <a:t>等价类(1)(2)(3)</a:t>
            </a:r>
          </a:p>
          <a:p>
            <a:pPr marL="0" lvl="0" indent="0">
              <a:spcBef>
                <a:spcPct val="0"/>
              </a:spcBef>
              <a:buClrTx/>
              <a:buSzTx/>
              <a:buFontTx/>
              <a:buNone/>
            </a:pPr>
            <a:endParaRPr lang="zh-CN" altLang="en-US" dirty="0">
              <a:solidFill>
                <a:schemeClr val="tx1"/>
              </a:solidFill>
              <a:latin typeface="宋体" panose="02010600030101010101" pitchFamily="2" charset="-122"/>
              <a:ea typeface="宋体" panose="02010600030101010101" pitchFamily="2" charset="-122"/>
            </a:endParaRPr>
          </a:p>
        </p:txBody>
      </p:sp>
      <p:sp>
        <p:nvSpPr>
          <p:cNvPr id="98313" name="Rectangle 9"/>
          <p:cNvSpPr/>
          <p:nvPr/>
        </p:nvSpPr>
        <p:spPr>
          <a:xfrm>
            <a:off x="3048000" y="3352800"/>
            <a:ext cx="2133600" cy="582613"/>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dirty="0">
                <a:solidFill>
                  <a:schemeClr val="tx1"/>
                </a:solidFill>
                <a:latin typeface="宋体" panose="02010600030101010101" pitchFamily="2" charset="-122"/>
                <a:ea typeface="宋体" panose="02010600030101010101" pitchFamily="2" charset="-122"/>
              </a:rPr>
              <a:t>输入有效</a:t>
            </a:r>
          </a:p>
        </p:txBody>
      </p:sp>
      <p:sp>
        <p:nvSpPr>
          <p:cNvPr id="98314" name="Rectangle 10"/>
          <p:cNvSpPr>
            <a:spLocks noGrp="1"/>
          </p:cNvSpPr>
          <p:nvPr>
            <p:ph type="title"/>
          </p:nvPr>
        </p:nvSpPr>
        <p:spPr>
          <a:xfrm>
            <a:off x="457200" y="617538"/>
            <a:ext cx="8486775" cy="373062"/>
          </a:xfrm>
          <a:ln/>
        </p:spPr>
        <p:txBody>
          <a:bodyPr vert="horz" wrap="square" lIns="91440" tIns="45720" rIns="91440" bIns="45720" anchor="b"/>
          <a:lstStyle/>
          <a:p>
            <a:pPr algn="ctr" eaLnBrk="1" hangingPunct="1"/>
            <a:r>
              <a:rPr lang="zh-CN" altLang="en-US" dirty="0">
                <a:latin typeface="隶书" panose="02010509060101010101" pitchFamily="49" charset="-122"/>
              </a:rPr>
              <a:t>第二步：为有效等价类设计测试用例</a:t>
            </a:r>
            <a:endParaRPr lang="zh-CN" altLang="en-US" dirty="0"/>
          </a:p>
        </p:txBody>
      </p:sp>
      <p:sp>
        <p:nvSpPr>
          <p:cNvPr id="98315" name="灯片编号占位符 12"/>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55</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050"/>
          <p:cNvSpPr/>
          <p:nvPr/>
        </p:nvSpPr>
        <p:spPr>
          <a:xfrm>
            <a:off x="138113" y="31750"/>
            <a:ext cx="8928100" cy="6985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4000" dirty="0">
                <a:solidFill>
                  <a:schemeClr val="tx2"/>
                </a:solidFill>
                <a:latin typeface="黑体" panose="02010609060101010101" pitchFamily="2" charset="-122"/>
                <a:ea typeface="黑体" panose="02010609060101010101" pitchFamily="2" charset="-122"/>
              </a:rPr>
              <a:t> </a:t>
            </a:r>
            <a:endParaRPr lang="zh-CN" altLang="en-US" sz="4000" dirty="0">
              <a:solidFill>
                <a:schemeClr val="tx2"/>
              </a:solidFill>
              <a:latin typeface="宋体" panose="02010600030101010101" pitchFamily="2" charset="-122"/>
              <a:ea typeface="宋体" panose="02010600030101010101" pitchFamily="2" charset="-122"/>
            </a:endParaRPr>
          </a:p>
        </p:txBody>
      </p:sp>
      <p:sp>
        <p:nvSpPr>
          <p:cNvPr id="99331" name="Rectangle 2051"/>
          <p:cNvSpPr/>
          <p:nvPr/>
        </p:nvSpPr>
        <p:spPr>
          <a:xfrm>
            <a:off x="61913" y="1066800"/>
            <a:ext cx="9004300" cy="638175"/>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3600" dirty="0">
                <a:solidFill>
                  <a:schemeClr val="tx1"/>
                </a:solidFill>
                <a:latin typeface="黑体" panose="02010609060101010101" pitchFamily="2" charset="-122"/>
                <a:ea typeface="黑体" panose="02010609060101010101" pitchFamily="2" charset="-122"/>
              </a:rPr>
              <a:t>  </a:t>
            </a:r>
            <a:r>
              <a:rPr lang="zh-CN" altLang="en-US" b="0" dirty="0">
                <a:solidFill>
                  <a:schemeClr val="tx1"/>
                </a:solidFill>
                <a:latin typeface="黑体" panose="02010609060101010101" pitchFamily="2" charset="-122"/>
                <a:ea typeface="黑体" panose="02010609060101010101" pitchFamily="2" charset="-122"/>
              </a:rPr>
              <a:t>测试数据    期望结果     覆盖范围</a:t>
            </a:r>
          </a:p>
        </p:txBody>
      </p:sp>
      <p:sp>
        <p:nvSpPr>
          <p:cNvPr id="99332" name="Line 2052"/>
          <p:cNvSpPr/>
          <p:nvPr/>
        </p:nvSpPr>
        <p:spPr>
          <a:xfrm>
            <a:off x="0" y="1720850"/>
            <a:ext cx="9042400" cy="0"/>
          </a:xfrm>
          <a:prstGeom prst="line">
            <a:avLst/>
          </a:prstGeom>
          <a:ln w="25400" cap="flat" cmpd="sng">
            <a:solidFill>
              <a:schemeClr val="tx1"/>
            </a:solidFill>
            <a:prstDash val="solid"/>
            <a:headEnd type="none" w="med" len="med"/>
            <a:tailEnd type="none" w="med" len="med"/>
          </a:ln>
        </p:spPr>
      </p:sp>
      <p:sp>
        <p:nvSpPr>
          <p:cNvPr id="99333" name="Line 2053"/>
          <p:cNvSpPr/>
          <p:nvPr/>
        </p:nvSpPr>
        <p:spPr>
          <a:xfrm flipH="1">
            <a:off x="2743200" y="1346200"/>
            <a:ext cx="0" cy="5511800"/>
          </a:xfrm>
          <a:prstGeom prst="line">
            <a:avLst/>
          </a:prstGeom>
          <a:ln w="12700" cap="flat" cmpd="sng">
            <a:solidFill>
              <a:schemeClr val="tx1"/>
            </a:solidFill>
            <a:prstDash val="solid"/>
            <a:headEnd type="none" w="med" len="med"/>
            <a:tailEnd type="none" w="med" len="med"/>
          </a:ln>
        </p:spPr>
      </p:sp>
      <p:sp>
        <p:nvSpPr>
          <p:cNvPr id="99334" name="Line 2054"/>
          <p:cNvSpPr/>
          <p:nvPr/>
        </p:nvSpPr>
        <p:spPr>
          <a:xfrm flipH="1">
            <a:off x="5181600" y="1346200"/>
            <a:ext cx="0" cy="5511800"/>
          </a:xfrm>
          <a:prstGeom prst="line">
            <a:avLst/>
          </a:prstGeom>
          <a:ln w="12700" cap="flat" cmpd="sng">
            <a:solidFill>
              <a:schemeClr val="tx1"/>
            </a:solidFill>
            <a:prstDash val="solid"/>
            <a:headEnd type="none" w="med" len="med"/>
            <a:tailEnd type="none" w="med" len="med"/>
          </a:ln>
        </p:spPr>
      </p:sp>
      <p:sp>
        <p:nvSpPr>
          <p:cNvPr id="99335" name="Rectangle 2055"/>
          <p:cNvSpPr/>
          <p:nvPr/>
        </p:nvSpPr>
        <p:spPr>
          <a:xfrm>
            <a:off x="685800" y="1724025"/>
            <a:ext cx="1270000" cy="520700"/>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001</a:t>
            </a:r>
            <a:r>
              <a:rPr lang="en-US" altLang="zh-CN" sz="2800" dirty="0">
                <a:solidFill>
                  <a:srgbClr val="FC0128"/>
                </a:solidFill>
                <a:latin typeface="宋体" panose="02010600030101010101" pitchFamily="2" charset="-122"/>
                <a:ea typeface="宋体" panose="02010600030101010101" pitchFamily="2" charset="-122"/>
              </a:rPr>
              <a:t>MAY</a:t>
            </a:r>
          </a:p>
        </p:txBody>
      </p:sp>
      <p:sp>
        <p:nvSpPr>
          <p:cNvPr id="99336" name="Rectangle 2056"/>
          <p:cNvSpPr/>
          <p:nvPr/>
        </p:nvSpPr>
        <p:spPr>
          <a:xfrm>
            <a:off x="5562600" y="1692275"/>
            <a:ext cx="23749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等价类(4)</a:t>
            </a:r>
          </a:p>
        </p:txBody>
      </p:sp>
      <p:sp>
        <p:nvSpPr>
          <p:cNvPr id="99337" name="Rectangle 2057"/>
          <p:cNvSpPr/>
          <p:nvPr/>
        </p:nvSpPr>
        <p:spPr>
          <a:xfrm>
            <a:off x="3048000" y="1692275"/>
            <a:ext cx="21336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输入无效</a:t>
            </a:r>
          </a:p>
        </p:txBody>
      </p:sp>
      <p:sp>
        <p:nvSpPr>
          <p:cNvPr id="99338" name="Rectangle 2058"/>
          <p:cNvSpPr/>
          <p:nvPr/>
        </p:nvSpPr>
        <p:spPr>
          <a:xfrm>
            <a:off x="685800" y="2241550"/>
            <a:ext cx="1089025" cy="520700"/>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20015</a:t>
            </a:r>
          </a:p>
        </p:txBody>
      </p:sp>
      <p:sp>
        <p:nvSpPr>
          <p:cNvPr id="99339" name="Rectangle 2059"/>
          <p:cNvSpPr/>
          <p:nvPr/>
        </p:nvSpPr>
        <p:spPr>
          <a:xfrm>
            <a:off x="5562600" y="2209800"/>
            <a:ext cx="23749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等价类(5)</a:t>
            </a:r>
          </a:p>
        </p:txBody>
      </p:sp>
      <p:sp>
        <p:nvSpPr>
          <p:cNvPr id="99340" name="Rectangle 2060"/>
          <p:cNvSpPr/>
          <p:nvPr/>
        </p:nvSpPr>
        <p:spPr>
          <a:xfrm>
            <a:off x="3048000" y="2209800"/>
            <a:ext cx="21336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输入无效</a:t>
            </a:r>
          </a:p>
        </p:txBody>
      </p:sp>
      <p:sp>
        <p:nvSpPr>
          <p:cNvPr id="99341" name="Rectangle 2061"/>
          <p:cNvSpPr/>
          <p:nvPr/>
        </p:nvSpPr>
        <p:spPr>
          <a:xfrm>
            <a:off x="685800" y="2698750"/>
            <a:ext cx="1450975" cy="520700"/>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2001005</a:t>
            </a:r>
          </a:p>
        </p:txBody>
      </p:sp>
      <p:sp>
        <p:nvSpPr>
          <p:cNvPr id="99342" name="Rectangle 2062"/>
          <p:cNvSpPr/>
          <p:nvPr/>
        </p:nvSpPr>
        <p:spPr>
          <a:xfrm>
            <a:off x="5562600" y="2667000"/>
            <a:ext cx="23749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等价类(6)</a:t>
            </a:r>
          </a:p>
        </p:txBody>
      </p:sp>
      <p:sp>
        <p:nvSpPr>
          <p:cNvPr id="99343" name="Rectangle 2063"/>
          <p:cNvSpPr/>
          <p:nvPr/>
        </p:nvSpPr>
        <p:spPr>
          <a:xfrm>
            <a:off x="3048000" y="2667000"/>
            <a:ext cx="21336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输入无效</a:t>
            </a:r>
          </a:p>
        </p:txBody>
      </p:sp>
      <p:sp>
        <p:nvSpPr>
          <p:cNvPr id="99344" name="Rectangle 2064"/>
          <p:cNvSpPr/>
          <p:nvPr/>
        </p:nvSpPr>
        <p:spPr>
          <a:xfrm>
            <a:off x="685800" y="3232150"/>
            <a:ext cx="1270000" cy="520700"/>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rgbClr val="FC0128"/>
                </a:solidFill>
                <a:latin typeface="宋体" panose="02010600030101010101" pitchFamily="2" charset="-122"/>
                <a:ea typeface="宋体" panose="02010600030101010101" pitchFamily="2" charset="-122"/>
              </a:rPr>
              <a:t>2000</a:t>
            </a:r>
            <a:r>
              <a:rPr lang="zh-CN" altLang="en-US" sz="2800" dirty="0">
                <a:solidFill>
                  <a:schemeClr val="tx1"/>
                </a:solidFill>
                <a:latin typeface="宋体" panose="02010600030101010101" pitchFamily="2" charset="-122"/>
                <a:ea typeface="宋体" panose="02010600030101010101" pitchFamily="2" charset="-122"/>
              </a:rPr>
              <a:t>05</a:t>
            </a:r>
          </a:p>
        </p:txBody>
      </p:sp>
      <p:sp>
        <p:nvSpPr>
          <p:cNvPr id="99345" name="Rectangle 2065"/>
          <p:cNvSpPr/>
          <p:nvPr/>
        </p:nvSpPr>
        <p:spPr>
          <a:xfrm>
            <a:off x="5562600" y="3200400"/>
            <a:ext cx="23749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等价类(7)</a:t>
            </a:r>
          </a:p>
        </p:txBody>
      </p:sp>
      <p:sp>
        <p:nvSpPr>
          <p:cNvPr id="99346" name="Rectangle 2066"/>
          <p:cNvSpPr/>
          <p:nvPr/>
        </p:nvSpPr>
        <p:spPr>
          <a:xfrm>
            <a:off x="3048000" y="3200400"/>
            <a:ext cx="21336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输入无效</a:t>
            </a:r>
          </a:p>
        </p:txBody>
      </p:sp>
      <p:sp>
        <p:nvSpPr>
          <p:cNvPr id="99347" name="Rectangle 2067"/>
          <p:cNvSpPr/>
          <p:nvPr/>
        </p:nvSpPr>
        <p:spPr>
          <a:xfrm>
            <a:off x="685800" y="3765550"/>
            <a:ext cx="1270000" cy="520700"/>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rgbClr val="FC0128"/>
                </a:solidFill>
                <a:latin typeface="宋体" panose="02010600030101010101" pitchFamily="2" charset="-122"/>
                <a:ea typeface="宋体" panose="02010600030101010101" pitchFamily="2" charset="-122"/>
              </a:rPr>
              <a:t>2008</a:t>
            </a:r>
            <a:r>
              <a:rPr lang="zh-CN" altLang="en-US" sz="2800" dirty="0">
                <a:solidFill>
                  <a:schemeClr val="tx1"/>
                </a:solidFill>
                <a:latin typeface="宋体" panose="02010600030101010101" pitchFamily="2" charset="-122"/>
                <a:ea typeface="宋体" panose="02010600030101010101" pitchFamily="2" charset="-122"/>
              </a:rPr>
              <a:t>05</a:t>
            </a:r>
          </a:p>
        </p:txBody>
      </p:sp>
      <p:sp>
        <p:nvSpPr>
          <p:cNvPr id="99348" name="Rectangle 2068"/>
          <p:cNvSpPr/>
          <p:nvPr/>
        </p:nvSpPr>
        <p:spPr>
          <a:xfrm>
            <a:off x="5562600" y="3733800"/>
            <a:ext cx="23749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等价类(8)</a:t>
            </a:r>
          </a:p>
        </p:txBody>
      </p:sp>
      <p:sp>
        <p:nvSpPr>
          <p:cNvPr id="99349" name="Rectangle 2069"/>
          <p:cNvSpPr/>
          <p:nvPr/>
        </p:nvSpPr>
        <p:spPr>
          <a:xfrm>
            <a:off x="3048000" y="3733800"/>
            <a:ext cx="21336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输入无效</a:t>
            </a:r>
          </a:p>
        </p:txBody>
      </p:sp>
      <p:sp>
        <p:nvSpPr>
          <p:cNvPr id="99350" name="Rectangle 2070"/>
          <p:cNvSpPr/>
          <p:nvPr/>
        </p:nvSpPr>
        <p:spPr>
          <a:xfrm>
            <a:off x="685800" y="4298950"/>
            <a:ext cx="1270000" cy="520700"/>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2001</a:t>
            </a:r>
            <a:r>
              <a:rPr lang="zh-CN" altLang="en-US" sz="2800" dirty="0">
                <a:solidFill>
                  <a:srgbClr val="FC0128"/>
                </a:solidFill>
                <a:latin typeface="宋体" panose="02010600030101010101" pitchFamily="2" charset="-122"/>
                <a:ea typeface="宋体" panose="02010600030101010101" pitchFamily="2" charset="-122"/>
              </a:rPr>
              <a:t>00</a:t>
            </a:r>
          </a:p>
        </p:txBody>
      </p:sp>
      <p:sp>
        <p:nvSpPr>
          <p:cNvPr id="99351" name="Rectangle 2071"/>
          <p:cNvSpPr/>
          <p:nvPr/>
        </p:nvSpPr>
        <p:spPr>
          <a:xfrm>
            <a:off x="5562600" y="4267200"/>
            <a:ext cx="23749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等价类(9)</a:t>
            </a:r>
          </a:p>
        </p:txBody>
      </p:sp>
      <p:sp>
        <p:nvSpPr>
          <p:cNvPr id="99352" name="Rectangle 2072"/>
          <p:cNvSpPr/>
          <p:nvPr/>
        </p:nvSpPr>
        <p:spPr>
          <a:xfrm>
            <a:off x="3048000" y="4267200"/>
            <a:ext cx="21336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输入无效</a:t>
            </a:r>
          </a:p>
        </p:txBody>
      </p:sp>
      <p:sp>
        <p:nvSpPr>
          <p:cNvPr id="99353" name="Rectangle 2073"/>
          <p:cNvSpPr/>
          <p:nvPr/>
        </p:nvSpPr>
        <p:spPr>
          <a:xfrm>
            <a:off x="685800" y="4908550"/>
            <a:ext cx="1270000" cy="520700"/>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2001</a:t>
            </a:r>
            <a:r>
              <a:rPr lang="zh-CN" altLang="en-US" sz="2800" dirty="0">
                <a:solidFill>
                  <a:srgbClr val="FC0128"/>
                </a:solidFill>
                <a:latin typeface="宋体" panose="02010600030101010101" pitchFamily="2" charset="-122"/>
                <a:ea typeface="宋体" panose="02010600030101010101" pitchFamily="2" charset="-122"/>
              </a:rPr>
              <a:t>13</a:t>
            </a:r>
          </a:p>
        </p:txBody>
      </p:sp>
      <p:sp>
        <p:nvSpPr>
          <p:cNvPr id="99354" name="Rectangle 2074"/>
          <p:cNvSpPr/>
          <p:nvPr/>
        </p:nvSpPr>
        <p:spPr>
          <a:xfrm>
            <a:off x="5562600" y="4876800"/>
            <a:ext cx="28194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等价类(10)</a:t>
            </a:r>
          </a:p>
        </p:txBody>
      </p:sp>
      <p:sp>
        <p:nvSpPr>
          <p:cNvPr id="99355" name="Rectangle 2075"/>
          <p:cNvSpPr/>
          <p:nvPr/>
        </p:nvSpPr>
        <p:spPr>
          <a:xfrm>
            <a:off x="3048000" y="4876800"/>
            <a:ext cx="2133600" cy="5207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800" dirty="0">
                <a:solidFill>
                  <a:schemeClr val="tx1"/>
                </a:solidFill>
                <a:latin typeface="宋体" panose="02010600030101010101" pitchFamily="2" charset="-122"/>
                <a:ea typeface="宋体" panose="02010600030101010101" pitchFamily="2" charset="-122"/>
              </a:rPr>
              <a:t>输入无效</a:t>
            </a:r>
          </a:p>
        </p:txBody>
      </p:sp>
      <p:sp>
        <p:nvSpPr>
          <p:cNvPr id="99356" name="Text Box 2076"/>
          <p:cNvSpPr txBox="1"/>
          <p:nvPr/>
        </p:nvSpPr>
        <p:spPr>
          <a:xfrm>
            <a:off x="101600" y="5791200"/>
            <a:ext cx="2349500" cy="9540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spcBef>
                <a:spcPct val="0"/>
              </a:spcBef>
              <a:buClrTx/>
              <a:buSzTx/>
              <a:buFontTx/>
              <a:buNone/>
            </a:pPr>
            <a:r>
              <a:rPr lang="zh-CN" altLang="en-US" sz="2800" dirty="0">
                <a:solidFill>
                  <a:srgbClr val="33CC33"/>
                </a:solidFill>
                <a:latin typeface="宋体" panose="02010600030101010101" pitchFamily="2" charset="-122"/>
                <a:ea typeface="宋体" panose="02010600030101010101" pitchFamily="2" charset="-122"/>
              </a:rPr>
              <a:t>不能出现相同</a:t>
            </a:r>
          </a:p>
          <a:p>
            <a:pPr marL="0" lvl="0" indent="0" algn="ctr">
              <a:spcBef>
                <a:spcPct val="0"/>
              </a:spcBef>
              <a:buClrTx/>
              <a:buSzTx/>
              <a:buFontTx/>
              <a:buNone/>
            </a:pPr>
            <a:r>
              <a:rPr lang="zh-CN" altLang="en-US" sz="2800" dirty="0">
                <a:solidFill>
                  <a:srgbClr val="33CC33"/>
                </a:solidFill>
                <a:latin typeface="宋体" panose="02010600030101010101" pitchFamily="2" charset="-122"/>
                <a:ea typeface="宋体" panose="02010600030101010101" pitchFamily="2" charset="-122"/>
              </a:rPr>
              <a:t>的测试用例</a:t>
            </a:r>
          </a:p>
        </p:txBody>
      </p:sp>
      <p:sp>
        <p:nvSpPr>
          <p:cNvPr id="99357" name="AutoShape 2077"/>
          <p:cNvSpPr/>
          <p:nvPr/>
        </p:nvSpPr>
        <p:spPr>
          <a:xfrm>
            <a:off x="1295400" y="5486400"/>
            <a:ext cx="457200" cy="381000"/>
          </a:xfrm>
          <a:prstGeom prst="upArrow">
            <a:avLst>
              <a:gd name="adj1" fmla="val 50000"/>
              <a:gd name="adj2" fmla="val 25000"/>
            </a:avLst>
          </a:prstGeom>
          <a:solidFill>
            <a:srgbClr val="33CC33"/>
          </a:solidFill>
          <a:ln w="12700"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endParaRPr lang="zh-CN" altLang="en-US" sz="2400" b="0" dirty="0">
              <a:solidFill>
                <a:schemeClr val="tx1"/>
              </a:solidFill>
              <a:ea typeface="宋体" panose="02010600030101010101" pitchFamily="2" charset="-122"/>
            </a:endParaRPr>
          </a:p>
        </p:txBody>
      </p:sp>
      <p:sp>
        <p:nvSpPr>
          <p:cNvPr id="99358" name="Rectangle 2078"/>
          <p:cNvSpPr/>
          <p:nvPr/>
        </p:nvSpPr>
        <p:spPr>
          <a:xfrm>
            <a:off x="3810000" y="5638800"/>
            <a:ext cx="3886200" cy="1066800"/>
          </a:xfrm>
          <a:prstGeom prst="rect">
            <a:avLst/>
          </a:prstGeom>
          <a:solidFill>
            <a:schemeClr val="accent1"/>
          </a:solidFill>
          <a:ln w="28575" cap="flat" cmpd="sng">
            <a:solidFill>
              <a:srgbClr val="FC0128"/>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spcBef>
                <a:spcPct val="0"/>
              </a:spcBef>
              <a:buClrTx/>
              <a:buSzTx/>
              <a:buFontTx/>
              <a:buNone/>
            </a:pPr>
            <a:r>
              <a:rPr lang="zh-CN" altLang="en-US" sz="2800" dirty="0">
                <a:solidFill>
                  <a:srgbClr val="CF0E30"/>
                </a:solidFill>
                <a:latin typeface="宋体" panose="02010600030101010101" pitchFamily="2" charset="-122"/>
                <a:ea typeface="宋体" panose="02010600030101010101" pitchFamily="2" charset="-122"/>
              </a:rPr>
              <a:t>本例的10个等价类至</a:t>
            </a:r>
          </a:p>
          <a:p>
            <a:pPr marL="0" lvl="0" indent="0" algn="ctr">
              <a:spcBef>
                <a:spcPct val="0"/>
              </a:spcBef>
              <a:buClrTx/>
              <a:buSzTx/>
              <a:buFontTx/>
              <a:buNone/>
            </a:pPr>
            <a:r>
              <a:rPr lang="zh-CN" altLang="en-US" sz="2800" dirty="0">
                <a:solidFill>
                  <a:srgbClr val="CF0E30"/>
                </a:solidFill>
                <a:latin typeface="宋体" panose="02010600030101010101" pitchFamily="2" charset="-122"/>
                <a:ea typeface="宋体" panose="02010600030101010101" pitchFamily="2" charset="-122"/>
              </a:rPr>
              <a:t>少需要8个测试用例</a:t>
            </a:r>
          </a:p>
        </p:txBody>
      </p:sp>
      <p:sp>
        <p:nvSpPr>
          <p:cNvPr id="99359" name="Rectangle 2079"/>
          <p:cNvSpPr>
            <a:spLocks noGrp="1"/>
          </p:cNvSpPr>
          <p:nvPr>
            <p:ph type="title"/>
          </p:nvPr>
        </p:nvSpPr>
        <p:spPr>
          <a:xfrm>
            <a:off x="762000" y="0"/>
            <a:ext cx="7793038" cy="1143000"/>
          </a:xfrm>
          <a:ln/>
        </p:spPr>
        <p:txBody>
          <a:bodyPr vert="horz" wrap="square" lIns="91440" tIns="45720" rIns="91440" bIns="45720" anchor="b"/>
          <a:lstStyle/>
          <a:p>
            <a:pPr eaLnBrk="1" hangingPunct="1"/>
            <a:r>
              <a:rPr lang="zh-CN" altLang="en-US" sz="3600" dirty="0">
                <a:latin typeface="隶书" panose="02010509060101010101" pitchFamily="49" charset="-122"/>
              </a:rPr>
              <a:t>第三步：为每一个无效等价类至少设计一个测试用例</a:t>
            </a:r>
            <a:endParaRPr lang="zh-CN" altLang="en-US" sz="3600" dirty="0"/>
          </a:p>
        </p:txBody>
      </p:sp>
      <p:sp>
        <p:nvSpPr>
          <p:cNvPr id="99360" name="灯片编号占位符 33"/>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56</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xfrm>
            <a:off x="1143000" y="0"/>
            <a:ext cx="5181600" cy="762000"/>
          </a:xfrm>
          <a:ln/>
        </p:spPr>
        <p:txBody>
          <a:bodyPr vert="horz" wrap="square" lIns="91440" tIns="45720" rIns="91440" bIns="45720" anchor="b"/>
          <a:lstStyle/>
          <a:p>
            <a:pPr algn="just"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5.2 边界值分析</a:t>
            </a:r>
          </a:p>
        </p:txBody>
      </p:sp>
      <p:sp>
        <p:nvSpPr>
          <p:cNvPr id="658435" name="Rectangle 3"/>
          <p:cNvSpPr>
            <a:spLocks noGrp="1" noChangeArrowheads="1"/>
          </p:cNvSpPr>
          <p:nvPr>
            <p:ph idx="1"/>
          </p:nvPr>
        </p:nvSpPr>
        <p:spPr>
          <a:xfrm>
            <a:off x="609600" y="1219200"/>
            <a:ext cx="8229600" cy="46482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边界值分析是对等价划分方法的补充。</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边界：相对于输入等价类和输出等价类而言，稍高于其边界值及稍低于其边界值的一些特定情况。</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设计测试用例：首先确定边界情况。</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Times New Roman" panose="02020603050405020304" pitchFamily="18" charset="0"/>
                <a:ea typeface="+mn-ea"/>
                <a:cs typeface="+mn-cs"/>
              </a:rPr>
              <a:t>选取正好等于，刚刚大于，或刚刚小于边界的值做为测试数据</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，而不是选取等价类中的典型值或任意值做为测试数据。</a:t>
            </a:r>
          </a:p>
        </p:txBody>
      </p:sp>
      <p:sp>
        <p:nvSpPr>
          <p:cNvPr id="10035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57</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1026"/>
          <p:cNvSpPr/>
          <p:nvPr/>
        </p:nvSpPr>
        <p:spPr>
          <a:xfrm>
            <a:off x="-152400" y="457200"/>
            <a:ext cx="1447800" cy="81915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spcBef>
                <a:spcPct val="0"/>
              </a:spcBef>
              <a:buClrTx/>
              <a:buSzTx/>
              <a:buFontTx/>
              <a:buNone/>
            </a:pPr>
            <a:r>
              <a:rPr lang="zh-CN" altLang="en-US" sz="2400" dirty="0">
                <a:latin typeface="宋体" panose="02010600030101010101" pitchFamily="2" charset="-122"/>
                <a:ea typeface="宋体" panose="02010600030101010101" pitchFamily="2" charset="-122"/>
              </a:rPr>
              <a:t>输入</a:t>
            </a:r>
          </a:p>
          <a:p>
            <a:pPr marL="0" lvl="0" indent="0" algn="ctr">
              <a:spcBef>
                <a:spcPct val="0"/>
              </a:spcBef>
              <a:buClrTx/>
              <a:buSzTx/>
              <a:buFontTx/>
              <a:buNone/>
            </a:pPr>
            <a:r>
              <a:rPr lang="zh-CN" altLang="en-US" sz="2400" dirty="0">
                <a:latin typeface="宋体" panose="02010600030101010101" pitchFamily="2" charset="-122"/>
                <a:ea typeface="宋体" panose="02010600030101010101" pitchFamily="2" charset="-122"/>
              </a:rPr>
              <a:t>条件</a:t>
            </a:r>
          </a:p>
        </p:txBody>
      </p:sp>
      <p:sp>
        <p:nvSpPr>
          <p:cNvPr id="101379" name="Line 1027"/>
          <p:cNvSpPr/>
          <p:nvPr/>
        </p:nvSpPr>
        <p:spPr>
          <a:xfrm>
            <a:off x="12700" y="1219200"/>
            <a:ext cx="9042400" cy="0"/>
          </a:xfrm>
          <a:prstGeom prst="line">
            <a:avLst/>
          </a:prstGeom>
          <a:ln w="25400" cap="flat" cmpd="sng">
            <a:solidFill>
              <a:schemeClr val="tx1"/>
            </a:solidFill>
            <a:prstDash val="solid"/>
            <a:headEnd type="none" w="med" len="med"/>
            <a:tailEnd type="none" w="med" len="med"/>
          </a:ln>
        </p:spPr>
      </p:sp>
      <p:sp>
        <p:nvSpPr>
          <p:cNvPr id="101380" name="Line 1028"/>
          <p:cNvSpPr/>
          <p:nvPr/>
        </p:nvSpPr>
        <p:spPr>
          <a:xfrm flipH="1">
            <a:off x="1143000" y="533400"/>
            <a:ext cx="0" cy="6324600"/>
          </a:xfrm>
          <a:prstGeom prst="line">
            <a:avLst/>
          </a:prstGeom>
          <a:ln w="12700" cap="flat" cmpd="sng">
            <a:solidFill>
              <a:schemeClr val="tx1"/>
            </a:solidFill>
            <a:prstDash val="solid"/>
            <a:headEnd type="none" w="med" len="med"/>
            <a:tailEnd type="none" w="med" len="med"/>
          </a:ln>
        </p:spPr>
      </p:sp>
      <p:sp>
        <p:nvSpPr>
          <p:cNvPr id="101381" name="Line 1029"/>
          <p:cNvSpPr/>
          <p:nvPr/>
        </p:nvSpPr>
        <p:spPr>
          <a:xfrm>
            <a:off x="5029200" y="533400"/>
            <a:ext cx="0" cy="6324600"/>
          </a:xfrm>
          <a:prstGeom prst="line">
            <a:avLst/>
          </a:prstGeom>
          <a:ln w="12700" cap="flat" cmpd="sng">
            <a:solidFill>
              <a:schemeClr val="tx1"/>
            </a:solidFill>
            <a:prstDash val="solid"/>
            <a:headEnd type="none" w="med" len="med"/>
            <a:tailEnd type="none" w="med" len="med"/>
          </a:ln>
        </p:spPr>
      </p:sp>
      <p:sp>
        <p:nvSpPr>
          <p:cNvPr id="101382" name="Rectangle 1030"/>
          <p:cNvSpPr/>
          <p:nvPr/>
        </p:nvSpPr>
        <p:spPr>
          <a:xfrm>
            <a:off x="-76200" y="1377950"/>
            <a:ext cx="1111250" cy="1566863"/>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报表日</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期的类</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型及长</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度</a:t>
            </a:r>
          </a:p>
        </p:txBody>
      </p:sp>
      <p:sp>
        <p:nvSpPr>
          <p:cNvPr id="101383" name="Rectangle 1031"/>
          <p:cNvSpPr/>
          <p:nvPr/>
        </p:nvSpPr>
        <p:spPr>
          <a:xfrm>
            <a:off x="1143000" y="1225550"/>
            <a:ext cx="2681288" cy="239395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1个数字字符</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5个数字字符</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7个数字字符</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有1个非数字字符</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全部是非数字字符</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6个数字字符</a:t>
            </a:r>
          </a:p>
        </p:txBody>
      </p:sp>
      <p:sp>
        <p:nvSpPr>
          <p:cNvPr id="101384" name="Rectangle 1032"/>
          <p:cNvSpPr/>
          <p:nvPr/>
        </p:nvSpPr>
        <p:spPr>
          <a:xfrm>
            <a:off x="4953000" y="1225550"/>
            <a:ext cx="1447800" cy="239395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显示出错</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显示出错</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显示出错</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显示出错</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显示出错</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输入有效</a:t>
            </a:r>
          </a:p>
        </p:txBody>
      </p:sp>
      <p:sp>
        <p:nvSpPr>
          <p:cNvPr id="101385" name="Line 1033"/>
          <p:cNvSpPr/>
          <p:nvPr/>
        </p:nvSpPr>
        <p:spPr>
          <a:xfrm>
            <a:off x="12700" y="5334000"/>
            <a:ext cx="9042400" cy="0"/>
          </a:xfrm>
          <a:prstGeom prst="line">
            <a:avLst/>
          </a:prstGeom>
          <a:ln w="25400" cap="flat" cmpd="sng">
            <a:solidFill>
              <a:schemeClr val="tx1"/>
            </a:solidFill>
            <a:prstDash val="solid"/>
            <a:headEnd type="none" w="med" len="med"/>
            <a:tailEnd type="none" w="med" len="med"/>
          </a:ln>
        </p:spPr>
      </p:sp>
      <p:sp>
        <p:nvSpPr>
          <p:cNvPr id="101386" name="Rectangle 1034"/>
          <p:cNvSpPr/>
          <p:nvPr/>
        </p:nvSpPr>
        <p:spPr>
          <a:xfrm>
            <a:off x="92075" y="3962400"/>
            <a:ext cx="801688" cy="828675"/>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日期</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范围</a:t>
            </a:r>
          </a:p>
        </p:txBody>
      </p:sp>
      <p:sp>
        <p:nvSpPr>
          <p:cNvPr id="101387" name="Line 1035"/>
          <p:cNvSpPr/>
          <p:nvPr/>
        </p:nvSpPr>
        <p:spPr>
          <a:xfrm>
            <a:off x="12700" y="3657600"/>
            <a:ext cx="9042400" cy="0"/>
          </a:xfrm>
          <a:prstGeom prst="line">
            <a:avLst/>
          </a:prstGeom>
          <a:ln w="25400" cap="flat" cmpd="sng">
            <a:solidFill>
              <a:schemeClr val="tx1"/>
            </a:solidFill>
            <a:prstDash val="solid"/>
            <a:headEnd type="none" w="med" len="med"/>
            <a:tailEnd type="none" w="med" len="med"/>
          </a:ln>
        </p:spPr>
      </p:sp>
      <p:sp>
        <p:nvSpPr>
          <p:cNvPr id="101388" name="Rectangle 1036"/>
          <p:cNvSpPr/>
          <p:nvPr/>
        </p:nvSpPr>
        <p:spPr>
          <a:xfrm>
            <a:off x="85725" y="5638800"/>
            <a:ext cx="801688" cy="828675"/>
          </a:xfrm>
          <a:prstGeom prst="rect">
            <a:avLst/>
          </a:prstGeom>
          <a:noFill/>
          <a:ln w="12700">
            <a:noFill/>
          </a:ln>
        </p:spPr>
        <p:txBody>
          <a:bodyPr wrap="none"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月份</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范围</a:t>
            </a:r>
          </a:p>
        </p:txBody>
      </p:sp>
      <p:sp>
        <p:nvSpPr>
          <p:cNvPr id="101389" name="Line 1037"/>
          <p:cNvSpPr/>
          <p:nvPr/>
        </p:nvSpPr>
        <p:spPr>
          <a:xfrm>
            <a:off x="0" y="533400"/>
            <a:ext cx="9042400" cy="0"/>
          </a:xfrm>
          <a:prstGeom prst="line">
            <a:avLst/>
          </a:prstGeom>
          <a:ln w="25400" cap="flat" cmpd="sng">
            <a:solidFill>
              <a:schemeClr val="tx1"/>
            </a:solidFill>
            <a:prstDash val="solid"/>
            <a:headEnd type="none" w="med" len="med"/>
            <a:tailEnd type="none" w="med" len="med"/>
          </a:ln>
        </p:spPr>
      </p:sp>
      <p:sp>
        <p:nvSpPr>
          <p:cNvPr id="101390" name="Line 1039"/>
          <p:cNvSpPr/>
          <p:nvPr/>
        </p:nvSpPr>
        <p:spPr>
          <a:xfrm>
            <a:off x="0" y="6858000"/>
            <a:ext cx="9042400" cy="0"/>
          </a:xfrm>
          <a:prstGeom prst="line">
            <a:avLst/>
          </a:prstGeom>
          <a:ln w="25400" cap="flat" cmpd="sng">
            <a:solidFill>
              <a:schemeClr val="tx1"/>
            </a:solidFill>
            <a:prstDash val="solid"/>
            <a:headEnd type="none" w="med" len="med"/>
            <a:tailEnd type="none" w="med" len="med"/>
          </a:ln>
        </p:spPr>
      </p:sp>
      <p:sp>
        <p:nvSpPr>
          <p:cNvPr id="101391" name="Text Box 1040"/>
          <p:cNvSpPr txBox="1"/>
          <p:nvPr/>
        </p:nvSpPr>
        <p:spPr>
          <a:xfrm>
            <a:off x="838200" y="666750"/>
            <a:ext cx="3276600" cy="4762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lnSpc>
                <a:spcPct val="90000"/>
              </a:lnSpc>
              <a:spcBef>
                <a:spcPct val="0"/>
              </a:spcBef>
              <a:buClrTx/>
              <a:buSzTx/>
              <a:buFontTx/>
              <a:buNone/>
            </a:pPr>
            <a:r>
              <a:rPr lang="zh-CN" altLang="en-US" sz="2800" dirty="0">
                <a:latin typeface="宋体" panose="02010600030101010101" pitchFamily="2" charset="-122"/>
                <a:ea typeface="宋体" panose="02010600030101010101" pitchFamily="2" charset="-122"/>
              </a:rPr>
              <a:t>测试用例说明</a:t>
            </a:r>
            <a:endParaRPr lang="zh-CN" altLang="en-US" sz="2400" b="0" dirty="0">
              <a:latin typeface="黑体" panose="02010609060101010101" pitchFamily="2" charset="-122"/>
              <a:ea typeface="黑体" panose="02010609060101010101" pitchFamily="2" charset="-122"/>
            </a:endParaRPr>
          </a:p>
        </p:txBody>
      </p:sp>
      <p:sp>
        <p:nvSpPr>
          <p:cNvPr id="101392" name="Line 1041"/>
          <p:cNvSpPr/>
          <p:nvPr/>
        </p:nvSpPr>
        <p:spPr>
          <a:xfrm>
            <a:off x="3733800" y="542925"/>
            <a:ext cx="0" cy="6324600"/>
          </a:xfrm>
          <a:prstGeom prst="line">
            <a:avLst/>
          </a:prstGeom>
          <a:ln w="12700" cap="flat" cmpd="sng">
            <a:solidFill>
              <a:schemeClr val="tx1"/>
            </a:solidFill>
            <a:prstDash val="solid"/>
            <a:headEnd type="none" w="med" len="med"/>
            <a:tailEnd type="none" w="med" len="med"/>
          </a:ln>
        </p:spPr>
      </p:sp>
      <p:sp>
        <p:nvSpPr>
          <p:cNvPr id="101393" name="Rectangle 1042"/>
          <p:cNvSpPr/>
          <p:nvPr/>
        </p:nvSpPr>
        <p:spPr>
          <a:xfrm>
            <a:off x="3719513" y="612775"/>
            <a:ext cx="1462087" cy="454025"/>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spcBef>
                <a:spcPct val="0"/>
              </a:spcBef>
              <a:buClrTx/>
              <a:buSzTx/>
              <a:buFontTx/>
              <a:buNone/>
            </a:pPr>
            <a:r>
              <a:rPr lang="zh-CN" altLang="en-US" sz="2400" dirty="0">
                <a:latin typeface="宋体" panose="02010600030101010101" pitchFamily="2" charset="-122"/>
                <a:ea typeface="宋体" panose="02010600030101010101" pitchFamily="2" charset="-122"/>
              </a:rPr>
              <a:t>测试数据</a:t>
            </a:r>
          </a:p>
        </p:txBody>
      </p:sp>
      <p:sp>
        <p:nvSpPr>
          <p:cNvPr id="101394" name="Rectangle 1043"/>
          <p:cNvSpPr/>
          <p:nvPr/>
        </p:nvSpPr>
        <p:spPr>
          <a:xfrm>
            <a:off x="5105400" y="609600"/>
            <a:ext cx="1462088" cy="454025"/>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spcBef>
                <a:spcPct val="0"/>
              </a:spcBef>
              <a:buClrTx/>
              <a:buSzTx/>
              <a:buFontTx/>
              <a:buNone/>
            </a:pPr>
            <a:r>
              <a:rPr lang="zh-CN" altLang="en-US" sz="2400" dirty="0">
                <a:latin typeface="宋体" panose="02010600030101010101" pitchFamily="2" charset="-122"/>
                <a:ea typeface="宋体" panose="02010600030101010101" pitchFamily="2" charset="-122"/>
              </a:rPr>
              <a:t>期望结果</a:t>
            </a:r>
          </a:p>
        </p:txBody>
      </p:sp>
      <p:sp>
        <p:nvSpPr>
          <p:cNvPr id="101395" name="Rectangle 1044"/>
          <p:cNvSpPr/>
          <p:nvPr/>
        </p:nvSpPr>
        <p:spPr>
          <a:xfrm>
            <a:off x="7072313" y="609600"/>
            <a:ext cx="1462087" cy="454025"/>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gn="ctr">
              <a:spcBef>
                <a:spcPct val="0"/>
              </a:spcBef>
              <a:buClrTx/>
              <a:buSzTx/>
              <a:buFontTx/>
              <a:buNone/>
            </a:pPr>
            <a:r>
              <a:rPr lang="zh-CN" altLang="en-US" sz="2400" dirty="0">
                <a:latin typeface="宋体" panose="02010600030101010101" pitchFamily="2" charset="-122"/>
                <a:ea typeface="宋体" panose="02010600030101010101" pitchFamily="2" charset="-122"/>
              </a:rPr>
              <a:t>选取理由</a:t>
            </a:r>
          </a:p>
        </p:txBody>
      </p:sp>
      <p:sp>
        <p:nvSpPr>
          <p:cNvPr id="101396" name="Line 1045"/>
          <p:cNvSpPr/>
          <p:nvPr/>
        </p:nvSpPr>
        <p:spPr>
          <a:xfrm>
            <a:off x="6477000" y="542925"/>
            <a:ext cx="0" cy="6324600"/>
          </a:xfrm>
          <a:prstGeom prst="line">
            <a:avLst/>
          </a:prstGeom>
          <a:ln w="12700" cap="flat" cmpd="sng">
            <a:solidFill>
              <a:schemeClr val="tx1"/>
            </a:solidFill>
            <a:prstDash val="solid"/>
            <a:headEnd type="none" w="med" len="med"/>
            <a:tailEnd type="none" w="med" len="med"/>
          </a:ln>
        </p:spPr>
      </p:sp>
      <p:sp>
        <p:nvSpPr>
          <p:cNvPr id="101397" name="Rectangle 1046"/>
          <p:cNvSpPr/>
          <p:nvPr/>
        </p:nvSpPr>
        <p:spPr>
          <a:xfrm>
            <a:off x="3740150" y="1198563"/>
            <a:ext cx="1273175" cy="239712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5</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20015</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2001005</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2001.5</a:t>
            </a:r>
          </a:p>
          <a:p>
            <a:pPr marL="0" lvl="0" indent="0">
              <a:lnSpc>
                <a:spcPct val="105000"/>
              </a:lnSpc>
              <a:spcBef>
                <a:spcPct val="0"/>
              </a:spcBef>
              <a:buClrTx/>
              <a:buSzTx/>
              <a:buFontTx/>
              <a:buNone/>
            </a:pPr>
            <a:r>
              <a:rPr lang="en-US" altLang="zh-CN" sz="2400" dirty="0">
                <a:solidFill>
                  <a:schemeClr val="tx1"/>
                </a:solidFill>
                <a:latin typeface="宋体" panose="02010600030101010101" pitchFamily="2" charset="-122"/>
                <a:ea typeface="宋体" panose="02010600030101010101" pitchFamily="2" charset="-122"/>
              </a:rPr>
              <a:t>MAY---</a:t>
            </a:r>
          </a:p>
          <a:p>
            <a:pPr marL="0" lvl="0" indent="0">
              <a:lnSpc>
                <a:spcPct val="105000"/>
              </a:lnSpc>
              <a:spcBef>
                <a:spcPct val="0"/>
              </a:spcBef>
              <a:buClrTx/>
              <a:buSzTx/>
              <a:buFontTx/>
              <a:buNone/>
            </a:pPr>
            <a:r>
              <a:rPr lang="en-US" altLang="zh-CN" sz="2400" dirty="0">
                <a:solidFill>
                  <a:schemeClr val="tx1"/>
                </a:solidFill>
                <a:latin typeface="宋体" panose="02010600030101010101" pitchFamily="2" charset="-122"/>
                <a:ea typeface="宋体" panose="02010600030101010101" pitchFamily="2" charset="-122"/>
              </a:rPr>
              <a:t>200105</a:t>
            </a:r>
          </a:p>
        </p:txBody>
      </p:sp>
      <p:sp>
        <p:nvSpPr>
          <p:cNvPr id="101398" name="Rectangle 1047"/>
          <p:cNvSpPr/>
          <p:nvPr/>
        </p:nvSpPr>
        <p:spPr>
          <a:xfrm>
            <a:off x="1295400" y="5305425"/>
            <a:ext cx="1905000" cy="15525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月份为1月</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月份为12月</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月份&lt;1</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月份&gt;12</a:t>
            </a:r>
          </a:p>
        </p:txBody>
      </p:sp>
      <p:sp>
        <p:nvSpPr>
          <p:cNvPr id="101399" name="Rectangle 1048"/>
          <p:cNvSpPr/>
          <p:nvPr/>
        </p:nvSpPr>
        <p:spPr>
          <a:xfrm>
            <a:off x="3733800" y="5305425"/>
            <a:ext cx="1371600" cy="15525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200101</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200112</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200100</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200113</a:t>
            </a:r>
          </a:p>
        </p:txBody>
      </p:sp>
      <p:sp>
        <p:nvSpPr>
          <p:cNvPr id="101400" name="Rectangle 1049"/>
          <p:cNvSpPr/>
          <p:nvPr/>
        </p:nvSpPr>
        <p:spPr>
          <a:xfrm>
            <a:off x="3733800" y="3733800"/>
            <a:ext cx="1371600" cy="15525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200101</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200512</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200100</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200513</a:t>
            </a:r>
          </a:p>
        </p:txBody>
      </p:sp>
      <p:sp>
        <p:nvSpPr>
          <p:cNvPr id="101401" name="Rectangle 1050"/>
          <p:cNvSpPr/>
          <p:nvPr/>
        </p:nvSpPr>
        <p:spPr>
          <a:xfrm>
            <a:off x="5060950" y="3733800"/>
            <a:ext cx="1416050" cy="15525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输入有效</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输入有效</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显示出错</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显示出错</a:t>
            </a:r>
          </a:p>
        </p:txBody>
      </p:sp>
      <p:sp>
        <p:nvSpPr>
          <p:cNvPr id="101402" name="Rectangle 1051"/>
          <p:cNvSpPr/>
          <p:nvPr/>
        </p:nvSpPr>
        <p:spPr>
          <a:xfrm>
            <a:off x="5029200" y="5305425"/>
            <a:ext cx="1416050" cy="15525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输入有效</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输入有效</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显示出错</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显示出错</a:t>
            </a:r>
          </a:p>
        </p:txBody>
      </p:sp>
      <p:sp>
        <p:nvSpPr>
          <p:cNvPr id="101403" name="Rectangle 1052"/>
          <p:cNvSpPr/>
          <p:nvPr/>
        </p:nvSpPr>
        <p:spPr>
          <a:xfrm>
            <a:off x="1222375" y="3733800"/>
            <a:ext cx="1731963" cy="12001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在有效范围</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边界上选取</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数据</a:t>
            </a:r>
          </a:p>
        </p:txBody>
      </p:sp>
      <p:sp>
        <p:nvSpPr>
          <p:cNvPr id="101404" name="Rectangle 1053"/>
          <p:cNvSpPr/>
          <p:nvPr/>
        </p:nvSpPr>
        <p:spPr>
          <a:xfrm>
            <a:off x="6462713" y="1219200"/>
            <a:ext cx="2681287" cy="239395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仅有1个合法字符</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比有效长度少1</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比有效长度多1</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只有1个非法字符</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6个非法字符</a:t>
            </a:r>
          </a:p>
          <a:p>
            <a:pPr marL="0" lvl="0" indent="0">
              <a:lnSpc>
                <a:spcPct val="105000"/>
              </a:lnSpc>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类型及长度均有效</a:t>
            </a:r>
          </a:p>
        </p:txBody>
      </p:sp>
      <p:sp>
        <p:nvSpPr>
          <p:cNvPr id="101405" name="Rectangle 1054"/>
          <p:cNvSpPr/>
          <p:nvPr/>
        </p:nvSpPr>
        <p:spPr>
          <a:xfrm>
            <a:off x="6477000" y="3733800"/>
            <a:ext cx="2647950" cy="15525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最小日期</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最大日期</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刚好小于最小日期</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刚好大于最大日期</a:t>
            </a:r>
          </a:p>
        </p:txBody>
      </p:sp>
      <p:sp>
        <p:nvSpPr>
          <p:cNvPr id="101406" name="Rectangle 1055"/>
          <p:cNvSpPr/>
          <p:nvPr/>
        </p:nvSpPr>
        <p:spPr>
          <a:xfrm>
            <a:off x="6553200" y="5305425"/>
            <a:ext cx="2895600" cy="15525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最小月份</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最大月份</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刚好小于最小月份</a:t>
            </a:r>
          </a:p>
          <a:p>
            <a:pPr marL="0" lvl="0" indent="0">
              <a:spcBef>
                <a:spcPct val="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刚好大于最大月份</a:t>
            </a:r>
          </a:p>
        </p:txBody>
      </p:sp>
      <p:sp>
        <p:nvSpPr>
          <p:cNvPr id="101407" name="Rectangle 1056"/>
          <p:cNvSpPr>
            <a:spLocks noGrp="1"/>
          </p:cNvSpPr>
          <p:nvPr>
            <p:ph type="title"/>
          </p:nvPr>
        </p:nvSpPr>
        <p:spPr>
          <a:xfrm>
            <a:off x="1066800" y="0"/>
            <a:ext cx="7612063" cy="449263"/>
          </a:xfrm>
          <a:ln/>
        </p:spPr>
        <p:txBody>
          <a:bodyPr vert="horz" wrap="square" lIns="91440" tIns="45720" rIns="91440" bIns="45720" anchor="b"/>
          <a:lstStyle/>
          <a:p>
            <a:pPr eaLnBrk="1" hangingPunct="1"/>
            <a:r>
              <a:rPr lang="zh-CN" altLang="en-US" sz="3200" dirty="0">
                <a:latin typeface="Times New Roman" panose="02020603050405020304" pitchFamily="18" charset="0"/>
              </a:rPr>
              <a:t>“</a:t>
            </a:r>
            <a:r>
              <a:rPr lang="zh-CN" altLang="en-US" sz="3200" dirty="0">
                <a:latin typeface="隶书" panose="02010509060101010101" pitchFamily="49" charset="-122"/>
              </a:rPr>
              <a:t>报表日期</a:t>
            </a:r>
            <a:r>
              <a:rPr lang="zh-CN" altLang="en-US" sz="3200" dirty="0">
                <a:latin typeface="Times New Roman" panose="02020603050405020304" pitchFamily="18" charset="0"/>
              </a:rPr>
              <a:t>”</a:t>
            </a:r>
            <a:r>
              <a:rPr lang="zh-CN" altLang="en-US" sz="3200" dirty="0">
                <a:latin typeface="隶书" panose="02010509060101010101" pitchFamily="49" charset="-122"/>
              </a:rPr>
              <a:t>边界值分析法测试用</a:t>
            </a:r>
            <a:r>
              <a:rPr lang="zh-CN" altLang="en-US" sz="3600" dirty="0">
                <a:latin typeface="隶书" panose="02010509060101010101" pitchFamily="49" charset="-122"/>
              </a:rPr>
              <a:t>例</a:t>
            </a:r>
            <a:endParaRPr lang="zh-CN" altLang="en-US" dirty="0"/>
          </a:p>
        </p:txBody>
      </p:sp>
      <p:sp>
        <p:nvSpPr>
          <p:cNvPr id="101408" name="灯片编号占位符 33"/>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58</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a:xfrm>
            <a:off x="1219200" y="0"/>
            <a:ext cx="4876800" cy="762000"/>
          </a:xfrm>
          <a:ln/>
        </p:spPr>
        <p:txBody>
          <a:bodyPr vert="horz" wrap="square" lIns="91440" tIns="45720" rIns="91440" bIns="45720" anchor="b"/>
          <a:lstStyle/>
          <a:p>
            <a:pPr algn="just"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5.3 错误推测</a:t>
            </a:r>
          </a:p>
        </p:txBody>
      </p:sp>
      <p:sp>
        <p:nvSpPr>
          <p:cNvPr id="316419" name="Rectangle 3"/>
          <p:cNvSpPr>
            <a:spLocks noGrp="1" noChangeArrowheads="1"/>
          </p:cNvSpPr>
          <p:nvPr>
            <p:ph idx="1"/>
          </p:nvPr>
        </p:nvSpPr>
        <p:spPr>
          <a:xfrm>
            <a:off x="685800" y="1143000"/>
            <a:ext cx="8001000" cy="5257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错误推测法：人们靠经验和直觉推测程序中可能存在的各种错误，从而有针对性地编写检查这些错误的例子。</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基本想法：</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cs typeface="+mn-cs"/>
              </a:rPr>
              <a:t>列举出程序中所有可能有的错误和容易发生错误的特殊情况，根据它们选择测试用例</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宋体" panose="02010600030101010101" pitchFamily="2" charset="-122"/>
                <a:ea typeface="+mn-ea"/>
                <a:cs typeface="+mn-cs"/>
              </a:rPr>
              <a:t>例：数据测试中的缺省值、空白、空值、零值、无</a:t>
            </a:r>
            <a:endPar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endParaRPr>
          </a:p>
        </p:txBody>
      </p:sp>
      <p:sp>
        <p:nvSpPr>
          <p:cNvPr id="102404"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59</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6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1122363" y="144463"/>
            <a:ext cx="7793037" cy="617537"/>
          </a:xfrm>
          <a:ln/>
        </p:spPr>
        <p:txBody>
          <a:bodyPr vert="horz" wrap="square" lIns="91440" tIns="45720" rIns="91440" bIns="45720" anchor="b"/>
          <a:lstStyle/>
          <a:p>
            <a:pPr eaLnBrk="1" hangingPunct="1"/>
            <a:r>
              <a:rPr lang="en-US" altLang="zh-CN" dirty="0" smtClean="0"/>
              <a:t>9</a:t>
            </a:r>
            <a:r>
              <a:rPr lang="zh-CN" altLang="en-US" dirty="0" smtClean="0"/>
              <a:t>.</a:t>
            </a:r>
            <a:r>
              <a:rPr lang="zh-CN" altLang="en-US" dirty="0"/>
              <a:t>2 软件测试基础</a:t>
            </a:r>
          </a:p>
        </p:txBody>
      </p:sp>
      <p:sp>
        <p:nvSpPr>
          <p:cNvPr id="580611" name="Rectangle 3"/>
          <p:cNvSpPr>
            <a:spLocks noGrp="1"/>
          </p:cNvSpPr>
          <p:nvPr>
            <p:ph idx="1"/>
          </p:nvPr>
        </p:nvSpPr>
        <p:spPr>
          <a:xfrm>
            <a:off x="685800" y="1524000"/>
            <a:ext cx="7885113" cy="3886200"/>
          </a:xfrm>
          <a:ln/>
        </p:spPr>
        <p:txBody>
          <a:bodyPr vert="horz" wrap="square" lIns="91440" tIns="45720" rIns="91440" bIns="45720" anchor="t"/>
          <a:lstStyle/>
          <a:p>
            <a:pPr eaLnBrk="1" hangingPunct="1">
              <a:spcBef>
                <a:spcPts val="1200"/>
              </a:spcBef>
            </a:pPr>
            <a:r>
              <a:rPr lang="zh-CN" altLang="en-US" sz="3600" dirty="0">
                <a:solidFill>
                  <a:schemeClr val="hlink"/>
                </a:solidFill>
              </a:rPr>
              <a:t>谈谈你所了解的测试</a:t>
            </a:r>
          </a:p>
          <a:p>
            <a:pPr eaLnBrk="1" hangingPunct="1">
              <a:spcBef>
                <a:spcPts val="1200"/>
              </a:spcBef>
            </a:pPr>
            <a:r>
              <a:rPr lang="zh-CN" altLang="en-US" sz="3600" dirty="0"/>
              <a:t>测试目标</a:t>
            </a:r>
          </a:p>
          <a:p>
            <a:pPr eaLnBrk="1" hangingPunct="1">
              <a:spcBef>
                <a:spcPts val="1200"/>
              </a:spcBef>
            </a:pPr>
            <a:r>
              <a:rPr lang="zh-CN" altLang="en-US" sz="3600" dirty="0"/>
              <a:t>黑盒测试和白盒测试</a:t>
            </a:r>
          </a:p>
          <a:p>
            <a:pPr eaLnBrk="1" hangingPunct="1">
              <a:spcBef>
                <a:spcPts val="1200"/>
              </a:spcBef>
            </a:pPr>
            <a:r>
              <a:rPr lang="zh-CN" altLang="en-US" sz="3600" dirty="0"/>
              <a:t>测试准则</a:t>
            </a:r>
          </a:p>
          <a:p>
            <a:pPr eaLnBrk="1" hangingPunct="1">
              <a:spcBef>
                <a:spcPts val="1200"/>
              </a:spcBef>
            </a:pPr>
            <a:r>
              <a:rPr lang="zh-CN" altLang="en-US" sz="3600" dirty="0"/>
              <a:t>流图</a:t>
            </a:r>
          </a:p>
        </p:txBody>
      </p:sp>
      <p:sp>
        <p:nvSpPr>
          <p:cNvPr id="3277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6</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a:xfrm>
            <a:off x="1219200" y="76200"/>
            <a:ext cx="6400800" cy="1219200"/>
          </a:xfrm>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6 测试策略</a:t>
            </a:r>
            <a:br>
              <a:rPr lang="zh-CN" altLang="en-US" dirty="0">
                <a:latin typeface="隶书" panose="02010509060101010101" pitchFamily="49" charset="-122"/>
              </a:rPr>
            </a:br>
            <a:r>
              <a:rPr lang="en-US" altLang="zh-CN" sz="3600" dirty="0" smtClean="0">
                <a:latin typeface="隶书" panose="02010509060101010101" pitchFamily="49" charset="-122"/>
              </a:rPr>
              <a:t>9</a:t>
            </a:r>
            <a:r>
              <a:rPr lang="zh-CN" altLang="en-US" sz="3600" dirty="0" smtClean="0">
                <a:latin typeface="隶书" panose="02010509060101010101" pitchFamily="49" charset="-122"/>
              </a:rPr>
              <a:t>.</a:t>
            </a:r>
            <a:r>
              <a:rPr lang="zh-CN" altLang="en-US" sz="3600" dirty="0">
                <a:latin typeface="隶书" panose="02010509060101010101" pitchFamily="49" charset="-122"/>
              </a:rPr>
              <a:t>6.1 测试步骤</a:t>
            </a:r>
          </a:p>
        </p:txBody>
      </p:sp>
      <p:sp>
        <p:nvSpPr>
          <p:cNvPr id="327683" name="Rectangle 3"/>
          <p:cNvSpPr>
            <a:spLocks noGrp="1" noChangeArrowheads="1"/>
          </p:cNvSpPr>
          <p:nvPr>
            <p:ph idx="1"/>
          </p:nvPr>
        </p:nvSpPr>
        <p:spPr>
          <a:xfrm>
            <a:off x="152400" y="1447800"/>
            <a:ext cx="8839200" cy="50292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单元测试</a:t>
            </a:r>
            <a:r>
              <a:rPr kumimoji="1" lang="zh-CN" altLang="en-US" sz="2800" b="1" i="0" u="none" strike="noStrike" kern="0" cap="none" spc="0" normalizeH="0" baseline="0" noProof="0" dirty="0">
                <a:ln>
                  <a:noFill/>
                </a:ln>
                <a:solidFill>
                  <a:schemeClr val="folHlink"/>
                </a:solidFill>
                <a:effectLst/>
                <a:uLnTx/>
                <a:uFillTx/>
                <a:latin typeface="楷体_GB2312" pitchFamily="49" charset="-122"/>
                <a:ea typeface="+mn-ea"/>
                <a:cs typeface="+mn-cs"/>
              </a:rPr>
              <a:t>：对用源代码实现的每个程序单元进行测试，检查各模块控制结构中的特定路径，以确保其作为一个单元来说功能是正确的。</a:t>
            </a:r>
          </a:p>
          <a:p>
            <a:pPr marL="342900" marR="0" lvl="0" indent="-342900" algn="l" defTabSz="914400" rtl="0" eaLnBrk="1" fontAlgn="base" latinLnBrk="0" hangingPunct="1">
              <a:lnSpc>
                <a:spcPct val="11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集成测试</a:t>
            </a:r>
            <a:r>
              <a:rPr kumimoji="1" lang="zh-CN" altLang="en-US" sz="28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把已测试过的模块组装起来，主要对与设计相关的软件体系结构的构造进行测试。</a:t>
            </a:r>
          </a:p>
          <a:p>
            <a:pPr marL="342900" marR="0" lvl="0" indent="-342900" algn="l" defTabSz="914400" rtl="0" eaLnBrk="1" fontAlgn="base" latinLnBrk="0" hangingPunct="1">
              <a:lnSpc>
                <a:spcPct val="11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确认测试</a:t>
            </a:r>
            <a:r>
              <a:rPr kumimoji="1" lang="zh-CN" altLang="en-US" sz="28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检查已实现的软件是否满足需求规格说明中确定的各种需求，以及软件配置是否完全、正确。</a:t>
            </a:r>
          </a:p>
          <a:p>
            <a:pPr marL="342900" marR="0" lvl="0" indent="-342900" algn="l" defTabSz="914400" rtl="0" eaLnBrk="1" fontAlgn="base" latinLnBrk="0" hangingPunct="1">
              <a:lnSpc>
                <a:spcPct val="11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系统测试</a:t>
            </a:r>
            <a:r>
              <a:rPr kumimoji="1" lang="zh-CN" altLang="en-US" sz="28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a:t>
            </a:r>
            <a:r>
              <a:rPr kumimoji="1" lang="zh-CN" altLang="en-US" sz="28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把已经经过确认的软件纳入实际运行环境中，与其它系统成份组合在一起进行测试。</a:t>
            </a:r>
          </a:p>
        </p:txBody>
      </p:sp>
      <p:sp>
        <p:nvSpPr>
          <p:cNvPr id="103428"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60</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p:cNvPicPr>
            <a:picLocks noChangeAspect="1"/>
          </p:cNvPicPr>
          <p:nvPr/>
        </p:nvPicPr>
        <p:blipFill>
          <a:blip r:embed="rId2"/>
          <a:stretch>
            <a:fillRect/>
          </a:stretch>
        </p:blipFill>
        <p:spPr>
          <a:xfrm>
            <a:off x="0" y="838200"/>
            <a:ext cx="9144000" cy="5410200"/>
          </a:xfrm>
          <a:prstGeom prst="rect">
            <a:avLst/>
          </a:prstGeom>
          <a:noFill/>
          <a:ln w="9525">
            <a:noFill/>
          </a:ln>
        </p:spPr>
      </p:pic>
      <p:sp>
        <p:nvSpPr>
          <p:cNvPr id="104451" name="灯片编号占位符 5"/>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61</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a:xfrm>
            <a:off x="1219200" y="76200"/>
            <a:ext cx="7467600" cy="685800"/>
          </a:xfrm>
          <a:ln/>
        </p:spPr>
        <p:txBody>
          <a:bodyPr vert="horz" wrap="square" lIns="91440" tIns="45720" rIns="91440" bIns="45720" anchor="b"/>
          <a:lstStyle/>
          <a:p>
            <a:pPr algn="just" eaLnBrk="1" hangingPunct="1"/>
            <a:r>
              <a:rPr lang="en-US" altLang="zh-CN" sz="3600" dirty="0" smtClean="0">
                <a:latin typeface="隶书" panose="02010509060101010101" pitchFamily="49" charset="-122"/>
              </a:rPr>
              <a:t>9</a:t>
            </a:r>
            <a:r>
              <a:rPr lang="zh-CN" altLang="en-US" sz="3600" dirty="0" smtClean="0">
                <a:latin typeface="隶书" panose="02010509060101010101" pitchFamily="49" charset="-122"/>
              </a:rPr>
              <a:t>.</a:t>
            </a:r>
            <a:r>
              <a:rPr lang="zh-CN" altLang="en-US" sz="3600" dirty="0">
                <a:latin typeface="隶书" panose="02010509060101010101" pitchFamily="49" charset="-122"/>
              </a:rPr>
              <a:t>6.2单元测试 (</a:t>
            </a:r>
            <a:r>
              <a:rPr lang="en-US" altLang="zh-CN" sz="3600" dirty="0">
                <a:latin typeface="隶书" panose="02010509060101010101" pitchFamily="49" charset="-122"/>
              </a:rPr>
              <a:t>Unit Testing)</a:t>
            </a:r>
          </a:p>
        </p:txBody>
      </p:sp>
      <p:sp>
        <p:nvSpPr>
          <p:cNvPr id="330755" name="Rectangle 3"/>
          <p:cNvSpPr>
            <a:spLocks noGrp="1" noChangeArrowheads="1"/>
          </p:cNvSpPr>
          <p:nvPr>
            <p:ph idx="1"/>
          </p:nvPr>
        </p:nvSpPr>
        <p:spPr>
          <a:xfrm>
            <a:off x="609600" y="1143000"/>
            <a:ext cx="8305800" cy="48006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单元测试和编码属于</a:t>
            </a:r>
            <a:r>
              <a:rPr kumimoji="1" lang="en-US" altLang="zh-CN" sz="3200" b="1" i="0" u="none" strike="noStrike" kern="0" cap="none" spc="0" normalizeH="0" baseline="0" noProof="0" dirty="0">
                <a:ln>
                  <a:noFill/>
                </a:ln>
                <a:solidFill>
                  <a:schemeClr val="folHlink"/>
                </a:solidFill>
                <a:effectLst/>
                <a:uLnTx/>
                <a:uFillTx/>
                <a:latin typeface="楷体_GB2312" pitchFamily="49" charset="-122"/>
                <a:ea typeface="+mn-ea"/>
                <a:cs typeface="+mn-cs"/>
              </a:rPr>
              <a:t>SE</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过程的同一阶段，又称模块测试。它</a:t>
            </a: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楷体_GB2312" pitchFamily="49" charset="-122"/>
                <a:ea typeface="+mn-ea"/>
                <a:cs typeface="+mn-cs"/>
              </a:rPr>
              <a:t>是针对软件设计的最小单位 ─ 程序模块</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a:t>
            </a: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楷体_GB2312" pitchFamily="49" charset="-122"/>
                <a:ea typeface="+mn-ea"/>
                <a:cs typeface="+mn-cs"/>
              </a:rPr>
              <a:t>进行正确性检验</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的测试工作。</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单元测试需要从程序的</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内部结构</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出发设计测试用例。多个模块可以平行地独立进行单元测试。</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在源程序代码编译通过后，可采用人工测试和计算机测试两类测试方法进行测试。</a:t>
            </a:r>
          </a:p>
        </p:txBody>
      </p:sp>
      <p:sp>
        <p:nvSpPr>
          <p:cNvPr id="10547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62</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0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07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074"/>
          <p:cNvSpPr>
            <a:spLocks noGrp="1"/>
          </p:cNvSpPr>
          <p:nvPr>
            <p:ph type="title"/>
          </p:nvPr>
        </p:nvSpPr>
        <p:spPr>
          <a:xfrm>
            <a:off x="1066800" y="762000"/>
            <a:ext cx="7793038" cy="685800"/>
          </a:xfrm>
          <a:ln/>
        </p:spPr>
        <p:txBody>
          <a:bodyPr vert="horz" wrap="square" lIns="91440" tIns="45720" rIns="91440" bIns="45720" anchor="b"/>
          <a:lstStyle/>
          <a:p>
            <a:pPr eaLnBrk="1" hangingPunct="1"/>
            <a:r>
              <a:rPr lang="zh-CN" altLang="en-US" sz="3600" dirty="0"/>
              <a:t>人工测试</a:t>
            </a:r>
            <a:r>
              <a:rPr lang="zh-CN" altLang="en-US" sz="3600" dirty="0">
                <a:latin typeface="Times New Roman" panose="02020603050405020304" pitchFamily="18" charset="0"/>
              </a:rPr>
              <a:t>—</a:t>
            </a:r>
            <a:r>
              <a:rPr lang="zh-CN" altLang="en-US" sz="3600" dirty="0"/>
              <a:t>代码审查</a:t>
            </a:r>
          </a:p>
        </p:txBody>
      </p:sp>
      <p:sp>
        <p:nvSpPr>
          <p:cNvPr id="661507" name="Rectangle 3075"/>
          <p:cNvSpPr>
            <a:spLocks noGrp="1"/>
          </p:cNvSpPr>
          <p:nvPr>
            <p:ph idx="1"/>
          </p:nvPr>
        </p:nvSpPr>
        <p:spPr>
          <a:xfrm>
            <a:off x="533400" y="1447800"/>
            <a:ext cx="8229600" cy="5181600"/>
          </a:xfrm>
          <a:solidFill>
            <a:schemeClr val="bg1">
              <a:alpha val="100000"/>
            </a:schemeClr>
          </a:solidFill>
          <a:ln/>
        </p:spPr>
        <p:txBody>
          <a:bodyPr vert="horz" wrap="square" lIns="91440" tIns="45720" rIns="91440" bIns="45720" anchor="t"/>
          <a:lstStyle/>
          <a:p>
            <a:pPr eaLnBrk="1" hangingPunct="1">
              <a:spcBef>
                <a:spcPts val="1200"/>
              </a:spcBef>
            </a:pPr>
            <a:r>
              <a:rPr lang="zh-CN" altLang="en-US" sz="2800" dirty="0"/>
              <a:t>审查小组</a:t>
            </a:r>
          </a:p>
          <a:p>
            <a:pPr lvl="1" eaLnBrk="1" hangingPunct="1">
              <a:spcBef>
                <a:spcPts val="1200"/>
              </a:spcBef>
            </a:pPr>
            <a:r>
              <a:rPr lang="zh-CN" altLang="en-US" dirty="0"/>
              <a:t>组长</a:t>
            </a:r>
          </a:p>
          <a:p>
            <a:pPr lvl="1" eaLnBrk="1" hangingPunct="1">
              <a:spcBef>
                <a:spcPts val="1200"/>
              </a:spcBef>
            </a:pPr>
            <a:r>
              <a:rPr lang="zh-CN" altLang="en-US" dirty="0"/>
              <a:t>程序设计者</a:t>
            </a:r>
          </a:p>
          <a:p>
            <a:pPr lvl="1" eaLnBrk="1" hangingPunct="1">
              <a:spcBef>
                <a:spcPts val="1200"/>
              </a:spcBef>
            </a:pPr>
            <a:r>
              <a:rPr lang="zh-CN" altLang="en-US" dirty="0"/>
              <a:t>程序编写者</a:t>
            </a:r>
          </a:p>
          <a:p>
            <a:pPr lvl="1" eaLnBrk="1" hangingPunct="1">
              <a:spcBef>
                <a:spcPts val="1200"/>
              </a:spcBef>
            </a:pPr>
            <a:r>
              <a:rPr lang="zh-CN" altLang="en-US" dirty="0"/>
              <a:t>程序测试者</a:t>
            </a:r>
          </a:p>
          <a:p>
            <a:pPr eaLnBrk="1" hangingPunct="1">
              <a:spcBef>
                <a:spcPts val="1200"/>
              </a:spcBef>
            </a:pPr>
            <a:r>
              <a:rPr lang="zh-CN" altLang="en-US" sz="2800" dirty="0"/>
              <a:t>审查会</a:t>
            </a:r>
          </a:p>
          <a:p>
            <a:pPr lvl="1" eaLnBrk="1" hangingPunct="1">
              <a:spcBef>
                <a:spcPts val="1200"/>
              </a:spcBef>
            </a:pPr>
            <a:r>
              <a:rPr lang="zh-CN" altLang="en-US" dirty="0"/>
              <a:t>程序编写者逐句讲述程序逻辑</a:t>
            </a:r>
          </a:p>
          <a:p>
            <a:pPr lvl="1" eaLnBrk="1" hangingPunct="1">
              <a:spcBef>
                <a:spcPts val="1200"/>
              </a:spcBef>
            </a:pPr>
            <a:r>
              <a:rPr lang="zh-CN" altLang="en-US" dirty="0"/>
              <a:t>发现逻辑设计或编码错误（30-70%）</a:t>
            </a:r>
          </a:p>
          <a:p>
            <a:pPr lvl="1" eaLnBrk="1" hangingPunct="1">
              <a:spcBef>
                <a:spcPts val="1200"/>
              </a:spcBef>
            </a:pPr>
            <a:r>
              <a:rPr lang="zh-CN" altLang="en-US" dirty="0"/>
              <a:t>记录</a:t>
            </a:r>
          </a:p>
        </p:txBody>
      </p:sp>
      <p:sp>
        <p:nvSpPr>
          <p:cNvPr id="106500"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63</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1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15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150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150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15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150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150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150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50"/>
          <p:cNvSpPr>
            <a:spLocks noGrp="1"/>
          </p:cNvSpPr>
          <p:nvPr>
            <p:ph type="title"/>
          </p:nvPr>
        </p:nvSpPr>
        <p:spPr>
          <a:xfrm>
            <a:off x="1143000" y="846138"/>
            <a:ext cx="7793038" cy="601662"/>
          </a:xfrm>
          <a:ln/>
        </p:spPr>
        <p:txBody>
          <a:bodyPr vert="horz" wrap="square" lIns="91440" tIns="45720" rIns="91440" bIns="45720" anchor="b"/>
          <a:lstStyle/>
          <a:p>
            <a:pPr eaLnBrk="1" hangingPunct="1"/>
            <a:r>
              <a:rPr lang="zh-CN" altLang="en-US" sz="3600" dirty="0"/>
              <a:t>计算机测试</a:t>
            </a:r>
            <a:r>
              <a:rPr lang="zh-CN" altLang="en-US" sz="3600" dirty="0">
                <a:latin typeface="Times New Roman" panose="02020603050405020304" pitchFamily="18" charset="0"/>
              </a:rPr>
              <a:t>—</a:t>
            </a:r>
            <a:r>
              <a:rPr lang="zh-CN" altLang="en-US" sz="3600" dirty="0"/>
              <a:t>测试软件</a:t>
            </a:r>
          </a:p>
        </p:txBody>
      </p:sp>
      <p:sp>
        <p:nvSpPr>
          <p:cNvPr id="662531" name="Rectangle 2051"/>
          <p:cNvSpPr>
            <a:spLocks noGrp="1" noChangeArrowheads="1"/>
          </p:cNvSpPr>
          <p:nvPr>
            <p:ph idx="1"/>
          </p:nvPr>
        </p:nvSpPr>
        <p:spPr>
          <a:xfrm>
            <a:off x="457200" y="1524000"/>
            <a:ext cx="8305800" cy="45720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2800" b="1" i="0" u="none" strike="noStrike" kern="0" cap="none" spc="0" normalizeH="0" baseline="0" noProof="0" dirty="0">
                <a:ln>
                  <a:noFill/>
                </a:ln>
                <a:solidFill>
                  <a:schemeClr val="folHlink"/>
                </a:solidFill>
                <a:effectLst/>
                <a:uLnTx/>
                <a:uFillTx/>
                <a:latin typeface="楷体_GB2312" pitchFamily="49" charset="-122"/>
                <a:ea typeface="+mn-ea"/>
                <a:cs typeface="+mn-cs"/>
              </a:rPr>
              <a:t>模块并不是一个独立的程序，在考虑测试模块时，同时要考虑它和外界的联系，用一些辅助模块去模拟与被测模块相联系的其它模块。必须为每个单元测试开发：</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驱动软件（模块）(</a:t>
            </a:r>
            <a:r>
              <a:rPr kumimoji="1" lang="en-US" altLang="zh-CN" sz="28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driver)：</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None/>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 相当于主模块</a:t>
            </a:r>
            <a:endParaRPr kumimoji="1" lang="en-US" altLang="zh-CN" sz="2800" b="1" i="0" u="none" strike="noStrike" kern="0" cap="none" spc="0" normalizeH="0" baseline="0" noProof="0" dirty="0">
              <a:ln>
                <a:noFill/>
              </a:ln>
              <a:solidFill>
                <a:schemeClr val="tx1"/>
              </a:solidFill>
              <a:effectLst/>
              <a:uLnTx/>
              <a:uFillTx/>
              <a:latin typeface="楷体_GB2312" pitchFamily="49" charset="-122"/>
              <a:ea typeface="+mn-ea"/>
            </a:endParaRP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存根软件（桩模块、</a:t>
            </a:r>
            <a:r>
              <a:rPr kumimoji="1" lang="zh-CN" altLang="en-US" sz="2800" b="1" i="1" u="none" strike="noStrike" kern="0" cap="none" spc="0" normalizeH="0" baseline="0" noProof="0" dirty="0">
                <a:ln>
                  <a:noFill/>
                </a:ln>
                <a:solidFill>
                  <a:schemeClr val="tx2"/>
                </a:solidFill>
                <a:effectLst/>
                <a:uLnTx/>
                <a:uFillTx/>
                <a:latin typeface="楷体_GB2312" pitchFamily="49" charset="-122"/>
                <a:ea typeface="+mn-ea"/>
              </a:rPr>
              <a:t>连接程序</a:t>
            </a:r>
            <a:r>
              <a:rPr kumimoji="1" lang="zh-CN" altLang="en-US" sz="28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a:t>
            </a:r>
            <a:r>
              <a:rPr kumimoji="1" lang="en-US" altLang="zh-CN" sz="28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stub)：</a:t>
            </a: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          代替所测模块调用的子模块</a:t>
            </a:r>
          </a:p>
        </p:txBody>
      </p:sp>
      <p:sp>
        <p:nvSpPr>
          <p:cNvPr id="107524"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64</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253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25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p:cNvPicPr>
          <p:nvPr/>
        </p:nvPicPr>
        <p:blipFill>
          <a:blip r:embed="rId2"/>
          <a:stretch>
            <a:fillRect/>
          </a:stretch>
        </p:blipFill>
        <p:spPr>
          <a:xfrm>
            <a:off x="304800" y="1905000"/>
            <a:ext cx="8534400" cy="4038600"/>
          </a:xfrm>
          <a:prstGeom prst="rect">
            <a:avLst/>
          </a:prstGeom>
          <a:noFill/>
          <a:ln w="9525">
            <a:noFill/>
          </a:ln>
        </p:spPr>
      </p:pic>
      <p:sp>
        <p:nvSpPr>
          <p:cNvPr id="108547" name="Rectangle 3"/>
          <p:cNvSpPr>
            <a:spLocks noGrp="1"/>
          </p:cNvSpPr>
          <p:nvPr>
            <p:ph type="title"/>
          </p:nvPr>
        </p:nvSpPr>
        <p:spPr>
          <a:xfrm>
            <a:off x="1143000" y="762000"/>
            <a:ext cx="7793038" cy="677863"/>
          </a:xfrm>
          <a:ln/>
        </p:spPr>
        <p:txBody>
          <a:bodyPr vert="horz" wrap="square" lIns="91440" tIns="45720" rIns="91440" bIns="45720" anchor="b"/>
          <a:lstStyle/>
          <a:p>
            <a:pPr eaLnBrk="1" hangingPunct="1"/>
            <a:r>
              <a:rPr lang="zh-CN" altLang="en-US" b="0" dirty="0">
                <a:latin typeface="隶书" panose="02010509060101010101" pitchFamily="49" charset="-122"/>
              </a:rPr>
              <a:t>单元测试的测试环境举例</a:t>
            </a:r>
            <a:endParaRPr lang="zh-CN" altLang="en-US" dirty="0"/>
          </a:p>
        </p:txBody>
      </p:sp>
      <p:sp>
        <p:nvSpPr>
          <p:cNvPr id="108548" name="灯片编号占位符 6"/>
          <p:cNvSpPr txBox="1">
            <a:spLocks noGrp="1"/>
          </p:cNvSpPr>
          <p:nvPr>
            <p:ph type="sldNum" sz="quarter" idx="12"/>
          </p:nvPr>
        </p:nvSpPr>
        <p:spPr>
          <a:ln/>
        </p:spPr>
        <p:txBody>
          <a:bodyPr anchor="b"/>
          <a:lstStyle/>
          <a:p>
            <a:pPr marL="0" indent="0" algn="r" eaLnBrk="1" hangingPunct="1">
              <a:spcBef>
                <a:spcPct val="0"/>
              </a:spcBef>
              <a:buClrTx/>
              <a:buSzTx/>
              <a:buFontTx/>
              <a:buNone/>
            </a:pPr>
            <a:endParaRPr lang="zh-CN" altLang="en-US" sz="1400" b="0" dirty="0">
              <a:solidFill>
                <a:schemeClr val="tx1"/>
              </a:solidFill>
              <a:ea typeface="宋体" panose="02010600030101010101" pitchFamily="2" charset="-122"/>
            </a:endParaRPr>
          </a:p>
          <a:p>
            <a:pPr marL="0" indent="0" algn="r" eaLnBrk="1" hangingPunct="1">
              <a:spcBef>
                <a:spcPct val="0"/>
              </a:spcBef>
              <a:buClrTx/>
              <a:buSzTx/>
              <a:buFontTx/>
              <a:buNone/>
            </a:pPr>
            <a:fld id="{9A0DB2DC-4C9A-4742-B13C-FB6460FD3503}" type="slidenum">
              <a:rPr lang="zh-CN" altLang="en-US" sz="1400" b="0" dirty="0">
                <a:solidFill>
                  <a:schemeClr val="tx1"/>
                </a:solidFill>
                <a:ea typeface="宋体" panose="02010600030101010101" pitchFamily="2" charset="-122"/>
              </a:rPr>
              <a:t>65</a:t>
            </a:fld>
            <a:r>
              <a:rPr lang="en-US" altLang="zh-CN" sz="1400" b="0" dirty="0">
                <a:solidFill>
                  <a:schemeClr val="tx1"/>
                </a:solidFill>
                <a:ea typeface="宋体" panose="02010600030101010101" pitchFamily="2" charset="-122"/>
              </a:rPr>
              <a:t>/144</a:t>
            </a:r>
          </a:p>
        </p:txBody>
      </p:sp>
    </p:spTree>
  </p:cSld>
  <p:clrMapOvr>
    <a:masterClrMapping/>
  </p:clrMapOvr>
  <p:transition>
    <p:pull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219200" y="-76200"/>
            <a:ext cx="7696200" cy="13716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0" cap="none" spc="0" normalizeH="0" baseline="0" noProof="0" dirty="0" smtClean="0">
                <a:ln>
                  <a:noFill/>
                </a:ln>
                <a:solidFill>
                  <a:schemeClr val="tx2"/>
                </a:solidFill>
                <a:effectLst/>
                <a:uLnTx/>
                <a:uFillTx/>
                <a:latin typeface="隶书" panose="02010509060101010101" pitchFamily="49" charset="-122"/>
                <a:ea typeface="+mj-ea"/>
                <a:cs typeface="+mj-cs"/>
              </a:rPr>
              <a:t>9</a:t>
            </a:r>
            <a:r>
              <a:rPr kumimoji="1" lang="zh-CN" altLang="en-US" sz="3600" b="1" i="0" u="none" strike="noStrike" kern="0" cap="none" spc="0" normalizeH="0" baseline="0" noProof="0" dirty="0" smtClean="0">
                <a:ln>
                  <a:noFill/>
                </a:ln>
                <a:solidFill>
                  <a:schemeClr val="tx2"/>
                </a:solidFill>
                <a:effectLst/>
                <a:uLnTx/>
                <a:uFillTx/>
                <a:latin typeface="隶书" panose="02010509060101010101" pitchFamily="49" charset="-122"/>
                <a:ea typeface="+mj-ea"/>
                <a:cs typeface="+mj-cs"/>
              </a:rPr>
              <a:t>.</a:t>
            </a:r>
            <a:r>
              <a:rPr kumimoji="1" lang="zh-CN" altLang="en-US" sz="3600" b="1" i="0" u="none" strike="noStrike" kern="0" cap="none" spc="0" normalizeH="0" baseline="0" noProof="0" dirty="0">
                <a:ln>
                  <a:noFill/>
                </a:ln>
                <a:solidFill>
                  <a:schemeClr val="tx2"/>
                </a:solidFill>
                <a:effectLst/>
                <a:uLnTx/>
                <a:uFillTx/>
                <a:latin typeface="隶书" panose="02010509060101010101" pitchFamily="49" charset="-122"/>
                <a:ea typeface="+mj-ea"/>
                <a:cs typeface="+mj-cs"/>
              </a:rPr>
              <a:t>6.3 集成测试</a:t>
            </a:r>
            <a:br>
              <a:rPr kumimoji="1" lang="zh-CN" altLang="en-US" sz="3600" b="1" i="0" u="none" strike="noStrike" kern="0" cap="none" spc="0" normalizeH="0" baseline="0" noProof="0" dirty="0">
                <a:ln>
                  <a:noFill/>
                </a:ln>
                <a:solidFill>
                  <a:schemeClr val="tx2"/>
                </a:solidFill>
                <a:effectLst/>
                <a:uLnTx/>
                <a:uFillTx/>
                <a:latin typeface="隶书" panose="02010509060101010101" pitchFamily="49" charset="-122"/>
                <a:ea typeface="+mj-ea"/>
                <a:cs typeface="+mj-cs"/>
              </a:rPr>
            </a:br>
            <a:r>
              <a:rPr kumimoji="1" lang="zh-CN" altLang="en-US" sz="3600" b="1" i="0" u="none" strike="noStrike" kern="0" cap="none" spc="0" normalizeH="0" baseline="0" noProof="0" dirty="0">
                <a:ln>
                  <a:noFill/>
                </a:ln>
                <a:solidFill>
                  <a:schemeClr val="tx2"/>
                </a:solidFill>
                <a:effectLst/>
                <a:uLnTx/>
                <a:uFillTx/>
                <a:latin typeface="隶书" panose="02010509060101010101" pitchFamily="49" charset="-122"/>
                <a:ea typeface="+mj-ea"/>
                <a:cs typeface="+mj-cs"/>
              </a:rPr>
              <a:t>（</a:t>
            </a:r>
            <a:r>
              <a:rPr kumimoji="1" lang="en-US" altLang="zh-CN" sz="3600" b="1" i="0" u="none" strike="noStrike" kern="0" cap="none" spc="0" normalizeH="0" baseline="0" noProof="0" dirty="0">
                <a:ln>
                  <a:noFill/>
                </a:ln>
                <a:solidFill>
                  <a:schemeClr val="tx2"/>
                </a:solidFill>
                <a:effectLst/>
                <a:uLnTx/>
                <a:uFillTx/>
                <a:latin typeface="隶书" panose="02010509060101010101" pitchFamily="49" charset="-122"/>
                <a:ea typeface="+mj-ea"/>
                <a:cs typeface="+mj-cs"/>
              </a:rPr>
              <a:t>Integrated Testing</a:t>
            </a:r>
            <a:r>
              <a:rPr kumimoji="1" lang="en-US" altLang="zh-CN" sz="3600" b="1"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a:t>
            </a:r>
            <a:endParaRPr kumimoji="1" lang="en-US" altLang="zh-CN" sz="3600" b="1" i="0" u="none" strike="noStrike" kern="0" cap="none" spc="0" normalizeH="0" baseline="0" noProof="0" dirty="0">
              <a:ln>
                <a:noFill/>
              </a:ln>
              <a:solidFill>
                <a:schemeClr val="tx2"/>
              </a:solidFill>
              <a:effectLst/>
              <a:uLnTx/>
              <a:uFillTx/>
              <a:latin typeface="+mj-lt"/>
              <a:ea typeface="+mj-ea"/>
              <a:cs typeface="+mj-cs"/>
            </a:endParaRPr>
          </a:p>
        </p:txBody>
      </p:sp>
      <p:sp>
        <p:nvSpPr>
          <p:cNvPr id="343043" name="Rectangle 3"/>
          <p:cNvSpPr>
            <a:spLocks noGrp="1"/>
          </p:cNvSpPr>
          <p:nvPr>
            <p:ph idx="1"/>
          </p:nvPr>
        </p:nvSpPr>
        <p:spPr>
          <a:xfrm>
            <a:off x="685800" y="1905000"/>
            <a:ext cx="7848600" cy="4343400"/>
          </a:xfrm>
          <a:solidFill>
            <a:schemeClr val="bg1">
              <a:alpha val="100000"/>
            </a:schemeClr>
          </a:solidFill>
          <a:ln/>
        </p:spPr>
        <p:txBody>
          <a:bodyPr vert="horz" wrap="square" lIns="91440" tIns="45720" rIns="91440" bIns="45720" anchor="t"/>
          <a:lstStyle/>
          <a:p>
            <a:pPr eaLnBrk="1" hangingPunct="1"/>
            <a:r>
              <a:rPr lang="zh-CN" altLang="en-US" dirty="0">
                <a:latin typeface="楷体_GB2312" pitchFamily="49" charset="-122"/>
              </a:rPr>
              <a:t>组装测试 (集成测试、联合测试）：在单元测试的基础上，将所有模块按照设计要求组装起来的同时进行测试。</a:t>
            </a:r>
          </a:p>
          <a:p>
            <a:pPr eaLnBrk="1" hangingPunct="1"/>
            <a:r>
              <a:rPr lang="zh-CN" altLang="en-US" dirty="0">
                <a:latin typeface="楷体_GB2312" pitchFamily="49" charset="-122"/>
              </a:rPr>
              <a:t>主要目标：发现与</a:t>
            </a:r>
            <a:r>
              <a:rPr lang="zh-CN" altLang="en-US" dirty="0">
                <a:solidFill>
                  <a:schemeClr val="hlink"/>
                </a:solidFill>
                <a:latin typeface="楷体_GB2312" pitchFamily="49" charset="-122"/>
              </a:rPr>
              <a:t>接口</a:t>
            </a:r>
            <a:r>
              <a:rPr lang="zh-CN" altLang="en-US" dirty="0">
                <a:latin typeface="楷体_GB2312" pitchFamily="49" charset="-122"/>
              </a:rPr>
              <a:t>有关的问题</a:t>
            </a:r>
          </a:p>
          <a:p>
            <a:pPr eaLnBrk="1" hangingPunct="1"/>
            <a:r>
              <a:rPr lang="zh-CN" altLang="en-US" dirty="0">
                <a:latin typeface="楷体_GB2312" pitchFamily="49" charset="-122"/>
              </a:rPr>
              <a:t>模块组装成为系统的两种方式</a:t>
            </a:r>
          </a:p>
          <a:p>
            <a:pPr lvl="1" eaLnBrk="1" hangingPunct="1"/>
            <a:r>
              <a:rPr lang="zh-CN" altLang="en-US" sz="3200" dirty="0">
                <a:latin typeface="楷体_GB2312" pitchFamily="49" charset="-122"/>
              </a:rPr>
              <a:t>非渐增式组装</a:t>
            </a:r>
          </a:p>
          <a:p>
            <a:pPr lvl="1" eaLnBrk="1" hangingPunct="1"/>
            <a:r>
              <a:rPr lang="zh-CN" altLang="en-US" sz="3200" dirty="0">
                <a:latin typeface="楷体_GB2312" pitchFamily="49" charset="-122"/>
              </a:rPr>
              <a:t>渐增式组装</a:t>
            </a:r>
          </a:p>
        </p:txBody>
      </p:sp>
      <p:sp>
        <p:nvSpPr>
          <p:cNvPr id="10957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66</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3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30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30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3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xfrm>
            <a:off x="1219200" y="762000"/>
            <a:ext cx="7724775" cy="609600"/>
          </a:xfrm>
          <a:ln/>
        </p:spPr>
        <p:txBody>
          <a:bodyPr vert="horz" wrap="square" lIns="91440" tIns="45720" rIns="91440" bIns="45720" anchor="b"/>
          <a:lstStyle/>
          <a:p>
            <a:pPr eaLnBrk="1" hangingPunct="1"/>
            <a:r>
              <a:rPr lang="zh-CN" altLang="en-US" dirty="0">
                <a:latin typeface="楷体_GB2312" pitchFamily="49" charset="-122"/>
              </a:rPr>
              <a:t>需要考虑的问题:</a:t>
            </a:r>
          </a:p>
        </p:txBody>
      </p:sp>
      <p:sp>
        <p:nvSpPr>
          <p:cNvPr id="663555" name="Rectangle 3"/>
          <p:cNvSpPr>
            <a:spLocks noGrp="1" noChangeArrowheads="1"/>
          </p:cNvSpPr>
          <p:nvPr>
            <p:ph idx="1"/>
          </p:nvPr>
        </p:nvSpPr>
        <p:spPr>
          <a:xfrm>
            <a:off x="685800" y="1447800"/>
            <a:ext cx="8077200" cy="5105400"/>
          </a:xfrm>
          <a:solidFill>
            <a:schemeClr val="bg1"/>
          </a:solidFill>
        </p:spPr>
        <p:txBody>
          <a:bodyPr vert="horz" wrap="square" lIns="91440" tIns="45720" rIns="91440" bIns="45720" numCol="1" anchor="t" anchorCtr="0" compatLnSpc="1"/>
          <a:lstStyle/>
          <a:p>
            <a:pPr marL="361950" marR="0" lvl="1" indent="-3619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把各个模块连接起来时，</a:t>
            </a:r>
            <a:r>
              <a:rPr kumimoji="1"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mn-ea"/>
              </a:rPr>
              <a:t>穿越模块接口的数据</a:t>
            </a: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是否会丢失；</a:t>
            </a:r>
          </a:p>
          <a:p>
            <a:pPr marL="361950" marR="0" lvl="1" indent="-3619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mn-ea"/>
              </a:rPr>
              <a:t>一个模块的功能是否会对另一个模块的功能产生不利的影响</a:t>
            </a: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a:t>
            </a:r>
          </a:p>
          <a:p>
            <a:pPr marL="361950" marR="0" lvl="1" indent="-3619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mn-ea"/>
              </a:rPr>
              <a:t>各个子功能组合起来</a:t>
            </a: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a:t>
            </a:r>
            <a:r>
              <a:rPr kumimoji="1"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mn-ea"/>
              </a:rPr>
              <a:t>能否达到预期要求的父功能</a:t>
            </a: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a:t>
            </a:r>
          </a:p>
          <a:p>
            <a:pPr marL="361950" marR="0" lvl="1" indent="-3619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mn-ea"/>
              </a:rPr>
              <a:t>全局数据结构是否有问题</a:t>
            </a: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a:t>
            </a:r>
          </a:p>
          <a:p>
            <a:pPr marL="361950" marR="0" lvl="1" indent="-3619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mn-ea"/>
              </a:rPr>
              <a:t>单个模块的误差累积起来，是否会放大</a:t>
            </a: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，从而达到不能接受的程度。</a:t>
            </a:r>
          </a:p>
        </p:txBody>
      </p:sp>
      <p:sp>
        <p:nvSpPr>
          <p:cNvPr id="11059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67</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p:cNvPicPr>
          <p:nvPr/>
        </p:nvPicPr>
        <p:blipFill>
          <a:blip r:embed="rId2"/>
          <a:stretch>
            <a:fillRect/>
          </a:stretch>
        </p:blipFill>
        <p:spPr>
          <a:xfrm>
            <a:off x="0" y="685800"/>
            <a:ext cx="9144000" cy="5943600"/>
          </a:xfrm>
          <a:prstGeom prst="rect">
            <a:avLst/>
          </a:prstGeom>
          <a:noFill/>
          <a:ln w="9525">
            <a:noFill/>
          </a:ln>
        </p:spPr>
      </p:pic>
      <p:sp>
        <p:nvSpPr>
          <p:cNvPr id="113667" name="Rectangle 3"/>
          <p:cNvSpPr>
            <a:spLocks noGrp="1"/>
          </p:cNvSpPr>
          <p:nvPr>
            <p:ph type="title"/>
          </p:nvPr>
        </p:nvSpPr>
        <p:spPr>
          <a:xfrm>
            <a:off x="533400" y="228600"/>
            <a:ext cx="7793038" cy="533400"/>
          </a:xfrm>
          <a:ln/>
        </p:spPr>
        <p:txBody>
          <a:bodyPr vert="horz" wrap="square" lIns="91440" tIns="45720" rIns="91440" bIns="45720" anchor="b"/>
          <a:lstStyle/>
          <a:p>
            <a:pPr eaLnBrk="1" hangingPunct="1"/>
            <a:r>
              <a:rPr lang="zh-CN" altLang="en-US" dirty="0">
                <a:latin typeface="隶书" panose="02010509060101010101" pitchFamily="49" charset="-122"/>
              </a:rPr>
              <a:t>(1) 自顶向下集成</a:t>
            </a:r>
            <a:endParaRPr lang="zh-CN" altLang="en-US" dirty="0"/>
          </a:p>
        </p:txBody>
      </p:sp>
      <p:sp>
        <p:nvSpPr>
          <p:cNvPr id="113668" name="灯片编号占位符 6"/>
          <p:cNvSpPr txBox="1">
            <a:spLocks noGrp="1"/>
          </p:cNvSpPr>
          <p:nvPr>
            <p:ph type="sldNum" sz="quarter" idx="12"/>
          </p:nvPr>
        </p:nvSpPr>
        <p:spPr>
          <a:ln/>
        </p:spPr>
        <p:txBody>
          <a:bodyPr anchor="b"/>
          <a:lstStyle/>
          <a:p>
            <a:pPr marL="0" indent="0" algn="r" eaLnBrk="1" hangingPunct="1">
              <a:spcBef>
                <a:spcPct val="0"/>
              </a:spcBef>
              <a:buClrTx/>
              <a:buSzTx/>
              <a:buFontTx/>
              <a:buNone/>
            </a:pPr>
            <a:endParaRPr lang="zh-CN" altLang="en-US" sz="1400" b="0" dirty="0">
              <a:solidFill>
                <a:schemeClr val="tx1"/>
              </a:solidFill>
              <a:ea typeface="宋体" panose="02010600030101010101" pitchFamily="2" charset="-122"/>
            </a:endParaRPr>
          </a:p>
          <a:p>
            <a:pPr marL="0" indent="0" algn="r" eaLnBrk="1" hangingPunct="1">
              <a:spcBef>
                <a:spcPct val="0"/>
              </a:spcBef>
              <a:buClrTx/>
              <a:buSzTx/>
              <a:buFontTx/>
              <a:buNone/>
            </a:pPr>
            <a:fld id="{9A0DB2DC-4C9A-4742-B13C-FB6460FD3503}" type="slidenum">
              <a:rPr lang="zh-CN" altLang="en-US" sz="1400" b="0" dirty="0">
                <a:solidFill>
                  <a:schemeClr val="tx1"/>
                </a:solidFill>
                <a:ea typeface="宋体" panose="02010600030101010101" pitchFamily="2" charset="-122"/>
              </a:rPr>
              <a:t>68</a:t>
            </a:fld>
            <a:r>
              <a:rPr lang="en-US" altLang="zh-CN" sz="1400" b="0" dirty="0">
                <a:solidFill>
                  <a:schemeClr val="tx1"/>
                </a:solidFill>
                <a:ea typeface="宋体" panose="02010600030101010101" pitchFamily="2" charset="-122"/>
              </a:rPr>
              <a:t>/144</a:t>
            </a:r>
          </a:p>
        </p:txBody>
      </p:sp>
    </p:spTree>
  </p:cSld>
  <p:clrMapOvr>
    <a:masterClrMapping/>
  </p:clrMapOvr>
  <p:transition>
    <p:blinds/>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a:xfrm>
            <a:off x="1143000" y="152400"/>
            <a:ext cx="5867400" cy="609600"/>
          </a:xfrm>
          <a:ln/>
        </p:spPr>
        <p:txBody>
          <a:bodyPr vert="horz" wrap="square" lIns="91440" tIns="45720" rIns="91440" bIns="45720" anchor="b"/>
          <a:lstStyle/>
          <a:p>
            <a:pPr algn="just" eaLnBrk="1" hangingPunct="1"/>
            <a:r>
              <a:rPr lang="zh-CN" altLang="en-US" dirty="0">
                <a:latin typeface="隶书" panose="02010509060101010101" pitchFamily="49" charset="-122"/>
              </a:rPr>
              <a:t>(2) 自底向上集成</a:t>
            </a:r>
          </a:p>
        </p:txBody>
      </p:sp>
      <p:sp>
        <p:nvSpPr>
          <p:cNvPr id="351235" name="Rectangle 3"/>
          <p:cNvSpPr>
            <a:spLocks noGrp="1" noChangeArrowheads="1"/>
          </p:cNvSpPr>
          <p:nvPr>
            <p:ph idx="1"/>
          </p:nvPr>
        </p:nvSpPr>
        <p:spPr>
          <a:xfrm>
            <a:off x="685800" y="1219200"/>
            <a:ext cx="8001000" cy="3886200"/>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从</a:t>
            </a:r>
            <a:r>
              <a:rPr kumimoji="1" lang="zh-CN" altLang="en-US" sz="32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mn-lt"/>
                <a:ea typeface="+mn-ea"/>
                <a:cs typeface="+mn-cs"/>
              </a:rPr>
              <a:t>程序模块结构的最底层模块开始组装和测试</a:t>
            </a: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a:t>
            </a:r>
          </a:p>
          <a:p>
            <a:pPr marL="342900" marR="0" lvl="0" indent="-342900" algn="l" defTabSz="914400" rtl="0" eaLnBrk="1" fontAlgn="base" latinLnBrk="0" hangingPunct="1">
              <a:lnSpc>
                <a:spcPct val="11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mn-lt"/>
                <a:ea typeface="+mn-ea"/>
                <a:cs typeface="+mn-cs"/>
              </a:rPr>
              <a:t>不需要桩模块</a:t>
            </a: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。在模块的测试过程中需要从子模块得到的信息可以直接运行子模块得到。</a:t>
            </a:r>
            <a:br>
              <a:rPr kumimoji="1" lang="zh-CN" altLang="en-US" sz="3200" b="1" i="0" u="none" strike="noStrike" kern="0" cap="none" spc="0" normalizeH="0" baseline="0" noProof="0" dirty="0">
                <a:ln>
                  <a:noFill/>
                </a:ln>
                <a:solidFill>
                  <a:schemeClr val="folHlink"/>
                </a:solidFill>
                <a:effectLst/>
                <a:uLnTx/>
                <a:uFillTx/>
                <a:latin typeface="+mn-lt"/>
                <a:ea typeface="+mn-ea"/>
                <a:cs typeface="+mn-cs"/>
              </a:rPr>
            </a:br>
            <a:endParaRPr kumimoji="1" lang="zh-CN" altLang="en-US" sz="3200" b="1" i="0" u="none" strike="noStrike" kern="0" cap="none" spc="0" normalizeH="0" baseline="0" noProof="0" dirty="0">
              <a:ln>
                <a:noFill/>
              </a:ln>
              <a:solidFill>
                <a:schemeClr val="folHlink"/>
              </a:solidFill>
              <a:effectLst/>
              <a:uLnTx/>
              <a:uFillTx/>
              <a:latin typeface="+mn-lt"/>
              <a:ea typeface="+mn-ea"/>
              <a:cs typeface="+mn-cs"/>
            </a:endParaRPr>
          </a:p>
        </p:txBody>
      </p:sp>
      <p:sp>
        <p:nvSpPr>
          <p:cNvPr id="11469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69</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12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2"/>
          <p:cNvSpPr>
            <a:spLocks noGrp="1"/>
          </p:cNvSpPr>
          <p:nvPr>
            <p:ph type="title"/>
          </p:nvPr>
        </p:nvSpPr>
        <p:spPr>
          <a:xfrm>
            <a:off x="914400" y="990600"/>
            <a:ext cx="7993063" cy="533400"/>
          </a:xfrm>
          <a:ln/>
        </p:spPr>
        <p:txBody>
          <a:bodyPr vert="horz" wrap="square" lIns="91440" tIns="45720" rIns="91440" bIns="45720" anchor="b"/>
          <a:lstStyle/>
          <a:p>
            <a:pPr eaLnBrk="1" hangingPunct="1"/>
            <a:r>
              <a:rPr lang="en-US" altLang="zh-CN" sz="3300" dirty="0">
                <a:latin typeface="隶书" panose="02010509060101010101" pitchFamily="49" charset="-122"/>
              </a:rPr>
              <a:t>Exchange2000</a:t>
            </a:r>
            <a:r>
              <a:rPr lang="zh-CN" altLang="en-US" sz="3300" dirty="0">
                <a:latin typeface="隶书" panose="02010509060101010101" pitchFamily="49" charset="-122"/>
              </a:rPr>
              <a:t>和</a:t>
            </a:r>
            <a:r>
              <a:rPr lang="en-US" altLang="zh-CN" sz="3300" dirty="0">
                <a:latin typeface="隶书" panose="02010509060101010101" pitchFamily="49" charset="-122"/>
              </a:rPr>
              <a:t>Windows2000</a:t>
            </a:r>
            <a:r>
              <a:rPr lang="zh-CN" altLang="en-US" sz="3300" dirty="0">
                <a:latin typeface="隶书" panose="02010509060101010101" pitchFamily="49" charset="-122"/>
              </a:rPr>
              <a:t>开发人员结构</a:t>
            </a:r>
          </a:p>
        </p:txBody>
      </p:sp>
      <p:sp>
        <p:nvSpPr>
          <p:cNvPr id="686082" name="Rectangle 2"/>
          <p:cNvSpPr>
            <a:spLocks noGrp="1"/>
          </p:cNvSpPr>
          <p:nvPr>
            <p:ph idx="1"/>
          </p:nvPr>
        </p:nvSpPr>
        <p:spPr>
          <a:xfrm>
            <a:off x="914400" y="1676400"/>
            <a:ext cx="7772400" cy="1066800"/>
          </a:xfrm>
          <a:ln/>
        </p:spPr>
        <p:txBody>
          <a:bodyPr vert="horz" wrap="square" lIns="92075" tIns="46038" rIns="92075" bIns="46038" anchor="t"/>
          <a:lstStyle/>
          <a:p>
            <a:pPr eaLnBrk="1" hangingPunct="1">
              <a:buClr>
                <a:srgbClr val="FC0128"/>
              </a:buClr>
              <a:buNone/>
            </a:pPr>
            <a:r>
              <a:rPr lang="en-US" altLang="zh-CN" sz="2800" dirty="0"/>
              <a:t>Exchange2000</a:t>
            </a:r>
            <a:r>
              <a:rPr lang="zh-CN" altLang="en-US" sz="2800" dirty="0"/>
              <a:t>（1000</a:t>
            </a:r>
            <a:r>
              <a:rPr lang="zh-CN" altLang="en-US" sz="2800" dirty="0">
                <a:latin typeface="楷体_GB2312" pitchFamily="49" charset="-122"/>
              </a:rPr>
              <a:t>万行代码</a:t>
            </a:r>
            <a:r>
              <a:rPr lang="zh-CN" altLang="en-US" sz="2800" dirty="0"/>
              <a:t>）</a:t>
            </a:r>
          </a:p>
          <a:p>
            <a:pPr eaLnBrk="1" hangingPunct="1">
              <a:buNone/>
            </a:pPr>
            <a:r>
              <a:rPr lang="en-US" altLang="zh-CN" sz="2800" dirty="0"/>
              <a:t>Windows2000</a:t>
            </a:r>
            <a:r>
              <a:rPr lang="zh-CN" altLang="en-US" sz="2800" dirty="0"/>
              <a:t>（5000万行代码）</a:t>
            </a:r>
          </a:p>
        </p:txBody>
      </p:sp>
      <p:graphicFrame>
        <p:nvGraphicFramePr>
          <p:cNvPr id="686118" name="Group 38"/>
          <p:cNvGraphicFramePr>
            <a:graphicFrameLocks noGrp="1"/>
          </p:cNvGraphicFramePr>
          <p:nvPr/>
        </p:nvGraphicFramePr>
        <p:xfrm>
          <a:off x="381000" y="3181350"/>
          <a:ext cx="8458200" cy="2914650"/>
        </p:xfrm>
        <a:graphic>
          <a:graphicData uri="http://schemas.openxmlformats.org/drawingml/2006/table">
            <a:tbl>
              <a:tblPr/>
              <a:tblGrid>
                <a:gridCol w="1762125">
                  <a:extLst>
                    <a:ext uri="{9D8B030D-6E8A-4147-A177-3AD203B41FA5}">
                      <a16:colId xmlns:a16="http://schemas.microsoft.com/office/drawing/2014/main" xmlns="" val="20000"/>
                    </a:ext>
                  </a:extLst>
                </a:gridCol>
                <a:gridCol w="3453765">
                  <a:extLst>
                    <a:ext uri="{9D8B030D-6E8A-4147-A177-3AD203B41FA5}">
                      <a16:colId xmlns:a16="http://schemas.microsoft.com/office/drawing/2014/main" xmlns="" val="20001"/>
                    </a:ext>
                  </a:extLst>
                </a:gridCol>
                <a:gridCol w="3242310">
                  <a:extLst>
                    <a:ext uri="{9D8B030D-6E8A-4147-A177-3AD203B41FA5}">
                      <a16:colId xmlns:a16="http://schemas.microsoft.com/office/drawing/2014/main" xmlns="" val="20002"/>
                    </a:ext>
                  </a:extLst>
                </a:gridCol>
              </a:tblGrid>
              <a:tr h="66982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dirty="0">
                        <a:ln>
                          <a:noFill/>
                        </a:ln>
                        <a:solidFill>
                          <a:schemeClr val="folHlink"/>
                        </a:solidFill>
                        <a:effectLst/>
                        <a:latin typeface="Tahoma" panose="020B0604030504040204" pitchFamily="34" charset="0"/>
                        <a:ea typeface="楷体_GB2312"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a:ln>
                            <a:noFill/>
                          </a:ln>
                          <a:solidFill>
                            <a:schemeClr val="folHlink"/>
                          </a:solidFill>
                          <a:effectLst/>
                          <a:latin typeface="Tahoma" panose="020B0604030504040204" pitchFamily="34" charset="0"/>
                          <a:ea typeface="楷体_GB2312" pitchFamily="49" charset="-122"/>
                        </a:rPr>
                        <a:t>Exchange2000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a:ln>
                            <a:noFill/>
                          </a:ln>
                          <a:solidFill>
                            <a:schemeClr val="folHlink"/>
                          </a:solidFill>
                          <a:effectLst/>
                          <a:latin typeface="Tahoma" panose="020B0604030504040204" pitchFamily="34" charset="0"/>
                          <a:ea typeface="楷体_GB2312" pitchFamily="49" charset="-122"/>
                        </a:rPr>
                        <a:t>Windows</a:t>
                      </a:r>
                      <a:r>
                        <a:rPr kumimoji="1" lang="en-US" altLang="zh-CN" sz="2800" b="1" i="0" u="none" strike="noStrike" cap="none" normalizeH="0" baseline="0" dirty="0">
                          <a:ln>
                            <a:noFill/>
                          </a:ln>
                          <a:solidFill>
                            <a:schemeClr val="folHlink"/>
                          </a:solidFill>
                          <a:effectLst/>
                          <a:latin typeface="宋体" panose="02010600030101010101" pitchFamily="2" charset="-122"/>
                          <a:ea typeface="楷体_GB2312" pitchFamily="49" charset="-122"/>
                        </a:rPr>
                        <a:t>2000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814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a:ln>
                            <a:noFill/>
                          </a:ln>
                          <a:solidFill>
                            <a:schemeClr val="folHlink"/>
                          </a:solidFill>
                          <a:effectLst/>
                          <a:latin typeface="Tahoma" panose="020B0604030504040204" pitchFamily="34" charset="0"/>
                          <a:ea typeface="楷体_GB2312" pitchFamily="49" charset="-122"/>
                        </a:rPr>
                        <a:t>项目经理</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a:ln>
                            <a:noFill/>
                          </a:ln>
                          <a:solidFill>
                            <a:schemeClr val="folHlink"/>
                          </a:solidFill>
                          <a:effectLst/>
                          <a:latin typeface="Tahoma" panose="020B0604030504040204" pitchFamily="34" charset="0"/>
                          <a:ea typeface="楷体_GB2312" pitchFamily="49" charset="-122"/>
                        </a:rPr>
                        <a:t>25人</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a:ln>
                            <a:noFill/>
                          </a:ln>
                          <a:solidFill>
                            <a:schemeClr val="folHlink"/>
                          </a:solidFill>
                          <a:effectLst/>
                          <a:latin typeface="Tahoma" panose="020B0604030504040204" pitchFamily="34" charset="0"/>
                          <a:ea typeface="楷体_GB2312" pitchFamily="49" charset="-122"/>
                        </a:rPr>
                        <a:t>约250人</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76034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a:ln>
                            <a:noFill/>
                          </a:ln>
                          <a:solidFill>
                            <a:schemeClr val="folHlink"/>
                          </a:solidFill>
                          <a:effectLst/>
                          <a:latin typeface="Tahoma" panose="020B0604030504040204" pitchFamily="34" charset="0"/>
                          <a:ea typeface="楷体_GB2312" pitchFamily="49" charset="-122"/>
                        </a:rPr>
                        <a:t>开发人员</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a:ln>
                            <a:noFill/>
                          </a:ln>
                          <a:solidFill>
                            <a:schemeClr val="folHlink"/>
                          </a:solidFill>
                          <a:effectLst/>
                          <a:latin typeface="Tahoma" panose="020B0604030504040204" pitchFamily="34" charset="0"/>
                          <a:ea typeface="楷体_GB2312" pitchFamily="49" charset="-122"/>
                        </a:rPr>
                        <a:t>140人</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a:ln>
                            <a:noFill/>
                          </a:ln>
                          <a:solidFill>
                            <a:schemeClr val="folHlink"/>
                          </a:solidFill>
                          <a:effectLst/>
                          <a:latin typeface="Tahoma" panose="020B0604030504040204" pitchFamily="34" charset="0"/>
                          <a:ea typeface="楷体_GB2312" pitchFamily="49" charset="-122"/>
                        </a:rPr>
                        <a:t>约1700人</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66982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a:ln>
                            <a:noFill/>
                          </a:ln>
                          <a:solidFill>
                            <a:schemeClr val="folHlink"/>
                          </a:solidFill>
                          <a:effectLst/>
                          <a:latin typeface="Tahoma" panose="020B0604030504040204" pitchFamily="34" charset="0"/>
                          <a:ea typeface="楷体_GB2312" pitchFamily="49" charset="-122"/>
                        </a:rPr>
                        <a:t>测试人员</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dirty="0">
                        <a:ln>
                          <a:noFill/>
                        </a:ln>
                        <a:solidFill>
                          <a:schemeClr val="folHlink"/>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1" i="0" u="none" strike="noStrike" cap="none" normalizeH="0" baseline="0" dirty="0">
                        <a:ln>
                          <a:noFill/>
                        </a:ln>
                        <a:solidFill>
                          <a:schemeClr val="folHlink"/>
                        </a:solidFill>
                        <a:effectLst/>
                        <a:latin typeface="Tahoma" panose="020B060403050404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34842" name="Rectangle 27"/>
          <p:cNvSpPr/>
          <p:nvPr/>
        </p:nvSpPr>
        <p:spPr>
          <a:xfrm>
            <a:off x="1905000" y="3962400"/>
            <a:ext cx="7239000" cy="533400"/>
          </a:xfrm>
          <a:prstGeom prst="rect">
            <a:avLst/>
          </a:prstGeom>
          <a:noFill/>
          <a:ln w="9525">
            <a:noFill/>
          </a:ln>
        </p:spPr>
        <p:txBody>
          <a:bodyPr anchor="b"/>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0" lvl="0" indent="0" eaLnBrk="1" hangingPunct="1">
              <a:spcBef>
                <a:spcPct val="0"/>
              </a:spcBef>
              <a:buClrTx/>
              <a:buSzTx/>
              <a:buFontTx/>
              <a:buNone/>
            </a:pPr>
            <a:endParaRPr lang="zh-CN" altLang="en-US" sz="3600" dirty="0">
              <a:solidFill>
                <a:schemeClr val="tx2"/>
              </a:solidFill>
              <a:latin typeface="楷体_GB2312" pitchFamily="49" charset="-122"/>
            </a:endParaRPr>
          </a:p>
        </p:txBody>
      </p:sp>
      <p:sp>
        <p:nvSpPr>
          <p:cNvPr id="686109" name="Rectangle 29"/>
          <p:cNvSpPr/>
          <p:nvPr/>
        </p:nvSpPr>
        <p:spPr>
          <a:xfrm>
            <a:off x="3124200" y="5562600"/>
            <a:ext cx="6324600" cy="609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800" b="1">
                <a:solidFill>
                  <a:schemeClr val="tx2"/>
                </a:solidFill>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stStyle>
          <a:p>
            <a:pPr marL="342900" lvl="0" indent="-342900" eaLnBrk="1" hangingPunct="1">
              <a:buNone/>
            </a:pPr>
            <a:r>
              <a:rPr lang="en-US" altLang="zh-CN" dirty="0">
                <a:solidFill>
                  <a:schemeClr val="hlink"/>
                </a:solidFill>
              </a:rPr>
              <a:t>350</a:t>
            </a:r>
            <a:r>
              <a:rPr lang="en-US" altLang="zh-CN" dirty="0"/>
              <a:t>人		    约</a:t>
            </a:r>
            <a:r>
              <a:rPr lang="en-US" altLang="zh-CN" dirty="0">
                <a:solidFill>
                  <a:schemeClr val="hlink"/>
                </a:solidFill>
              </a:rPr>
              <a:t>3200</a:t>
            </a:r>
            <a:r>
              <a:rPr lang="en-US" altLang="zh-CN" dirty="0"/>
              <a:t>人</a:t>
            </a:r>
            <a:endParaRPr lang="zh-CN" altLang="en-US" dirty="0"/>
          </a:p>
        </p:txBody>
      </p:sp>
      <p:sp>
        <p:nvSpPr>
          <p:cNvPr id="34844" name="灯片编号占位符 30"/>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7</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0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0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861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6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2" grpId="0" build="p"/>
      <p:bldP spid="68610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26"/>
          <p:cNvSpPr>
            <a:spLocks noGrp="1"/>
          </p:cNvSpPr>
          <p:nvPr>
            <p:ph type="title"/>
          </p:nvPr>
        </p:nvSpPr>
        <p:spPr>
          <a:ln/>
        </p:spPr>
        <p:txBody>
          <a:bodyPr vert="horz" wrap="square" lIns="91440" tIns="45720" rIns="91440" bIns="45720" anchor="b"/>
          <a:lstStyle/>
          <a:p>
            <a:pPr eaLnBrk="1" hangingPunct="1"/>
            <a:endParaRPr lang="zh-CN" altLang="en-US" dirty="0"/>
          </a:p>
        </p:txBody>
      </p:sp>
      <p:graphicFrame>
        <p:nvGraphicFramePr>
          <p:cNvPr id="115715" name="Object 1024"/>
          <p:cNvGraphicFramePr>
            <a:graphicFrameLocks noChangeAspect="1"/>
          </p:cNvGraphicFramePr>
          <p:nvPr/>
        </p:nvGraphicFramePr>
        <p:xfrm>
          <a:off x="304800" y="457200"/>
          <a:ext cx="8534400" cy="6096000"/>
        </p:xfrm>
        <a:graphic>
          <a:graphicData uri="http://schemas.openxmlformats.org/presentationml/2006/ole">
            <mc:AlternateContent xmlns:mc="http://schemas.openxmlformats.org/markup-compatibility/2006">
              <mc:Choice xmlns:v="urn:schemas-microsoft-com:vml" Requires="v">
                <p:oleObj spid="_x0000_s2050" r:id="rId3" imgW="6528435" imgH="4532630" progId="">
                  <p:embed/>
                </p:oleObj>
              </mc:Choice>
              <mc:Fallback>
                <p:oleObj r:id="rId3" imgW="6528435" imgH="4532630" progId="">
                  <p:embed/>
                  <p:pic>
                    <p:nvPicPr>
                      <p:cNvPr id="0" name="图片 3076"/>
                      <p:cNvPicPr/>
                      <p:nvPr/>
                    </p:nvPicPr>
                    <p:blipFill>
                      <a:blip r:embed="rId4"/>
                      <a:stretch>
                        <a:fillRect/>
                      </a:stretch>
                    </p:blipFill>
                    <p:spPr>
                      <a:xfrm>
                        <a:off x="304800" y="457200"/>
                        <a:ext cx="8534400" cy="6096000"/>
                      </a:xfrm>
                      <a:prstGeom prst="rect">
                        <a:avLst/>
                      </a:prstGeom>
                      <a:noFill/>
                      <a:ln w="38100">
                        <a:noFill/>
                        <a:miter/>
                      </a:ln>
                    </p:spPr>
                  </p:pic>
                </p:oleObj>
              </mc:Fallback>
            </mc:AlternateContent>
          </a:graphicData>
        </a:graphic>
      </p:graphicFrame>
      <p:sp>
        <p:nvSpPr>
          <p:cNvPr id="11571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70</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a:xfrm>
            <a:off x="1143000" y="76200"/>
            <a:ext cx="6096000" cy="685800"/>
          </a:xfrm>
          <a:ln/>
        </p:spPr>
        <p:txBody>
          <a:bodyPr vert="horz" wrap="square" lIns="91440" tIns="45720" rIns="91440" bIns="45720" anchor="b"/>
          <a:lstStyle/>
          <a:p>
            <a:pPr eaLnBrk="1" hangingPunct="1"/>
            <a:r>
              <a:rPr lang="zh-CN" altLang="en-US" dirty="0">
                <a:latin typeface="隶书" panose="02010509060101010101" pitchFamily="49" charset="-122"/>
              </a:rPr>
              <a:t>(3) 回归测试</a:t>
            </a:r>
          </a:p>
        </p:txBody>
      </p:sp>
      <p:sp>
        <p:nvSpPr>
          <p:cNvPr id="353283" name="Rectangle 3"/>
          <p:cNvSpPr>
            <a:spLocks noGrp="1"/>
          </p:cNvSpPr>
          <p:nvPr>
            <p:ph idx="1"/>
          </p:nvPr>
        </p:nvSpPr>
        <p:spPr>
          <a:xfrm>
            <a:off x="685800" y="1219200"/>
            <a:ext cx="7924800" cy="4800600"/>
          </a:xfrm>
          <a:ln/>
        </p:spPr>
        <p:txBody>
          <a:bodyPr vert="horz" wrap="square" lIns="91440" tIns="45720" rIns="91440" bIns="45720" anchor="t"/>
          <a:lstStyle/>
          <a:p>
            <a:pPr marL="441325" lvl="1" indent="-441325" eaLnBrk="1" hangingPunct="1">
              <a:spcBef>
                <a:spcPts val="1200"/>
              </a:spcBef>
            </a:pPr>
            <a:r>
              <a:rPr lang="zh-CN" altLang="en-US" sz="3200" dirty="0">
                <a:solidFill>
                  <a:schemeClr val="folHlink"/>
                </a:solidFill>
                <a:latin typeface="楷体_GB2312" pitchFamily="49" charset="-122"/>
              </a:rPr>
              <a:t>重新执行已经做过的测试的某个子集，以保证变化没有带来非预期的副作用</a:t>
            </a:r>
          </a:p>
          <a:p>
            <a:pPr marL="441325" lvl="1" indent="-441325" eaLnBrk="1" hangingPunct="1">
              <a:spcBef>
                <a:spcPts val="1200"/>
              </a:spcBef>
            </a:pPr>
            <a:r>
              <a:rPr lang="zh-CN" altLang="en-US" sz="3200" dirty="0">
                <a:solidFill>
                  <a:schemeClr val="folHlink"/>
                </a:solidFill>
                <a:latin typeface="楷体_GB2312" pitchFamily="49" charset="-122"/>
              </a:rPr>
              <a:t>用于保证由于测试或其他原因引起的变化，不会导致非预期的行为或额外错误的活动</a:t>
            </a:r>
          </a:p>
          <a:p>
            <a:pPr marL="441325" lvl="1" indent="-441325" eaLnBrk="1" hangingPunct="1">
              <a:spcBef>
                <a:spcPts val="1200"/>
              </a:spcBef>
            </a:pPr>
            <a:r>
              <a:rPr lang="zh-CN" altLang="en-US" sz="3200" dirty="0">
                <a:solidFill>
                  <a:schemeClr val="folHlink"/>
                </a:solidFill>
                <a:latin typeface="楷体_GB2312" pitchFamily="49" charset="-122"/>
              </a:rPr>
              <a:t>回归测试可以通过重新执行所有测试用例的一个子集人工地进行，也可以使用自动化的捕获回放工具自动进行</a:t>
            </a:r>
          </a:p>
        </p:txBody>
      </p:sp>
      <p:sp>
        <p:nvSpPr>
          <p:cNvPr id="116740"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71</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p:nvPr>
        </p:nvSpPr>
        <p:spPr>
          <a:xfrm>
            <a:off x="1219200" y="76200"/>
            <a:ext cx="7010400" cy="1295400"/>
          </a:xfrm>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6.4 确认测试</a:t>
            </a:r>
            <a:br>
              <a:rPr lang="zh-CN" altLang="en-US" dirty="0">
                <a:latin typeface="隶书" panose="02010509060101010101" pitchFamily="49" charset="-122"/>
              </a:rPr>
            </a:br>
            <a:r>
              <a:rPr lang="zh-CN" altLang="en-US" dirty="0">
                <a:latin typeface="隶书" panose="02010509060101010101" pitchFamily="49" charset="-122"/>
              </a:rPr>
              <a:t>（</a:t>
            </a:r>
            <a:r>
              <a:rPr lang="en-US" altLang="zh-CN" dirty="0">
                <a:latin typeface="隶书" panose="02010509060101010101" pitchFamily="49" charset="-122"/>
              </a:rPr>
              <a:t>Validation Testing）</a:t>
            </a:r>
          </a:p>
        </p:txBody>
      </p:sp>
      <p:sp>
        <p:nvSpPr>
          <p:cNvPr id="356355" name="Rectangle 3"/>
          <p:cNvSpPr>
            <a:spLocks noGrp="1"/>
          </p:cNvSpPr>
          <p:nvPr>
            <p:ph idx="1"/>
          </p:nvPr>
        </p:nvSpPr>
        <p:spPr>
          <a:xfrm>
            <a:off x="685800" y="1828800"/>
            <a:ext cx="8229600" cy="3657600"/>
          </a:xfrm>
          <a:ln/>
        </p:spPr>
        <p:txBody>
          <a:bodyPr vert="horz" wrap="square" lIns="91440" tIns="45720" rIns="91440" bIns="45720" anchor="t"/>
          <a:lstStyle/>
          <a:p>
            <a:pPr eaLnBrk="1" hangingPunct="1">
              <a:spcBef>
                <a:spcPts val="1200"/>
              </a:spcBef>
            </a:pPr>
            <a:r>
              <a:rPr lang="zh-CN" altLang="en-US" dirty="0">
                <a:latin typeface="楷体_GB2312" pitchFamily="49" charset="-122"/>
              </a:rPr>
              <a:t>确认测试：又称为</a:t>
            </a:r>
            <a:r>
              <a:rPr lang="zh-CN" altLang="en-US" dirty="0">
                <a:solidFill>
                  <a:schemeClr val="hlink"/>
                </a:solidFill>
                <a:latin typeface="楷体_GB2312" pitchFamily="49" charset="-122"/>
              </a:rPr>
              <a:t>验收</a:t>
            </a:r>
            <a:r>
              <a:rPr lang="zh-CN" altLang="en-US" dirty="0">
                <a:latin typeface="楷体_GB2312" pitchFamily="49" charset="-122"/>
              </a:rPr>
              <a:t>测试、</a:t>
            </a:r>
            <a:r>
              <a:rPr lang="zh-CN" altLang="en-US" dirty="0">
                <a:solidFill>
                  <a:schemeClr val="hlink"/>
                </a:solidFill>
                <a:latin typeface="楷体_GB2312" pitchFamily="49" charset="-122"/>
              </a:rPr>
              <a:t>有效性</a:t>
            </a:r>
            <a:r>
              <a:rPr lang="zh-CN" altLang="en-US" dirty="0">
                <a:latin typeface="楷体_GB2312" pitchFamily="49" charset="-122"/>
              </a:rPr>
              <a:t>测试。</a:t>
            </a:r>
          </a:p>
          <a:p>
            <a:pPr eaLnBrk="1" hangingPunct="1">
              <a:spcBef>
                <a:spcPts val="1200"/>
              </a:spcBef>
            </a:pPr>
            <a:r>
              <a:rPr lang="zh-CN" altLang="en-US" dirty="0">
                <a:latin typeface="楷体_GB2312" pitchFamily="49" charset="-122"/>
              </a:rPr>
              <a:t>目标：验证软件的功能和性能及其它特性是否与用户的要求一致。</a:t>
            </a:r>
          </a:p>
          <a:p>
            <a:pPr eaLnBrk="1" hangingPunct="1">
              <a:spcBef>
                <a:spcPts val="1200"/>
              </a:spcBef>
            </a:pPr>
            <a:r>
              <a:rPr lang="zh-CN" altLang="en-US" dirty="0">
                <a:latin typeface="楷体_GB2312" pitchFamily="49" charset="-122"/>
              </a:rPr>
              <a:t>对软件的功能和性能要求在</a:t>
            </a:r>
            <a:r>
              <a:rPr lang="zh-CN" altLang="en-US" dirty="0">
                <a:solidFill>
                  <a:schemeClr val="hlink"/>
                </a:solidFill>
                <a:latin typeface="楷体_GB2312" pitchFamily="49" charset="-122"/>
              </a:rPr>
              <a:t>软件需求规格说明书中</a:t>
            </a:r>
            <a:r>
              <a:rPr lang="zh-CN" altLang="en-US" dirty="0">
                <a:latin typeface="楷体_GB2312" pitchFamily="49" charset="-122"/>
              </a:rPr>
              <a:t>已经明确规定。它包含的信息就是软件确认测试的基础。</a:t>
            </a:r>
          </a:p>
        </p:txBody>
      </p:sp>
      <p:sp>
        <p:nvSpPr>
          <p:cNvPr id="11981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72</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a:ln/>
        </p:spPr>
        <p:txBody>
          <a:bodyPr vert="horz" wrap="square" lIns="91440" tIns="45720" rIns="91440" bIns="45720" anchor="b"/>
          <a:lstStyle/>
          <a:p>
            <a:pPr algn="just" eaLnBrk="1" hangingPunct="1"/>
            <a:endParaRPr lang="zh-CN" altLang="en-US" dirty="0">
              <a:solidFill>
                <a:schemeClr val="tx1"/>
              </a:solidFill>
            </a:endParaRPr>
          </a:p>
        </p:txBody>
      </p:sp>
      <p:sp>
        <p:nvSpPr>
          <p:cNvPr id="120835" name="Rectangle 3"/>
          <p:cNvSpPr>
            <a:spLocks noGrp="1"/>
          </p:cNvSpPr>
          <p:nvPr>
            <p:ph idx="1"/>
          </p:nvPr>
        </p:nvSpPr>
        <p:spPr>
          <a:ln/>
        </p:spPr>
        <p:txBody>
          <a:bodyPr vert="horz" wrap="square" lIns="91440" tIns="45720" rIns="91440" bIns="45720" anchor="t"/>
          <a:lstStyle/>
          <a:p>
            <a:pPr eaLnBrk="1" hangingPunct="1"/>
            <a:endParaRPr lang="zh-CN" altLang="en-US" dirty="0"/>
          </a:p>
        </p:txBody>
      </p:sp>
      <p:pic>
        <p:nvPicPr>
          <p:cNvPr id="120836" name="Picture 4"/>
          <p:cNvPicPr>
            <a:picLocks noChangeAspect="1"/>
          </p:cNvPicPr>
          <p:nvPr/>
        </p:nvPicPr>
        <p:blipFill>
          <a:blip r:embed="rId2"/>
          <a:stretch>
            <a:fillRect/>
          </a:stretch>
        </p:blipFill>
        <p:spPr>
          <a:xfrm>
            <a:off x="228600" y="0"/>
            <a:ext cx="8686800" cy="6477000"/>
          </a:xfrm>
          <a:prstGeom prst="rect">
            <a:avLst/>
          </a:prstGeom>
          <a:noFill/>
          <a:ln w="9525">
            <a:noFill/>
          </a:ln>
        </p:spPr>
      </p:pic>
      <p:sp>
        <p:nvSpPr>
          <p:cNvPr id="120837" name="灯片编号占位符 7"/>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73</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a:xfrm>
            <a:off x="1143000" y="838200"/>
            <a:ext cx="7696200" cy="609600"/>
          </a:xfrm>
          <a:ln/>
        </p:spPr>
        <p:txBody>
          <a:bodyPr vert="horz" wrap="square" lIns="91440" tIns="45720" rIns="91440" bIns="45720" anchor="b"/>
          <a:lstStyle/>
          <a:p>
            <a:pPr algn="just" eaLnBrk="1" hangingPunct="1"/>
            <a:r>
              <a:rPr lang="zh-CN" altLang="en-US" dirty="0">
                <a:latin typeface="隶书" panose="02010509060101010101" pitchFamily="49" charset="-122"/>
              </a:rPr>
              <a:t>1. 有效性测试（黑盒测试）</a:t>
            </a:r>
          </a:p>
        </p:txBody>
      </p:sp>
      <p:sp>
        <p:nvSpPr>
          <p:cNvPr id="358403" name="Rectangle 3"/>
          <p:cNvSpPr>
            <a:spLocks noGrp="1"/>
          </p:cNvSpPr>
          <p:nvPr>
            <p:ph idx="1"/>
          </p:nvPr>
        </p:nvSpPr>
        <p:spPr>
          <a:xfrm>
            <a:off x="685800" y="1524000"/>
            <a:ext cx="8153400" cy="5334000"/>
          </a:xfrm>
          <a:solidFill>
            <a:schemeClr val="bg1">
              <a:alpha val="100000"/>
            </a:schemeClr>
          </a:solidFill>
          <a:ln/>
        </p:spPr>
        <p:txBody>
          <a:bodyPr vert="horz" wrap="square" lIns="91440" tIns="45720" rIns="91440" bIns="45720" anchor="t"/>
          <a:lstStyle/>
          <a:p>
            <a:pPr eaLnBrk="1" hangingPunct="1">
              <a:spcBef>
                <a:spcPts val="600"/>
              </a:spcBef>
            </a:pPr>
            <a:r>
              <a:rPr lang="zh-CN" altLang="en-US" dirty="0">
                <a:latin typeface="楷体_GB2312" pitchFamily="49" charset="-122"/>
              </a:rPr>
              <a:t>有效性测试：在模拟的环境 (可能就是开发的环境) 下，运用黑盒测试的方法，验证被测软件是否满足需求规格说明书列出的需求。</a:t>
            </a:r>
          </a:p>
          <a:p>
            <a:pPr eaLnBrk="1" hangingPunct="1">
              <a:spcBef>
                <a:spcPts val="600"/>
              </a:spcBef>
            </a:pPr>
            <a:r>
              <a:rPr lang="zh-CN" altLang="en-US" dirty="0">
                <a:latin typeface="楷体_GB2312" pitchFamily="49" charset="-122"/>
              </a:rPr>
              <a:t>步骤</a:t>
            </a:r>
          </a:p>
          <a:p>
            <a:pPr lvl="1" eaLnBrk="1" hangingPunct="1">
              <a:spcBef>
                <a:spcPts val="600"/>
              </a:spcBef>
            </a:pPr>
            <a:r>
              <a:rPr lang="zh-CN" altLang="en-US" sz="3200" dirty="0">
                <a:latin typeface="楷体_GB2312" pitchFamily="49" charset="-122"/>
              </a:rPr>
              <a:t>制定测试计划</a:t>
            </a:r>
          </a:p>
          <a:p>
            <a:pPr lvl="1" eaLnBrk="1" hangingPunct="1">
              <a:spcBef>
                <a:spcPts val="600"/>
              </a:spcBef>
            </a:pPr>
            <a:r>
              <a:rPr lang="zh-CN" altLang="en-US" sz="3200" dirty="0">
                <a:latin typeface="楷体_GB2312" pitchFamily="49" charset="-122"/>
              </a:rPr>
              <a:t>规定要做测试的种类</a:t>
            </a:r>
          </a:p>
          <a:p>
            <a:pPr lvl="1" eaLnBrk="1" hangingPunct="1">
              <a:spcBef>
                <a:spcPts val="600"/>
              </a:spcBef>
            </a:pPr>
            <a:r>
              <a:rPr lang="zh-CN" altLang="en-US" sz="3200" dirty="0">
                <a:latin typeface="楷体_GB2312" pitchFamily="49" charset="-122"/>
              </a:rPr>
              <a:t>制定一组测试步骤</a:t>
            </a:r>
          </a:p>
          <a:p>
            <a:pPr lvl="1" eaLnBrk="1" hangingPunct="1">
              <a:spcBef>
                <a:spcPts val="600"/>
              </a:spcBef>
            </a:pPr>
            <a:r>
              <a:rPr lang="zh-CN" altLang="en-US" sz="3200" dirty="0">
                <a:latin typeface="楷体_GB2312" pitchFamily="49" charset="-122"/>
              </a:rPr>
              <a:t>描述具体的测试用例</a:t>
            </a:r>
          </a:p>
        </p:txBody>
      </p:sp>
      <p:sp>
        <p:nvSpPr>
          <p:cNvPr id="121860"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74</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p:nvPr>
        </p:nvSpPr>
        <p:spPr>
          <a:xfrm>
            <a:off x="1143000" y="762000"/>
            <a:ext cx="5334000" cy="685800"/>
          </a:xfrm>
          <a:ln/>
        </p:spPr>
        <p:txBody>
          <a:bodyPr vert="horz" wrap="square" lIns="91440" tIns="45720" rIns="91440" bIns="45720" anchor="b"/>
          <a:lstStyle/>
          <a:p>
            <a:pPr eaLnBrk="1" hangingPunct="1"/>
            <a:r>
              <a:rPr lang="zh-CN" altLang="en-US" dirty="0">
                <a:latin typeface="隶书" panose="02010509060101010101" pitchFamily="49" charset="-122"/>
              </a:rPr>
              <a:t>2.软件配置复查</a:t>
            </a:r>
          </a:p>
        </p:txBody>
      </p:sp>
      <p:sp>
        <p:nvSpPr>
          <p:cNvPr id="361475" name="Rectangle 3"/>
          <p:cNvSpPr>
            <a:spLocks noGrp="1"/>
          </p:cNvSpPr>
          <p:nvPr>
            <p:ph idx="1"/>
          </p:nvPr>
        </p:nvSpPr>
        <p:spPr>
          <a:xfrm>
            <a:off x="533400" y="1676400"/>
            <a:ext cx="8305800" cy="4572000"/>
          </a:xfrm>
          <a:solidFill>
            <a:schemeClr val="bg1">
              <a:alpha val="100000"/>
            </a:schemeClr>
          </a:solidFill>
          <a:ln/>
        </p:spPr>
        <p:txBody>
          <a:bodyPr vert="horz" wrap="square" lIns="91440" tIns="45720" rIns="91440" bIns="45720" anchor="t"/>
          <a:lstStyle/>
          <a:p>
            <a:pPr eaLnBrk="1" hangingPunct="1">
              <a:spcBef>
                <a:spcPts val="1200"/>
              </a:spcBef>
              <a:buSzTx/>
              <a:buFont typeface="Wingdings" panose="05000000000000000000" pitchFamily="2" charset="2"/>
              <a:buChar char="§"/>
            </a:pPr>
            <a:r>
              <a:rPr lang="zh-CN" altLang="en-US" sz="2800" dirty="0">
                <a:latin typeface="楷体_GB2312" pitchFamily="49" charset="-122"/>
              </a:rPr>
              <a:t>目的是保证</a:t>
            </a:r>
          </a:p>
          <a:p>
            <a:pPr lvl="1" eaLnBrk="1" hangingPunct="1">
              <a:spcBef>
                <a:spcPts val="1200"/>
              </a:spcBef>
              <a:buSzTx/>
              <a:buFont typeface="Wingdings" panose="05000000000000000000" pitchFamily="2" charset="2"/>
              <a:buChar char="§"/>
            </a:pPr>
            <a:r>
              <a:rPr lang="zh-CN" altLang="en-US" dirty="0">
                <a:latin typeface="楷体_GB2312" pitchFamily="49" charset="-122"/>
              </a:rPr>
              <a:t>软件配置的所有成分都齐全；</a:t>
            </a:r>
          </a:p>
          <a:p>
            <a:pPr lvl="1" eaLnBrk="1" hangingPunct="1">
              <a:spcBef>
                <a:spcPts val="1200"/>
              </a:spcBef>
              <a:buSzTx/>
              <a:buFont typeface="Wingdings" panose="05000000000000000000" pitchFamily="2" charset="2"/>
              <a:buChar char="§"/>
            </a:pPr>
            <a:r>
              <a:rPr lang="zh-CN" altLang="en-US" dirty="0">
                <a:latin typeface="楷体_GB2312" pitchFamily="49" charset="-122"/>
              </a:rPr>
              <a:t>各方面的质量都符合要求；</a:t>
            </a:r>
          </a:p>
          <a:p>
            <a:pPr lvl="1" eaLnBrk="1" hangingPunct="1">
              <a:spcBef>
                <a:spcPts val="1200"/>
              </a:spcBef>
              <a:buSzTx/>
              <a:buFont typeface="Wingdings" panose="05000000000000000000" pitchFamily="2" charset="2"/>
              <a:buChar char="§"/>
            </a:pPr>
            <a:r>
              <a:rPr lang="zh-CN" altLang="en-US" dirty="0">
                <a:latin typeface="楷体_GB2312" pitchFamily="49" charset="-122"/>
              </a:rPr>
              <a:t>文档与程序一致； </a:t>
            </a:r>
          </a:p>
          <a:p>
            <a:pPr lvl="1" eaLnBrk="1" hangingPunct="1">
              <a:spcBef>
                <a:spcPts val="1200"/>
              </a:spcBef>
              <a:buSzTx/>
              <a:buFont typeface="Wingdings" panose="05000000000000000000" pitchFamily="2" charset="2"/>
              <a:buChar char="§"/>
            </a:pPr>
            <a:r>
              <a:rPr lang="zh-CN" altLang="en-US" dirty="0">
                <a:latin typeface="楷体_GB2312" pitchFamily="49" charset="-122"/>
              </a:rPr>
              <a:t>具有维护阶段所必须的细节；</a:t>
            </a:r>
          </a:p>
          <a:p>
            <a:pPr lvl="1" eaLnBrk="1" hangingPunct="1">
              <a:spcBef>
                <a:spcPts val="1200"/>
              </a:spcBef>
              <a:buSzTx/>
              <a:buFont typeface="Wingdings" panose="05000000000000000000" pitchFamily="2" charset="2"/>
              <a:buChar char="§"/>
            </a:pPr>
            <a:r>
              <a:rPr lang="zh-CN" altLang="en-US" dirty="0">
                <a:latin typeface="楷体_GB2312" pitchFamily="49" charset="-122"/>
              </a:rPr>
              <a:t>已经编排好分类的目录。</a:t>
            </a:r>
          </a:p>
          <a:p>
            <a:pPr eaLnBrk="1" hangingPunct="1">
              <a:spcBef>
                <a:spcPts val="1200"/>
              </a:spcBef>
              <a:buSzTx/>
              <a:buFont typeface="Wingdings" panose="05000000000000000000" pitchFamily="2" charset="2"/>
              <a:buChar char="§"/>
            </a:pPr>
            <a:r>
              <a:rPr lang="zh-CN" altLang="en-US" sz="2800" dirty="0">
                <a:latin typeface="楷体_GB2312" pitchFamily="49" charset="-122"/>
              </a:rPr>
              <a:t>应当严格遵守用户手册和操作手册中规定的使用步骤，以便检查这些文档资料的完整性和正确性。</a:t>
            </a:r>
          </a:p>
        </p:txBody>
      </p:sp>
      <p:sp>
        <p:nvSpPr>
          <p:cNvPr id="123908"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75</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1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14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14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14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14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1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xfrm>
            <a:off x="1143000" y="838200"/>
            <a:ext cx="7086600" cy="609600"/>
          </a:xfrm>
          <a:ln/>
        </p:spPr>
        <p:txBody>
          <a:bodyPr vert="horz" wrap="square" lIns="91440" tIns="45720" rIns="91440" bIns="45720" anchor="b"/>
          <a:lstStyle/>
          <a:p>
            <a:pPr eaLnBrk="1" hangingPunct="1"/>
            <a:r>
              <a:rPr lang="zh-CN" altLang="en-US" dirty="0">
                <a:latin typeface="隶书" panose="02010509060101010101" pitchFamily="49" charset="-122"/>
              </a:rPr>
              <a:t>3.验收测试</a:t>
            </a:r>
            <a:endParaRPr lang="en-US" altLang="zh-CN" dirty="0">
              <a:latin typeface="隶书" panose="02010509060101010101" pitchFamily="49" charset="-122"/>
            </a:endParaRPr>
          </a:p>
        </p:txBody>
      </p:sp>
      <p:sp>
        <p:nvSpPr>
          <p:cNvPr id="362499" name="Rectangle 3"/>
          <p:cNvSpPr>
            <a:spLocks noGrp="1"/>
          </p:cNvSpPr>
          <p:nvPr>
            <p:ph idx="1"/>
          </p:nvPr>
        </p:nvSpPr>
        <p:spPr>
          <a:xfrm>
            <a:off x="609600" y="1447800"/>
            <a:ext cx="8229600" cy="4572000"/>
          </a:xfrm>
          <a:solidFill>
            <a:schemeClr val="bg1">
              <a:alpha val="100000"/>
            </a:schemeClr>
          </a:solidFill>
          <a:ln/>
        </p:spPr>
        <p:txBody>
          <a:bodyPr vert="horz" wrap="square" lIns="91440" tIns="45720" rIns="91440" bIns="45720" anchor="t"/>
          <a:lstStyle/>
          <a:p>
            <a:pPr eaLnBrk="1" hangingPunct="1">
              <a:spcBef>
                <a:spcPts val="1200"/>
              </a:spcBef>
            </a:pPr>
            <a:r>
              <a:rPr lang="zh-CN" altLang="en-US" dirty="0">
                <a:latin typeface="楷体_GB2312" pitchFamily="49" charset="-122"/>
              </a:rPr>
              <a:t>通过了系统的有效性测试及软件配置审查之后，应开始系统的验收测试。</a:t>
            </a:r>
          </a:p>
          <a:p>
            <a:pPr eaLnBrk="1" hangingPunct="1">
              <a:spcBef>
                <a:spcPts val="1200"/>
              </a:spcBef>
            </a:pPr>
            <a:r>
              <a:rPr lang="zh-CN" altLang="en-US" dirty="0">
                <a:latin typeface="楷体_GB2312" pitchFamily="49" charset="-122"/>
              </a:rPr>
              <a:t>验收测试：以</a:t>
            </a:r>
            <a:r>
              <a:rPr lang="zh-CN" altLang="en-US" dirty="0">
                <a:solidFill>
                  <a:schemeClr val="hlink"/>
                </a:solidFill>
                <a:latin typeface="楷体_GB2312" pitchFamily="49" charset="-122"/>
              </a:rPr>
              <a:t>用户</a:t>
            </a:r>
            <a:r>
              <a:rPr lang="zh-CN" altLang="en-US" dirty="0">
                <a:latin typeface="楷体_GB2312" pitchFamily="49" charset="-122"/>
              </a:rPr>
              <a:t>为主的测试。软件开发人员和 </a:t>
            </a:r>
            <a:r>
              <a:rPr lang="en-US" altLang="zh-CN" dirty="0">
                <a:latin typeface="楷体_GB2312" pitchFamily="49" charset="-122"/>
              </a:rPr>
              <a:t>QA（</a:t>
            </a:r>
            <a:r>
              <a:rPr lang="zh-CN" altLang="en-US" dirty="0">
                <a:latin typeface="楷体_GB2312" pitchFamily="49" charset="-122"/>
              </a:rPr>
              <a:t>质量保证）人员也应参加。</a:t>
            </a:r>
          </a:p>
          <a:p>
            <a:pPr eaLnBrk="1" hangingPunct="1">
              <a:spcBef>
                <a:spcPts val="1200"/>
              </a:spcBef>
            </a:pPr>
            <a:r>
              <a:rPr lang="zh-CN" altLang="en-US" dirty="0">
                <a:latin typeface="楷体_GB2312" pitchFamily="49" charset="-122"/>
              </a:rPr>
              <a:t>方式：由用户参加设计测试用例，使用生产中的实际数据进行测试。</a:t>
            </a:r>
          </a:p>
          <a:p>
            <a:pPr lvl="1" eaLnBrk="1" hangingPunct="1">
              <a:spcBef>
                <a:spcPts val="1200"/>
              </a:spcBef>
            </a:pPr>
            <a:r>
              <a:rPr lang="zh-CN" altLang="en-US" sz="3200" dirty="0">
                <a:latin typeface="楷体_GB2312" pitchFamily="49" charset="-122"/>
              </a:rPr>
              <a:t>单用户测试</a:t>
            </a:r>
          </a:p>
          <a:p>
            <a:pPr lvl="1" eaLnBrk="1" hangingPunct="1">
              <a:spcBef>
                <a:spcPts val="1200"/>
              </a:spcBef>
            </a:pPr>
            <a:r>
              <a:rPr lang="en-US" altLang="zh-CN" sz="3200" dirty="0">
                <a:solidFill>
                  <a:schemeClr val="hlink"/>
                </a:solidFill>
                <a:latin typeface="Times New Roman" panose="02020603050405020304" pitchFamily="18" charset="0"/>
              </a:rPr>
              <a:t>α</a:t>
            </a:r>
            <a:r>
              <a:rPr lang="zh-CN" altLang="en-US" sz="3200" dirty="0">
                <a:solidFill>
                  <a:schemeClr val="hlink"/>
                </a:solidFill>
                <a:latin typeface="Times New Roman" panose="02020603050405020304" pitchFamily="18" charset="0"/>
              </a:rPr>
              <a:t>测试和</a:t>
            </a:r>
            <a:r>
              <a:rPr lang="en-US" altLang="zh-CN" sz="3200" dirty="0">
                <a:solidFill>
                  <a:schemeClr val="hlink"/>
                </a:solidFill>
                <a:latin typeface="Times New Roman" panose="02020603050405020304" pitchFamily="18" charset="0"/>
              </a:rPr>
              <a:t>β</a:t>
            </a:r>
            <a:r>
              <a:rPr lang="zh-CN" altLang="en-US" sz="3200" dirty="0">
                <a:solidFill>
                  <a:schemeClr val="hlink"/>
                </a:solidFill>
                <a:latin typeface="Times New Roman" panose="02020603050405020304" pitchFamily="18" charset="0"/>
              </a:rPr>
              <a:t>测试 （多用户）</a:t>
            </a:r>
          </a:p>
        </p:txBody>
      </p:sp>
      <p:sp>
        <p:nvSpPr>
          <p:cNvPr id="12493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76</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a:xfrm>
            <a:off x="1143000" y="838200"/>
            <a:ext cx="4343400" cy="685800"/>
          </a:xfrm>
          <a:ln/>
        </p:spPr>
        <p:txBody>
          <a:bodyPr vert="horz" wrap="square" lIns="91440" tIns="45720" rIns="91440" bIns="45720" anchor="b"/>
          <a:lstStyle/>
          <a:p>
            <a:pPr algn="just" eaLnBrk="1" hangingPunct="1"/>
            <a:r>
              <a:rPr lang="en-US" altLang="zh-CN" dirty="0">
                <a:solidFill>
                  <a:srgbClr val="CC0000"/>
                </a:solidFill>
                <a:latin typeface="Times New Roman" panose="02020603050405020304" pitchFamily="18" charset="0"/>
              </a:rPr>
              <a:t>α</a:t>
            </a:r>
            <a:r>
              <a:rPr lang="zh-CN" altLang="en-US" dirty="0">
                <a:solidFill>
                  <a:srgbClr val="CC0000"/>
                </a:solidFill>
                <a:latin typeface="Times New Roman" panose="02020603050405020304" pitchFamily="18" charset="0"/>
              </a:rPr>
              <a:t>测试和</a:t>
            </a:r>
            <a:r>
              <a:rPr lang="en-US" altLang="zh-CN" dirty="0">
                <a:solidFill>
                  <a:srgbClr val="CC0000"/>
                </a:solidFill>
                <a:latin typeface="Times New Roman" panose="02020603050405020304" pitchFamily="18" charset="0"/>
              </a:rPr>
              <a:t>β</a:t>
            </a:r>
            <a:r>
              <a:rPr lang="zh-CN" altLang="en-US" dirty="0">
                <a:solidFill>
                  <a:srgbClr val="CC0000"/>
                </a:solidFill>
                <a:latin typeface="Times New Roman" panose="02020603050405020304" pitchFamily="18" charset="0"/>
              </a:rPr>
              <a:t>测试</a:t>
            </a:r>
            <a:endParaRPr lang="zh-CN" altLang="en-US" dirty="0">
              <a:solidFill>
                <a:schemeClr val="tx1"/>
              </a:solidFill>
            </a:endParaRPr>
          </a:p>
        </p:txBody>
      </p:sp>
      <p:sp>
        <p:nvSpPr>
          <p:cNvPr id="365571" name="Rectangle 3"/>
          <p:cNvSpPr>
            <a:spLocks noGrp="1" noChangeArrowheads="1"/>
          </p:cNvSpPr>
          <p:nvPr>
            <p:ph idx="1"/>
          </p:nvPr>
        </p:nvSpPr>
        <p:spPr>
          <a:xfrm>
            <a:off x="609600" y="1676400"/>
            <a:ext cx="8305800" cy="44196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在软件交付使用之后，用户将如何实际使用程序，对于开发者来说是无法预测的。</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mn-ea"/>
                <a:cs typeface="+mn-cs"/>
              </a:rPr>
              <a:t>α</a:t>
            </a: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mn-ea"/>
                <a:cs typeface="+mn-cs"/>
              </a:rPr>
              <a:t>测试：</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由</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用户</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在</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开发环境</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下进行测试</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，也可以是</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公司内部的用户</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在</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模拟实际操作环境</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下进行的测试</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楷体_GB2312" pitchFamily="49" charset="-122"/>
                <a:ea typeface="+mn-ea"/>
                <a:cs typeface="+mn-cs"/>
              </a:rPr>
              <a:t>α</a:t>
            </a: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楷体_GB2312" pitchFamily="49" charset="-122"/>
                <a:ea typeface="+mn-ea"/>
                <a:cs typeface="+mn-cs"/>
              </a:rPr>
              <a:t>测试</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的目的：评价软件产品的</a:t>
            </a:r>
            <a:r>
              <a:rPr kumimoji="1" lang="en-US" altLang="zh-CN" sz="3200" b="0" i="0" u="none" strike="noStrike" kern="0" cap="none" spc="0" normalizeH="0" baseline="0" noProof="0" dirty="0">
                <a:ln>
                  <a:noFill/>
                </a:ln>
                <a:solidFill>
                  <a:schemeClr val="folHlink"/>
                </a:solidFill>
                <a:effectLst/>
                <a:uLnTx/>
                <a:uFillTx/>
                <a:latin typeface="楷体_GB2312" pitchFamily="49" charset="-122"/>
                <a:ea typeface="+mn-ea"/>
                <a:cs typeface="+mn-cs"/>
              </a:rPr>
              <a:t>FLURPS</a:t>
            </a:r>
            <a:r>
              <a:rPr kumimoji="1" lang="en-US" altLang="zh-CN" sz="3200" b="1" i="0" u="none" strike="noStrike" kern="0" cap="none" spc="0" normalizeH="0" baseline="0" noProof="0" dirty="0">
                <a:ln>
                  <a:noFill/>
                </a:ln>
                <a:solidFill>
                  <a:schemeClr val="folHlink"/>
                </a:solidFill>
                <a:effectLst/>
                <a:uLnTx/>
                <a:uFillTx/>
                <a:latin typeface="楷体_GB2312" pitchFamily="49" charset="-122"/>
                <a:ea typeface="+mn-ea"/>
                <a:cs typeface="+mn-cs"/>
              </a:rPr>
              <a:t>（</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即功能、局域化、可使用性、可靠性、性能和支持）。尤其注重产品的</a:t>
            </a:r>
            <a:r>
              <a:rPr kumimoji="1" lang="zh-CN" altLang="en-US" sz="3200" b="1" i="0" u="none" strike="noStrike" kern="0" cap="none" spc="0" normalizeH="0" baseline="0" noProof="0" dirty="0">
                <a:ln>
                  <a:noFill/>
                </a:ln>
                <a:solidFill>
                  <a:schemeClr val="hlink"/>
                </a:solidFill>
                <a:effectLst/>
                <a:uLnTx/>
                <a:uFillTx/>
                <a:latin typeface="楷体_GB2312" pitchFamily="49" charset="-122"/>
                <a:ea typeface="+mn-ea"/>
                <a:cs typeface="+mn-cs"/>
              </a:rPr>
              <a:t>界面</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和</a:t>
            </a:r>
            <a:r>
              <a:rPr kumimoji="1" lang="zh-CN" altLang="en-US" sz="3200" b="1" i="0" u="none" strike="noStrike" kern="0" cap="none" spc="0" normalizeH="0" baseline="0" noProof="0" dirty="0">
                <a:ln>
                  <a:noFill/>
                </a:ln>
                <a:solidFill>
                  <a:schemeClr val="hlink"/>
                </a:solidFill>
                <a:effectLst/>
                <a:uLnTx/>
                <a:uFillTx/>
                <a:latin typeface="楷体_GB2312" pitchFamily="49" charset="-122"/>
                <a:ea typeface="+mn-ea"/>
                <a:cs typeface="+mn-cs"/>
              </a:rPr>
              <a:t>特色</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a:t>
            </a:r>
          </a:p>
        </p:txBody>
      </p:sp>
      <p:sp>
        <p:nvSpPr>
          <p:cNvPr id="12595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77</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5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55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idx="1"/>
          </p:nvPr>
        </p:nvSpPr>
        <p:spPr>
          <a:xfrm>
            <a:off x="457200" y="1143000"/>
            <a:ext cx="8458200" cy="52578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楷体_GB2312" pitchFamily="49" charset="-122"/>
                <a:ea typeface="+mn-ea"/>
                <a:cs typeface="+mn-cs"/>
              </a:rPr>
              <a:t>α</a:t>
            </a: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楷体_GB2312" pitchFamily="49" charset="-122"/>
                <a:ea typeface="+mn-ea"/>
                <a:cs typeface="+mn-cs"/>
              </a:rPr>
              <a:t>测试</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可以从软件产品编码结束之时开始，或在模块（子系统）测试完成之后开始，也可以在确认测试过程中产品达到一定的稳定和可靠程度之后再开始。</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mn-ea"/>
                <a:cs typeface="+mn-cs"/>
              </a:rPr>
              <a:t>β</a:t>
            </a: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mn-ea"/>
                <a:cs typeface="+mn-cs"/>
              </a:rPr>
              <a:t>测试</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是由软件的</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多个用户</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在</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Times New Roman" panose="02020603050405020304" pitchFamily="18" charset="0"/>
                <a:ea typeface="+mn-ea"/>
                <a:cs typeface="+mn-cs"/>
              </a:rPr>
              <a:t>实际使用环境</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下进行的测试。这些用户返回有关错误信息给开发者。</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测试时，开发者通常不在测试现场。因而，</a:t>
            </a:r>
            <a:r>
              <a:rPr kumimoji="1"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mn-ea"/>
                <a:cs typeface="+mn-cs"/>
              </a:rPr>
              <a:t>β</a:t>
            </a: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Times New Roman" panose="02020603050405020304" pitchFamily="18" charset="0"/>
                <a:ea typeface="+mn-ea"/>
                <a:cs typeface="+mn-cs"/>
              </a:rPr>
              <a:t>测试</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是在开发者无法控制的环境下进行的软件</a:t>
            </a:r>
            <a:r>
              <a:rPr kumimoji="1" lang="zh-CN" altLang="en-US" sz="3200" b="1" i="0" u="none" strike="noStrike" kern="0" cap="none" spc="0" normalizeH="0" baseline="0" noProof="0" dirty="0">
                <a:ln>
                  <a:noFill/>
                </a:ln>
                <a:solidFill>
                  <a:schemeClr val="hlink"/>
                </a:solidFill>
                <a:effectLst/>
                <a:uLnTx/>
                <a:uFillTx/>
                <a:latin typeface="Times New Roman" panose="02020603050405020304" pitchFamily="18" charset="0"/>
                <a:ea typeface="+mn-ea"/>
                <a:cs typeface="+mn-cs"/>
              </a:rPr>
              <a:t>现场</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应用。</a:t>
            </a:r>
          </a:p>
        </p:txBody>
      </p:sp>
      <p:sp>
        <p:nvSpPr>
          <p:cNvPr id="126979" name="灯片编号占位符 5"/>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78</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65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65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65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idx="1"/>
          </p:nvPr>
        </p:nvSpPr>
        <p:spPr>
          <a:xfrm>
            <a:off x="457200" y="1066800"/>
            <a:ext cx="8458200" cy="49530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在</a:t>
            </a:r>
            <a:r>
              <a:rPr kumimoji="1" lang="en-US" altLang="zh-CN"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β</a:t>
            </a:r>
            <a:r>
              <a:rPr kumimoji="1" lang="zh-CN" altLang="en-US" sz="3200" b="1" i="0" u="none" strike="noStrike" kern="0" cap="none" spc="0" normalizeH="0" baseline="0" noProof="0" dirty="0">
                <a:ln>
                  <a:noFill/>
                </a:ln>
                <a:solidFill>
                  <a:schemeClr val="folHlink"/>
                </a:solidFill>
                <a:effectLst/>
                <a:uLnTx/>
                <a:uFillTx/>
                <a:latin typeface="Times New Roman" panose="02020603050405020304" pitchFamily="18" charset="0"/>
                <a:ea typeface="+mn-ea"/>
                <a:cs typeface="+mn-cs"/>
              </a:rPr>
              <a:t>测试中，由用户记下遇到的所有问题，包括真实的以及主观认定的，定期向开发者报告。</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楷体_GB2312" pitchFamily="49" charset="-122"/>
                <a:ea typeface="+mn-ea"/>
                <a:cs typeface="+mn-cs"/>
              </a:rPr>
              <a:t>β</a:t>
            </a:r>
            <a:r>
              <a:rPr kumimoji="1" lang="zh-CN" altLang="en-US"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楷体_GB2312" pitchFamily="49" charset="-122"/>
                <a:ea typeface="+mn-ea"/>
                <a:cs typeface="+mn-cs"/>
              </a:rPr>
              <a:t>测试</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着重于产品的支持性，包括</a:t>
            </a:r>
            <a:r>
              <a:rPr kumimoji="1" lang="zh-CN" altLang="en-US" sz="3200" b="1" i="0" u="none" strike="noStrike" kern="0" cap="none" spc="0" normalizeH="0" baseline="0" noProof="0" dirty="0">
                <a:ln>
                  <a:noFill/>
                </a:ln>
                <a:solidFill>
                  <a:schemeClr val="hlink"/>
                </a:solidFill>
                <a:effectLst/>
                <a:uLnTx/>
                <a:uFillTx/>
                <a:latin typeface="楷体_GB2312" pitchFamily="49" charset="-122"/>
                <a:ea typeface="+mn-ea"/>
                <a:cs typeface="+mn-cs"/>
              </a:rPr>
              <a:t>文档</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a:t>
            </a:r>
            <a:r>
              <a:rPr kumimoji="1" lang="zh-CN" altLang="en-US" sz="3200" b="1" i="0" u="none" strike="noStrike" kern="0" cap="none" spc="0" normalizeH="0" baseline="0" noProof="0" dirty="0">
                <a:ln>
                  <a:noFill/>
                </a:ln>
                <a:solidFill>
                  <a:schemeClr val="hlink"/>
                </a:solidFill>
                <a:effectLst/>
                <a:uLnTx/>
                <a:uFillTx/>
                <a:latin typeface="楷体_GB2312" pitchFamily="49" charset="-122"/>
                <a:ea typeface="+mn-ea"/>
                <a:cs typeface="+mn-cs"/>
              </a:rPr>
              <a:t>客户培训</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和支持产品生产能力。</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只有当</a:t>
            </a:r>
            <a:r>
              <a:rPr kumimoji="1" lang="en-US" altLang="zh-CN"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α</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测试</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达到一定的可靠程度时，才能开始</a:t>
            </a:r>
            <a:r>
              <a:rPr kumimoji="1" lang="en-US" altLang="zh-CN"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β</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测试</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。它处在整个测试的最后阶段。同时，产品的所有手册文本也应该在此阶段完全定稿。</a:t>
            </a:r>
          </a:p>
        </p:txBody>
      </p:sp>
      <p:sp>
        <p:nvSpPr>
          <p:cNvPr id="128003" name="灯片编号占位符 5"/>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79</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6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76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76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1219200" y="838200"/>
            <a:ext cx="4495800" cy="609600"/>
          </a:xfrm>
          <a:ln/>
        </p:spPr>
        <p:txBody>
          <a:bodyPr vert="horz" wrap="square" lIns="91440" tIns="45720" rIns="91440" bIns="45720" anchor="b"/>
          <a:lstStyle/>
          <a:p>
            <a:pPr algn="just" eaLnBrk="1" hangingPunct="1"/>
            <a:r>
              <a:rPr lang="zh-CN" altLang="en-US" dirty="0">
                <a:latin typeface="隶书" panose="02010509060101010101" pitchFamily="49" charset="-122"/>
              </a:rPr>
              <a:t>软件测试的目的</a:t>
            </a:r>
          </a:p>
        </p:txBody>
      </p:sp>
      <p:sp>
        <p:nvSpPr>
          <p:cNvPr id="236547" name="Rectangle 3"/>
          <p:cNvSpPr>
            <a:spLocks noGrp="1" noChangeArrowheads="1"/>
          </p:cNvSpPr>
          <p:nvPr>
            <p:ph idx="1"/>
          </p:nvPr>
        </p:nvSpPr>
        <p:spPr>
          <a:xfrm>
            <a:off x="304800" y="1371600"/>
            <a:ext cx="8686800" cy="49530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None/>
              <a:defRPr/>
            </a:pP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基于不同的立场，存在着两种完全不同的测试</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None/>
              <a:defRPr/>
            </a:pP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目的：</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2800" b="1" i="0" u="sng"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用户</a:t>
            </a: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None/>
              <a:defRPr/>
            </a:pP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	希望通过软件测试</a:t>
            </a:r>
            <a:r>
              <a:rPr kumimoji="1" lang="zh-CN" altLang="en-US" sz="28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暴露软件中隐藏的错误和缺陷</a:t>
            </a: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，以考虑是否可接受该产品</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2800" b="1" i="0" u="sng"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软件开发者</a:t>
            </a: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None/>
              <a:defRPr/>
            </a:pP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	希望测试成为</a:t>
            </a:r>
            <a:r>
              <a:rPr kumimoji="1" lang="zh-CN" altLang="en-US" sz="28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表明软件产品中不存在错误</a:t>
            </a:r>
            <a:r>
              <a:rPr kumimoji="1" lang="zh-CN" altLang="en-US" sz="2800" b="1" i="0" u="none" strike="noStrike" kern="0" cap="none" spc="0" normalizeH="0" baseline="0" noProof="0" dirty="0">
                <a:ln>
                  <a:noFill/>
                </a:ln>
                <a:solidFill>
                  <a:schemeClr val="folHlink"/>
                </a:solidFill>
                <a:effectLst/>
                <a:uLnTx/>
                <a:uFillTx/>
                <a:latin typeface="+mn-lt"/>
                <a:ea typeface="+mn-ea"/>
                <a:cs typeface="+mn-cs"/>
              </a:rPr>
              <a:t>的过程，验证该软件已正确地实现了用户的要求，确立人们对软件质量的信心</a:t>
            </a:r>
          </a:p>
        </p:txBody>
      </p:sp>
      <p:sp>
        <p:nvSpPr>
          <p:cNvPr id="36868"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8</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65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65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654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65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a:xfrm>
            <a:off x="1143000" y="762000"/>
            <a:ext cx="7543800" cy="838200"/>
          </a:xfrm>
          <a:ln/>
        </p:spPr>
        <p:txBody>
          <a:bodyPr vert="horz" wrap="square" lIns="91440" tIns="45720" rIns="91440" bIns="45720" anchor="b"/>
          <a:lstStyle/>
          <a:p>
            <a:pPr algn="just" eaLnBrk="1" hangingPunct="1"/>
            <a:r>
              <a:rPr lang="zh-CN" altLang="en-US" dirty="0">
                <a:latin typeface="隶书" panose="02010509060101010101" pitchFamily="49" charset="-122"/>
              </a:rPr>
              <a:t>系统测试</a:t>
            </a:r>
            <a:endParaRPr lang="en-US" altLang="zh-CN" dirty="0">
              <a:latin typeface="隶书" panose="02010509060101010101" pitchFamily="49" charset="-122"/>
            </a:endParaRPr>
          </a:p>
        </p:txBody>
      </p:sp>
      <p:sp>
        <p:nvSpPr>
          <p:cNvPr id="364547" name="Rectangle 3"/>
          <p:cNvSpPr>
            <a:spLocks noGrp="1" noChangeArrowheads="1"/>
          </p:cNvSpPr>
          <p:nvPr>
            <p:ph idx="1"/>
          </p:nvPr>
        </p:nvSpPr>
        <p:spPr>
          <a:xfrm>
            <a:off x="685800" y="1981200"/>
            <a:ext cx="8229600" cy="43434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a:ln>
                  <a:noFill/>
                </a:ln>
                <a:solidFill>
                  <a:schemeClr val="folHlink"/>
                </a:solidFill>
                <a:effectLst/>
                <a:uLnTx/>
                <a:uFillTx/>
                <a:latin typeface="楷体_GB2312" pitchFamily="49" charset="-122"/>
                <a:ea typeface="+mn-ea"/>
                <a:cs typeface="+mn-cs"/>
              </a:rPr>
              <a:t>系统测试：将通过确认测试的软件</a:t>
            </a:r>
            <a:r>
              <a:rPr kumimoji="1" lang="zh-CN" altLang="en-US" sz="3200" b="1" i="0" u="none" strike="noStrike" kern="0" cap="none" spc="0" normalizeH="0" baseline="0" noProof="0">
                <a:ln>
                  <a:noFill/>
                </a:ln>
                <a:solidFill>
                  <a:srgbClr val="0000FF"/>
                </a:solidFill>
                <a:effectLst>
                  <a:outerShdw blurRad="38100" dist="38100" dir="2700000" algn="tl">
                    <a:srgbClr val="C0C0C0"/>
                  </a:outerShdw>
                </a:effectLst>
                <a:uLnTx/>
                <a:uFillTx/>
                <a:latin typeface="楷体_GB2312" pitchFamily="49" charset="-122"/>
                <a:ea typeface="+mn-ea"/>
                <a:cs typeface="+mn-cs"/>
              </a:rPr>
              <a:t>作为整个基于计算机系统的一个元素</a:t>
            </a:r>
            <a:r>
              <a:rPr kumimoji="1" lang="zh-CN" altLang="en-US" sz="3200" b="1" i="0" u="none" strike="noStrike" kern="0" cap="none" spc="0" normalizeH="0" baseline="0" noProof="0">
                <a:ln>
                  <a:noFill/>
                </a:ln>
                <a:solidFill>
                  <a:schemeClr val="folHlink"/>
                </a:solidFill>
                <a:effectLst/>
                <a:uLnTx/>
                <a:uFillTx/>
                <a:latin typeface="楷体_GB2312" pitchFamily="49" charset="-122"/>
                <a:ea typeface="+mn-ea"/>
                <a:cs typeface="+mn-cs"/>
              </a:rPr>
              <a:t>，与计算机硬件、外设、某些支持软件、数据和人员等其它系统元素结合在一起，</a:t>
            </a:r>
            <a:r>
              <a:rPr kumimoji="1" lang="zh-CN" altLang="en-US" sz="3200" b="1" i="0" u="none" strike="noStrike" kern="0" cap="none" spc="0" normalizeH="0" baseline="0" noProof="0">
                <a:ln>
                  <a:noFill/>
                </a:ln>
                <a:solidFill>
                  <a:srgbClr val="0000FF"/>
                </a:solidFill>
                <a:effectLst>
                  <a:outerShdw blurRad="38100" dist="38100" dir="2700000" algn="tl">
                    <a:srgbClr val="C0C0C0"/>
                  </a:outerShdw>
                </a:effectLst>
                <a:uLnTx/>
                <a:uFillTx/>
                <a:latin typeface="楷体_GB2312" pitchFamily="49" charset="-122"/>
                <a:ea typeface="+mn-ea"/>
                <a:cs typeface="+mn-cs"/>
              </a:rPr>
              <a:t>在实际运行环境下</a:t>
            </a:r>
            <a:r>
              <a:rPr kumimoji="1" lang="zh-CN" altLang="en-US" sz="3200" b="1" i="0" u="none" strike="noStrike" kern="0" cap="none" spc="0" normalizeH="0" baseline="0" noProof="0">
                <a:ln>
                  <a:noFill/>
                </a:ln>
                <a:solidFill>
                  <a:schemeClr val="folHlink"/>
                </a:solidFill>
                <a:effectLst/>
                <a:uLnTx/>
                <a:uFillTx/>
                <a:latin typeface="楷体_GB2312" pitchFamily="49" charset="-122"/>
                <a:ea typeface="+mn-ea"/>
                <a:cs typeface="+mn-cs"/>
              </a:rPr>
              <a:t>，对计算机系统进行一系列的组装测试和确认测试。</a:t>
            </a: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a:ln>
                  <a:noFill/>
                </a:ln>
                <a:solidFill>
                  <a:schemeClr val="folHlink"/>
                </a:solidFill>
                <a:effectLst/>
                <a:uLnTx/>
                <a:uFillTx/>
                <a:latin typeface="楷体_GB2312" pitchFamily="49" charset="-122"/>
                <a:ea typeface="+mn-ea"/>
                <a:cs typeface="+mn-cs"/>
              </a:rPr>
              <a:t>目的：通过与系统的需求定义作比较,  发现软件与系统的定义不符合或与之矛盾的地方。</a:t>
            </a:r>
          </a:p>
        </p:txBody>
      </p:sp>
      <p:sp>
        <p:nvSpPr>
          <p:cNvPr id="13005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80</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45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a:xfrm>
            <a:off x="1219200" y="152400"/>
            <a:ext cx="7315200" cy="609600"/>
          </a:xfrm>
          <a:ln/>
        </p:spPr>
        <p:txBody>
          <a:bodyPr vert="horz" wrap="square" lIns="91440" tIns="45720" rIns="91440" bIns="45720" anchor="b"/>
          <a:lstStyle/>
          <a:p>
            <a:pPr algn="just" eaLnBrk="1" hangingPunct="1"/>
            <a:r>
              <a:rPr lang="en-US" altLang="zh-CN" sz="3600" dirty="0" smtClean="0">
                <a:latin typeface="隶书" panose="02010509060101010101" pitchFamily="49" charset="-122"/>
              </a:rPr>
              <a:t>9</a:t>
            </a:r>
            <a:r>
              <a:rPr lang="zh-CN" altLang="en-US" sz="3600" dirty="0" smtClean="0">
                <a:latin typeface="隶书" panose="02010509060101010101" pitchFamily="49" charset="-122"/>
              </a:rPr>
              <a:t>.</a:t>
            </a:r>
            <a:r>
              <a:rPr lang="zh-CN" altLang="en-US" sz="3600" dirty="0">
                <a:latin typeface="隶书" panose="02010509060101010101" pitchFamily="49" charset="-122"/>
              </a:rPr>
              <a:t>7 调试（纠错，</a:t>
            </a:r>
            <a:r>
              <a:rPr lang="en-US" altLang="zh-CN" sz="3600" dirty="0">
                <a:latin typeface="隶书" panose="02010509060101010101" pitchFamily="49" charset="-122"/>
              </a:rPr>
              <a:t>Debug）</a:t>
            </a:r>
          </a:p>
        </p:txBody>
      </p:sp>
      <p:sp>
        <p:nvSpPr>
          <p:cNvPr id="390147" name="Rectangle 3"/>
          <p:cNvSpPr>
            <a:spLocks noGrp="1" noChangeArrowheads="1"/>
          </p:cNvSpPr>
          <p:nvPr>
            <p:ph idx="1"/>
          </p:nvPr>
        </p:nvSpPr>
        <p:spPr>
          <a:xfrm>
            <a:off x="533400" y="1371600"/>
            <a:ext cx="8305800" cy="45720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软件调试：进行了成功的测试之后才开始的工作。</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任务：进一步</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诊断</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和</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改正</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程序中</a:t>
            </a:r>
            <a:r>
              <a:rPr kumimoji="1" lang="zh-CN" altLang="en-US" sz="3200" b="1" i="0" u="none" strike="noStrike" kern="0" cap="none" spc="0" normalizeH="0" baseline="0" noProof="0" dirty="0">
                <a:ln>
                  <a:noFill/>
                </a:ln>
                <a:solidFill>
                  <a:schemeClr val="hlink"/>
                </a:solidFill>
                <a:effectLst>
                  <a:outerShdw blurRad="38100" dist="38100" dir="2700000" algn="tl">
                    <a:srgbClr val="C0C0C0"/>
                  </a:outerShdw>
                </a:effectLst>
                <a:uLnTx/>
                <a:uFillTx/>
                <a:latin typeface="楷体_GB2312" pitchFamily="49" charset="-122"/>
                <a:ea typeface="+mn-ea"/>
                <a:cs typeface="+mn-cs"/>
              </a:rPr>
              <a:t>潜在的错误</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调试活动由两部分组成：</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rPr>
              <a:t>确定程序中可疑</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错误</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rPr>
              <a:t>的</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确切性质</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rPr>
              <a:t>和</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位置</a:t>
            </a: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rPr>
              <a:t>对程序(设计,编码)进行</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修改，排除</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rPr>
              <a:t>这个</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错误</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rPr>
              <a:t>。</a:t>
            </a:r>
          </a:p>
        </p:txBody>
      </p:sp>
      <p:sp>
        <p:nvSpPr>
          <p:cNvPr id="13107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81</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blinds/>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idx="1"/>
          </p:nvPr>
        </p:nvSpPr>
        <p:spPr>
          <a:xfrm>
            <a:off x="533400" y="1371600"/>
            <a:ext cx="8382000" cy="39624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调试工作是一个具有很强技巧性的工作。</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软件运行失效或出现问题，往往只是潜在错误的外部表现，而外部表现与内在原因之间常常没有明显的联系。如果要找出真正的原因，排除潜在的错误，不是一件易事。</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调试是通过</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现象</a:t>
            </a: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，找出</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原因</a:t>
            </a:r>
            <a:r>
              <a:rPr kumimoji="1" lang="zh-CN" altLang="en-US" sz="3200" b="1" i="0" u="none" strike="noStrike" kern="0" cap="none" spc="0" normalizeH="0" baseline="0" noProof="0" dirty="0">
                <a:ln>
                  <a:noFill/>
                </a:ln>
                <a:solidFill>
                  <a:schemeClr val="folHlink"/>
                </a:solidFill>
                <a:effectLst/>
                <a:uLnTx/>
                <a:uFillTx/>
                <a:latin typeface="+mn-lt"/>
                <a:ea typeface="+mn-ea"/>
                <a:cs typeface="+mn-cs"/>
              </a:rPr>
              <a:t>的一个思维分析的过程。</a:t>
            </a:r>
          </a:p>
        </p:txBody>
      </p:sp>
      <p:sp>
        <p:nvSpPr>
          <p:cNvPr id="132099" name="灯片编号占位符 5"/>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82</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zoom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a:xfrm>
            <a:off x="1198563" y="152400"/>
            <a:ext cx="7793037" cy="609600"/>
          </a:xfrm>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7.1 调试过程</a:t>
            </a:r>
          </a:p>
        </p:txBody>
      </p:sp>
      <p:sp>
        <p:nvSpPr>
          <p:cNvPr id="133123" name="Rectangle 3"/>
          <p:cNvSpPr>
            <a:spLocks noGrp="1"/>
          </p:cNvSpPr>
          <p:nvPr>
            <p:ph idx="1"/>
          </p:nvPr>
        </p:nvSpPr>
        <p:spPr>
          <a:xfrm>
            <a:off x="381000" y="2057400"/>
            <a:ext cx="381000" cy="3886200"/>
          </a:xfrm>
          <a:ln/>
        </p:spPr>
        <p:txBody>
          <a:bodyPr vert="horz" wrap="square" lIns="91440" tIns="45720" rIns="91440" bIns="45720" anchor="t"/>
          <a:lstStyle/>
          <a:p>
            <a:pPr eaLnBrk="1" hangingPunct="1"/>
            <a:endParaRPr lang="zh-CN" altLang="en-US" dirty="0"/>
          </a:p>
        </p:txBody>
      </p:sp>
      <p:graphicFrame>
        <p:nvGraphicFramePr>
          <p:cNvPr id="133124" name="Object 4"/>
          <p:cNvGraphicFramePr>
            <a:graphicFrameLocks noChangeAspect="1"/>
          </p:cNvGraphicFramePr>
          <p:nvPr/>
        </p:nvGraphicFramePr>
        <p:xfrm>
          <a:off x="228600" y="1157288"/>
          <a:ext cx="8686800" cy="5319712"/>
        </p:xfrm>
        <a:graphic>
          <a:graphicData uri="http://schemas.openxmlformats.org/presentationml/2006/ole">
            <mc:AlternateContent xmlns:mc="http://schemas.openxmlformats.org/markup-compatibility/2006">
              <mc:Choice xmlns:v="urn:schemas-microsoft-com:vml" Requires="v">
                <p:oleObj spid="_x0000_s3074" r:id="rId3" imgW="6144895" imgH="3795395" progId="">
                  <p:embed/>
                </p:oleObj>
              </mc:Choice>
              <mc:Fallback>
                <p:oleObj r:id="rId3" imgW="6144895" imgH="3795395" progId="">
                  <p:embed/>
                  <p:pic>
                    <p:nvPicPr>
                      <p:cNvPr id="0" name="图片 3077"/>
                      <p:cNvPicPr/>
                      <p:nvPr/>
                    </p:nvPicPr>
                    <p:blipFill>
                      <a:blip r:embed="rId4"/>
                      <a:stretch>
                        <a:fillRect/>
                      </a:stretch>
                    </p:blipFill>
                    <p:spPr>
                      <a:xfrm>
                        <a:off x="228600" y="1157288"/>
                        <a:ext cx="8686800" cy="5319712"/>
                      </a:xfrm>
                      <a:prstGeom prst="rect">
                        <a:avLst/>
                      </a:prstGeom>
                      <a:noFill/>
                      <a:ln w="38100">
                        <a:noFill/>
                        <a:miter/>
                      </a:ln>
                    </p:spPr>
                  </p:pic>
                </p:oleObj>
              </mc:Fallback>
            </mc:AlternateContent>
          </a:graphicData>
        </a:graphic>
      </p:graphicFrame>
      <p:sp>
        <p:nvSpPr>
          <p:cNvPr id="133125" name="灯片编号占位符 7"/>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83</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p:cNvSpPr>
          <p:nvPr>
            <p:ph type="title"/>
          </p:nvPr>
        </p:nvSpPr>
        <p:spPr>
          <a:xfrm>
            <a:off x="1143000" y="762000"/>
            <a:ext cx="5715000" cy="685800"/>
          </a:xfrm>
          <a:ln/>
        </p:spPr>
        <p:txBody>
          <a:bodyPr vert="horz" wrap="square" lIns="91440" tIns="45720" rIns="91440" bIns="45720" anchor="b"/>
          <a:lstStyle/>
          <a:p>
            <a:pPr algn="just" eaLnBrk="1" hangingPunct="1"/>
            <a:r>
              <a:rPr lang="zh-CN" altLang="en-US" dirty="0">
                <a:latin typeface="隶书" panose="02010509060101010101" pitchFamily="49" charset="-122"/>
              </a:rPr>
              <a:t>调试的步骤</a:t>
            </a:r>
          </a:p>
        </p:txBody>
      </p:sp>
      <p:sp>
        <p:nvSpPr>
          <p:cNvPr id="392195" name="Rectangle 3"/>
          <p:cNvSpPr>
            <a:spLocks noGrp="1"/>
          </p:cNvSpPr>
          <p:nvPr>
            <p:ph idx="1"/>
          </p:nvPr>
        </p:nvSpPr>
        <p:spPr>
          <a:xfrm>
            <a:off x="685800" y="1905000"/>
            <a:ext cx="8001000" cy="4191000"/>
          </a:xfrm>
          <a:ln/>
        </p:spPr>
        <p:txBody>
          <a:bodyPr vert="horz" wrap="square" lIns="91440" tIns="45720" rIns="91440" bIns="45720" anchor="t"/>
          <a:lstStyle/>
          <a:p>
            <a:pPr eaLnBrk="1" hangingPunct="1">
              <a:spcBef>
                <a:spcPts val="1200"/>
              </a:spcBef>
            </a:pPr>
            <a:r>
              <a:rPr lang="zh-CN" altLang="en-US" dirty="0">
                <a:latin typeface="楷体_GB2312" pitchFamily="49" charset="-122"/>
              </a:rPr>
              <a:t>从错误的外部表现形式入手，确定程序中出错的位置；</a:t>
            </a:r>
          </a:p>
          <a:p>
            <a:pPr eaLnBrk="1" hangingPunct="1">
              <a:spcBef>
                <a:spcPts val="1200"/>
              </a:spcBef>
            </a:pPr>
            <a:r>
              <a:rPr lang="zh-CN" altLang="en-US" dirty="0">
                <a:latin typeface="楷体_GB2312" pitchFamily="49" charset="-122"/>
              </a:rPr>
              <a:t>研究有关部分的程序，找出错误的内在原因； </a:t>
            </a:r>
          </a:p>
          <a:p>
            <a:pPr eaLnBrk="1" hangingPunct="1">
              <a:spcBef>
                <a:spcPts val="1200"/>
              </a:spcBef>
            </a:pPr>
            <a:r>
              <a:rPr lang="zh-CN" altLang="en-US" dirty="0">
                <a:latin typeface="楷体_GB2312" pitchFamily="49" charset="-122"/>
              </a:rPr>
              <a:t>修改设计和代码，以排除这个错误；</a:t>
            </a:r>
          </a:p>
          <a:p>
            <a:pPr eaLnBrk="1" hangingPunct="1">
              <a:spcBef>
                <a:spcPts val="1200"/>
              </a:spcBef>
            </a:pPr>
            <a:r>
              <a:rPr lang="zh-CN" altLang="en-US" dirty="0">
                <a:latin typeface="楷体_GB2312" pitchFamily="49" charset="-122"/>
              </a:rPr>
              <a:t>重复进行暴露了这个错误的原始测试或某些有关测试。</a:t>
            </a:r>
            <a:br>
              <a:rPr lang="zh-CN" altLang="en-US" dirty="0">
                <a:latin typeface="楷体_GB2312" pitchFamily="49" charset="-122"/>
              </a:rPr>
            </a:br>
            <a:endParaRPr lang="zh-CN" altLang="en-US" dirty="0">
              <a:latin typeface="楷体_GB2312" pitchFamily="49" charset="-122"/>
            </a:endParaRPr>
          </a:p>
        </p:txBody>
      </p:sp>
      <p:sp>
        <p:nvSpPr>
          <p:cNvPr id="134148"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84</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1219200" y="76200"/>
            <a:ext cx="5105400" cy="685800"/>
          </a:xfrm>
        </p:spPr>
        <p:txBody>
          <a:bodyPr vert="horz" wrap="square" lIns="91440" tIns="45720" rIns="91440" bIns="45720" numCol="1" anchor="b" anchorCtr="0" compatLnSpc="1"/>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0" cap="none" spc="0" normalizeH="0" baseline="0" noProof="0" dirty="0" smtClean="0">
                <a:ln>
                  <a:noFill/>
                </a:ln>
                <a:solidFill>
                  <a:schemeClr val="tx2"/>
                </a:solidFill>
                <a:effectLst/>
                <a:uLnTx/>
                <a:uFillTx/>
                <a:latin typeface="隶书" panose="02010509060101010101" pitchFamily="49" charset="-122"/>
                <a:ea typeface="+mj-ea"/>
                <a:cs typeface="+mj-cs"/>
              </a:rPr>
              <a:t>9</a:t>
            </a:r>
            <a:r>
              <a:rPr kumimoji="1" lang="zh-CN" altLang="en-US" sz="4000" b="1" i="0" u="none" strike="noStrike" kern="0" cap="none" spc="0" normalizeH="0" baseline="0" noProof="0" dirty="0" smtClean="0">
                <a:ln>
                  <a:noFill/>
                </a:ln>
                <a:solidFill>
                  <a:schemeClr val="tx2"/>
                </a:solidFill>
                <a:effectLst/>
                <a:uLnTx/>
                <a:uFillTx/>
                <a:latin typeface="隶书" panose="02010509060101010101" pitchFamily="49" charset="-122"/>
                <a:ea typeface="+mj-ea"/>
                <a:cs typeface="+mj-cs"/>
              </a:rPr>
              <a:t>.</a:t>
            </a:r>
            <a:r>
              <a:rPr kumimoji="1" lang="zh-CN" altLang="en-US" sz="4000" b="1" i="0" u="none" strike="noStrike" kern="0" cap="none" spc="0" normalizeH="0" baseline="0" noProof="0" dirty="0">
                <a:ln>
                  <a:noFill/>
                </a:ln>
                <a:solidFill>
                  <a:schemeClr val="tx2"/>
                </a:solidFill>
                <a:effectLst/>
                <a:uLnTx/>
                <a:uFillTx/>
                <a:latin typeface="隶书" panose="02010509060101010101" pitchFamily="49" charset="-122"/>
                <a:ea typeface="+mj-ea"/>
                <a:cs typeface="+mj-cs"/>
              </a:rPr>
              <a:t>7.2 调试途径</a:t>
            </a:r>
            <a:endParaRPr kumimoji="1" lang="zh-CN" altLang="en-US" sz="3200" b="0" i="0" u="sng" strike="noStrike" kern="0" cap="none" spc="0" normalizeH="0" baseline="0" noProof="0" dirty="0">
              <a:ln>
                <a:noFill/>
              </a:ln>
              <a:solidFill>
                <a:srgbClr val="3333CC"/>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395267" name="Rectangle 3"/>
          <p:cNvSpPr>
            <a:spLocks noGrp="1" noChangeArrowheads="1"/>
          </p:cNvSpPr>
          <p:nvPr>
            <p:ph idx="1"/>
          </p:nvPr>
        </p:nvSpPr>
        <p:spPr>
          <a:xfrm>
            <a:off x="685800" y="1066800"/>
            <a:ext cx="7848600" cy="53340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调试的关键：推断程序内部的错误位置及原因。</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方法：</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uLnTx/>
                <a:uFillTx/>
                <a:latin typeface="+mn-lt"/>
                <a:ea typeface="+mn-ea"/>
              </a:rPr>
              <a:t>蛮干法</a:t>
            </a:r>
            <a:r>
              <a:rPr kumimoji="1"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rPr>
              <a:t>（</a:t>
            </a:r>
            <a:r>
              <a:rPr kumimoji="1"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楷体_GB2312" pitchFamily="49" charset="-122"/>
                <a:ea typeface="+mn-ea"/>
              </a:rPr>
              <a:t>强行排错）</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uLnTx/>
                <a:uFillTx/>
                <a:latin typeface="楷体_GB2312" pitchFamily="49" charset="-122"/>
                <a:ea typeface="+mn-ea"/>
              </a:rPr>
              <a:t>回溯法</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3200" b="1" i="0" u="none" strike="noStrike" kern="0" cap="none" spc="0" normalizeH="0" baseline="0" noProof="0" dirty="0">
                <a:ln>
                  <a:noFill/>
                </a:ln>
                <a:solidFill>
                  <a:schemeClr val="tx1"/>
                </a:solidFill>
                <a:effectLst/>
                <a:uLnTx/>
                <a:uFillTx/>
                <a:latin typeface="+mn-lt"/>
                <a:ea typeface="+mn-ea"/>
              </a:rPr>
              <a:t>原因排除法</a:t>
            </a:r>
          </a:p>
          <a:p>
            <a:pPr marL="1143000" marR="0" lvl="2" indent="-228600" algn="l" defTabSz="914400" rtl="0" eaLnBrk="1" fontAlgn="base" latinLnBrk="0" hangingPunct="1">
              <a:lnSpc>
                <a:spcPct val="100000"/>
              </a:lnSpc>
              <a:spcBef>
                <a:spcPts val="1200"/>
              </a:spcBef>
              <a:spcAft>
                <a:spcPct val="0"/>
              </a:spcAft>
              <a:buClr>
                <a:schemeClr val="folHlink"/>
              </a:buClr>
              <a:buSzPct val="50000"/>
              <a:buFont typeface="Wingdings" panose="05000000000000000000" pitchFamily="2" charset="2"/>
              <a:buChar char="n"/>
              <a:defRPr/>
            </a:pPr>
            <a:r>
              <a:rPr kumimoji="1"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rPr>
              <a:t>对分查找法</a:t>
            </a:r>
          </a:p>
          <a:p>
            <a:pPr marL="1143000" marR="0" lvl="2" indent="-228600" algn="l" defTabSz="914400" rtl="0" eaLnBrk="1" fontAlgn="base" latinLnBrk="0" hangingPunct="1">
              <a:lnSpc>
                <a:spcPct val="100000"/>
              </a:lnSpc>
              <a:spcBef>
                <a:spcPts val="1200"/>
              </a:spcBef>
              <a:spcAft>
                <a:spcPct val="0"/>
              </a:spcAft>
              <a:buClr>
                <a:schemeClr val="folHlink"/>
              </a:buClr>
              <a:buSzPct val="50000"/>
              <a:buFont typeface="Wingdings" panose="05000000000000000000" pitchFamily="2" charset="2"/>
              <a:buChar char="n"/>
              <a:defRPr/>
            </a:pPr>
            <a:r>
              <a:rPr kumimoji="1"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隶书" panose="02010509060101010101" pitchFamily="49" charset="-122"/>
                <a:ea typeface="+mn-ea"/>
              </a:rPr>
              <a:t>归纳法</a:t>
            </a:r>
          </a:p>
          <a:p>
            <a:pPr marL="1143000" marR="0" lvl="2" indent="-228600" algn="l" defTabSz="914400" rtl="0" eaLnBrk="1" fontAlgn="base" latinLnBrk="0" hangingPunct="1">
              <a:lnSpc>
                <a:spcPct val="100000"/>
              </a:lnSpc>
              <a:spcBef>
                <a:spcPts val="1200"/>
              </a:spcBef>
              <a:spcAft>
                <a:spcPct val="0"/>
              </a:spcAft>
              <a:buClr>
                <a:schemeClr val="folHlink"/>
              </a:buClr>
              <a:buSzPct val="50000"/>
              <a:buFont typeface="Wingdings" panose="05000000000000000000" pitchFamily="2" charset="2"/>
              <a:buChar char="n"/>
              <a:defRPr/>
            </a:pPr>
            <a:r>
              <a:rPr kumimoji="1"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rPr>
              <a:t>演绎法</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楷体_GB2312" pitchFamily="49" charset="-122"/>
                <a:ea typeface="+mn-ea"/>
              </a:rPr>
              <a:t>	</a:t>
            </a:r>
          </a:p>
        </p:txBody>
      </p:sp>
      <p:sp>
        <p:nvSpPr>
          <p:cNvPr id="137220"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85</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cover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a:xfrm>
            <a:off x="1143000" y="685800"/>
            <a:ext cx="2667000" cy="762000"/>
          </a:xfrm>
          <a:ln/>
        </p:spPr>
        <p:txBody>
          <a:bodyPr vert="horz" wrap="square" lIns="91440" tIns="45720" rIns="91440" bIns="45720" anchor="b"/>
          <a:lstStyle/>
          <a:p>
            <a:pPr algn="just" eaLnBrk="1" hangingPunct="1"/>
            <a:r>
              <a:rPr lang="zh-CN" altLang="en-US" dirty="0">
                <a:latin typeface="隶书" panose="02010509060101010101" pitchFamily="49" charset="-122"/>
              </a:rPr>
              <a:t>调试原则</a:t>
            </a:r>
          </a:p>
        </p:txBody>
      </p:sp>
      <p:sp>
        <p:nvSpPr>
          <p:cNvPr id="407555" name="Rectangle 3"/>
          <p:cNvSpPr>
            <a:spLocks noGrp="1" noChangeArrowheads="1"/>
          </p:cNvSpPr>
          <p:nvPr>
            <p:ph idx="1"/>
          </p:nvPr>
        </p:nvSpPr>
        <p:spPr>
          <a:xfrm>
            <a:off x="533400" y="1524000"/>
            <a:ext cx="8305800" cy="50292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在调试方面，许多原则本质上是心理学方面的问题。调试由两部分组成，调试原则也分成两组。</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确定错误的</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cs typeface="+mn-cs"/>
              </a:rPr>
              <a:t>性质</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和</a:t>
            </a:r>
            <a:r>
              <a:rPr kumimoji="1" lang="zh-CN" altLang="en-US" sz="32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cs typeface="+mn-cs"/>
              </a:rPr>
              <a:t>位置</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的原则</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分析与错误征兆有关的信息。</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避开死胡同。</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把调试工具当做辅助手段使用。调试工具可以帮助思考，但不能代替思考。</a:t>
            </a:r>
          </a:p>
          <a:p>
            <a:pPr marL="742950" marR="0" lvl="1" indent="-285750" algn="l" defTabSz="914400" rtl="0" eaLnBrk="1" fontAlgn="base" latinLnBrk="0" hangingPunct="1">
              <a:lnSpc>
                <a:spcPct val="10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避免用试探法，最多只能把它当做最后手段。 </a:t>
            </a:r>
          </a:p>
        </p:txBody>
      </p:sp>
      <p:sp>
        <p:nvSpPr>
          <p:cNvPr id="144388"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86</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7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7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7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idx="1"/>
          </p:nvPr>
        </p:nvSpPr>
        <p:spPr>
          <a:xfrm>
            <a:off x="304800" y="1447800"/>
            <a:ext cx="8610600" cy="4343400"/>
          </a:xfrm>
          <a:solidFill>
            <a:schemeClr val="bg1"/>
          </a:solidFill>
        </p:spPr>
        <p:txBody>
          <a:bodyPr vert="horz" wrap="square" lIns="91440" tIns="45720" rIns="91440" bIns="45720" numCol="1" anchor="t" anchorCtr="0" compatLnSpc="1"/>
          <a:lstStyle/>
          <a:p>
            <a:pPr marL="441325" marR="0" lvl="1" indent="-441325" algn="l" defTabSz="914400" rtl="0" eaLnBrk="1" fontAlgn="base" latinLnBrk="0" hangingPunct="1">
              <a:lnSpc>
                <a:spcPct val="110000"/>
              </a:lnSpc>
              <a:spcBef>
                <a:spcPts val="1200"/>
              </a:spcBef>
              <a:spcAft>
                <a:spcPct val="0"/>
              </a:spcAft>
              <a:buClr>
                <a:schemeClr val="hlink"/>
              </a:buClr>
              <a:buSzPct val="55000"/>
              <a:buFont typeface="Wingdings" panose="05000000000000000000" pitchFamily="2" charset="2"/>
              <a:buNone/>
              <a:defRPr/>
            </a:pPr>
            <a:r>
              <a:rPr kumimoji="1" lang="zh-CN" altLang="en-US" sz="2800" b="1" i="0" u="none" strike="noStrike" kern="0" cap="none" spc="0" normalizeH="0" baseline="0" noProof="0" dirty="0">
                <a:ln>
                  <a:noFill/>
                </a:ln>
                <a:solidFill>
                  <a:srgbClr val="FF3300"/>
                </a:solidFill>
                <a:effectLst>
                  <a:outerShdw blurRad="38100" dist="38100" dir="2700000" algn="tl">
                    <a:srgbClr val="C0C0C0"/>
                  </a:outerShdw>
                </a:effectLst>
                <a:uLnTx/>
                <a:uFillTx/>
                <a:latin typeface="楷体_GB2312" pitchFamily="49" charset="-122"/>
                <a:ea typeface="+mn-ea"/>
              </a:rPr>
              <a:t>修改错误的原则</a:t>
            </a:r>
          </a:p>
          <a:p>
            <a:pPr marL="441325" marR="0" lvl="1" indent="-441325" algn="l" defTabSz="914400" rtl="0" eaLnBrk="1" fontAlgn="base" latinLnBrk="0" hangingPunct="1">
              <a:lnSpc>
                <a:spcPct val="11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在出现错误的地方，很可能还有别的错误。</a:t>
            </a:r>
          </a:p>
          <a:p>
            <a:pPr marL="441325" marR="0" lvl="1" indent="-441325" algn="l" defTabSz="914400" rtl="0" eaLnBrk="1" fontAlgn="base" latinLnBrk="0" hangingPunct="1">
              <a:lnSpc>
                <a:spcPct val="11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修改错误的一个常见失误是只修改了这个错误的征兆或这个错误的表现，而没有修改错误本身。</a:t>
            </a:r>
          </a:p>
          <a:p>
            <a:pPr marL="441325" marR="0" lvl="1" indent="-441325" algn="l" defTabSz="914400" rtl="0" eaLnBrk="1" fontAlgn="base" latinLnBrk="0" hangingPunct="1">
              <a:lnSpc>
                <a:spcPct val="11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当心修正一个错误的同时有可能会引入新的错误。</a:t>
            </a:r>
          </a:p>
          <a:p>
            <a:pPr marL="441325" marR="0" lvl="1" indent="-441325" algn="l" defTabSz="914400" rtl="0" eaLnBrk="1" fontAlgn="base" latinLnBrk="0" hangingPunct="1">
              <a:lnSpc>
                <a:spcPct val="11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修改错误的过程将迫使人们暂时回到程序设计阶段。</a:t>
            </a:r>
          </a:p>
          <a:p>
            <a:pPr marL="441325" marR="0" lvl="1" indent="-441325" algn="l" defTabSz="914400" rtl="0" eaLnBrk="1" fontAlgn="base" latinLnBrk="0" hangingPunct="1">
              <a:lnSpc>
                <a:spcPct val="110000"/>
              </a:lnSpc>
              <a:spcBef>
                <a:spcPts val="1200"/>
              </a:spcBef>
              <a:spcAft>
                <a:spcPct val="0"/>
              </a:spcAft>
              <a:buClr>
                <a:schemeClr val="hlink"/>
              </a:buClr>
              <a:buSzPct val="55000"/>
              <a:buFont typeface="Wingdings" panose="05000000000000000000" pitchFamily="2" charset="2"/>
              <a:buChar char="n"/>
              <a:defRPr/>
            </a:pPr>
            <a:r>
              <a:rPr kumimoji="1" lang="zh-CN" altLang="en-US" sz="2800" b="1" i="0" u="none" strike="noStrike" kern="0" cap="none" spc="0" normalizeH="0" baseline="0" noProof="0" dirty="0">
                <a:ln>
                  <a:noFill/>
                </a:ln>
                <a:solidFill>
                  <a:schemeClr val="tx1"/>
                </a:solidFill>
                <a:effectLst/>
                <a:uLnTx/>
                <a:uFillTx/>
                <a:latin typeface="楷体_GB2312" pitchFamily="49" charset="-122"/>
                <a:ea typeface="+mn-ea"/>
              </a:rPr>
              <a:t>修改源代码程序，不要改变目标代码。</a:t>
            </a:r>
            <a:endParaRPr kumimoji="1" lang="zh-CN" altLang="en-US" sz="3600" b="1"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endParaRPr>
          </a:p>
        </p:txBody>
      </p:sp>
      <p:sp>
        <p:nvSpPr>
          <p:cNvPr id="145411" name="灯片编号占位符 5"/>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87</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5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85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85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857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85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a:xfrm>
            <a:off x="1150938" y="76200"/>
            <a:ext cx="7793037" cy="685800"/>
          </a:xfrm>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8 软件可靠性</a:t>
            </a:r>
            <a:endParaRPr lang="en-US" altLang="zh-CN" dirty="0"/>
          </a:p>
        </p:txBody>
      </p:sp>
      <p:sp>
        <p:nvSpPr>
          <p:cNvPr id="146435" name="Rectangle 3"/>
          <p:cNvSpPr>
            <a:spLocks noGrp="1"/>
          </p:cNvSpPr>
          <p:nvPr>
            <p:ph idx="1"/>
          </p:nvPr>
        </p:nvSpPr>
        <p:spPr>
          <a:xfrm>
            <a:off x="685800" y="1295400"/>
            <a:ext cx="7580313" cy="3886200"/>
          </a:xfrm>
          <a:ln/>
        </p:spPr>
        <p:txBody>
          <a:bodyPr vert="horz" wrap="square" lIns="91440" tIns="45720" rIns="91440" bIns="45720" anchor="t"/>
          <a:lstStyle/>
          <a:p>
            <a:pPr eaLnBrk="1" hangingPunct="1">
              <a:spcBef>
                <a:spcPts val="1200"/>
              </a:spcBef>
              <a:buNone/>
            </a:pPr>
            <a:r>
              <a:rPr lang="zh-CN" altLang="en-US" dirty="0">
                <a:latin typeface="宋体" panose="02010600030101010101" pitchFamily="2" charset="-122"/>
              </a:rPr>
              <a:t>  开发过程中，利用测试的</a:t>
            </a:r>
            <a:r>
              <a:rPr lang="zh-CN" altLang="en-US" dirty="0">
                <a:solidFill>
                  <a:schemeClr val="hlink"/>
                </a:solidFill>
                <a:latin typeface="宋体" panose="02010600030101010101" pitchFamily="2" charset="-122"/>
              </a:rPr>
              <a:t>统计</a:t>
            </a:r>
            <a:r>
              <a:rPr lang="zh-CN" altLang="en-US" dirty="0">
                <a:latin typeface="宋体" panose="02010600030101010101" pitchFamily="2" charset="-122"/>
              </a:rPr>
              <a:t>数据来估算软件的可靠性，以控制软件的质量。</a:t>
            </a:r>
            <a:endParaRPr lang="zh-CN" altLang="en-US" dirty="0">
              <a:solidFill>
                <a:schemeClr val="tx2"/>
              </a:solidFill>
              <a:latin typeface="宋体" panose="02010600030101010101" pitchFamily="2" charset="-122"/>
            </a:endParaRPr>
          </a:p>
          <a:p>
            <a:pPr lvl="1" eaLnBrk="1" hangingPunct="1">
              <a:spcBef>
                <a:spcPts val="1200"/>
              </a:spcBef>
              <a:buClr>
                <a:srgbClr val="FC0128"/>
              </a:buClr>
              <a:buSzPct val="115000"/>
              <a:buFont typeface="Wingdings" panose="05000000000000000000" pitchFamily="2" charset="2"/>
              <a:buChar char="§"/>
            </a:pPr>
            <a:r>
              <a:rPr lang="zh-CN" altLang="en-US" sz="3200" dirty="0">
                <a:latin typeface="宋体" panose="02010600030101010101" pitchFamily="2" charset="-122"/>
              </a:rPr>
              <a:t>推测错误的产生</a:t>
            </a:r>
            <a:r>
              <a:rPr lang="zh-CN" altLang="en-US" sz="3200" dirty="0">
                <a:solidFill>
                  <a:schemeClr val="hlink"/>
                </a:solidFill>
                <a:latin typeface="宋体" panose="02010600030101010101" pitchFamily="2" charset="-122"/>
              </a:rPr>
              <a:t>频度</a:t>
            </a:r>
          </a:p>
          <a:p>
            <a:pPr lvl="1" eaLnBrk="1" hangingPunct="1">
              <a:spcBef>
                <a:spcPts val="1200"/>
              </a:spcBef>
              <a:buClr>
                <a:srgbClr val="FC0128"/>
              </a:buClr>
              <a:buSzPct val="115000"/>
              <a:buFont typeface="Wingdings" panose="05000000000000000000" pitchFamily="2" charset="2"/>
              <a:buChar char="§"/>
            </a:pPr>
            <a:r>
              <a:rPr lang="zh-CN" altLang="en-US" sz="3200" dirty="0">
                <a:latin typeface="宋体" panose="02010600030101010101" pitchFamily="2" charset="-122"/>
              </a:rPr>
              <a:t>推测残留在程序中的</a:t>
            </a:r>
            <a:r>
              <a:rPr lang="zh-CN" altLang="en-US" sz="3200" dirty="0">
                <a:solidFill>
                  <a:schemeClr val="hlink"/>
                </a:solidFill>
                <a:latin typeface="宋体" panose="02010600030101010101" pitchFamily="2" charset="-122"/>
              </a:rPr>
              <a:t>错误数</a:t>
            </a:r>
          </a:p>
          <a:p>
            <a:pPr lvl="1" eaLnBrk="1" hangingPunct="1">
              <a:spcBef>
                <a:spcPts val="1200"/>
              </a:spcBef>
              <a:buClr>
                <a:srgbClr val="FC0128"/>
              </a:buClr>
              <a:buSzPct val="115000"/>
              <a:buFont typeface="Wingdings" panose="05000000000000000000" pitchFamily="2" charset="2"/>
              <a:buChar char="§"/>
            </a:pPr>
            <a:r>
              <a:rPr lang="zh-CN" altLang="en-US" sz="3200" dirty="0">
                <a:latin typeface="宋体" panose="02010600030101010101" pitchFamily="2" charset="-122"/>
              </a:rPr>
              <a:t>评价测试的</a:t>
            </a:r>
            <a:r>
              <a:rPr lang="zh-CN" altLang="en-US" sz="3200" dirty="0">
                <a:solidFill>
                  <a:schemeClr val="hlink"/>
                </a:solidFill>
                <a:latin typeface="宋体" panose="02010600030101010101" pitchFamily="2" charset="-122"/>
              </a:rPr>
              <a:t>精确度</a:t>
            </a:r>
            <a:r>
              <a:rPr lang="zh-CN" altLang="en-US" sz="3200" dirty="0">
                <a:latin typeface="宋体" panose="02010600030101010101" pitchFamily="2" charset="-122"/>
              </a:rPr>
              <a:t>和</a:t>
            </a:r>
            <a:r>
              <a:rPr lang="zh-CN" altLang="en-US" sz="3200" dirty="0">
                <a:solidFill>
                  <a:schemeClr val="hlink"/>
                </a:solidFill>
                <a:latin typeface="宋体" panose="02010600030101010101" pitchFamily="2" charset="-122"/>
              </a:rPr>
              <a:t>覆盖率</a:t>
            </a:r>
            <a:endParaRPr lang="zh-CN" altLang="en-US" dirty="0">
              <a:solidFill>
                <a:schemeClr val="hlink"/>
              </a:solidFill>
            </a:endParaRPr>
          </a:p>
        </p:txBody>
      </p:sp>
      <p:sp>
        <p:nvSpPr>
          <p:cNvPr id="146436"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88</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p:cNvSpPr>
          <p:nvPr>
            <p:ph idx="1"/>
          </p:nvPr>
        </p:nvSpPr>
        <p:spPr>
          <a:xfrm>
            <a:off x="685800" y="1371600"/>
            <a:ext cx="8153400" cy="4648200"/>
          </a:xfrm>
          <a:solidFill>
            <a:schemeClr val="bg1">
              <a:alpha val="100000"/>
            </a:schemeClr>
          </a:solidFill>
          <a:ln/>
        </p:spPr>
        <p:txBody>
          <a:bodyPr vert="horz" wrap="square" lIns="91440" tIns="45720" rIns="91440" bIns="45720" anchor="t"/>
          <a:lstStyle/>
          <a:p>
            <a:pPr eaLnBrk="1" hangingPunct="1">
              <a:spcBef>
                <a:spcPts val="1200"/>
              </a:spcBef>
            </a:pPr>
            <a:r>
              <a:rPr lang="zh-CN" altLang="en-US" sz="3400" dirty="0"/>
              <a:t>软件</a:t>
            </a:r>
            <a:r>
              <a:rPr lang="zh-CN" altLang="en-US" sz="3400" dirty="0">
                <a:solidFill>
                  <a:schemeClr val="hlink"/>
                </a:solidFill>
              </a:rPr>
              <a:t>可靠</a:t>
            </a:r>
            <a:r>
              <a:rPr lang="zh-CN" altLang="en-US" sz="3400" dirty="0"/>
              <a:t>性定义：程序在给定的时间</a:t>
            </a:r>
            <a:r>
              <a:rPr lang="zh-CN" altLang="en-US" sz="3400" dirty="0">
                <a:solidFill>
                  <a:schemeClr val="hlink"/>
                </a:solidFill>
              </a:rPr>
              <a:t>间隔内</a:t>
            </a:r>
            <a:r>
              <a:rPr lang="zh-CN" altLang="en-US" sz="3400" dirty="0"/>
              <a:t>，按照规格说明书的规定，成功地运行的概率。</a:t>
            </a:r>
          </a:p>
          <a:p>
            <a:pPr eaLnBrk="1" hangingPunct="1">
              <a:spcBef>
                <a:spcPts val="1200"/>
              </a:spcBef>
            </a:pPr>
            <a:r>
              <a:rPr lang="zh-CN" altLang="en-US" sz="3400" dirty="0"/>
              <a:t>软件</a:t>
            </a:r>
            <a:r>
              <a:rPr lang="zh-CN" altLang="en-US" sz="3400" dirty="0">
                <a:solidFill>
                  <a:schemeClr val="hlink"/>
                </a:solidFill>
              </a:rPr>
              <a:t>可用</a:t>
            </a:r>
            <a:r>
              <a:rPr lang="zh-CN" altLang="en-US" sz="3400" dirty="0"/>
              <a:t>性定义：程序在给定的时间</a:t>
            </a:r>
            <a:r>
              <a:rPr lang="zh-CN" altLang="en-US" sz="3400" dirty="0">
                <a:solidFill>
                  <a:schemeClr val="hlink"/>
                </a:solidFill>
              </a:rPr>
              <a:t>点</a:t>
            </a:r>
            <a:r>
              <a:rPr lang="zh-CN" altLang="en-US" sz="3400" dirty="0"/>
              <a:t>，按照规格说明书的规定，成功地运行的概率。</a:t>
            </a:r>
          </a:p>
        </p:txBody>
      </p:sp>
      <p:sp>
        <p:nvSpPr>
          <p:cNvPr id="147459" name="Rectangle 2"/>
          <p:cNvSpPr>
            <a:spLocks noGrp="1"/>
          </p:cNvSpPr>
          <p:nvPr>
            <p:ph type="title"/>
          </p:nvPr>
        </p:nvSpPr>
        <p:spPr>
          <a:xfrm>
            <a:off x="1219200" y="76200"/>
            <a:ext cx="5126038" cy="685800"/>
          </a:xfrm>
          <a:ln/>
        </p:spPr>
        <p:txBody>
          <a:bodyPr vert="horz" wrap="square" lIns="91440" tIns="45720" rIns="91440" bIns="45720" anchor="b"/>
          <a:lstStyle/>
          <a:p>
            <a:pPr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8.1 基本概念</a:t>
            </a:r>
          </a:p>
        </p:txBody>
      </p:sp>
      <p:sp>
        <p:nvSpPr>
          <p:cNvPr id="147460"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89</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1143000" y="152400"/>
            <a:ext cx="7162800" cy="609600"/>
          </a:xfrm>
          <a:ln/>
        </p:spPr>
        <p:txBody>
          <a:bodyPr vert="horz" wrap="square" lIns="91440" tIns="45720" rIns="91440" bIns="45720" anchor="b"/>
          <a:lstStyle/>
          <a:p>
            <a:pPr algn="just" eaLnBrk="1" hangingPunct="1"/>
            <a:r>
              <a:rPr lang="en-US" altLang="zh-CN" dirty="0" smtClean="0">
                <a:latin typeface="隶书" panose="02010509060101010101" pitchFamily="49" charset="-122"/>
              </a:rPr>
              <a:t>9</a:t>
            </a:r>
            <a:r>
              <a:rPr lang="zh-CN" altLang="en-US" dirty="0" smtClean="0">
                <a:latin typeface="隶书" panose="02010509060101010101" pitchFamily="49" charset="-122"/>
              </a:rPr>
              <a:t>.</a:t>
            </a:r>
            <a:r>
              <a:rPr lang="zh-CN" altLang="en-US" dirty="0">
                <a:latin typeface="隶书" panose="02010509060101010101" pitchFamily="49" charset="-122"/>
              </a:rPr>
              <a:t>2.1测试目标</a:t>
            </a:r>
          </a:p>
        </p:txBody>
      </p:sp>
      <p:sp>
        <p:nvSpPr>
          <p:cNvPr id="237571" name="Rectangle 3"/>
          <p:cNvSpPr>
            <a:spLocks noGrp="1" noChangeArrowheads="1"/>
          </p:cNvSpPr>
          <p:nvPr>
            <p:ph idx="1"/>
          </p:nvPr>
        </p:nvSpPr>
        <p:spPr>
          <a:xfrm>
            <a:off x="685800" y="1219200"/>
            <a:ext cx="7391400" cy="4419600"/>
          </a:xfrm>
          <a:solidFill>
            <a:schemeClr val="bg1"/>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Char char="n"/>
              <a:defRPr/>
            </a:pPr>
            <a:r>
              <a:rPr kumimoji="1" lang="en-US" altLang="zh-CN" sz="3200" b="1" i="1" u="none" strike="noStrike" kern="0" cap="none" spc="0" normalizeH="0" baseline="0" noProof="0" dirty="0">
                <a:ln>
                  <a:noFill/>
                </a:ln>
                <a:solidFill>
                  <a:schemeClr val="folHlink"/>
                </a:solidFill>
                <a:effectLst/>
                <a:uLnTx/>
                <a:uFillTx/>
                <a:latin typeface="楷体_GB2312" pitchFamily="49" charset="-122"/>
                <a:ea typeface="+mn-ea"/>
                <a:cs typeface="+mn-cs"/>
              </a:rPr>
              <a:t>Myers</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软件测试目标或定义</a:t>
            </a:r>
            <a:endParaRPr kumimoji="1" lang="zh-CN" altLang="en-US" sz="32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楷体_GB2312" pitchFamily="49" charset="-122"/>
              <a:ea typeface="+mn-ea"/>
              <a:cs typeface="+mn-cs"/>
            </a:endParaRP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None/>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(1)测试是程序的</a:t>
            </a:r>
            <a:r>
              <a:rPr kumimoji="1" lang="zh-CN" altLang="en-US" sz="3200" b="1" i="0" u="none" strike="noStrike" kern="0" cap="none" spc="0" normalizeH="0" baseline="0" noProof="0" dirty="0">
                <a:ln>
                  <a:noFill/>
                </a:ln>
                <a:solidFill>
                  <a:schemeClr val="hlink"/>
                </a:solidFill>
                <a:effectLst/>
                <a:uLnTx/>
                <a:uFillTx/>
                <a:latin typeface="楷体_GB2312" pitchFamily="49" charset="-122"/>
                <a:ea typeface="+mn-ea"/>
                <a:cs typeface="+mn-cs"/>
              </a:rPr>
              <a:t>执行过程</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，目的在于</a:t>
            </a:r>
            <a:r>
              <a:rPr kumimoji="1" lang="zh-CN" altLang="en-US" sz="3200" b="1" i="0" u="none" strike="noStrike" kern="0" cap="none" spc="0" normalizeH="0" baseline="0" noProof="0" dirty="0">
                <a:ln>
                  <a:noFill/>
                </a:ln>
                <a:solidFill>
                  <a:schemeClr val="hlink"/>
                </a:solidFill>
                <a:effectLst/>
                <a:uLnTx/>
                <a:uFillTx/>
                <a:latin typeface="楷体_GB2312" pitchFamily="49" charset="-122"/>
                <a:ea typeface="+mn-ea"/>
                <a:cs typeface="+mn-cs"/>
              </a:rPr>
              <a:t>发现错误</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None/>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(2)</a:t>
            </a:r>
            <a:r>
              <a:rPr kumimoji="1" lang="zh-CN" altLang="en-US" sz="3200" b="1" i="0" u="none" strike="noStrike" kern="0" cap="none" spc="0" normalizeH="0" baseline="0" noProof="0" dirty="0">
                <a:ln>
                  <a:noFill/>
                </a:ln>
                <a:solidFill>
                  <a:schemeClr val="hlink"/>
                </a:solidFill>
                <a:effectLst/>
                <a:uLnTx/>
                <a:uFillTx/>
                <a:latin typeface="楷体_GB2312" pitchFamily="49" charset="-122"/>
                <a:ea typeface="+mn-ea"/>
                <a:cs typeface="+mn-cs"/>
              </a:rPr>
              <a:t>好的测试方案</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是极可能发现至今尚未发现的错误的测试方案；</a:t>
            </a:r>
          </a:p>
          <a:p>
            <a:pPr marL="342900" marR="0" lvl="0" indent="-342900" algn="l" defTabSz="914400" rtl="0" eaLnBrk="1" fontAlgn="base" latinLnBrk="0" hangingPunct="1">
              <a:lnSpc>
                <a:spcPct val="100000"/>
              </a:lnSpc>
              <a:spcBef>
                <a:spcPts val="1200"/>
              </a:spcBef>
              <a:spcAft>
                <a:spcPct val="0"/>
              </a:spcAft>
              <a:buClr>
                <a:schemeClr val="folHlink"/>
              </a:buClr>
              <a:buSzPct val="60000"/>
              <a:buFont typeface="Wingdings" panose="05000000000000000000" pitchFamily="2" charset="2"/>
              <a:buNone/>
              <a:defRPr/>
            </a:pP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(3)</a:t>
            </a:r>
            <a:r>
              <a:rPr kumimoji="1" lang="zh-CN" altLang="en-US" sz="3200" b="1" i="0" u="none" strike="noStrike" kern="0" cap="none" spc="0" normalizeH="0" baseline="0" noProof="0" dirty="0">
                <a:ln>
                  <a:noFill/>
                </a:ln>
                <a:solidFill>
                  <a:schemeClr val="hlink"/>
                </a:solidFill>
                <a:effectLst/>
                <a:uLnTx/>
                <a:uFillTx/>
                <a:latin typeface="楷体_GB2312" pitchFamily="49" charset="-122"/>
                <a:ea typeface="+mn-ea"/>
                <a:cs typeface="+mn-cs"/>
              </a:rPr>
              <a:t>成功的测试</a:t>
            </a:r>
            <a:r>
              <a:rPr kumimoji="1" lang="zh-CN" altLang="en-US" sz="3200" b="1" i="0" u="none" strike="noStrike" kern="0" cap="none" spc="0" normalizeH="0" baseline="0" noProof="0" dirty="0">
                <a:ln>
                  <a:noFill/>
                </a:ln>
                <a:solidFill>
                  <a:schemeClr val="folHlink"/>
                </a:solidFill>
                <a:effectLst/>
                <a:uLnTx/>
                <a:uFillTx/>
                <a:latin typeface="楷体_GB2312" pitchFamily="49" charset="-122"/>
                <a:ea typeface="+mn-ea"/>
                <a:cs typeface="+mn-cs"/>
              </a:rPr>
              <a:t>是发现了至今尚未发现的错误的测试。</a:t>
            </a:r>
          </a:p>
        </p:txBody>
      </p:sp>
      <p:sp>
        <p:nvSpPr>
          <p:cNvPr id="37892" name="灯片编号占位符 6"/>
          <p:cNvSpPr txBox="1">
            <a:spLocks noGrp="1"/>
          </p:cNvSpPr>
          <p:nvPr>
            <p:ph type="sldNum" sz="quarter" idx="4"/>
          </p:nvPr>
        </p:nvSpPr>
        <p:spPr>
          <a:ln/>
        </p:spPr>
        <p:txBody>
          <a:bodyPr anchor="b"/>
          <a:lstStyle/>
          <a:p>
            <a:pPr marL="0" indent="0" algn="r" eaLnBrk="1" hangingPunct="1">
              <a:spcBef>
                <a:spcPct val="0"/>
              </a:spcBef>
              <a:buClrTx/>
              <a:buSzTx/>
              <a:buFontTx/>
              <a:buNone/>
            </a:pPr>
            <a:endParaRPr kumimoji="1" lang="zh-CN" altLang="en-US" sz="1400" b="0" dirty="0">
              <a:solidFill>
                <a:schemeClr val="tx1"/>
              </a:solidFill>
              <a:latin typeface="+mn-lt"/>
              <a:ea typeface="宋体" panose="02010600030101010101" pitchFamily="2" charset="-122"/>
              <a:cs typeface="+mn-cs"/>
            </a:endParaRPr>
          </a:p>
          <a:p>
            <a:pPr marL="0" indent="0" algn="r" eaLnBrk="1" hangingPunct="1">
              <a:spcBef>
                <a:spcPct val="0"/>
              </a:spcBef>
              <a:buClrTx/>
              <a:buSzTx/>
              <a:buFontTx/>
              <a:buNone/>
            </a:pPr>
            <a:fld id="{9A0DB2DC-4C9A-4742-B13C-FB6460FD3503}" type="slidenum">
              <a:rPr kumimoji="1" lang="zh-CN" altLang="en-US" sz="1400" b="0" dirty="0">
                <a:solidFill>
                  <a:schemeClr val="tx1"/>
                </a:solidFill>
                <a:latin typeface="+mn-lt"/>
                <a:ea typeface="宋体" panose="02010600030101010101" pitchFamily="2" charset="-122"/>
                <a:cs typeface="+mn-cs"/>
              </a:rPr>
              <a:t>9</a:t>
            </a:fld>
            <a:r>
              <a:rPr kumimoji="1" lang="en-US" altLang="zh-CN" sz="1400" b="0" dirty="0">
                <a:solidFill>
                  <a:schemeClr val="tx1"/>
                </a:solidFill>
                <a:latin typeface="+mn-lt"/>
                <a:ea typeface="宋体" panose="02010600030101010101" pitchFamily="2" charset="-122"/>
                <a:cs typeface="+mn-cs"/>
              </a:rPr>
              <a:t>/133</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75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5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42</TotalTime>
  <Words>5056</Words>
  <Application>Microsoft Office PowerPoint</Application>
  <PresentationFormat>全屏显示(4:3)</PresentationFormat>
  <Paragraphs>786</Paragraphs>
  <Slides>89</Slides>
  <Notes>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89</vt:i4>
      </vt:variant>
    </vt:vector>
  </HeadingPairs>
  <TitlesOfParts>
    <vt:vector size="98" baseType="lpstr">
      <vt:lpstr>黑体</vt:lpstr>
      <vt:lpstr>楷体_GB2312</vt:lpstr>
      <vt:lpstr>隶书</vt:lpstr>
      <vt:lpstr>宋体</vt:lpstr>
      <vt:lpstr>Arial</vt:lpstr>
      <vt:lpstr>Tahoma</vt:lpstr>
      <vt:lpstr>Times New Roman</vt:lpstr>
      <vt:lpstr>Wingdings</vt:lpstr>
      <vt:lpstr>Blends</vt:lpstr>
      <vt:lpstr>第9章 结构化实现 </vt:lpstr>
      <vt:lpstr>实现= 编码+ 测试</vt:lpstr>
      <vt:lpstr>9.1 编码</vt:lpstr>
      <vt:lpstr>9.1.1 选择程序设计语言</vt:lpstr>
      <vt:lpstr>9.1.2 编码风格</vt:lpstr>
      <vt:lpstr>9.2 软件测试基础</vt:lpstr>
      <vt:lpstr>Exchange2000和Windows2000开发人员结构</vt:lpstr>
      <vt:lpstr>软件测试的目的</vt:lpstr>
      <vt:lpstr>9.2.1测试目标</vt:lpstr>
      <vt:lpstr>PowerPoint 演示文稿</vt:lpstr>
      <vt:lpstr>9.2.2 黑盒测试和白盒测试</vt:lpstr>
      <vt:lpstr>黑盒测试vs白盒测试</vt:lpstr>
      <vt:lpstr>9.2.3 测试准则</vt:lpstr>
      <vt:lpstr>9.2.4 流图</vt:lpstr>
      <vt:lpstr>流图的符号和表示</vt:lpstr>
      <vt:lpstr>将程序流程图映射成流图</vt:lpstr>
      <vt:lpstr>9.3 逻辑覆盖(设计测试方案)</vt:lpstr>
      <vt:lpstr>覆盖标准分类</vt:lpstr>
      <vt:lpstr>例 请给出一个测试用例</vt:lpstr>
      <vt:lpstr>语句覆盖　</vt:lpstr>
      <vt:lpstr>判定覆盖</vt:lpstr>
      <vt:lpstr>条件覆盖</vt:lpstr>
      <vt:lpstr>判定/条件覆盖</vt:lpstr>
      <vt:lpstr>条件组合覆盖</vt:lpstr>
      <vt:lpstr>条件组合覆盖示例</vt:lpstr>
      <vt:lpstr>条件组合覆盖示例(续)</vt:lpstr>
      <vt:lpstr>多条件覆盖示例(续)</vt:lpstr>
      <vt:lpstr>9.4 控制结构测试(设计测试用例)</vt:lpstr>
      <vt:lpstr>9.4.1 基本路径测试</vt:lpstr>
      <vt:lpstr>PowerPoint 演示文稿</vt:lpstr>
      <vt:lpstr>设计测试用例的步骤 1. 根据过程设计 结果画出相应的流图</vt:lpstr>
      <vt:lpstr>3. 确定线性独立路径的基本集合</vt:lpstr>
      <vt:lpstr>4.设计可强制执行基本集合中每条路径的测试用例</vt:lpstr>
      <vt:lpstr>可以测试上述基本集合的测试用例</vt:lpstr>
      <vt:lpstr>可以测试上述基本集合的测试用例(续)</vt:lpstr>
      <vt:lpstr>可以测试上述基本集合的测试用例(续)</vt:lpstr>
      <vt:lpstr>9.4.2 条件测试</vt:lpstr>
      <vt:lpstr>9.4.3 数据流测试</vt:lpstr>
      <vt:lpstr>9.4.4 循环测试</vt:lpstr>
      <vt:lpstr>PowerPoint 演示文稿</vt:lpstr>
      <vt:lpstr>白盒测试</vt:lpstr>
      <vt:lpstr>9.5 黑盒测试技术</vt:lpstr>
      <vt:lpstr>PowerPoint 演示文稿</vt:lpstr>
      <vt:lpstr>9.5.1 等价划分</vt:lpstr>
      <vt:lpstr>划分等价类</vt:lpstr>
      <vt:lpstr>有效等价类与无效等价类</vt:lpstr>
      <vt:lpstr>划分等价类的启发式规则（1）</vt:lpstr>
      <vt:lpstr>划分等价类的启发式规则（2）</vt:lpstr>
      <vt:lpstr>划分等价类的启发式规则（3）</vt:lpstr>
      <vt:lpstr>划分等价类的启发式规则（4）</vt:lpstr>
      <vt:lpstr>确立测试用例</vt:lpstr>
      <vt:lpstr>从划分出的等价类中按以下原则选择测试用例</vt:lpstr>
      <vt:lpstr>用等价类划分法设计测试用例的实例</vt:lpstr>
      <vt:lpstr>第一步：等价类划分</vt:lpstr>
      <vt:lpstr>第二步：为有效等价类设计测试用例</vt:lpstr>
      <vt:lpstr>第三步：为每一个无效等价类至少设计一个测试用例</vt:lpstr>
      <vt:lpstr>9.5.2 边界值分析</vt:lpstr>
      <vt:lpstr>“报表日期”边界值分析法测试用例</vt:lpstr>
      <vt:lpstr>9.5.3 错误推测</vt:lpstr>
      <vt:lpstr>9.6 测试策略 9.6.1 测试步骤</vt:lpstr>
      <vt:lpstr>PowerPoint 演示文稿</vt:lpstr>
      <vt:lpstr>9.6.2单元测试 (Unit Testing)</vt:lpstr>
      <vt:lpstr>人工测试—代码审查</vt:lpstr>
      <vt:lpstr>计算机测试—测试软件</vt:lpstr>
      <vt:lpstr>单元测试的测试环境举例</vt:lpstr>
      <vt:lpstr>9.6.3 集成测试 （Integrated Testing）</vt:lpstr>
      <vt:lpstr>需要考虑的问题:</vt:lpstr>
      <vt:lpstr>(1) 自顶向下集成</vt:lpstr>
      <vt:lpstr>(2) 自底向上集成</vt:lpstr>
      <vt:lpstr>PowerPoint 演示文稿</vt:lpstr>
      <vt:lpstr>(3) 回归测试</vt:lpstr>
      <vt:lpstr>9.6.4 确认测试 （Validation Testing）</vt:lpstr>
      <vt:lpstr>PowerPoint 演示文稿</vt:lpstr>
      <vt:lpstr>1. 有效性测试（黑盒测试）</vt:lpstr>
      <vt:lpstr>2.软件配置复查</vt:lpstr>
      <vt:lpstr>3.验收测试</vt:lpstr>
      <vt:lpstr>α测试和β测试</vt:lpstr>
      <vt:lpstr>PowerPoint 演示文稿</vt:lpstr>
      <vt:lpstr>PowerPoint 演示文稿</vt:lpstr>
      <vt:lpstr>系统测试</vt:lpstr>
      <vt:lpstr>9.7 调试（纠错，Debug）</vt:lpstr>
      <vt:lpstr>PowerPoint 演示文稿</vt:lpstr>
      <vt:lpstr>9.7.1 调试过程</vt:lpstr>
      <vt:lpstr>调试的步骤</vt:lpstr>
      <vt:lpstr>9.7.2 调试途径</vt:lpstr>
      <vt:lpstr>调试原则</vt:lpstr>
      <vt:lpstr>PowerPoint 演示文稿</vt:lpstr>
      <vt:lpstr>9.8 软件可靠性</vt:lpstr>
      <vt:lpstr>9.8.1 基本概念</vt:lpstr>
    </vt:vector>
  </TitlesOfParts>
  <Company>SZMMT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TL</dc:creator>
  <cp:lastModifiedBy>lenovo</cp:lastModifiedBy>
  <cp:revision>443</cp:revision>
  <dcterms:created xsi:type="dcterms:W3CDTF">2003-02-03T15:03:44Z</dcterms:created>
  <dcterms:modified xsi:type="dcterms:W3CDTF">2023-11-15T02:46:47Z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2052-11.1.0.9926</vt:lpwstr>
  </property>
</Properties>
</file>