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50"/>
  </p:notesMasterIdLst>
  <p:handoutMasterIdLst>
    <p:handoutMasterId r:id="rId51"/>
  </p:handoutMasterIdLst>
  <p:sldIdLst>
    <p:sldId id="311" r:id="rId2"/>
    <p:sldId id="313" r:id="rId3"/>
    <p:sldId id="324" r:id="rId4"/>
    <p:sldId id="343" r:id="rId5"/>
    <p:sldId id="344" r:id="rId6"/>
    <p:sldId id="345" r:id="rId7"/>
    <p:sldId id="346" r:id="rId8"/>
    <p:sldId id="347" r:id="rId9"/>
    <p:sldId id="360" r:id="rId10"/>
    <p:sldId id="359" r:id="rId11"/>
    <p:sldId id="361" r:id="rId12"/>
    <p:sldId id="362" r:id="rId13"/>
    <p:sldId id="364" r:id="rId14"/>
    <p:sldId id="366" r:id="rId15"/>
    <p:sldId id="416" r:id="rId16"/>
    <p:sldId id="419" r:id="rId17"/>
    <p:sldId id="420" r:id="rId18"/>
    <p:sldId id="424" r:id="rId19"/>
    <p:sldId id="425" r:id="rId20"/>
    <p:sldId id="426" r:id="rId21"/>
    <p:sldId id="386" r:id="rId22"/>
    <p:sldId id="387" r:id="rId23"/>
    <p:sldId id="388" r:id="rId24"/>
    <p:sldId id="389" r:id="rId25"/>
    <p:sldId id="390" r:id="rId26"/>
    <p:sldId id="391" r:id="rId27"/>
    <p:sldId id="392" r:id="rId28"/>
    <p:sldId id="393" r:id="rId29"/>
    <p:sldId id="394" r:id="rId30"/>
    <p:sldId id="395" r:id="rId31"/>
    <p:sldId id="396" r:id="rId32"/>
    <p:sldId id="398" r:id="rId33"/>
    <p:sldId id="402" r:id="rId34"/>
    <p:sldId id="403" r:id="rId35"/>
    <p:sldId id="404" r:id="rId36"/>
    <p:sldId id="435" r:id="rId37"/>
    <p:sldId id="436" r:id="rId38"/>
    <p:sldId id="432" r:id="rId39"/>
    <p:sldId id="434" r:id="rId40"/>
    <p:sldId id="406" r:id="rId41"/>
    <p:sldId id="407" r:id="rId42"/>
    <p:sldId id="408" r:id="rId43"/>
    <p:sldId id="409" r:id="rId44"/>
    <p:sldId id="410" r:id="rId45"/>
    <p:sldId id="411" r:id="rId46"/>
    <p:sldId id="412" r:id="rId47"/>
    <p:sldId id="413" r:id="rId48"/>
    <p:sldId id="414" r:id="rId49"/>
  </p:sldIdLst>
  <p:sldSz cx="9144000" cy="6858000" type="screen4x3"/>
  <p:notesSz cx="6858000" cy="9144000"/>
  <p:defaultTextStyle>
    <a:defPPr>
      <a:defRPr lang="zh-CN"/>
    </a:defPPr>
    <a:lvl1pPr algn="l" rtl="0" fontAlgn="base">
      <a:spcBef>
        <a:spcPct val="20000"/>
      </a:spcBef>
      <a:spcAft>
        <a:spcPct val="0"/>
      </a:spcAft>
      <a:buClr>
        <a:schemeClr val="folHlink"/>
      </a:buClr>
      <a:buSzPct val="60000"/>
      <a:buFont typeface="Wingdings" pitchFamily="2" charset="2"/>
      <a:defRPr kern="1200">
        <a:solidFill>
          <a:schemeClr val="tx1"/>
        </a:solidFill>
        <a:latin typeface="Tahoma" pitchFamily="34" charset="0"/>
        <a:ea typeface="宋体" pitchFamily="2" charset="-122"/>
        <a:cs typeface="+mn-cs"/>
      </a:defRPr>
    </a:lvl1pPr>
    <a:lvl2pPr marL="457200" algn="l" rtl="0" fontAlgn="base">
      <a:spcBef>
        <a:spcPct val="20000"/>
      </a:spcBef>
      <a:spcAft>
        <a:spcPct val="0"/>
      </a:spcAft>
      <a:buClr>
        <a:schemeClr val="folHlink"/>
      </a:buClr>
      <a:buSzPct val="60000"/>
      <a:buFont typeface="Wingdings" pitchFamily="2" charset="2"/>
      <a:defRPr kern="1200">
        <a:solidFill>
          <a:schemeClr val="tx1"/>
        </a:solidFill>
        <a:latin typeface="Tahoma" pitchFamily="34" charset="0"/>
        <a:ea typeface="宋体" pitchFamily="2" charset="-122"/>
        <a:cs typeface="+mn-cs"/>
      </a:defRPr>
    </a:lvl2pPr>
    <a:lvl3pPr marL="914400" algn="l" rtl="0" fontAlgn="base">
      <a:spcBef>
        <a:spcPct val="20000"/>
      </a:spcBef>
      <a:spcAft>
        <a:spcPct val="0"/>
      </a:spcAft>
      <a:buClr>
        <a:schemeClr val="folHlink"/>
      </a:buClr>
      <a:buSzPct val="60000"/>
      <a:buFont typeface="Wingdings" pitchFamily="2" charset="2"/>
      <a:defRPr kern="1200">
        <a:solidFill>
          <a:schemeClr val="tx1"/>
        </a:solidFill>
        <a:latin typeface="Tahoma" pitchFamily="34" charset="0"/>
        <a:ea typeface="宋体" pitchFamily="2" charset="-122"/>
        <a:cs typeface="+mn-cs"/>
      </a:defRPr>
    </a:lvl3pPr>
    <a:lvl4pPr marL="1371600" algn="l" rtl="0" fontAlgn="base">
      <a:spcBef>
        <a:spcPct val="20000"/>
      </a:spcBef>
      <a:spcAft>
        <a:spcPct val="0"/>
      </a:spcAft>
      <a:buClr>
        <a:schemeClr val="folHlink"/>
      </a:buClr>
      <a:buSzPct val="60000"/>
      <a:buFont typeface="Wingdings" pitchFamily="2" charset="2"/>
      <a:defRPr kern="1200">
        <a:solidFill>
          <a:schemeClr val="tx1"/>
        </a:solidFill>
        <a:latin typeface="Tahoma" pitchFamily="34" charset="0"/>
        <a:ea typeface="宋体" pitchFamily="2" charset="-122"/>
        <a:cs typeface="+mn-cs"/>
      </a:defRPr>
    </a:lvl4pPr>
    <a:lvl5pPr marL="1828800" algn="l" rtl="0" fontAlgn="base">
      <a:spcBef>
        <a:spcPct val="20000"/>
      </a:spcBef>
      <a:spcAft>
        <a:spcPct val="0"/>
      </a:spcAft>
      <a:buClr>
        <a:schemeClr val="folHlink"/>
      </a:buClr>
      <a:buSzPct val="60000"/>
      <a:buFont typeface="Wingdings" pitchFamily="2" charset="2"/>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00"/>
    <a:srgbClr val="000000"/>
    <a:srgbClr val="ECD882"/>
    <a:srgbClr val="4045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27" autoAdjust="0"/>
    <p:restoredTop sz="94660"/>
  </p:normalViewPr>
  <p:slideViewPr>
    <p:cSldViewPr>
      <p:cViewPr varScale="1">
        <p:scale>
          <a:sx n="86" d="100"/>
          <a:sy n="86" d="100"/>
        </p:scale>
        <p:origin x="1555"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88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12289D-CEBA-4FBB-989A-7A4922E56108}" type="datetimeFigureOut">
              <a:rPr lang="zh-CN" altLang="en-US" smtClean="0"/>
              <a:pPr/>
              <a:t>2023/10/23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0FAC7D-3B56-4D05-A921-D152391AB551}" type="slidenum">
              <a:rPr lang="zh-CN" altLang="en-US" smtClean="0"/>
              <a:pPr/>
              <a:t>‹#›</a:t>
            </a:fld>
            <a:endParaRPr lang="zh-CN" altLang="en-US"/>
          </a:p>
        </p:txBody>
      </p:sp>
    </p:spTree>
    <p:extLst>
      <p:ext uri="{BB962C8B-B14F-4D97-AF65-F5344CB8AC3E}">
        <p14:creationId xmlns:p14="http://schemas.microsoft.com/office/powerpoint/2010/main" val="2079956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96C9CE-17A3-4E0F-A65B-F4B6FEB7B7EA}" type="datetimeFigureOut">
              <a:rPr lang="zh-CN" altLang="en-US" smtClean="0"/>
              <a:pPr/>
              <a:t>2023/10/23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98061D-4BF0-4978-91F0-065BDA4A3577}" type="slidenum">
              <a:rPr lang="zh-CN" altLang="en-US" smtClean="0"/>
              <a:pPr/>
              <a:t>‹#›</a:t>
            </a:fld>
            <a:endParaRPr lang="zh-CN" altLang="en-US"/>
          </a:p>
        </p:txBody>
      </p:sp>
    </p:spTree>
    <p:extLst>
      <p:ext uri="{BB962C8B-B14F-4D97-AF65-F5344CB8AC3E}">
        <p14:creationId xmlns:p14="http://schemas.microsoft.com/office/powerpoint/2010/main" val="331340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340FED0D-1EF6-4211-8971-2C9F194EB357}" type="slidenum">
              <a:rPr lang="en-US" altLang="zh-CN" smtClean="0"/>
              <a:pPr/>
              <a:t>26</a:t>
            </a:fld>
            <a:endParaRPr lang="en-US" altLang="zh-CN"/>
          </a:p>
        </p:txBody>
      </p:sp>
      <p:sp>
        <p:nvSpPr>
          <p:cNvPr id="73731" name="Rectangle 2"/>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167003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B6CD6CC-82D5-42FA-8E7D-52862EE4258C}" type="slidenum">
              <a:rPr lang="en-US" altLang="zh-CN" smtClean="0"/>
              <a:pPr/>
              <a:t>27</a:t>
            </a:fld>
            <a:endParaRPr lang="en-US" altLang="zh-CN"/>
          </a:p>
        </p:txBody>
      </p:sp>
      <p:sp>
        <p:nvSpPr>
          <p:cNvPr id="74755" name="Rectangle 2"/>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372328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653229D-D693-499A-826F-00232767BCF4}" type="slidenum">
              <a:rPr lang="en-US" altLang="zh-CN" smtClean="0"/>
              <a:pPr/>
              <a:t>28</a:t>
            </a:fld>
            <a:endParaRPr lang="en-US" altLang="zh-CN"/>
          </a:p>
        </p:txBody>
      </p:sp>
      <p:sp>
        <p:nvSpPr>
          <p:cNvPr id="75779" name="Rectangle 2"/>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4129983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EB7AAE9-BD3D-4EDB-9690-29C29C8AABF2}" type="slidenum">
              <a:rPr lang="en-US" altLang="zh-CN" smtClean="0"/>
              <a:pPr/>
              <a:t>29</a:t>
            </a:fld>
            <a:endParaRPr lang="en-US" altLang="zh-CN"/>
          </a:p>
        </p:txBody>
      </p:sp>
      <p:sp>
        <p:nvSpPr>
          <p:cNvPr id="76803" name="Rectangle 2"/>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151704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E6E49E0-3092-4D21-BF41-8740E93AFF64}" type="slidenum">
              <a:rPr lang="en-US" altLang="zh-CN" smtClean="0"/>
              <a:pPr/>
              <a:t>30</a:t>
            </a:fld>
            <a:endParaRPr lang="en-US" altLang="zh-CN"/>
          </a:p>
        </p:txBody>
      </p:sp>
      <p:sp>
        <p:nvSpPr>
          <p:cNvPr id="77827" name="Rectangle 2"/>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2522375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64CD4FF4-066B-4CC8-B1DB-8BE7FFC4B454}" type="slidenum">
              <a:rPr lang="en-US" altLang="zh-CN" smtClean="0"/>
              <a:pPr/>
              <a:t>31</a:t>
            </a:fld>
            <a:endParaRPr lang="en-US" altLang="zh-CN"/>
          </a:p>
        </p:txBody>
      </p:sp>
      <p:sp>
        <p:nvSpPr>
          <p:cNvPr id="78851" name="Rectangle 2"/>
          <p:cNvSpPr>
            <a:spLocks noGrp="1" noRot="1" noChangeAspect="1" noChangeArrowheads="1" noTextEdit="1"/>
          </p:cNvSpPr>
          <p:nvPr>
            <p:ph type="sldImg"/>
          </p:nvPr>
        </p:nvSpPr>
        <p:spPr>
          <a:xfrm>
            <a:off x="1143000" y="685800"/>
            <a:ext cx="4572000" cy="3429000"/>
          </a:xfrm>
          <a:ln/>
        </p:spPr>
      </p:sp>
    </p:spTree>
    <p:extLst>
      <p:ext uri="{BB962C8B-B14F-4D97-AF65-F5344CB8AC3E}">
        <p14:creationId xmlns:p14="http://schemas.microsoft.com/office/powerpoint/2010/main" val="2759449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20492"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2049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0070E76-FB31-4725-8DE4-38A233D40189}"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1"/>
          </p:nvPr>
        </p:nvSpPr>
        <p:spPr>
          <a:xfrm>
            <a:off x="33528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1066800" y="6248400"/>
            <a:ext cx="1905000" cy="457200"/>
          </a:xfrm>
        </p:spPr>
        <p:txBody>
          <a:bodyPr/>
          <a:lstStyle>
            <a:lvl1pPr>
              <a:defRPr/>
            </a:lvl1pPr>
          </a:lstStyle>
          <a:p>
            <a:r>
              <a:rPr lang="en-US" altLang="zh-CN"/>
              <a:t>Page </a:t>
            </a:r>
            <a:fld id="{F1B99DD6-F76E-4467-ADF1-32CF54D754CE}" type="slidenum">
              <a:rPr lang="en-US" altLang="zh-CN"/>
              <a:pPr/>
              <a:t>‹#›</a:t>
            </a:fld>
            <a:endParaRPr lang="en-US" altLang="zh-CN"/>
          </a:p>
        </p:txBody>
      </p:sp>
      <p:sp>
        <p:nvSpPr>
          <p:cNvPr id="6" name="Rectangle 1037"/>
          <p:cNvSpPr txBox="1">
            <a:spLocks noChangeArrowheads="1"/>
          </p:cNvSpPr>
          <p:nvPr userDrawn="1"/>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fld id="{A61EF842-A886-4EE3-99A9-BE72B681D8B6}" type="slidenum">
              <a:rPr kumimoji="0" lang="en-US" altLang="zh-CN" sz="1400" b="0" i="0" u="none" strike="noStrike" kern="1200" cap="none" spc="0" normalizeH="0" baseline="0" noProof="0" smtClean="0">
                <a:ln>
                  <a:noFill/>
                </a:ln>
                <a:solidFill>
                  <a:schemeClr val="tx1"/>
                </a:solidFill>
                <a:effectLst/>
                <a:uLnTx/>
                <a:uFillTx/>
                <a:latin typeface="Tahoma" pitchFamily="34" charset="0"/>
                <a:ea typeface="宋体" pitchFamily="2" charset="-122"/>
                <a:cs typeface="+mn-cs"/>
              </a:rPr>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t>‹#›</a:t>
            </a:fld>
            <a:endParaRPr kumimoji="0" lang="en-US" altLang="zh-CN" sz="1400" b="0" i="0" u="none" strike="noStrike" kern="1200" cap="none" spc="0" normalizeH="0" baseline="0" noProof="0" dirty="0">
              <a:ln>
                <a:noFill/>
              </a:ln>
              <a:solidFill>
                <a:schemeClr val="tx1"/>
              </a:solidFill>
              <a:effectLst/>
              <a:uLnTx/>
              <a:uFillTx/>
              <a:latin typeface="Tahoma" pitchFamily="34" charset="0"/>
              <a:ea typeface="宋体" pitchFamily="2" charset="-122"/>
              <a:cs typeface="+mn-cs"/>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10" name="Rectangle 1037"/>
          <p:cNvSpPr>
            <a:spLocks noGrp="1" noChangeArrowheads="1"/>
          </p:cNvSpPr>
          <p:nvPr>
            <p:ph type="sldNum" sz="quarter" idx="12"/>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1026"/>
          <p:cNvSpPr>
            <a:spLocks noChangeArrowheads="1"/>
          </p:cNvSpPr>
          <p:nvPr/>
        </p:nvSpPr>
        <p:spPr bwMode="ltGray">
          <a:xfrm>
            <a:off x="417513" y="11113"/>
            <a:ext cx="438150" cy="474662"/>
          </a:xfrm>
          <a:prstGeom prst="rect">
            <a:avLst/>
          </a:prstGeom>
          <a:solidFill>
            <a:schemeClr val="accent2"/>
          </a:solidFill>
          <a:ln w="9525">
            <a:noFill/>
            <a:miter lim="800000"/>
            <a:headEnd/>
            <a:tailEnd/>
          </a:ln>
          <a:effectLst/>
        </p:spPr>
        <p:txBody>
          <a:bodyPr wrap="none" anchor="ctr"/>
          <a:lstStyle/>
          <a:p>
            <a:pPr algn="ctr">
              <a:defRPr/>
            </a:pPr>
            <a:endParaRPr lang="zh-CN" altLang="zh-CN"/>
          </a:p>
        </p:txBody>
      </p:sp>
      <p:sp>
        <p:nvSpPr>
          <p:cNvPr id="19459" name="Rectangle 1027"/>
          <p:cNvSpPr>
            <a:spLocks noChangeArrowheads="1"/>
          </p:cNvSpPr>
          <p:nvPr/>
        </p:nvSpPr>
        <p:spPr bwMode="ltGray">
          <a:xfrm>
            <a:off x="800100" y="111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19460" name="Rectangle 1028"/>
          <p:cNvSpPr>
            <a:spLocks noChangeArrowheads="1"/>
          </p:cNvSpPr>
          <p:nvPr/>
        </p:nvSpPr>
        <p:spPr bwMode="ltGray">
          <a:xfrm>
            <a:off x="541338" y="433388"/>
            <a:ext cx="422275" cy="474662"/>
          </a:xfrm>
          <a:prstGeom prst="rect">
            <a:avLst/>
          </a:prstGeom>
          <a:solidFill>
            <a:schemeClr val="folHlink"/>
          </a:solidFill>
          <a:ln w="9525">
            <a:noFill/>
            <a:miter lim="800000"/>
            <a:headEnd/>
            <a:tailEnd/>
          </a:ln>
          <a:effectLst/>
        </p:spPr>
        <p:txBody>
          <a:bodyPr wrap="none" anchor="ctr"/>
          <a:lstStyle/>
          <a:p>
            <a:pPr algn="ctr">
              <a:defRPr/>
            </a:pPr>
            <a:endParaRPr lang="zh-CN" altLang="zh-CN"/>
          </a:p>
        </p:txBody>
      </p:sp>
      <p:sp>
        <p:nvSpPr>
          <p:cNvPr id="19461" name="Rectangle 1029"/>
          <p:cNvSpPr>
            <a:spLocks noChangeArrowheads="1"/>
          </p:cNvSpPr>
          <p:nvPr/>
        </p:nvSpPr>
        <p:spPr bwMode="ltGray">
          <a:xfrm>
            <a:off x="911225" y="4333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19462" name="Rectangle 1030"/>
          <p:cNvSpPr>
            <a:spLocks noChangeArrowheads="1"/>
          </p:cNvSpPr>
          <p:nvPr/>
        </p:nvSpPr>
        <p:spPr bwMode="ltGray">
          <a:xfrm>
            <a:off x="127000" y="3603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zh-CN" altLang="zh-CN"/>
          </a:p>
        </p:txBody>
      </p:sp>
      <p:sp>
        <p:nvSpPr>
          <p:cNvPr id="19463" name="Rectangle 1031"/>
          <p:cNvSpPr>
            <a:spLocks noChangeArrowheads="1"/>
          </p:cNvSpPr>
          <p:nvPr/>
        </p:nvSpPr>
        <p:spPr bwMode="gray">
          <a:xfrm>
            <a:off x="762000" y="26988"/>
            <a:ext cx="31750" cy="881062"/>
          </a:xfrm>
          <a:prstGeom prst="rect">
            <a:avLst/>
          </a:prstGeom>
          <a:solidFill>
            <a:schemeClr val="bg2"/>
          </a:solidFill>
          <a:ln w="9525">
            <a:noFill/>
            <a:miter lim="800000"/>
            <a:headEnd/>
            <a:tailEnd/>
          </a:ln>
          <a:effectLst/>
        </p:spPr>
        <p:txBody>
          <a:bodyPr wrap="none" anchor="ctr"/>
          <a:lstStyle/>
          <a:p>
            <a:pPr algn="ctr">
              <a:defRPr/>
            </a:pPr>
            <a:endParaRPr lang="zh-CN" altLang="zh-CN"/>
          </a:p>
        </p:txBody>
      </p:sp>
      <p:sp>
        <p:nvSpPr>
          <p:cNvPr id="19464" name="Rectangle 1032"/>
          <p:cNvSpPr>
            <a:spLocks noChangeArrowheads="1"/>
          </p:cNvSpPr>
          <p:nvPr/>
        </p:nvSpPr>
        <p:spPr bwMode="gray">
          <a:xfrm>
            <a:off x="442913" y="6937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zh-CN"/>
          </a:p>
        </p:txBody>
      </p:sp>
      <p:sp>
        <p:nvSpPr>
          <p:cNvPr id="2057" name="Rectangle 1033"/>
          <p:cNvSpPr>
            <a:spLocks noGrp="1" noChangeArrowheads="1"/>
          </p:cNvSpPr>
          <p:nvPr>
            <p:ph type="title"/>
          </p:nvPr>
        </p:nvSpPr>
        <p:spPr bwMode="auto">
          <a:xfrm>
            <a:off x="1150938" y="41275"/>
            <a:ext cx="7793037" cy="650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9466" name="Rectangle 1034"/>
          <p:cNvSpPr>
            <a:spLocks noGrp="1" noChangeArrowheads="1"/>
          </p:cNvSpPr>
          <p:nvPr>
            <p:ph type="body" idx="1"/>
          </p:nvPr>
        </p:nvSpPr>
        <p:spPr bwMode="auto">
          <a:xfrm>
            <a:off x="827088" y="10525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9467"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19468"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19469" name="Rectangle 1037"/>
          <p:cNvSpPr>
            <a:spLocks noGrp="1" noChangeArrowheads="1"/>
          </p:cNvSpPr>
          <p:nvPr>
            <p:ph type="sldNum" sz="quarter" idx="4"/>
          </p:nvPr>
        </p:nvSpPr>
        <p:spPr bwMode="auto">
          <a:xfrm>
            <a:off x="720407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A61EF842-A886-4EE3-99A9-BE72B681D8B6}"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hdr="0" ftr="0" dt="0"/>
  <p:txStyles>
    <p:titleStyle>
      <a:lvl1pPr algn="l" rtl="0" eaLnBrk="0" fontAlgn="base" hangingPunct="0">
        <a:spcBef>
          <a:spcPct val="0"/>
        </a:spcBef>
        <a:spcAft>
          <a:spcPct val="0"/>
        </a:spcAft>
        <a:defRPr kumimoji="1" sz="4000" b="1">
          <a:solidFill>
            <a:schemeClr val="tx2"/>
          </a:solidFill>
          <a:latin typeface="+mj-lt"/>
          <a:ea typeface="+mj-ea"/>
          <a:cs typeface="+mj-cs"/>
        </a:defRPr>
      </a:lvl1pPr>
      <a:lvl2pPr algn="l" rtl="0" eaLnBrk="0" fontAlgn="base" hangingPunct="0">
        <a:spcBef>
          <a:spcPct val="0"/>
        </a:spcBef>
        <a:spcAft>
          <a:spcPct val="0"/>
        </a:spcAft>
        <a:defRPr kumimoji="1" sz="4000" b="1">
          <a:solidFill>
            <a:schemeClr val="tx2"/>
          </a:solidFill>
          <a:latin typeface="Tahoma" pitchFamily="34" charset="0"/>
          <a:ea typeface="隶书" pitchFamily="49" charset="-122"/>
        </a:defRPr>
      </a:lvl2pPr>
      <a:lvl3pPr algn="l" rtl="0" eaLnBrk="0" fontAlgn="base" hangingPunct="0">
        <a:spcBef>
          <a:spcPct val="0"/>
        </a:spcBef>
        <a:spcAft>
          <a:spcPct val="0"/>
        </a:spcAft>
        <a:defRPr kumimoji="1" sz="4000" b="1">
          <a:solidFill>
            <a:schemeClr val="tx2"/>
          </a:solidFill>
          <a:latin typeface="Tahoma" pitchFamily="34" charset="0"/>
          <a:ea typeface="隶书" pitchFamily="49" charset="-122"/>
        </a:defRPr>
      </a:lvl3pPr>
      <a:lvl4pPr algn="l" rtl="0" eaLnBrk="0" fontAlgn="base" hangingPunct="0">
        <a:spcBef>
          <a:spcPct val="0"/>
        </a:spcBef>
        <a:spcAft>
          <a:spcPct val="0"/>
        </a:spcAft>
        <a:defRPr kumimoji="1" sz="4000" b="1">
          <a:solidFill>
            <a:schemeClr val="tx2"/>
          </a:solidFill>
          <a:latin typeface="Tahoma" pitchFamily="34" charset="0"/>
          <a:ea typeface="隶书" pitchFamily="49" charset="-122"/>
        </a:defRPr>
      </a:lvl4pPr>
      <a:lvl5pPr algn="l" rtl="0" eaLnBrk="0" fontAlgn="base" hangingPunct="0">
        <a:spcBef>
          <a:spcPct val="0"/>
        </a:spcBef>
        <a:spcAft>
          <a:spcPct val="0"/>
        </a:spcAft>
        <a:defRPr kumimoji="1" sz="4000" b="1">
          <a:solidFill>
            <a:schemeClr val="tx2"/>
          </a:solidFill>
          <a:latin typeface="Tahoma" pitchFamily="34" charset="0"/>
          <a:ea typeface="隶书" pitchFamily="49" charset="-122"/>
        </a:defRPr>
      </a:lvl5pPr>
      <a:lvl6pPr marL="457200" algn="l" rtl="0" fontAlgn="base">
        <a:spcBef>
          <a:spcPct val="0"/>
        </a:spcBef>
        <a:spcAft>
          <a:spcPct val="0"/>
        </a:spcAft>
        <a:defRPr kumimoji="1" sz="4000" b="1">
          <a:solidFill>
            <a:schemeClr val="tx2"/>
          </a:solidFill>
          <a:latin typeface="Tahoma" pitchFamily="34" charset="0"/>
          <a:ea typeface="隶书" pitchFamily="49" charset="-122"/>
        </a:defRPr>
      </a:lvl6pPr>
      <a:lvl7pPr marL="914400" algn="l" rtl="0" fontAlgn="base">
        <a:spcBef>
          <a:spcPct val="0"/>
        </a:spcBef>
        <a:spcAft>
          <a:spcPct val="0"/>
        </a:spcAft>
        <a:defRPr kumimoji="1" sz="4000" b="1">
          <a:solidFill>
            <a:schemeClr val="tx2"/>
          </a:solidFill>
          <a:latin typeface="Tahoma" pitchFamily="34" charset="0"/>
          <a:ea typeface="隶书" pitchFamily="49" charset="-122"/>
        </a:defRPr>
      </a:lvl7pPr>
      <a:lvl8pPr marL="1371600" algn="l" rtl="0" fontAlgn="base">
        <a:spcBef>
          <a:spcPct val="0"/>
        </a:spcBef>
        <a:spcAft>
          <a:spcPct val="0"/>
        </a:spcAft>
        <a:defRPr kumimoji="1" sz="4000" b="1">
          <a:solidFill>
            <a:schemeClr val="tx2"/>
          </a:solidFill>
          <a:latin typeface="Tahoma" pitchFamily="34" charset="0"/>
          <a:ea typeface="隶书" pitchFamily="49" charset="-122"/>
        </a:defRPr>
      </a:lvl8pPr>
      <a:lvl9pPr marL="1828800" algn="l" rtl="0" fontAlgn="base">
        <a:spcBef>
          <a:spcPct val="0"/>
        </a:spcBef>
        <a:spcAft>
          <a:spcPct val="0"/>
        </a:spcAft>
        <a:defRPr kumimoji="1" sz="40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3200" b="1">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800" b="1">
          <a:solidFill>
            <a:schemeClr val="folHlink"/>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68313" y="1557338"/>
            <a:ext cx="8134350" cy="1736725"/>
          </a:xfrm>
        </p:spPr>
        <p:txBody>
          <a:bodyPr/>
          <a:lstStyle/>
          <a:p>
            <a:pPr algn="ctr"/>
            <a:r>
              <a:rPr lang="zh-CN" altLang="en-US" dirty="0">
                <a:latin typeface="宋体" pitchFamily="2" charset="-122"/>
                <a:ea typeface="宋体" pitchFamily="2" charset="-122"/>
              </a:rPr>
              <a:t> </a:t>
            </a:r>
            <a:r>
              <a:rPr lang="zh-CN" altLang="en-US" dirty="0" smtClean="0">
                <a:latin typeface="宋体" pitchFamily="2" charset="-122"/>
                <a:ea typeface="宋体" pitchFamily="2" charset="-122"/>
              </a:rPr>
              <a:t>第</a:t>
            </a:r>
            <a:r>
              <a:rPr lang="en-US" altLang="zh-CN" dirty="0" smtClean="0">
                <a:latin typeface="宋体" pitchFamily="2" charset="-122"/>
                <a:ea typeface="宋体" pitchFamily="2" charset="-122"/>
              </a:rPr>
              <a:t>11</a:t>
            </a:r>
            <a:r>
              <a:rPr lang="zh-CN" altLang="en-US" dirty="0" smtClean="0">
                <a:latin typeface="宋体" pitchFamily="2" charset="-122"/>
                <a:ea typeface="宋体" pitchFamily="2" charset="-122"/>
              </a:rPr>
              <a:t>章 软件</a:t>
            </a:r>
            <a:r>
              <a:rPr lang="zh-CN" altLang="en-US" dirty="0">
                <a:latin typeface="宋体" pitchFamily="2" charset="-122"/>
                <a:ea typeface="宋体" pitchFamily="2" charset="-122"/>
              </a:rPr>
              <a:t>项目管理概述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noFill/>
          <a:ln/>
        </p:spPr>
        <p:txBody>
          <a:bodyPr/>
          <a:lstStyle/>
          <a:p>
            <a:r>
              <a:rPr lang="zh-CN" altLang="en-US" dirty="0">
                <a:latin typeface="宋体" pitchFamily="2" charset="-122"/>
                <a:ea typeface="宋体" pitchFamily="2" charset="-122"/>
              </a:rPr>
              <a:t>项目管理过程</a:t>
            </a:r>
          </a:p>
        </p:txBody>
      </p:sp>
      <p:sp>
        <p:nvSpPr>
          <p:cNvPr id="97283" name="Rectangle 1027"/>
          <p:cNvSpPr>
            <a:spLocks noGrp="1" noChangeArrowheads="1"/>
          </p:cNvSpPr>
          <p:nvPr>
            <p:ph type="body" sz="half" idx="1"/>
          </p:nvPr>
        </p:nvSpPr>
        <p:spPr>
          <a:xfrm>
            <a:off x="457200" y="990600"/>
            <a:ext cx="8305800" cy="533400"/>
          </a:xfrm>
          <a:noFill/>
          <a:ln/>
        </p:spPr>
        <p:txBody>
          <a:bodyPr/>
          <a:lstStyle/>
          <a:p>
            <a:r>
              <a:rPr lang="zh-CN" altLang="en-US" sz="2800" b="1" dirty="0">
                <a:latin typeface="宋体" pitchFamily="2" charset="-122"/>
                <a:ea typeface="宋体" pitchFamily="2" charset="-122"/>
              </a:rPr>
              <a:t>项目管理过程可以分为</a:t>
            </a:r>
            <a:r>
              <a:rPr lang="en-US" altLang="zh-CN" sz="2800" b="1" dirty="0">
                <a:latin typeface="宋体" pitchFamily="2" charset="-122"/>
                <a:ea typeface="宋体" pitchFamily="2" charset="-122"/>
              </a:rPr>
              <a:t>5</a:t>
            </a:r>
            <a:r>
              <a:rPr lang="zh-CN" altLang="en-US" sz="2800" b="1" dirty="0">
                <a:latin typeface="宋体" pitchFamily="2" charset="-122"/>
                <a:ea typeface="宋体" pitchFamily="2" charset="-122"/>
              </a:rPr>
              <a:t>个过程组</a:t>
            </a:r>
            <a:endParaRPr lang="zh-CN" altLang="en-US" sz="2400" dirty="0">
              <a:latin typeface="宋体" pitchFamily="2" charset="-122"/>
              <a:ea typeface="宋体" pitchFamily="2" charset="-122"/>
            </a:endParaRPr>
          </a:p>
        </p:txBody>
      </p:sp>
      <p:sp>
        <p:nvSpPr>
          <p:cNvPr id="5" name="灯片编号占位符 4"/>
          <p:cNvSpPr>
            <a:spLocks noGrp="1"/>
          </p:cNvSpPr>
          <p:nvPr>
            <p:ph type="sldNum" sz="quarter" idx="4"/>
          </p:nvPr>
        </p:nvSpPr>
        <p:spPr/>
        <p:txBody>
          <a:bodyPr/>
          <a:lstStyle/>
          <a:p>
            <a:pPr>
              <a:defRPr/>
            </a:pPr>
            <a:fld id="{A61EF842-A886-4EE3-99A9-BE72B681D8B6}" type="slidenum">
              <a:rPr lang="en-US" altLang="zh-CN" smtClean="0"/>
              <a:pPr>
                <a:defRPr/>
              </a:pPr>
              <a:t>10</a:t>
            </a:fld>
            <a:endParaRPr lang="en-US" altLang="zh-CN" dirty="0"/>
          </a:p>
        </p:txBody>
      </p:sp>
      <p:sp>
        <p:nvSpPr>
          <p:cNvPr id="6" name="Rectangle 1027"/>
          <p:cNvSpPr txBox="1">
            <a:spLocks noChangeArrowheads="1"/>
          </p:cNvSpPr>
          <p:nvPr/>
        </p:nvSpPr>
        <p:spPr bwMode="auto">
          <a:xfrm>
            <a:off x="457200" y="1524000"/>
            <a:ext cx="83058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
                <a:schemeClr val="folHlink"/>
              </a:buClr>
              <a:buSzPct val="80000"/>
              <a:buFontTx/>
              <a:buAutoNum type="arabicPeriod"/>
              <a:tabLst/>
              <a:defRPr/>
            </a:pPr>
            <a:r>
              <a:rPr kumimoji="1" lang="zh-CN" altLang="en-US" sz="2400" b="1" i="0" u="none" strike="noStrike" kern="0" cap="none" spc="0" normalizeH="0" baseline="0" noProof="0" dirty="0">
                <a:ln>
                  <a:noFill/>
                </a:ln>
                <a:solidFill>
                  <a:schemeClr val="bg2"/>
                </a:solidFill>
                <a:effectLst/>
                <a:uLnTx/>
                <a:uFillTx/>
                <a:latin typeface="宋体" pitchFamily="2" charset="-122"/>
                <a:ea typeface="宋体" pitchFamily="2" charset="-122"/>
              </a:rPr>
              <a:t>启动过程</a:t>
            </a: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tabLst/>
              <a:defRPr/>
            </a:pPr>
            <a:r>
              <a:rPr kumimoji="1" lang="zh-CN" altLang="en-US" sz="24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itchFamily="2" charset="-122"/>
                <a:ea typeface="宋体" pitchFamily="2" charset="-122"/>
              </a:rPr>
              <a:t>批准项目或阶段的开始</a:t>
            </a:r>
          </a:p>
          <a:p>
            <a:pPr marL="742950" marR="0" lvl="1" indent="-285750" algn="l" defTabSz="914400" rtl="0" eaLnBrk="0" fontAlgn="base" latinLnBrk="0" hangingPunct="0">
              <a:lnSpc>
                <a:spcPct val="100000"/>
              </a:lnSpc>
              <a:spcBef>
                <a:spcPct val="20000"/>
              </a:spcBef>
              <a:spcAft>
                <a:spcPct val="0"/>
              </a:spcAft>
              <a:buClr>
                <a:schemeClr val="folHlink"/>
              </a:buClr>
              <a:buSzPct val="80000"/>
              <a:buFontTx/>
              <a:buAutoNum type="arabicPeriod"/>
              <a:tabLst/>
              <a:defRPr/>
            </a:pPr>
            <a:r>
              <a:rPr kumimoji="1" lang="zh-CN" altLang="en-US" sz="2400" b="1" i="0" u="none" strike="noStrike" kern="0" cap="none" spc="0" normalizeH="0" baseline="0" noProof="0" dirty="0">
                <a:ln>
                  <a:noFill/>
                </a:ln>
                <a:solidFill>
                  <a:schemeClr val="bg2"/>
                </a:solidFill>
                <a:effectLst/>
                <a:uLnTx/>
                <a:uFillTx/>
                <a:latin typeface="宋体" pitchFamily="2" charset="-122"/>
                <a:ea typeface="宋体" pitchFamily="2" charset="-122"/>
              </a:rPr>
              <a:t>计划过程</a:t>
            </a: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tabLst/>
              <a:defRPr/>
            </a:pPr>
            <a:r>
              <a:rPr kumimoji="1" lang="zh-CN" altLang="en-US" sz="24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itchFamily="2" charset="-122"/>
                <a:ea typeface="宋体" pitchFamily="2" charset="-122"/>
              </a:rPr>
              <a:t>定义项目或阶段的目标及其所需的资源</a:t>
            </a:r>
          </a:p>
          <a:p>
            <a:pPr marL="742950" marR="0" lvl="1" indent="-285750" algn="l" defTabSz="914400" rtl="0" eaLnBrk="0" fontAlgn="base" latinLnBrk="0" hangingPunct="0">
              <a:lnSpc>
                <a:spcPct val="100000"/>
              </a:lnSpc>
              <a:spcBef>
                <a:spcPct val="20000"/>
              </a:spcBef>
              <a:spcAft>
                <a:spcPct val="0"/>
              </a:spcAft>
              <a:buClr>
                <a:schemeClr val="folHlink"/>
              </a:buClr>
              <a:buSzPct val="80000"/>
              <a:buFontTx/>
              <a:buAutoNum type="arabicPeriod"/>
              <a:tabLst/>
              <a:defRPr/>
            </a:pPr>
            <a:r>
              <a:rPr kumimoji="1" lang="zh-CN" altLang="en-US" sz="2400" b="1" i="0" u="none" strike="noStrike" kern="0" cap="none" spc="0" normalizeH="0" baseline="0" noProof="0" dirty="0">
                <a:ln>
                  <a:noFill/>
                </a:ln>
                <a:solidFill>
                  <a:schemeClr val="bg2"/>
                </a:solidFill>
                <a:effectLst/>
                <a:uLnTx/>
                <a:uFillTx/>
                <a:latin typeface="宋体" pitchFamily="2" charset="-122"/>
                <a:ea typeface="宋体" pitchFamily="2" charset="-122"/>
              </a:rPr>
              <a:t>执行过程 </a:t>
            </a: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tabLst/>
              <a:defRPr/>
            </a:pPr>
            <a:r>
              <a:rPr kumimoji="1" lang="zh-CN" altLang="en-US" sz="24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itchFamily="2" charset="-122"/>
                <a:ea typeface="宋体" pitchFamily="2" charset="-122"/>
              </a:rPr>
              <a:t>根据计划来执行任务</a:t>
            </a:r>
          </a:p>
          <a:p>
            <a:pPr marL="742950" marR="0" lvl="1" indent="-285750" algn="l" defTabSz="914400" rtl="0" eaLnBrk="0" fontAlgn="base" latinLnBrk="0" hangingPunct="0">
              <a:lnSpc>
                <a:spcPct val="100000"/>
              </a:lnSpc>
              <a:spcBef>
                <a:spcPct val="20000"/>
              </a:spcBef>
              <a:spcAft>
                <a:spcPct val="0"/>
              </a:spcAft>
              <a:buClr>
                <a:schemeClr val="folHlink"/>
              </a:buClr>
              <a:buSzPct val="80000"/>
              <a:buFontTx/>
              <a:buAutoNum type="arabicPeriod"/>
              <a:tabLst/>
              <a:defRPr/>
            </a:pPr>
            <a:r>
              <a:rPr kumimoji="1" lang="zh-CN" altLang="en-US" sz="2400" b="1" i="0" u="none" strike="noStrike" kern="0" cap="none" spc="0" normalizeH="0" baseline="0" noProof="0" dirty="0">
                <a:ln>
                  <a:noFill/>
                </a:ln>
                <a:solidFill>
                  <a:schemeClr val="bg2"/>
                </a:solidFill>
                <a:effectLst/>
                <a:uLnTx/>
                <a:uFillTx/>
                <a:latin typeface="宋体" pitchFamily="2" charset="-122"/>
                <a:ea typeface="宋体" pitchFamily="2" charset="-122"/>
              </a:rPr>
              <a:t>控制过程</a:t>
            </a: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tabLst/>
              <a:defRPr/>
            </a:pPr>
            <a:r>
              <a:rPr kumimoji="1" lang="zh-CN" altLang="en-US" sz="24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itchFamily="2" charset="-122"/>
                <a:ea typeface="宋体" pitchFamily="2" charset="-122"/>
              </a:rPr>
              <a:t>通过定期来监督和测量项目的进展来判断项目实际的执行情况与计划的差异，如果需要，还应该采取纠正措施</a:t>
            </a:r>
          </a:p>
          <a:p>
            <a:pPr marL="742950" marR="0" lvl="1" indent="-285750" algn="l" defTabSz="914400" rtl="0" eaLnBrk="0" fontAlgn="base" latinLnBrk="0" hangingPunct="0">
              <a:lnSpc>
                <a:spcPct val="100000"/>
              </a:lnSpc>
              <a:spcBef>
                <a:spcPct val="20000"/>
              </a:spcBef>
              <a:spcAft>
                <a:spcPct val="0"/>
              </a:spcAft>
              <a:buClr>
                <a:schemeClr val="folHlink"/>
              </a:buClr>
              <a:buSzPct val="80000"/>
              <a:buFontTx/>
              <a:buAutoNum type="arabicPeriod"/>
              <a:tabLst/>
              <a:defRPr/>
            </a:pPr>
            <a:r>
              <a:rPr kumimoji="1" lang="zh-CN" altLang="en-US" sz="2400" b="1" i="0" u="none" strike="noStrike" kern="0" cap="none" spc="0" normalizeH="0" baseline="0" noProof="0" dirty="0">
                <a:ln>
                  <a:noFill/>
                </a:ln>
                <a:solidFill>
                  <a:schemeClr val="bg2"/>
                </a:solidFill>
                <a:effectLst/>
                <a:uLnTx/>
                <a:uFillTx/>
                <a:latin typeface="宋体" pitchFamily="2" charset="-122"/>
                <a:ea typeface="宋体" pitchFamily="2" charset="-122"/>
              </a:rPr>
              <a:t>收尾过程</a:t>
            </a:r>
          </a:p>
          <a:p>
            <a:pPr marL="1143000" marR="0" lvl="2" indent="-228600" algn="l" defTabSz="914400" rtl="0" eaLnBrk="0" fontAlgn="base" latinLnBrk="0" hangingPunct="0">
              <a:lnSpc>
                <a:spcPct val="100000"/>
              </a:lnSpc>
              <a:spcBef>
                <a:spcPct val="20000"/>
              </a:spcBef>
              <a:spcAft>
                <a:spcPct val="0"/>
              </a:spcAft>
              <a:buClr>
                <a:schemeClr val="folHlink"/>
              </a:buClr>
              <a:buSzPct val="50000"/>
              <a:buFont typeface="Wingdings" pitchFamily="2" charset="2"/>
              <a:buChar char="n"/>
              <a:tabLst/>
              <a:defRPr/>
            </a:pPr>
            <a:r>
              <a:rPr kumimoji="1" lang="zh-CN" altLang="en-US" sz="24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itchFamily="2" charset="-122"/>
                <a:ea typeface="宋体" pitchFamily="2" charset="-122"/>
              </a:rPr>
              <a:t>确定项目或阶段可以正式结束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noFill/>
          <a:ln/>
        </p:spPr>
        <p:txBody>
          <a:bodyPr/>
          <a:lstStyle/>
          <a:p>
            <a:r>
              <a:rPr lang="zh-CN" altLang="en-US" dirty="0">
                <a:latin typeface="宋体" pitchFamily="2" charset="-122"/>
                <a:ea typeface="宋体" pitchFamily="2" charset="-122"/>
              </a:rPr>
              <a:t>项目管理过程</a:t>
            </a:r>
          </a:p>
        </p:txBody>
      </p:sp>
      <p:pic>
        <p:nvPicPr>
          <p:cNvPr id="131089" name="Picture 17"/>
          <p:cNvPicPr>
            <a:picLocks noChangeAspect="1" noChangeArrowheads="1"/>
          </p:cNvPicPr>
          <p:nvPr/>
        </p:nvPicPr>
        <p:blipFill>
          <a:blip r:embed="rId2" cstate="print"/>
          <a:srcRect/>
          <a:stretch>
            <a:fillRect/>
          </a:stretch>
        </p:blipFill>
        <p:spPr bwMode="auto">
          <a:xfrm>
            <a:off x="323850" y="1219200"/>
            <a:ext cx="8569325" cy="5599113"/>
          </a:xfrm>
          <a:prstGeom prst="rect">
            <a:avLst/>
          </a:prstGeom>
          <a:noFill/>
          <a:ln w="9525">
            <a:noFill/>
            <a:miter lim="800000"/>
            <a:headEnd/>
            <a:tailEnd/>
          </a:ln>
        </p:spPr>
      </p:pic>
      <p:sp>
        <p:nvSpPr>
          <p:cNvPr id="5" name="灯片编号占位符 4"/>
          <p:cNvSpPr>
            <a:spLocks noGrp="1"/>
          </p:cNvSpPr>
          <p:nvPr>
            <p:ph type="sldNum" sz="quarter" idx="4"/>
          </p:nvPr>
        </p:nvSpPr>
        <p:spPr/>
        <p:txBody>
          <a:bodyPr/>
          <a:lstStyle/>
          <a:p>
            <a:pPr>
              <a:defRPr/>
            </a:pPr>
            <a:fld id="{A61EF842-A886-4EE3-99A9-BE72B681D8B6}" type="slidenum">
              <a:rPr lang="en-US" altLang="zh-CN" smtClean="0"/>
              <a:pPr>
                <a:defRPr/>
              </a:pPr>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31089"/>
                                        </p:tgtEl>
                                        <p:attrNameLst>
                                          <p:attrName>style.visibility</p:attrName>
                                        </p:attrNameLst>
                                      </p:cBhvr>
                                      <p:to>
                                        <p:strVal val="visible"/>
                                      </p:to>
                                    </p:set>
                                    <p:anim calcmode="lin" valueType="num">
                                      <p:cBhvr>
                                        <p:cTn id="7" dur="500" fill="hold"/>
                                        <p:tgtEl>
                                          <p:spTgt spid="131089"/>
                                        </p:tgtEl>
                                        <p:attrNameLst>
                                          <p:attrName>ppt_w</p:attrName>
                                        </p:attrNameLst>
                                      </p:cBhvr>
                                      <p:tavLst>
                                        <p:tav tm="0">
                                          <p:val>
                                            <p:fltVal val="0"/>
                                          </p:val>
                                        </p:tav>
                                        <p:tav tm="100000">
                                          <p:val>
                                            <p:strVal val="#ppt_w"/>
                                          </p:val>
                                        </p:tav>
                                      </p:tavLst>
                                    </p:anim>
                                    <p:anim calcmode="lin" valueType="num">
                                      <p:cBhvr>
                                        <p:cTn id="8" dur="500" fill="hold"/>
                                        <p:tgtEl>
                                          <p:spTgt spid="13108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title"/>
          </p:nvPr>
        </p:nvSpPr>
        <p:spPr>
          <a:noFill/>
          <a:ln/>
        </p:spPr>
        <p:txBody>
          <a:bodyPr/>
          <a:lstStyle/>
          <a:p>
            <a:r>
              <a:rPr lang="zh-CN" altLang="en-US" dirty="0">
                <a:latin typeface="宋体" pitchFamily="2" charset="-122"/>
                <a:ea typeface="宋体" pitchFamily="2" charset="-122"/>
              </a:rPr>
              <a:t>项目管理过程</a:t>
            </a:r>
          </a:p>
        </p:txBody>
      </p:sp>
      <p:pic>
        <p:nvPicPr>
          <p:cNvPr id="96274" name="Picture 18"/>
          <p:cNvPicPr>
            <a:picLocks noChangeAspect="1" noChangeArrowheads="1"/>
          </p:cNvPicPr>
          <p:nvPr/>
        </p:nvPicPr>
        <p:blipFill>
          <a:blip r:embed="rId2" cstate="print"/>
          <a:srcRect/>
          <a:stretch>
            <a:fillRect/>
          </a:stretch>
        </p:blipFill>
        <p:spPr bwMode="auto">
          <a:xfrm>
            <a:off x="381000" y="1447800"/>
            <a:ext cx="8534400" cy="5186363"/>
          </a:xfrm>
          <a:prstGeom prst="rect">
            <a:avLst/>
          </a:prstGeom>
          <a:noFill/>
          <a:ln w="9525">
            <a:noFill/>
            <a:miter lim="800000"/>
            <a:headEnd/>
            <a:tailEnd/>
          </a:ln>
          <a:effectLst/>
        </p:spPr>
      </p:pic>
      <p:sp>
        <p:nvSpPr>
          <p:cNvPr id="5" name="灯片编号占位符 4"/>
          <p:cNvSpPr>
            <a:spLocks noGrp="1"/>
          </p:cNvSpPr>
          <p:nvPr>
            <p:ph type="sldNum" sz="quarter" idx="4"/>
          </p:nvPr>
        </p:nvSpPr>
        <p:spPr/>
        <p:txBody>
          <a:bodyPr/>
          <a:lstStyle/>
          <a:p>
            <a:pPr>
              <a:defRPr/>
            </a:pPr>
            <a:fld id="{A61EF842-A886-4EE3-99A9-BE72B681D8B6}" type="slidenum">
              <a:rPr lang="en-US" altLang="zh-CN" smtClean="0"/>
              <a:pPr>
                <a:defRPr/>
              </a:pPr>
              <a:t>12</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noFill/>
          <a:ln/>
        </p:spPr>
        <p:txBody>
          <a:bodyPr/>
          <a:lstStyle/>
          <a:p>
            <a:r>
              <a:rPr lang="zh-CN" altLang="en-US" dirty="0">
                <a:latin typeface="宋体" pitchFamily="2" charset="-122"/>
                <a:ea typeface="宋体" pitchFamily="2" charset="-122"/>
              </a:rPr>
              <a:t>项目成功概念</a:t>
            </a:r>
          </a:p>
        </p:txBody>
      </p:sp>
      <p:sp>
        <p:nvSpPr>
          <p:cNvPr id="124931" name="Rectangle 3"/>
          <p:cNvSpPr>
            <a:spLocks noGrp="1" noChangeArrowheads="1"/>
          </p:cNvSpPr>
          <p:nvPr>
            <p:ph type="body" sz="half" idx="1"/>
          </p:nvPr>
        </p:nvSpPr>
        <p:spPr>
          <a:xfrm>
            <a:off x="685800" y="1066800"/>
            <a:ext cx="7620000" cy="1371600"/>
          </a:xfrm>
          <a:noFill/>
          <a:ln/>
        </p:spPr>
        <p:txBody>
          <a:bodyPr/>
          <a:lstStyle/>
          <a:p>
            <a:r>
              <a:rPr lang="zh-CN" altLang="en-US" b="1" dirty="0">
                <a:latin typeface="宋体" pitchFamily="2" charset="-122"/>
                <a:ea typeface="宋体" pitchFamily="2" charset="-122"/>
              </a:rPr>
              <a:t>衡量项目是否成功的标准千差万别</a:t>
            </a:r>
          </a:p>
          <a:p>
            <a:pPr lvl="1"/>
            <a:r>
              <a:rPr lang="zh-CN" altLang="en-US" sz="2800" b="1" dirty="0">
                <a:latin typeface="宋体" pitchFamily="2" charset="-122"/>
                <a:ea typeface="宋体" pitchFamily="2" charset="-122"/>
              </a:rPr>
              <a:t>一般衡量项目是否成功的“三条件”：</a:t>
            </a:r>
            <a:r>
              <a:rPr lang="en-US" altLang="zh-CN" sz="2800" b="1" dirty="0">
                <a:latin typeface="宋体" pitchFamily="2" charset="-122"/>
                <a:ea typeface="宋体" pitchFamily="2" charset="-122"/>
              </a:rPr>
              <a:t>QCT</a:t>
            </a:r>
          </a:p>
        </p:txBody>
      </p:sp>
      <p:sp>
        <p:nvSpPr>
          <p:cNvPr id="124936" name="AutoShape 8"/>
          <p:cNvSpPr>
            <a:spLocks noChangeArrowheads="1"/>
          </p:cNvSpPr>
          <p:nvPr/>
        </p:nvSpPr>
        <p:spPr bwMode="auto">
          <a:xfrm>
            <a:off x="2613025" y="3390900"/>
            <a:ext cx="3536950" cy="2651125"/>
          </a:xfrm>
          <a:prstGeom prst="triangle">
            <a:avLst>
              <a:gd name="adj" fmla="val 49495"/>
            </a:avLst>
          </a:prstGeom>
          <a:solidFill>
            <a:schemeClr val="accent1"/>
          </a:solidFill>
          <a:ln w="25400">
            <a:solidFill>
              <a:schemeClr val="tx1"/>
            </a:solidFill>
            <a:miter lim="800000"/>
            <a:headEnd/>
            <a:tailEnd/>
          </a:ln>
          <a:effectLst/>
        </p:spPr>
        <p:txBody>
          <a:bodyPr wrap="none" anchor="ctr"/>
          <a:lstStyle/>
          <a:p>
            <a:pPr algn="ctr"/>
            <a:r>
              <a:rPr kumimoji="1" lang="zh-CN" altLang="en-US" sz="2400" b="1">
                <a:effectLst/>
                <a:latin typeface="Tahoma" pitchFamily="34" charset="0"/>
                <a:ea typeface="华文中宋" pitchFamily="2" charset="-122"/>
              </a:rPr>
              <a:t>项目</a:t>
            </a:r>
          </a:p>
        </p:txBody>
      </p:sp>
      <p:sp>
        <p:nvSpPr>
          <p:cNvPr id="124937" name="Text Box 9"/>
          <p:cNvSpPr txBox="1">
            <a:spLocks noChangeArrowheads="1"/>
          </p:cNvSpPr>
          <p:nvPr/>
        </p:nvSpPr>
        <p:spPr bwMode="auto">
          <a:xfrm>
            <a:off x="3768725" y="2971800"/>
            <a:ext cx="1089025"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a:effectLst/>
                <a:latin typeface="Tahoma" pitchFamily="34" charset="0"/>
                <a:ea typeface="华文中宋" pitchFamily="2" charset="-122"/>
              </a:rPr>
              <a:t>时间</a:t>
            </a:r>
          </a:p>
        </p:txBody>
      </p:sp>
      <p:sp>
        <p:nvSpPr>
          <p:cNvPr id="124938" name="Text Box 10"/>
          <p:cNvSpPr txBox="1">
            <a:spLocks noChangeArrowheads="1"/>
          </p:cNvSpPr>
          <p:nvPr/>
        </p:nvSpPr>
        <p:spPr bwMode="auto">
          <a:xfrm>
            <a:off x="1524000" y="5832475"/>
            <a:ext cx="1089025"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a:effectLst/>
                <a:latin typeface="Tahoma" pitchFamily="34" charset="0"/>
                <a:ea typeface="华文中宋" pitchFamily="2" charset="-122"/>
              </a:rPr>
              <a:t>质量</a:t>
            </a:r>
          </a:p>
        </p:txBody>
      </p:sp>
      <p:sp>
        <p:nvSpPr>
          <p:cNvPr id="124939" name="Oval 11"/>
          <p:cNvSpPr>
            <a:spLocks noChangeArrowheads="1"/>
          </p:cNvSpPr>
          <p:nvPr/>
        </p:nvSpPr>
        <p:spPr bwMode="auto">
          <a:xfrm>
            <a:off x="3429000" y="4157663"/>
            <a:ext cx="1905000" cy="1884362"/>
          </a:xfrm>
          <a:prstGeom prst="ellipse">
            <a:avLst/>
          </a:prstGeom>
          <a:noFill/>
          <a:ln w="25400">
            <a:solidFill>
              <a:schemeClr val="tx1"/>
            </a:solidFill>
            <a:round/>
            <a:headEnd/>
            <a:tailEnd/>
          </a:ln>
          <a:effectLst/>
        </p:spPr>
        <p:txBody>
          <a:bodyPr wrap="none" anchor="ctr"/>
          <a:lstStyle/>
          <a:p>
            <a:endParaRPr lang="zh-CN" altLang="en-US"/>
          </a:p>
        </p:txBody>
      </p:sp>
      <p:sp>
        <p:nvSpPr>
          <p:cNvPr id="124940" name="Text Box 12"/>
          <p:cNvSpPr txBox="1">
            <a:spLocks noChangeArrowheads="1"/>
          </p:cNvSpPr>
          <p:nvPr/>
        </p:nvSpPr>
        <p:spPr bwMode="auto">
          <a:xfrm>
            <a:off x="6149975" y="5832475"/>
            <a:ext cx="1089025" cy="457200"/>
          </a:xfrm>
          <a:prstGeom prst="rect">
            <a:avLst/>
          </a:prstGeom>
          <a:noFill/>
          <a:ln w="9525">
            <a:noFill/>
            <a:miter lim="800000"/>
            <a:headEnd/>
            <a:tailEnd/>
          </a:ln>
          <a:effectLst/>
        </p:spPr>
        <p:txBody>
          <a:bodyPr>
            <a:spAutoFit/>
          </a:bodyPr>
          <a:lstStyle/>
          <a:p>
            <a:pPr algn="ctr">
              <a:spcBef>
                <a:spcPct val="50000"/>
              </a:spcBef>
            </a:pPr>
            <a:r>
              <a:rPr kumimoji="1" lang="zh-CN" altLang="en-US" sz="2400" b="1">
                <a:effectLst/>
                <a:latin typeface="Tahoma" pitchFamily="34" charset="0"/>
                <a:ea typeface="华文中宋" pitchFamily="2" charset="-122"/>
              </a:rPr>
              <a:t>成本</a:t>
            </a:r>
          </a:p>
        </p:txBody>
      </p:sp>
      <p:sp>
        <p:nvSpPr>
          <p:cNvPr id="10" name="灯片编号占位符 9"/>
          <p:cNvSpPr>
            <a:spLocks noGrp="1"/>
          </p:cNvSpPr>
          <p:nvPr>
            <p:ph type="sldNum" sz="quarter" idx="4"/>
          </p:nvPr>
        </p:nvSpPr>
        <p:spPr/>
        <p:txBody>
          <a:bodyPr/>
          <a:lstStyle/>
          <a:p>
            <a:pPr>
              <a:defRPr/>
            </a:pPr>
            <a:fld id="{A61EF842-A886-4EE3-99A9-BE72B681D8B6}" type="slidenum">
              <a:rPr lang="en-US" altLang="zh-CN" smtClean="0"/>
              <a:pPr>
                <a:defRPr/>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a:ln/>
        </p:spPr>
        <p:txBody>
          <a:bodyPr/>
          <a:lstStyle/>
          <a:p>
            <a:r>
              <a:rPr lang="zh-CN" altLang="en-US" dirty="0">
                <a:latin typeface="宋体" pitchFamily="2" charset="-122"/>
                <a:ea typeface="宋体" pitchFamily="2" charset="-122"/>
              </a:rPr>
              <a:t>项目成功概念</a:t>
            </a:r>
          </a:p>
        </p:txBody>
      </p:sp>
      <p:sp>
        <p:nvSpPr>
          <p:cNvPr id="125955" name="Rectangle 3"/>
          <p:cNvSpPr>
            <a:spLocks noGrp="1" noChangeArrowheads="1"/>
          </p:cNvSpPr>
          <p:nvPr>
            <p:ph type="body" sz="half" idx="1"/>
          </p:nvPr>
        </p:nvSpPr>
        <p:spPr>
          <a:xfrm>
            <a:off x="685800" y="1066800"/>
            <a:ext cx="7620000" cy="685800"/>
          </a:xfrm>
          <a:noFill/>
          <a:ln/>
        </p:spPr>
        <p:txBody>
          <a:bodyPr/>
          <a:lstStyle/>
          <a:p>
            <a:pPr>
              <a:lnSpc>
                <a:spcPct val="120000"/>
              </a:lnSpc>
            </a:pPr>
            <a:r>
              <a:rPr lang="zh-CN" altLang="en-US" b="1" dirty="0">
                <a:latin typeface="宋体" pitchFamily="2" charset="-122"/>
                <a:ea typeface="宋体" pitchFamily="2" charset="-122"/>
              </a:rPr>
              <a:t>决定项目成功的重要因素</a:t>
            </a:r>
          </a:p>
        </p:txBody>
      </p:sp>
      <p:sp>
        <p:nvSpPr>
          <p:cNvPr id="4" name="Rectangle 3"/>
          <p:cNvSpPr txBox="1">
            <a:spLocks noChangeArrowheads="1"/>
          </p:cNvSpPr>
          <p:nvPr/>
        </p:nvSpPr>
        <p:spPr bwMode="auto">
          <a:xfrm>
            <a:off x="685800" y="1905000"/>
            <a:ext cx="7620000" cy="2590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20000"/>
              </a:lnSpc>
              <a:spcBef>
                <a:spcPct val="200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用户的参与程度</a:t>
            </a:r>
          </a:p>
          <a:p>
            <a:pPr marL="742950" marR="0" lvl="1" indent="-285750" algn="l" defTabSz="914400" rtl="0" eaLnBrk="0" fontAlgn="base" latinLnBrk="0" hangingPunct="0">
              <a:lnSpc>
                <a:spcPct val="120000"/>
              </a:lnSpc>
              <a:spcBef>
                <a:spcPct val="200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高级管理层的支持</a:t>
            </a:r>
          </a:p>
          <a:p>
            <a:pPr marL="742950" marR="0" lvl="1" indent="-285750" algn="l" defTabSz="914400" rtl="0" eaLnBrk="0" fontAlgn="base" latinLnBrk="0" hangingPunct="0">
              <a:lnSpc>
                <a:spcPct val="120000"/>
              </a:lnSpc>
              <a:spcBef>
                <a:spcPct val="200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明确的需求说明</a:t>
            </a:r>
          </a:p>
          <a:p>
            <a:pPr marL="742950" marR="0" lvl="1" indent="-285750" algn="l" defTabSz="914400" rtl="0" eaLnBrk="0" fontAlgn="base" latinLnBrk="0" hangingPunct="0">
              <a:lnSpc>
                <a:spcPct val="120000"/>
              </a:lnSpc>
              <a:spcBef>
                <a:spcPct val="200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项目经理的能力</a:t>
            </a:r>
          </a:p>
        </p:txBody>
      </p:sp>
      <p:sp>
        <p:nvSpPr>
          <p:cNvPr id="6" name="灯片编号占位符 5"/>
          <p:cNvSpPr>
            <a:spLocks noGrp="1"/>
          </p:cNvSpPr>
          <p:nvPr>
            <p:ph type="sldNum" sz="quarter" idx="4"/>
          </p:nvPr>
        </p:nvSpPr>
        <p:spPr/>
        <p:txBody>
          <a:bodyPr/>
          <a:lstStyle/>
          <a:p>
            <a:pPr>
              <a:defRPr/>
            </a:pPr>
            <a:fld id="{A61EF842-A886-4EE3-99A9-BE72B681D8B6}" type="slidenum">
              <a:rPr lang="en-US" altLang="zh-CN" smtClean="0"/>
              <a:pPr>
                <a:defRPr/>
              </a:pPr>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zh-CN" altLang="en-US" sz="6000" dirty="0">
                <a:latin typeface="隶书" pitchFamily="49" charset="-122"/>
                <a:ea typeface="隶书" pitchFamily="49" charset="-122"/>
              </a:rPr>
              <a:t>起始阶段主要内容</a:t>
            </a:r>
          </a:p>
        </p:txBody>
      </p:sp>
      <p:sp>
        <p:nvSpPr>
          <p:cNvPr id="73731" name="Rectangle 3"/>
          <p:cNvSpPr>
            <a:spLocks noGrp="1" noChangeArrowheads="1"/>
          </p:cNvSpPr>
          <p:nvPr>
            <p:ph idx="1"/>
          </p:nvPr>
        </p:nvSpPr>
        <p:spPr>
          <a:xfrm>
            <a:off x="468313" y="1700213"/>
            <a:ext cx="8218487" cy="4708525"/>
          </a:xfrm>
        </p:spPr>
        <p:txBody>
          <a:bodyPr/>
          <a:lstStyle/>
          <a:p>
            <a:pPr eaLnBrk="1" hangingPunct="1">
              <a:defRPr/>
            </a:pPr>
            <a:r>
              <a:rPr lang="zh-CN" altLang="en-US" sz="3600" dirty="0">
                <a:latin typeface="隶书" pitchFamily="49" charset="-122"/>
                <a:ea typeface="隶书" pitchFamily="49" charset="-122"/>
              </a:rPr>
              <a:t> 工作分解结构</a:t>
            </a:r>
          </a:p>
          <a:p>
            <a:pPr eaLnBrk="1" hangingPunct="1">
              <a:defRPr/>
            </a:pPr>
            <a:r>
              <a:rPr lang="en-US" altLang="zh-CN" sz="3600" dirty="0">
                <a:latin typeface="隶书" pitchFamily="49" charset="-122"/>
                <a:ea typeface="隶书" pitchFamily="49" charset="-122"/>
              </a:rPr>
              <a:t> </a:t>
            </a:r>
            <a:r>
              <a:rPr lang="zh-CN" altLang="en-US" sz="3600" dirty="0">
                <a:latin typeface="隶书" pitchFamily="49" charset="-122"/>
                <a:ea typeface="隶书" pitchFamily="49" charset="-122"/>
              </a:rPr>
              <a:t>软件项目评算</a:t>
            </a:r>
          </a:p>
          <a:p>
            <a:pPr eaLnBrk="1" hangingPunct="1">
              <a:defRPr/>
            </a:pPr>
            <a:r>
              <a:rPr lang="en-US" altLang="zh-CN" sz="3600" dirty="0">
                <a:latin typeface="隶书" pitchFamily="49" charset="-122"/>
                <a:ea typeface="隶书" pitchFamily="49" charset="-122"/>
              </a:rPr>
              <a:t> </a:t>
            </a:r>
            <a:r>
              <a:rPr lang="zh-CN" altLang="en-US" sz="3600" dirty="0">
                <a:latin typeface="隶书" pitchFamily="49" charset="-122"/>
                <a:ea typeface="隶书" pitchFamily="49" charset="-122"/>
              </a:rPr>
              <a:t>软件规模估计</a:t>
            </a:r>
          </a:p>
          <a:p>
            <a:pPr eaLnBrk="1" hangingPunct="1">
              <a:defRPr/>
            </a:pPr>
            <a:r>
              <a:rPr lang="en-US" altLang="zh-CN" sz="3600" dirty="0">
                <a:latin typeface="隶书" pitchFamily="49" charset="-122"/>
                <a:ea typeface="隶书" pitchFamily="49" charset="-122"/>
              </a:rPr>
              <a:t> </a:t>
            </a:r>
            <a:r>
              <a:rPr lang="zh-CN" altLang="en-US" sz="3600" dirty="0">
                <a:latin typeface="隶书" pitchFamily="49" charset="-122"/>
                <a:ea typeface="隶书" pitchFamily="49" charset="-122"/>
              </a:rPr>
              <a:t>成本</a:t>
            </a:r>
            <a:r>
              <a:rPr lang="en-US" altLang="zh-CN" sz="3600" dirty="0">
                <a:latin typeface="隶书" pitchFamily="49" charset="-122"/>
                <a:ea typeface="隶书" pitchFamily="49" charset="-122"/>
              </a:rPr>
              <a:t>/</a:t>
            </a:r>
            <a:r>
              <a:rPr lang="zh-CN" altLang="en-US" sz="3600" dirty="0">
                <a:latin typeface="隶书" pitchFamily="49" charset="-122"/>
                <a:ea typeface="隶书" pitchFamily="49" charset="-122"/>
              </a:rPr>
              <a:t>效益分析</a:t>
            </a:r>
          </a:p>
        </p:txBody>
      </p:sp>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81AD026E-3BF2-4F0E-9B0C-E5244820281E}" type="slidenum">
              <a:rPr lang="en-US" altLang="zh-CN"/>
              <a:pPr>
                <a:defRPr/>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200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par>
                          <p:cTn id="8" fill="hold">
                            <p:stCondLst>
                              <p:cond delay="2500"/>
                            </p:stCondLst>
                            <p:childTnLst>
                              <p:par>
                                <p:cTn id="9" presetID="3" presetClass="entr" presetSubtype="10" fill="hold" grpId="0" nodeType="afterEffect">
                                  <p:stCondLst>
                                    <p:cond delay="2000"/>
                                  </p:stCondLst>
                                  <p:childTnLst>
                                    <p:set>
                                      <p:cBhvr>
                                        <p:cTn id="10"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1" dur="500"/>
                                        <p:tgtEl>
                                          <p:spTgt spid="73731">
                                            <p:txEl>
                                              <p:pRg st="1" end="1"/>
                                            </p:txEl>
                                          </p:spTgt>
                                        </p:tgtEl>
                                      </p:cBhvr>
                                    </p:animEffect>
                                  </p:childTnLst>
                                </p:cTn>
                              </p:par>
                            </p:childTnLst>
                          </p:cTn>
                        </p:par>
                        <p:par>
                          <p:cTn id="12" fill="hold">
                            <p:stCondLst>
                              <p:cond delay="5000"/>
                            </p:stCondLst>
                            <p:childTnLst>
                              <p:par>
                                <p:cTn id="13" presetID="3" presetClass="entr" presetSubtype="10" fill="hold" grpId="0" nodeType="afterEffect">
                                  <p:stCondLst>
                                    <p:cond delay="200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childTnLst>
                          </p:cTn>
                        </p:par>
                        <p:par>
                          <p:cTn id="16" fill="hold">
                            <p:stCondLst>
                              <p:cond delay="7500"/>
                            </p:stCondLst>
                            <p:childTnLst>
                              <p:par>
                                <p:cTn id="17" presetID="3" presetClass="entr" presetSubtype="10" fill="hold" grpId="0" nodeType="afterEffect">
                                  <p:stCondLst>
                                    <p:cond delay="2000"/>
                                  </p:stCondLst>
                                  <p:childTnLst>
                                    <p:set>
                                      <p:cBhvr>
                                        <p:cTn id="18"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9" dur="500"/>
                                        <p:tgtEl>
                                          <p:spTgt spid="73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dvAuto="200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zh-CN" altLang="en-US" sz="5400" dirty="0">
                <a:latin typeface="隶书" pitchFamily="49" charset="-122"/>
                <a:ea typeface="隶书" pitchFamily="49" charset="-122"/>
              </a:rPr>
              <a:t>软件项目估算</a:t>
            </a:r>
          </a:p>
        </p:txBody>
      </p:sp>
      <p:sp>
        <p:nvSpPr>
          <p:cNvPr id="195587" name="Rectangle 3"/>
          <p:cNvSpPr>
            <a:spLocks noGrp="1" noChangeArrowheads="1"/>
          </p:cNvSpPr>
          <p:nvPr>
            <p:ph idx="1"/>
          </p:nvPr>
        </p:nvSpPr>
        <p:spPr>
          <a:xfrm>
            <a:off x="457200" y="1600200"/>
            <a:ext cx="8229600" cy="5257800"/>
          </a:xfrm>
        </p:spPr>
        <p:txBody>
          <a:bodyPr/>
          <a:lstStyle/>
          <a:p>
            <a:pPr marL="609600" indent="-609600" eaLnBrk="1" hangingPunct="1">
              <a:defRPr/>
            </a:pPr>
            <a:r>
              <a:rPr lang="zh-CN" altLang="en-US" sz="3600" b="1">
                <a:ea typeface="隶书" pitchFamily="49" charset="-122"/>
              </a:rPr>
              <a:t>软件项目估算的内容</a:t>
            </a:r>
          </a:p>
          <a:p>
            <a:pPr marL="990600" lvl="1" indent="-533400" eaLnBrk="1" hangingPunct="1">
              <a:defRPr/>
            </a:pPr>
            <a:r>
              <a:rPr lang="zh-CN" altLang="en-US" sz="3200" b="1">
                <a:ea typeface="隶书" pitchFamily="49" charset="-122"/>
              </a:rPr>
              <a:t>软件项目规模估算</a:t>
            </a:r>
          </a:p>
          <a:p>
            <a:pPr marL="990600" lvl="1" indent="-533400" eaLnBrk="1" hangingPunct="1">
              <a:defRPr/>
            </a:pPr>
            <a:r>
              <a:rPr lang="zh-CN" altLang="en-US" sz="3200" b="1">
                <a:ea typeface="隶书" pitchFamily="49" charset="-122"/>
              </a:rPr>
              <a:t>软件项目的工作量估算</a:t>
            </a:r>
          </a:p>
          <a:p>
            <a:pPr marL="990600" lvl="1" indent="-533400" eaLnBrk="1" hangingPunct="1">
              <a:defRPr/>
            </a:pPr>
            <a:r>
              <a:rPr lang="zh-CN" altLang="en-US" sz="3200" b="1">
                <a:ea typeface="隶书" pitchFamily="49" charset="-122"/>
              </a:rPr>
              <a:t>软件项目的成本估算</a:t>
            </a:r>
          </a:p>
          <a:p>
            <a:pPr marL="990600" lvl="1" indent="-533400" eaLnBrk="1" hangingPunct="1">
              <a:defRPr/>
            </a:pPr>
            <a:r>
              <a:rPr lang="zh-CN" altLang="en-US" sz="3200" b="1">
                <a:ea typeface="隶书" pitchFamily="49" charset="-122"/>
              </a:rPr>
              <a:t>软件项目的进度估算</a:t>
            </a:r>
          </a:p>
          <a:p>
            <a:pPr marL="990600" lvl="1" indent="-533400" eaLnBrk="1" hangingPunct="1">
              <a:defRPr/>
            </a:pPr>
            <a:r>
              <a:rPr lang="zh-CN" altLang="en-US" sz="3200" b="1">
                <a:ea typeface="隶书" pitchFamily="49" charset="-122"/>
              </a:rPr>
              <a:t>项目所需要的人员、设备资源的估算</a:t>
            </a:r>
          </a:p>
        </p:txBody>
      </p:sp>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D86B15F4-C4B9-4FD0-86F2-BC4973D12029}" type="slidenum">
              <a:rPr lang="en-US" altLang="zh-CN"/>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1371600" y="1"/>
            <a:ext cx="7315200" cy="914400"/>
          </a:xfrm>
        </p:spPr>
        <p:txBody>
          <a:bodyPr/>
          <a:lstStyle/>
          <a:p>
            <a:pPr eaLnBrk="1" hangingPunct="1">
              <a:defRPr/>
            </a:pPr>
            <a:r>
              <a:rPr lang="zh-CN" altLang="en-US" sz="5400" dirty="0">
                <a:latin typeface="隶书" pitchFamily="49" charset="-122"/>
                <a:ea typeface="隶书" pitchFamily="49" charset="-122"/>
              </a:rPr>
              <a:t>软件项目估算</a:t>
            </a:r>
          </a:p>
        </p:txBody>
      </p:sp>
      <p:sp>
        <p:nvSpPr>
          <p:cNvPr id="210947" name="Rectangle 3"/>
          <p:cNvSpPr>
            <a:spLocks noGrp="1" noChangeArrowheads="1"/>
          </p:cNvSpPr>
          <p:nvPr>
            <p:ph type="body" sz="half" idx="1"/>
          </p:nvPr>
        </p:nvSpPr>
        <p:spPr>
          <a:xfrm>
            <a:off x="457200" y="1600200"/>
            <a:ext cx="8218488" cy="604838"/>
          </a:xfrm>
        </p:spPr>
        <p:txBody>
          <a:bodyPr/>
          <a:lstStyle/>
          <a:p>
            <a:pPr marL="609600" indent="-609600" eaLnBrk="1" hangingPunct="1">
              <a:defRPr/>
            </a:pPr>
            <a:r>
              <a:rPr lang="zh-CN" altLang="en-US" b="1">
                <a:ea typeface="隶书" pitchFamily="49" charset="-122"/>
              </a:rPr>
              <a:t>软件项目规模估算，转换成工作量估算</a:t>
            </a:r>
          </a:p>
        </p:txBody>
      </p:sp>
      <p:graphicFrame>
        <p:nvGraphicFramePr>
          <p:cNvPr id="210948" name="Group 4"/>
          <p:cNvGraphicFramePr>
            <a:graphicFrameLocks noGrp="1"/>
          </p:cNvGraphicFramePr>
          <p:nvPr>
            <p:ph sz="half" idx="2"/>
          </p:nvPr>
        </p:nvGraphicFramePr>
        <p:xfrm>
          <a:off x="755650" y="2565400"/>
          <a:ext cx="7777162" cy="2984500"/>
        </p:xfrm>
        <a:graphic>
          <a:graphicData uri="http://schemas.openxmlformats.org/drawingml/2006/table">
            <a:tbl>
              <a:tblPr/>
              <a:tblGrid>
                <a:gridCol w="3881437">
                  <a:extLst>
                    <a:ext uri="{9D8B030D-6E8A-4147-A177-3AD203B41FA5}">
                      <a16:colId xmlns:a16="http://schemas.microsoft.com/office/drawing/2014/main" xmlns="" val="20000"/>
                    </a:ext>
                  </a:extLst>
                </a:gridCol>
                <a:gridCol w="3895725">
                  <a:extLst>
                    <a:ext uri="{9D8B030D-6E8A-4147-A177-3AD203B41FA5}">
                      <a16:colId xmlns:a16="http://schemas.microsoft.com/office/drawing/2014/main" xmlns="" val="20001"/>
                    </a:ext>
                  </a:extLst>
                </a:gridCol>
              </a:tblGrid>
              <a:tr h="2984500">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代码行法＊</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类比法</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a:t>
                      </a: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Delphi</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法</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自顶向下法</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自底向上法</a:t>
                      </a:r>
                    </a:p>
                  </a:txBody>
                  <a:tcPr horzOverflow="overflow">
                    <a:lnL cap="flat">
                      <a:noFill/>
                    </a:lnL>
                    <a:lnR>
                      <a:noFill/>
                    </a:lnR>
                    <a:lnT cap="flat">
                      <a:noFill/>
                    </a:lnT>
                    <a:lnB cap="flat">
                      <a:noFill/>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defRPr/>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功能点法＊</a:t>
                      </a:r>
                      <a:endParaRPr kumimoji="0" lang="zh-CN" altLang="en-US" sz="2800" b="0" i="0" u="none" strike="noStrike" cap="none" normalizeH="0" baseline="0" dirty="0">
                        <a:ln>
                          <a:noFill/>
                        </a:ln>
                        <a:solidFill>
                          <a:schemeClr val="tx1"/>
                        </a:solidFill>
                        <a:effectLst>
                          <a:outerShdw blurRad="38100" dist="38100" dir="2700000" algn="tl">
                            <a:srgbClr val="000000"/>
                          </a:outerShdw>
                        </a:effectLst>
                        <a:latin typeface="Arial" charset="0"/>
                        <a:ea typeface="宋体" pitchFamily="2" charset="-122"/>
                      </a:endParaRP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参数化模型法 </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a:t>
                      </a:r>
                      <a:r>
                        <a:rPr kumimoji="0" lang="en-US" altLang="zh-CN"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Putnam</a:t>
                      </a: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法</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用例点法</a:t>
                      </a:r>
                    </a:p>
                    <a:p>
                      <a:pPr marL="457200" marR="0" lvl="1" indent="0" algn="l" defTabSz="914400" rtl="0" eaLnBrk="1" fontAlgn="base" latinLnBrk="0" hangingPunct="1">
                        <a:lnSpc>
                          <a:spcPct val="100000"/>
                        </a:lnSpc>
                        <a:spcBef>
                          <a:spcPct val="20000"/>
                        </a:spcBef>
                        <a:spcAft>
                          <a:spcPct val="0"/>
                        </a:spcAft>
                        <a:buClr>
                          <a:schemeClr val="tx2"/>
                        </a:buClr>
                        <a:buSzPct val="75000"/>
                        <a:buFont typeface="Wingdings" pitchFamily="2" charset="2"/>
                        <a:buChar char="l"/>
                        <a:tabLst/>
                      </a:pPr>
                      <a:r>
                        <a:rPr kumimoji="0" lang="zh-CN" altLang="en-US" sz="2800" b="1" i="0" u="none" strike="noStrike" cap="none" normalizeH="0" baseline="0" dirty="0">
                          <a:ln>
                            <a:noFill/>
                          </a:ln>
                          <a:solidFill>
                            <a:schemeClr val="tx1"/>
                          </a:solidFill>
                          <a:effectLst>
                            <a:outerShdw blurRad="38100" dist="38100" dir="2700000" algn="tl">
                              <a:srgbClr val="000000"/>
                            </a:outerShdw>
                          </a:effectLst>
                          <a:latin typeface="Arial" charset="0"/>
                          <a:ea typeface="隶书" pitchFamily="49" charset="-122"/>
                        </a:rPr>
                        <a:t> 对象点法</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6" name="Slide Number Placeholder 15"/>
          <p:cNvSpPr>
            <a:spLocks noGrp="1"/>
          </p:cNvSpPr>
          <p:nvPr>
            <p:ph type="sldNum" sz="quarter" idx="4294967295"/>
          </p:nvPr>
        </p:nvSpPr>
        <p:spPr>
          <a:xfrm>
            <a:off x="8234363" y="6337300"/>
            <a:ext cx="874712" cy="476250"/>
          </a:xfrm>
          <a:prstGeom prst="rect">
            <a:avLst/>
          </a:prstGeom>
        </p:spPr>
        <p:txBody>
          <a:bodyPr/>
          <a:lstStyle/>
          <a:p>
            <a:pPr>
              <a:defRPr/>
            </a:pPr>
            <a:fld id="{A0D7D049-3BDD-4E33-B5A8-7EC132FE2778}" type="slidenum">
              <a:rPr lang="en-US" altLang="zh-CN"/>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295400" y="76200"/>
            <a:ext cx="7391400" cy="636587"/>
          </a:xfrm>
        </p:spPr>
        <p:txBody>
          <a:bodyPr/>
          <a:lstStyle/>
          <a:p>
            <a:pPr eaLnBrk="1" hangingPunct="1">
              <a:defRPr/>
            </a:pPr>
            <a:r>
              <a:rPr lang="en-US" altLang="en-US" b="1" dirty="0" err="1">
                <a:latin typeface="宋体" pitchFamily="2" charset="-122"/>
              </a:rPr>
              <a:t>成本</a:t>
            </a:r>
            <a:r>
              <a:rPr lang="zh-CN" altLang="en-US" b="1" dirty="0">
                <a:latin typeface="宋体" pitchFamily="2" charset="-122"/>
              </a:rPr>
              <a:t>估算</a:t>
            </a:r>
            <a:r>
              <a:rPr lang="en-US" altLang="en-US" b="1" dirty="0" err="1">
                <a:latin typeface="宋体" pitchFamily="2" charset="-122"/>
              </a:rPr>
              <a:t>模型</a:t>
            </a:r>
            <a:r>
              <a:rPr lang="zh-CN" altLang="en-US" b="1" dirty="0">
                <a:latin typeface="宋体" pitchFamily="2" charset="-122"/>
              </a:rPr>
              <a:t>举例</a:t>
            </a:r>
          </a:p>
        </p:txBody>
      </p:sp>
      <p:sp>
        <p:nvSpPr>
          <p:cNvPr id="121859" name="Rectangle 3"/>
          <p:cNvSpPr>
            <a:spLocks noGrp="1" noChangeArrowheads="1"/>
          </p:cNvSpPr>
          <p:nvPr>
            <p:ph idx="1"/>
          </p:nvPr>
        </p:nvSpPr>
        <p:spPr>
          <a:xfrm>
            <a:off x="468313" y="1700213"/>
            <a:ext cx="8218487" cy="4708525"/>
          </a:xfrm>
        </p:spPr>
        <p:txBody>
          <a:bodyPr/>
          <a:lstStyle/>
          <a:p>
            <a:pPr eaLnBrk="1" hangingPunct="1">
              <a:defRPr/>
            </a:pPr>
            <a:endParaRPr lang="en-US" altLang="zh-CN">
              <a:latin typeface="宋体" pitchFamily="2" charset="-122"/>
            </a:endParaRPr>
          </a:p>
          <a:p>
            <a:pPr eaLnBrk="1" hangingPunct="1">
              <a:buFont typeface="Wingdings" pitchFamily="2" charset="2"/>
              <a:buAutoNum type="arabicPeriod"/>
              <a:defRPr/>
            </a:pPr>
            <a:endParaRPr lang="en-US" altLang="zh-CN">
              <a:latin typeface="宋体" pitchFamily="2" charset="-122"/>
            </a:endParaRPr>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pPr>
              <a:defRPr/>
            </a:pPr>
            <a:fld id="{359AB831-7BED-4979-A1A3-35818F75B2ED}" type="slidenum">
              <a:rPr lang="en-US" altLang="zh-CN"/>
              <a:pPr>
                <a:defRPr/>
              </a:pPr>
              <a:t>18</a:t>
            </a:fld>
            <a:endParaRPr lang="en-US" altLang="zh-CN"/>
          </a:p>
        </p:txBody>
      </p:sp>
      <p:sp>
        <p:nvSpPr>
          <p:cNvPr id="121861" name="Rectangle 5"/>
          <p:cNvSpPr>
            <a:spLocks noChangeArrowheads="1"/>
          </p:cNvSpPr>
          <p:nvPr/>
        </p:nvSpPr>
        <p:spPr bwMode="auto">
          <a:xfrm>
            <a:off x="457200" y="1066800"/>
            <a:ext cx="8458200" cy="5181600"/>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pitchFamily="2" charset="2"/>
              <a:buChar char="Ø"/>
              <a:defRPr/>
            </a:pPr>
            <a:r>
              <a:rPr lang="zh-CN" altLang="en-US" b="1" dirty="0">
                <a:effectLst>
                  <a:outerShdw blurRad="38100" dist="38100" dir="2700000" algn="tl">
                    <a:srgbClr val="000000"/>
                  </a:outerShdw>
                </a:effectLst>
                <a:latin typeface="宋体" pitchFamily="2" charset="-122"/>
                <a:ea typeface="宋体" pitchFamily="2" charset="-122"/>
              </a:rPr>
              <a:t>利用</a:t>
            </a:r>
            <a:r>
              <a:rPr lang="en-US" altLang="zh-CN" b="1" dirty="0">
                <a:effectLst>
                  <a:outerShdw blurRad="38100" dist="38100" dir="2700000" algn="tl">
                    <a:srgbClr val="000000"/>
                  </a:outerShdw>
                </a:effectLst>
                <a:latin typeface="宋体" pitchFamily="2" charset="-122"/>
                <a:ea typeface="宋体" pitchFamily="2" charset="-122"/>
              </a:rPr>
              <a:t>LOC</a:t>
            </a:r>
            <a:r>
              <a:rPr lang="zh-CN" altLang="en-US" b="1" dirty="0">
                <a:effectLst>
                  <a:outerShdw blurRad="38100" dist="38100" dir="2700000" algn="tl">
                    <a:srgbClr val="000000"/>
                  </a:outerShdw>
                </a:effectLst>
                <a:latin typeface="宋体" pitchFamily="2" charset="-122"/>
                <a:ea typeface="宋体" pitchFamily="2" charset="-122"/>
              </a:rPr>
              <a:t>估算模型</a:t>
            </a:r>
          </a:p>
          <a:p>
            <a:pPr marL="342900" indent="-342900">
              <a:spcBef>
                <a:spcPct val="20000"/>
              </a:spcBef>
              <a:buClr>
                <a:schemeClr val="hlink"/>
              </a:buClr>
              <a:buSzPct val="80000"/>
              <a:buFont typeface="Wingdings" pitchFamily="2" charset="2"/>
              <a:buNone/>
              <a:defRPr/>
            </a:pPr>
            <a:r>
              <a:rPr lang="zh-CN" altLang="en-US" dirty="0">
                <a:effectLst>
                  <a:outerShdw blurRad="38100" dist="38100" dir="2700000" algn="tl">
                    <a:srgbClr val="000000"/>
                  </a:outerShdw>
                </a:effectLst>
                <a:latin typeface="宋体" pitchFamily="2" charset="-122"/>
                <a:ea typeface="宋体" pitchFamily="2" charset="-122"/>
              </a:rPr>
              <a:t>   </a:t>
            </a:r>
            <a:r>
              <a:rPr lang="en-US" altLang="zh-CN" sz="2400" b="1" dirty="0">
                <a:effectLst>
                  <a:outerShdw blurRad="38100" dist="38100" dir="2700000" algn="tl">
                    <a:srgbClr val="000000"/>
                  </a:outerShdw>
                </a:effectLst>
                <a:latin typeface="宋体" pitchFamily="2" charset="-122"/>
                <a:ea typeface="宋体" pitchFamily="2" charset="-122"/>
              </a:rPr>
              <a:t>E=5.2</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(KLOC)</a:t>
            </a:r>
            <a:r>
              <a:rPr lang="en-US" altLang="zh-CN" sz="2400" b="1" baseline="30000" dirty="0">
                <a:effectLst>
                  <a:outerShdw blurRad="38100" dist="38100" dir="2700000" algn="tl">
                    <a:srgbClr val="000000"/>
                  </a:outerShdw>
                </a:effectLst>
                <a:latin typeface="宋体" pitchFamily="2" charset="-122"/>
                <a:ea typeface="宋体" pitchFamily="2" charset="-122"/>
                <a:sym typeface="Symbol" pitchFamily="18" charset="2"/>
              </a:rPr>
              <a:t>0.91              	 </a:t>
            </a:r>
            <a:r>
              <a:rPr lang="en-US" altLang="zh-CN" sz="2400" b="1" dirty="0" err="1">
                <a:effectLst>
                  <a:outerShdw blurRad="38100" dist="38100" dir="2700000" algn="tl">
                    <a:srgbClr val="000000"/>
                  </a:outerShdw>
                </a:effectLst>
                <a:latin typeface="宋体" pitchFamily="2" charset="-122"/>
                <a:ea typeface="宋体" pitchFamily="2" charset="-122"/>
                <a:sym typeface="Symbol" pitchFamily="18" charset="2"/>
              </a:rPr>
              <a:t>Walston</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-Felix</a:t>
            </a:r>
            <a:r>
              <a:rPr lang="zh-CN" altLang="en-US" sz="2400" b="1" dirty="0">
                <a:effectLst>
                  <a:outerShdw blurRad="38100" dist="38100" dir="2700000" algn="tl">
                    <a:srgbClr val="000000"/>
                  </a:outerShdw>
                </a:effectLst>
                <a:latin typeface="宋体" pitchFamily="2" charset="-122"/>
                <a:ea typeface="宋体" pitchFamily="2" charset="-122"/>
              </a:rPr>
              <a:t>模型</a:t>
            </a:r>
          </a:p>
          <a:p>
            <a:pPr marL="342900" indent="-342900">
              <a:spcBef>
                <a:spcPct val="20000"/>
              </a:spcBef>
              <a:buClr>
                <a:schemeClr val="hlink"/>
              </a:buClr>
              <a:buSzPct val="80000"/>
              <a:buFont typeface="Wingdings" pitchFamily="2" charset="2"/>
              <a:buNone/>
              <a:defRPr/>
            </a:pPr>
            <a:r>
              <a:rPr lang="zh-CN" altLang="en-US" sz="2400" b="1" dirty="0">
                <a:effectLst>
                  <a:outerShdw blurRad="38100" dist="38100" dir="2700000" algn="tl">
                    <a:srgbClr val="000000"/>
                  </a:outerShdw>
                </a:effectLst>
                <a:latin typeface="宋体" pitchFamily="2" charset="-122"/>
                <a:ea typeface="宋体" pitchFamily="2" charset="-122"/>
              </a:rPr>
              <a:t>    </a:t>
            </a:r>
            <a:r>
              <a:rPr lang="en-US" altLang="zh-CN" sz="2400" b="1" dirty="0">
                <a:effectLst>
                  <a:outerShdw blurRad="38100" dist="38100" dir="2700000" algn="tl">
                    <a:srgbClr val="000000"/>
                  </a:outerShdw>
                </a:effectLst>
                <a:latin typeface="宋体" pitchFamily="2" charset="-122"/>
                <a:ea typeface="宋体" pitchFamily="2" charset="-122"/>
              </a:rPr>
              <a:t>E=5.5+0.73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(KLOC)</a:t>
            </a:r>
            <a:r>
              <a:rPr lang="en-US" altLang="zh-CN" sz="2400" b="1" baseline="30000" dirty="0">
                <a:effectLst>
                  <a:outerShdw blurRad="38100" dist="38100" dir="2700000" algn="tl">
                    <a:srgbClr val="000000"/>
                  </a:outerShdw>
                </a:effectLst>
                <a:latin typeface="宋体" pitchFamily="2" charset="-122"/>
                <a:ea typeface="宋体" pitchFamily="2" charset="-122"/>
                <a:sym typeface="Symbol" pitchFamily="18" charset="2"/>
              </a:rPr>
              <a:t>1.16    </a:t>
            </a:r>
            <a:r>
              <a:rPr lang="zh-CN" altLang="en-US" sz="2400" b="1" baseline="30000" dirty="0">
                <a:effectLst>
                  <a:outerShdw blurRad="38100" dist="38100" dir="2700000" algn="tl">
                    <a:srgbClr val="000000"/>
                  </a:outerShdw>
                </a:effectLst>
                <a:latin typeface="宋体" pitchFamily="2" charset="-122"/>
                <a:ea typeface="宋体" pitchFamily="2" charset="-122"/>
                <a:sym typeface="Symbol" pitchFamily="18" charset="2"/>
              </a:rPr>
              <a:t>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Bailey-</a:t>
            </a:r>
            <a:r>
              <a:rPr lang="en-US" altLang="zh-CN" sz="2400" b="1" dirty="0" err="1">
                <a:effectLst>
                  <a:outerShdw blurRad="38100" dist="38100" dir="2700000" algn="tl">
                    <a:srgbClr val="000000"/>
                  </a:outerShdw>
                </a:effectLst>
                <a:latin typeface="宋体" pitchFamily="2" charset="-122"/>
                <a:ea typeface="宋体" pitchFamily="2" charset="-122"/>
                <a:sym typeface="Symbol" pitchFamily="18" charset="2"/>
              </a:rPr>
              <a:t>Basili</a:t>
            </a:r>
            <a:r>
              <a:rPr lang="zh-CN" altLang="en-US" sz="2400" b="1" dirty="0">
                <a:effectLst>
                  <a:outerShdw blurRad="38100" dist="38100" dir="2700000" algn="tl">
                    <a:srgbClr val="000000"/>
                  </a:outerShdw>
                </a:effectLst>
                <a:latin typeface="宋体" pitchFamily="2" charset="-122"/>
                <a:ea typeface="宋体" pitchFamily="2" charset="-122"/>
              </a:rPr>
              <a:t>模型</a:t>
            </a:r>
          </a:p>
          <a:p>
            <a:pPr marL="342900" indent="-342900">
              <a:spcBef>
                <a:spcPct val="20000"/>
              </a:spcBef>
              <a:buClr>
                <a:schemeClr val="hlink"/>
              </a:buClr>
              <a:buSzPct val="80000"/>
              <a:buFont typeface="Wingdings" pitchFamily="2" charset="2"/>
              <a:buNone/>
              <a:defRPr/>
            </a:pPr>
            <a:r>
              <a:rPr lang="zh-CN" altLang="en-US" sz="2400" b="1" dirty="0">
                <a:effectLst>
                  <a:outerShdw blurRad="38100" dist="38100" dir="2700000" algn="tl">
                    <a:srgbClr val="000000"/>
                  </a:outerShdw>
                </a:effectLst>
                <a:latin typeface="宋体" pitchFamily="2" charset="-122"/>
                <a:ea typeface="宋体" pitchFamily="2" charset="-122"/>
              </a:rPr>
              <a:t>    </a:t>
            </a:r>
            <a:r>
              <a:rPr lang="en-US" altLang="zh-CN" sz="2400" b="1" dirty="0">
                <a:effectLst>
                  <a:outerShdw blurRad="38100" dist="38100" dir="2700000" algn="tl">
                    <a:srgbClr val="000000"/>
                  </a:outerShdw>
                </a:effectLst>
                <a:latin typeface="宋体" pitchFamily="2" charset="-122"/>
                <a:ea typeface="宋体" pitchFamily="2" charset="-122"/>
              </a:rPr>
              <a:t>E=3.2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(KLOC)</a:t>
            </a:r>
            <a:r>
              <a:rPr lang="en-US" altLang="zh-CN" sz="2400" b="1" baseline="30000" dirty="0">
                <a:effectLst>
                  <a:outerShdw blurRad="38100" dist="38100" dir="2700000" algn="tl">
                    <a:srgbClr val="000000"/>
                  </a:outerShdw>
                </a:effectLst>
                <a:latin typeface="宋体" pitchFamily="2" charset="-122"/>
                <a:ea typeface="宋体" pitchFamily="2" charset="-122"/>
                <a:sym typeface="Symbol" pitchFamily="18" charset="2"/>
              </a:rPr>
              <a:t>1.05             	</a:t>
            </a:r>
            <a:r>
              <a:rPr lang="en-US" altLang="zh-CN" sz="2400" b="1" dirty="0">
                <a:solidFill>
                  <a:srgbClr val="FF0000"/>
                </a:solidFill>
                <a:effectLst>
                  <a:outerShdw blurRad="38100" dist="38100" dir="2700000" algn="tl">
                    <a:srgbClr val="000000"/>
                  </a:outerShdw>
                </a:effectLst>
                <a:latin typeface="宋体" pitchFamily="2" charset="-122"/>
                <a:ea typeface="宋体" pitchFamily="2" charset="-122"/>
                <a:sym typeface="Symbol" pitchFamily="18" charset="2"/>
              </a:rPr>
              <a:t>COCOMO</a:t>
            </a:r>
            <a:r>
              <a:rPr lang="zh-CN" altLang="en-US" sz="2400" b="1" dirty="0">
                <a:solidFill>
                  <a:srgbClr val="FF0000"/>
                </a:solidFill>
                <a:effectLst>
                  <a:outerShdw blurRad="38100" dist="38100" dir="2700000" algn="tl">
                    <a:srgbClr val="000000"/>
                  </a:outerShdw>
                </a:effectLst>
                <a:latin typeface="宋体" pitchFamily="2" charset="-122"/>
                <a:ea typeface="宋体" pitchFamily="2" charset="-122"/>
                <a:sym typeface="Symbol" pitchFamily="18" charset="2"/>
              </a:rPr>
              <a:t>基础</a:t>
            </a:r>
            <a:r>
              <a:rPr lang="zh-CN" altLang="en-US" sz="2400" b="1" dirty="0">
                <a:solidFill>
                  <a:srgbClr val="FF0000"/>
                </a:solidFill>
                <a:effectLst>
                  <a:outerShdw blurRad="38100" dist="38100" dir="2700000" algn="tl">
                    <a:srgbClr val="000000"/>
                  </a:outerShdw>
                </a:effectLst>
                <a:latin typeface="宋体" pitchFamily="2" charset="-122"/>
                <a:ea typeface="宋体" pitchFamily="2" charset="-122"/>
              </a:rPr>
              <a:t>模型</a:t>
            </a:r>
          </a:p>
          <a:p>
            <a:pPr marL="342900" indent="-342900">
              <a:spcBef>
                <a:spcPct val="20000"/>
              </a:spcBef>
              <a:buClr>
                <a:schemeClr val="hlink"/>
              </a:buClr>
              <a:buSzPct val="80000"/>
              <a:buFont typeface="Wingdings" pitchFamily="2" charset="2"/>
              <a:buNone/>
              <a:defRPr/>
            </a:pPr>
            <a:r>
              <a:rPr lang="zh-CN" altLang="en-US" sz="2400" b="1" dirty="0">
                <a:effectLst>
                  <a:outerShdw blurRad="38100" dist="38100" dir="2700000" algn="tl">
                    <a:srgbClr val="000000"/>
                  </a:outerShdw>
                </a:effectLst>
                <a:latin typeface="宋体" pitchFamily="2" charset="-122"/>
                <a:ea typeface="宋体" pitchFamily="2" charset="-122"/>
              </a:rPr>
              <a:t>    </a:t>
            </a:r>
            <a:r>
              <a:rPr lang="en-US" altLang="zh-CN" sz="2400" b="1" dirty="0">
                <a:effectLst>
                  <a:outerShdw blurRad="38100" dist="38100" dir="2700000" algn="tl">
                    <a:srgbClr val="000000"/>
                  </a:outerShdw>
                </a:effectLst>
                <a:latin typeface="宋体" pitchFamily="2" charset="-122"/>
                <a:ea typeface="宋体" pitchFamily="2" charset="-122"/>
              </a:rPr>
              <a:t>E=5.288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(KLOC)</a:t>
            </a:r>
            <a:r>
              <a:rPr lang="en-US" altLang="zh-CN" sz="2400" b="1" baseline="30000" dirty="0">
                <a:effectLst>
                  <a:outerShdw blurRad="38100" dist="38100" dir="2700000" algn="tl">
                    <a:srgbClr val="000000"/>
                  </a:outerShdw>
                </a:effectLst>
                <a:latin typeface="宋体" pitchFamily="2" charset="-122"/>
                <a:ea typeface="宋体" pitchFamily="2" charset="-122"/>
                <a:sym typeface="Symbol" pitchFamily="18" charset="2"/>
              </a:rPr>
              <a:t>1.047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Doty</a:t>
            </a:r>
            <a:r>
              <a:rPr lang="zh-CN" altLang="en-US" sz="2400" b="1" dirty="0">
                <a:effectLst>
                  <a:outerShdw blurRad="38100" dist="38100" dir="2700000" algn="tl">
                    <a:srgbClr val="000000"/>
                  </a:outerShdw>
                </a:effectLst>
                <a:latin typeface="宋体" pitchFamily="2" charset="-122"/>
                <a:ea typeface="宋体" pitchFamily="2" charset="-122"/>
              </a:rPr>
              <a:t>模型</a:t>
            </a:r>
            <a:r>
              <a:rPr lang="en-US" altLang="zh-CN" sz="2400" b="1" dirty="0">
                <a:effectLst>
                  <a:outerShdw blurRad="38100" dist="38100" dir="2700000" algn="tl">
                    <a:srgbClr val="000000"/>
                  </a:outerShdw>
                </a:effectLst>
                <a:latin typeface="宋体" pitchFamily="2" charset="-122"/>
                <a:ea typeface="宋体" pitchFamily="2" charset="-122"/>
              </a:rPr>
              <a:t>, </a:t>
            </a:r>
            <a:r>
              <a:rPr lang="zh-CN" altLang="zh-CN" sz="2400" b="1" dirty="0">
                <a:effectLst>
                  <a:outerShdw blurRad="38100" dist="38100" dir="2700000" algn="tl">
                    <a:srgbClr val="000000"/>
                  </a:outerShdw>
                </a:effectLst>
                <a:latin typeface="宋体" pitchFamily="2" charset="-122"/>
                <a:ea typeface="宋体" pitchFamily="2" charset="-122"/>
              </a:rPr>
              <a:t>当</a:t>
            </a:r>
            <a:r>
              <a:rPr lang="en-US" altLang="zh-CN" sz="2400" b="1" dirty="0">
                <a:effectLst>
                  <a:outerShdw blurRad="38100" dist="38100" dir="2700000" algn="tl">
                    <a:srgbClr val="000000"/>
                  </a:outerShdw>
                </a:effectLst>
                <a:latin typeface="宋体" pitchFamily="2" charset="-122"/>
                <a:ea typeface="宋体" pitchFamily="2" charset="-122"/>
              </a:rPr>
              <a:t>KLOC&gt;9</a:t>
            </a:r>
          </a:p>
          <a:p>
            <a:pPr marL="342900" indent="-342900">
              <a:spcBef>
                <a:spcPct val="20000"/>
              </a:spcBef>
              <a:buClr>
                <a:schemeClr val="hlink"/>
              </a:buClr>
              <a:buSzPct val="80000"/>
              <a:buFont typeface="Wingdings" pitchFamily="2" charset="2"/>
              <a:buChar char="Ø"/>
              <a:defRPr/>
            </a:pPr>
            <a:r>
              <a:rPr lang="zh-CN" altLang="en-US" sz="2400" b="1" dirty="0">
                <a:effectLst>
                  <a:outerShdw blurRad="38100" dist="38100" dir="2700000" algn="tl">
                    <a:srgbClr val="000000"/>
                  </a:outerShdw>
                </a:effectLst>
                <a:latin typeface="宋体" pitchFamily="2" charset="-122"/>
                <a:ea typeface="宋体" pitchFamily="2" charset="-122"/>
              </a:rPr>
              <a:t>利用</a:t>
            </a:r>
            <a:r>
              <a:rPr lang="en-US" altLang="zh-CN" sz="2400" b="1" dirty="0">
                <a:effectLst>
                  <a:outerShdw blurRad="38100" dist="38100" dir="2700000" algn="tl">
                    <a:srgbClr val="000000"/>
                  </a:outerShdw>
                </a:effectLst>
                <a:latin typeface="宋体" pitchFamily="2" charset="-122"/>
                <a:ea typeface="宋体" pitchFamily="2" charset="-122"/>
              </a:rPr>
              <a:t>FP</a:t>
            </a:r>
            <a:r>
              <a:rPr lang="zh-CN" altLang="en-US" sz="2400" b="1" dirty="0">
                <a:effectLst>
                  <a:outerShdw blurRad="38100" dist="38100" dir="2700000" algn="tl">
                    <a:srgbClr val="000000"/>
                  </a:outerShdw>
                </a:effectLst>
                <a:latin typeface="宋体" pitchFamily="2" charset="-122"/>
                <a:ea typeface="宋体" pitchFamily="2" charset="-122"/>
              </a:rPr>
              <a:t>估算模型</a:t>
            </a:r>
          </a:p>
          <a:p>
            <a:pPr marL="342900" indent="-342900">
              <a:spcBef>
                <a:spcPct val="20000"/>
              </a:spcBef>
              <a:buClr>
                <a:schemeClr val="hlink"/>
              </a:buClr>
              <a:buSzPct val="80000"/>
              <a:buFont typeface="Wingdings" pitchFamily="2" charset="2"/>
              <a:buNone/>
              <a:defRPr/>
            </a:pPr>
            <a:r>
              <a:rPr lang="zh-CN" altLang="en-US" sz="2400" dirty="0">
                <a:effectLst>
                  <a:outerShdw blurRad="38100" dist="38100" dir="2700000" algn="tl">
                    <a:srgbClr val="000000"/>
                  </a:outerShdw>
                </a:effectLst>
                <a:latin typeface="宋体" pitchFamily="2" charset="-122"/>
                <a:ea typeface="宋体" pitchFamily="2" charset="-122"/>
              </a:rPr>
              <a:t>　　</a:t>
            </a:r>
            <a:r>
              <a:rPr lang="en-US" altLang="zh-CN" sz="2400" dirty="0">
                <a:effectLst>
                  <a:outerShdw blurRad="38100" dist="38100" dir="2700000" algn="tl">
                    <a:srgbClr val="000000"/>
                  </a:outerShdw>
                </a:effectLst>
                <a:latin typeface="宋体" pitchFamily="2" charset="-122"/>
                <a:ea typeface="宋体" pitchFamily="2" charset="-122"/>
              </a:rPr>
              <a:t>E=-13.39+0.0545FP        	</a:t>
            </a:r>
            <a:r>
              <a:rPr lang="en-US" altLang="zh-CN" sz="2400" b="1" dirty="0">
                <a:effectLst>
                  <a:outerShdw blurRad="38100" dist="38100" dir="2700000" algn="tl">
                    <a:srgbClr val="000000"/>
                  </a:outerShdw>
                </a:effectLst>
                <a:latin typeface="宋体" pitchFamily="2" charset="-122"/>
                <a:ea typeface="宋体" pitchFamily="2" charset="-122"/>
              </a:rPr>
              <a:t>Albrecht</a:t>
            </a:r>
            <a:r>
              <a:rPr lang="zh-CN" altLang="zh-CN" sz="2400" b="1" dirty="0">
                <a:effectLst>
                  <a:outerShdw blurRad="38100" dist="38100" dir="2700000" algn="tl">
                    <a:srgbClr val="000000"/>
                  </a:outerShdw>
                </a:effectLst>
                <a:latin typeface="宋体" pitchFamily="2" charset="-122"/>
                <a:ea typeface="宋体" pitchFamily="2" charset="-122"/>
              </a:rPr>
              <a:t>和</a:t>
            </a:r>
            <a:r>
              <a:rPr lang="en-US" altLang="zh-CN" sz="2400" b="1" dirty="0">
                <a:effectLst>
                  <a:outerShdw blurRad="38100" dist="38100" dir="2700000" algn="tl">
                    <a:srgbClr val="000000"/>
                  </a:outerShdw>
                </a:effectLst>
                <a:latin typeface="宋体" pitchFamily="2" charset="-122"/>
                <a:ea typeface="宋体" pitchFamily="2" charset="-122"/>
              </a:rPr>
              <a:t>Gaffney</a:t>
            </a:r>
            <a:r>
              <a:rPr lang="zh-CN" altLang="en-US" sz="2400" b="1" dirty="0">
                <a:effectLst>
                  <a:outerShdw blurRad="38100" dist="38100" dir="2700000" algn="tl">
                    <a:srgbClr val="000000"/>
                  </a:outerShdw>
                </a:effectLst>
                <a:latin typeface="宋体" pitchFamily="2" charset="-122"/>
                <a:ea typeface="宋体" pitchFamily="2" charset="-122"/>
              </a:rPr>
              <a:t>模型</a:t>
            </a:r>
          </a:p>
          <a:p>
            <a:pPr marL="342900" indent="-342900">
              <a:spcBef>
                <a:spcPct val="20000"/>
              </a:spcBef>
              <a:buClr>
                <a:schemeClr val="hlink"/>
              </a:buClr>
              <a:buSzPct val="80000"/>
              <a:buFont typeface="Wingdings" pitchFamily="2" charset="2"/>
              <a:buNone/>
              <a:defRPr/>
            </a:pPr>
            <a:r>
              <a:rPr lang="zh-CN" altLang="en-US" dirty="0">
                <a:effectLst>
                  <a:outerShdw blurRad="38100" dist="38100" dir="2700000" algn="tl">
                    <a:srgbClr val="000000"/>
                  </a:outerShdw>
                </a:effectLst>
                <a:latin typeface="宋体" pitchFamily="2" charset="-122"/>
                <a:ea typeface="宋体" pitchFamily="2" charset="-122"/>
              </a:rPr>
              <a:t> 　</a:t>
            </a:r>
            <a:r>
              <a:rPr lang="en-US" altLang="zh-CN" sz="2400" dirty="0">
                <a:effectLst>
                  <a:outerShdw blurRad="38100" dist="38100" dir="2700000" algn="tl">
                    <a:srgbClr val="000000"/>
                  </a:outerShdw>
                </a:effectLst>
                <a:latin typeface="宋体" pitchFamily="2" charset="-122"/>
                <a:ea typeface="宋体" pitchFamily="2" charset="-122"/>
              </a:rPr>
              <a:t>E=60.62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7.728</a:t>
            </a:r>
            <a:r>
              <a:rPr lang="en-US" altLang="zh-CN" sz="2400" b="1" dirty="0">
                <a:effectLst>
                  <a:outerShdw blurRad="38100" dist="38100" dir="2700000" algn="tl">
                    <a:srgbClr val="000000"/>
                  </a:outerShdw>
                </a:effectLst>
                <a:latin typeface="宋体" pitchFamily="2" charset="-122"/>
                <a:ea typeface="宋体" pitchFamily="2" charset="-122"/>
              </a:rPr>
              <a:t> </a:t>
            </a:r>
            <a:r>
              <a:rPr lang="en-US" altLang="zh-CN" sz="2400" b="1" dirty="0">
                <a:effectLst>
                  <a:outerShdw blurRad="38100" dist="38100" dir="2700000" algn="tl">
                    <a:srgbClr val="000000"/>
                  </a:outerShdw>
                </a:effectLst>
                <a:latin typeface="宋体" pitchFamily="2" charset="-122"/>
                <a:ea typeface="宋体" pitchFamily="2" charset="-122"/>
                <a:sym typeface="Symbol" pitchFamily="18" charset="2"/>
              </a:rPr>
              <a:t>10</a:t>
            </a:r>
            <a:r>
              <a:rPr lang="en-US" altLang="zh-CN" sz="2400" b="1" baseline="30000" dirty="0">
                <a:effectLst>
                  <a:outerShdw blurRad="38100" dist="38100" dir="2700000" algn="tl">
                    <a:srgbClr val="000000"/>
                  </a:outerShdw>
                </a:effectLst>
                <a:latin typeface="宋体" pitchFamily="2" charset="-122"/>
                <a:ea typeface="宋体" pitchFamily="2" charset="-122"/>
                <a:sym typeface="Symbol" pitchFamily="18" charset="2"/>
              </a:rPr>
              <a:t>-8</a:t>
            </a:r>
            <a:r>
              <a:rPr lang="en-US" altLang="zh-CN" sz="2400" dirty="0">
                <a:effectLst>
                  <a:outerShdw blurRad="38100" dist="38100" dir="2700000" algn="tl">
                    <a:srgbClr val="000000"/>
                  </a:outerShdw>
                </a:effectLst>
                <a:latin typeface="宋体" pitchFamily="2" charset="-122"/>
                <a:ea typeface="宋体" pitchFamily="2" charset="-122"/>
              </a:rPr>
              <a:t>FP</a:t>
            </a:r>
            <a:r>
              <a:rPr lang="en-US" altLang="zh-CN" sz="2400" baseline="30000" dirty="0">
                <a:effectLst>
                  <a:outerShdw blurRad="38100" dist="38100" dir="2700000" algn="tl">
                    <a:srgbClr val="000000"/>
                  </a:outerShdw>
                </a:effectLst>
                <a:latin typeface="宋体" pitchFamily="2" charset="-122"/>
                <a:ea typeface="宋体" pitchFamily="2" charset="-122"/>
              </a:rPr>
              <a:t>3    	</a:t>
            </a:r>
            <a:r>
              <a:rPr lang="en-US" altLang="zh-CN" sz="2400" dirty="0" err="1">
                <a:effectLst>
                  <a:outerShdw blurRad="38100" dist="38100" dir="2700000" algn="tl">
                    <a:srgbClr val="000000"/>
                  </a:outerShdw>
                </a:effectLst>
                <a:latin typeface="宋体" pitchFamily="2" charset="-122"/>
                <a:ea typeface="宋体" pitchFamily="2" charset="-122"/>
              </a:rPr>
              <a:t>Kemerer</a:t>
            </a:r>
            <a:r>
              <a:rPr lang="zh-CN" altLang="en-US" sz="2400" b="1" dirty="0">
                <a:effectLst>
                  <a:outerShdw blurRad="38100" dist="38100" dir="2700000" algn="tl">
                    <a:srgbClr val="000000"/>
                  </a:outerShdw>
                </a:effectLst>
                <a:latin typeface="宋体" pitchFamily="2" charset="-122"/>
                <a:ea typeface="宋体" pitchFamily="2" charset="-122"/>
              </a:rPr>
              <a:t>模型</a:t>
            </a:r>
          </a:p>
          <a:p>
            <a:pPr marL="342900" indent="-342900">
              <a:spcBef>
                <a:spcPct val="20000"/>
              </a:spcBef>
              <a:buClr>
                <a:schemeClr val="hlink"/>
              </a:buClr>
              <a:buSzPct val="80000"/>
              <a:buFont typeface="Wingdings" pitchFamily="2" charset="2"/>
              <a:buNone/>
              <a:defRPr/>
            </a:pPr>
            <a:r>
              <a:rPr lang="zh-CN" altLang="en-US" sz="2400" b="1" dirty="0">
                <a:effectLst>
                  <a:outerShdw blurRad="38100" dist="38100" dir="2700000" algn="tl">
                    <a:srgbClr val="000000"/>
                  </a:outerShdw>
                </a:effectLst>
                <a:latin typeface="宋体" pitchFamily="2" charset="-122"/>
                <a:ea typeface="宋体" pitchFamily="2" charset="-122"/>
              </a:rPr>
              <a:t>  　</a:t>
            </a:r>
            <a:r>
              <a:rPr lang="en-US" altLang="zh-CN" sz="2400" b="1" dirty="0">
                <a:effectLst>
                  <a:outerShdw blurRad="38100" dist="38100" dir="2700000" algn="tl">
                    <a:srgbClr val="000000"/>
                  </a:outerShdw>
                </a:effectLst>
                <a:latin typeface="宋体" pitchFamily="2" charset="-122"/>
                <a:ea typeface="宋体" pitchFamily="2" charset="-122"/>
              </a:rPr>
              <a:t>E=585.7+5.12</a:t>
            </a:r>
            <a:r>
              <a:rPr lang="en-US" altLang="zh-CN" sz="2400" dirty="0">
                <a:effectLst>
                  <a:outerShdw blurRad="38100" dist="38100" dir="2700000" algn="tl">
                    <a:srgbClr val="000000"/>
                  </a:outerShdw>
                </a:effectLst>
                <a:latin typeface="宋体" pitchFamily="2" charset="-122"/>
                <a:ea typeface="宋体" pitchFamily="2" charset="-122"/>
              </a:rPr>
              <a:t>FP    		</a:t>
            </a:r>
            <a:r>
              <a:rPr lang="en-US" altLang="zh-CN" sz="2400" b="1" dirty="0" err="1">
                <a:effectLst>
                  <a:outerShdw blurRad="38100" dist="38100" dir="2700000" algn="tl">
                    <a:srgbClr val="000000"/>
                  </a:outerShdw>
                </a:effectLst>
                <a:latin typeface="宋体" pitchFamily="2" charset="-122"/>
                <a:ea typeface="宋体" pitchFamily="2" charset="-122"/>
              </a:rPr>
              <a:t>Maston</a:t>
            </a:r>
            <a:r>
              <a:rPr lang="zh-CN" altLang="en-US" sz="2400" b="1" dirty="0">
                <a:effectLst>
                  <a:outerShdw blurRad="38100" dist="38100" dir="2700000" algn="tl">
                    <a:srgbClr val="000000"/>
                  </a:outerShdw>
                </a:effectLst>
                <a:latin typeface="宋体" pitchFamily="2" charset="-122"/>
                <a:ea typeface="宋体" pitchFamily="2" charset="-122"/>
              </a:rPr>
              <a:t>、</a:t>
            </a:r>
            <a:r>
              <a:rPr lang="en-US" altLang="zh-CN" sz="2400" b="1" dirty="0">
                <a:effectLst>
                  <a:outerShdw blurRad="38100" dist="38100" dir="2700000" algn="tl">
                    <a:srgbClr val="000000"/>
                  </a:outerShdw>
                </a:effectLst>
                <a:latin typeface="宋体" pitchFamily="2" charset="-122"/>
                <a:ea typeface="宋体" pitchFamily="2" charset="-122"/>
              </a:rPr>
              <a:t>Barnett</a:t>
            </a:r>
            <a:r>
              <a:rPr lang="zh-CN" altLang="zh-CN" sz="2400" b="1" dirty="0">
                <a:effectLst>
                  <a:outerShdw blurRad="38100" dist="38100" dir="2700000" algn="tl">
                    <a:srgbClr val="000000"/>
                  </a:outerShdw>
                </a:effectLst>
                <a:latin typeface="宋体" pitchFamily="2" charset="-122"/>
                <a:ea typeface="宋体" pitchFamily="2" charset="-122"/>
              </a:rPr>
              <a:t>和</a:t>
            </a:r>
            <a:r>
              <a:rPr lang="zh-CN" altLang="en-US" sz="2400" b="1" dirty="0">
                <a:effectLst>
                  <a:outerShdw blurRad="38100" dist="38100" dir="2700000" algn="tl">
                    <a:srgbClr val="000000"/>
                  </a:outerShdw>
                </a:effectLst>
                <a:latin typeface="宋体" pitchFamily="2" charset="-122"/>
                <a:ea typeface="宋体" pitchFamily="2" charset="-122"/>
              </a:rPr>
              <a:t>							</a:t>
            </a:r>
            <a:r>
              <a:rPr lang="en-US" altLang="zh-CN" sz="2400" b="1" dirty="0" err="1">
                <a:effectLst>
                  <a:outerShdw blurRad="38100" dist="38100" dir="2700000" algn="tl">
                    <a:srgbClr val="000000"/>
                  </a:outerShdw>
                </a:effectLst>
                <a:latin typeface="宋体" pitchFamily="2" charset="-122"/>
                <a:ea typeface="宋体" pitchFamily="2" charset="-122"/>
              </a:rPr>
              <a:t>Mellichamp</a:t>
            </a:r>
            <a:r>
              <a:rPr lang="zh-CN" altLang="en-US" sz="2400" b="1" dirty="0">
                <a:effectLst>
                  <a:outerShdw blurRad="38100" dist="38100" dir="2700000" algn="tl">
                    <a:srgbClr val="000000"/>
                  </a:outerShdw>
                </a:effectLst>
                <a:latin typeface="宋体" pitchFamily="2" charset="-122"/>
                <a:ea typeface="宋体" pitchFamily="2" charset="-122"/>
              </a:rPr>
              <a:t>模型</a:t>
            </a:r>
            <a:endParaRPr lang="zh-CN" altLang="en-US" sz="2400" b="1" baseline="30000" dirty="0">
              <a:effectLst>
                <a:outerShdw blurRad="38100" dist="38100" dir="2700000" algn="tl">
                  <a:srgbClr val="000000"/>
                </a:outerShdw>
              </a:effectLst>
              <a:latin typeface="宋体" pitchFamily="2" charset="-122"/>
              <a:ea typeface="宋体"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2000"/>
                                  </p:stCondLst>
                                  <p:endCondLst>
                                    <p:cond evt="begin" delay="0">
                                      <p:tn val="5"/>
                                    </p:cond>
                                  </p:end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blinds(horizontal)">
                                      <p:cBhvr>
                                        <p:cTn id="7" dur="500"/>
                                        <p:tgtEl>
                                          <p:spTgt spid="1218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dvAuto="20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69913" y="57150"/>
            <a:ext cx="8002587" cy="492125"/>
          </a:xfrm>
        </p:spPr>
        <p:txBody>
          <a:bodyPr>
            <a:normAutofit fontScale="90000"/>
          </a:bodyPr>
          <a:lstStyle/>
          <a:p>
            <a:pPr eaLnBrk="1" hangingPunct="1"/>
            <a:r>
              <a:rPr lang="zh-CN" altLang="en-US" sz="2800" b="1">
                <a:effectLst/>
                <a:latin typeface="宋体" pitchFamily="2" charset="-122"/>
                <a:sym typeface="Monotype Sorts"/>
              </a:rPr>
              <a:t>表</a:t>
            </a:r>
            <a:r>
              <a:rPr lang="en-US" altLang="zh-CN" sz="2800" b="1">
                <a:effectLst/>
                <a:latin typeface="宋体" pitchFamily="2" charset="-122"/>
                <a:sym typeface="Monotype Sorts"/>
              </a:rPr>
              <a:t>1.8</a:t>
            </a:r>
            <a:endParaRPr lang="zh-CN" altLang="en-US" sz="2800" b="1">
              <a:effectLst/>
              <a:latin typeface="宋体" pitchFamily="2" charset="-122"/>
              <a:sym typeface="Monotype Sorts"/>
            </a:endParaRPr>
          </a:p>
        </p:txBody>
      </p:sp>
      <p:sp>
        <p:nvSpPr>
          <p:cNvPr id="11" name="Slide Number Placeholder 10"/>
          <p:cNvSpPr>
            <a:spLocks noGrp="1"/>
          </p:cNvSpPr>
          <p:nvPr>
            <p:ph type="sldNum" sz="quarter" idx="4294967295"/>
          </p:nvPr>
        </p:nvSpPr>
        <p:spPr>
          <a:xfrm>
            <a:off x="6553200" y="6356350"/>
            <a:ext cx="2133600" cy="365125"/>
          </a:xfrm>
          <a:prstGeom prst="rect">
            <a:avLst/>
          </a:prstGeom>
        </p:spPr>
        <p:txBody>
          <a:bodyPr/>
          <a:lstStyle/>
          <a:p>
            <a:pPr>
              <a:defRPr/>
            </a:pPr>
            <a:fld id="{4AE4F6EE-A387-4605-BB91-63A42D5766B2}" type="slidenum">
              <a:rPr lang="en-US" altLang="zh-CN"/>
              <a:pPr>
                <a:defRPr/>
              </a:pPr>
              <a:t>19</a:t>
            </a:fld>
            <a:endParaRPr lang="en-US" altLang="zh-CN"/>
          </a:p>
        </p:txBody>
      </p:sp>
      <p:sp>
        <p:nvSpPr>
          <p:cNvPr id="245765" name="Rectangle 5">
            <a:hlinkClick r:id="" action="ppaction://hlinkshowjump?jump=previousslide"/>
          </p:cNvPr>
          <p:cNvSpPr>
            <a:spLocks noChangeArrowheads="1"/>
          </p:cNvSpPr>
          <p:nvPr/>
        </p:nvSpPr>
        <p:spPr bwMode="auto">
          <a:xfrm>
            <a:off x="6497638" y="6303963"/>
            <a:ext cx="477837" cy="325437"/>
          </a:xfrm>
          <a:prstGeom prst="rect">
            <a:avLst/>
          </a:prstGeom>
          <a:noFill/>
          <a:ln w="9525">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latin typeface="Arial" charset="0"/>
            </a:endParaRPr>
          </a:p>
        </p:txBody>
      </p:sp>
      <p:sp>
        <p:nvSpPr>
          <p:cNvPr id="245766" name="Rectangle 6">
            <a:hlinkClick r:id="" action="ppaction://hlinkshowjump?jump=nextslide"/>
          </p:cNvPr>
          <p:cNvSpPr>
            <a:spLocks noChangeArrowheads="1"/>
          </p:cNvSpPr>
          <p:nvPr/>
        </p:nvSpPr>
        <p:spPr bwMode="auto">
          <a:xfrm>
            <a:off x="7123113" y="6281738"/>
            <a:ext cx="496887" cy="358775"/>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latin typeface="Arial" charset="0"/>
            </a:endParaRPr>
          </a:p>
        </p:txBody>
      </p:sp>
      <p:sp>
        <p:nvSpPr>
          <p:cNvPr id="245767" name="Oval 7">
            <a:hlinkClick r:id="" action="ppaction://noaction"/>
          </p:cNvPr>
          <p:cNvSpPr>
            <a:spLocks noChangeArrowheads="1"/>
          </p:cNvSpPr>
          <p:nvPr/>
        </p:nvSpPr>
        <p:spPr bwMode="auto">
          <a:xfrm>
            <a:off x="7812088" y="6269038"/>
            <a:ext cx="1052512" cy="352425"/>
          </a:xfrm>
          <a:prstGeom prst="ellipse">
            <a:avLst/>
          </a:prstGeom>
          <a:noFill/>
          <a:ln w="9525">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latin typeface="Arial" charset="0"/>
            </a:endParaRPr>
          </a:p>
        </p:txBody>
      </p:sp>
      <p:graphicFrame>
        <p:nvGraphicFramePr>
          <p:cNvPr id="10" name="表格 9"/>
          <p:cNvGraphicFramePr>
            <a:graphicFrameLocks noGrp="1"/>
          </p:cNvGraphicFramePr>
          <p:nvPr/>
        </p:nvGraphicFramePr>
        <p:xfrm>
          <a:off x="395288" y="620713"/>
          <a:ext cx="8280916" cy="5949279"/>
        </p:xfrm>
        <a:graphic>
          <a:graphicData uri="http://schemas.openxmlformats.org/drawingml/2006/table">
            <a:tbl>
              <a:tblPr/>
              <a:tblGrid>
                <a:gridCol w="1073913">
                  <a:extLst>
                    <a:ext uri="{9D8B030D-6E8A-4147-A177-3AD203B41FA5}">
                      <a16:colId xmlns:a16="http://schemas.microsoft.com/office/drawing/2014/main" xmlns="" val="20000"/>
                    </a:ext>
                  </a:extLst>
                </a:gridCol>
                <a:gridCol w="2146744">
                  <a:extLst>
                    <a:ext uri="{9D8B030D-6E8A-4147-A177-3AD203B41FA5}">
                      <a16:colId xmlns:a16="http://schemas.microsoft.com/office/drawing/2014/main" xmlns="" val="20001"/>
                    </a:ext>
                  </a:extLst>
                </a:gridCol>
                <a:gridCol w="766771">
                  <a:extLst>
                    <a:ext uri="{9D8B030D-6E8A-4147-A177-3AD203B41FA5}">
                      <a16:colId xmlns:a16="http://schemas.microsoft.com/office/drawing/2014/main" xmlns="" val="20002"/>
                    </a:ext>
                  </a:extLst>
                </a:gridCol>
                <a:gridCol w="766771">
                  <a:extLst>
                    <a:ext uri="{9D8B030D-6E8A-4147-A177-3AD203B41FA5}">
                      <a16:colId xmlns:a16="http://schemas.microsoft.com/office/drawing/2014/main" xmlns="" val="20003"/>
                    </a:ext>
                  </a:extLst>
                </a:gridCol>
                <a:gridCol w="766771">
                  <a:extLst>
                    <a:ext uri="{9D8B030D-6E8A-4147-A177-3AD203B41FA5}">
                      <a16:colId xmlns:a16="http://schemas.microsoft.com/office/drawing/2014/main" xmlns="" val="20004"/>
                    </a:ext>
                  </a:extLst>
                </a:gridCol>
                <a:gridCol w="919262">
                  <a:extLst>
                    <a:ext uri="{9D8B030D-6E8A-4147-A177-3AD203B41FA5}">
                      <a16:colId xmlns:a16="http://schemas.microsoft.com/office/drawing/2014/main" xmlns="" val="20005"/>
                    </a:ext>
                  </a:extLst>
                </a:gridCol>
                <a:gridCol w="920342">
                  <a:extLst>
                    <a:ext uri="{9D8B030D-6E8A-4147-A177-3AD203B41FA5}">
                      <a16:colId xmlns:a16="http://schemas.microsoft.com/office/drawing/2014/main" xmlns="" val="20006"/>
                    </a:ext>
                  </a:extLst>
                </a:gridCol>
                <a:gridCol w="920342">
                  <a:extLst>
                    <a:ext uri="{9D8B030D-6E8A-4147-A177-3AD203B41FA5}">
                      <a16:colId xmlns:a16="http://schemas.microsoft.com/office/drawing/2014/main" xmlns="" val="20007"/>
                    </a:ext>
                  </a:extLst>
                </a:gridCol>
              </a:tblGrid>
              <a:tr h="283299">
                <a:tc rowSpan="2">
                  <a:txBody>
                    <a:bodyPr/>
                    <a:lstStyle/>
                    <a:p>
                      <a:pPr algn="just">
                        <a:spcAft>
                          <a:spcPts val="0"/>
                        </a:spcAft>
                      </a:pPr>
                      <a:r>
                        <a:rPr lang="zh-CN" sz="1800" b="1" kern="100" dirty="0">
                          <a:latin typeface="Calibri"/>
                          <a:ea typeface="宋体"/>
                          <a:cs typeface="Times New Roman"/>
                        </a:rPr>
                        <a:t>成本驱</a:t>
                      </a:r>
                    </a:p>
                    <a:p>
                      <a:pPr algn="just">
                        <a:spcAft>
                          <a:spcPts val="0"/>
                        </a:spcAft>
                      </a:pPr>
                      <a:r>
                        <a:rPr lang="zh-CN" sz="1800" b="1" kern="100" dirty="0">
                          <a:latin typeface="Calibri"/>
                          <a:ea typeface="宋体"/>
                          <a:cs typeface="Times New Roman"/>
                        </a:rPr>
                        <a:t>动因数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spcAft>
                          <a:spcPts val="0"/>
                        </a:spcAft>
                      </a:pPr>
                      <a:r>
                        <a:rPr lang="zh-CN" sz="1800" b="1" kern="100">
                          <a:latin typeface="Calibri"/>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zh-CN" sz="1800" b="1" kern="100">
                          <a:latin typeface="Calibri"/>
                          <a:ea typeface="宋体"/>
                          <a:cs typeface="Times New Roman"/>
                        </a:rPr>
                        <a:t>评分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283299">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800" b="1" kern="100">
                          <a:latin typeface="Calibri"/>
                          <a:ea typeface="宋体"/>
                          <a:cs typeface="Times New Roman"/>
                        </a:rPr>
                        <a:t>很低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宋体"/>
                          <a:cs typeface="Times New Roman"/>
                        </a:rPr>
                        <a:t>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宋体"/>
                          <a:cs typeface="Times New Roman"/>
                        </a:rPr>
                        <a:t>一般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宋体"/>
                          <a:cs typeface="Times New Roman"/>
                        </a:rPr>
                        <a:t>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宋体"/>
                          <a:cs typeface="Times New Roman"/>
                        </a:rPr>
                        <a:t>很高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a:latin typeface="Calibri"/>
                          <a:ea typeface="宋体"/>
                          <a:cs typeface="Times New Roman"/>
                        </a:rPr>
                        <a:t>非常高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3299">
                <a:tc>
                  <a:txBody>
                    <a:bodyPr/>
                    <a:lstStyle/>
                    <a:p>
                      <a:pPr algn="just">
                        <a:spcAft>
                          <a:spcPts val="0"/>
                        </a:spcAft>
                      </a:pPr>
                      <a:r>
                        <a:rPr lang="zh-CN" sz="1800" b="1" kern="100">
                          <a:latin typeface="Calibri"/>
                          <a:ea typeface="宋体"/>
                          <a:cs typeface="Times New Roman"/>
                        </a:rPr>
                        <a:t>产品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83299">
                <a:tc>
                  <a:txBody>
                    <a:bodyPr/>
                    <a:lstStyle/>
                    <a:p>
                      <a:pPr algn="just">
                        <a:spcAft>
                          <a:spcPts val="0"/>
                        </a:spcAft>
                      </a:pPr>
                      <a:r>
                        <a:rPr lang="en-US" sz="1800" b="1" kern="100">
                          <a:latin typeface="Calibri"/>
                          <a:ea typeface="宋体"/>
                          <a:cs typeface="Times New Roman"/>
                        </a:rPr>
                        <a:t>RELY</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要求软件可靠性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0.75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0.88</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1.40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3299">
                <a:tc>
                  <a:txBody>
                    <a:bodyPr/>
                    <a:lstStyle/>
                    <a:p>
                      <a:pPr algn="just">
                        <a:spcAft>
                          <a:spcPts val="0"/>
                        </a:spcAft>
                      </a:pPr>
                      <a:r>
                        <a:rPr lang="en-US" sz="1800" b="1" kern="100">
                          <a:latin typeface="Calibri"/>
                          <a:ea typeface="宋体"/>
                          <a:cs typeface="Times New Roman"/>
                        </a:rPr>
                        <a:t>Data</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数据库规模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0.94</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1.08</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1.16</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283299">
                <a:tc>
                  <a:txBody>
                    <a:bodyPr/>
                    <a:lstStyle/>
                    <a:p>
                      <a:pPr algn="just">
                        <a:spcAft>
                          <a:spcPts val="0"/>
                        </a:spcAft>
                      </a:pPr>
                      <a:r>
                        <a:rPr lang="en-US" sz="1800" b="1" kern="100">
                          <a:latin typeface="Calibri"/>
                          <a:ea typeface="宋体"/>
                          <a:cs typeface="Times New Roman"/>
                        </a:rPr>
                        <a:t>CPLX</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产品复杂性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0.7</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1.30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1.65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283299">
                <a:tc>
                  <a:txBody>
                    <a:bodyPr/>
                    <a:lstStyle/>
                    <a:p>
                      <a:pPr algn="just">
                        <a:spcAft>
                          <a:spcPts val="0"/>
                        </a:spcAft>
                      </a:pPr>
                      <a:r>
                        <a:rPr lang="zh-CN" sz="1800" b="1" kern="100">
                          <a:latin typeface="Calibri"/>
                          <a:ea typeface="宋体"/>
                          <a:cs typeface="Times New Roman"/>
                        </a:rPr>
                        <a:t>计算机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3299">
                <a:tc>
                  <a:txBody>
                    <a:bodyPr/>
                    <a:lstStyle/>
                    <a:p>
                      <a:pPr algn="just">
                        <a:spcAft>
                          <a:spcPts val="0"/>
                        </a:spcAft>
                      </a:pPr>
                      <a:r>
                        <a:rPr lang="en-US" sz="1800" b="1" kern="100">
                          <a:latin typeface="Calibri"/>
                          <a:ea typeface="宋体"/>
                          <a:cs typeface="Times New Roman"/>
                        </a:rPr>
                        <a:t>Time</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执行时间限制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1.30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283299">
                <a:tc>
                  <a:txBody>
                    <a:bodyPr/>
                    <a:lstStyle/>
                    <a:p>
                      <a:pPr algn="just">
                        <a:spcAft>
                          <a:spcPts val="0"/>
                        </a:spcAft>
                      </a:pPr>
                      <a:r>
                        <a:rPr lang="en-US" sz="1800" b="1" kern="100">
                          <a:latin typeface="Calibri"/>
                          <a:ea typeface="宋体"/>
                          <a:cs typeface="Times New Roman"/>
                        </a:rPr>
                        <a:t>STOR</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主存限制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1.06</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1.21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283299">
                <a:tc>
                  <a:txBody>
                    <a:bodyPr/>
                    <a:lstStyle/>
                    <a:p>
                      <a:pPr algn="just">
                        <a:spcAft>
                          <a:spcPts val="0"/>
                        </a:spcAft>
                      </a:pPr>
                      <a:r>
                        <a:rPr lang="en-US" sz="1800" b="1" kern="100">
                          <a:latin typeface="Calibri"/>
                          <a:ea typeface="宋体"/>
                          <a:cs typeface="Times New Roman"/>
                        </a:rPr>
                        <a:t>VIRT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虚拟计算机易变性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0.87</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1.30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283299">
                <a:tc>
                  <a:txBody>
                    <a:bodyPr/>
                    <a:lstStyle/>
                    <a:p>
                      <a:pPr algn="just">
                        <a:spcAft>
                          <a:spcPts val="0"/>
                        </a:spcAft>
                      </a:pPr>
                      <a:r>
                        <a:rPr lang="en-US" sz="1800" b="1" kern="100">
                          <a:latin typeface="Calibri"/>
                          <a:ea typeface="宋体"/>
                          <a:cs typeface="Times New Roman"/>
                        </a:rPr>
                        <a:t>TURN</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计算机运行时间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0.87</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1.07</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283299">
                <a:tc>
                  <a:txBody>
                    <a:bodyPr/>
                    <a:lstStyle/>
                    <a:p>
                      <a:pPr algn="just">
                        <a:spcAft>
                          <a:spcPts val="0"/>
                        </a:spcAft>
                      </a:pPr>
                      <a:r>
                        <a:rPr lang="zh-CN" sz="1800" b="1" kern="100">
                          <a:latin typeface="Calibri"/>
                          <a:ea typeface="宋体"/>
                          <a:cs typeface="Times New Roman"/>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283299">
                <a:tc>
                  <a:txBody>
                    <a:bodyPr/>
                    <a:lstStyle/>
                    <a:p>
                      <a:pPr algn="just">
                        <a:spcAft>
                          <a:spcPts val="0"/>
                        </a:spcAft>
                      </a:pPr>
                      <a:r>
                        <a:rPr lang="en-US" sz="1800" b="1" kern="100">
                          <a:latin typeface="Calibri"/>
                          <a:ea typeface="宋体"/>
                          <a:cs typeface="Times New Roman"/>
                        </a:rPr>
                        <a:t>ACAP</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分析员能力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1.46</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1.19</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0.86</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0.71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283299">
                <a:tc>
                  <a:txBody>
                    <a:bodyPr/>
                    <a:lstStyle/>
                    <a:p>
                      <a:pPr algn="just">
                        <a:spcAft>
                          <a:spcPts val="0"/>
                        </a:spcAft>
                      </a:pPr>
                      <a:r>
                        <a:rPr lang="en-US" sz="1800" b="1" kern="100">
                          <a:latin typeface="Calibri"/>
                          <a:ea typeface="宋体"/>
                          <a:cs typeface="Times New Roman"/>
                        </a:rPr>
                        <a:t>AEXP</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应用经验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1.29</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1.13</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0.91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.082</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283299">
                <a:tc>
                  <a:txBody>
                    <a:bodyPr/>
                    <a:lstStyle/>
                    <a:p>
                      <a:pPr algn="just">
                        <a:spcAft>
                          <a:spcPts val="0"/>
                        </a:spcAft>
                      </a:pPr>
                      <a:r>
                        <a:rPr lang="en-US" sz="1800" b="1" kern="100">
                          <a:latin typeface="Calibri"/>
                          <a:ea typeface="宋体"/>
                          <a:cs typeface="Times New Roman"/>
                        </a:rPr>
                        <a:t>PCAP</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程序员能力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1.42</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1.17</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0.86</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0.70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283299">
                <a:tc>
                  <a:txBody>
                    <a:bodyPr/>
                    <a:lstStyle/>
                    <a:p>
                      <a:pPr algn="just">
                        <a:spcAft>
                          <a:spcPts val="0"/>
                        </a:spcAft>
                      </a:pPr>
                      <a:r>
                        <a:rPr lang="en-US" sz="1800" b="1" kern="100">
                          <a:latin typeface="Calibri"/>
                          <a:ea typeface="宋体"/>
                          <a:cs typeface="Times New Roman"/>
                        </a:rPr>
                        <a:t>VEXP</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实际操作经验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1.21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0.90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283299">
                <a:tc>
                  <a:txBody>
                    <a:bodyPr/>
                    <a:lstStyle/>
                    <a:p>
                      <a:pPr algn="just">
                        <a:spcAft>
                          <a:spcPts val="0"/>
                        </a:spcAft>
                      </a:pPr>
                      <a:r>
                        <a:rPr lang="en-US" sz="1800" b="1" kern="100">
                          <a:latin typeface="Calibri"/>
                          <a:ea typeface="宋体"/>
                          <a:cs typeface="Times New Roman"/>
                        </a:rPr>
                        <a:t>LEXP</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语言能力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1.14</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1.07</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.095</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283299">
                <a:tc>
                  <a:txBody>
                    <a:bodyPr/>
                    <a:lstStyle/>
                    <a:p>
                      <a:pPr algn="just">
                        <a:spcAft>
                          <a:spcPts val="0"/>
                        </a:spcAft>
                      </a:pPr>
                      <a:r>
                        <a:rPr lang="zh-CN" sz="1800" b="1" kern="100">
                          <a:latin typeface="Calibri"/>
                          <a:ea typeface="宋体"/>
                          <a:cs typeface="Times New Roman"/>
                        </a:rPr>
                        <a:t>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283299">
                <a:tc>
                  <a:txBody>
                    <a:bodyPr/>
                    <a:lstStyle/>
                    <a:p>
                      <a:pPr algn="just">
                        <a:spcAft>
                          <a:spcPts val="0"/>
                        </a:spcAft>
                      </a:pPr>
                      <a:r>
                        <a:rPr lang="en-US" sz="1800" b="1" kern="100">
                          <a:latin typeface="Calibri"/>
                          <a:ea typeface="宋体"/>
                          <a:cs typeface="Times New Roman"/>
                        </a:rPr>
                        <a:t>MODP</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现代编程经验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1.24</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0.91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0.82</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283299">
                <a:tc>
                  <a:txBody>
                    <a:bodyPr/>
                    <a:lstStyle/>
                    <a:p>
                      <a:pPr algn="just">
                        <a:spcAft>
                          <a:spcPts val="0"/>
                        </a:spcAft>
                      </a:pPr>
                      <a:r>
                        <a:rPr lang="en-US" sz="1800" b="1" kern="100">
                          <a:latin typeface="Calibri"/>
                          <a:ea typeface="宋体"/>
                          <a:cs typeface="Times New Roman"/>
                        </a:rPr>
                        <a:t>TOOL</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软件工具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1.24</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0.91</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0.83</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283299">
                <a:tc>
                  <a:txBody>
                    <a:bodyPr/>
                    <a:lstStyle/>
                    <a:p>
                      <a:pPr algn="just">
                        <a:spcAft>
                          <a:spcPts val="0"/>
                        </a:spcAft>
                      </a:pPr>
                      <a:r>
                        <a:rPr lang="en-US" sz="1800" b="1" kern="100">
                          <a:latin typeface="Calibri"/>
                          <a:ea typeface="宋体"/>
                          <a:cs typeface="Times New Roman"/>
                        </a:rPr>
                        <a:t>SCED</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Calibri"/>
                          <a:ea typeface="宋体"/>
                          <a:cs typeface="Times New Roman"/>
                        </a:rPr>
                        <a:t>开发时间表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Calibri"/>
                          <a:ea typeface="宋体"/>
                          <a:cs typeface="Times New Roman"/>
                        </a:rPr>
                        <a:t>1.23</a:t>
                      </a:r>
                      <a:endParaRPr lang="zh-CN" sz="18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Calibri"/>
                          <a:ea typeface="宋体"/>
                          <a:cs typeface="Times New Roman"/>
                        </a:rPr>
                        <a:t>1.08</a:t>
                      </a:r>
                      <a:endParaRPr lang="zh-CN" sz="18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1.04</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Calibri"/>
                          <a:ea typeface="宋体"/>
                          <a:cs typeface="Times New Roman"/>
                        </a:rPr>
                        <a:t>1.10</a:t>
                      </a:r>
                      <a:endParaRPr lang="zh-CN" sz="1800" b="1"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dirty="0">
                          <a:latin typeface="Calibri"/>
                          <a:ea typeface="宋体"/>
                          <a:cs typeface="Times New Roman"/>
                        </a:rPr>
                        <a:t>-</a:t>
                      </a:r>
                      <a:endParaRPr lang="zh-CN" sz="1800" b="1"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kumimoji="1" lang="zh-CN" altLang="en-US" dirty="0">
                <a:effectLst/>
                <a:latin typeface="宋体" pitchFamily="2" charset="-122"/>
                <a:ea typeface="宋体" pitchFamily="2" charset="-122"/>
              </a:rPr>
              <a:t>问题</a:t>
            </a:r>
          </a:p>
        </p:txBody>
      </p:sp>
      <p:sp>
        <p:nvSpPr>
          <p:cNvPr id="41988" name="Text Box 4"/>
          <p:cNvSpPr txBox="1">
            <a:spLocks noGrp="1" noChangeArrowheads="1"/>
          </p:cNvSpPr>
          <p:nvPr>
            <p:ph type="body" idx="1"/>
          </p:nvPr>
        </p:nvSpPr>
        <p:spPr>
          <a:noFill/>
          <a:ln/>
        </p:spPr>
        <p:txBody>
          <a:bodyPr/>
          <a:lstStyle/>
          <a:p>
            <a:r>
              <a:rPr kumimoji="1" lang="en-US" altLang="zh-CN" dirty="0">
                <a:effectLst/>
                <a:latin typeface="宋体" pitchFamily="2" charset="-122"/>
                <a:ea typeface="宋体" pitchFamily="2" charset="-122"/>
              </a:rPr>
              <a:t>1.</a:t>
            </a:r>
            <a:r>
              <a:rPr kumimoji="1" lang="zh-CN" altLang="en-US" dirty="0">
                <a:effectLst/>
                <a:latin typeface="宋体" pitchFamily="2" charset="-122"/>
                <a:ea typeface="宋体" pitchFamily="2" charset="-122"/>
              </a:rPr>
              <a:t>什么是</a:t>
            </a:r>
            <a:r>
              <a:rPr kumimoji="1" lang="zh-CN" altLang="en-US">
                <a:effectLst/>
                <a:latin typeface="宋体" pitchFamily="2" charset="-122"/>
                <a:ea typeface="宋体" pitchFamily="2" charset="-122"/>
              </a:rPr>
              <a:t>软件项目管理？</a:t>
            </a:r>
            <a:endParaRPr kumimoji="1" lang="zh-CN" altLang="en-US" dirty="0">
              <a:effectLst/>
              <a:latin typeface="宋体" pitchFamily="2" charset="-122"/>
              <a:ea typeface="宋体" pitchFamily="2" charset="-122"/>
            </a:endParaRPr>
          </a:p>
          <a:p>
            <a:r>
              <a:rPr kumimoji="1" lang="en-US" altLang="zh-CN" dirty="0">
                <a:effectLst/>
                <a:latin typeface="宋体" pitchFamily="2" charset="-122"/>
                <a:ea typeface="宋体" pitchFamily="2" charset="-122"/>
              </a:rPr>
              <a:t>2.</a:t>
            </a:r>
            <a:r>
              <a:rPr kumimoji="1" lang="zh-CN" altLang="en-US" dirty="0">
                <a:effectLst/>
                <a:latin typeface="宋体" pitchFamily="2" charset="-122"/>
                <a:ea typeface="宋体" pitchFamily="2" charset="-122"/>
              </a:rPr>
              <a:t>软件项目管理的内容是什么？</a:t>
            </a:r>
          </a:p>
          <a:p>
            <a:r>
              <a:rPr kumimoji="1" lang="en-US" altLang="zh-CN" dirty="0">
                <a:effectLst/>
                <a:latin typeface="宋体" pitchFamily="2" charset="-122"/>
                <a:ea typeface="宋体" pitchFamily="2" charset="-122"/>
              </a:rPr>
              <a:t>3.</a:t>
            </a:r>
            <a:r>
              <a:rPr kumimoji="1" lang="zh-CN" altLang="en-US" dirty="0">
                <a:effectLst/>
                <a:latin typeface="宋体" pitchFamily="2" charset="-122"/>
                <a:ea typeface="宋体" pitchFamily="2" charset="-122"/>
              </a:rPr>
              <a:t>如果我是项目经理，我应该做什么</a:t>
            </a:r>
          </a:p>
          <a:p>
            <a:r>
              <a:rPr kumimoji="1" lang="en-US" altLang="zh-CN" dirty="0">
                <a:effectLst/>
                <a:latin typeface="宋体" pitchFamily="2" charset="-122"/>
                <a:ea typeface="宋体" pitchFamily="2" charset="-122"/>
              </a:rPr>
              <a:t>4.</a:t>
            </a:r>
            <a:r>
              <a:rPr kumimoji="1" lang="zh-CN" altLang="en-US" dirty="0">
                <a:effectLst/>
                <a:latin typeface="宋体" pitchFamily="2" charset="-122"/>
                <a:ea typeface="宋体" pitchFamily="2" charset="-122"/>
              </a:rPr>
              <a:t>我可以胜任软件项目管理吗？</a:t>
            </a:r>
          </a:p>
          <a:p>
            <a:r>
              <a:rPr kumimoji="1" lang="en-US" altLang="zh-CN" dirty="0">
                <a:effectLst/>
                <a:latin typeface="宋体" pitchFamily="2" charset="-122"/>
                <a:ea typeface="宋体" pitchFamily="2" charset="-122"/>
              </a:rPr>
              <a:t>5.</a:t>
            </a:r>
            <a:r>
              <a:rPr kumimoji="1" lang="zh-CN" altLang="en-US" dirty="0">
                <a:effectLst/>
                <a:latin typeface="宋体" pitchFamily="2" charset="-122"/>
                <a:ea typeface="宋体" pitchFamily="2" charset="-122"/>
              </a:rPr>
              <a:t>如果现在不能胜任，我可以通过什么样的途径来发展自己的能力和经验，最终能够胜任软件项目管理？</a:t>
            </a:r>
          </a:p>
        </p:txBody>
      </p:sp>
      <p:sp>
        <p:nvSpPr>
          <p:cNvPr id="5" name="灯片编号占位符 4"/>
          <p:cNvSpPr>
            <a:spLocks noGrp="1"/>
          </p:cNvSpPr>
          <p:nvPr>
            <p:ph type="sldNum" sz="quarter" idx="4"/>
          </p:nvPr>
        </p:nvSpPr>
        <p:spPr/>
        <p:txBody>
          <a:bodyPr/>
          <a:lstStyle/>
          <a:p>
            <a:pPr>
              <a:defRPr/>
            </a:pPr>
            <a:fld id="{A61EF842-A886-4EE3-99A9-BE72B681D8B6}"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dissolve">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eaLnBrk="1" hangingPunct="1">
              <a:defRPr/>
            </a:pPr>
            <a:r>
              <a:rPr lang="en-US" altLang="zh-CN" dirty="0"/>
              <a:t> </a:t>
            </a:r>
            <a:r>
              <a:rPr lang="zh-CN" altLang="en-US" b="1" dirty="0"/>
              <a:t>成本效益分析</a:t>
            </a:r>
          </a:p>
        </p:txBody>
      </p:sp>
      <p:sp>
        <p:nvSpPr>
          <p:cNvPr id="260099" name="Rectangle 3"/>
          <p:cNvSpPr>
            <a:spLocks noGrp="1" noChangeArrowheads="1"/>
          </p:cNvSpPr>
          <p:nvPr>
            <p:ph idx="1"/>
          </p:nvPr>
        </p:nvSpPr>
        <p:spPr>
          <a:xfrm>
            <a:off x="685800" y="1524000"/>
            <a:ext cx="8062913" cy="4784725"/>
          </a:xfrm>
        </p:spPr>
        <p:txBody>
          <a:bodyPr/>
          <a:lstStyle/>
          <a:p>
            <a:pPr marL="571500" indent="-571500" eaLnBrk="1" hangingPunct="1">
              <a:defRPr/>
            </a:pPr>
            <a:r>
              <a:rPr lang="zh-CN" altLang="en-US" sz="2800" b="1">
                <a:latin typeface="宋体" pitchFamily="2" charset="-122"/>
              </a:rPr>
              <a:t>前面主要讲了系统开发的成本估计</a:t>
            </a:r>
          </a:p>
          <a:p>
            <a:pPr marL="571500" indent="-571500" eaLnBrk="1" hangingPunct="1">
              <a:defRPr/>
            </a:pPr>
            <a:endParaRPr lang="zh-CN" altLang="en-US" sz="2800" b="1">
              <a:latin typeface="宋体" pitchFamily="2" charset="-122"/>
            </a:endParaRPr>
          </a:p>
          <a:p>
            <a:pPr marL="571500" indent="-571500" eaLnBrk="1" hangingPunct="1">
              <a:defRPr/>
            </a:pPr>
            <a:r>
              <a:rPr lang="zh-CN" altLang="en-US" sz="2800" b="1">
                <a:solidFill>
                  <a:srgbClr val="FC2A14"/>
                </a:solidFill>
                <a:latin typeface="宋体" pitchFamily="2" charset="-122"/>
              </a:rPr>
              <a:t>费用？</a:t>
            </a:r>
          </a:p>
          <a:p>
            <a:pPr marL="571500" indent="-571500" eaLnBrk="1" hangingPunct="1">
              <a:defRPr/>
            </a:pPr>
            <a:r>
              <a:rPr lang="zh-CN" altLang="en-US" sz="2800" b="1">
                <a:latin typeface="宋体" pitchFamily="2" charset="-122"/>
              </a:rPr>
              <a:t>一个软件项目不仅包括软件开发费用</a:t>
            </a:r>
            <a:r>
              <a:rPr lang="en-US" altLang="zh-CN" sz="2800" b="1">
                <a:latin typeface="宋体" pitchFamily="2" charset="-122"/>
              </a:rPr>
              <a:t>,</a:t>
            </a:r>
            <a:r>
              <a:rPr lang="zh-CN" altLang="en-US" sz="2800" b="1">
                <a:latin typeface="宋体" pitchFamily="2" charset="-122"/>
              </a:rPr>
              <a:t>还包括其它费用</a:t>
            </a:r>
            <a:r>
              <a:rPr lang="en-US" altLang="zh-CN" sz="2800" b="1">
                <a:latin typeface="宋体" pitchFamily="2" charset="-122"/>
              </a:rPr>
              <a:t>,</a:t>
            </a:r>
            <a:r>
              <a:rPr lang="zh-CN" altLang="en-US" sz="2800" b="1">
                <a:latin typeface="宋体" pitchFamily="2" charset="-122"/>
              </a:rPr>
              <a:t>例如购买软、硬件设备，办公费用，物资耗材费用、培训费用等</a:t>
            </a:r>
            <a:r>
              <a:rPr lang="en-US" altLang="zh-CN" sz="2800" b="1">
                <a:latin typeface="宋体" pitchFamily="2" charset="-122"/>
              </a:rPr>
              <a:t>,</a:t>
            </a:r>
            <a:r>
              <a:rPr lang="zh-CN" altLang="en-US" sz="2800" b="1">
                <a:latin typeface="宋体" pitchFamily="2" charset="-122"/>
              </a:rPr>
              <a:t>另外还必须包括系统运行维护费用。</a:t>
            </a:r>
          </a:p>
          <a:p>
            <a:pPr marL="571500" indent="-571500" eaLnBrk="1" hangingPunct="1">
              <a:defRPr/>
            </a:pPr>
            <a:endParaRPr lang="zh-CN" altLang="en-US" sz="2800" b="1">
              <a:latin typeface="宋体" pitchFamily="2" charset="-122"/>
            </a:endParaRPr>
          </a:p>
          <a:p>
            <a:pPr marL="571500" indent="-571500" eaLnBrk="1" hangingPunct="1">
              <a:defRPr/>
            </a:pPr>
            <a:r>
              <a:rPr lang="zh-CN" altLang="en-US" sz="2800" b="1">
                <a:latin typeface="宋体" pitchFamily="2" charset="-122"/>
              </a:rPr>
              <a:t>对一个软件项目，还得从投资的角度来衡量。</a:t>
            </a:r>
          </a:p>
        </p:txBody>
      </p:sp>
      <p:sp>
        <p:nvSpPr>
          <p:cNvPr id="7" name="Slide Number Placeholder 6"/>
          <p:cNvSpPr>
            <a:spLocks noGrp="1"/>
          </p:cNvSpPr>
          <p:nvPr>
            <p:ph type="sldNum" sz="quarter" idx="4294967295"/>
          </p:nvPr>
        </p:nvSpPr>
        <p:spPr>
          <a:xfrm>
            <a:off x="6553200" y="6356350"/>
            <a:ext cx="2133600" cy="365125"/>
          </a:xfrm>
          <a:prstGeom prst="rect">
            <a:avLst/>
          </a:prstGeom>
        </p:spPr>
        <p:txBody>
          <a:bodyPr/>
          <a:lstStyle/>
          <a:p>
            <a:pPr>
              <a:defRPr/>
            </a:pPr>
            <a:fld id="{BC648006-67F1-4AF2-89C5-858A959EE6AD}" type="slidenum">
              <a:rPr lang="en-US" altLang="zh-CN"/>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95288" y="304800"/>
            <a:ext cx="8229600" cy="1139825"/>
          </a:xfrm>
        </p:spPr>
        <p:txBody>
          <a:bodyPr/>
          <a:lstStyle/>
          <a:p>
            <a:pPr eaLnBrk="1" hangingPunct="1">
              <a:defRPr/>
            </a:pPr>
            <a:r>
              <a:rPr lang="zh-CN" altLang="en-US" sz="3200" b="1" dirty="0">
                <a:latin typeface="华文中宋" pitchFamily="2" charset="-122"/>
                <a:ea typeface="华文中宋" pitchFamily="2" charset="-122"/>
              </a:rPr>
              <a:t>项目开发计划与项目进度计划的关系</a:t>
            </a:r>
          </a:p>
        </p:txBody>
      </p:sp>
      <p:sp>
        <p:nvSpPr>
          <p:cNvPr id="270339" name="Rectangle 3"/>
          <p:cNvSpPr>
            <a:spLocks noGrp="1" noChangeArrowheads="1"/>
          </p:cNvSpPr>
          <p:nvPr>
            <p:ph idx="1"/>
          </p:nvPr>
        </p:nvSpPr>
        <p:spPr>
          <a:xfrm>
            <a:off x="1143000" y="1600200"/>
            <a:ext cx="7239000" cy="4724400"/>
          </a:xfrm>
        </p:spPr>
        <p:txBody>
          <a:bodyPr>
            <a:normAutofit fontScale="92500" lnSpcReduction="10000"/>
          </a:bodyPr>
          <a:lstStyle/>
          <a:p>
            <a:pPr marL="0" indent="0" eaLnBrk="1" hangingPunct="1">
              <a:lnSpc>
                <a:spcPct val="90000"/>
              </a:lnSpc>
              <a:buNone/>
              <a:defRPr/>
            </a:pPr>
            <a:r>
              <a:rPr lang="zh-CN" altLang="en-US" sz="2600" b="0" dirty="0">
                <a:solidFill>
                  <a:srgbClr val="FF0000"/>
                </a:solidFill>
                <a:latin typeface="宋体" panose="02010600030101010101" pitchFamily="2" charset="-122"/>
                <a:ea typeface="宋体" panose="02010600030101010101" pitchFamily="2" charset="-122"/>
              </a:rPr>
              <a:t>项目开发计划书应包含内容</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开发目的（背景）</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系统</a:t>
            </a:r>
            <a:r>
              <a:rPr lang="en-US" altLang="zh-CN" sz="2000" b="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产品的特征</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质量目标及达成手段</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性能指标及达成手段</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开发</a:t>
            </a:r>
            <a:r>
              <a:rPr lang="en-US" altLang="zh-CN" sz="2000" b="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运行环境</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开发范围一览表与功能概要</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规模与工数预算</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其他费用的预算</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开发体制</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开发日程表</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用户使用手册制作的日程表</a:t>
            </a:r>
          </a:p>
          <a:p>
            <a:pPr lvl="1" eaLnBrk="1" hangingPunct="1">
              <a:lnSpc>
                <a:spcPct val="110000"/>
              </a:lnSpc>
              <a:defRPr/>
            </a:pPr>
            <a:r>
              <a:rPr lang="zh-CN" altLang="en-US" sz="2000" b="0" dirty="0">
                <a:latin typeface="宋体" panose="02010600030101010101" pitchFamily="2" charset="-122"/>
                <a:ea typeface="宋体" panose="02010600030101010101" pitchFamily="2" charset="-122"/>
              </a:rPr>
              <a:t>项目规章</a:t>
            </a:r>
          </a:p>
        </p:txBody>
      </p:sp>
      <p:sp>
        <p:nvSpPr>
          <p:cNvPr id="24"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1DB816A4-773C-4E1C-A3A8-3361A382F234}" type="slidenum">
              <a:rPr lang="en-US" altLang="zh-CN"/>
              <a:pPr>
                <a:defRPr/>
              </a:pPr>
              <a:t>21</a:t>
            </a:fld>
            <a:endParaRPr lang="en-US" altLang="zh-CN"/>
          </a:p>
        </p:txBody>
      </p:sp>
      <p:grpSp>
        <p:nvGrpSpPr>
          <p:cNvPr id="2" name="Group 4"/>
          <p:cNvGrpSpPr>
            <a:grpSpLocks/>
          </p:cNvGrpSpPr>
          <p:nvPr/>
        </p:nvGrpSpPr>
        <p:grpSpPr bwMode="auto">
          <a:xfrm>
            <a:off x="5257800" y="2133600"/>
            <a:ext cx="2514600" cy="1905000"/>
            <a:chOff x="3312" y="1536"/>
            <a:chExt cx="1584" cy="1200"/>
          </a:xfrm>
        </p:grpSpPr>
        <p:sp>
          <p:nvSpPr>
            <p:cNvPr id="270341" name="AutoShape 5"/>
            <p:cNvSpPr>
              <a:spLocks/>
            </p:cNvSpPr>
            <p:nvPr/>
          </p:nvSpPr>
          <p:spPr bwMode="auto">
            <a:xfrm>
              <a:off x="3312" y="1536"/>
              <a:ext cx="192" cy="1200"/>
            </a:xfrm>
            <a:prstGeom prst="rightBrace">
              <a:avLst>
                <a:gd name="adj1" fmla="val 52083"/>
                <a:gd name="adj2" fmla="val 50000"/>
              </a:avLst>
            </a:prstGeom>
            <a:noFill/>
            <a:ln w="25400">
              <a:solidFill>
                <a:schemeClr val="tx1"/>
              </a:solidFill>
              <a:round/>
              <a:headEnd/>
              <a:tailEnd/>
            </a:ln>
            <a:effectLst/>
          </p:spPr>
          <p:txBody>
            <a:bodyPr wrap="none" anchor="ctr"/>
            <a:lstStyle/>
            <a:p>
              <a:pPr>
                <a:defRPr/>
              </a:pPr>
              <a:endParaRPr lang="zh-CN" altLang="en-US" sz="2000">
                <a:latin typeface="宋体" panose="02010600030101010101" pitchFamily="2" charset="-122"/>
              </a:endParaRPr>
            </a:p>
          </p:txBody>
        </p:sp>
        <p:sp>
          <p:nvSpPr>
            <p:cNvPr id="19479" name="Text Box 6"/>
            <p:cNvSpPr txBox="1">
              <a:spLocks noChangeArrowheads="1"/>
            </p:cNvSpPr>
            <p:nvPr/>
          </p:nvSpPr>
          <p:spPr bwMode="auto">
            <a:xfrm>
              <a:off x="3600" y="1968"/>
              <a:ext cx="1296" cy="252"/>
            </a:xfrm>
            <a:prstGeom prst="rect">
              <a:avLst/>
            </a:prstGeom>
            <a:noFill/>
            <a:ln w="9525">
              <a:noFill/>
              <a:miter lim="800000"/>
              <a:headEnd/>
              <a:tailEnd/>
            </a:ln>
          </p:spPr>
          <p:txBody>
            <a:bodyPr>
              <a:spAutoFit/>
            </a:bodyPr>
            <a:lstStyle/>
            <a:p>
              <a:pPr>
                <a:spcBef>
                  <a:spcPct val="50000"/>
                </a:spcBef>
              </a:pPr>
              <a:r>
                <a:rPr kumimoji="1" lang="zh-CN" altLang="en-US" sz="2000" dirty="0">
                  <a:effectLst/>
                  <a:latin typeface="宋体" panose="02010600030101010101" pitchFamily="2" charset="-122"/>
                </a:rPr>
                <a:t>范围管理</a:t>
              </a:r>
              <a:endParaRPr kumimoji="1" lang="ja-JP" altLang="en-US" sz="2000" dirty="0">
                <a:effectLst/>
                <a:latin typeface="宋体" panose="02010600030101010101" pitchFamily="2" charset="-122"/>
              </a:endParaRPr>
            </a:p>
          </p:txBody>
        </p:sp>
      </p:grpSp>
      <p:grpSp>
        <p:nvGrpSpPr>
          <p:cNvPr id="3" name="Group 7"/>
          <p:cNvGrpSpPr>
            <a:grpSpLocks/>
          </p:cNvGrpSpPr>
          <p:nvPr/>
        </p:nvGrpSpPr>
        <p:grpSpPr bwMode="auto">
          <a:xfrm>
            <a:off x="5257800" y="4114800"/>
            <a:ext cx="2590800" cy="533400"/>
            <a:chOff x="3312" y="2736"/>
            <a:chExt cx="1632" cy="336"/>
          </a:xfrm>
        </p:grpSpPr>
        <p:sp>
          <p:nvSpPr>
            <p:cNvPr id="270344" name="AutoShape 8"/>
            <p:cNvSpPr>
              <a:spLocks/>
            </p:cNvSpPr>
            <p:nvPr/>
          </p:nvSpPr>
          <p:spPr bwMode="auto">
            <a:xfrm>
              <a:off x="3312" y="2784"/>
              <a:ext cx="192" cy="288"/>
            </a:xfrm>
            <a:prstGeom prst="rightBrace">
              <a:avLst>
                <a:gd name="adj1" fmla="val 12500"/>
                <a:gd name="adj2" fmla="val 47222"/>
              </a:avLst>
            </a:prstGeom>
            <a:noFill/>
            <a:ln w="25400">
              <a:solidFill>
                <a:schemeClr val="tx1"/>
              </a:solidFill>
              <a:round/>
              <a:headEnd/>
              <a:tailEnd/>
            </a:ln>
            <a:effectLst/>
          </p:spPr>
          <p:txBody>
            <a:bodyPr wrap="none" anchor="ctr"/>
            <a:lstStyle/>
            <a:p>
              <a:pPr>
                <a:defRPr/>
              </a:pPr>
              <a:endParaRPr lang="zh-CN" altLang="en-US" sz="2000">
                <a:latin typeface="宋体" panose="02010600030101010101" pitchFamily="2" charset="-122"/>
              </a:endParaRPr>
            </a:p>
          </p:txBody>
        </p:sp>
        <p:sp>
          <p:nvSpPr>
            <p:cNvPr id="19477" name="Text Box 9"/>
            <p:cNvSpPr txBox="1">
              <a:spLocks noChangeArrowheads="1"/>
            </p:cNvSpPr>
            <p:nvPr/>
          </p:nvSpPr>
          <p:spPr bwMode="auto">
            <a:xfrm>
              <a:off x="3648" y="2736"/>
              <a:ext cx="1296" cy="252"/>
            </a:xfrm>
            <a:prstGeom prst="rect">
              <a:avLst/>
            </a:prstGeom>
            <a:noFill/>
            <a:ln w="9525">
              <a:noFill/>
              <a:miter lim="800000"/>
              <a:headEnd/>
              <a:tailEnd/>
            </a:ln>
          </p:spPr>
          <p:txBody>
            <a:bodyPr>
              <a:spAutoFit/>
            </a:bodyPr>
            <a:lstStyle/>
            <a:p>
              <a:pPr>
                <a:spcBef>
                  <a:spcPct val="50000"/>
                </a:spcBef>
              </a:pPr>
              <a:r>
                <a:rPr kumimoji="1" lang="zh-CN" altLang="en-US" sz="2000" dirty="0">
                  <a:effectLst/>
                  <a:latin typeface="宋体" panose="02010600030101010101" pitchFamily="2" charset="-122"/>
                </a:rPr>
                <a:t>成本管理</a:t>
              </a:r>
              <a:endParaRPr kumimoji="1" lang="ja-JP" altLang="en-US" sz="2000" dirty="0">
                <a:effectLst/>
                <a:latin typeface="宋体" panose="02010600030101010101" pitchFamily="2" charset="-122"/>
              </a:endParaRPr>
            </a:p>
          </p:txBody>
        </p:sp>
      </p:grpSp>
      <p:grpSp>
        <p:nvGrpSpPr>
          <p:cNvPr id="4" name="Group 10"/>
          <p:cNvGrpSpPr>
            <a:grpSpLocks/>
          </p:cNvGrpSpPr>
          <p:nvPr/>
        </p:nvGrpSpPr>
        <p:grpSpPr bwMode="auto">
          <a:xfrm>
            <a:off x="4343400" y="4719632"/>
            <a:ext cx="3505200" cy="400050"/>
            <a:chOff x="2736" y="3120"/>
            <a:chExt cx="2208" cy="252"/>
          </a:xfrm>
        </p:grpSpPr>
        <p:sp>
          <p:nvSpPr>
            <p:cNvPr id="270347" name="Line 11"/>
            <p:cNvSpPr>
              <a:spLocks noChangeShapeType="1"/>
            </p:cNvSpPr>
            <p:nvPr/>
          </p:nvSpPr>
          <p:spPr bwMode="auto">
            <a:xfrm>
              <a:off x="2736" y="3264"/>
              <a:ext cx="912" cy="0"/>
            </a:xfrm>
            <a:prstGeom prst="line">
              <a:avLst/>
            </a:prstGeom>
            <a:noFill/>
            <a:ln w="25400">
              <a:solidFill>
                <a:schemeClr val="tx1"/>
              </a:solidFill>
              <a:round/>
              <a:headEnd/>
              <a:tailEnd/>
            </a:ln>
            <a:effectLst/>
          </p:spPr>
          <p:txBody>
            <a:bodyPr/>
            <a:lstStyle/>
            <a:p>
              <a:pPr>
                <a:defRPr/>
              </a:pPr>
              <a:endParaRPr lang="zh-CN" altLang="en-US" sz="2000">
                <a:latin typeface="宋体" panose="02010600030101010101" pitchFamily="2" charset="-122"/>
              </a:endParaRPr>
            </a:p>
          </p:txBody>
        </p:sp>
        <p:sp>
          <p:nvSpPr>
            <p:cNvPr id="19475" name="Text Box 12"/>
            <p:cNvSpPr txBox="1">
              <a:spLocks noChangeArrowheads="1"/>
            </p:cNvSpPr>
            <p:nvPr/>
          </p:nvSpPr>
          <p:spPr bwMode="auto">
            <a:xfrm>
              <a:off x="3648" y="3120"/>
              <a:ext cx="1296" cy="252"/>
            </a:xfrm>
            <a:prstGeom prst="rect">
              <a:avLst/>
            </a:prstGeom>
            <a:noFill/>
            <a:ln w="9525">
              <a:noFill/>
              <a:miter lim="800000"/>
              <a:headEnd/>
              <a:tailEnd/>
            </a:ln>
          </p:spPr>
          <p:txBody>
            <a:bodyPr>
              <a:spAutoFit/>
            </a:bodyPr>
            <a:lstStyle/>
            <a:p>
              <a:pPr>
                <a:spcBef>
                  <a:spcPct val="50000"/>
                </a:spcBef>
              </a:pPr>
              <a:r>
                <a:rPr kumimoji="1" lang="zh-CN" altLang="en-US" sz="2000" dirty="0">
                  <a:effectLst/>
                  <a:latin typeface="宋体" panose="02010600030101010101" pitchFamily="2" charset="-122"/>
                </a:rPr>
                <a:t>人力资源管理</a:t>
              </a:r>
              <a:endParaRPr kumimoji="1" lang="ja-JP" altLang="en-US" sz="2000" dirty="0">
                <a:effectLst/>
                <a:latin typeface="宋体" panose="02010600030101010101" pitchFamily="2" charset="-122"/>
              </a:endParaRPr>
            </a:p>
          </p:txBody>
        </p:sp>
      </p:grpSp>
      <p:grpSp>
        <p:nvGrpSpPr>
          <p:cNvPr id="5" name="Group 13"/>
          <p:cNvGrpSpPr>
            <a:grpSpLocks/>
          </p:cNvGrpSpPr>
          <p:nvPr/>
        </p:nvGrpSpPr>
        <p:grpSpPr bwMode="auto">
          <a:xfrm>
            <a:off x="5257800" y="5105400"/>
            <a:ext cx="2590800" cy="457200"/>
            <a:chOff x="3312" y="3408"/>
            <a:chExt cx="1632" cy="288"/>
          </a:xfrm>
        </p:grpSpPr>
        <p:sp>
          <p:nvSpPr>
            <p:cNvPr id="270350" name="AutoShape 14"/>
            <p:cNvSpPr>
              <a:spLocks/>
            </p:cNvSpPr>
            <p:nvPr/>
          </p:nvSpPr>
          <p:spPr bwMode="auto">
            <a:xfrm>
              <a:off x="3312" y="3408"/>
              <a:ext cx="192" cy="288"/>
            </a:xfrm>
            <a:prstGeom prst="rightBrace">
              <a:avLst>
                <a:gd name="adj1" fmla="val 12500"/>
                <a:gd name="adj2" fmla="val 47222"/>
              </a:avLst>
            </a:prstGeom>
            <a:noFill/>
            <a:ln w="25400">
              <a:solidFill>
                <a:schemeClr val="tx1"/>
              </a:solidFill>
              <a:round/>
              <a:headEnd/>
              <a:tailEnd/>
            </a:ln>
            <a:effectLst/>
          </p:spPr>
          <p:txBody>
            <a:bodyPr wrap="none" anchor="ctr"/>
            <a:lstStyle/>
            <a:p>
              <a:pPr>
                <a:defRPr/>
              </a:pPr>
              <a:endParaRPr lang="zh-CN" altLang="en-US" sz="2000">
                <a:latin typeface="宋体" panose="02010600030101010101" pitchFamily="2" charset="-122"/>
              </a:endParaRPr>
            </a:p>
          </p:txBody>
        </p:sp>
        <p:sp>
          <p:nvSpPr>
            <p:cNvPr id="19473" name="Text Box 15"/>
            <p:cNvSpPr txBox="1">
              <a:spLocks noChangeArrowheads="1"/>
            </p:cNvSpPr>
            <p:nvPr/>
          </p:nvSpPr>
          <p:spPr bwMode="auto">
            <a:xfrm>
              <a:off x="3648" y="3408"/>
              <a:ext cx="1296" cy="252"/>
            </a:xfrm>
            <a:prstGeom prst="rect">
              <a:avLst/>
            </a:prstGeom>
            <a:noFill/>
            <a:ln w="9525">
              <a:noFill/>
              <a:miter lim="800000"/>
              <a:headEnd/>
              <a:tailEnd/>
            </a:ln>
          </p:spPr>
          <p:txBody>
            <a:bodyPr>
              <a:spAutoFit/>
            </a:bodyPr>
            <a:lstStyle/>
            <a:p>
              <a:pPr>
                <a:spcBef>
                  <a:spcPct val="50000"/>
                </a:spcBef>
              </a:pPr>
              <a:r>
                <a:rPr kumimoji="1" lang="zh-CN" altLang="en-US" sz="2000">
                  <a:effectLst/>
                  <a:latin typeface="宋体" panose="02010600030101010101" pitchFamily="2" charset="-122"/>
                </a:rPr>
                <a:t>时间管理</a:t>
              </a:r>
              <a:endParaRPr kumimoji="1" lang="ja-JP" altLang="en-US" sz="2000">
                <a:effectLst/>
                <a:latin typeface="宋体" panose="02010600030101010101" pitchFamily="2" charset="-122"/>
              </a:endParaRPr>
            </a:p>
          </p:txBody>
        </p:sp>
      </p:grpSp>
      <p:grpSp>
        <p:nvGrpSpPr>
          <p:cNvPr id="6" name="Group 16"/>
          <p:cNvGrpSpPr>
            <a:grpSpLocks/>
          </p:cNvGrpSpPr>
          <p:nvPr/>
        </p:nvGrpSpPr>
        <p:grpSpPr bwMode="auto">
          <a:xfrm>
            <a:off x="4343400" y="5786431"/>
            <a:ext cx="3505200" cy="400050"/>
            <a:chOff x="2736" y="3744"/>
            <a:chExt cx="2208" cy="252"/>
          </a:xfrm>
        </p:grpSpPr>
        <p:sp>
          <p:nvSpPr>
            <p:cNvPr id="270353" name="Line 17"/>
            <p:cNvSpPr>
              <a:spLocks noChangeShapeType="1"/>
            </p:cNvSpPr>
            <p:nvPr/>
          </p:nvSpPr>
          <p:spPr bwMode="auto">
            <a:xfrm>
              <a:off x="2736" y="3888"/>
              <a:ext cx="912" cy="0"/>
            </a:xfrm>
            <a:prstGeom prst="line">
              <a:avLst/>
            </a:prstGeom>
            <a:noFill/>
            <a:ln w="25400">
              <a:solidFill>
                <a:schemeClr val="tx1"/>
              </a:solidFill>
              <a:round/>
              <a:headEnd/>
              <a:tailEnd/>
            </a:ln>
            <a:effectLst/>
          </p:spPr>
          <p:txBody>
            <a:bodyPr/>
            <a:lstStyle/>
            <a:p>
              <a:pPr>
                <a:defRPr/>
              </a:pPr>
              <a:endParaRPr lang="zh-CN" altLang="en-US" sz="2000">
                <a:latin typeface="宋体" panose="02010600030101010101" pitchFamily="2" charset="-122"/>
              </a:endParaRPr>
            </a:p>
          </p:txBody>
        </p:sp>
        <p:sp>
          <p:nvSpPr>
            <p:cNvPr id="19471" name="Text Box 18"/>
            <p:cNvSpPr txBox="1">
              <a:spLocks noChangeArrowheads="1"/>
            </p:cNvSpPr>
            <p:nvPr/>
          </p:nvSpPr>
          <p:spPr bwMode="auto">
            <a:xfrm>
              <a:off x="3648" y="3744"/>
              <a:ext cx="1296" cy="252"/>
            </a:xfrm>
            <a:prstGeom prst="rect">
              <a:avLst/>
            </a:prstGeom>
            <a:noFill/>
            <a:ln w="9525">
              <a:noFill/>
              <a:miter lim="800000"/>
              <a:headEnd/>
              <a:tailEnd/>
            </a:ln>
          </p:spPr>
          <p:txBody>
            <a:bodyPr>
              <a:spAutoFit/>
            </a:bodyPr>
            <a:lstStyle/>
            <a:p>
              <a:pPr>
                <a:spcBef>
                  <a:spcPct val="50000"/>
                </a:spcBef>
              </a:pPr>
              <a:r>
                <a:rPr kumimoji="1" lang="zh-CN" altLang="en-US" sz="2000">
                  <a:effectLst/>
                  <a:latin typeface="宋体" panose="02010600030101010101" pitchFamily="2" charset="-122"/>
                </a:rPr>
                <a:t>项目整体管理</a:t>
              </a:r>
              <a:endParaRPr kumimoji="1" lang="ja-JP" altLang="en-US" sz="2000">
                <a:effectLst/>
                <a:latin typeface="宋体" panose="02010600030101010101" pitchFamily="2" charset="-122"/>
              </a:endParaRPr>
            </a:p>
          </p:txBody>
        </p:sp>
      </p:grpSp>
      <p:grpSp>
        <p:nvGrpSpPr>
          <p:cNvPr id="7" name="Group 19"/>
          <p:cNvGrpSpPr>
            <a:grpSpLocks/>
          </p:cNvGrpSpPr>
          <p:nvPr/>
        </p:nvGrpSpPr>
        <p:grpSpPr bwMode="auto">
          <a:xfrm>
            <a:off x="381000" y="5037134"/>
            <a:ext cx="1219200" cy="708025"/>
            <a:chOff x="240" y="3312"/>
            <a:chExt cx="768" cy="446"/>
          </a:xfrm>
        </p:grpSpPr>
        <p:sp>
          <p:nvSpPr>
            <p:cNvPr id="270356" name="AutoShape 20"/>
            <p:cNvSpPr>
              <a:spLocks/>
            </p:cNvSpPr>
            <p:nvPr/>
          </p:nvSpPr>
          <p:spPr bwMode="auto">
            <a:xfrm>
              <a:off x="864" y="3456"/>
              <a:ext cx="144" cy="288"/>
            </a:xfrm>
            <a:prstGeom prst="leftBrace">
              <a:avLst>
                <a:gd name="adj1" fmla="val 16667"/>
                <a:gd name="adj2" fmla="val 50000"/>
              </a:avLst>
            </a:prstGeom>
            <a:noFill/>
            <a:ln w="25400">
              <a:solidFill>
                <a:schemeClr val="tx1"/>
              </a:solidFill>
              <a:round/>
              <a:headEnd/>
              <a:tailEnd/>
            </a:ln>
            <a:effectLst/>
          </p:spPr>
          <p:txBody>
            <a:bodyPr wrap="none" anchor="ctr"/>
            <a:lstStyle/>
            <a:p>
              <a:pPr>
                <a:defRPr/>
              </a:pPr>
              <a:endParaRPr lang="zh-CN" altLang="en-US" sz="2000">
                <a:latin typeface="宋体" panose="02010600030101010101" pitchFamily="2" charset="-122"/>
              </a:endParaRPr>
            </a:p>
          </p:txBody>
        </p:sp>
        <p:sp>
          <p:nvSpPr>
            <p:cNvPr id="19469" name="Text Box 21"/>
            <p:cNvSpPr txBox="1">
              <a:spLocks noChangeArrowheads="1"/>
            </p:cNvSpPr>
            <p:nvPr/>
          </p:nvSpPr>
          <p:spPr bwMode="auto">
            <a:xfrm>
              <a:off x="240" y="3312"/>
              <a:ext cx="720" cy="446"/>
            </a:xfrm>
            <a:prstGeom prst="rect">
              <a:avLst/>
            </a:prstGeom>
            <a:noFill/>
            <a:ln w="9525">
              <a:noFill/>
              <a:miter lim="800000"/>
              <a:headEnd/>
              <a:tailEnd/>
            </a:ln>
          </p:spPr>
          <p:txBody>
            <a:bodyPr wrap="square">
              <a:spAutoFit/>
            </a:bodyPr>
            <a:lstStyle/>
            <a:p>
              <a:pPr>
                <a:spcBef>
                  <a:spcPct val="50000"/>
                </a:spcBef>
              </a:pPr>
              <a:r>
                <a:rPr kumimoji="1" lang="zh-CN" altLang="en-US" sz="2000" dirty="0">
                  <a:effectLst/>
                  <a:latin typeface="宋体" panose="02010600030101010101" pitchFamily="2" charset="-122"/>
                </a:rPr>
                <a:t>项目进度计划</a:t>
              </a:r>
            </a:p>
          </p:txBody>
        </p:sp>
      </p:grpSp>
      <p:sp>
        <p:nvSpPr>
          <p:cNvPr id="270358" name="Rectangle 22"/>
          <p:cNvSpPr>
            <a:spLocks noChangeArrowheads="1"/>
          </p:cNvSpPr>
          <p:nvPr/>
        </p:nvSpPr>
        <p:spPr bwMode="auto">
          <a:xfrm>
            <a:off x="457200" y="-228600"/>
            <a:ext cx="8229600" cy="1139825"/>
          </a:xfrm>
          <a:prstGeom prst="rect">
            <a:avLst/>
          </a:prstGeom>
          <a:noFill/>
          <a:ln w="9525">
            <a:noFill/>
            <a:miter lim="800000"/>
            <a:headEnd/>
            <a:tailEnd/>
          </a:ln>
          <a:effectLst/>
        </p:spPr>
        <p:txBody>
          <a:bodyPr anchor="ctr" anchorCtr="1"/>
          <a:lstStyle/>
          <a:p>
            <a:pPr algn="ctr">
              <a:defRPr/>
            </a:pPr>
            <a:r>
              <a:rPr lang="zh-CN" altLang="en-US" sz="4400" b="1" dirty="0">
                <a:solidFill>
                  <a:schemeClr val="tx2"/>
                </a:solidFill>
              </a:rPr>
              <a:t>软件项目计划基本概念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0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0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0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03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03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03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03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703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703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7033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7033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70339">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1+#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1+#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1+#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1+#ppt_w/2"/>
                                          </p:val>
                                        </p:tav>
                                        <p:tav tm="100000">
                                          <p:val>
                                            <p:strVal val="#ppt_x"/>
                                          </p:val>
                                        </p:tav>
                                      </p:tavLst>
                                    </p:anim>
                                    <p:anim calcmode="lin" valueType="num">
                                      <p:cBhvr additive="base">
                                        <p:cTn id="5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1+#ppt_w/2"/>
                                          </p:val>
                                        </p:tav>
                                        <p:tav tm="100000">
                                          <p:val>
                                            <p:strVal val="#ppt_x"/>
                                          </p:val>
                                        </p:tav>
                                      </p:tavLst>
                                    </p:anim>
                                    <p:anim calcmode="lin" valueType="num">
                                      <p:cBhvr additive="base">
                                        <p:cTn id="6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defRPr/>
            </a:pPr>
            <a:r>
              <a:rPr lang="zh-CN" altLang="en-US" b="1" dirty="0"/>
              <a:t>制定进度计划表</a:t>
            </a:r>
          </a:p>
        </p:txBody>
      </p:sp>
      <p:sp>
        <p:nvSpPr>
          <p:cNvPr id="275459" name="Rectangle 3"/>
          <p:cNvSpPr>
            <a:spLocks noGrp="1" noChangeArrowheads="1"/>
          </p:cNvSpPr>
          <p:nvPr>
            <p:ph idx="1"/>
          </p:nvPr>
        </p:nvSpPr>
        <p:spPr/>
        <p:txBody>
          <a:bodyPr/>
          <a:lstStyle/>
          <a:p>
            <a:pPr eaLnBrk="1" hangingPunct="1">
              <a:defRPr/>
            </a:pPr>
            <a:r>
              <a:rPr lang="zh-CN" altLang="en-US" sz="3600" b="1">
                <a:latin typeface="宋体" pitchFamily="2" charset="-122"/>
              </a:rPr>
              <a:t>制定进度计划表的方法</a:t>
            </a:r>
          </a:p>
          <a:p>
            <a:pPr lvl="1" eaLnBrk="1" hangingPunct="1">
              <a:defRPr/>
            </a:pPr>
            <a:r>
              <a:rPr lang="zh-CN" altLang="en-US" sz="3200" b="1">
                <a:latin typeface="宋体" pitchFamily="2" charset="-122"/>
              </a:rPr>
              <a:t>甘特图</a:t>
            </a:r>
          </a:p>
          <a:p>
            <a:pPr lvl="1" eaLnBrk="1" hangingPunct="1">
              <a:defRPr/>
            </a:pPr>
            <a:r>
              <a:rPr lang="zh-CN" altLang="en-US" sz="3200" b="1">
                <a:latin typeface="宋体" pitchFamily="2" charset="-122"/>
              </a:rPr>
              <a:t>关键路径法</a:t>
            </a:r>
            <a:r>
              <a:rPr lang="en-US" altLang="zh-CN" sz="3200" b="1">
                <a:latin typeface="宋体" pitchFamily="2" charset="-122"/>
              </a:rPr>
              <a:t>(CPM)</a:t>
            </a:r>
          </a:p>
          <a:p>
            <a:pPr lvl="1" eaLnBrk="1" hangingPunct="1">
              <a:defRPr/>
            </a:pPr>
            <a:r>
              <a:rPr lang="zh-CN" altLang="en-US" sz="3200" b="1">
                <a:latin typeface="宋体" pitchFamily="2" charset="-122"/>
              </a:rPr>
              <a:t>计划评审技术</a:t>
            </a:r>
            <a:r>
              <a:rPr lang="en-US" altLang="zh-CN" sz="3200" b="1">
                <a:latin typeface="宋体" pitchFamily="2" charset="-122"/>
              </a:rPr>
              <a:t>(PERT)</a:t>
            </a:r>
          </a:p>
        </p:txBody>
      </p:sp>
      <p:sp>
        <p:nvSpPr>
          <p:cNvPr id="5"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6A0E805C-BE40-4A5C-9B9C-C5126FF3FFE6}" type="slidenum">
              <a:rPr lang="en-US" altLang="zh-CN"/>
              <a:pPr>
                <a:defRPr/>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7" dur="500"/>
                                        <p:tgtEl>
                                          <p:spTgt spid="2754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0" dur="500"/>
                                        <p:tgtEl>
                                          <p:spTgt spid="2754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13" dur="500"/>
                                        <p:tgtEl>
                                          <p:spTgt spid="275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BAA7F64E-3788-4C4D-873C-97B856D4A833}" type="slidenum">
              <a:rPr lang="en-US" altLang="zh-CN"/>
              <a:pPr>
                <a:defRPr/>
              </a:pPr>
              <a:t>23</a:t>
            </a:fld>
            <a:endParaRPr lang="en-US" altLang="zh-CN"/>
          </a:p>
        </p:txBody>
      </p:sp>
      <p:pic>
        <p:nvPicPr>
          <p:cNvPr id="34819" name="Picture 2"/>
          <p:cNvPicPr>
            <a:picLocks noChangeAspect="1" noChangeArrowheads="1"/>
          </p:cNvPicPr>
          <p:nvPr/>
        </p:nvPicPr>
        <p:blipFill>
          <a:blip r:embed="rId2" cstate="print"/>
          <a:srcRect/>
          <a:stretch>
            <a:fillRect/>
          </a:stretch>
        </p:blipFill>
        <p:spPr bwMode="auto">
          <a:xfrm>
            <a:off x="395288" y="620713"/>
            <a:ext cx="8458200" cy="5562600"/>
          </a:xfrm>
          <a:prstGeom prst="rect">
            <a:avLst/>
          </a:prstGeom>
          <a:noFill/>
          <a:ln w="9525">
            <a:noFill/>
            <a:miter lim="800000"/>
            <a:headEnd/>
            <a:tailEnd/>
          </a:ln>
        </p:spPr>
      </p:pic>
    </p:spTree>
  </p:cSld>
  <p:clrMapOvr>
    <a:masterClrMapping/>
  </p:clrMapOvr>
  <p:transition>
    <p:strips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eaLnBrk="1" hangingPunct="1">
              <a:defRPr/>
            </a:pPr>
            <a:r>
              <a:rPr lang="zh-CN" altLang="en-US" b="1" dirty="0"/>
              <a:t>制定进度计划表</a:t>
            </a:r>
            <a:endParaRPr lang="ja-JP" altLang="en-US" b="1" dirty="0"/>
          </a:p>
        </p:txBody>
      </p:sp>
      <p:sp>
        <p:nvSpPr>
          <p:cNvPr id="277507" name="Rectangle 3"/>
          <p:cNvSpPr>
            <a:spLocks noGrp="1" noChangeArrowheads="1"/>
          </p:cNvSpPr>
          <p:nvPr>
            <p:ph idx="1"/>
          </p:nvPr>
        </p:nvSpPr>
        <p:spPr>
          <a:xfrm>
            <a:off x="1143000" y="1905000"/>
            <a:ext cx="7772400" cy="4114800"/>
          </a:xfrm>
        </p:spPr>
        <p:txBody>
          <a:bodyPr/>
          <a:lstStyle/>
          <a:p>
            <a:pPr eaLnBrk="1" hangingPunct="1">
              <a:defRPr/>
            </a:pPr>
            <a:r>
              <a:rPr lang="zh-CN" altLang="en-US" b="1">
                <a:ea typeface="华文中宋" pitchFamily="2" charset="-122"/>
              </a:rPr>
              <a:t>示例</a:t>
            </a:r>
            <a:endParaRPr lang="ja-JP" altLang="en-US" b="1">
              <a:ea typeface="华文中宋" pitchFamily="2" charset="-122"/>
            </a:endParaRP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BD06C636-803D-4903-BA4F-839171B48A42}" type="slidenum">
              <a:rPr lang="en-US" altLang="zh-CN"/>
              <a:pPr>
                <a:defRPr/>
              </a:pPr>
              <a:t>24</a:t>
            </a:fld>
            <a:endParaRPr lang="en-US" altLang="zh-CN"/>
          </a:p>
        </p:txBody>
      </p:sp>
      <p:pic>
        <p:nvPicPr>
          <p:cNvPr id="35845" name="Picture 4" descr="DesignGauge機能_proposal_20041221-A1"/>
          <p:cNvPicPr>
            <a:picLocks noChangeAspect="1" noChangeArrowheads="1"/>
          </p:cNvPicPr>
          <p:nvPr/>
        </p:nvPicPr>
        <p:blipFill>
          <a:blip r:embed="rId2" cstate="print"/>
          <a:srcRect/>
          <a:stretch>
            <a:fillRect/>
          </a:stretch>
        </p:blipFill>
        <p:spPr bwMode="auto">
          <a:xfrm>
            <a:off x="44018" y="990601"/>
            <a:ext cx="9017662" cy="487679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4DB2F676-9713-4027-99D9-A4C6B011F29F}" type="slidenum">
              <a:rPr lang="en-US" altLang="zh-CN"/>
              <a:pPr>
                <a:defRPr/>
              </a:pPr>
              <a:t>25</a:t>
            </a:fld>
            <a:endParaRPr lang="en-US" altLang="zh-CN"/>
          </a:p>
        </p:txBody>
      </p:sp>
      <p:pic>
        <p:nvPicPr>
          <p:cNvPr id="39939" name="Picture 2"/>
          <p:cNvPicPr>
            <a:picLocks noChangeAspect="1" noChangeArrowheads="1"/>
          </p:cNvPicPr>
          <p:nvPr/>
        </p:nvPicPr>
        <p:blipFill>
          <a:blip r:embed="rId2" cstate="print"/>
          <a:srcRect/>
          <a:stretch>
            <a:fillRect/>
          </a:stretch>
        </p:blipFill>
        <p:spPr bwMode="auto">
          <a:xfrm>
            <a:off x="0" y="762000"/>
            <a:ext cx="9144000" cy="4495800"/>
          </a:xfrm>
          <a:prstGeom prst="rect">
            <a:avLst/>
          </a:prstGeom>
          <a:noFill/>
          <a:ln w="9525">
            <a:noFill/>
            <a:miter lim="800000"/>
            <a:headEnd/>
            <a:tailEnd/>
          </a:ln>
        </p:spPr>
      </p:pic>
      <p:sp>
        <p:nvSpPr>
          <p:cNvPr id="305155" name="Text Box 3"/>
          <p:cNvSpPr txBox="1">
            <a:spLocks noChangeArrowheads="1"/>
          </p:cNvSpPr>
          <p:nvPr/>
        </p:nvSpPr>
        <p:spPr bwMode="auto">
          <a:xfrm>
            <a:off x="2197101" y="5287964"/>
            <a:ext cx="4304383" cy="584775"/>
          </a:xfrm>
          <a:prstGeom prst="rect">
            <a:avLst/>
          </a:prstGeom>
          <a:noFill/>
          <a:ln w="12700" cap="sq">
            <a:noFill/>
            <a:miter lim="800000"/>
            <a:headEnd type="none" w="sm" len="sm"/>
            <a:tailEnd type="none" w="sm" len="sm"/>
          </a:ln>
          <a:effectLst/>
        </p:spPr>
        <p:txBody>
          <a:bodyPr wrap="none">
            <a:spAutoFit/>
          </a:bodyPr>
          <a:lstStyle/>
          <a:p>
            <a:pPr>
              <a:defRPr/>
            </a:pPr>
            <a:r>
              <a:rPr kumimoji="1" lang="zh-CN" altLang="en-US" sz="3200" b="1" u="sng">
                <a:solidFill>
                  <a:srgbClr val="0000FF"/>
                </a:solidFill>
                <a:effectLst>
                  <a:outerShdw blurRad="38100" dist="38100" dir="2700000" algn="tl">
                    <a:srgbClr val="000000"/>
                  </a:outerShdw>
                </a:effectLst>
                <a:latin typeface="Times New Roman" pitchFamily="18" charset="0"/>
                <a:ea typeface="仿宋_GB2312" pitchFamily="49" charset="-122"/>
              </a:rPr>
              <a:t>三个模块开发的网络图</a:t>
            </a:r>
            <a:endParaRPr kumimoji="1" lang="zh-CN" altLang="en-US" sz="3200" b="1">
              <a:solidFill>
                <a:srgbClr val="0000FF"/>
              </a:solidFill>
              <a:effectLst>
                <a:outerShdw blurRad="38100" dist="38100" dir="2700000" algn="tl">
                  <a:srgbClr val="000000"/>
                </a:outerShdw>
              </a:effectLst>
              <a:latin typeface="Times New Roman" pitchFamily="18" charset="0"/>
              <a:ea typeface="仿宋_GB2312" pitchFamily="49" charset="-122"/>
            </a:endParaRPr>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a:xfrm>
            <a:off x="241300" y="169864"/>
            <a:ext cx="8705851" cy="503237"/>
          </a:xfrm>
        </p:spPr>
        <p:txBody>
          <a:bodyPr>
            <a:normAutofit fontScale="90000"/>
          </a:bodyPr>
          <a:lstStyle/>
          <a:p>
            <a:pPr eaLnBrk="1" hangingPunct="1">
              <a:defRPr/>
            </a:pPr>
            <a:r>
              <a:rPr lang="zh-CN" altLang="en-US">
                <a:latin typeface="隶书" pitchFamily="49" charset="-122"/>
                <a:ea typeface="隶书" pitchFamily="49" charset="-122"/>
              </a:rPr>
              <a:t>计算关键路径</a:t>
            </a:r>
            <a:r>
              <a:rPr lang="en-US" altLang="zh-CN">
                <a:ea typeface="隶书" pitchFamily="49" charset="-122"/>
              </a:rPr>
              <a:t>–</a:t>
            </a:r>
            <a:r>
              <a:rPr lang="zh-CN" altLang="en-US">
                <a:latin typeface="隶书" pitchFamily="49" charset="-122"/>
                <a:ea typeface="隶书" pitchFamily="49" charset="-122"/>
              </a:rPr>
              <a:t>项目计划的关键</a:t>
            </a:r>
          </a:p>
        </p:txBody>
      </p:sp>
      <p:sp>
        <p:nvSpPr>
          <p:cNvPr id="176130" name="Rectangle 2"/>
          <p:cNvSpPr>
            <a:spLocks noGrp="1" noChangeArrowheads="1"/>
          </p:cNvSpPr>
          <p:nvPr>
            <p:ph idx="1"/>
          </p:nvPr>
        </p:nvSpPr>
        <p:spPr>
          <a:xfrm>
            <a:off x="331790" y="788989"/>
            <a:ext cx="8334375" cy="977900"/>
          </a:xfrm>
        </p:spPr>
        <p:txBody>
          <a:bodyPr>
            <a:normAutofit lnSpcReduction="10000"/>
          </a:bodyPr>
          <a:lstStyle/>
          <a:p>
            <a:pPr eaLnBrk="1" hangingPunct="1">
              <a:defRPr/>
            </a:pPr>
            <a:r>
              <a:rPr lang="zh-CN" altLang="en-US" sz="2800" dirty="0">
                <a:latin typeface="隶书" pitchFamily="49" charset="-122"/>
                <a:ea typeface="隶书" pitchFamily="49" charset="-122"/>
              </a:rPr>
              <a:t>利用绘制项目网络图进行工作任务时间的计算</a:t>
            </a:r>
          </a:p>
          <a:p>
            <a:pPr eaLnBrk="1" hangingPunct="1">
              <a:defRPr/>
            </a:pPr>
            <a:r>
              <a:rPr lang="zh-CN" altLang="en-US" sz="2800" dirty="0">
                <a:latin typeface="隶书" pitchFamily="49" charset="-122"/>
                <a:ea typeface="隶书" pitchFamily="49" charset="-122"/>
              </a:rPr>
              <a:t>项目网络图的标准</a:t>
            </a: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F5D59030-4802-451A-8EFD-D20BBEFDEDE8}" type="slidenum">
              <a:rPr lang="en-US" altLang="zh-CN"/>
              <a:pPr>
                <a:defRPr/>
              </a:pPr>
              <a:t>26</a:t>
            </a:fld>
            <a:endParaRPr lang="en-US" altLang="zh-CN"/>
          </a:p>
        </p:txBody>
      </p:sp>
      <p:pic>
        <p:nvPicPr>
          <p:cNvPr id="51205" name="Picture 4"/>
          <p:cNvPicPr>
            <a:picLocks noChangeAspect="1" noChangeArrowheads="1"/>
          </p:cNvPicPr>
          <p:nvPr/>
        </p:nvPicPr>
        <p:blipFill>
          <a:blip r:embed="rId4" cstate="print"/>
          <a:srcRect/>
          <a:stretch>
            <a:fillRect/>
          </a:stretch>
        </p:blipFill>
        <p:spPr bwMode="auto">
          <a:xfrm>
            <a:off x="450851" y="2008189"/>
            <a:ext cx="8331200" cy="414337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1205"/>
                                        </p:tgtEl>
                                        <p:attrNameLst>
                                          <p:attrName>style.visibility</p:attrName>
                                        </p:attrNameLst>
                                      </p:cBhvr>
                                      <p:to>
                                        <p:strVal val="visible"/>
                                      </p:to>
                                    </p:set>
                                    <p:animEffect transition="in" filter="blinds(horizontal)">
                                      <p:cBhvr>
                                        <p:cTn id="15"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a:xfrm>
            <a:off x="188913" y="119063"/>
            <a:ext cx="8393112" cy="449262"/>
          </a:xfrm>
        </p:spPr>
        <p:txBody>
          <a:bodyPr>
            <a:normAutofit fontScale="90000"/>
          </a:bodyPr>
          <a:lstStyle/>
          <a:p>
            <a:pPr eaLnBrk="1" hangingPunct="1">
              <a:defRPr/>
            </a:pPr>
            <a:r>
              <a:rPr lang="zh-CN" altLang="en-US">
                <a:latin typeface="隶书" pitchFamily="49" charset="-122"/>
                <a:ea typeface="隶书" pitchFamily="49" charset="-122"/>
              </a:rPr>
              <a:t>计算项目关键路径的示例 </a:t>
            </a:r>
            <a:r>
              <a:rPr lang="en-US" altLang="zh-CN">
                <a:latin typeface="隶书" pitchFamily="49" charset="-122"/>
                <a:ea typeface="隶书" pitchFamily="49" charset="-122"/>
              </a:rPr>
              <a:t>(1)</a:t>
            </a:r>
          </a:p>
        </p:txBody>
      </p:sp>
      <p:sp>
        <p:nvSpPr>
          <p:cNvPr id="178178" name="Rectangle 2"/>
          <p:cNvSpPr>
            <a:spLocks noGrp="1" noChangeArrowheads="1"/>
          </p:cNvSpPr>
          <p:nvPr>
            <p:ph idx="1"/>
          </p:nvPr>
        </p:nvSpPr>
        <p:spPr>
          <a:xfrm>
            <a:off x="271465" y="766764"/>
            <a:ext cx="5921375" cy="481012"/>
          </a:xfrm>
        </p:spPr>
        <p:txBody>
          <a:bodyPr>
            <a:normAutofit lnSpcReduction="10000"/>
          </a:bodyPr>
          <a:lstStyle/>
          <a:p>
            <a:pPr marL="339725" indent="-339725" eaLnBrk="1" hangingPunct="1">
              <a:defRPr/>
            </a:pPr>
            <a:r>
              <a:rPr lang="zh-CN" altLang="en-US" sz="2800" dirty="0">
                <a:latin typeface="隶书" pitchFamily="49" charset="-122"/>
                <a:ea typeface="隶书" pitchFamily="49" charset="-122"/>
              </a:rPr>
              <a:t>先确定工作任务的持续长度时间</a:t>
            </a: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B86BA96B-5B1A-4CF1-8194-99A68DB5A365}" type="slidenum">
              <a:rPr lang="en-US" altLang="zh-CN"/>
              <a:pPr>
                <a:defRPr/>
              </a:pPr>
              <a:t>27</a:t>
            </a:fld>
            <a:endParaRPr lang="en-US" altLang="zh-CN"/>
          </a:p>
        </p:txBody>
      </p:sp>
      <p:pic>
        <p:nvPicPr>
          <p:cNvPr id="52229" name="Picture 4"/>
          <p:cNvPicPr>
            <a:picLocks noChangeAspect="1" noChangeArrowheads="1"/>
          </p:cNvPicPr>
          <p:nvPr/>
        </p:nvPicPr>
        <p:blipFill>
          <a:blip r:embed="rId4" cstate="print"/>
          <a:srcRect/>
          <a:stretch>
            <a:fillRect/>
          </a:stretch>
        </p:blipFill>
        <p:spPr bwMode="auto">
          <a:xfrm>
            <a:off x="357188" y="1323976"/>
            <a:ext cx="8518525" cy="5345113"/>
          </a:xfrm>
          <a:prstGeom prst="rect">
            <a:avLst/>
          </a:prstGeom>
          <a:noFill/>
          <a:ln w="9525">
            <a:noFill/>
            <a:miter lim="800000"/>
            <a:headEnd/>
            <a:tailEnd/>
          </a:ln>
        </p:spPr>
      </p:pic>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a:xfrm>
            <a:off x="188913" y="119063"/>
            <a:ext cx="8393112" cy="449262"/>
          </a:xfrm>
        </p:spPr>
        <p:txBody>
          <a:bodyPr>
            <a:normAutofit fontScale="90000"/>
          </a:bodyPr>
          <a:lstStyle/>
          <a:p>
            <a:pPr eaLnBrk="1" hangingPunct="1">
              <a:defRPr/>
            </a:pPr>
            <a:r>
              <a:rPr lang="zh-CN" altLang="en-US">
                <a:latin typeface="隶书" pitchFamily="49" charset="-122"/>
                <a:ea typeface="隶书" pitchFamily="49" charset="-122"/>
              </a:rPr>
              <a:t>计算项目关键路径的示例</a:t>
            </a:r>
            <a:r>
              <a:rPr lang="en-US" altLang="zh-CN">
                <a:latin typeface="隶书" pitchFamily="49" charset="-122"/>
                <a:ea typeface="隶书" pitchFamily="49" charset="-122"/>
              </a:rPr>
              <a:t>(2)</a:t>
            </a:r>
          </a:p>
        </p:txBody>
      </p:sp>
      <p:sp>
        <p:nvSpPr>
          <p:cNvPr id="180226" name="Rectangle 2"/>
          <p:cNvSpPr>
            <a:spLocks noGrp="1" noChangeArrowheads="1"/>
          </p:cNvSpPr>
          <p:nvPr>
            <p:ph idx="1"/>
          </p:nvPr>
        </p:nvSpPr>
        <p:spPr>
          <a:xfrm>
            <a:off x="271463" y="631826"/>
            <a:ext cx="7142163" cy="481013"/>
          </a:xfrm>
        </p:spPr>
        <p:txBody>
          <a:bodyPr>
            <a:normAutofit lnSpcReduction="10000"/>
          </a:bodyPr>
          <a:lstStyle/>
          <a:p>
            <a:pPr marL="339725" indent="-339725" eaLnBrk="1" hangingPunct="1">
              <a:defRPr/>
            </a:pPr>
            <a:r>
              <a:rPr lang="zh-CN" altLang="en-US" sz="2800" dirty="0">
                <a:latin typeface="隶书" pitchFamily="49" charset="-122"/>
                <a:ea typeface="隶书" pitchFamily="49" charset="-122"/>
              </a:rPr>
              <a:t>再计算工作任务的最早结束时间</a:t>
            </a: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F22F5199-4A1D-4587-ADB6-6D9142F2579B}" type="slidenum">
              <a:rPr lang="en-US" altLang="zh-CN"/>
              <a:pPr>
                <a:defRPr/>
              </a:pPr>
              <a:t>28</a:t>
            </a:fld>
            <a:endParaRPr lang="en-US" altLang="zh-CN"/>
          </a:p>
        </p:txBody>
      </p:sp>
      <p:pic>
        <p:nvPicPr>
          <p:cNvPr id="53253" name="Picture 4"/>
          <p:cNvPicPr>
            <a:picLocks noChangeAspect="1" noChangeArrowheads="1"/>
          </p:cNvPicPr>
          <p:nvPr/>
        </p:nvPicPr>
        <p:blipFill>
          <a:blip r:embed="rId4" cstate="print"/>
          <a:srcRect/>
          <a:stretch>
            <a:fillRect/>
          </a:stretch>
        </p:blipFill>
        <p:spPr bwMode="auto">
          <a:xfrm>
            <a:off x="339726" y="1185864"/>
            <a:ext cx="8529639" cy="5349875"/>
          </a:xfrm>
          <a:prstGeom prst="rect">
            <a:avLst/>
          </a:prstGeom>
          <a:noFill/>
          <a:ln w="9525">
            <a:noFill/>
            <a:miter lim="800000"/>
            <a:headEnd/>
            <a:tailEnd/>
          </a:ln>
        </p:spPr>
      </p:pic>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title"/>
          </p:nvPr>
        </p:nvSpPr>
        <p:spPr>
          <a:xfrm>
            <a:off x="188913" y="119063"/>
            <a:ext cx="8393112" cy="449262"/>
          </a:xfrm>
        </p:spPr>
        <p:txBody>
          <a:bodyPr>
            <a:normAutofit fontScale="90000"/>
          </a:bodyPr>
          <a:lstStyle/>
          <a:p>
            <a:pPr eaLnBrk="1" hangingPunct="1">
              <a:defRPr/>
            </a:pPr>
            <a:r>
              <a:rPr lang="zh-CN" altLang="en-US">
                <a:latin typeface="隶书" pitchFamily="49" charset="-122"/>
                <a:ea typeface="隶书" pitchFamily="49" charset="-122"/>
              </a:rPr>
              <a:t>计算项目关键路径的示例</a:t>
            </a:r>
            <a:r>
              <a:rPr lang="en-US" altLang="zh-CN">
                <a:latin typeface="隶书" pitchFamily="49" charset="-122"/>
                <a:ea typeface="隶书" pitchFamily="49" charset="-122"/>
              </a:rPr>
              <a:t>(3)</a:t>
            </a:r>
          </a:p>
        </p:txBody>
      </p:sp>
      <p:sp>
        <p:nvSpPr>
          <p:cNvPr id="182274" name="Rectangle 2"/>
          <p:cNvSpPr>
            <a:spLocks noGrp="1" noChangeArrowheads="1"/>
          </p:cNvSpPr>
          <p:nvPr>
            <p:ph idx="1"/>
          </p:nvPr>
        </p:nvSpPr>
        <p:spPr>
          <a:xfrm>
            <a:off x="271463" y="631826"/>
            <a:ext cx="7142163" cy="481013"/>
          </a:xfrm>
        </p:spPr>
        <p:txBody>
          <a:bodyPr>
            <a:normAutofit lnSpcReduction="10000"/>
          </a:bodyPr>
          <a:lstStyle/>
          <a:p>
            <a:pPr marL="339725" indent="-339725" eaLnBrk="1" hangingPunct="1">
              <a:defRPr/>
            </a:pPr>
            <a:r>
              <a:rPr lang="zh-CN" altLang="en-US" sz="2800" dirty="0">
                <a:latin typeface="隶书" pitchFamily="49" charset="-122"/>
                <a:ea typeface="隶书" pitchFamily="49" charset="-122"/>
              </a:rPr>
              <a:t>再计算工作任务的最晚开始时间</a:t>
            </a: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922100F3-86D3-495A-96AC-2BD304C5284E}" type="slidenum">
              <a:rPr lang="en-US" altLang="zh-CN"/>
              <a:pPr>
                <a:defRPr/>
              </a:pPr>
              <a:t>29</a:t>
            </a:fld>
            <a:endParaRPr lang="en-US" altLang="zh-CN"/>
          </a:p>
        </p:txBody>
      </p:sp>
      <p:pic>
        <p:nvPicPr>
          <p:cNvPr id="54277" name="Picture 4"/>
          <p:cNvPicPr>
            <a:picLocks noChangeAspect="1" noChangeArrowheads="1"/>
          </p:cNvPicPr>
          <p:nvPr/>
        </p:nvPicPr>
        <p:blipFill>
          <a:blip r:embed="rId4" cstate="print"/>
          <a:srcRect/>
          <a:stretch>
            <a:fillRect/>
          </a:stretch>
        </p:blipFill>
        <p:spPr bwMode="auto">
          <a:xfrm>
            <a:off x="355601" y="1174751"/>
            <a:ext cx="8524875" cy="5343525"/>
          </a:xfrm>
          <a:prstGeom prst="rect">
            <a:avLst/>
          </a:prstGeom>
          <a:noFill/>
          <a:ln w="9525">
            <a:noFill/>
            <a:miter lim="800000"/>
            <a:headEnd/>
            <a:tailEnd/>
          </a:ln>
        </p:spPr>
      </p:pic>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title"/>
          </p:nvPr>
        </p:nvSpPr>
        <p:spPr>
          <a:noFill/>
          <a:ln/>
        </p:spPr>
        <p:txBody>
          <a:bodyPr/>
          <a:lstStyle/>
          <a:p>
            <a:r>
              <a:rPr lang="en-US" altLang="zh-CN" dirty="0">
                <a:latin typeface="宋体" pitchFamily="2" charset="-122"/>
                <a:ea typeface="宋体" pitchFamily="2" charset="-122"/>
              </a:rPr>
              <a:t>PMBOK</a:t>
            </a:r>
            <a:r>
              <a:rPr lang="zh-CN" altLang="en-US" dirty="0">
                <a:latin typeface="宋体" pitchFamily="2" charset="-122"/>
                <a:ea typeface="宋体" pitchFamily="2" charset="-122"/>
              </a:rPr>
              <a:t>的</a:t>
            </a:r>
            <a:r>
              <a:rPr lang="en-US" altLang="zh-CN" dirty="0">
                <a:latin typeface="宋体" pitchFamily="2" charset="-122"/>
                <a:ea typeface="宋体" pitchFamily="2" charset="-122"/>
              </a:rPr>
              <a:t>9</a:t>
            </a:r>
            <a:r>
              <a:rPr lang="zh-CN" altLang="en-US" dirty="0">
                <a:latin typeface="宋体" pitchFamily="2" charset="-122"/>
                <a:ea typeface="宋体" pitchFamily="2" charset="-122"/>
              </a:rPr>
              <a:t>个知识领域</a:t>
            </a:r>
          </a:p>
        </p:txBody>
      </p:sp>
      <p:pic>
        <p:nvPicPr>
          <p:cNvPr id="95237" name="Picture 5" descr="T_SMCC05_08_0189_s2_005"/>
          <p:cNvPicPr>
            <a:picLocks noChangeAspect="1" noChangeArrowheads="1"/>
          </p:cNvPicPr>
          <p:nvPr/>
        </p:nvPicPr>
        <p:blipFill>
          <a:blip r:embed="rId2" cstate="print"/>
          <a:srcRect/>
          <a:stretch>
            <a:fillRect/>
          </a:stretch>
        </p:blipFill>
        <p:spPr bwMode="auto">
          <a:xfrm>
            <a:off x="0" y="2028825"/>
            <a:ext cx="9144000" cy="3032125"/>
          </a:xfrm>
          <a:prstGeom prst="rect">
            <a:avLst/>
          </a:prstGeom>
          <a:noFill/>
        </p:spPr>
      </p:pic>
      <p:sp>
        <p:nvSpPr>
          <p:cNvPr id="95238" name="Text Box 6"/>
          <p:cNvSpPr txBox="1">
            <a:spLocks noChangeArrowheads="1"/>
          </p:cNvSpPr>
          <p:nvPr/>
        </p:nvSpPr>
        <p:spPr bwMode="auto">
          <a:xfrm>
            <a:off x="971550" y="5373688"/>
            <a:ext cx="6612708" cy="523220"/>
          </a:xfrm>
          <a:prstGeom prst="rect">
            <a:avLst/>
          </a:prstGeom>
          <a:noFill/>
          <a:ln w="9525">
            <a:noFill/>
            <a:miter lim="800000"/>
            <a:headEnd/>
            <a:tailEnd/>
          </a:ln>
          <a:effectLst/>
        </p:spPr>
        <p:txBody>
          <a:bodyPr wrap="none">
            <a:spAutoFit/>
          </a:bodyPr>
          <a:lstStyle/>
          <a:p>
            <a:r>
              <a:rPr lang="en-US" altLang="zh-CN" sz="2800" dirty="0">
                <a:effectLst>
                  <a:outerShdw blurRad="38100" dist="38100" dir="2700000" algn="tl">
                    <a:srgbClr val="000000"/>
                  </a:outerShdw>
                </a:effectLst>
              </a:rPr>
              <a:t>Project Management Body of Knowledge</a:t>
            </a:r>
          </a:p>
        </p:txBody>
      </p:sp>
      <p:sp>
        <p:nvSpPr>
          <p:cNvPr id="6" name="灯片编号占位符 5"/>
          <p:cNvSpPr>
            <a:spLocks noGrp="1"/>
          </p:cNvSpPr>
          <p:nvPr>
            <p:ph type="sldNum" sz="quarter" idx="4"/>
          </p:nvPr>
        </p:nvSpPr>
        <p:spPr/>
        <p:txBody>
          <a:bodyPr/>
          <a:lstStyle/>
          <a:p>
            <a:pPr>
              <a:defRPr/>
            </a:pPr>
            <a:fld id="{A61EF842-A886-4EE3-99A9-BE72B681D8B6}" type="slidenum">
              <a:rPr lang="en-US" altLang="zh-CN" smtClean="0"/>
              <a:pPr>
                <a:defRPr/>
              </a:pPr>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title"/>
          </p:nvPr>
        </p:nvSpPr>
        <p:spPr>
          <a:xfrm>
            <a:off x="188914" y="119063"/>
            <a:ext cx="8199437" cy="449262"/>
          </a:xfrm>
        </p:spPr>
        <p:txBody>
          <a:bodyPr>
            <a:normAutofit fontScale="90000"/>
          </a:bodyPr>
          <a:lstStyle/>
          <a:p>
            <a:pPr eaLnBrk="1" hangingPunct="1">
              <a:defRPr/>
            </a:pPr>
            <a:r>
              <a:rPr lang="zh-CN" altLang="en-US">
                <a:latin typeface="隶书" pitchFamily="49" charset="-122"/>
                <a:ea typeface="隶书" pitchFamily="49" charset="-122"/>
              </a:rPr>
              <a:t>计算项目关键路径的示例</a:t>
            </a:r>
            <a:r>
              <a:rPr lang="en-US" altLang="zh-CN">
                <a:latin typeface="隶书" pitchFamily="49" charset="-122"/>
                <a:ea typeface="隶书" pitchFamily="49" charset="-122"/>
              </a:rPr>
              <a:t>(4)</a:t>
            </a:r>
          </a:p>
        </p:txBody>
      </p:sp>
      <p:sp>
        <p:nvSpPr>
          <p:cNvPr id="184322" name="Rectangle 2"/>
          <p:cNvSpPr>
            <a:spLocks noGrp="1" noChangeArrowheads="1"/>
          </p:cNvSpPr>
          <p:nvPr>
            <p:ph idx="1"/>
          </p:nvPr>
        </p:nvSpPr>
        <p:spPr>
          <a:xfrm>
            <a:off x="271465" y="631826"/>
            <a:ext cx="6677025" cy="481013"/>
          </a:xfrm>
        </p:spPr>
        <p:txBody>
          <a:bodyPr/>
          <a:lstStyle/>
          <a:p>
            <a:pPr marL="339725" indent="-339725" eaLnBrk="1" hangingPunct="1">
              <a:lnSpc>
                <a:spcPct val="80000"/>
              </a:lnSpc>
              <a:defRPr/>
            </a:pPr>
            <a:r>
              <a:rPr lang="zh-CN" altLang="en-US" sz="2800" dirty="0">
                <a:latin typeface="隶书" pitchFamily="49" charset="-122"/>
                <a:ea typeface="隶书" pitchFamily="49" charset="-122"/>
              </a:rPr>
              <a:t>最后计算宽松时间、并判定关键通道</a:t>
            </a: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E9963A9D-7558-4224-B71B-0F457655982E}" type="slidenum">
              <a:rPr lang="en-US" altLang="zh-CN"/>
              <a:pPr>
                <a:defRPr/>
              </a:pPr>
              <a:t>30</a:t>
            </a:fld>
            <a:endParaRPr lang="en-US" altLang="zh-CN" dirty="0"/>
          </a:p>
        </p:txBody>
      </p:sp>
      <p:pic>
        <p:nvPicPr>
          <p:cNvPr id="55301" name="Picture 4"/>
          <p:cNvPicPr>
            <a:picLocks noChangeAspect="1" noChangeArrowheads="1"/>
          </p:cNvPicPr>
          <p:nvPr/>
        </p:nvPicPr>
        <p:blipFill>
          <a:blip r:embed="rId4" cstate="print"/>
          <a:srcRect/>
          <a:stretch>
            <a:fillRect/>
          </a:stretch>
        </p:blipFill>
        <p:spPr bwMode="auto">
          <a:xfrm>
            <a:off x="387350" y="1173163"/>
            <a:ext cx="8504239" cy="5345112"/>
          </a:xfrm>
          <a:prstGeom prst="rect">
            <a:avLst/>
          </a:prstGeom>
          <a:noFill/>
          <a:ln w="9525">
            <a:noFill/>
            <a:miter lim="800000"/>
            <a:headEnd/>
            <a:tailEnd/>
          </a:ln>
        </p:spPr>
      </p:pic>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188914" y="119063"/>
            <a:ext cx="8594725" cy="449262"/>
          </a:xfrm>
        </p:spPr>
        <p:txBody>
          <a:bodyPr>
            <a:normAutofit fontScale="90000"/>
          </a:bodyPr>
          <a:lstStyle/>
          <a:p>
            <a:pPr eaLnBrk="1" hangingPunct="1">
              <a:defRPr/>
            </a:pPr>
            <a:r>
              <a:rPr lang="zh-CN" altLang="en-US">
                <a:latin typeface="隶书" pitchFamily="49" charset="-122"/>
                <a:ea typeface="隶书" pitchFamily="49" charset="-122"/>
              </a:rPr>
              <a:t>工作任务重新安排</a:t>
            </a:r>
          </a:p>
        </p:txBody>
      </p:sp>
      <p:sp>
        <p:nvSpPr>
          <p:cNvPr id="186370" name="Rectangle 2"/>
          <p:cNvSpPr>
            <a:spLocks noGrp="1" noChangeArrowheads="1"/>
          </p:cNvSpPr>
          <p:nvPr>
            <p:ph idx="1"/>
          </p:nvPr>
        </p:nvSpPr>
        <p:spPr>
          <a:xfrm>
            <a:off x="271465" y="631826"/>
            <a:ext cx="8872537" cy="481013"/>
          </a:xfrm>
        </p:spPr>
        <p:txBody>
          <a:bodyPr/>
          <a:lstStyle/>
          <a:p>
            <a:pPr marL="339725" indent="-339725" eaLnBrk="1" hangingPunct="1">
              <a:lnSpc>
                <a:spcPct val="80000"/>
              </a:lnSpc>
              <a:defRPr/>
            </a:pPr>
            <a:r>
              <a:rPr lang="zh-CN" altLang="en-US" sz="2800" dirty="0">
                <a:latin typeface="隶书" pitchFamily="49" charset="-122"/>
                <a:ea typeface="隶书" pitchFamily="49" charset="-122"/>
              </a:rPr>
              <a:t>分解工作任务、安排并列执行计划、缩短整体时间</a:t>
            </a:r>
          </a:p>
        </p:txBody>
      </p:sp>
      <p:sp>
        <p:nvSpPr>
          <p:cNvPr id="6"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2731E2E8-72B3-42FE-B793-9940521B1EF5}" type="slidenum">
              <a:rPr lang="en-US" altLang="zh-CN"/>
              <a:pPr>
                <a:defRPr/>
              </a:pPr>
              <a:t>31</a:t>
            </a:fld>
            <a:endParaRPr lang="en-US" altLang="zh-CN"/>
          </a:p>
        </p:txBody>
      </p:sp>
      <p:pic>
        <p:nvPicPr>
          <p:cNvPr id="56325" name="Picture 4"/>
          <p:cNvPicPr>
            <a:picLocks noChangeAspect="1" noChangeArrowheads="1"/>
          </p:cNvPicPr>
          <p:nvPr/>
        </p:nvPicPr>
        <p:blipFill>
          <a:blip r:embed="rId4" cstate="print"/>
          <a:srcRect/>
          <a:stretch>
            <a:fillRect/>
          </a:stretch>
        </p:blipFill>
        <p:spPr bwMode="auto">
          <a:xfrm>
            <a:off x="738189" y="1149351"/>
            <a:ext cx="6707187" cy="5481638"/>
          </a:xfrm>
          <a:prstGeom prst="rect">
            <a:avLst/>
          </a:prstGeom>
          <a:noFill/>
          <a:ln w="9525">
            <a:noFill/>
            <a:miter lim="800000"/>
            <a:headEnd/>
            <a:tailEnd/>
          </a:ln>
        </p:spPr>
      </p:pic>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eaLnBrk="1" hangingPunct="1">
              <a:defRPr/>
            </a:pPr>
            <a:r>
              <a:rPr lang="zh-CN" altLang="en-US" dirty="0"/>
              <a:t>执行阶段主要内容</a:t>
            </a:r>
          </a:p>
        </p:txBody>
      </p:sp>
      <p:sp>
        <p:nvSpPr>
          <p:cNvPr id="387075" name="Rectangle 3"/>
          <p:cNvSpPr>
            <a:spLocks noGrp="1" noChangeArrowheads="1"/>
          </p:cNvSpPr>
          <p:nvPr>
            <p:ph idx="1"/>
          </p:nvPr>
        </p:nvSpPr>
        <p:spPr/>
        <p:txBody>
          <a:bodyPr/>
          <a:lstStyle/>
          <a:p>
            <a:pPr eaLnBrk="1" hangingPunct="1">
              <a:lnSpc>
                <a:spcPct val="150000"/>
              </a:lnSpc>
              <a:defRPr/>
            </a:pPr>
            <a:r>
              <a:rPr lang="en-US" altLang="zh-CN" b="1" dirty="0"/>
              <a:t> </a:t>
            </a:r>
            <a:r>
              <a:rPr lang="zh-CN" altLang="en-US" b="1" dirty="0"/>
              <a:t>风险管理</a:t>
            </a:r>
          </a:p>
          <a:p>
            <a:pPr eaLnBrk="1" hangingPunct="1">
              <a:lnSpc>
                <a:spcPct val="150000"/>
              </a:lnSpc>
              <a:defRPr/>
            </a:pPr>
            <a:r>
              <a:rPr lang="zh-CN" altLang="en-US" b="1" dirty="0"/>
              <a:t>项目团队建设与人力资源管理</a:t>
            </a:r>
          </a:p>
          <a:p>
            <a:pPr eaLnBrk="1" hangingPunct="1">
              <a:lnSpc>
                <a:spcPct val="150000"/>
              </a:lnSpc>
              <a:defRPr/>
            </a:pPr>
            <a:r>
              <a:rPr lang="zh-CN" altLang="en-US" b="1" dirty="0"/>
              <a:t>成本与进度控制</a:t>
            </a:r>
          </a:p>
          <a:p>
            <a:pPr eaLnBrk="1" hangingPunct="1">
              <a:lnSpc>
                <a:spcPct val="150000"/>
              </a:lnSpc>
              <a:defRPr/>
            </a:pPr>
            <a:r>
              <a:rPr lang="zh-CN" altLang="en-US" b="1" dirty="0"/>
              <a:t>质量管理</a:t>
            </a:r>
          </a:p>
        </p:txBody>
      </p:sp>
      <p:sp>
        <p:nvSpPr>
          <p:cNvPr id="5" name="灯片编号占位符 5"/>
          <p:cNvSpPr>
            <a:spLocks noGrp="1"/>
          </p:cNvSpPr>
          <p:nvPr>
            <p:ph type="sldNum" sz="quarter" idx="4294967295"/>
          </p:nvPr>
        </p:nvSpPr>
        <p:spPr>
          <a:xfrm>
            <a:off x="6553200" y="6356350"/>
            <a:ext cx="2133600" cy="365125"/>
          </a:xfrm>
          <a:prstGeom prst="rect">
            <a:avLst/>
          </a:prstGeom>
        </p:spPr>
        <p:txBody>
          <a:bodyPr/>
          <a:lstStyle/>
          <a:p>
            <a:pPr>
              <a:defRPr/>
            </a:pPr>
            <a:fld id="{1AF29335-F2B8-44ED-8EE8-8153C93D4416}" type="slidenum">
              <a:rPr lang="en-US" altLang="zh-CN"/>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1371600" y="-152400"/>
            <a:ext cx="6248400" cy="838200"/>
          </a:xfrm>
        </p:spPr>
        <p:txBody>
          <a:bodyPr/>
          <a:lstStyle/>
          <a:p>
            <a:pPr algn="l" eaLnBrk="1" hangingPunct="1"/>
            <a:r>
              <a:rPr lang="zh-CN" altLang="en-US" sz="4000" dirty="0">
                <a:latin typeface="黑体" pitchFamily="2" charset="-122"/>
                <a:ea typeface="黑体" pitchFamily="2" charset="-122"/>
              </a:rPr>
              <a:t>软件项目的团队建设</a:t>
            </a:r>
            <a:endParaRPr lang="zh-CN" altLang="en-US" dirty="0"/>
          </a:p>
        </p:txBody>
      </p:sp>
      <p:graphicFrame>
        <p:nvGraphicFramePr>
          <p:cNvPr id="4098" name="Object 3"/>
          <p:cNvGraphicFramePr>
            <a:graphicFrameLocks noChangeAspect="1"/>
          </p:cNvGraphicFramePr>
          <p:nvPr/>
        </p:nvGraphicFramePr>
        <p:xfrm>
          <a:off x="6172200" y="4191000"/>
          <a:ext cx="2414588" cy="2260600"/>
        </p:xfrm>
        <a:graphic>
          <a:graphicData uri="http://schemas.openxmlformats.org/presentationml/2006/ole">
            <mc:AlternateContent xmlns:mc="http://schemas.openxmlformats.org/markup-compatibility/2006">
              <mc:Choice xmlns:v="urn:schemas-microsoft-com:vml" Requires="v">
                <p:oleObj spid="_x0000_s1026" name="剪辑" r:id="rId3" imgW="4218480" imgH="3951360" progId="MS_ClipArt_Gallery.2">
                  <p:embed/>
                </p:oleObj>
              </mc:Choice>
              <mc:Fallback>
                <p:oleObj name="剪辑" r:id="rId3" imgW="4218480" imgH="395136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4191000"/>
                        <a:ext cx="2414588" cy="226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752600" y="1600200"/>
          <a:ext cx="1866900" cy="2286000"/>
        </p:xfrm>
        <a:graphic>
          <a:graphicData uri="http://schemas.openxmlformats.org/presentationml/2006/ole">
            <mc:AlternateContent xmlns:mc="http://schemas.openxmlformats.org/markup-compatibility/2006">
              <mc:Choice xmlns:v="urn:schemas-microsoft-com:vml" Requires="v">
                <p:oleObj spid="_x0000_s1027" name="剪辑" r:id="rId5" imgW="3212280" imgH="3935520" progId="MS_ClipArt_Gallery.2">
                  <p:embed/>
                </p:oleObj>
              </mc:Choice>
              <mc:Fallback>
                <p:oleObj name="剪辑" r:id="rId5" imgW="3212280" imgH="3935520"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600200"/>
                        <a:ext cx="1866900" cy="228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3124200" y="2819400"/>
          <a:ext cx="3090863" cy="2562225"/>
        </p:xfrm>
        <a:graphic>
          <a:graphicData uri="http://schemas.openxmlformats.org/presentationml/2006/ole">
            <mc:AlternateContent xmlns:mc="http://schemas.openxmlformats.org/markup-compatibility/2006">
              <mc:Choice xmlns:v="urn:schemas-microsoft-com:vml" Requires="v">
                <p:oleObj spid="_x0000_s1028" name="剪辑" r:id="rId7" imgW="4046400" imgH="3352320" progId="MS_ClipArt_Gallery.2">
                  <p:embed/>
                </p:oleObj>
              </mc:Choice>
              <mc:Fallback>
                <p:oleObj name="剪辑" r:id="rId7" imgW="4046400" imgH="3352320" progId="MS_ClipArt_Gallery.2">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819400"/>
                        <a:ext cx="3090863" cy="256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990600" y="3581400"/>
          <a:ext cx="1239838" cy="2667000"/>
        </p:xfrm>
        <a:graphic>
          <a:graphicData uri="http://schemas.openxmlformats.org/presentationml/2006/ole">
            <mc:AlternateContent xmlns:mc="http://schemas.openxmlformats.org/markup-compatibility/2006">
              <mc:Choice xmlns:v="urn:schemas-microsoft-com:vml" Requires="v">
                <p:oleObj spid="_x0000_s1029" name="剪辑" r:id="rId9" imgW="1857600" imgH="3995640" progId="MS_ClipArt_Gallery.2">
                  <p:embed/>
                </p:oleObj>
              </mc:Choice>
              <mc:Fallback>
                <p:oleObj name="剪辑" r:id="rId9" imgW="1857600" imgH="3995640" progId="MS_ClipArt_Gallery.2">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581400"/>
                        <a:ext cx="1239838" cy="266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6096000" y="1371600"/>
          <a:ext cx="2043113" cy="2867025"/>
        </p:xfrm>
        <a:graphic>
          <a:graphicData uri="http://schemas.openxmlformats.org/presentationml/2006/ole">
            <mc:AlternateContent xmlns:mc="http://schemas.openxmlformats.org/markup-compatibility/2006">
              <mc:Choice xmlns:v="urn:schemas-microsoft-com:vml" Requires="v">
                <p:oleObj spid="_x0000_s1030" name="剪辑" r:id="rId11" imgW="2673000" imgH="3752640" progId="MS_ClipArt_Gallery.2">
                  <p:embed/>
                </p:oleObj>
              </mc:Choice>
              <mc:Fallback>
                <p:oleObj name="剪辑" r:id="rId11" imgW="2673000" imgH="3752640" progId="MS_ClipArt_Gallery.2">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1371600"/>
                        <a:ext cx="2043113" cy="286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295400" y="-228600"/>
            <a:ext cx="3200400" cy="914400"/>
          </a:xfrm>
        </p:spPr>
        <p:txBody>
          <a:bodyPr/>
          <a:lstStyle/>
          <a:p>
            <a:pPr algn="l" eaLnBrk="1" hangingPunct="1"/>
            <a:r>
              <a:rPr lang="zh-CN" altLang="en-US" dirty="0">
                <a:ea typeface="黑体" pitchFamily="2" charset="-122"/>
              </a:rPr>
              <a:t>项目团队</a:t>
            </a:r>
            <a:endParaRPr lang="zh-CN" altLang="en-US" dirty="0"/>
          </a:p>
        </p:txBody>
      </p:sp>
      <p:sp>
        <p:nvSpPr>
          <p:cNvPr id="10244" name="Text Box 3"/>
          <p:cNvSpPr txBox="1">
            <a:spLocks noChangeArrowheads="1"/>
          </p:cNvSpPr>
          <p:nvPr/>
        </p:nvSpPr>
        <p:spPr bwMode="auto">
          <a:xfrm>
            <a:off x="2743200" y="1066800"/>
            <a:ext cx="6096000" cy="5632311"/>
          </a:xfrm>
          <a:prstGeom prst="rect">
            <a:avLst/>
          </a:prstGeom>
          <a:noFill/>
          <a:ln w="9525">
            <a:noFill/>
            <a:miter lim="800000"/>
            <a:headEnd/>
            <a:tailEnd/>
          </a:ln>
        </p:spPr>
        <p:txBody>
          <a:bodyPr>
            <a:spAutoFit/>
          </a:bodyPr>
          <a:lstStyle/>
          <a:p>
            <a:pPr>
              <a:spcBef>
                <a:spcPct val="50000"/>
              </a:spcBef>
            </a:pPr>
            <a:r>
              <a:rPr lang="zh-CN" altLang="en-US" sz="2400" dirty="0"/>
              <a:t>例：</a:t>
            </a:r>
            <a:r>
              <a:rPr lang="zh-CN" altLang="en-US" sz="2400" dirty="0">
                <a:latin typeface="楷体_GB2312" pitchFamily="49" charset="-122"/>
                <a:ea typeface="楷体_GB2312" pitchFamily="49" charset="-122"/>
              </a:rPr>
              <a:t>张啸被任命为一个项目的经理。他认为在所有的资源中，</a:t>
            </a:r>
            <a:r>
              <a:rPr lang="zh-CN" altLang="en-US" sz="2400" b="1" dirty="0">
                <a:latin typeface="楷体_GB2312" pitchFamily="49" charset="-122"/>
                <a:ea typeface="楷体_GB2312" pitchFamily="49" charset="-122"/>
              </a:rPr>
              <a:t>人力资源是最重要的资源</a:t>
            </a:r>
            <a:r>
              <a:rPr lang="zh-CN" altLang="en-US" sz="2400" dirty="0">
                <a:latin typeface="楷体_GB2312" pitchFamily="49" charset="-122"/>
                <a:ea typeface="楷体_GB2312" pitchFamily="49" charset="-122"/>
              </a:rPr>
              <a:t>。他认为一个良好的组织就是项目的成员</a:t>
            </a:r>
            <a:r>
              <a:rPr lang="zh-CN" altLang="en-US" sz="2400" dirty="0">
                <a:ea typeface="楷体_GB2312" pitchFamily="49" charset="-122"/>
              </a:rPr>
              <a:t>“</a:t>
            </a:r>
            <a:r>
              <a:rPr lang="zh-CN" altLang="en-US" sz="2400" b="1" dirty="0">
                <a:latin typeface="楷体_GB2312" pitchFamily="49" charset="-122"/>
                <a:ea typeface="楷体_GB2312" pitchFamily="49" charset="-122"/>
              </a:rPr>
              <a:t>各有其位，各就其位</a:t>
            </a:r>
            <a:r>
              <a:rPr lang="zh-CN" altLang="en-US" sz="2400" dirty="0">
                <a:ea typeface="楷体_GB2312" pitchFamily="49" charset="-122"/>
              </a:rPr>
              <a:t>”</a:t>
            </a:r>
            <a:r>
              <a:rPr lang="zh-CN" altLang="en-US" sz="2400" dirty="0">
                <a:latin typeface="楷体_GB2312" pitchFamily="49" charset="-122"/>
                <a:ea typeface="楷体_GB2312" pitchFamily="49" charset="-122"/>
              </a:rPr>
              <a:t>。他先将项目的任务进行了分解（</a:t>
            </a:r>
            <a:r>
              <a:rPr lang="en-US" altLang="zh-CN" sz="2400" dirty="0">
                <a:latin typeface="楷体_GB2312" pitchFamily="49" charset="-122"/>
                <a:ea typeface="楷体_GB2312" pitchFamily="49" charset="-122"/>
              </a:rPr>
              <a:t>WBS），</a:t>
            </a:r>
            <a:r>
              <a:rPr lang="zh-CN" altLang="en-US" sz="2400" dirty="0">
                <a:latin typeface="楷体_GB2312" pitchFamily="49" charset="-122"/>
                <a:ea typeface="楷体_GB2312" pitchFamily="49" charset="-122"/>
              </a:rPr>
              <a:t>然后根据工作要求招聘员工，对于每一个员工他都亲自出马讲解这位员工的责任和权利，并有详细的文字说明材料。</a:t>
            </a:r>
            <a:r>
              <a:rPr lang="zh-CN" altLang="en-US" sz="2400" dirty="0">
                <a:ea typeface="楷体_GB2312" pitchFamily="49" charset="-122"/>
              </a:rPr>
              <a:t>“</a:t>
            </a:r>
            <a:r>
              <a:rPr lang="zh-CN" altLang="en-US" sz="2400" dirty="0">
                <a:latin typeface="楷体_GB2312" pitchFamily="49" charset="-122"/>
                <a:ea typeface="楷体_GB2312" pitchFamily="49" charset="-122"/>
              </a:rPr>
              <a:t>你清楚我说的了吗？</a:t>
            </a:r>
            <a:r>
              <a:rPr lang="zh-CN" altLang="en-US" sz="2400" dirty="0">
                <a:ea typeface="楷体_GB2312" pitchFamily="49" charset="-122"/>
              </a:rPr>
              <a:t>”</a:t>
            </a:r>
            <a:r>
              <a:rPr lang="zh-CN" altLang="en-US" sz="2400" dirty="0">
                <a:latin typeface="楷体_GB2312" pitchFamily="49" charset="-122"/>
                <a:ea typeface="楷体_GB2312" pitchFamily="49" charset="-122"/>
              </a:rPr>
              <a:t> </a:t>
            </a:r>
            <a:r>
              <a:rPr lang="zh-CN" altLang="en-US" sz="2400" dirty="0">
                <a:ea typeface="楷体_GB2312" pitchFamily="49" charset="-122"/>
              </a:rPr>
              <a:t>“</a:t>
            </a:r>
            <a:r>
              <a:rPr lang="zh-CN" altLang="en-US" sz="2400" dirty="0">
                <a:latin typeface="楷体_GB2312" pitchFamily="49" charset="-122"/>
                <a:ea typeface="楷体_GB2312" pitchFamily="49" charset="-122"/>
              </a:rPr>
              <a:t>是的，我知道我的职责了，我会努力工作的</a:t>
            </a:r>
            <a:r>
              <a:rPr lang="zh-CN" altLang="en-US" sz="2400" dirty="0">
                <a:ea typeface="楷体_GB2312" pitchFamily="49" charset="-122"/>
              </a:rPr>
              <a:t>”</a:t>
            </a:r>
            <a:r>
              <a:rPr lang="zh-CN" altLang="en-US" sz="2400" dirty="0">
                <a:latin typeface="楷体_GB2312" pitchFamily="49" charset="-122"/>
                <a:ea typeface="楷体_GB2312" pitchFamily="49" charset="-122"/>
              </a:rPr>
              <a:t> 这总是张啸与员工结束谈话的最后对话。但是随着项目的进行，情况并没有预想的顺利发展，员工之间各种冲突不断出现，有些员工甚至提出退出项目组。张啸觉得自己做得没错，但为什么出现这样后果？请你帮他分析一下。</a:t>
            </a:r>
          </a:p>
        </p:txBody>
      </p:sp>
      <p:graphicFrame>
        <p:nvGraphicFramePr>
          <p:cNvPr id="10242" name="Object 4"/>
          <p:cNvGraphicFramePr>
            <a:graphicFrameLocks noChangeAspect="1"/>
          </p:cNvGraphicFramePr>
          <p:nvPr/>
        </p:nvGraphicFramePr>
        <p:xfrm>
          <a:off x="304800" y="1524000"/>
          <a:ext cx="2392363" cy="4800600"/>
        </p:xfrm>
        <a:graphic>
          <a:graphicData uri="http://schemas.openxmlformats.org/presentationml/2006/ole">
            <mc:AlternateContent xmlns:mc="http://schemas.openxmlformats.org/markup-compatibility/2006">
              <mc:Choice xmlns:v="urn:schemas-microsoft-com:vml" Requires="v">
                <p:oleObj spid="_x0000_s2050" name="剪辑" r:id="rId3" imgW="3717360" imgH="3352320" progId="MS_ClipArt_Gallery.2">
                  <p:embed/>
                </p:oleObj>
              </mc:Choice>
              <mc:Fallback>
                <p:oleObj name="剪辑" r:id="rId3" imgW="3717360" imgH="335232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2392363"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152400"/>
            <a:ext cx="8177242" cy="838200"/>
          </a:xfrm>
        </p:spPr>
        <p:txBody>
          <a:bodyPr/>
          <a:lstStyle/>
          <a:p>
            <a:pPr eaLnBrk="1" hangingPunct="1"/>
            <a:r>
              <a:rPr lang="zh-CN" altLang="en-US" sz="3600" dirty="0">
                <a:ea typeface="黑体" pitchFamily="2" charset="-122"/>
              </a:rPr>
              <a:t>“团队”发展不同阶段需要的领导风格</a:t>
            </a:r>
            <a:endParaRPr lang="zh-CN" altLang="en-US" dirty="0"/>
          </a:p>
        </p:txBody>
      </p:sp>
      <p:sp>
        <p:nvSpPr>
          <p:cNvPr id="11268" name="Text Box 3"/>
          <p:cNvSpPr txBox="1">
            <a:spLocks noChangeArrowheads="1"/>
          </p:cNvSpPr>
          <p:nvPr/>
        </p:nvSpPr>
        <p:spPr bwMode="auto">
          <a:xfrm>
            <a:off x="914400" y="1143000"/>
            <a:ext cx="4419600" cy="5262979"/>
          </a:xfrm>
          <a:prstGeom prst="rect">
            <a:avLst/>
          </a:prstGeom>
          <a:noFill/>
          <a:ln w="9525">
            <a:noFill/>
            <a:miter lim="800000"/>
            <a:headEnd/>
            <a:tailEnd/>
          </a:ln>
        </p:spPr>
        <p:txBody>
          <a:bodyPr>
            <a:spAutoFit/>
          </a:bodyPr>
          <a:lstStyle/>
          <a:p>
            <a:pPr>
              <a:spcBef>
                <a:spcPct val="50000"/>
              </a:spcBef>
            </a:pPr>
            <a:r>
              <a:rPr lang="zh-CN" altLang="en-US" sz="2400" dirty="0"/>
              <a:t>例：</a:t>
            </a:r>
            <a:r>
              <a:rPr lang="zh-CN" altLang="en-US" sz="2400" dirty="0">
                <a:ea typeface="楷体_GB2312" pitchFamily="49" charset="-122"/>
              </a:rPr>
              <a:t>刘光是一个项目经理，他着力于建立项目团队，他认为既然项目团队成员有共同的目标，而且具有项目所需要的技术，关键是愿意为项目作出自己最大的贡献，那么在建立了团队后就要充分授权，让团队成员的获得最大的自主权。然而他发现在项目一开始就遇到麻烦，甚至连团队也建立不起来，小组成员各自为政，特别是当项目中间进来新成员时，更是乱上加乱。您说刘先生应该采用什么类型的领导风格？</a:t>
            </a:r>
          </a:p>
        </p:txBody>
      </p:sp>
      <p:graphicFrame>
        <p:nvGraphicFramePr>
          <p:cNvPr id="11266" name="Object 4"/>
          <p:cNvGraphicFramePr>
            <a:graphicFrameLocks noChangeAspect="1"/>
          </p:cNvGraphicFramePr>
          <p:nvPr/>
        </p:nvGraphicFramePr>
        <p:xfrm>
          <a:off x="5257800" y="1447800"/>
          <a:ext cx="3581400" cy="4876800"/>
        </p:xfrm>
        <a:graphic>
          <a:graphicData uri="http://schemas.openxmlformats.org/presentationml/2006/ole">
            <mc:AlternateContent xmlns:mc="http://schemas.openxmlformats.org/markup-compatibility/2006">
              <mc:Choice xmlns:v="urn:schemas-microsoft-com:vml" Requires="v">
                <p:oleObj spid="_x0000_s3074" name="剪辑" r:id="rId3" imgW="3848040" imgH="5478120" progId="MS_ClipArt_Gallery.2">
                  <p:embed/>
                </p:oleObj>
              </mc:Choice>
              <mc:Fallback>
                <p:oleObj name="剪辑" r:id="rId3" imgW="3848040" imgH="547812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447800"/>
                        <a:ext cx="35814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23850" y="76200"/>
            <a:ext cx="81629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rgbClr val="993300"/>
                </a:solidFill>
                <a:ea typeface="楷体_GB2312" pitchFamily="49" charset="-122"/>
              </a:rPr>
              <a:t>团队的阶段</a:t>
            </a:r>
          </a:p>
        </p:txBody>
      </p:sp>
      <p:grpSp>
        <p:nvGrpSpPr>
          <p:cNvPr id="53251" name="Group 4"/>
          <p:cNvGrpSpPr>
            <a:grpSpLocks/>
          </p:cNvGrpSpPr>
          <p:nvPr/>
        </p:nvGrpSpPr>
        <p:grpSpPr bwMode="auto">
          <a:xfrm>
            <a:off x="1116013" y="1903413"/>
            <a:ext cx="2376487" cy="577850"/>
            <a:chOff x="340" y="1434"/>
            <a:chExt cx="1497" cy="364"/>
          </a:xfrm>
        </p:grpSpPr>
        <p:sp>
          <p:nvSpPr>
            <p:cNvPr id="497669" name="AutoShape 5"/>
            <p:cNvSpPr>
              <a:spLocks noChangeArrowheads="1"/>
            </p:cNvSpPr>
            <p:nvPr/>
          </p:nvSpPr>
          <p:spPr bwMode="auto">
            <a:xfrm>
              <a:off x="340" y="1434"/>
              <a:ext cx="363" cy="363"/>
            </a:xfrm>
            <a:prstGeom prst="star5">
              <a:avLst/>
            </a:prstGeom>
            <a:solidFill>
              <a:srgbClr val="FF5050"/>
            </a:solidFill>
            <a:ln w="9525">
              <a:noFill/>
              <a:miter lim="800000"/>
              <a:headEnd/>
              <a:tailE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800" b="1">
                  <a:solidFill>
                    <a:schemeClr val="bg1"/>
                  </a:solidFill>
                  <a:latin typeface="Arial" panose="020B0604020202020204" pitchFamily="34" charset="0"/>
                </a:rPr>
                <a:t>1</a:t>
              </a:r>
            </a:p>
          </p:txBody>
        </p:sp>
        <p:sp>
          <p:nvSpPr>
            <p:cNvPr id="497670" name="AutoShape 6"/>
            <p:cNvSpPr>
              <a:spLocks noChangeArrowheads="1"/>
            </p:cNvSpPr>
            <p:nvPr/>
          </p:nvSpPr>
          <p:spPr bwMode="auto">
            <a:xfrm>
              <a:off x="749" y="1480"/>
              <a:ext cx="1088" cy="318"/>
            </a:xfrm>
            <a:prstGeom prst="roundRect">
              <a:avLst>
                <a:gd name="adj" fmla="val 16667"/>
              </a:avLst>
            </a:prstGeom>
            <a:solidFill>
              <a:srgbClr val="00CC00"/>
            </a:solidFill>
            <a:ln w="9525">
              <a:noFill/>
              <a:miter lim="800000"/>
              <a:headEnd/>
              <a:tailEnd/>
            </a:ln>
            <a:effectLst>
              <a:outerShdw dist="107763" dir="2700000" algn="ctr" rotWithShape="0">
                <a:schemeClr val="bg2">
                  <a:alpha val="50000"/>
                </a:schemeClr>
              </a:outerShdw>
            </a:effectLst>
          </p:spPr>
          <p:txBody>
            <a:bodyPr wrap="none" lIns="0" tIns="0" rIns="0" bIns="0" anchor="ctr"/>
            <a:lstStyle/>
            <a:p>
              <a:pPr algn="ctr">
                <a:defRPr/>
              </a:pPr>
              <a:r>
                <a:rPr kumimoji="0" lang="zh-CN" altLang="en-US" sz="2800" b="1">
                  <a:solidFill>
                    <a:schemeClr val="bg1"/>
                  </a:solidFill>
                  <a:latin typeface="Arial" charset="0"/>
                </a:rPr>
                <a:t>构造阶段</a:t>
              </a:r>
            </a:p>
          </p:txBody>
        </p:sp>
      </p:grpSp>
      <p:grpSp>
        <p:nvGrpSpPr>
          <p:cNvPr id="53252" name="Group 7"/>
          <p:cNvGrpSpPr>
            <a:grpSpLocks/>
          </p:cNvGrpSpPr>
          <p:nvPr/>
        </p:nvGrpSpPr>
        <p:grpSpPr bwMode="auto">
          <a:xfrm>
            <a:off x="1116013" y="2551113"/>
            <a:ext cx="2376487" cy="577850"/>
            <a:chOff x="340" y="1434"/>
            <a:chExt cx="1497" cy="364"/>
          </a:xfrm>
        </p:grpSpPr>
        <p:sp>
          <p:nvSpPr>
            <p:cNvPr id="497672" name="AutoShape 8"/>
            <p:cNvSpPr>
              <a:spLocks noChangeArrowheads="1"/>
            </p:cNvSpPr>
            <p:nvPr/>
          </p:nvSpPr>
          <p:spPr bwMode="auto">
            <a:xfrm>
              <a:off x="340" y="1434"/>
              <a:ext cx="363" cy="363"/>
            </a:xfrm>
            <a:prstGeom prst="star5">
              <a:avLst/>
            </a:prstGeom>
            <a:solidFill>
              <a:srgbClr val="FF5050"/>
            </a:solidFill>
            <a:ln w="9525">
              <a:noFill/>
              <a:miter lim="800000"/>
              <a:headEnd/>
              <a:tailE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800" b="1">
                  <a:solidFill>
                    <a:schemeClr val="bg1"/>
                  </a:solidFill>
                  <a:latin typeface="Arial" panose="020B0604020202020204" pitchFamily="34" charset="0"/>
                </a:rPr>
                <a:t>2</a:t>
              </a:r>
            </a:p>
          </p:txBody>
        </p:sp>
        <p:sp>
          <p:nvSpPr>
            <p:cNvPr id="497673" name="AutoShape 9"/>
            <p:cNvSpPr>
              <a:spLocks noChangeArrowheads="1"/>
            </p:cNvSpPr>
            <p:nvPr/>
          </p:nvSpPr>
          <p:spPr bwMode="auto">
            <a:xfrm>
              <a:off x="749" y="1480"/>
              <a:ext cx="1088" cy="318"/>
            </a:xfrm>
            <a:prstGeom prst="roundRect">
              <a:avLst>
                <a:gd name="adj" fmla="val 16667"/>
              </a:avLst>
            </a:prstGeom>
            <a:solidFill>
              <a:srgbClr val="00CC00"/>
            </a:solidFill>
            <a:ln w="9525" algn="ctr">
              <a:noFill/>
              <a:miter lim="800000"/>
              <a:headEnd/>
              <a:tailEnd/>
            </a:ln>
            <a:effectLst>
              <a:outerShdw dist="107763" dir="2700000" algn="ctr" rotWithShape="0">
                <a:schemeClr val="bg2">
                  <a:alpha val="50000"/>
                </a:schemeClr>
              </a:outerShdw>
            </a:effectLst>
          </p:spPr>
          <p:txBody>
            <a:bodyPr wrap="none" lIns="0" tIns="0" rIns="0" bIns="0" anchor="ctr"/>
            <a:lstStyle/>
            <a:p>
              <a:pPr algn="ctr">
                <a:defRPr/>
              </a:pPr>
              <a:r>
                <a:rPr kumimoji="0" lang="zh-CN" altLang="en-US" sz="2800" b="1">
                  <a:solidFill>
                    <a:schemeClr val="bg1"/>
                  </a:solidFill>
                  <a:latin typeface="Arial" charset="0"/>
                </a:rPr>
                <a:t>震荡阶段</a:t>
              </a:r>
            </a:p>
          </p:txBody>
        </p:sp>
      </p:grpSp>
      <p:grpSp>
        <p:nvGrpSpPr>
          <p:cNvPr id="53253" name="Group 10"/>
          <p:cNvGrpSpPr>
            <a:grpSpLocks/>
          </p:cNvGrpSpPr>
          <p:nvPr/>
        </p:nvGrpSpPr>
        <p:grpSpPr bwMode="auto">
          <a:xfrm>
            <a:off x="1116013" y="3200400"/>
            <a:ext cx="2376487" cy="577850"/>
            <a:chOff x="340" y="1434"/>
            <a:chExt cx="1497" cy="364"/>
          </a:xfrm>
        </p:grpSpPr>
        <p:sp>
          <p:nvSpPr>
            <p:cNvPr id="497675" name="AutoShape 11"/>
            <p:cNvSpPr>
              <a:spLocks noChangeArrowheads="1"/>
            </p:cNvSpPr>
            <p:nvPr/>
          </p:nvSpPr>
          <p:spPr bwMode="auto">
            <a:xfrm>
              <a:off x="340" y="1434"/>
              <a:ext cx="363" cy="363"/>
            </a:xfrm>
            <a:prstGeom prst="star5">
              <a:avLst/>
            </a:prstGeom>
            <a:solidFill>
              <a:srgbClr val="FF5050"/>
            </a:solidFill>
            <a:ln w="9525">
              <a:noFill/>
              <a:miter lim="800000"/>
              <a:headEnd/>
              <a:tailE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800" b="1">
                  <a:solidFill>
                    <a:schemeClr val="bg1"/>
                  </a:solidFill>
                  <a:latin typeface="Arial" panose="020B0604020202020204" pitchFamily="34" charset="0"/>
                </a:rPr>
                <a:t>3</a:t>
              </a:r>
            </a:p>
          </p:txBody>
        </p:sp>
        <p:sp>
          <p:nvSpPr>
            <p:cNvPr id="497676" name="AutoShape 12"/>
            <p:cNvSpPr>
              <a:spLocks noChangeArrowheads="1"/>
            </p:cNvSpPr>
            <p:nvPr/>
          </p:nvSpPr>
          <p:spPr bwMode="auto">
            <a:xfrm>
              <a:off x="749" y="1480"/>
              <a:ext cx="1088" cy="318"/>
            </a:xfrm>
            <a:prstGeom prst="roundRect">
              <a:avLst>
                <a:gd name="adj" fmla="val 16667"/>
              </a:avLst>
            </a:prstGeom>
            <a:solidFill>
              <a:srgbClr val="00CC00"/>
            </a:solidFill>
            <a:ln w="9525" algn="ctr">
              <a:noFill/>
              <a:miter lim="800000"/>
              <a:headEnd/>
              <a:tailEnd/>
            </a:ln>
            <a:effectLst>
              <a:outerShdw dist="107763" dir="2700000" algn="ctr" rotWithShape="0">
                <a:schemeClr val="bg2">
                  <a:alpha val="50000"/>
                </a:schemeClr>
              </a:outerShdw>
            </a:effectLst>
          </p:spPr>
          <p:txBody>
            <a:bodyPr wrap="none" lIns="0" tIns="0" rIns="0" bIns="0" anchor="ctr"/>
            <a:lstStyle/>
            <a:p>
              <a:pPr algn="ctr">
                <a:defRPr/>
              </a:pPr>
              <a:r>
                <a:rPr kumimoji="0" lang="zh-CN" altLang="en-US" sz="2800" b="1">
                  <a:solidFill>
                    <a:schemeClr val="bg1"/>
                  </a:solidFill>
                  <a:latin typeface="Arial" charset="0"/>
                </a:rPr>
                <a:t>规范阶段</a:t>
              </a:r>
            </a:p>
          </p:txBody>
        </p:sp>
      </p:grpSp>
      <p:grpSp>
        <p:nvGrpSpPr>
          <p:cNvPr id="53254" name="Group 13"/>
          <p:cNvGrpSpPr>
            <a:grpSpLocks/>
          </p:cNvGrpSpPr>
          <p:nvPr/>
        </p:nvGrpSpPr>
        <p:grpSpPr bwMode="auto">
          <a:xfrm>
            <a:off x="1116013" y="3848100"/>
            <a:ext cx="2376487" cy="577850"/>
            <a:chOff x="340" y="1434"/>
            <a:chExt cx="1497" cy="364"/>
          </a:xfrm>
        </p:grpSpPr>
        <p:sp>
          <p:nvSpPr>
            <p:cNvPr id="497678" name="AutoShape 14"/>
            <p:cNvSpPr>
              <a:spLocks noChangeArrowheads="1"/>
            </p:cNvSpPr>
            <p:nvPr/>
          </p:nvSpPr>
          <p:spPr bwMode="auto">
            <a:xfrm>
              <a:off x="340" y="1434"/>
              <a:ext cx="363" cy="363"/>
            </a:xfrm>
            <a:prstGeom prst="star5">
              <a:avLst/>
            </a:prstGeom>
            <a:solidFill>
              <a:srgbClr val="FF5050"/>
            </a:solidFill>
            <a:ln w="9525">
              <a:noFill/>
              <a:miter lim="800000"/>
              <a:headEnd/>
              <a:tailE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800" b="1">
                  <a:solidFill>
                    <a:schemeClr val="bg1"/>
                  </a:solidFill>
                  <a:latin typeface="Arial" panose="020B0604020202020204" pitchFamily="34" charset="0"/>
                </a:rPr>
                <a:t>4</a:t>
              </a:r>
            </a:p>
          </p:txBody>
        </p:sp>
        <p:sp>
          <p:nvSpPr>
            <p:cNvPr id="497679" name="AutoShape 15"/>
            <p:cNvSpPr>
              <a:spLocks noChangeArrowheads="1"/>
            </p:cNvSpPr>
            <p:nvPr/>
          </p:nvSpPr>
          <p:spPr bwMode="auto">
            <a:xfrm>
              <a:off x="749" y="1480"/>
              <a:ext cx="1088" cy="318"/>
            </a:xfrm>
            <a:prstGeom prst="roundRect">
              <a:avLst>
                <a:gd name="adj" fmla="val 16667"/>
              </a:avLst>
            </a:prstGeom>
            <a:solidFill>
              <a:srgbClr val="00CC00"/>
            </a:solidFill>
            <a:ln w="9525" algn="ctr">
              <a:noFill/>
              <a:miter lim="800000"/>
              <a:headEnd/>
              <a:tailEnd/>
            </a:ln>
            <a:effectLst>
              <a:outerShdw dist="107763" dir="2700000" algn="ctr" rotWithShape="0">
                <a:schemeClr val="bg2">
                  <a:alpha val="50000"/>
                </a:schemeClr>
              </a:outerShdw>
            </a:effectLst>
          </p:spPr>
          <p:txBody>
            <a:bodyPr wrap="none" lIns="0" tIns="0" rIns="0" bIns="0" anchor="ctr"/>
            <a:lstStyle/>
            <a:p>
              <a:pPr algn="ctr">
                <a:defRPr/>
              </a:pPr>
              <a:r>
                <a:rPr kumimoji="0" lang="zh-CN" altLang="en-US" sz="2800" b="1">
                  <a:solidFill>
                    <a:schemeClr val="bg1"/>
                  </a:solidFill>
                  <a:latin typeface="Arial" charset="0"/>
                </a:rPr>
                <a:t>执行阶段</a:t>
              </a:r>
            </a:p>
          </p:txBody>
        </p:sp>
      </p:grpSp>
      <p:sp>
        <p:nvSpPr>
          <p:cNvPr id="53255" name="Line 16"/>
          <p:cNvSpPr>
            <a:spLocks noChangeShapeType="1"/>
          </p:cNvSpPr>
          <p:nvPr/>
        </p:nvSpPr>
        <p:spPr bwMode="auto">
          <a:xfrm>
            <a:off x="3492500" y="2263775"/>
            <a:ext cx="431800" cy="0"/>
          </a:xfrm>
          <a:prstGeom prst="line">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81" name="Text Box 17"/>
          <p:cNvSpPr txBox="1">
            <a:spLocks noChangeArrowheads="1"/>
          </p:cNvSpPr>
          <p:nvPr/>
        </p:nvSpPr>
        <p:spPr bwMode="auto">
          <a:xfrm>
            <a:off x="4086225" y="1844675"/>
            <a:ext cx="3870325" cy="831850"/>
          </a:xfrm>
          <a:prstGeom prst="rect">
            <a:avLst/>
          </a:prstGeom>
          <a:noFill/>
          <a:ln w="9525">
            <a:solidFill>
              <a:srgbClr val="CC00FF"/>
            </a:solidFill>
            <a:miter lim="800000"/>
            <a:headEnd/>
            <a:tailEnd/>
          </a:ln>
          <a:effectLst/>
        </p:spPr>
        <p:txBody>
          <a:bodyPr>
            <a:spAutoFit/>
          </a:bodyPr>
          <a:lstStyle/>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团队的目标、结构、成员和</a:t>
            </a:r>
          </a:p>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领导都不确定</a:t>
            </a:r>
          </a:p>
        </p:txBody>
      </p:sp>
      <p:sp>
        <p:nvSpPr>
          <p:cNvPr id="53257" name="Line 18"/>
          <p:cNvSpPr>
            <a:spLocks noChangeShapeType="1"/>
          </p:cNvSpPr>
          <p:nvPr/>
        </p:nvSpPr>
        <p:spPr bwMode="auto">
          <a:xfrm>
            <a:off x="3492500" y="2898775"/>
            <a:ext cx="431800" cy="0"/>
          </a:xfrm>
          <a:prstGeom prst="line">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83" name="Text Box 19"/>
          <p:cNvSpPr txBox="1">
            <a:spLocks noChangeArrowheads="1"/>
          </p:cNvSpPr>
          <p:nvPr/>
        </p:nvSpPr>
        <p:spPr bwMode="auto">
          <a:xfrm>
            <a:off x="4086225" y="2670175"/>
            <a:ext cx="3149600" cy="466725"/>
          </a:xfrm>
          <a:prstGeom prst="rect">
            <a:avLst/>
          </a:prstGeom>
          <a:noFill/>
          <a:ln w="9525">
            <a:solidFill>
              <a:srgbClr val="CC00FF"/>
            </a:solidFill>
            <a:miter lim="800000"/>
            <a:headEnd/>
            <a:tailEnd/>
          </a:ln>
          <a:effectLst/>
        </p:spPr>
        <p:txBody>
          <a:bodyPr>
            <a:spAutoFit/>
          </a:bodyPr>
          <a:lstStyle/>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团队内部的冲突阶段</a:t>
            </a:r>
          </a:p>
        </p:txBody>
      </p:sp>
      <p:sp>
        <p:nvSpPr>
          <p:cNvPr id="53259" name="Line 20"/>
          <p:cNvSpPr>
            <a:spLocks noChangeShapeType="1"/>
          </p:cNvSpPr>
          <p:nvPr/>
        </p:nvSpPr>
        <p:spPr bwMode="auto">
          <a:xfrm>
            <a:off x="3492500" y="3560763"/>
            <a:ext cx="431800" cy="0"/>
          </a:xfrm>
          <a:prstGeom prst="line">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85" name="Text Box 21"/>
          <p:cNvSpPr txBox="1">
            <a:spLocks noChangeArrowheads="1"/>
          </p:cNvSpPr>
          <p:nvPr/>
        </p:nvSpPr>
        <p:spPr bwMode="auto">
          <a:xfrm>
            <a:off x="4086225" y="3127375"/>
            <a:ext cx="4302125" cy="831850"/>
          </a:xfrm>
          <a:prstGeom prst="rect">
            <a:avLst/>
          </a:prstGeom>
          <a:noFill/>
          <a:ln w="9525">
            <a:solidFill>
              <a:srgbClr val="CC00FF"/>
            </a:solidFill>
            <a:miter lim="800000"/>
            <a:headEnd/>
            <a:tailEnd/>
          </a:ln>
          <a:effectLst/>
        </p:spPr>
        <p:txBody>
          <a:bodyPr>
            <a:spAutoFit/>
          </a:bodyPr>
          <a:lstStyle/>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成员之间开始形成亲密的关系</a:t>
            </a:r>
          </a:p>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团队表现出一定的凝聚力</a:t>
            </a:r>
          </a:p>
        </p:txBody>
      </p:sp>
      <p:sp>
        <p:nvSpPr>
          <p:cNvPr id="53261" name="Line 22"/>
          <p:cNvSpPr>
            <a:spLocks noChangeShapeType="1"/>
          </p:cNvSpPr>
          <p:nvPr/>
        </p:nvSpPr>
        <p:spPr bwMode="auto">
          <a:xfrm>
            <a:off x="3492500" y="4208463"/>
            <a:ext cx="431800" cy="0"/>
          </a:xfrm>
          <a:prstGeom prst="line">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87" name="Text Box 23"/>
          <p:cNvSpPr txBox="1">
            <a:spLocks noChangeArrowheads="1"/>
          </p:cNvSpPr>
          <p:nvPr/>
        </p:nvSpPr>
        <p:spPr bwMode="auto">
          <a:xfrm>
            <a:off x="4086225" y="3962400"/>
            <a:ext cx="4878388" cy="466725"/>
          </a:xfrm>
          <a:prstGeom prst="rect">
            <a:avLst/>
          </a:prstGeom>
          <a:noFill/>
          <a:ln w="9525">
            <a:solidFill>
              <a:srgbClr val="CC00FF"/>
            </a:solidFill>
            <a:miter lim="800000"/>
            <a:headEnd/>
            <a:tailEnd/>
          </a:ln>
          <a:effectLst/>
        </p:spPr>
        <p:txBody>
          <a:bodyPr>
            <a:spAutoFit/>
          </a:bodyPr>
          <a:lstStyle/>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团队结构已经开始充分地发挥作用</a:t>
            </a:r>
          </a:p>
        </p:txBody>
      </p:sp>
      <p:grpSp>
        <p:nvGrpSpPr>
          <p:cNvPr id="53263" name="Group 24"/>
          <p:cNvGrpSpPr>
            <a:grpSpLocks/>
          </p:cNvGrpSpPr>
          <p:nvPr/>
        </p:nvGrpSpPr>
        <p:grpSpPr bwMode="auto">
          <a:xfrm>
            <a:off x="1116013" y="4486275"/>
            <a:ext cx="2376487" cy="577850"/>
            <a:chOff x="340" y="1434"/>
            <a:chExt cx="1497" cy="364"/>
          </a:xfrm>
        </p:grpSpPr>
        <p:sp>
          <p:nvSpPr>
            <p:cNvPr id="497689" name="AutoShape 25"/>
            <p:cNvSpPr>
              <a:spLocks noChangeArrowheads="1"/>
            </p:cNvSpPr>
            <p:nvPr/>
          </p:nvSpPr>
          <p:spPr bwMode="auto">
            <a:xfrm>
              <a:off x="340" y="1434"/>
              <a:ext cx="363" cy="363"/>
            </a:xfrm>
            <a:prstGeom prst="star5">
              <a:avLst/>
            </a:prstGeom>
            <a:solidFill>
              <a:srgbClr val="FF5050"/>
            </a:solidFill>
            <a:ln w="9525">
              <a:noFill/>
              <a:miter lim="800000"/>
              <a:headEnd/>
              <a:tailEnd/>
            </a:ln>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800" b="1">
                  <a:solidFill>
                    <a:schemeClr val="bg1"/>
                  </a:solidFill>
                  <a:latin typeface="Arial" panose="020B0604020202020204" pitchFamily="34" charset="0"/>
                </a:rPr>
                <a:t>5</a:t>
              </a:r>
            </a:p>
          </p:txBody>
        </p:sp>
        <p:sp>
          <p:nvSpPr>
            <p:cNvPr id="497690" name="AutoShape 26"/>
            <p:cNvSpPr>
              <a:spLocks noChangeArrowheads="1"/>
            </p:cNvSpPr>
            <p:nvPr/>
          </p:nvSpPr>
          <p:spPr bwMode="auto">
            <a:xfrm>
              <a:off x="749" y="1480"/>
              <a:ext cx="1088" cy="318"/>
            </a:xfrm>
            <a:prstGeom prst="roundRect">
              <a:avLst>
                <a:gd name="adj" fmla="val 16667"/>
              </a:avLst>
            </a:prstGeom>
            <a:solidFill>
              <a:srgbClr val="00CC00"/>
            </a:solidFill>
            <a:ln w="9525" algn="ctr">
              <a:noFill/>
              <a:miter lim="800000"/>
              <a:headEnd/>
              <a:tailEnd/>
            </a:ln>
            <a:effectLst>
              <a:outerShdw dist="107763" dir="2700000" algn="ctr" rotWithShape="0">
                <a:schemeClr val="bg2">
                  <a:alpha val="50000"/>
                </a:schemeClr>
              </a:outerShdw>
            </a:effectLst>
          </p:spPr>
          <p:txBody>
            <a:bodyPr wrap="none" lIns="0" tIns="0" rIns="0" bIns="0" anchor="ctr"/>
            <a:lstStyle/>
            <a:p>
              <a:pPr algn="ctr">
                <a:defRPr/>
              </a:pPr>
              <a:r>
                <a:rPr kumimoji="0" lang="zh-CN" altLang="en-US" sz="2800" b="1">
                  <a:solidFill>
                    <a:schemeClr val="bg1"/>
                  </a:solidFill>
                  <a:latin typeface="Arial" charset="0"/>
                </a:rPr>
                <a:t>休整阶段</a:t>
              </a:r>
            </a:p>
          </p:txBody>
        </p:sp>
      </p:grpSp>
      <p:sp>
        <p:nvSpPr>
          <p:cNvPr id="53264" name="Line 27"/>
          <p:cNvSpPr>
            <a:spLocks noChangeShapeType="1"/>
          </p:cNvSpPr>
          <p:nvPr/>
        </p:nvSpPr>
        <p:spPr bwMode="auto">
          <a:xfrm>
            <a:off x="3492500" y="4846638"/>
            <a:ext cx="431800" cy="0"/>
          </a:xfrm>
          <a:prstGeom prst="line">
            <a:avLst/>
          </a:prstGeom>
          <a:noFill/>
          <a:ln w="9525">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92" name="Text Box 28"/>
          <p:cNvSpPr txBox="1">
            <a:spLocks noChangeArrowheads="1"/>
          </p:cNvSpPr>
          <p:nvPr/>
        </p:nvSpPr>
        <p:spPr bwMode="auto">
          <a:xfrm>
            <a:off x="4086225" y="4429125"/>
            <a:ext cx="3941763" cy="647700"/>
          </a:xfrm>
          <a:prstGeom prst="rect">
            <a:avLst/>
          </a:prstGeom>
          <a:noFill/>
          <a:ln w="9525">
            <a:solidFill>
              <a:srgbClr val="CC00FF"/>
            </a:solidFill>
            <a:miter lim="800000"/>
            <a:headEnd/>
            <a:tailEnd/>
          </a:ln>
          <a:effectLst/>
        </p:spPr>
        <p:txBody>
          <a:bodyPr anchor="ctr"/>
          <a:lstStyle/>
          <a:p>
            <a:pPr>
              <a:defRPr/>
            </a:pPr>
            <a:r>
              <a:rPr kumimoji="0" lang="zh-CN" altLang="en-US" b="1">
                <a:solidFill>
                  <a:srgbClr val="0099FF"/>
                </a:solidFill>
                <a:effectLst>
                  <a:outerShdw blurRad="38100" dist="38100" dir="2700000" algn="tl">
                    <a:srgbClr val="000000"/>
                  </a:outerShdw>
                </a:effectLst>
                <a:latin typeface="Arial" charset="0"/>
                <a:ea typeface="隶书" pitchFamily="49" charset="-122"/>
              </a:rPr>
              <a:t>团队成员开始解散</a:t>
            </a:r>
          </a:p>
        </p:txBody>
      </p:sp>
      <p:sp>
        <p:nvSpPr>
          <p:cNvPr id="28"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36</a:t>
            </a:r>
          </a:p>
        </p:txBody>
      </p:sp>
    </p:spTree>
    <p:extLst>
      <p:ext uri="{BB962C8B-B14F-4D97-AF65-F5344CB8AC3E}">
        <p14:creationId xmlns:p14="http://schemas.microsoft.com/office/powerpoint/2010/main" val="3333235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152400"/>
            <a:ext cx="7993062" cy="533400"/>
          </a:xfrm>
        </p:spPr>
        <p:txBody>
          <a:bodyPr/>
          <a:lstStyle/>
          <a:p>
            <a:pPr eaLnBrk="1" hangingPunct="1"/>
            <a:r>
              <a:rPr lang="zh-CN" altLang="en-US" sz="3600" dirty="0">
                <a:ea typeface="黑体" panose="02010609060101010101" pitchFamily="49" charset="-122"/>
              </a:rPr>
              <a:t>“团队”发展不同阶段需要的领导风格</a:t>
            </a:r>
            <a:endParaRPr lang="zh-CN" altLang="en-US" dirty="0"/>
          </a:p>
        </p:txBody>
      </p:sp>
      <p:sp>
        <p:nvSpPr>
          <p:cNvPr id="499715" name="Rectangle 3"/>
          <p:cNvSpPr>
            <a:spLocks noGrp="1" noChangeArrowheads="1"/>
          </p:cNvSpPr>
          <p:nvPr>
            <p:ph type="body" idx="1"/>
          </p:nvPr>
        </p:nvSpPr>
        <p:spPr>
          <a:xfrm>
            <a:off x="304800" y="1052513"/>
            <a:ext cx="8458200" cy="4114800"/>
          </a:xfrm>
        </p:spPr>
        <p:txBody>
          <a:bodyPr/>
          <a:lstStyle/>
          <a:p>
            <a:pPr eaLnBrk="1" hangingPunct="1">
              <a:spcBef>
                <a:spcPts val="1200"/>
              </a:spcBef>
            </a:pPr>
            <a:r>
              <a:rPr lang="zh-CN" altLang="en-US" sz="2800" dirty="0">
                <a:ea typeface="楷体_GB2312" pitchFamily="49" charset="-122"/>
              </a:rPr>
              <a:t>形成阶段(</a:t>
            </a:r>
            <a:r>
              <a:rPr lang="en-US" altLang="en-US" sz="2800" dirty="0">
                <a:ea typeface="楷体_GB2312" pitchFamily="49" charset="-122"/>
              </a:rPr>
              <a:t>Forming)---------</a:t>
            </a:r>
            <a:r>
              <a:rPr lang="zh-CN" altLang="zh-CN" sz="2800" dirty="0">
                <a:ea typeface="楷体_GB2312" pitchFamily="49" charset="-122"/>
              </a:rPr>
              <a:t>指导</a:t>
            </a:r>
            <a:r>
              <a:rPr lang="zh-CN" altLang="en-US" sz="2800" dirty="0">
                <a:ea typeface="楷体_GB2312" pitchFamily="49" charset="-122"/>
              </a:rPr>
              <a:t>型的领导风格         (</a:t>
            </a:r>
            <a:r>
              <a:rPr lang="en-US" altLang="zh-CN" sz="2800" dirty="0">
                <a:ea typeface="楷体_GB2312" pitchFamily="49" charset="-122"/>
              </a:rPr>
              <a:t>Directive style)</a:t>
            </a:r>
            <a:endParaRPr lang="en-US" altLang="en-US" sz="2800" dirty="0">
              <a:ea typeface="楷体_GB2312" pitchFamily="49" charset="-122"/>
            </a:endParaRPr>
          </a:p>
          <a:p>
            <a:pPr eaLnBrk="1" hangingPunct="1">
              <a:spcBef>
                <a:spcPts val="1200"/>
              </a:spcBef>
            </a:pPr>
            <a:r>
              <a:rPr lang="zh-CN" altLang="en-US" sz="2800" dirty="0">
                <a:ea typeface="楷体_GB2312" pitchFamily="49" charset="-122"/>
              </a:rPr>
              <a:t>震荡阶段(</a:t>
            </a:r>
            <a:r>
              <a:rPr lang="en-US" altLang="en-US" sz="2800" dirty="0">
                <a:ea typeface="楷体_GB2312" pitchFamily="49" charset="-122"/>
              </a:rPr>
              <a:t>Storming)------</a:t>
            </a:r>
            <a:r>
              <a:rPr lang="zh-CN" altLang="zh-CN" sz="2800" dirty="0">
                <a:ea typeface="楷体_GB2312" pitchFamily="49" charset="-122"/>
              </a:rPr>
              <a:t>影响</a:t>
            </a:r>
            <a:r>
              <a:rPr lang="zh-CN" altLang="en-US" sz="2800" dirty="0">
                <a:ea typeface="楷体_GB2312" pitchFamily="49" charset="-122"/>
              </a:rPr>
              <a:t>型的领导风格(</a:t>
            </a:r>
            <a:r>
              <a:rPr lang="en-US" altLang="zh-CN" sz="2800" dirty="0">
                <a:ea typeface="楷体_GB2312" pitchFamily="49" charset="-122"/>
              </a:rPr>
              <a:t>Selling or Influence style)</a:t>
            </a:r>
            <a:endParaRPr lang="en-US" altLang="en-US" sz="2800" dirty="0">
              <a:ea typeface="楷体_GB2312" pitchFamily="49" charset="-122"/>
            </a:endParaRPr>
          </a:p>
          <a:p>
            <a:pPr eaLnBrk="1" hangingPunct="1">
              <a:spcBef>
                <a:spcPts val="1200"/>
              </a:spcBef>
            </a:pPr>
            <a:r>
              <a:rPr lang="zh-CN" altLang="en-US" sz="2800" dirty="0">
                <a:ea typeface="楷体_GB2312" pitchFamily="49" charset="-122"/>
              </a:rPr>
              <a:t>规范阶段(</a:t>
            </a:r>
            <a:r>
              <a:rPr lang="en-US" altLang="en-US" sz="2800" dirty="0">
                <a:ea typeface="楷体_GB2312" pitchFamily="49" charset="-122"/>
              </a:rPr>
              <a:t>Norming)------</a:t>
            </a:r>
            <a:r>
              <a:rPr lang="zh-CN" altLang="zh-CN" sz="2800" dirty="0">
                <a:ea typeface="楷体_GB2312" pitchFamily="49" charset="-122"/>
              </a:rPr>
              <a:t>参与</a:t>
            </a:r>
            <a:r>
              <a:rPr lang="zh-CN" altLang="en-US" sz="2800" dirty="0">
                <a:ea typeface="楷体_GB2312" pitchFamily="49" charset="-122"/>
              </a:rPr>
              <a:t>型的领导风格(</a:t>
            </a:r>
            <a:r>
              <a:rPr lang="en-US" altLang="zh-CN" sz="2800" dirty="0">
                <a:ea typeface="楷体_GB2312" pitchFamily="49" charset="-122"/>
              </a:rPr>
              <a:t>Participative style)</a:t>
            </a:r>
          </a:p>
          <a:p>
            <a:pPr eaLnBrk="1" hangingPunct="1">
              <a:spcBef>
                <a:spcPts val="1200"/>
              </a:spcBef>
            </a:pPr>
            <a:r>
              <a:rPr lang="zh-CN" altLang="en-US" sz="2800" dirty="0">
                <a:ea typeface="楷体_GB2312" pitchFamily="49" charset="-122"/>
              </a:rPr>
              <a:t>执行阶段(</a:t>
            </a:r>
            <a:r>
              <a:rPr lang="en-US" altLang="zh-CN" sz="2800" dirty="0">
                <a:ea typeface="楷体_GB2312" pitchFamily="49" charset="-122"/>
              </a:rPr>
              <a:t>Performing)---</a:t>
            </a:r>
            <a:r>
              <a:rPr lang="zh-CN" altLang="en-US" sz="2800" dirty="0">
                <a:ea typeface="楷体_GB2312" pitchFamily="49" charset="-122"/>
              </a:rPr>
              <a:t>授权型领导风格(</a:t>
            </a:r>
            <a:r>
              <a:rPr lang="en-US" altLang="zh-CN" sz="2800" dirty="0" err="1">
                <a:ea typeface="楷体_GB2312" pitchFamily="49" charset="-122"/>
              </a:rPr>
              <a:t>Delegative</a:t>
            </a:r>
            <a:r>
              <a:rPr lang="en-US" altLang="zh-CN" sz="2800" dirty="0">
                <a:ea typeface="楷体_GB2312" pitchFamily="49" charset="-122"/>
              </a:rPr>
              <a:t> style)</a:t>
            </a:r>
          </a:p>
        </p:txBody>
      </p:sp>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37</a:t>
            </a:r>
          </a:p>
        </p:txBody>
      </p:sp>
    </p:spTree>
    <p:extLst>
      <p:ext uri="{BB962C8B-B14F-4D97-AF65-F5344CB8AC3E}">
        <p14:creationId xmlns:p14="http://schemas.microsoft.com/office/powerpoint/2010/main" val="2765890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97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9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152400"/>
            <a:ext cx="8177242" cy="838200"/>
          </a:xfrm>
        </p:spPr>
        <p:txBody>
          <a:bodyPr/>
          <a:lstStyle/>
          <a:p>
            <a:pPr eaLnBrk="1" hangingPunct="1"/>
            <a:r>
              <a:rPr lang="zh-CN" altLang="en-US" sz="3600" dirty="0">
                <a:ea typeface="黑体" pitchFamily="2" charset="-122"/>
              </a:rPr>
              <a:t>“团队”发展不同阶段需要的领导风格</a:t>
            </a:r>
            <a:endParaRPr lang="zh-CN" altLang="en-US" dirty="0"/>
          </a:p>
        </p:txBody>
      </p:sp>
      <p:sp>
        <p:nvSpPr>
          <p:cNvPr id="11268" name="Text Box 3"/>
          <p:cNvSpPr txBox="1">
            <a:spLocks noChangeArrowheads="1"/>
          </p:cNvSpPr>
          <p:nvPr/>
        </p:nvSpPr>
        <p:spPr bwMode="auto">
          <a:xfrm>
            <a:off x="304800" y="1143000"/>
            <a:ext cx="8610600" cy="3724096"/>
          </a:xfrm>
          <a:prstGeom prst="rect">
            <a:avLst/>
          </a:prstGeom>
          <a:noFill/>
          <a:ln w="9525">
            <a:noFill/>
            <a:miter lim="800000"/>
            <a:headEnd/>
            <a:tailEnd/>
          </a:ln>
        </p:spPr>
        <p:txBody>
          <a:bodyPr wrap="square">
            <a:spAutoFit/>
          </a:bodyPr>
          <a:lstStyle/>
          <a:p>
            <a:pPr marL="457200" indent="-457200">
              <a:spcBef>
                <a:spcPts val="1200"/>
              </a:spcBef>
              <a:buFont typeface="Wingdings" panose="05000000000000000000" pitchFamily="2" charset="2"/>
              <a:buChar char="n"/>
            </a:pPr>
            <a:r>
              <a:rPr lang="zh-CN" altLang="zh-CN" sz="2400" dirty="0"/>
              <a:t>团队的发展分为五个阶段：构造、震荡、规范、执行、解散。</a:t>
            </a:r>
            <a:endParaRPr lang="en-US" altLang="zh-CN" sz="2400" dirty="0"/>
          </a:p>
          <a:p>
            <a:pPr marL="457200" indent="-457200">
              <a:spcBef>
                <a:spcPts val="1200"/>
              </a:spcBef>
              <a:buFont typeface="Wingdings" panose="05000000000000000000" pitchFamily="2" charset="2"/>
              <a:buChar char="n"/>
            </a:pPr>
            <a:r>
              <a:rPr lang="zh-CN" altLang="zh-CN" sz="2400" dirty="0"/>
              <a:t>在构造阶段，团队的目标、结构、成员和领导都不确定。在震荡阶段，是团队内部的冲突阶段。在规范阶段，成员之间开始形成亲密的关系，团队表现出一定的凝聚力。在执行阶段，团队结构已经开始充分地发挥作用。在解散阶段，团队成员开始解散。</a:t>
            </a:r>
            <a:endParaRPr lang="en-US" altLang="zh-CN" sz="2400" dirty="0"/>
          </a:p>
          <a:p>
            <a:pPr marL="457200" indent="-457200">
              <a:spcBef>
                <a:spcPts val="1200"/>
              </a:spcBef>
              <a:buFont typeface="Wingdings" panose="05000000000000000000" pitchFamily="2" charset="2"/>
              <a:buChar char="n"/>
            </a:pPr>
            <a:r>
              <a:rPr lang="zh-CN" altLang="zh-CN" sz="2400" dirty="0"/>
              <a:t>上述案例表明，刘先生作为项目经理，不了解项目团队发展存在不同阶段。缺乏相应的领导风格。一般来说，在不同的阶段，项目经理应该具有不同的领导风格。</a:t>
            </a:r>
            <a:endParaRPr lang="en-US" altLang="zh-CN" sz="2400" dirty="0"/>
          </a:p>
        </p:txBody>
      </p:sp>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38</a:t>
            </a:r>
          </a:p>
        </p:txBody>
      </p:sp>
    </p:spTree>
    <p:extLst>
      <p:ext uri="{BB962C8B-B14F-4D97-AF65-F5344CB8AC3E}">
        <p14:creationId xmlns:p14="http://schemas.microsoft.com/office/powerpoint/2010/main" val="2692038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09600" y="-152400"/>
            <a:ext cx="8177242" cy="838200"/>
          </a:xfrm>
        </p:spPr>
        <p:txBody>
          <a:bodyPr/>
          <a:lstStyle/>
          <a:p>
            <a:pPr eaLnBrk="1" hangingPunct="1"/>
            <a:r>
              <a:rPr lang="zh-CN" altLang="en-US" sz="3600" dirty="0">
                <a:ea typeface="黑体" pitchFamily="2" charset="-122"/>
              </a:rPr>
              <a:t>“团队”发展不同阶段需要的领导风格</a:t>
            </a:r>
            <a:endParaRPr lang="zh-CN" altLang="en-US" dirty="0"/>
          </a:p>
        </p:txBody>
      </p:sp>
      <p:sp>
        <p:nvSpPr>
          <p:cNvPr id="11268" name="Text Box 3"/>
          <p:cNvSpPr txBox="1">
            <a:spLocks noChangeArrowheads="1"/>
          </p:cNvSpPr>
          <p:nvPr/>
        </p:nvSpPr>
        <p:spPr bwMode="auto">
          <a:xfrm>
            <a:off x="304800" y="1143000"/>
            <a:ext cx="8610600" cy="5139869"/>
          </a:xfrm>
          <a:prstGeom prst="rect">
            <a:avLst/>
          </a:prstGeom>
          <a:noFill/>
          <a:ln w="9525">
            <a:noFill/>
            <a:miter lim="800000"/>
            <a:headEnd/>
            <a:tailEnd/>
          </a:ln>
        </p:spPr>
        <p:txBody>
          <a:bodyPr wrap="square">
            <a:spAutoFit/>
          </a:bodyPr>
          <a:lstStyle/>
          <a:p>
            <a:pPr marL="457200" indent="-457200">
              <a:spcBef>
                <a:spcPts val="1200"/>
              </a:spcBef>
              <a:buFont typeface="Wingdings" panose="05000000000000000000" pitchFamily="2" charset="2"/>
              <a:buChar char="n"/>
            </a:pPr>
            <a:r>
              <a:rPr lang="zh-CN" altLang="zh-CN" sz="2400" dirty="0"/>
              <a:t>在团队构造阶段，应该具有指导型的领导风格，因为刚开始，团队成员不了解情况，不知道如何进行工作，或者按照各自原有的习惯和经验进行工作，不利于团队的配合，需要指导型的领导人物，即指导型的领导风格。</a:t>
            </a:r>
          </a:p>
          <a:p>
            <a:pPr marL="457200" indent="-457200">
              <a:spcBef>
                <a:spcPts val="1200"/>
              </a:spcBef>
              <a:buFont typeface="Wingdings" panose="05000000000000000000" pitchFamily="2" charset="2"/>
              <a:buChar char="n"/>
            </a:pPr>
            <a:r>
              <a:rPr lang="zh-CN" altLang="zh-CN" sz="2400" dirty="0"/>
              <a:t>在团队震荡阶段，团队内部成员不同的习性必然会产生矛盾，这时候需要一位有影响力的人物，即影响型的领导风格。</a:t>
            </a:r>
            <a:endParaRPr lang="en-US" altLang="zh-CN" sz="2400" dirty="0"/>
          </a:p>
          <a:p>
            <a:pPr marL="457200" indent="-457200">
              <a:spcBef>
                <a:spcPts val="1200"/>
              </a:spcBef>
              <a:buFont typeface="Wingdings" panose="05000000000000000000" pitchFamily="2" charset="2"/>
              <a:buChar char="n"/>
            </a:pPr>
            <a:r>
              <a:rPr lang="zh-CN" altLang="zh-CN" sz="2400" dirty="0"/>
              <a:t>在规范阶段，成员关系开始形成亲密，更渴望这时候的领导能够和成员打成一片，即参与型的领导风格。</a:t>
            </a:r>
            <a:endParaRPr lang="en-US" altLang="zh-CN" sz="2400" dirty="0"/>
          </a:p>
          <a:p>
            <a:pPr marL="457200" indent="-457200">
              <a:spcBef>
                <a:spcPts val="1200"/>
              </a:spcBef>
              <a:buFont typeface="Wingdings" panose="05000000000000000000" pitchFamily="2" charset="2"/>
              <a:buChar char="n"/>
            </a:pPr>
            <a:r>
              <a:rPr lang="zh-CN" altLang="zh-CN" sz="2400" dirty="0"/>
              <a:t>在执行阶段，团队已经开始充分发挥作用，因此，此时的领导希望具有授权型领导风格。</a:t>
            </a:r>
            <a:endParaRPr lang="en-US" altLang="zh-CN" sz="2400" dirty="0"/>
          </a:p>
          <a:p>
            <a:pPr marL="457200" indent="-457200">
              <a:spcBef>
                <a:spcPts val="1200"/>
              </a:spcBef>
              <a:buFont typeface="Wingdings" panose="05000000000000000000" pitchFamily="2" charset="2"/>
              <a:buChar char="n"/>
            </a:pPr>
            <a:r>
              <a:rPr lang="zh-CN" altLang="zh-CN" sz="2400" dirty="0"/>
              <a:t>这些就是刘先生应该采用的领导风格。特别是在团队发展的初期阶段，应该采用指导型的领导风格。</a:t>
            </a:r>
          </a:p>
        </p:txBody>
      </p:sp>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39</a:t>
            </a:r>
          </a:p>
        </p:txBody>
      </p:sp>
    </p:spTree>
    <p:extLst>
      <p:ext uri="{BB962C8B-B14F-4D97-AF65-F5344CB8AC3E}">
        <p14:creationId xmlns:p14="http://schemas.microsoft.com/office/powerpoint/2010/main" val="262651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395288" y="1066801"/>
            <a:ext cx="8443912" cy="1752600"/>
          </a:xfrm>
        </p:spPr>
        <p:txBody>
          <a:bodyPr/>
          <a:lstStyle/>
          <a:p>
            <a:pPr>
              <a:spcBef>
                <a:spcPts val="1200"/>
              </a:spcBef>
            </a:pPr>
            <a:r>
              <a:rPr lang="zh-CN" altLang="en-US" dirty="0">
                <a:latin typeface="宋体" pitchFamily="2" charset="-122"/>
                <a:ea typeface="宋体" pitchFamily="2" charset="-122"/>
              </a:rPr>
              <a:t>软件项目管理</a:t>
            </a:r>
          </a:p>
          <a:p>
            <a:pPr lvl="1">
              <a:spcBef>
                <a:spcPts val="1200"/>
              </a:spcBef>
            </a:pPr>
            <a:r>
              <a:rPr lang="zh-CN" altLang="en-US" sz="2800" dirty="0">
                <a:latin typeface="宋体" pitchFamily="2" charset="-122"/>
                <a:ea typeface="宋体" pitchFamily="2" charset="-122"/>
              </a:rPr>
              <a:t>由于软件项目的独特性，决定了软件项目管理与其他项目管理相比，有很大的独特性．</a:t>
            </a:r>
          </a:p>
        </p:txBody>
      </p:sp>
      <p:sp>
        <p:nvSpPr>
          <p:cNvPr id="109571" name="Rectangle 3"/>
          <p:cNvSpPr>
            <a:spLocks noGrp="1" noChangeArrowheads="1"/>
          </p:cNvSpPr>
          <p:nvPr>
            <p:ph type="title"/>
          </p:nvPr>
        </p:nvSpPr>
        <p:spPr>
          <a:noFill/>
          <a:ln/>
        </p:spPr>
        <p:txBody>
          <a:bodyPr/>
          <a:lstStyle/>
          <a:p>
            <a:r>
              <a:rPr lang="zh-CN" altLang="en-US" dirty="0">
                <a:latin typeface="宋体" pitchFamily="2" charset="-122"/>
                <a:ea typeface="宋体" pitchFamily="2" charset="-122"/>
              </a:rPr>
              <a:t>软件项目管理</a:t>
            </a:r>
          </a:p>
        </p:txBody>
      </p:sp>
      <p:sp>
        <p:nvSpPr>
          <p:cNvPr id="4" name="Rectangle 2"/>
          <p:cNvSpPr txBox="1">
            <a:spLocks noChangeArrowheads="1"/>
          </p:cNvSpPr>
          <p:nvPr/>
        </p:nvSpPr>
        <p:spPr bwMode="auto">
          <a:xfrm>
            <a:off x="395288" y="3198813"/>
            <a:ext cx="8443912" cy="2439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ts val="1200"/>
              </a:spcBef>
              <a:spcAft>
                <a:spcPct val="0"/>
              </a:spcAft>
              <a:buClr>
                <a:schemeClr val="folHlink"/>
              </a:buClr>
              <a:buSzPct val="60000"/>
              <a:buFont typeface="Wingdings" pitchFamily="2" charset="2"/>
              <a:buChar char="n"/>
              <a:tabLst/>
              <a:defRPr/>
            </a:pPr>
            <a:r>
              <a:rPr kumimoji="1" lang="zh-CN" altLang="en-US" sz="3200" b="1" i="0" u="none" strike="noStrike" kern="0" cap="none" spc="0" normalizeH="0" baseline="0" noProof="0" dirty="0">
                <a:ln>
                  <a:noFill/>
                </a:ln>
                <a:solidFill>
                  <a:schemeClr val="folHlink"/>
                </a:solidFill>
                <a:effectLst/>
                <a:uLnTx/>
                <a:uFillTx/>
                <a:latin typeface="宋体" pitchFamily="2" charset="-122"/>
                <a:ea typeface="宋体" pitchFamily="2" charset="-122"/>
                <a:cs typeface="+mn-cs"/>
              </a:rPr>
              <a:t>软件开发的特点</a:t>
            </a:r>
          </a:p>
          <a:p>
            <a:pPr marL="742950" marR="0" lvl="1" indent="-285750" algn="l" defTabSz="914400" rtl="0" eaLnBrk="0" fontAlgn="base" latinLnBrk="0" hangingPunct="0">
              <a:lnSpc>
                <a:spcPct val="100000"/>
              </a:lnSpc>
              <a:spcBef>
                <a:spcPts val="12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	不同于其他产品制造，更多的是设计过程</a:t>
            </a:r>
          </a:p>
          <a:p>
            <a:pPr marL="742950" marR="0" lvl="1" indent="-285750" algn="l" defTabSz="914400" rtl="0" eaLnBrk="0" fontAlgn="base" latinLnBrk="0" hangingPunct="0">
              <a:lnSpc>
                <a:spcPct val="100000"/>
              </a:lnSpc>
              <a:spcBef>
                <a:spcPts val="12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	不需要大量的物资资源，而需要人力资源</a:t>
            </a:r>
          </a:p>
          <a:p>
            <a:pPr marL="742950" marR="0" lvl="1" indent="-285750" algn="l" defTabSz="914400" rtl="0" eaLnBrk="0" fontAlgn="base" latinLnBrk="0" hangingPunct="0">
              <a:lnSpc>
                <a:spcPct val="100000"/>
              </a:lnSpc>
              <a:spcBef>
                <a:spcPts val="12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	没有其他物质结果，而是程序代码和技术文档</a:t>
            </a:r>
          </a:p>
        </p:txBody>
      </p:sp>
      <p:sp>
        <p:nvSpPr>
          <p:cNvPr id="6" name="灯片编号占位符 5"/>
          <p:cNvSpPr>
            <a:spLocks noGrp="1"/>
          </p:cNvSpPr>
          <p:nvPr>
            <p:ph type="sldNum" sz="quarter" idx="4"/>
          </p:nvPr>
        </p:nvSpPr>
        <p:spPr/>
        <p:txBody>
          <a:bodyPr/>
          <a:lstStyle/>
          <a:p>
            <a:pPr>
              <a:defRPr/>
            </a:pPr>
            <a:fld id="{A61EF842-A886-4EE3-99A9-BE72B681D8B6}" type="slidenum">
              <a:rPr lang="en-US" altLang="zh-CN" smtClean="0"/>
              <a:pP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Line 2"/>
          <p:cNvSpPr>
            <a:spLocks noChangeShapeType="1"/>
          </p:cNvSpPr>
          <p:nvPr/>
        </p:nvSpPr>
        <p:spPr bwMode="auto">
          <a:xfrm flipH="1">
            <a:off x="1474788" y="2349500"/>
            <a:ext cx="3457575" cy="0"/>
          </a:xfrm>
          <a:prstGeom prst="line">
            <a:avLst/>
          </a:prstGeom>
          <a:noFill/>
          <a:ln w="0">
            <a:solidFill>
              <a:srgbClr val="00FFFF"/>
            </a:solidFill>
            <a:round/>
            <a:headEnd/>
            <a:tailEnd/>
          </a:ln>
          <a:effectLst/>
        </p:spPr>
        <p:txBody>
          <a:bodyPr/>
          <a:lstStyle/>
          <a:p>
            <a:endParaRPr lang="zh-CN" altLang="en-US"/>
          </a:p>
        </p:txBody>
      </p:sp>
      <p:sp>
        <p:nvSpPr>
          <p:cNvPr id="746499" name="Text Box 3"/>
          <p:cNvSpPr txBox="1">
            <a:spLocks noChangeArrowheads="1"/>
          </p:cNvSpPr>
          <p:nvPr/>
        </p:nvSpPr>
        <p:spPr bwMode="auto">
          <a:xfrm>
            <a:off x="1403350" y="1560513"/>
            <a:ext cx="2954655" cy="646331"/>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kumimoji="0" lang="zh-CN" altLang="en-US" sz="3600" dirty="0">
                <a:solidFill>
                  <a:srgbClr val="FF0000"/>
                </a:solidFill>
              </a:rPr>
              <a:t>成本管理过程</a:t>
            </a:r>
          </a:p>
        </p:txBody>
      </p:sp>
      <p:sp>
        <p:nvSpPr>
          <p:cNvPr id="746500" name="Text Box 4"/>
          <p:cNvSpPr txBox="1">
            <a:spLocks noChangeArrowheads="1"/>
          </p:cNvSpPr>
          <p:nvPr/>
        </p:nvSpPr>
        <p:spPr bwMode="auto">
          <a:xfrm>
            <a:off x="1403350" y="2708275"/>
            <a:ext cx="5513388" cy="2486025"/>
          </a:xfrm>
          <a:prstGeom prst="rect">
            <a:avLst/>
          </a:prstGeom>
          <a:noFill/>
          <a:ln w="9525">
            <a:noFill/>
            <a:miter lim="800000"/>
            <a:headEnd/>
            <a:tailEnd/>
          </a:ln>
          <a:effectLst/>
        </p:spPr>
        <p:txBody>
          <a:bodyPr>
            <a:spAutoFit/>
          </a:bodyPr>
          <a:lstStyle/>
          <a:p>
            <a:pPr>
              <a:lnSpc>
                <a:spcPct val="140000"/>
              </a:lnSpc>
              <a:spcBef>
                <a:spcPct val="0"/>
              </a:spcBef>
              <a:buClr>
                <a:schemeClr val="accent1"/>
              </a:buClr>
              <a:buSzTx/>
              <a:buFont typeface="Wingdings" pitchFamily="2" charset="2"/>
              <a:buChar char="Ø"/>
            </a:pPr>
            <a:r>
              <a:rPr kumimoji="0" lang="zh-CN" altLang="en-US" sz="2800" dirty="0">
                <a:solidFill>
                  <a:schemeClr val="tx1"/>
                </a:solidFill>
                <a:ea typeface="宋体" charset="-122"/>
              </a:rPr>
              <a:t>资源计划</a:t>
            </a:r>
          </a:p>
          <a:p>
            <a:pPr>
              <a:lnSpc>
                <a:spcPct val="140000"/>
              </a:lnSpc>
              <a:spcBef>
                <a:spcPct val="0"/>
              </a:spcBef>
              <a:buClr>
                <a:schemeClr val="accent1"/>
              </a:buClr>
              <a:buSzTx/>
              <a:buFont typeface="Wingdings" pitchFamily="2" charset="2"/>
              <a:buChar char="Ø"/>
            </a:pPr>
            <a:r>
              <a:rPr kumimoji="0" lang="zh-CN" altLang="en-US" sz="2800" dirty="0">
                <a:solidFill>
                  <a:schemeClr val="tx1"/>
                </a:solidFill>
                <a:ea typeface="宋体" charset="-122"/>
              </a:rPr>
              <a:t>费用估计</a:t>
            </a:r>
            <a:r>
              <a:rPr kumimoji="0" lang="en-US" altLang="zh-CN" sz="2800" dirty="0">
                <a:solidFill>
                  <a:schemeClr val="tx1"/>
                </a:solidFill>
                <a:ea typeface="宋体" charset="-122"/>
              </a:rPr>
              <a:t>(</a:t>
            </a:r>
            <a:r>
              <a:rPr kumimoji="0" lang="zh-CN" altLang="en-US" sz="2800" dirty="0">
                <a:solidFill>
                  <a:schemeClr val="tx1"/>
                </a:solidFill>
                <a:ea typeface="宋体" charset="-122"/>
              </a:rPr>
              <a:t>见计划阶段</a:t>
            </a:r>
            <a:r>
              <a:rPr kumimoji="0" lang="en-US" altLang="zh-CN" sz="2800" dirty="0">
                <a:solidFill>
                  <a:schemeClr val="tx1"/>
                </a:solidFill>
                <a:ea typeface="宋体" charset="-122"/>
              </a:rPr>
              <a:t>)</a:t>
            </a:r>
          </a:p>
          <a:p>
            <a:pPr>
              <a:lnSpc>
                <a:spcPct val="140000"/>
              </a:lnSpc>
              <a:spcBef>
                <a:spcPct val="0"/>
              </a:spcBef>
              <a:buClr>
                <a:schemeClr val="accent1"/>
              </a:buClr>
              <a:buSzTx/>
              <a:buFont typeface="Wingdings" pitchFamily="2" charset="2"/>
              <a:buChar char="Ø"/>
            </a:pPr>
            <a:r>
              <a:rPr kumimoji="0" lang="zh-CN" altLang="en-US" sz="2800" dirty="0">
                <a:solidFill>
                  <a:schemeClr val="tx1"/>
                </a:solidFill>
                <a:ea typeface="宋体" charset="-122"/>
              </a:rPr>
              <a:t>成本预算</a:t>
            </a:r>
            <a:r>
              <a:rPr kumimoji="0" lang="en-US" altLang="zh-CN" sz="2800" dirty="0">
                <a:solidFill>
                  <a:schemeClr val="tx1"/>
                </a:solidFill>
              </a:rPr>
              <a:t>(</a:t>
            </a:r>
            <a:r>
              <a:rPr kumimoji="0" lang="zh-CN" altLang="en-US" sz="2800" dirty="0">
                <a:solidFill>
                  <a:schemeClr val="tx1"/>
                </a:solidFill>
              </a:rPr>
              <a:t>见计划阶段</a:t>
            </a:r>
            <a:r>
              <a:rPr kumimoji="0" lang="en-US" altLang="zh-CN" sz="2800" dirty="0">
                <a:solidFill>
                  <a:schemeClr val="tx1"/>
                </a:solidFill>
              </a:rPr>
              <a:t>)</a:t>
            </a:r>
            <a:endParaRPr kumimoji="0" lang="en-US" altLang="zh-CN" sz="2800" dirty="0">
              <a:solidFill>
                <a:schemeClr val="tx1"/>
              </a:solidFill>
              <a:ea typeface="宋体" charset="-122"/>
            </a:endParaRPr>
          </a:p>
          <a:p>
            <a:pPr>
              <a:lnSpc>
                <a:spcPct val="140000"/>
              </a:lnSpc>
              <a:spcBef>
                <a:spcPct val="0"/>
              </a:spcBef>
              <a:buClr>
                <a:schemeClr val="accent1"/>
              </a:buClr>
              <a:buSzTx/>
              <a:buFont typeface="Wingdings" pitchFamily="2" charset="2"/>
              <a:buChar char="Ø"/>
            </a:pPr>
            <a:r>
              <a:rPr kumimoji="0" lang="zh-CN" altLang="en-US" sz="2800" dirty="0">
                <a:solidFill>
                  <a:schemeClr val="tx1"/>
                </a:solidFill>
                <a:ea typeface="宋体" charset="-122"/>
              </a:rPr>
              <a:t>成本控制</a:t>
            </a:r>
          </a:p>
        </p:txBody>
      </p:sp>
      <p:sp>
        <p:nvSpPr>
          <p:cNvPr id="5"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40</a:t>
            </a:r>
          </a:p>
        </p:txBody>
      </p:sp>
    </p:spTree>
  </p:cSld>
  <p:clrMapOvr>
    <a:masterClrMapping/>
  </p:clrMapOvr>
  <p:transition>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bwMode="auto">
          <a:xfrm>
            <a:off x="1219200" y="76200"/>
            <a:ext cx="66294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dirty="0"/>
              <a:t>挣值分析</a:t>
            </a:r>
            <a:r>
              <a:rPr lang="en-US" altLang="zh-CN" dirty="0"/>
              <a:t/>
            </a:r>
            <a:br>
              <a:rPr lang="en-US" altLang="zh-CN" dirty="0"/>
            </a:br>
            <a:r>
              <a:rPr lang="zh-CN" altLang="en-US" sz="2000" b="1" dirty="0"/>
              <a:t>挣值分析是</a:t>
            </a:r>
            <a:r>
              <a:rPr lang="zh-CN" altLang="en-US" sz="2000" b="1" dirty="0">
                <a:solidFill>
                  <a:srgbClr val="FF0066"/>
                </a:solidFill>
              </a:rPr>
              <a:t>对项目进度和费用进行综合控制</a:t>
            </a:r>
            <a:r>
              <a:rPr lang="zh-CN" altLang="en-US" sz="2000" b="1" dirty="0"/>
              <a:t>的一种有效方法。</a:t>
            </a:r>
            <a:br>
              <a:rPr lang="zh-CN" altLang="en-US" sz="2000" b="1" dirty="0"/>
            </a:br>
            <a:endParaRPr lang="zh-CN" altLang="en-US" sz="2000" dirty="0"/>
          </a:p>
        </p:txBody>
      </p:sp>
      <p:pic>
        <p:nvPicPr>
          <p:cNvPr id="569347" name="Picture 3"/>
          <p:cNvPicPr>
            <a:picLocks noChangeAspect="1" noChangeArrowheads="1"/>
          </p:cNvPicPr>
          <p:nvPr/>
        </p:nvPicPr>
        <p:blipFill>
          <a:blip r:embed="rId2" cstate="print"/>
          <a:srcRect/>
          <a:stretch>
            <a:fillRect/>
          </a:stretch>
        </p:blipFill>
        <p:spPr bwMode="auto">
          <a:xfrm>
            <a:off x="0" y="1295400"/>
            <a:ext cx="9144000" cy="5611813"/>
          </a:xfrm>
          <a:prstGeom prst="rect">
            <a:avLst/>
          </a:prstGeom>
          <a:solidFill>
            <a:schemeClr val="accent1"/>
          </a:solidFill>
          <a:ln w="9525">
            <a:noFill/>
            <a:miter lim="800000"/>
            <a:headEnd/>
            <a:tailEnd/>
          </a:ln>
          <a:effectLst/>
        </p:spPr>
      </p:pic>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bwMode="auto">
          <a:xfrm>
            <a:off x="1150939" y="41275"/>
            <a:ext cx="6392862" cy="650875"/>
          </a:xfrm>
          <a:no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3600" b="1" dirty="0">
                <a:ea typeface="华文中宋" pitchFamily="2" charset="-122"/>
              </a:rPr>
              <a:t>进度计划控制的基础</a:t>
            </a:r>
          </a:p>
        </p:txBody>
      </p:sp>
      <p:sp>
        <p:nvSpPr>
          <p:cNvPr id="712707" name="Rectangle 3"/>
          <p:cNvSpPr>
            <a:spLocks noGrp="1" noChangeArrowheads="1"/>
          </p:cNvSpPr>
          <p:nvPr>
            <p:ph idx="1"/>
          </p:nvPr>
        </p:nvSpPr>
        <p:spPr bwMode="auto">
          <a:no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3600" b="1" dirty="0">
                <a:ea typeface="华文中宋" pitchFamily="2" charset="-122"/>
              </a:rPr>
              <a:t>切实可行的计划</a:t>
            </a:r>
          </a:p>
          <a:p>
            <a:pPr>
              <a:lnSpc>
                <a:spcPct val="90000"/>
              </a:lnSpc>
            </a:pPr>
            <a:r>
              <a:rPr lang="zh-CN" altLang="en-US" sz="3600" b="1" dirty="0">
                <a:ea typeface="华文中宋" pitchFamily="2" charset="-122"/>
              </a:rPr>
              <a:t>对于工作完成状态的客观判断</a:t>
            </a:r>
            <a:endParaRPr lang="en-US" altLang="zh-CN" sz="3600" b="1" dirty="0">
              <a:ea typeface="华文中宋" pitchFamily="2" charset="-122"/>
            </a:endParaRPr>
          </a:p>
          <a:p>
            <a:pPr>
              <a:lnSpc>
                <a:spcPct val="90000"/>
              </a:lnSpc>
            </a:pPr>
            <a:endParaRPr lang="en-US" altLang="zh-CN" sz="3600" b="1" dirty="0">
              <a:ea typeface="华文中宋" pitchFamily="2" charset="-122"/>
            </a:endParaRPr>
          </a:p>
          <a:p>
            <a:pPr>
              <a:lnSpc>
                <a:spcPct val="90000"/>
              </a:lnSpc>
            </a:pPr>
            <a:endParaRPr lang="zh-CN" altLang="en-US" sz="3600" b="1" dirty="0">
              <a:ea typeface="华文中宋" pitchFamily="2" charset="-122"/>
            </a:endParaRPr>
          </a:p>
        </p:txBody>
      </p:sp>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Text Box 2"/>
          <p:cNvSpPr txBox="1">
            <a:spLocks noChangeArrowheads="1"/>
          </p:cNvSpPr>
          <p:nvPr/>
        </p:nvSpPr>
        <p:spPr bwMode="auto">
          <a:xfrm>
            <a:off x="4572000" y="1752600"/>
            <a:ext cx="3429000" cy="3185487"/>
          </a:xfrm>
          <a:prstGeom prst="rect">
            <a:avLst/>
          </a:prstGeom>
          <a:noFill/>
          <a:ln w="9525">
            <a:solidFill>
              <a:schemeClr val="tx1"/>
            </a:solidFill>
            <a:miter lim="800000"/>
            <a:headEnd/>
            <a:tailEnd/>
          </a:ln>
          <a:effectLst/>
        </p:spPr>
        <p:txBody>
          <a:bodyPr>
            <a:spAutoFit/>
          </a:bodyPr>
          <a:lstStyle/>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sz="1400" dirty="0">
              <a:solidFill>
                <a:schemeClr val="tx1"/>
              </a:solidFill>
              <a:latin typeface="Tahoma" pitchFamily="34" charset="0"/>
              <a:ea typeface="宋体" charset="-122"/>
            </a:endParaRPr>
          </a:p>
          <a:p>
            <a:pPr algn="ctr">
              <a:lnSpc>
                <a:spcPct val="100000"/>
              </a:lnSpc>
              <a:spcBef>
                <a:spcPct val="50000"/>
              </a:spcBef>
              <a:buClrTx/>
              <a:buSzTx/>
              <a:buFontTx/>
              <a:buNone/>
            </a:pPr>
            <a:endParaRPr lang="en-US" altLang="zh-CN" dirty="0">
              <a:solidFill>
                <a:schemeClr val="tx1"/>
              </a:solidFill>
              <a:latin typeface="Tahoma" pitchFamily="34" charset="0"/>
            </a:endParaRPr>
          </a:p>
          <a:p>
            <a:pPr algn="ctr">
              <a:lnSpc>
                <a:spcPct val="100000"/>
              </a:lnSpc>
              <a:spcBef>
                <a:spcPct val="50000"/>
              </a:spcBef>
              <a:buClrTx/>
              <a:buSzTx/>
              <a:buFontTx/>
              <a:buNone/>
            </a:pPr>
            <a:endParaRPr lang="en-US" altLang="zh-CN" dirty="0"/>
          </a:p>
          <a:p>
            <a:pPr algn="ctr">
              <a:lnSpc>
                <a:spcPct val="100000"/>
              </a:lnSpc>
              <a:spcBef>
                <a:spcPct val="50000"/>
              </a:spcBef>
              <a:buClrTx/>
              <a:buSzTx/>
              <a:buFontTx/>
              <a:buNone/>
            </a:pPr>
            <a:r>
              <a:rPr lang="zh-CN" altLang="en-US" dirty="0">
                <a:solidFill>
                  <a:schemeClr val="tx1"/>
                </a:solidFill>
                <a:latin typeface="Tahoma" pitchFamily="34" charset="0"/>
              </a:rPr>
              <a:t>需要与上级经理协调</a:t>
            </a:r>
          </a:p>
        </p:txBody>
      </p:sp>
      <p:sp>
        <p:nvSpPr>
          <p:cNvPr id="727043" name="Rectangle 3"/>
          <p:cNvSpPr>
            <a:spLocks noGrp="1" noChangeArrowheads="1"/>
          </p:cNvSpPr>
          <p:nvPr>
            <p:ph type="title"/>
          </p:nvPr>
        </p:nvSpPr>
        <p:spPr bwMode="auto">
          <a:xfrm>
            <a:off x="1150938" y="100013"/>
            <a:ext cx="5783262" cy="585787"/>
          </a:xfrm>
          <a:no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3600" b="1" dirty="0">
                <a:latin typeface="华文中宋" pitchFamily="2" charset="-122"/>
                <a:ea typeface="华文中宋" pitchFamily="2" charset="-122"/>
              </a:rPr>
              <a:t>项目进度落后时的对策</a:t>
            </a:r>
            <a:endParaRPr lang="ja-JP" altLang="en-US" sz="3600" b="1" dirty="0">
              <a:latin typeface="华文中宋" pitchFamily="2" charset="-122"/>
              <a:ea typeface="华文中宋" pitchFamily="2" charset="-122"/>
            </a:endParaRPr>
          </a:p>
        </p:txBody>
      </p:sp>
      <p:sp>
        <p:nvSpPr>
          <p:cNvPr id="727044" name="Text Box 4"/>
          <p:cNvSpPr txBox="1">
            <a:spLocks noChangeArrowheads="1"/>
          </p:cNvSpPr>
          <p:nvPr/>
        </p:nvSpPr>
        <p:spPr bwMode="auto">
          <a:xfrm>
            <a:off x="914400" y="1767513"/>
            <a:ext cx="3429000" cy="3185487"/>
          </a:xfrm>
          <a:prstGeom prst="rect">
            <a:avLst/>
          </a:prstGeom>
          <a:noFill/>
          <a:ln w="9525">
            <a:solidFill>
              <a:schemeClr val="tx1"/>
            </a:solidFill>
            <a:miter lim="800000"/>
            <a:headEnd/>
            <a:tailEnd/>
          </a:ln>
          <a:effectLst/>
        </p:spPr>
        <p:txBody>
          <a:bodyPr>
            <a:spAutoFit/>
          </a:bodyPr>
          <a:lstStyle/>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dirty="0">
              <a:solidFill>
                <a:schemeClr val="tx1"/>
              </a:solidFill>
              <a:latin typeface="Tahoma" pitchFamily="34" charset="0"/>
              <a:ea typeface="宋体" charset="-122"/>
            </a:endParaRPr>
          </a:p>
          <a:p>
            <a:pPr>
              <a:lnSpc>
                <a:spcPct val="100000"/>
              </a:lnSpc>
              <a:spcBef>
                <a:spcPct val="50000"/>
              </a:spcBef>
              <a:buClrTx/>
              <a:buSzTx/>
              <a:buFontTx/>
              <a:buNone/>
            </a:pPr>
            <a:endParaRPr lang="en-US" altLang="zh-CN" sz="1400" dirty="0">
              <a:solidFill>
                <a:schemeClr val="tx1"/>
              </a:solidFill>
              <a:latin typeface="Tahoma" pitchFamily="34" charset="0"/>
              <a:ea typeface="宋体" charset="-122"/>
            </a:endParaRPr>
          </a:p>
          <a:p>
            <a:pPr algn="ctr">
              <a:lnSpc>
                <a:spcPct val="100000"/>
              </a:lnSpc>
              <a:spcBef>
                <a:spcPct val="50000"/>
              </a:spcBef>
              <a:buClrTx/>
              <a:buSzTx/>
              <a:buFontTx/>
              <a:buNone/>
            </a:pPr>
            <a:endParaRPr lang="en-US" altLang="zh-CN" dirty="0">
              <a:solidFill>
                <a:schemeClr val="tx1"/>
              </a:solidFill>
              <a:latin typeface="Tahoma" pitchFamily="34" charset="0"/>
            </a:endParaRPr>
          </a:p>
          <a:p>
            <a:pPr algn="ctr">
              <a:lnSpc>
                <a:spcPct val="100000"/>
              </a:lnSpc>
              <a:spcBef>
                <a:spcPct val="50000"/>
              </a:spcBef>
              <a:buClrTx/>
              <a:buSzTx/>
              <a:buFontTx/>
              <a:buNone/>
            </a:pPr>
            <a:endParaRPr lang="en-US" altLang="zh-CN" dirty="0"/>
          </a:p>
          <a:p>
            <a:pPr algn="ctr">
              <a:lnSpc>
                <a:spcPct val="100000"/>
              </a:lnSpc>
              <a:spcBef>
                <a:spcPct val="50000"/>
              </a:spcBef>
              <a:buClrTx/>
              <a:buSzTx/>
              <a:buFontTx/>
              <a:buNone/>
            </a:pPr>
            <a:r>
              <a:rPr lang="zh-CN" altLang="en-US" dirty="0">
                <a:solidFill>
                  <a:schemeClr val="tx1"/>
                </a:solidFill>
                <a:latin typeface="Tahoma" pitchFamily="34" charset="0"/>
              </a:rPr>
              <a:t>项目经理的职责范围</a:t>
            </a:r>
          </a:p>
        </p:txBody>
      </p:sp>
      <p:grpSp>
        <p:nvGrpSpPr>
          <p:cNvPr id="2" name="Group 5"/>
          <p:cNvGrpSpPr>
            <a:grpSpLocks/>
          </p:cNvGrpSpPr>
          <p:nvPr/>
        </p:nvGrpSpPr>
        <p:grpSpPr bwMode="auto">
          <a:xfrm>
            <a:off x="1066800" y="2057400"/>
            <a:ext cx="1828800" cy="1997075"/>
            <a:chOff x="672" y="1776"/>
            <a:chExt cx="1152" cy="1258"/>
          </a:xfrm>
        </p:grpSpPr>
        <p:grpSp>
          <p:nvGrpSpPr>
            <p:cNvPr id="3" name="Group 6"/>
            <p:cNvGrpSpPr>
              <a:grpSpLocks/>
            </p:cNvGrpSpPr>
            <p:nvPr/>
          </p:nvGrpSpPr>
          <p:grpSpPr bwMode="auto">
            <a:xfrm>
              <a:off x="720" y="1776"/>
              <a:ext cx="1104" cy="524"/>
              <a:chOff x="720" y="1392"/>
              <a:chExt cx="1104" cy="524"/>
            </a:xfrm>
          </p:grpSpPr>
          <p:sp>
            <p:nvSpPr>
              <p:cNvPr id="727047" name="Text Box 7"/>
              <p:cNvSpPr txBox="1">
                <a:spLocks noChangeArrowheads="1"/>
              </p:cNvSpPr>
              <p:nvPr/>
            </p:nvSpPr>
            <p:spPr bwMode="auto">
              <a:xfrm>
                <a:off x="720" y="1392"/>
                <a:ext cx="672" cy="524"/>
              </a:xfrm>
              <a:prstGeom prst="rect">
                <a:avLst/>
              </a:prstGeom>
              <a:noFill/>
              <a:ln w="9525">
                <a:solidFill>
                  <a:schemeClr val="tx1"/>
                </a:solidFill>
                <a:miter lim="800000"/>
                <a:headEnd/>
                <a:tailEnd/>
              </a:ln>
              <a:effectLst/>
            </p:spPr>
            <p:txBody>
              <a:bodyPr>
                <a:spAutoFit/>
              </a:bodyPr>
              <a:lstStyle/>
              <a:p>
                <a:pPr algn="ctr">
                  <a:lnSpc>
                    <a:spcPct val="100000"/>
                  </a:lnSpc>
                  <a:spcBef>
                    <a:spcPct val="50000"/>
                  </a:spcBef>
                  <a:buClrTx/>
                  <a:buSzTx/>
                  <a:buFontTx/>
                  <a:buNone/>
                </a:pPr>
                <a:r>
                  <a:rPr lang="zh-CN" altLang="en-US">
                    <a:solidFill>
                      <a:schemeClr val="tx1"/>
                    </a:solidFill>
                    <a:latin typeface="Tahoma" pitchFamily="34" charset="0"/>
                  </a:rPr>
                  <a:t>压缩工期</a:t>
                </a:r>
              </a:p>
            </p:txBody>
          </p:sp>
          <p:sp>
            <p:nvSpPr>
              <p:cNvPr id="727048" name="AutoShape 8"/>
              <p:cNvSpPr>
                <a:spLocks noChangeArrowheads="1"/>
              </p:cNvSpPr>
              <p:nvPr/>
            </p:nvSpPr>
            <p:spPr bwMode="auto">
              <a:xfrm>
                <a:off x="1440" y="1536"/>
                <a:ext cx="384" cy="240"/>
              </a:xfrm>
              <a:prstGeom prst="rightArrow">
                <a:avLst>
                  <a:gd name="adj1" fmla="val 50000"/>
                  <a:gd name="adj2" fmla="val 40000"/>
                </a:avLst>
              </a:prstGeom>
              <a:noFill/>
              <a:ln w="9525">
                <a:solidFill>
                  <a:schemeClr val="tx1"/>
                </a:solidFill>
                <a:miter lim="800000"/>
                <a:headEnd/>
                <a:tailEnd/>
              </a:ln>
              <a:effectLst/>
            </p:spPr>
            <p:txBody>
              <a:bodyPr wrap="none" anchor="ctr"/>
              <a:lstStyle/>
              <a:p>
                <a:endParaRPr lang="zh-CN" altLang="en-US"/>
              </a:p>
            </p:txBody>
          </p:sp>
        </p:grpSp>
        <p:sp>
          <p:nvSpPr>
            <p:cNvPr id="727049" name="Text Box 9"/>
            <p:cNvSpPr txBox="1">
              <a:spLocks noChangeArrowheads="1"/>
            </p:cNvSpPr>
            <p:nvPr/>
          </p:nvSpPr>
          <p:spPr bwMode="auto">
            <a:xfrm>
              <a:off x="672" y="2400"/>
              <a:ext cx="720" cy="634"/>
            </a:xfrm>
            <a:prstGeom prst="rect">
              <a:avLst/>
            </a:prstGeom>
            <a:noFill/>
            <a:ln w="9525">
              <a:noFill/>
              <a:miter lim="800000"/>
              <a:headEnd/>
              <a:tailEnd/>
            </a:ln>
            <a:effectLst/>
          </p:spPr>
          <p:txBody>
            <a:bodyPr>
              <a:spAutoFit/>
            </a:bodyPr>
            <a:lstStyle/>
            <a:p>
              <a:pPr algn="ctr">
                <a:lnSpc>
                  <a:spcPct val="100000"/>
                </a:lnSpc>
                <a:spcBef>
                  <a:spcPct val="50000"/>
                </a:spcBef>
                <a:buClrTx/>
                <a:buSzTx/>
                <a:buFontTx/>
                <a:buNone/>
              </a:pPr>
              <a:r>
                <a:rPr lang="zh-CN" altLang="en-US" sz="2000" dirty="0">
                  <a:solidFill>
                    <a:schemeClr val="tx1"/>
                  </a:solidFill>
                  <a:latin typeface="Tahoma" pitchFamily="34" charset="0"/>
                </a:rPr>
                <a:t>活动负责人的努力</a:t>
              </a:r>
            </a:p>
          </p:txBody>
        </p:sp>
      </p:grpSp>
      <p:grpSp>
        <p:nvGrpSpPr>
          <p:cNvPr id="4" name="Group 10"/>
          <p:cNvGrpSpPr>
            <a:grpSpLocks/>
          </p:cNvGrpSpPr>
          <p:nvPr/>
        </p:nvGrpSpPr>
        <p:grpSpPr bwMode="auto">
          <a:xfrm>
            <a:off x="2971800" y="2057400"/>
            <a:ext cx="1828800" cy="1997075"/>
            <a:chOff x="1872" y="1776"/>
            <a:chExt cx="1152" cy="1258"/>
          </a:xfrm>
        </p:grpSpPr>
        <p:grpSp>
          <p:nvGrpSpPr>
            <p:cNvPr id="5" name="Group 11"/>
            <p:cNvGrpSpPr>
              <a:grpSpLocks/>
            </p:cNvGrpSpPr>
            <p:nvPr/>
          </p:nvGrpSpPr>
          <p:grpSpPr bwMode="auto">
            <a:xfrm>
              <a:off x="1920" y="1776"/>
              <a:ext cx="1104" cy="524"/>
              <a:chOff x="720" y="1392"/>
              <a:chExt cx="1104" cy="524"/>
            </a:xfrm>
          </p:grpSpPr>
          <p:sp>
            <p:nvSpPr>
              <p:cNvPr id="727052" name="Text Box 12"/>
              <p:cNvSpPr txBox="1">
                <a:spLocks noChangeArrowheads="1"/>
              </p:cNvSpPr>
              <p:nvPr/>
            </p:nvSpPr>
            <p:spPr bwMode="auto">
              <a:xfrm>
                <a:off x="720" y="1392"/>
                <a:ext cx="672" cy="524"/>
              </a:xfrm>
              <a:prstGeom prst="rect">
                <a:avLst/>
              </a:prstGeom>
              <a:solidFill>
                <a:schemeClr val="accent1"/>
              </a:solidFill>
              <a:ln w="9525">
                <a:solidFill>
                  <a:schemeClr val="tx1"/>
                </a:solidFill>
                <a:miter lim="800000"/>
                <a:headEnd/>
                <a:tailEnd/>
              </a:ln>
              <a:effectLst/>
            </p:spPr>
            <p:txBody>
              <a:bodyPr>
                <a:spAutoFit/>
              </a:bodyPr>
              <a:lstStyle/>
              <a:p>
                <a:pPr algn="ctr">
                  <a:lnSpc>
                    <a:spcPct val="100000"/>
                  </a:lnSpc>
                  <a:spcBef>
                    <a:spcPct val="50000"/>
                  </a:spcBef>
                  <a:buClrTx/>
                  <a:buSzTx/>
                  <a:buFontTx/>
                  <a:buNone/>
                </a:pPr>
                <a:r>
                  <a:rPr lang="zh-CN" altLang="en-US">
                    <a:solidFill>
                      <a:schemeClr val="tx1"/>
                    </a:solidFill>
                    <a:latin typeface="Tahoma" pitchFamily="34" charset="0"/>
                  </a:rPr>
                  <a:t>平衡资源</a:t>
                </a:r>
              </a:p>
            </p:txBody>
          </p:sp>
          <p:sp>
            <p:nvSpPr>
              <p:cNvPr id="727053" name="AutoShape 13"/>
              <p:cNvSpPr>
                <a:spLocks noChangeArrowheads="1"/>
              </p:cNvSpPr>
              <p:nvPr/>
            </p:nvSpPr>
            <p:spPr bwMode="auto">
              <a:xfrm>
                <a:off x="1440" y="1536"/>
                <a:ext cx="384" cy="240"/>
              </a:xfrm>
              <a:prstGeom prst="rightArrow">
                <a:avLst>
                  <a:gd name="adj1" fmla="val 50000"/>
                  <a:gd name="adj2" fmla="val 40000"/>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727054" name="Text Box 14"/>
            <p:cNvSpPr txBox="1">
              <a:spLocks noChangeArrowheads="1"/>
            </p:cNvSpPr>
            <p:nvPr/>
          </p:nvSpPr>
          <p:spPr bwMode="auto">
            <a:xfrm>
              <a:off x="1872" y="2400"/>
              <a:ext cx="720" cy="634"/>
            </a:xfrm>
            <a:prstGeom prst="rect">
              <a:avLst/>
            </a:prstGeom>
            <a:noFill/>
            <a:ln w="9525">
              <a:noFill/>
              <a:miter lim="800000"/>
              <a:headEnd/>
              <a:tailEnd/>
            </a:ln>
            <a:effectLst/>
          </p:spPr>
          <p:txBody>
            <a:bodyPr>
              <a:spAutoFit/>
            </a:bodyPr>
            <a:lstStyle/>
            <a:p>
              <a:pPr algn="ctr">
                <a:lnSpc>
                  <a:spcPct val="100000"/>
                </a:lnSpc>
                <a:spcBef>
                  <a:spcPct val="50000"/>
                </a:spcBef>
                <a:buClrTx/>
                <a:buSzTx/>
                <a:buFontTx/>
                <a:buNone/>
              </a:pPr>
              <a:r>
                <a:rPr lang="zh-CN" altLang="en-US" sz="2000">
                  <a:solidFill>
                    <a:schemeClr val="tx1"/>
                  </a:solidFill>
                  <a:latin typeface="Tahoma" pitchFamily="34" charset="0"/>
                </a:rPr>
                <a:t>项目团队全体的努力</a:t>
              </a:r>
            </a:p>
          </p:txBody>
        </p:sp>
      </p:grpSp>
      <p:grpSp>
        <p:nvGrpSpPr>
          <p:cNvPr id="6" name="Group 15"/>
          <p:cNvGrpSpPr>
            <a:grpSpLocks/>
          </p:cNvGrpSpPr>
          <p:nvPr/>
        </p:nvGrpSpPr>
        <p:grpSpPr bwMode="auto">
          <a:xfrm>
            <a:off x="4800600" y="2057400"/>
            <a:ext cx="1828800" cy="1997075"/>
            <a:chOff x="3024" y="1776"/>
            <a:chExt cx="1152" cy="1258"/>
          </a:xfrm>
        </p:grpSpPr>
        <p:grpSp>
          <p:nvGrpSpPr>
            <p:cNvPr id="7" name="Group 16"/>
            <p:cNvGrpSpPr>
              <a:grpSpLocks/>
            </p:cNvGrpSpPr>
            <p:nvPr/>
          </p:nvGrpSpPr>
          <p:grpSpPr bwMode="auto">
            <a:xfrm>
              <a:off x="3072" y="1776"/>
              <a:ext cx="1104" cy="524"/>
              <a:chOff x="720" y="1392"/>
              <a:chExt cx="1104" cy="524"/>
            </a:xfrm>
          </p:grpSpPr>
          <p:sp>
            <p:nvSpPr>
              <p:cNvPr id="727057" name="Text Box 17"/>
              <p:cNvSpPr txBox="1">
                <a:spLocks noChangeArrowheads="1"/>
              </p:cNvSpPr>
              <p:nvPr/>
            </p:nvSpPr>
            <p:spPr bwMode="auto">
              <a:xfrm>
                <a:off x="720" y="1392"/>
                <a:ext cx="672" cy="524"/>
              </a:xfrm>
              <a:prstGeom prst="rect">
                <a:avLst/>
              </a:prstGeom>
              <a:solidFill>
                <a:schemeClr val="accent1"/>
              </a:solidFill>
              <a:ln w="9525">
                <a:solidFill>
                  <a:schemeClr val="tx1"/>
                </a:solidFill>
                <a:miter lim="800000"/>
                <a:headEnd/>
                <a:tailEnd/>
              </a:ln>
              <a:effectLst/>
            </p:spPr>
            <p:txBody>
              <a:bodyPr>
                <a:spAutoFit/>
              </a:bodyPr>
              <a:lstStyle/>
              <a:p>
                <a:pPr algn="ctr">
                  <a:lnSpc>
                    <a:spcPct val="100000"/>
                  </a:lnSpc>
                  <a:spcBef>
                    <a:spcPct val="50000"/>
                  </a:spcBef>
                  <a:buClrTx/>
                  <a:buSzTx/>
                  <a:buFontTx/>
                  <a:buNone/>
                </a:pPr>
                <a:r>
                  <a:rPr lang="zh-CN" altLang="en-US">
                    <a:solidFill>
                      <a:schemeClr val="tx1"/>
                    </a:solidFill>
                    <a:latin typeface="Tahoma" pitchFamily="34" charset="0"/>
                  </a:rPr>
                  <a:t>修改计划</a:t>
                </a:r>
              </a:p>
            </p:txBody>
          </p:sp>
          <p:sp>
            <p:nvSpPr>
              <p:cNvPr id="727058" name="AutoShape 18"/>
              <p:cNvSpPr>
                <a:spLocks noChangeArrowheads="1"/>
              </p:cNvSpPr>
              <p:nvPr/>
            </p:nvSpPr>
            <p:spPr bwMode="auto">
              <a:xfrm>
                <a:off x="1440" y="1536"/>
                <a:ext cx="384" cy="240"/>
              </a:xfrm>
              <a:prstGeom prst="rightArrow">
                <a:avLst>
                  <a:gd name="adj1" fmla="val 50000"/>
                  <a:gd name="adj2" fmla="val 40000"/>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727059" name="Text Box 19"/>
            <p:cNvSpPr txBox="1">
              <a:spLocks noChangeArrowheads="1"/>
            </p:cNvSpPr>
            <p:nvPr/>
          </p:nvSpPr>
          <p:spPr bwMode="auto">
            <a:xfrm>
              <a:off x="3024" y="2400"/>
              <a:ext cx="720" cy="634"/>
            </a:xfrm>
            <a:prstGeom prst="rect">
              <a:avLst/>
            </a:prstGeom>
            <a:noFill/>
            <a:ln w="9525">
              <a:noFill/>
              <a:miter lim="800000"/>
              <a:headEnd/>
              <a:tailEnd/>
            </a:ln>
            <a:effectLst/>
          </p:spPr>
          <p:txBody>
            <a:bodyPr>
              <a:spAutoFit/>
            </a:bodyPr>
            <a:lstStyle/>
            <a:p>
              <a:pPr algn="ctr">
                <a:lnSpc>
                  <a:spcPct val="100000"/>
                </a:lnSpc>
                <a:spcBef>
                  <a:spcPct val="50000"/>
                </a:spcBef>
                <a:buClrTx/>
                <a:buSzTx/>
                <a:buFontTx/>
                <a:buNone/>
              </a:pPr>
              <a:r>
                <a:rPr lang="zh-CN" altLang="en-US" sz="2000" dirty="0">
                  <a:solidFill>
                    <a:schemeClr val="tx1"/>
                  </a:solidFill>
                  <a:latin typeface="Tahoma" pitchFamily="34" charset="0"/>
                </a:rPr>
                <a:t>与项目干系人谈判</a:t>
              </a:r>
            </a:p>
          </p:txBody>
        </p:sp>
      </p:grpSp>
      <p:grpSp>
        <p:nvGrpSpPr>
          <p:cNvPr id="8" name="Group 20"/>
          <p:cNvGrpSpPr>
            <a:grpSpLocks/>
          </p:cNvGrpSpPr>
          <p:nvPr/>
        </p:nvGrpSpPr>
        <p:grpSpPr bwMode="auto">
          <a:xfrm>
            <a:off x="6705600" y="2057400"/>
            <a:ext cx="1066800" cy="1692275"/>
            <a:chOff x="4224" y="1776"/>
            <a:chExt cx="672" cy="1066"/>
          </a:xfrm>
        </p:grpSpPr>
        <p:sp>
          <p:nvSpPr>
            <p:cNvPr id="727061" name="Text Box 21"/>
            <p:cNvSpPr txBox="1">
              <a:spLocks noChangeArrowheads="1"/>
            </p:cNvSpPr>
            <p:nvPr/>
          </p:nvSpPr>
          <p:spPr bwMode="auto">
            <a:xfrm>
              <a:off x="4224" y="1776"/>
              <a:ext cx="672" cy="524"/>
            </a:xfrm>
            <a:prstGeom prst="rect">
              <a:avLst/>
            </a:prstGeom>
            <a:solidFill>
              <a:schemeClr val="accent1"/>
            </a:solidFill>
            <a:ln w="9525">
              <a:solidFill>
                <a:schemeClr val="tx1"/>
              </a:solidFill>
              <a:miter lim="800000"/>
              <a:headEnd/>
              <a:tailEnd/>
            </a:ln>
            <a:effectLst/>
          </p:spPr>
          <p:txBody>
            <a:bodyPr>
              <a:spAutoFit/>
            </a:bodyPr>
            <a:lstStyle/>
            <a:p>
              <a:pPr algn="ctr">
                <a:lnSpc>
                  <a:spcPct val="100000"/>
                </a:lnSpc>
                <a:spcBef>
                  <a:spcPct val="50000"/>
                </a:spcBef>
                <a:buClrTx/>
                <a:buSzTx/>
                <a:buFontTx/>
                <a:buNone/>
              </a:pPr>
              <a:r>
                <a:rPr lang="zh-CN" altLang="en-US">
                  <a:solidFill>
                    <a:schemeClr val="tx1"/>
                  </a:solidFill>
                  <a:latin typeface="Tahoma" pitchFamily="34" charset="0"/>
                </a:rPr>
                <a:t>补充人员</a:t>
              </a:r>
            </a:p>
          </p:txBody>
        </p:sp>
        <p:sp>
          <p:nvSpPr>
            <p:cNvPr id="727062" name="Text Box 22"/>
            <p:cNvSpPr txBox="1">
              <a:spLocks noChangeArrowheads="1"/>
            </p:cNvSpPr>
            <p:nvPr/>
          </p:nvSpPr>
          <p:spPr bwMode="auto">
            <a:xfrm>
              <a:off x="4320" y="2400"/>
              <a:ext cx="528" cy="442"/>
            </a:xfrm>
            <a:prstGeom prst="rect">
              <a:avLst/>
            </a:prstGeom>
            <a:noFill/>
            <a:ln w="9525">
              <a:noFill/>
              <a:miter lim="800000"/>
              <a:headEnd/>
              <a:tailEnd/>
            </a:ln>
            <a:effectLst/>
          </p:spPr>
          <p:txBody>
            <a:bodyPr>
              <a:spAutoFit/>
            </a:bodyPr>
            <a:lstStyle/>
            <a:p>
              <a:pPr algn="ctr">
                <a:lnSpc>
                  <a:spcPct val="100000"/>
                </a:lnSpc>
                <a:spcBef>
                  <a:spcPct val="50000"/>
                </a:spcBef>
                <a:buClrTx/>
                <a:buSzTx/>
                <a:buFontTx/>
                <a:buNone/>
              </a:pPr>
              <a:r>
                <a:rPr lang="zh-CN" altLang="en-US" sz="2000">
                  <a:solidFill>
                    <a:schemeClr val="tx1"/>
                  </a:solidFill>
                  <a:latin typeface="Tahoma" pitchFamily="34" charset="0"/>
                </a:rPr>
                <a:t>请求支援</a:t>
              </a:r>
            </a:p>
          </p:txBody>
        </p:sp>
      </p:grpSp>
      <p:sp>
        <p:nvSpPr>
          <p:cNvPr id="23"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2704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2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autoUpdateAnimBg="0"/>
      <p:bldP spid="72704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350963" y="76200"/>
            <a:ext cx="7793037" cy="608013"/>
          </a:xfrm>
        </p:spPr>
        <p:txBody>
          <a:bodyPr>
            <a:normAutofit fontScale="90000"/>
          </a:bodyPr>
          <a:lstStyle/>
          <a:p>
            <a:r>
              <a:rPr lang="zh-CN" altLang="en-US" dirty="0">
                <a:latin typeface="宋体" pitchFamily="2" charset="-122"/>
              </a:rPr>
              <a:t>软件项目质量计划</a:t>
            </a:r>
            <a:r>
              <a:rPr lang="zh-CN" altLang="en-US" dirty="0">
                <a:latin typeface="Times New Roman" pitchFamily="18" charset="0"/>
              </a:rPr>
              <a:t> </a:t>
            </a:r>
          </a:p>
        </p:txBody>
      </p:sp>
      <p:sp>
        <p:nvSpPr>
          <p:cNvPr id="115715" name="Rectangle 3"/>
          <p:cNvSpPr>
            <a:spLocks noGrp="1" noChangeArrowheads="1"/>
          </p:cNvSpPr>
          <p:nvPr>
            <p:ph idx="1"/>
          </p:nvPr>
        </p:nvSpPr>
        <p:spPr>
          <a:xfrm>
            <a:off x="1371600" y="1752600"/>
            <a:ext cx="5943600" cy="2819400"/>
          </a:xfrm>
        </p:spPr>
        <p:txBody>
          <a:bodyPr>
            <a:normAutofit/>
          </a:bodyPr>
          <a:lstStyle/>
          <a:p>
            <a:pPr algn="just"/>
            <a:r>
              <a:rPr lang="zh-CN" altLang="en-US" sz="2400" dirty="0">
                <a:latin typeface="宋体" pitchFamily="2" charset="-122"/>
              </a:rPr>
              <a:t>软件质量标准</a:t>
            </a:r>
            <a:endParaRPr lang="zh-CN" altLang="en-US" sz="2400" dirty="0">
              <a:latin typeface="Arial" pitchFamily="34" charset="0"/>
              <a:cs typeface="Times New Roman" pitchFamily="18" charset="0"/>
            </a:endParaRPr>
          </a:p>
          <a:p>
            <a:pPr algn="just"/>
            <a:r>
              <a:rPr lang="zh-CN" altLang="en-US" sz="2400" dirty="0">
                <a:latin typeface="宋体" pitchFamily="2" charset="-122"/>
              </a:rPr>
              <a:t>软件项目质量计划</a:t>
            </a:r>
            <a:endParaRPr lang="zh-CN" altLang="en-US" sz="2400" dirty="0">
              <a:latin typeface="Arial" pitchFamily="34" charset="0"/>
              <a:cs typeface="Times New Roman" pitchFamily="18" charset="0"/>
            </a:endParaRPr>
          </a:p>
          <a:p>
            <a:pPr algn="just"/>
            <a:r>
              <a:rPr lang="zh-CN" altLang="en-US" sz="2400" dirty="0">
                <a:latin typeface="宋体" pitchFamily="2" charset="-122"/>
              </a:rPr>
              <a:t>软件项目质量保证</a:t>
            </a:r>
            <a:endParaRPr lang="zh-CN" altLang="en-US" sz="2400" dirty="0">
              <a:latin typeface="Arial" pitchFamily="34" charset="0"/>
              <a:cs typeface="Times New Roman" pitchFamily="18" charset="0"/>
            </a:endParaRPr>
          </a:p>
          <a:p>
            <a:pPr algn="just"/>
            <a:r>
              <a:rPr lang="zh-CN" altLang="en-US" sz="2400" dirty="0">
                <a:latin typeface="宋体" pitchFamily="2" charset="-122"/>
              </a:rPr>
              <a:t>软件项目质量控制</a:t>
            </a:r>
            <a:endParaRPr lang="zh-CN" altLang="en-US" sz="2400" dirty="0">
              <a:latin typeface="Arial" pitchFamily="34" charset="0"/>
              <a:cs typeface="Times New Roman" pitchFamily="18" charset="0"/>
            </a:endParaRPr>
          </a:p>
          <a:p>
            <a:pPr algn="just"/>
            <a:r>
              <a:rPr lang="zh-CN" altLang="en-US" sz="2400" dirty="0">
                <a:latin typeface="宋体" pitchFamily="2" charset="-122"/>
              </a:rPr>
              <a:t>软件质量管理的实施</a:t>
            </a:r>
            <a:r>
              <a:rPr lang="zh-CN" altLang="en-US" sz="2400" dirty="0">
                <a:latin typeface="Arial" pitchFamily="34" charset="0"/>
                <a:cs typeface="Times New Roman" pitchFamily="18" charset="0"/>
              </a:rPr>
              <a:t> </a:t>
            </a:r>
          </a:p>
        </p:txBody>
      </p:sp>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66800" y="152400"/>
            <a:ext cx="7793038" cy="608013"/>
          </a:xfrm>
        </p:spPr>
        <p:txBody>
          <a:bodyPr>
            <a:normAutofit fontScale="90000"/>
          </a:bodyPr>
          <a:lstStyle/>
          <a:p>
            <a:r>
              <a:rPr lang="en-US" altLang="zh-CN" dirty="0">
                <a:latin typeface="宋体" pitchFamily="2" charset="-122"/>
              </a:rPr>
              <a:t>ISO9000</a:t>
            </a:r>
            <a:r>
              <a:rPr lang="zh-CN" altLang="en-US" dirty="0">
                <a:latin typeface="宋体" pitchFamily="2" charset="-122"/>
              </a:rPr>
              <a:t>质量体系简介 </a:t>
            </a:r>
          </a:p>
        </p:txBody>
      </p:sp>
      <p:grpSp>
        <p:nvGrpSpPr>
          <p:cNvPr id="2" name="Group 6"/>
          <p:cNvGrpSpPr>
            <a:grpSpLocks/>
          </p:cNvGrpSpPr>
          <p:nvPr/>
        </p:nvGrpSpPr>
        <p:grpSpPr bwMode="auto">
          <a:xfrm>
            <a:off x="381000" y="1524000"/>
            <a:ext cx="8382000" cy="4800600"/>
            <a:chOff x="1781" y="7138"/>
            <a:chExt cx="7666" cy="5520"/>
          </a:xfrm>
        </p:grpSpPr>
        <p:sp>
          <p:nvSpPr>
            <p:cNvPr id="139271" name="Text Box 7"/>
            <p:cNvSpPr txBox="1">
              <a:spLocks noChangeArrowheads="1"/>
            </p:cNvSpPr>
            <p:nvPr/>
          </p:nvSpPr>
          <p:spPr bwMode="auto">
            <a:xfrm>
              <a:off x="1781" y="7174"/>
              <a:ext cx="900" cy="1092"/>
            </a:xfrm>
            <a:prstGeom prst="rect">
              <a:avLst/>
            </a:prstGeom>
            <a:noFill/>
            <a:ln w="9525">
              <a:solidFill>
                <a:srgbClr val="000000"/>
              </a:solidFill>
              <a:miter lim="800000"/>
              <a:headEnd/>
              <a:tailEnd/>
            </a:ln>
          </p:spPr>
          <p:txBody>
            <a:bodyPr/>
            <a:lstStyle/>
            <a:p>
              <a:pPr eaLnBrk="0" hangingPunct="0"/>
              <a:r>
                <a:rPr kumimoji="0" lang="zh-CN" altLang="en-US" sz="1800">
                  <a:latin typeface="Times New Roman" pitchFamily="18" charset="0"/>
                </a:rPr>
                <a:t>质量</a:t>
              </a:r>
            </a:p>
            <a:p>
              <a:pPr eaLnBrk="0" hangingPunct="0"/>
              <a:r>
                <a:rPr kumimoji="0" lang="zh-CN" altLang="en-US" sz="1800">
                  <a:latin typeface="Times New Roman" pitchFamily="18" charset="0"/>
                </a:rPr>
                <a:t>保证</a:t>
              </a:r>
            </a:p>
            <a:p>
              <a:pPr eaLnBrk="0" hangingPunct="0"/>
              <a:r>
                <a:rPr kumimoji="0" lang="zh-CN" altLang="en-US" sz="1800">
                  <a:latin typeface="Times New Roman" pitchFamily="18" charset="0"/>
                </a:rPr>
                <a:t>标准</a:t>
              </a:r>
            </a:p>
          </p:txBody>
        </p:sp>
        <p:sp>
          <p:nvSpPr>
            <p:cNvPr id="139272" name="Text Box 8"/>
            <p:cNvSpPr txBox="1">
              <a:spLocks noChangeArrowheads="1"/>
            </p:cNvSpPr>
            <p:nvPr/>
          </p:nvSpPr>
          <p:spPr bwMode="auto">
            <a:xfrm>
              <a:off x="2681" y="7158"/>
              <a:ext cx="3420" cy="1092"/>
            </a:xfrm>
            <a:prstGeom prst="rect">
              <a:avLst/>
            </a:prstGeom>
            <a:noFill/>
            <a:ln w="9525">
              <a:noFill/>
              <a:miter lim="800000"/>
              <a:headEnd/>
              <a:tailEnd/>
            </a:ln>
          </p:spPr>
          <p:txBody>
            <a:bodyPr/>
            <a:lstStyle/>
            <a:p>
              <a:pPr algn="just" eaLnBrk="0" hangingPunct="0"/>
              <a:r>
                <a:rPr kumimoji="0" lang="en-US" altLang="zh-CN" sz="1800">
                  <a:latin typeface="Times New Roman" pitchFamily="18" charset="0"/>
                </a:rPr>
                <a:t>ISO9001</a:t>
              </a:r>
              <a:r>
                <a:rPr kumimoji="0" lang="zh-CN" altLang="en-US" sz="1800">
                  <a:latin typeface="Times New Roman" pitchFamily="18" charset="0"/>
                </a:rPr>
                <a:t>设计、开发、生产和服务</a:t>
              </a:r>
            </a:p>
            <a:p>
              <a:pPr algn="just" eaLnBrk="0" hangingPunct="0"/>
              <a:r>
                <a:rPr kumimoji="0" lang="en-US" altLang="zh-CN" sz="1800">
                  <a:latin typeface="Times New Roman" pitchFamily="18" charset="0"/>
                </a:rPr>
                <a:t>ISO9002</a:t>
              </a:r>
              <a:r>
                <a:rPr kumimoji="0" lang="zh-CN" altLang="en-US" sz="1800">
                  <a:latin typeface="Times New Roman" pitchFamily="18" charset="0"/>
                </a:rPr>
                <a:t>生产、安装和服务</a:t>
              </a:r>
            </a:p>
            <a:p>
              <a:pPr algn="just" eaLnBrk="0" hangingPunct="0"/>
              <a:r>
                <a:rPr kumimoji="0" lang="en-US" altLang="zh-CN" sz="1800">
                  <a:latin typeface="Times New Roman" pitchFamily="18" charset="0"/>
                </a:rPr>
                <a:t>ISO9003</a:t>
              </a:r>
              <a:r>
                <a:rPr kumimoji="0" lang="zh-CN" altLang="en-US" sz="1800">
                  <a:latin typeface="Times New Roman" pitchFamily="18" charset="0"/>
                </a:rPr>
                <a:t>最终检验和试验</a:t>
              </a:r>
            </a:p>
          </p:txBody>
        </p:sp>
        <p:sp>
          <p:nvSpPr>
            <p:cNvPr id="139273" name="Text Box 9"/>
            <p:cNvSpPr txBox="1">
              <a:spLocks noChangeArrowheads="1"/>
            </p:cNvSpPr>
            <p:nvPr/>
          </p:nvSpPr>
          <p:spPr bwMode="auto">
            <a:xfrm>
              <a:off x="1781" y="9006"/>
              <a:ext cx="900" cy="1716"/>
            </a:xfrm>
            <a:prstGeom prst="rect">
              <a:avLst/>
            </a:prstGeom>
            <a:noFill/>
            <a:ln w="9525">
              <a:solidFill>
                <a:srgbClr val="000000"/>
              </a:solidFill>
              <a:miter lim="800000"/>
              <a:headEnd/>
              <a:tailEnd/>
            </a:ln>
          </p:spPr>
          <p:txBody>
            <a:bodyPr/>
            <a:lstStyle/>
            <a:p>
              <a:pPr eaLnBrk="0" hangingPunct="0"/>
              <a:r>
                <a:rPr kumimoji="0" lang="zh-CN" altLang="en-US" sz="1800">
                  <a:latin typeface="Times New Roman" pitchFamily="18" charset="0"/>
                </a:rPr>
                <a:t>标准</a:t>
              </a:r>
            </a:p>
            <a:p>
              <a:pPr eaLnBrk="0" hangingPunct="0"/>
              <a:r>
                <a:rPr kumimoji="0" lang="zh-CN" altLang="en-US" sz="1800">
                  <a:latin typeface="Times New Roman" pitchFamily="18" charset="0"/>
                </a:rPr>
                <a:t>选用</a:t>
              </a:r>
            </a:p>
            <a:p>
              <a:pPr eaLnBrk="0" hangingPunct="0"/>
              <a:r>
                <a:rPr kumimoji="0" lang="zh-CN" altLang="en-US" sz="1800">
                  <a:latin typeface="Times New Roman" pitchFamily="18" charset="0"/>
                </a:rPr>
                <a:t>与</a:t>
              </a:r>
            </a:p>
            <a:p>
              <a:pPr eaLnBrk="0" hangingPunct="0"/>
              <a:r>
                <a:rPr kumimoji="0" lang="zh-CN" altLang="en-US" sz="1800">
                  <a:latin typeface="Times New Roman" pitchFamily="18" charset="0"/>
                </a:rPr>
                <a:t>实施</a:t>
              </a:r>
            </a:p>
            <a:p>
              <a:pPr eaLnBrk="0" hangingPunct="0"/>
              <a:r>
                <a:rPr kumimoji="0" lang="zh-CN" altLang="en-US" sz="1800">
                  <a:latin typeface="Times New Roman" pitchFamily="18" charset="0"/>
                </a:rPr>
                <a:t>指南</a:t>
              </a:r>
            </a:p>
          </p:txBody>
        </p:sp>
        <p:sp>
          <p:nvSpPr>
            <p:cNvPr id="139274" name="Text Box 10"/>
            <p:cNvSpPr txBox="1">
              <a:spLocks noChangeArrowheads="1"/>
            </p:cNvSpPr>
            <p:nvPr/>
          </p:nvSpPr>
          <p:spPr bwMode="auto">
            <a:xfrm>
              <a:off x="2681" y="9007"/>
              <a:ext cx="3919" cy="1716"/>
            </a:xfrm>
            <a:prstGeom prst="rect">
              <a:avLst/>
            </a:prstGeom>
            <a:noFill/>
            <a:ln w="9525">
              <a:noFill/>
              <a:miter lim="800000"/>
              <a:headEnd/>
              <a:tailEnd/>
            </a:ln>
          </p:spPr>
          <p:txBody>
            <a:bodyPr/>
            <a:lstStyle/>
            <a:p>
              <a:pPr algn="just" eaLnBrk="0" hangingPunct="0"/>
              <a:r>
                <a:rPr kumimoji="0" lang="en-US" altLang="zh-CN" sz="1800">
                  <a:latin typeface="Times New Roman" pitchFamily="18" charset="0"/>
                </a:rPr>
                <a:t>ISO9000-1</a:t>
              </a:r>
              <a:r>
                <a:rPr kumimoji="0" lang="zh-CN" altLang="en-US" sz="1800">
                  <a:latin typeface="Times New Roman" pitchFamily="18" charset="0"/>
                </a:rPr>
                <a:t>选择和使用指南</a:t>
              </a:r>
            </a:p>
            <a:p>
              <a:pPr algn="just" eaLnBrk="0" hangingPunct="0"/>
              <a:r>
                <a:rPr kumimoji="0" lang="en-US" altLang="zh-CN" sz="1800">
                  <a:latin typeface="Times New Roman" pitchFamily="18" charset="0"/>
                </a:rPr>
                <a:t>ISO9000-2</a:t>
              </a:r>
              <a:r>
                <a:rPr kumimoji="0" lang="zh-CN" altLang="en-US" sz="1800">
                  <a:latin typeface="Times New Roman" pitchFamily="18" charset="0"/>
                </a:rPr>
                <a:t>是</a:t>
              </a:r>
              <a:r>
                <a:rPr kumimoji="0" lang="en-US" altLang="zh-CN" sz="1800">
                  <a:latin typeface="Times New Roman" pitchFamily="18" charset="0"/>
                </a:rPr>
                <a:t>ISO9001-ISO9003</a:t>
              </a:r>
              <a:r>
                <a:rPr kumimoji="0" lang="zh-CN" altLang="en-US" sz="1800">
                  <a:latin typeface="Times New Roman" pitchFamily="18" charset="0"/>
                </a:rPr>
                <a:t>实施通用指南</a:t>
              </a:r>
            </a:p>
            <a:p>
              <a:pPr algn="just" eaLnBrk="0" hangingPunct="0"/>
              <a:r>
                <a:rPr kumimoji="0" lang="en-US" altLang="zh-CN" sz="1800">
                  <a:latin typeface="Times New Roman" pitchFamily="18" charset="0"/>
                </a:rPr>
                <a:t>ISO9000-3</a:t>
              </a:r>
              <a:r>
                <a:rPr kumimoji="0" lang="zh-CN" altLang="en-US" sz="1800">
                  <a:latin typeface="Times New Roman" pitchFamily="18" charset="0"/>
                </a:rPr>
                <a:t>计算机软件中的实施指南</a:t>
              </a:r>
            </a:p>
            <a:p>
              <a:pPr algn="just" eaLnBrk="0" hangingPunct="0"/>
              <a:r>
                <a:rPr kumimoji="0" lang="en-US" altLang="zh-CN" sz="1800">
                  <a:latin typeface="Times New Roman" pitchFamily="18" charset="0"/>
                </a:rPr>
                <a:t>ISO9000-4</a:t>
              </a:r>
              <a:r>
                <a:rPr kumimoji="0" lang="zh-CN" altLang="en-US" sz="1800">
                  <a:latin typeface="Times New Roman" pitchFamily="18" charset="0"/>
                </a:rPr>
                <a:t>可信性大纲指南</a:t>
              </a:r>
            </a:p>
          </p:txBody>
        </p:sp>
        <p:sp>
          <p:nvSpPr>
            <p:cNvPr id="139275" name="Text Box 11"/>
            <p:cNvSpPr txBox="1">
              <a:spLocks noChangeArrowheads="1"/>
            </p:cNvSpPr>
            <p:nvPr/>
          </p:nvSpPr>
          <p:spPr bwMode="auto">
            <a:xfrm>
              <a:off x="6261" y="7241"/>
              <a:ext cx="901" cy="1094"/>
            </a:xfrm>
            <a:prstGeom prst="rect">
              <a:avLst/>
            </a:prstGeom>
            <a:noFill/>
            <a:ln w="9525">
              <a:solidFill>
                <a:srgbClr val="000000"/>
              </a:solidFill>
              <a:miter lim="800000"/>
              <a:headEnd/>
              <a:tailEnd/>
            </a:ln>
          </p:spPr>
          <p:txBody>
            <a:bodyPr lIns="18000" rIns="18000"/>
            <a:lstStyle/>
            <a:p>
              <a:pPr eaLnBrk="0" hangingPunct="0"/>
              <a:r>
                <a:rPr kumimoji="0" lang="zh-CN" altLang="en-US" sz="1800">
                  <a:latin typeface="Times New Roman" pitchFamily="18" charset="0"/>
                </a:rPr>
                <a:t>质量</a:t>
              </a:r>
            </a:p>
            <a:p>
              <a:pPr eaLnBrk="0" hangingPunct="0"/>
              <a:r>
                <a:rPr kumimoji="0" lang="zh-CN" altLang="en-US" sz="1800">
                  <a:latin typeface="Times New Roman" pitchFamily="18" charset="0"/>
                </a:rPr>
                <a:t>管理</a:t>
              </a:r>
            </a:p>
            <a:p>
              <a:pPr eaLnBrk="0" hangingPunct="0"/>
              <a:r>
                <a:rPr kumimoji="0" lang="zh-CN" altLang="en-US" sz="1800">
                  <a:latin typeface="Times New Roman" pitchFamily="18" charset="0"/>
                </a:rPr>
                <a:t>标准</a:t>
              </a:r>
            </a:p>
          </p:txBody>
        </p:sp>
        <p:sp>
          <p:nvSpPr>
            <p:cNvPr id="139276" name="Text Box 12"/>
            <p:cNvSpPr txBox="1">
              <a:spLocks noChangeArrowheads="1"/>
            </p:cNvSpPr>
            <p:nvPr/>
          </p:nvSpPr>
          <p:spPr bwMode="auto">
            <a:xfrm>
              <a:off x="7081" y="7138"/>
              <a:ext cx="2366" cy="1560"/>
            </a:xfrm>
            <a:prstGeom prst="rect">
              <a:avLst/>
            </a:prstGeom>
            <a:noFill/>
            <a:ln w="9525">
              <a:noFill/>
              <a:miter lim="800000"/>
              <a:headEnd/>
              <a:tailEnd/>
            </a:ln>
          </p:spPr>
          <p:txBody>
            <a:bodyPr/>
            <a:lstStyle/>
            <a:p>
              <a:pPr algn="just" eaLnBrk="0" hangingPunct="0"/>
              <a:r>
                <a:rPr kumimoji="0" lang="en-US" altLang="zh-CN" sz="1800">
                  <a:latin typeface="Times New Roman" pitchFamily="18" charset="0"/>
                </a:rPr>
                <a:t>ISO9004-1</a:t>
              </a:r>
              <a:r>
                <a:rPr kumimoji="0" lang="zh-CN" altLang="en-US" sz="1800">
                  <a:latin typeface="Times New Roman" pitchFamily="18" charset="0"/>
                </a:rPr>
                <a:t>指南</a:t>
              </a:r>
            </a:p>
            <a:p>
              <a:pPr algn="just" eaLnBrk="0" hangingPunct="0"/>
              <a:r>
                <a:rPr kumimoji="0" lang="en-US" altLang="zh-CN" sz="1800">
                  <a:latin typeface="Times New Roman" pitchFamily="18" charset="0"/>
                </a:rPr>
                <a:t>ISO9004-2</a:t>
              </a:r>
              <a:r>
                <a:rPr kumimoji="0" lang="zh-CN" altLang="en-US" sz="1800">
                  <a:latin typeface="Times New Roman" pitchFamily="18" charset="0"/>
                </a:rPr>
                <a:t>服务指南</a:t>
              </a:r>
            </a:p>
            <a:p>
              <a:pPr algn="just" eaLnBrk="0" hangingPunct="0"/>
              <a:r>
                <a:rPr kumimoji="0" lang="en-US" altLang="zh-CN" sz="1800">
                  <a:latin typeface="Times New Roman" pitchFamily="18" charset="0"/>
                </a:rPr>
                <a:t>ISO9004-3</a:t>
              </a:r>
              <a:r>
                <a:rPr kumimoji="0" lang="zh-CN" altLang="en-US" sz="1800">
                  <a:latin typeface="Times New Roman" pitchFamily="18" charset="0"/>
                </a:rPr>
                <a:t>流程性材料</a:t>
              </a:r>
            </a:p>
            <a:p>
              <a:pPr algn="just" eaLnBrk="0" hangingPunct="0"/>
              <a:r>
                <a:rPr kumimoji="0" lang="en-US" altLang="zh-CN" sz="1800">
                  <a:latin typeface="Times New Roman" pitchFamily="18" charset="0"/>
                </a:rPr>
                <a:t>ISO9004-4</a:t>
              </a:r>
              <a:r>
                <a:rPr kumimoji="0" lang="zh-CN" altLang="en-US" sz="1800">
                  <a:latin typeface="Times New Roman" pitchFamily="18" charset="0"/>
                </a:rPr>
                <a:t>质量改进</a:t>
              </a:r>
            </a:p>
          </p:txBody>
        </p:sp>
        <p:sp>
          <p:nvSpPr>
            <p:cNvPr id="139277" name="Line 13"/>
            <p:cNvSpPr>
              <a:spLocks noChangeShapeType="1"/>
            </p:cNvSpPr>
            <p:nvPr/>
          </p:nvSpPr>
          <p:spPr bwMode="auto">
            <a:xfrm flipH="1">
              <a:off x="2201" y="8263"/>
              <a:ext cx="0" cy="737"/>
            </a:xfrm>
            <a:prstGeom prst="line">
              <a:avLst/>
            </a:prstGeom>
            <a:noFill/>
            <a:ln w="9525">
              <a:solidFill>
                <a:srgbClr val="000000"/>
              </a:solidFill>
              <a:round/>
              <a:headEnd/>
              <a:tailEnd/>
            </a:ln>
          </p:spPr>
          <p:txBody>
            <a:bodyPr/>
            <a:lstStyle/>
            <a:p>
              <a:endParaRPr lang="zh-CN" altLang="en-US"/>
            </a:p>
          </p:txBody>
        </p:sp>
        <p:sp>
          <p:nvSpPr>
            <p:cNvPr id="139278" name="Line 14"/>
            <p:cNvSpPr>
              <a:spLocks noChangeShapeType="1"/>
            </p:cNvSpPr>
            <p:nvPr/>
          </p:nvSpPr>
          <p:spPr bwMode="auto">
            <a:xfrm>
              <a:off x="2216" y="10727"/>
              <a:ext cx="0" cy="442"/>
            </a:xfrm>
            <a:prstGeom prst="line">
              <a:avLst/>
            </a:prstGeom>
            <a:noFill/>
            <a:ln w="9525">
              <a:solidFill>
                <a:srgbClr val="000000"/>
              </a:solidFill>
              <a:round/>
              <a:headEnd/>
              <a:tailEnd/>
            </a:ln>
          </p:spPr>
          <p:txBody>
            <a:bodyPr/>
            <a:lstStyle/>
            <a:p>
              <a:endParaRPr lang="zh-CN" altLang="en-US"/>
            </a:p>
          </p:txBody>
        </p:sp>
        <p:sp>
          <p:nvSpPr>
            <p:cNvPr id="139279" name="Line 15"/>
            <p:cNvSpPr>
              <a:spLocks noChangeShapeType="1"/>
            </p:cNvSpPr>
            <p:nvPr/>
          </p:nvSpPr>
          <p:spPr bwMode="auto">
            <a:xfrm>
              <a:off x="2229" y="11170"/>
              <a:ext cx="4467" cy="0"/>
            </a:xfrm>
            <a:prstGeom prst="line">
              <a:avLst/>
            </a:prstGeom>
            <a:noFill/>
            <a:ln w="9525">
              <a:solidFill>
                <a:srgbClr val="000000"/>
              </a:solidFill>
              <a:round/>
              <a:headEnd/>
              <a:tailEnd/>
            </a:ln>
          </p:spPr>
          <p:txBody>
            <a:bodyPr/>
            <a:lstStyle/>
            <a:p>
              <a:endParaRPr lang="zh-CN" altLang="en-US"/>
            </a:p>
          </p:txBody>
        </p:sp>
        <p:sp>
          <p:nvSpPr>
            <p:cNvPr id="139280" name="Line 16"/>
            <p:cNvSpPr>
              <a:spLocks noChangeShapeType="1"/>
            </p:cNvSpPr>
            <p:nvPr/>
          </p:nvSpPr>
          <p:spPr bwMode="auto">
            <a:xfrm>
              <a:off x="6701" y="8341"/>
              <a:ext cx="0" cy="2823"/>
            </a:xfrm>
            <a:prstGeom prst="line">
              <a:avLst/>
            </a:prstGeom>
            <a:noFill/>
            <a:ln w="9525">
              <a:solidFill>
                <a:srgbClr val="000000"/>
              </a:solidFill>
              <a:round/>
              <a:headEnd/>
              <a:tailEnd/>
            </a:ln>
          </p:spPr>
          <p:txBody>
            <a:bodyPr/>
            <a:lstStyle/>
            <a:p>
              <a:endParaRPr lang="zh-CN" altLang="en-US"/>
            </a:p>
          </p:txBody>
        </p:sp>
        <p:sp>
          <p:nvSpPr>
            <p:cNvPr id="139281" name="Text Box 17"/>
            <p:cNvSpPr txBox="1">
              <a:spLocks noChangeArrowheads="1"/>
            </p:cNvSpPr>
            <p:nvPr/>
          </p:nvSpPr>
          <p:spPr bwMode="auto">
            <a:xfrm>
              <a:off x="2321" y="11658"/>
              <a:ext cx="1800" cy="468"/>
            </a:xfrm>
            <a:prstGeom prst="rect">
              <a:avLst/>
            </a:prstGeom>
            <a:noFill/>
            <a:ln w="9525">
              <a:solidFill>
                <a:srgbClr val="000000"/>
              </a:solidFill>
              <a:miter lim="800000"/>
              <a:headEnd/>
              <a:tailEnd/>
            </a:ln>
          </p:spPr>
          <p:txBody>
            <a:bodyPr/>
            <a:lstStyle/>
            <a:p>
              <a:pPr eaLnBrk="0" hangingPunct="0"/>
              <a:r>
                <a:rPr kumimoji="0" lang="zh-CN" altLang="en-US" sz="1800">
                  <a:latin typeface="Times New Roman" pitchFamily="18" charset="0"/>
                </a:rPr>
                <a:t>质量术语标准</a:t>
              </a:r>
            </a:p>
          </p:txBody>
        </p:sp>
        <p:sp>
          <p:nvSpPr>
            <p:cNvPr id="139282" name="Text Box 18"/>
            <p:cNvSpPr txBox="1">
              <a:spLocks noChangeArrowheads="1"/>
            </p:cNvSpPr>
            <p:nvPr/>
          </p:nvSpPr>
          <p:spPr bwMode="auto">
            <a:xfrm>
              <a:off x="5381" y="11658"/>
              <a:ext cx="1800" cy="468"/>
            </a:xfrm>
            <a:prstGeom prst="rect">
              <a:avLst/>
            </a:prstGeom>
            <a:noFill/>
            <a:ln w="9525">
              <a:solidFill>
                <a:srgbClr val="000000"/>
              </a:solidFill>
              <a:miter lim="800000"/>
              <a:headEnd/>
              <a:tailEnd/>
            </a:ln>
          </p:spPr>
          <p:txBody>
            <a:bodyPr/>
            <a:lstStyle/>
            <a:p>
              <a:pPr eaLnBrk="0" hangingPunct="0"/>
              <a:r>
                <a:rPr kumimoji="0" lang="zh-CN" altLang="en-US" sz="1800">
                  <a:latin typeface="Times New Roman" pitchFamily="18" charset="0"/>
                </a:rPr>
                <a:t>支持性标准</a:t>
              </a:r>
            </a:p>
          </p:txBody>
        </p:sp>
        <p:sp>
          <p:nvSpPr>
            <p:cNvPr id="139283" name="Line 19"/>
            <p:cNvSpPr>
              <a:spLocks noChangeShapeType="1"/>
            </p:cNvSpPr>
            <p:nvPr/>
          </p:nvSpPr>
          <p:spPr bwMode="auto">
            <a:xfrm flipV="1">
              <a:off x="3218" y="11170"/>
              <a:ext cx="0" cy="468"/>
            </a:xfrm>
            <a:prstGeom prst="line">
              <a:avLst/>
            </a:prstGeom>
            <a:noFill/>
            <a:ln w="9525">
              <a:solidFill>
                <a:srgbClr val="000000"/>
              </a:solidFill>
              <a:round/>
              <a:headEnd/>
              <a:tailEnd/>
            </a:ln>
          </p:spPr>
          <p:txBody>
            <a:bodyPr/>
            <a:lstStyle/>
            <a:p>
              <a:endParaRPr lang="zh-CN" altLang="en-US"/>
            </a:p>
          </p:txBody>
        </p:sp>
        <p:sp>
          <p:nvSpPr>
            <p:cNvPr id="139284" name="Line 20"/>
            <p:cNvSpPr>
              <a:spLocks noChangeShapeType="1"/>
            </p:cNvSpPr>
            <p:nvPr/>
          </p:nvSpPr>
          <p:spPr bwMode="auto">
            <a:xfrm flipV="1">
              <a:off x="6281" y="11170"/>
              <a:ext cx="0" cy="468"/>
            </a:xfrm>
            <a:prstGeom prst="line">
              <a:avLst/>
            </a:prstGeom>
            <a:noFill/>
            <a:ln w="9525">
              <a:solidFill>
                <a:srgbClr val="000000"/>
              </a:solidFill>
              <a:round/>
              <a:headEnd/>
              <a:tailEnd/>
            </a:ln>
          </p:spPr>
          <p:txBody>
            <a:bodyPr/>
            <a:lstStyle/>
            <a:p>
              <a:endParaRPr lang="zh-CN" altLang="en-US"/>
            </a:p>
          </p:txBody>
        </p:sp>
        <p:sp>
          <p:nvSpPr>
            <p:cNvPr id="139285" name="AutoShape 21"/>
            <p:cNvSpPr>
              <a:spLocks noChangeArrowheads="1"/>
            </p:cNvSpPr>
            <p:nvPr/>
          </p:nvSpPr>
          <p:spPr bwMode="auto">
            <a:xfrm>
              <a:off x="3601" y="8358"/>
              <a:ext cx="1600" cy="420"/>
            </a:xfrm>
            <a:prstGeom prst="rightArrow">
              <a:avLst>
                <a:gd name="adj1" fmla="val 50000"/>
                <a:gd name="adj2" fmla="val 95238"/>
              </a:avLst>
            </a:prstGeom>
            <a:solidFill>
              <a:srgbClr val="FFFFFF"/>
            </a:solidFill>
            <a:ln w="9525">
              <a:solidFill>
                <a:srgbClr val="000000"/>
              </a:solidFill>
              <a:miter lim="800000"/>
              <a:headEnd/>
              <a:tailEnd/>
            </a:ln>
          </p:spPr>
          <p:txBody>
            <a:bodyPr/>
            <a:lstStyle/>
            <a:p>
              <a:endParaRPr lang="zh-CN" altLang="en-US"/>
            </a:p>
          </p:txBody>
        </p:sp>
        <p:sp>
          <p:nvSpPr>
            <p:cNvPr id="139286" name="Text Box 22"/>
            <p:cNvSpPr txBox="1">
              <a:spLocks noChangeArrowheads="1"/>
            </p:cNvSpPr>
            <p:nvPr/>
          </p:nvSpPr>
          <p:spPr bwMode="auto">
            <a:xfrm>
              <a:off x="1921" y="12178"/>
              <a:ext cx="6520" cy="480"/>
            </a:xfrm>
            <a:prstGeom prst="rect">
              <a:avLst/>
            </a:prstGeom>
            <a:noFill/>
            <a:ln w="9525">
              <a:noFill/>
              <a:miter lim="800000"/>
              <a:headEnd/>
              <a:tailEnd/>
            </a:ln>
          </p:spPr>
          <p:txBody>
            <a:bodyPr/>
            <a:lstStyle/>
            <a:p>
              <a:pPr eaLnBrk="0" hangingPunct="0">
                <a:spcBef>
                  <a:spcPts val="600"/>
                </a:spcBef>
                <a:spcAft>
                  <a:spcPts val="600"/>
                </a:spcAft>
              </a:pPr>
              <a:r>
                <a:rPr kumimoji="0" lang="zh-CN" altLang="en-US" sz="1800">
                  <a:latin typeface="黑体" pitchFamily="49" charset="-122"/>
                  <a:ea typeface="黑体" pitchFamily="49" charset="-122"/>
                </a:rPr>
                <a:t>图</a:t>
              </a:r>
              <a:r>
                <a:rPr kumimoji="0" lang="en-US" altLang="zh-CN" sz="1800">
                  <a:latin typeface="黑体" pitchFamily="49" charset="-122"/>
                  <a:ea typeface="黑体" pitchFamily="49" charset="-122"/>
                </a:rPr>
                <a:t>7.13  ISO9000</a:t>
              </a:r>
              <a:r>
                <a:rPr kumimoji="0" lang="zh-CN" altLang="en-US" sz="1800">
                  <a:latin typeface="黑体" pitchFamily="49" charset="-122"/>
                  <a:ea typeface="黑体" pitchFamily="49" charset="-122"/>
                </a:rPr>
                <a:t>标准系列框架</a:t>
              </a:r>
            </a:p>
          </p:txBody>
        </p:sp>
      </p:grpSp>
      <p:sp>
        <p:nvSpPr>
          <p:cNvPr id="20"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143000" y="76200"/>
            <a:ext cx="6858000" cy="608013"/>
          </a:xfrm>
        </p:spPr>
        <p:txBody>
          <a:bodyPr>
            <a:normAutofit fontScale="90000"/>
          </a:bodyPr>
          <a:lstStyle/>
          <a:p>
            <a:pPr marL="1243013" indent="-1243013"/>
            <a:r>
              <a:rPr lang="zh-CN" altLang="en-US" dirty="0">
                <a:latin typeface="宋体" pitchFamily="2" charset="-122"/>
              </a:rPr>
              <a:t>软件过程能力成熟度模型</a:t>
            </a:r>
          </a:p>
        </p:txBody>
      </p:sp>
      <p:grpSp>
        <p:nvGrpSpPr>
          <p:cNvPr id="2" name="Group 93"/>
          <p:cNvGrpSpPr>
            <a:grpSpLocks/>
          </p:cNvGrpSpPr>
          <p:nvPr/>
        </p:nvGrpSpPr>
        <p:grpSpPr bwMode="auto">
          <a:xfrm>
            <a:off x="1447800" y="1219200"/>
            <a:ext cx="7162800" cy="4876800"/>
            <a:chOff x="-3" y="-3"/>
            <a:chExt cx="3552" cy="1816"/>
          </a:xfrm>
        </p:grpSpPr>
        <p:grpSp>
          <p:nvGrpSpPr>
            <p:cNvPr id="3" name="Group 91"/>
            <p:cNvGrpSpPr>
              <a:grpSpLocks/>
            </p:cNvGrpSpPr>
            <p:nvPr/>
          </p:nvGrpSpPr>
          <p:grpSpPr bwMode="auto">
            <a:xfrm>
              <a:off x="0" y="0"/>
              <a:ext cx="3546" cy="1810"/>
              <a:chOff x="0" y="0"/>
              <a:chExt cx="3546" cy="1810"/>
            </a:xfrm>
          </p:grpSpPr>
          <p:grpSp>
            <p:nvGrpSpPr>
              <p:cNvPr id="4" name="Group 74"/>
              <p:cNvGrpSpPr>
                <a:grpSpLocks/>
              </p:cNvGrpSpPr>
              <p:nvPr/>
            </p:nvGrpSpPr>
            <p:grpSpPr bwMode="auto">
              <a:xfrm>
                <a:off x="0" y="0"/>
                <a:ext cx="691" cy="374"/>
                <a:chOff x="0" y="0"/>
                <a:chExt cx="691" cy="374"/>
              </a:xfrm>
            </p:grpSpPr>
            <p:sp>
              <p:nvSpPr>
                <p:cNvPr id="144448" name="Rectangle 64"/>
                <p:cNvSpPr>
                  <a:spLocks noChangeArrowheads="1"/>
                </p:cNvSpPr>
                <p:nvPr/>
              </p:nvSpPr>
              <p:spPr bwMode="auto">
                <a:xfrm>
                  <a:off x="43" y="0"/>
                  <a:ext cx="605" cy="374"/>
                </a:xfrm>
                <a:prstGeom prst="rect">
                  <a:avLst/>
                </a:prstGeom>
                <a:noFill/>
                <a:ln w="9525">
                  <a:noFill/>
                  <a:miter lim="800000"/>
                  <a:headEnd/>
                  <a:tailEnd/>
                </a:ln>
                <a:effectLst/>
              </p:spPr>
              <p:txBody>
                <a:bodyPr/>
                <a:lstStyle/>
                <a:p>
                  <a:pPr algn="l"/>
                  <a:r>
                    <a:rPr lang="en-US" altLang="zh-CN" sz="1600">
                      <a:latin typeface="Times New Roman" pitchFamily="18" charset="0"/>
                      <a:ea typeface="黑体" pitchFamily="49" charset="-122"/>
                    </a:rPr>
                    <a:t> </a:t>
                  </a:r>
                </a:p>
                <a:p>
                  <a:pPr algn="l"/>
                  <a:r>
                    <a:rPr lang="en-US" altLang="zh-CN" sz="1600">
                      <a:latin typeface="Times New Roman" pitchFamily="18" charset="0"/>
                      <a:ea typeface="黑体" pitchFamily="49" charset="-122"/>
                    </a:rPr>
                    <a:t>  </a:t>
                  </a:r>
                  <a:r>
                    <a:rPr lang="zh-CN" altLang="en-US" sz="1600">
                      <a:latin typeface="Times New Roman" pitchFamily="18" charset="0"/>
                      <a:ea typeface="黑体" pitchFamily="49" charset="-122"/>
                    </a:rPr>
                    <a:t>过程能</a:t>
                  </a:r>
                </a:p>
                <a:p>
                  <a:pPr algn="l"/>
                  <a:r>
                    <a:rPr lang="zh-CN" altLang="en-US" sz="1600">
                      <a:latin typeface="Times New Roman" pitchFamily="18" charset="0"/>
                      <a:ea typeface="黑体" pitchFamily="49" charset="-122"/>
                    </a:rPr>
                    <a:t>  力等级</a:t>
                  </a:r>
                  <a:endParaRPr lang="zh-CN" altLang="en-US" sz="1600">
                    <a:latin typeface="Times New Roman" pitchFamily="18" charset="0"/>
                  </a:endParaRPr>
                </a:p>
                <a:p>
                  <a:pPr algn="l" eaLnBrk="0" hangingPunct="0"/>
                  <a:endParaRPr lang="en-US" altLang="zh-CN" sz="1600">
                    <a:latin typeface="Times New Roman" pitchFamily="18" charset="0"/>
                  </a:endParaRPr>
                </a:p>
              </p:txBody>
            </p:sp>
            <p:sp>
              <p:nvSpPr>
                <p:cNvPr id="144457" name="Rectangle 73"/>
                <p:cNvSpPr>
                  <a:spLocks noChangeArrowheads="1"/>
                </p:cNvSpPr>
                <p:nvPr/>
              </p:nvSpPr>
              <p:spPr bwMode="auto">
                <a:xfrm>
                  <a:off x="0" y="0"/>
                  <a:ext cx="691" cy="374"/>
                </a:xfrm>
                <a:prstGeom prst="rect">
                  <a:avLst/>
                </a:prstGeom>
                <a:noFill/>
                <a:ln w="7">
                  <a:solidFill>
                    <a:srgbClr val="A0A0A0"/>
                  </a:solidFill>
                  <a:miter lim="800000"/>
                  <a:headEnd/>
                  <a:tailEnd/>
                </a:ln>
                <a:effectLst/>
              </p:spPr>
              <p:txBody>
                <a:bodyPr wrap="none"/>
                <a:lstStyle/>
                <a:p>
                  <a:endParaRPr lang="zh-CN" altLang="en-US"/>
                </a:p>
              </p:txBody>
            </p:sp>
          </p:grpSp>
          <p:grpSp>
            <p:nvGrpSpPr>
              <p:cNvPr id="5" name="Group 76"/>
              <p:cNvGrpSpPr>
                <a:grpSpLocks/>
              </p:cNvGrpSpPr>
              <p:nvPr/>
            </p:nvGrpSpPr>
            <p:grpSpPr bwMode="auto">
              <a:xfrm>
                <a:off x="691" y="0"/>
                <a:ext cx="2023" cy="374"/>
                <a:chOff x="691" y="0"/>
                <a:chExt cx="2023" cy="374"/>
              </a:xfrm>
            </p:grpSpPr>
            <p:sp>
              <p:nvSpPr>
                <p:cNvPr id="144449" name="Rectangle 65"/>
                <p:cNvSpPr>
                  <a:spLocks noChangeArrowheads="1"/>
                </p:cNvSpPr>
                <p:nvPr/>
              </p:nvSpPr>
              <p:spPr bwMode="auto">
                <a:xfrm>
                  <a:off x="734" y="0"/>
                  <a:ext cx="1937" cy="374"/>
                </a:xfrm>
                <a:prstGeom prst="rect">
                  <a:avLst/>
                </a:prstGeom>
                <a:noFill/>
                <a:ln w="9525">
                  <a:noFill/>
                  <a:miter lim="800000"/>
                  <a:headEnd/>
                  <a:tailEnd/>
                </a:ln>
                <a:effectLst/>
              </p:spPr>
              <p:txBody>
                <a:bodyPr/>
                <a:lstStyle/>
                <a:p>
                  <a:pPr algn="l"/>
                  <a:endParaRPr lang="en-US" altLang="zh-CN" sz="1600">
                    <a:latin typeface="Times New Roman" pitchFamily="18" charset="0"/>
                    <a:ea typeface="黑体" pitchFamily="49" charset="-122"/>
                  </a:endParaRPr>
                </a:p>
                <a:p>
                  <a:r>
                    <a:rPr lang="zh-CN" altLang="en-US" sz="1600">
                      <a:latin typeface="Times New Roman" pitchFamily="18" charset="0"/>
                      <a:ea typeface="黑体" pitchFamily="49" charset="-122"/>
                    </a:rPr>
                    <a:t>特  点</a:t>
                  </a:r>
                  <a:endParaRPr lang="zh-CN" altLang="en-US" sz="1600">
                    <a:latin typeface="Times New Roman" pitchFamily="18" charset="0"/>
                  </a:endParaRPr>
                </a:p>
                <a:p>
                  <a:pPr algn="l" eaLnBrk="0" hangingPunct="0"/>
                  <a:endParaRPr lang="en-US" altLang="zh-CN" sz="1600">
                    <a:latin typeface="Times New Roman" pitchFamily="18" charset="0"/>
                  </a:endParaRPr>
                </a:p>
              </p:txBody>
            </p:sp>
            <p:sp>
              <p:nvSpPr>
                <p:cNvPr id="144459" name="Rectangle 75"/>
                <p:cNvSpPr>
                  <a:spLocks noChangeArrowheads="1"/>
                </p:cNvSpPr>
                <p:nvPr/>
              </p:nvSpPr>
              <p:spPr bwMode="auto">
                <a:xfrm>
                  <a:off x="691" y="0"/>
                  <a:ext cx="2023" cy="374"/>
                </a:xfrm>
                <a:prstGeom prst="rect">
                  <a:avLst/>
                </a:prstGeom>
                <a:noFill/>
                <a:ln w="7">
                  <a:solidFill>
                    <a:srgbClr val="A0A0A0"/>
                  </a:solidFill>
                  <a:miter lim="800000"/>
                  <a:headEnd/>
                  <a:tailEnd/>
                </a:ln>
                <a:effectLst/>
              </p:spPr>
              <p:txBody>
                <a:bodyPr wrap="none"/>
                <a:lstStyle/>
                <a:p>
                  <a:endParaRPr lang="zh-CN" altLang="en-US"/>
                </a:p>
              </p:txBody>
            </p:sp>
          </p:grpSp>
          <p:grpSp>
            <p:nvGrpSpPr>
              <p:cNvPr id="6" name="Group 78"/>
              <p:cNvGrpSpPr>
                <a:grpSpLocks/>
              </p:cNvGrpSpPr>
              <p:nvPr/>
            </p:nvGrpSpPr>
            <p:grpSpPr bwMode="auto">
              <a:xfrm>
                <a:off x="2714" y="0"/>
                <a:ext cx="832" cy="374"/>
                <a:chOff x="2714" y="0"/>
                <a:chExt cx="832" cy="374"/>
              </a:xfrm>
            </p:grpSpPr>
            <p:sp>
              <p:nvSpPr>
                <p:cNvPr id="144450" name="Rectangle 66"/>
                <p:cNvSpPr>
                  <a:spLocks noChangeArrowheads="1"/>
                </p:cNvSpPr>
                <p:nvPr/>
              </p:nvSpPr>
              <p:spPr bwMode="auto">
                <a:xfrm>
                  <a:off x="2757" y="0"/>
                  <a:ext cx="746" cy="374"/>
                </a:xfrm>
                <a:prstGeom prst="rect">
                  <a:avLst/>
                </a:prstGeom>
                <a:noFill/>
                <a:ln w="9525">
                  <a:noFill/>
                  <a:miter lim="800000"/>
                  <a:headEnd/>
                  <a:tailEnd/>
                </a:ln>
                <a:effectLst/>
              </p:spPr>
              <p:txBody>
                <a:bodyPr/>
                <a:lstStyle/>
                <a:p>
                  <a:pPr algn="l"/>
                  <a:endParaRPr lang="en-US" altLang="zh-CN" sz="1600">
                    <a:latin typeface="Times New Roman" pitchFamily="18" charset="0"/>
                    <a:ea typeface="黑体" pitchFamily="49" charset="-122"/>
                  </a:endParaRPr>
                </a:p>
                <a:p>
                  <a:pPr algn="l"/>
                  <a:r>
                    <a:rPr lang="zh-CN" altLang="en-US" sz="1600">
                      <a:latin typeface="Times New Roman" pitchFamily="18" charset="0"/>
                      <a:ea typeface="黑体" pitchFamily="49" charset="-122"/>
                    </a:rPr>
                    <a:t>关键过程领域</a:t>
                  </a:r>
                  <a:endParaRPr lang="zh-CN" altLang="en-US" sz="1600">
                    <a:latin typeface="Times New Roman" pitchFamily="18" charset="0"/>
                  </a:endParaRPr>
                </a:p>
                <a:p>
                  <a:pPr algn="l" eaLnBrk="0" hangingPunct="0"/>
                  <a:endParaRPr lang="en-US" altLang="zh-CN" sz="1600">
                    <a:latin typeface="Times New Roman" pitchFamily="18" charset="0"/>
                  </a:endParaRPr>
                </a:p>
              </p:txBody>
            </p:sp>
            <p:sp>
              <p:nvSpPr>
                <p:cNvPr id="144461" name="Rectangle 77"/>
                <p:cNvSpPr>
                  <a:spLocks noChangeArrowheads="1"/>
                </p:cNvSpPr>
                <p:nvPr/>
              </p:nvSpPr>
              <p:spPr bwMode="auto">
                <a:xfrm>
                  <a:off x="2714" y="0"/>
                  <a:ext cx="832" cy="374"/>
                </a:xfrm>
                <a:prstGeom prst="rect">
                  <a:avLst/>
                </a:prstGeom>
                <a:noFill/>
                <a:ln w="7">
                  <a:solidFill>
                    <a:srgbClr val="A0A0A0"/>
                  </a:solidFill>
                  <a:miter lim="800000"/>
                  <a:headEnd/>
                  <a:tailEnd/>
                </a:ln>
                <a:effectLst/>
              </p:spPr>
              <p:txBody>
                <a:bodyPr wrap="none"/>
                <a:lstStyle/>
                <a:p>
                  <a:endParaRPr lang="zh-CN" altLang="en-US"/>
                </a:p>
              </p:txBody>
            </p:sp>
          </p:grpSp>
          <p:grpSp>
            <p:nvGrpSpPr>
              <p:cNvPr id="7" name="Group 80"/>
              <p:cNvGrpSpPr>
                <a:grpSpLocks/>
              </p:cNvGrpSpPr>
              <p:nvPr/>
            </p:nvGrpSpPr>
            <p:grpSpPr bwMode="auto">
              <a:xfrm>
                <a:off x="0" y="374"/>
                <a:ext cx="691" cy="546"/>
                <a:chOff x="0" y="374"/>
                <a:chExt cx="691" cy="546"/>
              </a:xfrm>
            </p:grpSpPr>
            <p:sp>
              <p:nvSpPr>
                <p:cNvPr id="144451" name="Rectangle 67"/>
                <p:cNvSpPr>
                  <a:spLocks noChangeArrowheads="1"/>
                </p:cNvSpPr>
                <p:nvPr/>
              </p:nvSpPr>
              <p:spPr bwMode="auto">
                <a:xfrm>
                  <a:off x="43" y="374"/>
                  <a:ext cx="605" cy="546"/>
                </a:xfrm>
                <a:prstGeom prst="rect">
                  <a:avLst/>
                </a:prstGeom>
                <a:noFill/>
                <a:ln w="9525">
                  <a:noFill/>
                  <a:miter lim="800000"/>
                  <a:headEnd/>
                  <a:tailEnd/>
                </a:ln>
                <a:effectLst/>
              </p:spPr>
              <p:txBody>
                <a:bodyPr/>
                <a:lstStyle/>
                <a:p>
                  <a:pPr algn="l"/>
                  <a:endParaRPr lang="en-US" altLang="zh-CN" sz="1600">
                    <a:latin typeface="Times New Roman" pitchFamily="18" charset="0"/>
                  </a:endParaRPr>
                </a:p>
                <a:p>
                  <a:pPr algn="l"/>
                  <a:r>
                    <a:rPr lang="en-US" altLang="zh-CN" sz="1600">
                      <a:latin typeface="Times New Roman" pitchFamily="18" charset="0"/>
                    </a:rPr>
                    <a:t>Ⅰ</a:t>
                  </a:r>
                  <a:r>
                    <a:rPr lang="zh-CN" altLang="en-US" sz="1600">
                      <a:latin typeface="Times New Roman" pitchFamily="18" charset="0"/>
                    </a:rPr>
                    <a:t>级</a:t>
                  </a:r>
                  <a:r>
                    <a:rPr lang="en-US" altLang="zh-CN" sz="1600">
                      <a:latin typeface="Times New Roman" pitchFamily="18" charset="0"/>
                    </a:rPr>
                    <a:t>—</a:t>
                  </a:r>
                </a:p>
                <a:p>
                  <a:pPr algn="l"/>
                  <a:r>
                    <a:rPr lang="zh-CN" altLang="en-US" sz="1600">
                      <a:latin typeface="Times New Roman" pitchFamily="18" charset="0"/>
                    </a:rPr>
                    <a:t>初始级</a:t>
                  </a:r>
                  <a:endParaRPr lang="zh-CN" altLang="en-US" sz="1600"/>
                </a:p>
                <a:p>
                  <a:pPr algn="l" eaLnBrk="0" hangingPunct="0"/>
                  <a:endParaRPr lang="en-US" altLang="zh-CN" sz="1600">
                    <a:latin typeface="Times New Roman" pitchFamily="18" charset="0"/>
                  </a:endParaRPr>
                </a:p>
              </p:txBody>
            </p:sp>
            <p:sp>
              <p:nvSpPr>
                <p:cNvPr id="144463" name="Rectangle 79"/>
                <p:cNvSpPr>
                  <a:spLocks noChangeArrowheads="1"/>
                </p:cNvSpPr>
                <p:nvPr/>
              </p:nvSpPr>
              <p:spPr bwMode="auto">
                <a:xfrm>
                  <a:off x="0" y="374"/>
                  <a:ext cx="691" cy="546"/>
                </a:xfrm>
                <a:prstGeom prst="rect">
                  <a:avLst/>
                </a:prstGeom>
                <a:noFill/>
                <a:ln w="7">
                  <a:solidFill>
                    <a:srgbClr val="A0A0A0"/>
                  </a:solidFill>
                  <a:miter lim="800000"/>
                  <a:headEnd/>
                  <a:tailEnd/>
                </a:ln>
                <a:effectLst/>
              </p:spPr>
              <p:txBody>
                <a:bodyPr wrap="none"/>
                <a:lstStyle/>
                <a:p>
                  <a:endParaRPr lang="zh-CN" altLang="en-US"/>
                </a:p>
              </p:txBody>
            </p:sp>
          </p:grpSp>
          <p:grpSp>
            <p:nvGrpSpPr>
              <p:cNvPr id="8" name="Group 82"/>
              <p:cNvGrpSpPr>
                <a:grpSpLocks/>
              </p:cNvGrpSpPr>
              <p:nvPr/>
            </p:nvGrpSpPr>
            <p:grpSpPr bwMode="auto">
              <a:xfrm>
                <a:off x="691" y="374"/>
                <a:ext cx="2023" cy="546"/>
                <a:chOff x="691" y="374"/>
                <a:chExt cx="2023" cy="546"/>
              </a:xfrm>
            </p:grpSpPr>
            <p:sp>
              <p:nvSpPr>
                <p:cNvPr id="144452" name="Rectangle 68"/>
                <p:cNvSpPr>
                  <a:spLocks noChangeArrowheads="1"/>
                </p:cNvSpPr>
                <p:nvPr/>
              </p:nvSpPr>
              <p:spPr bwMode="auto">
                <a:xfrm>
                  <a:off x="734" y="374"/>
                  <a:ext cx="1937" cy="546"/>
                </a:xfrm>
                <a:prstGeom prst="rect">
                  <a:avLst/>
                </a:prstGeom>
                <a:noFill/>
                <a:ln w="9525">
                  <a:noFill/>
                  <a:miter lim="800000"/>
                  <a:headEnd/>
                  <a:tailEnd/>
                </a:ln>
                <a:effectLst/>
              </p:spPr>
              <p:txBody>
                <a:bodyPr/>
                <a:lstStyle/>
                <a:p>
                  <a:pPr algn="l"/>
                  <a:endParaRPr lang="en-US" altLang="zh-CN" sz="1600">
                    <a:latin typeface="Times New Roman" pitchFamily="18" charset="0"/>
                  </a:endParaRPr>
                </a:p>
                <a:p>
                  <a:pPr algn="l"/>
                  <a:r>
                    <a:rPr lang="zh-CN" altLang="en-US" sz="1600">
                      <a:latin typeface="Times New Roman" pitchFamily="18" charset="0"/>
                    </a:rPr>
                    <a:t>软件开发过程是特定的，只有很少的工作过程是经过严格定义的，软件过程经常被改变，软件质量不稳定，进度、费用等难以预测</a:t>
                  </a:r>
                  <a:endParaRPr lang="zh-CN" altLang="en-US" sz="1600"/>
                </a:p>
                <a:p>
                  <a:pPr algn="l" eaLnBrk="0" hangingPunct="0"/>
                  <a:endParaRPr lang="en-US" altLang="zh-CN" sz="1600">
                    <a:latin typeface="Times New Roman" pitchFamily="18" charset="0"/>
                  </a:endParaRPr>
                </a:p>
              </p:txBody>
            </p:sp>
            <p:sp>
              <p:nvSpPr>
                <p:cNvPr id="144465" name="Rectangle 81"/>
                <p:cNvSpPr>
                  <a:spLocks noChangeArrowheads="1"/>
                </p:cNvSpPr>
                <p:nvPr/>
              </p:nvSpPr>
              <p:spPr bwMode="auto">
                <a:xfrm>
                  <a:off x="691" y="374"/>
                  <a:ext cx="2023" cy="546"/>
                </a:xfrm>
                <a:prstGeom prst="rect">
                  <a:avLst/>
                </a:prstGeom>
                <a:noFill/>
                <a:ln w="7">
                  <a:solidFill>
                    <a:srgbClr val="A0A0A0"/>
                  </a:solidFill>
                  <a:miter lim="800000"/>
                  <a:headEnd/>
                  <a:tailEnd/>
                </a:ln>
                <a:effectLst/>
              </p:spPr>
              <p:txBody>
                <a:bodyPr wrap="none"/>
                <a:lstStyle/>
                <a:p>
                  <a:endParaRPr lang="zh-CN" altLang="en-US"/>
                </a:p>
              </p:txBody>
            </p:sp>
          </p:grpSp>
          <p:grpSp>
            <p:nvGrpSpPr>
              <p:cNvPr id="9" name="Group 84"/>
              <p:cNvGrpSpPr>
                <a:grpSpLocks/>
              </p:cNvGrpSpPr>
              <p:nvPr/>
            </p:nvGrpSpPr>
            <p:grpSpPr bwMode="auto">
              <a:xfrm>
                <a:off x="2714" y="374"/>
                <a:ext cx="832" cy="546"/>
                <a:chOff x="2714" y="374"/>
                <a:chExt cx="832" cy="546"/>
              </a:xfrm>
            </p:grpSpPr>
            <p:sp>
              <p:nvSpPr>
                <p:cNvPr id="144453" name="Rectangle 69"/>
                <p:cNvSpPr>
                  <a:spLocks noChangeArrowheads="1"/>
                </p:cNvSpPr>
                <p:nvPr/>
              </p:nvSpPr>
              <p:spPr bwMode="auto">
                <a:xfrm>
                  <a:off x="2757" y="374"/>
                  <a:ext cx="746" cy="546"/>
                </a:xfrm>
                <a:prstGeom prst="rect">
                  <a:avLst/>
                </a:prstGeom>
                <a:noFill/>
                <a:ln w="9525">
                  <a:noFill/>
                  <a:miter lim="800000"/>
                  <a:headEnd/>
                  <a:tailEnd/>
                </a:ln>
                <a:effectLst/>
              </p:spPr>
              <p:txBody>
                <a:bodyPr/>
                <a:lstStyle/>
                <a:p>
                  <a:pPr algn="l"/>
                  <a:r>
                    <a:rPr lang="en-US" altLang="zh-CN" sz="1600">
                      <a:latin typeface="Times New Roman" pitchFamily="18" charset="0"/>
                    </a:rPr>
                    <a:t> </a:t>
                  </a:r>
                </a:p>
                <a:p>
                  <a:pPr algn="l" eaLnBrk="0" hangingPunct="0"/>
                  <a:endParaRPr lang="en-US" altLang="zh-CN" sz="1600">
                    <a:latin typeface="Times New Roman" pitchFamily="18" charset="0"/>
                  </a:endParaRPr>
                </a:p>
              </p:txBody>
            </p:sp>
            <p:sp>
              <p:nvSpPr>
                <p:cNvPr id="144467" name="Rectangle 83"/>
                <p:cNvSpPr>
                  <a:spLocks noChangeArrowheads="1"/>
                </p:cNvSpPr>
                <p:nvPr/>
              </p:nvSpPr>
              <p:spPr bwMode="auto">
                <a:xfrm>
                  <a:off x="2714" y="374"/>
                  <a:ext cx="832" cy="546"/>
                </a:xfrm>
                <a:prstGeom prst="rect">
                  <a:avLst/>
                </a:prstGeom>
                <a:noFill/>
                <a:ln w="7">
                  <a:solidFill>
                    <a:srgbClr val="A0A0A0"/>
                  </a:solidFill>
                  <a:miter lim="800000"/>
                  <a:headEnd/>
                  <a:tailEnd/>
                </a:ln>
                <a:effectLst/>
              </p:spPr>
              <p:txBody>
                <a:bodyPr wrap="none"/>
                <a:lstStyle/>
                <a:p>
                  <a:endParaRPr lang="zh-CN" altLang="en-US"/>
                </a:p>
              </p:txBody>
            </p:sp>
          </p:grpSp>
          <p:grpSp>
            <p:nvGrpSpPr>
              <p:cNvPr id="10" name="Group 86"/>
              <p:cNvGrpSpPr>
                <a:grpSpLocks/>
              </p:cNvGrpSpPr>
              <p:nvPr/>
            </p:nvGrpSpPr>
            <p:grpSpPr bwMode="auto">
              <a:xfrm>
                <a:off x="0" y="920"/>
                <a:ext cx="691" cy="890"/>
                <a:chOff x="0" y="920"/>
                <a:chExt cx="691" cy="890"/>
              </a:xfrm>
            </p:grpSpPr>
            <p:sp>
              <p:nvSpPr>
                <p:cNvPr id="144454" name="Rectangle 70"/>
                <p:cNvSpPr>
                  <a:spLocks noChangeArrowheads="1"/>
                </p:cNvSpPr>
                <p:nvPr/>
              </p:nvSpPr>
              <p:spPr bwMode="auto">
                <a:xfrm>
                  <a:off x="43" y="920"/>
                  <a:ext cx="605" cy="890"/>
                </a:xfrm>
                <a:prstGeom prst="rect">
                  <a:avLst/>
                </a:prstGeom>
                <a:noFill/>
                <a:ln w="9525">
                  <a:noFill/>
                  <a:miter lim="800000"/>
                  <a:headEnd/>
                  <a:tailEnd/>
                </a:ln>
                <a:effectLst/>
              </p:spPr>
              <p:txBody>
                <a:bodyPr/>
                <a:lstStyle/>
                <a:p>
                  <a:pPr algn="l"/>
                  <a:endParaRPr lang="en-US" altLang="zh-CN" sz="1600">
                    <a:latin typeface="Times New Roman" pitchFamily="18" charset="0"/>
                  </a:endParaRPr>
                </a:p>
                <a:p>
                  <a:pPr algn="l"/>
                  <a:endParaRPr lang="en-US" altLang="zh-CN" sz="1600">
                    <a:latin typeface="Times New Roman" pitchFamily="18" charset="0"/>
                  </a:endParaRPr>
                </a:p>
                <a:p>
                  <a:pPr algn="l"/>
                  <a:endParaRPr lang="en-US" altLang="zh-CN" sz="1600">
                    <a:latin typeface="Times New Roman" pitchFamily="18" charset="0"/>
                  </a:endParaRPr>
                </a:p>
                <a:p>
                  <a:pPr algn="l"/>
                  <a:r>
                    <a:rPr lang="en-US" altLang="zh-CN" sz="1600">
                      <a:latin typeface="Times New Roman" pitchFamily="18" charset="0"/>
                    </a:rPr>
                    <a:t>Ⅱ</a:t>
                  </a:r>
                  <a:r>
                    <a:rPr lang="zh-CN" altLang="en-US" sz="1600">
                      <a:latin typeface="Times New Roman" pitchFamily="18" charset="0"/>
                    </a:rPr>
                    <a:t>级</a:t>
                  </a:r>
                  <a:r>
                    <a:rPr lang="en-US" altLang="zh-CN" sz="1600">
                      <a:latin typeface="Times New Roman" pitchFamily="18" charset="0"/>
                    </a:rPr>
                    <a:t>—</a:t>
                  </a:r>
                </a:p>
                <a:p>
                  <a:pPr algn="l"/>
                  <a:r>
                    <a:rPr lang="zh-CN" altLang="en-US" sz="1600">
                      <a:latin typeface="Times New Roman" pitchFamily="18" charset="0"/>
                    </a:rPr>
                    <a:t>可重复级</a:t>
                  </a:r>
                  <a:endParaRPr lang="zh-CN" altLang="en-US" sz="1600"/>
                </a:p>
                <a:p>
                  <a:pPr algn="l" eaLnBrk="0" hangingPunct="0"/>
                  <a:endParaRPr lang="en-US" altLang="zh-CN" sz="1600">
                    <a:latin typeface="Times New Roman" pitchFamily="18" charset="0"/>
                  </a:endParaRPr>
                </a:p>
              </p:txBody>
            </p:sp>
            <p:sp>
              <p:nvSpPr>
                <p:cNvPr id="144469" name="Rectangle 85"/>
                <p:cNvSpPr>
                  <a:spLocks noChangeArrowheads="1"/>
                </p:cNvSpPr>
                <p:nvPr/>
              </p:nvSpPr>
              <p:spPr bwMode="auto">
                <a:xfrm>
                  <a:off x="0" y="920"/>
                  <a:ext cx="691" cy="890"/>
                </a:xfrm>
                <a:prstGeom prst="rect">
                  <a:avLst/>
                </a:prstGeom>
                <a:noFill/>
                <a:ln w="7">
                  <a:solidFill>
                    <a:srgbClr val="A0A0A0"/>
                  </a:solidFill>
                  <a:miter lim="800000"/>
                  <a:headEnd/>
                  <a:tailEnd/>
                </a:ln>
                <a:effectLst/>
              </p:spPr>
              <p:txBody>
                <a:bodyPr wrap="none"/>
                <a:lstStyle/>
                <a:p>
                  <a:endParaRPr lang="zh-CN" altLang="en-US"/>
                </a:p>
              </p:txBody>
            </p:sp>
          </p:grpSp>
          <p:grpSp>
            <p:nvGrpSpPr>
              <p:cNvPr id="11" name="Group 88"/>
              <p:cNvGrpSpPr>
                <a:grpSpLocks/>
              </p:cNvGrpSpPr>
              <p:nvPr/>
            </p:nvGrpSpPr>
            <p:grpSpPr bwMode="auto">
              <a:xfrm>
                <a:off x="691" y="920"/>
                <a:ext cx="2023" cy="890"/>
                <a:chOff x="691" y="920"/>
                <a:chExt cx="2023" cy="890"/>
              </a:xfrm>
            </p:grpSpPr>
            <p:sp>
              <p:nvSpPr>
                <p:cNvPr id="144455" name="Rectangle 71"/>
                <p:cNvSpPr>
                  <a:spLocks noChangeArrowheads="1"/>
                </p:cNvSpPr>
                <p:nvPr/>
              </p:nvSpPr>
              <p:spPr bwMode="auto">
                <a:xfrm>
                  <a:off x="734" y="920"/>
                  <a:ext cx="1937" cy="890"/>
                </a:xfrm>
                <a:prstGeom prst="rect">
                  <a:avLst/>
                </a:prstGeom>
                <a:noFill/>
                <a:ln w="9525">
                  <a:noFill/>
                  <a:miter lim="800000"/>
                  <a:headEnd/>
                  <a:tailEnd/>
                </a:ln>
                <a:effectLst/>
              </p:spPr>
              <p:txBody>
                <a:bodyPr/>
                <a:lstStyle/>
                <a:p>
                  <a:pPr algn="just"/>
                  <a:endParaRPr lang="en-US" altLang="zh-CN" sz="1600">
                    <a:latin typeface="Times New Roman" pitchFamily="18" charset="0"/>
                  </a:endParaRPr>
                </a:p>
                <a:p>
                  <a:pPr algn="just"/>
                  <a:r>
                    <a:rPr lang="zh-CN" altLang="en-US" sz="1600">
                      <a:latin typeface="Times New Roman" pitchFamily="18" charset="0"/>
                    </a:rPr>
                    <a:t>建立了基本的项目管理过程，可进行软件开发以及跟踪成本、进度和性能等方面所必须的过程管理。能提供可重复以前成功项目管理的经验和环境，软件需求、软件开发过程及其相应的技术状态是受控的</a:t>
                  </a:r>
                  <a:endParaRPr lang="zh-CN" altLang="en-US" sz="1600"/>
                </a:p>
                <a:p>
                  <a:pPr algn="just" eaLnBrk="0" hangingPunct="0"/>
                  <a:endParaRPr lang="en-US" altLang="zh-CN" sz="1600">
                    <a:latin typeface="Times New Roman" pitchFamily="18" charset="0"/>
                  </a:endParaRPr>
                </a:p>
              </p:txBody>
            </p:sp>
            <p:sp>
              <p:nvSpPr>
                <p:cNvPr id="144471" name="Rectangle 87"/>
                <p:cNvSpPr>
                  <a:spLocks noChangeArrowheads="1"/>
                </p:cNvSpPr>
                <p:nvPr/>
              </p:nvSpPr>
              <p:spPr bwMode="auto">
                <a:xfrm>
                  <a:off x="691" y="920"/>
                  <a:ext cx="2023" cy="890"/>
                </a:xfrm>
                <a:prstGeom prst="rect">
                  <a:avLst/>
                </a:prstGeom>
                <a:noFill/>
                <a:ln w="7">
                  <a:solidFill>
                    <a:srgbClr val="A0A0A0"/>
                  </a:solidFill>
                  <a:miter lim="800000"/>
                  <a:headEnd/>
                  <a:tailEnd/>
                </a:ln>
                <a:effectLst/>
              </p:spPr>
              <p:txBody>
                <a:bodyPr wrap="none"/>
                <a:lstStyle/>
                <a:p>
                  <a:endParaRPr lang="zh-CN" altLang="en-US"/>
                </a:p>
              </p:txBody>
            </p:sp>
          </p:grpSp>
          <p:grpSp>
            <p:nvGrpSpPr>
              <p:cNvPr id="12" name="Group 90"/>
              <p:cNvGrpSpPr>
                <a:grpSpLocks/>
              </p:cNvGrpSpPr>
              <p:nvPr/>
            </p:nvGrpSpPr>
            <p:grpSpPr bwMode="auto">
              <a:xfrm>
                <a:off x="2714" y="920"/>
                <a:ext cx="832" cy="890"/>
                <a:chOff x="2714" y="920"/>
                <a:chExt cx="832" cy="890"/>
              </a:xfrm>
            </p:grpSpPr>
            <p:sp>
              <p:nvSpPr>
                <p:cNvPr id="144456" name="Rectangle 72"/>
                <p:cNvSpPr>
                  <a:spLocks noChangeArrowheads="1"/>
                </p:cNvSpPr>
                <p:nvPr/>
              </p:nvSpPr>
              <p:spPr bwMode="auto">
                <a:xfrm>
                  <a:off x="2757" y="920"/>
                  <a:ext cx="746" cy="890"/>
                </a:xfrm>
                <a:prstGeom prst="rect">
                  <a:avLst/>
                </a:prstGeom>
                <a:noFill/>
                <a:ln w="9525">
                  <a:noFill/>
                  <a:miter lim="800000"/>
                  <a:headEnd/>
                  <a:tailEnd/>
                </a:ln>
                <a:effectLst/>
              </p:spPr>
              <p:txBody>
                <a:bodyPr/>
                <a:lstStyle/>
                <a:p>
                  <a:pPr algn="l"/>
                  <a:r>
                    <a:rPr lang="zh-CN" altLang="en-US" sz="1600">
                      <a:latin typeface="宋体" pitchFamily="2" charset="-122"/>
                    </a:rPr>
                    <a:t>需求管理</a:t>
                  </a:r>
                  <a:endParaRPr lang="zh-CN" altLang="en-US" sz="1600"/>
                </a:p>
                <a:p>
                  <a:pPr algn="l" eaLnBrk="0" hangingPunct="0"/>
                  <a:r>
                    <a:rPr lang="zh-CN" altLang="en-US" sz="1600">
                      <a:latin typeface="宋体" pitchFamily="2" charset="-122"/>
                    </a:rPr>
                    <a:t>软件项目</a:t>
                  </a:r>
                  <a:endParaRPr lang="zh-CN" altLang="en-US" sz="1600"/>
                </a:p>
                <a:p>
                  <a:pPr algn="l" eaLnBrk="0" hangingPunct="0"/>
                  <a:r>
                    <a:rPr lang="zh-CN" altLang="en-US" sz="1600">
                      <a:latin typeface="宋体" pitchFamily="2" charset="-122"/>
                    </a:rPr>
                    <a:t>软件项目跟踪和监督</a:t>
                  </a:r>
                  <a:endParaRPr lang="zh-CN" altLang="en-US" sz="1600"/>
                </a:p>
                <a:p>
                  <a:pPr algn="l" eaLnBrk="0" hangingPunct="0"/>
                  <a:r>
                    <a:rPr lang="zh-CN" altLang="en-US" sz="1600">
                      <a:latin typeface="宋体" pitchFamily="2" charset="-122"/>
                    </a:rPr>
                    <a:t>软件分包合同管理</a:t>
                  </a:r>
                  <a:endParaRPr lang="zh-CN" altLang="en-US" sz="1600"/>
                </a:p>
                <a:p>
                  <a:pPr algn="l" eaLnBrk="0" hangingPunct="0"/>
                  <a:r>
                    <a:rPr lang="zh-CN" altLang="en-US" sz="1600">
                      <a:latin typeface="宋体" pitchFamily="2" charset="-122"/>
                    </a:rPr>
                    <a:t>软件质量保证</a:t>
                  </a:r>
                  <a:endParaRPr lang="zh-CN" altLang="en-US" sz="1600"/>
                </a:p>
                <a:p>
                  <a:pPr algn="l" eaLnBrk="0" hangingPunct="0"/>
                  <a:r>
                    <a:rPr lang="zh-CN" altLang="en-US" sz="1600">
                      <a:latin typeface="宋体" pitchFamily="2" charset="-122"/>
                    </a:rPr>
                    <a:t>软件配置管理</a:t>
                  </a:r>
                  <a:endParaRPr lang="zh-CN" altLang="en-US" sz="1600"/>
                </a:p>
                <a:p>
                  <a:pPr algn="l" eaLnBrk="0" hangingPunct="0"/>
                  <a:endParaRPr lang="en-US" altLang="zh-CN" sz="1600">
                    <a:latin typeface="Times New Roman" pitchFamily="18" charset="0"/>
                  </a:endParaRPr>
                </a:p>
              </p:txBody>
            </p:sp>
            <p:sp>
              <p:nvSpPr>
                <p:cNvPr id="144473" name="Rectangle 89"/>
                <p:cNvSpPr>
                  <a:spLocks noChangeArrowheads="1"/>
                </p:cNvSpPr>
                <p:nvPr/>
              </p:nvSpPr>
              <p:spPr bwMode="auto">
                <a:xfrm>
                  <a:off x="2714" y="920"/>
                  <a:ext cx="832" cy="890"/>
                </a:xfrm>
                <a:prstGeom prst="rect">
                  <a:avLst/>
                </a:prstGeom>
                <a:noFill/>
                <a:ln w="7">
                  <a:solidFill>
                    <a:srgbClr val="A0A0A0"/>
                  </a:solidFill>
                  <a:miter lim="800000"/>
                  <a:headEnd/>
                  <a:tailEnd/>
                </a:ln>
                <a:effectLst/>
              </p:spPr>
              <p:txBody>
                <a:bodyPr wrap="none"/>
                <a:lstStyle/>
                <a:p>
                  <a:endParaRPr lang="zh-CN" altLang="en-US"/>
                </a:p>
              </p:txBody>
            </p:sp>
          </p:grpSp>
        </p:grpSp>
        <p:sp>
          <p:nvSpPr>
            <p:cNvPr id="144476" name="Rectangle 92"/>
            <p:cNvSpPr>
              <a:spLocks noChangeArrowheads="1"/>
            </p:cNvSpPr>
            <p:nvPr/>
          </p:nvSpPr>
          <p:spPr bwMode="auto">
            <a:xfrm>
              <a:off x="-3" y="-3"/>
              <a:ext cx="3552" cy="1816"/>
            </a:xfrm>
            <a:prstGeom prst="rect">
              <a:avLst/>
            </a:prstGeom>
            <a:noFill/>
            <a:ln w="9525">
              <a:solidFill>
                <a:srgbClr val="A0A0A0"/>
              </a:solidFill>
              <a:miter lim="800000"/>
              <a:headEnd/>
              <a:tailEnd/>
            </a:ln>
            <a:effectLst/>
          </p:spPr>
          <p:txBody>
            <a:bodyPr wrap="none"/>
            <a:lstStyle/>
            <a:p>
              <a:endParaRPr lang="zh-CN" altLang="en-US"/>
            </a:p>
          </p:txBody>
        </p:sp>
      </p:grpSp>
      <p:sp>
        <p:nvSpPr>
          <p:cNvPr id="33"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219200" y="76200"/>
            <a:ext cx="6858000" cy="608013"/>
          </a:xfrm>
        </p:spPr>
        <p:txBody>
          <a:bodyPr>
            <a:normAutofit fontScale="90000"/>
          </a:bodyPr>
          <a:lstStyle/>
          <a:p>
            <a:pPr marL="1243013" indent="-1243013"/>
            <a:r>
              <a:rPr lang="zh-CN" altLang="en-US" dirty="0">
                <a:latin typeface="宋体" pitchFamily="2" charset="-122"/>
              </a:rPr>
              <a:t>软件过程能力成熟度模型</a:t>
            </a:r>
          </a:p>
        </p:txBody>
      </p:sp>
      <p:grpSp>
        <p:nvGrpSpPr>
          <p:cNvPr id="2" name="Group 72"/>
          <p:cNvGrpSpPr>
            <a:grpSpLocks/>
          </p:cNvGrpSpPr>
          <p:nvPr/>
        </p:nvGrpSpPr>
        <p:grpSpPr bwMode="auto">
          <a:xfrm>
            <a:off x="1371600" y="1066800"/>
            <a:ext cx="6934200" cy="5562600"/>
            <a:chOff x="-3" y="-3"/>
            <a:chExt cx="3552" cy="2276"/>
          </a:xfrm>
        </p:grpSpPr>
        <p:grpSp>
          <p:nvGrpSpPr>
            <p:cNvPr id="3" name="Group 70"/>
            <p:cNvGrpSpPr>
              <a:grpSpLocks/>
            </p:cNvGrpSpPr>
            <p:nvPr/>
          </p:nvGrpSpPr>
          <p:grpSpPr bwMode="auto">
            <a:xfrm>
              <a:off x="0" y="0"/>
              <a:ext cx="3546" cy="2270"/>
              <a:chOff x="0" y="0"/>
              <a:chExt cx="3546" cy="2270"/>
            </a:xfrm>
          </p:grpSpPr>
          <p:grpSp>
            <p:nvGrpSpPr>
              <p:cNvPr id="4" name="Group 47"/>
              <p:cNvGrpSpPr>
                <a:grpSpLocks/>
              </p:cNvGrpSpPr>
              <p:nvPr/>
            </p:nvGrpSpPr>
            <p:grpSpPr bwMode="auto">
              <a:xfrm>
                <a:off x="0" y="0"/>
                <a:ext cx="691" cy="374"/>
                <a:chOff x="0" y="0"/>
                <a:chExt cx="691" cy="374"/>
              </a:xfrm>
            </p:grpSpPr>
            <p:sp>
              <p:nvSpPr>
                <p:cNvPr id="145442" name="Rectangle 34"/>
                <p:cNvSpPr>
                  <a:spLocks noChangeArrowheads="1"/>
                </p:cNvSpPr>
                <p:nvPr/>
              </p:nvSpPr>
              <p:spPr bwMode="auto">
                <a:xfrm>
                  <a:off x="43" y="0"/>
                  <a:ext cx="605" cy="374"/>
                </a:xfrm>
                <a:prstGeom prst="rect">
                  <a:avLst/>
                </a:prstGeom>
                <a:noFill/>
                <a:ln w="9525">
                  <a:noFill/>
                  <a:miter lim="800000"/>
                  <a:headEnd/>
                  <a:tailEnd/>
                </a:ln>
                <a:effectLst/>
              </p:spPr>
              <p:txBody>
                <a:bodyPr/>
                <a:lstStyle/>
                <a:p>
                  <a:pPr algn="l"/>
                  <a:r>
                    <a:rPr lang="en-US" altLang="zh-CN" sz="1600">
                      <a:latin typeface="Times New Roman" pitchFamily="18" charset="0"/>
                      <a:ea typeface="黑体" pitchFamily="49" charset="-122"/>
                    </a:rPr>
                    <a:t>  </a:t>
                  </a:r>
                  <a:r>
                    <a:rPr lang="zh-CN" altLang="en-US" sz="1600">
                      <a:latin typeface="Times New Roman" pitchFamily="18" charset="0"/>
                      <a:ea typeface="黑体" pitchFamily="49" charset="-122"/>
                    </a:rPr>
                    <a:t>过程能</a:t>
                  </a:r>
                </a:p>
                <a:p>
                  <a:pPr algn="l"/>
                  <a:r>
                    <a:rPr lang="zh-CN" altLang="en-US" sz="1600">
                      <a:latin typeface="Times New Roman" pitchFamily="18" charset="0"/>
                      <a:ea typeface="黑体" pitchFamily="49" charset="-122"/>
                    </a:rPr>
                    <a:t> 力等级</a:t>
                  </a:r>
                  <a:endParaRPr lang="zh-CN" altLang="en-US" sz="1600">
                    <a:latin typeface="Times New Roman" pitchFamily="18" charset="0"/>
                  </a:endParaRPr>
                </a:p>
                <a:p>
                  <a:pPr algn="l" eaLnBrk="0" hangingPunct="0"/>
                  <a:endParaRPr lang="en-US" altLang="zh-CN" sz="1600">
                    <a:latin typeface="Times New Roman" pitchFamily="18" charset="0"/>
                  </a:endParaRPr>
                </a:p>
              </p:txBody>
            </p:sp>
            <p:sp>
              <p:nvSpPr>
                <p:cNvPr id="145454" name="Rectangle 46"/>
                <p:cNvSpPr>
                  <a:spLocks noChangeArrowheads="1"/>
                </p:cNvSpPr>
                <p:nvPr/>
              </p:nvSpPr>
              <p:spPr bwMode="auto">
                <a:xfrm>
                  <a:off x="0" y="0"/>
                  <a:ext cx="691" cy="374"/>
                </a:xfrm>
                <a:prstGeom prst="rect">
                  <a:avLst/>
                </a:prstGeom>
                <a:noFill/>
                <a:ln w="7">
                  <a:solidFill>
                    <a:srgbClr val="A0A0A0"/>
                  </a:solidFill>
                  <a:miter lim="800000"/>
                  <a:headEnd/>
                  <a:tailEnd/>
                </a:ln>
                <a:effectLst/>
              </p:spPr>
              <p:txBody>
                <a:bodyPr wrap="none"/>
                <a:lstStyle/>
                <a:p>
                  <a:endParaRPr lang="zh-CN" altLang="en-US"/>
                </a:p>
              </p:txBody>
            </p:sp>
          </p:grpSp>
          <p:grpSp>
            <p:nvGrpSpPr>
              <p:cNvPr id="5" name="Group 49"/>
              <p:cNvGrpSpPr>
                <a:grpSpLocks/>
              </p:cNvGrpSpPr>
              <p:nvPr/>
            </p:nvGrpSpPr>
            <p:grpSpPr bwMode="auto">
              <a:xfrm>
                <a:off x="691" y="0"/>
                <a:ext cx="2023" cy="374"/>
                <a:chOff x="691" y="0"/>
                <a:chExt cx="2023" cy="374"/>
              </a:xfrm>
            </p:grpSpPr>
            <p:sp>
              <p:nvSpPr>
                <p:cNvPr id="145443" name="Rectangle 35"/>
                <p:cNvSpPr>
                  <a:spLocks noChangeArrowheads="1"/>
                </p:cNvSpPr>
                <p:nvPr/>
              </p:nvSpPr>
              <p:spPr bwMode="auto">
                <a:xfrm>
                  <a:off x="734" y="0"/>
                  <a:ext cx="1937" cy="374"/>
                </a:xfrm>
                <a:prstGeom prst="rect">
                  <a:avLst/>
                </a:prstGeom>
                <a:noFill/>
                <a:ln w="9525">
                  <a:noFill/>
                  <a:miter lim="800000"/>
                  <a:headEnd/>
                  <a:tailEnd/>
                </a:ln>
                <a:effectLst/>
              </p:spPr>
              <p:txBody>
                <a:bodyPr/>
                <a:lstStyle/>
                <a:p>
                  <a:pPr algn="l"/>
                  <a:endParaRPr lang="en-US" altLang="zh-CN" sz="1600">
                    <a:latin typeface="Times New Roman" pitchFamily="18" charset="0"/>
                    <a:ea typeface="黑体" pitchFamily="49" charset="-122"/>
                  </a:endParaRPr>
                </a:p>
                <a:p>
                  <a:r>
                    <a:rPr lang="zh-CN" altLang="en-US" sz="1600">
                      <a:latin typeface="Times New Roman" pitchFamily="18" charset="0"/>
                      <a:ea typeface="黑体" pitchFamily="49" charset="-122"/>
                    </a:rPr>
                    <a:t>特  点</a:t>
                  </a:r>
                  <a:endParaRPr lang="zh-CN" altLang="en-US" sz="1600">
                    <a:latin typeface="Times New Roman" pitchFamily="18" charset="0"/>
                  </a:endParaRPr>
                </a:p>
                <a:p>
                  <a:pPr algn="l" eaLnBrk="0" hangingPunct="0"/>
                  <a:endParaRPr lang="en-US" altLang="zh-CN" sz="1600">
                    <a:latin typeface="Times New Roman" pitchFamily="18" charset="0"/>
                  </a:endParaRPr>
                </a:p>
              </p:txBody>
            </p:sp>
            <p:sp>
              <p:nvSpPr>
                <p:cNvPr id="145456" name="Rectangle 48"/>
                <p:cNvSpPr>
                  <a:spLocks noChangeArrowheads="1"/>
                </p:cNvSpPr>
                <p:nvPr/>
              </p:nvSpPr>
              <p:spPr bwMode="auto">
                <a:xfrm>
                  <a:off x="691" y="0"/>
                  <a:ext cx="2023" cy="374"/>
                </a:xfrm>
                <a:prstGeom prst="rect">
                  <a:avLst/>
                </a:prstGeom>
                <a:noFill/>
                <a:ln w="7">
                  <a:solidFill>
                    <a:srgbClr val="A0A0A0"/>
                  </a:solidFill>
                  <a:miter lim="800000"/>
                  <a:headEnd/>
                  <a:tailEnd/>
                </a:ln>
                <a:effectLst/>
              </p:spPr>
              <p:txBody>
                <a:bodyPr wrap="none"/>
                <a:lstStyle/>
                <a:p>
                  <a:endParaRPr lang="zh-CN" altLang="en-US"/>
                </a:p>
              </p:txBody>
            </p:sp>
          </p:grpSp>
          <p:grpSp>
            <p:nvGrpSpPr>
              <p:cNvPr id="6" name="Group 51"/>
              <p:cNvGrpSpPr>
                <a:grpSpLocks/>
              </p:cNvGrpSpPr>
              <p:nvPr/>
            </p:nvGrpSpPr>
            <p:grpSpPr bwMode="auto">
              <a:xfrm>
                <a:off x="2714" y="0"/>
                <a:ext cx="832" cy="374"/>
                <a:chOff x="2714" y="0"/>
                <a:chExt cx="832" cy="374"/>
              </a:xfrm>
            </p:grpSpPr>
            <p:sp>
              <p:nvSpPr>
                <p:cNvPr id="145444" name="Rectangle 36"/>
                <p:cNvSpPr>
                  <a:spLocks noChangeArrowheads="1"/>
                </p:cNvSpPr>
                <p:nvPr/>
              </p:nvSpPr>
              <p:spPr bwMode="auto">
                <a:xfrm>
                  <a:off x="2757" y="0"/>
                  <a:ext cx="746" cy="374"/>
                </a:xfrm>
                <a:prstGeom prst="rect">
                  <a:avLst/>
                </a:prstGeom>
                <a:noFill/>
                <a:ln w="9525">
                  <a:noFill/>
                  <a:miter lim="800000"/>
                  <a:headEnd/>
                  <a:tailEnd/>
                </a:ln>
                <a:effectLst/>
              </p:spPr>
              <p:txBody>
                <a:bodyPr/>
                <a:lstStyle/>
                <a:p>
                  <a:pPr algn="l"/>
                  <a:endParaRPr lang="en-US" altLang="zh-CN" sz="1600">
                    <a:latin typeface="Times New Roman" pitchFamily="18" charset="0"/>
                    <a:ea typeface="黑体" pitchFamily="49" charset="-122"/>
                  </a:endParaRPr>
                </a:p>
                <a:p>
                  <a:pPr algn="l"/>
                  <a:r>
                    <a:rPr lang="zh-CN" altLang="en-US" sz="1600">
                      <a:latin typeface="Times New Roman" pitchFamily="18" charset="0"/>
                      <a:ea typeface="黑体" pitchFamily="49" charset="-122"/>
                    </a:rPr>
                    <a:t>关键过程领域</a:t>
                  </a:r>
                  <a:endParaRPr lang="zh-CN" altLang="en-US" sz="1600">
                    <a:latin typeface="Times New Roman" pitchFamily="18" charset="0"/>
                  </a:endParaRPr>
                </a:p>
                <a:p>
                  <a:pPr algn="l" eaLnBrk="0" hangingPunct="0"/>
                  <a:endParaRPr lang="en-US" altLang="zh-CN" sz="1600">
                    <a:latin typeface="Times New Roman" pitchFamily="18" charset="0"/>
                  </a:endParaRPr>
                </a:p>
              </p:txBody>
            </p:sp>
            <p:sp>
              <p:nvSpPr>
                <p:cNvPr id="145458" name="Rectangle 50"/>
                <p:cNvSpPr>
                  <a:spLocks noChangeArrowheads="1"/>
                </p:cNvSpPr>
                <p:nvPr/>
              </p:nvSpPr>
              <p:spPr bwMode="auto">
                <a:xfrm>
                  <a:off x="2714" y="0"/>
                  <a:ext cx="832" cy="374"/>
                </a:xfrm>
                <a:prstGeom prst="rect">
                  <a:avLst/>
                </a:prstGeom>
                <a:noFill/>
                <a:ln w="7">
                  <a:solidFill>
                    <a:srgbClr val="A0A0A0"/>
                  </a:solidFill>
                  <a:miter lim="800000"/>
                  <a:headEnd/>
                  <a:tailEnd/>
                </a:ln>
                <a:effectLst/>
              </p:spPr>
              <p:txBody>
                <a:bodyPr wrap="none"/>
                <a:lstStyle/>
                <a:p>
                  <a:endParaRPr lang="zh-CN" altLang="en-US"/>
                </a:p>
              </p:txBody>
            </p:sp>
          </p:grpSp>
          <p:grpSp>
            <p:nvGrpSpPr>
              <p:cNvPr id="7" name="Group 53"/>
              <p:cNvGrpSpPr>
                <a:grpSpLocks/>
              </p:cNvGrpSpPr>
              <p:nvPr/>
            </p:nvGrpSpPr>
            <p:grpSpPr bwMode="auto">
              <a:xfrm>
                <a:off x="0" y="374"/>
                <a:ext cx="691" cy="890"/>
                <a:chOff x="0" y="374"/>
                <a:chExt cx="691" cy="890"/>
              </a:xfrm>
            </p:grpSpPr>
            <p:sp>
              <p:nvSpPr>
                <p:cNvPr id="145445" name="Rectangle 37"/>
                <p:cNvSpPr>
                  <a:spLocks noChangeArrowheads="1"/>
                </p:cNvSpPr>
                <p:nvPr/>
              </p:nvSpPr>
              <p:spPr bwMode="auto">
                <a:xfrm>
                  <a:off x="43" y="374"/>
                  <a:ext cx="605" cy="890"/>
                </a:xfrm>
                <a:prstGeom prst="rect">
                  <a:avLst/>
                </a:prstGeom>
                <a:noFill/>
                <a:ln w="9525">
                  <a:noFill/>
                  <a:miter lim="800000"/>
                  <a:headEnd/>
                  <a:tailEnd/>
                </a:ln>
                <a:effectLst/>
              </p:spPr>
              <p:txBody>
                <a:bodyPr/>
                <a:lstStyle/>
                <a:p>
                  <a:pPr algn="l"/>
                  <a:endParaRPr lang="en-US" altLang="zh-CN" sz="1600">
                    <a:latin typeface="Times New Roman" pitchFamily="18" charset="0"/>
                  </a:endParaRPr>
                </a:p>
                <a:p>
                  <a:pPr algn="l"/>
                  <a:endParaRPr lang="en-US" altLang="zh-CN" sz="1600">
                    <a:latin typeface="Times New Roman" pitchFamily="18" charset="0"/>
                  </a:endParaRPr>
                </a:p>
                <a:p>
                  <a:pPr algn="l"/>
                  <a:r>
                    <a:rPr lang="en-US" altLang="zh-CN" sz="1600">
                      <a:latin typeface="Times New Roman" pitchFamily="18" charset="0"/>
                    </a:rPr>
                    <a:t>Ⅲ</a:t>
                  </a:r>
                  <a:r>
                    <a:rPr lang="zh-CN" altLang="en-US" sz="1600">
                      <a:latin typeface="Times New Roman" pitchFamily="18" charset="0"/>
                    </a:rPr>
                    <a:t>级</a:t>
                  </a:r>
                  <a:r>
                    <a:rPr lang="en-US" altLang="zh-CN" sz="1600">
                      <a:latin typeface="Times New Roman" pitchFamily="18" charset="0"/>
                    </a:rPr>
                    <a:t>—</a:t>
                  </a:r>
                </a:p>
                <a:p>
                  <a:pPr algn="l"/>
                  <a:r>
                    <a:rPr lang="zh-CN" altLang="en-US" sz="1600">
                      <a:latin typeface="Times New Roman" pitchFamily="18" charset="0"/>
                    </a:rPr>
                    <a:t>已确定级</a:t>
                  </a:r>
                  <a:endParaRPr lang="zh-CN" altLang="en-US" sz="1600"/>
                </a:p>
                <a:p>
                  <a:pPr algn="l" eaLnBrk="0" hangingPunct="0"/>
                  <a:endParaRPr lang="en-US" altLang="zh-CN" sz="1600">
                    <a:latin typeface="Times New Roman" pitchFamily="18" charset="0"/>
                  </a:endParaRPr>
                </a:p>
              </p:txBody>
            </p:sp>
            <p:sp>
              <p:nvSpPr>
                <p:cNvPr id="145460" name="Rectangle 52"/>
                <p:cNvSpPr>
                  <a:spLocks noChangeArrowheads="1"/>
                </p:cNvSpPr>
                <p:nvPr/>
              </p:nvSpPr>
              <p:spPr bwMode="auto">
                <a:xfrm>
                  <a:off x="0" y="374"/>
                  <a:ext cx="691" cy="890"/>
                </a:xfrm>
                <a:prstGeom prst="rect">
                  <a:avLst/>
                </a:prstGeom>
                <a:noFill/>
                <a:ln w="7">
                  <a:solidFill>
                    <a:srgbClr val="A0A0A0"/>
                  </a:solidFill>
                  <a:miter lim="800000"/>
                  <a:headEnd/>
                  <a:tailEnd/>
                </a:ln>
                <a:effectLst/>
              </p:spPr>
              <p:txBody>
                <a:bodyPr wrap="none"/>
                <a:lstStyle/>
                <a:p>
                  <a:endParaRPr lang="zh-CN" altLang="en-US"/>
                </a:p>
              </p:txBody>
            </p:sp>
          </p:grpSp>
          <p:grpSp>
            <p:nvGrpSpPr>
              <p:cNvPr id="8" name="Group 55"/>
              <p:cNvGrpSpPr>
                <a:grpSpLocks/>
              </p:cNvGrpSpPr>
              <p:nvPr/>
            </p:nvGrpSpPr>
            <p:grpSpPr bwMode="auto">
              <a:xfrm>
                <a:off x="691" y="374"/>
                <a:ext cx="2023" cy="890"/>
                <a:chOff x="691" y="374"/>
                <a:chExt cx="2023" cy="890"/>
              </a:xfrm>
            </p:grpSpPr>
            <p:sp>
              <p:nvSpPr>
                <p:cNvPr id="145446" name="Rectangle 38"/>
                <p:cNvSpPr>
                  <a:spLocks noChangeArrowheads="1"/>
                </p:cNvSpPr>
                <p:nvPr/>
              </p:nvSpPr>
              <p:spPr bwMode="auto">
                <a:xfrm>
                  <a:off x="734" y="374"/>
                  <a:ext cx="1937" cy="890"/>
                </a:xfrm>
                <a:prstGeom prst="rect">
                  <a:avLst/>
                </a:prstGeom>
                <a:noFill/>
                <a:ln w="9525">
                  <a:noFill/>
                  <a:miter lim="800000"/>
                  <a:headEnd/>
                  <a:tailEnd/>
                </a:ln>
                <a:effectLst/>
              </p:spPr>
              <p:txBody>
                <a:bodyPr/>
                <a:lstStyle/>
                <a:p>
                  <a:pPr algn="l"/>
                  <a:r>
                    <a:rPr lang="zh-CN" altLang="en-US" sz="1600">
                      <a:latin typeface="Times New Roman" pitchFamily="18" charset="0"/>
                    </a:rPr>
                    <a:t>软件开发活动的过程在管理活动、技术活动和支持活动等方面都已文档化、规范化。所有项目或产品的开发和维护都在这个规范化的体系基础上进行定制。软件项目的成本、进度、质量以及过程是受控的，软件质量具有可追溯性</a:t>
                  </a:r>
                  <a:endParaRPr lang="zh-CN" altLang="en-US" sz="1600"/>
                </a:p>
                <a:p>
                  <a:pPr algn="l" eaLnBrk="0" hangingPunct="0"/>
                  <a:endParaRPr lang="en-US" altLang="zh-CN" sz="1600">
                    <a:latin typeface="Times New Roman" pitchFamily="18" charset="0"/>
                  </a:endParaRPr>
                </a:p>
              </p:txBody>
            </p:sp>
            <p:sp>
              <p:nvSpPr>
                <p:cNvPr id="145462" name="Rectangle 54"/>
                <p:cNvSpPr>
                  <a:spLocks noChangeArrowheads="1"/>
                </p:cNvSpPr>
                <p:nvPr/>
              </p:nvSpPr>
              <p:spPr bwMode="auto">
                <a:xfrm>
                  <a:off x="691" y="374"/>
                  <a:ext cx="2023" cy="890"/>
                </a:xfrm>
                <a:prstGeom prst="rect">
                  <a:avLst/>
                </a:prstGeom>
                <a:noFill/>
                <a:ln w="7">
                  <a:solidFill>
                    <a:srgbClr val="A0A0A0"/>
                  </a:solidFill>
                  <a:miter lim="800000"/>
                  <a:headEnd/>
                  <a:tailEnd/>
                </a:ln>
                <a:effectLst/>
              </p:spPr>
              <p:txBody>
                <a:bodyPr wrap="none"/>
                <a:lstStyle/>
                <a:p>
                  <a:endParaRPr lang="zh-CN" altLang="en-US"/>
                </a:p>
              </p:txBody>
            </p:sp>
          </p:grpSp>
          <p:grpSp>
            <p:nvGrpSpPr>
              <p:cNvPr id="9" name="Group 57"/>
              <p:cNvGrpSpPr>
                <a:grpSpLocks/>
              </p:cNvGrpSpPr>
              <p:nvPr/>
            </p:nvGrpSpPr>
            <p:grpSpPr bwMode="auto">
              <a:xfrm>
                <a:off x="2714" y="374"/>
                <a:ext cx="832" cy="890"/>
                <a:chOff x="2714" y="374"/>
                <a:chExt cx="832" cy="890"/>
              </a:xfrm>
            </p:grpSpPr>
            <p:sp>
              <p:nvSpPr>
                <p:cNvPr id="145447" name="Rectangle 39"/>
                <p:cNvSpPr>
                  <a:spLocks noChangeArrowheads="1"/>
                </p:cNvSpPr>
                <p:nvPr/>
              </p:nvSpPr>
              <p:spPr bwMode="auto">
                <a:xfrm>
                  <a:off x="2757" y="374"/>
                  <a:ext cx="746" cy="890"/>
                </a:xfrm>
                <a:prstGeom prst="rect">
                  <a:avLst/>
                </a:prstGeom>
                <a:noFill/>
                <a:ln w="9525">
                  <a:noFill/>
                  <a:miter lim="800000"/>
                  <a:headEnd/>
                  <a:tailEnd/>
                </a:ln>
                <a:effectLst/>
              </p:spPr>
              <p:txBody>
                <a:bodyPr/>
                <a:lstStyle/>
                <a:p>
                  <a:pPr algn="l"/>
                  <a:r>
                    <a:rPr lang="zh-CN" altLang="en-US" sz="1600">
                      <a:latin typeface="宋体" pitchFamily="2" charset="-122"/>
                    </a:rPr>
                    <a:t>组织过程焦点</a:t>
                  </a:r>
                  <a:endParaRPr lang="zh-CN" altLang="en-US" sz="1600"/>
                </a:p>
                <a:p>
                  <a:pPr algn="l" eaLnBrk="0" hangingPunct="0"/>
                  <a:r>
                    <a:rPr lang="zh-CN" altLang="en-US" sz="1600">
                      <a:latin typeface="宋体" pitchFamily="2" charset="-122"/>
                    </a:rPr>
                    <a:t>组织过程定义</a:t>
                  </a:r>
                  <a:endParaRPr lang="zh-CN" altLang="en-US" sz="1600"/>
                </a:p>
                <a:p>
                  <a:pPr algn="l" eaLnBrk="0" hangingPunct="0"/>
                  <a:r>
                    <a:rPr lang="zh-CN" altLang="en-US" sz="1600">
                      <a:latin typeface="宋体" pitchFamily="2" charset="-122"/>
                    </a:rPr>
                    <a:t>培训大纲</a:t>
                  </a:r>
                  <a:endParaRPr lang="zh-CN" altLang="en-US" sz="1600"/>
                </a:p>
                <a:p>
                  <a:pPr algn="l" eaLnBrk="0" hangingPunct="0"/>
                  <a:r>
                    <a:rPr lang="zh-CN" altLang="en-US" sz="1600">
                      <a:latin typeface="宋体" pitchFamily="2" charset="-122"/>
                    </a:rPr>
                    <a:t>综合软件管理</a:t>
                  </a:r>
                  <a:endParaRPr lang="zh-CN" altLang="en-US" sz="1600"/>
                </a:p>
                <a:p>
                  <a:pPr algn="l" eaLnBrk="0" hangingPunct="0"/>
                  <a:r>
                    <a:rPr lang="zh-CN" altLang="en-US" sz="1600">
                      <a:latin typeface="宋体" pitchFamily="2" charset="-122"/>
                    </a:rPr>
                    <a:t>软件产品工程</a:t>
                  </a:r>
                  <a:endParaRPr lang="zh-CN" altLang="en-US" sz="1600"/>
                </a:p>
                <a:p>
                  <a:pPr algn="l" eaLnBrk="0" hangingPunct="0"/>
                  <a:r>
                    <a:rPr lang="zh-CN" altLang="en-US" sz="1600">
                      <a:latin typeface="宋体" pitchFamily="2" charset="-122"/>
                    </a:rPr>
                    <a:t>组织协调</a:t>
                  </a:r>
                  <a:endParaRPr lang="zh-CN" altLang="en-US" sz="1600"/>
                </a:p>
                <a:p>
                  <a:pPr algn="l" eaLnBrk="0" hangingPunct="0"/>
                  <a:r>
                    <a:rPr lang="zh-CN" altLang="en-US" sz="1600">
                      <a:latin typeface="宋体" pitchFamily="2" charset="-122"/>
                    </a:rPr>
                    <a:t>同行专家评审</a:t>
                  </a:r>
                  <a:endParaRPr lang="zh-CN" altLang="en-US" sz="1600"/>
                </a:p>
                <a:p>
                  <a:pPr algn="l" eaLnBrk="0" hangingPunct="0"/>
                  <a:endParaRPr lang="en-US" altLang="zh-CN" sz="1600">
                    <a:latin typeface="Times New Roman" pitchFamily="18" charset="0"/>
                  </a:endParaRPr>
                </a:p>
              </p:txBody>
            </p:sp>
            <p:sp>
              <p:nvSpPr>
                <p:cNvPr id="145464" name="Rectangle 56"/>
                <p:cNvSpPr>
                  <a:spLocks noChangeArrowheads="1"/>
                </p:cNvSpPr>
                <p:nvPr/>
              </p:nvSpPr>
              <p:spPr bwMode="auto">
                <a:xfrm>
                  <a:off x="2714" y="374"/>
                  <a:ext cx="832" cy="890"/>
                </a:xfrm>
                <a:prstGeom prst="rect">
                  <a:avLst/>
                </a:prstGeom>
                <a:noFill/>
                <a:ln w="7">
                  <a:solidFill>
                    <a:srgbClr val="A0A0A0"/>
                  </a:solidFill>
                  <a:miter lim="800000"/>
                  <a:headEnd/>
                  <a:tailEnd/>
                </a:ln>
                <a:effectLst/>
              </p:spPr>
              <p:txBody>
                <a:bodyPr wrap="none"/>
                <a:lstStyle/>
                <a:p>
                  <a:endParaRPr lang="zh-CN" altLang="en-US"/>
                </a:p>
              </p:txBody>
            </p:sp>
          </p:grpSp>
          <p:grpSp>
            <p:nvGrpSpPr>
              <p:cNvPr id="10" name="Group 59"/>
              <p:cNvGrpSpPr>
                <a:grpSpLocks/>
              </p:cNvGrpSpPr>
              <p:nvPr/>
            </p:nvGrpSpPr>
            <p:grpSpPr bwMode="auto">
              <a:xfrm>
                <a:off x="0" y="1264"/>
                <a:ext cx="691" cy="460"/>
                <a:chOff x="0" y="1264"/>
                <a:chExt cx="691" cy="460"/>
              </a:xfrm>
            </p:grpSpPr>
            <p:sp>
              <p:nvSpPr>
                <p:cNvPr id="145448" name="Rectangle 40"/>
                <p:cNvSpPr>
                  <a:spLocks noChangeArrowheads="1"/>
                </p:cNvSpPr>
                <p:nvPr/>
              </p:nvSpPr>
              <p:spPr bwMode="auto">
                <a:xfrm>
                  <a:off x="43" y="1264"/>
                  <a:ext cx="605" cy="460"/>
                </a:xfrm>
                <a:prstGeom prst="rect">
                  <a:avLst/>
                </a:prstGeom>
                <a:noFill/>
                <a:ln w="9525">
                  <a:noFill/>
                  <a:miter lim="800000"/>
                  <a:headEnd/>
                  <a:tailEnd/>
                </a:ln>
                <a:effectLst/>
              </p:spPr>
              <p:txBody>
                <a:bodyPr/>
                <a:lstStyle/>
                <a:p>
                  <a:pPr algn="l"/>
                  <a:endParaRPr lang="en-US" altLang="zh-CN" sz="1600">
                    <a:latin typeface="Times New Roman" pitchFamily="18" charset="0"/>
                  </a:endParaRPr>
                </a:p>
                <a:p>
                  <a:pPr algn="l"/>
                  <a:r>
                    <a:rPr lang="en-US" altLang="zh-CN" sz="1600">
                      <a:latin typeface="Times New Roman" pitchFamily="18" charset="0"/>
                    </a:rPr>
                    <a:t>Ⅳ</a:t>
                  </a:r>
                  <a:r>
                    <a:rPr lang="zh-CN" altLang="en-US" sz="1600">
                      <a:latin typeface="Times New Roman" pitchFamily="18" charset="0"/>
                    </a:rPr>
                    <a:t>级</a:t>
                  </a:r>
                  <a:r>
                    <a:rPr lang="en-US" altLang="zh-CN" sz="1600">
                      <a:latin typeface="Times New Roman" pitchFamily="18" charset="0"/>
                    </a:rPr>
                    <a:t>—</a:t>
                  </a:r>
                </a:p>
                <a:p>
                  <a:pPr algn="l"/>
                  <a:r>
                    <a:rPr lang="zh-CN" altLang="en-US" sz="1600">
                      <a:latin typeface="Times New Roman" pitchFamily="18" charset="0"/>
                    </a:rPr>
                    <a:t>已管理级</a:t>
                  </a:r>
                  <a:endParaRPr lang="zh-CN" altLang="en-US" sz="1600"/>
                </a:p>
                <a:p>
                  <a:pPr algn="l" eaLnBrk="0" hangingPunct="0"/>
                  <a:endParaRPr lang="en-US" altLang="zh-CN" sz="1600">
                    <a:latin typeface="Times New Roman" pitchFamily="18" charset="0"/>
                  </a:endParaRPr>
                </a:p>
              </p:txBody>
            </p:sp>
            <p:sp>
              <p:nvSpPr>
                <p:cNvPr id="145466" name="Rectangle 58"/>
                <p:cNvSpPr>
                  <a:spLocks noChangeArrowheads="1"/>
                </p:cNvSpPr>
                <p:nvPr/>
              </p:nvSpPr>
              <p:spPr bwMode="auto">
                <a:xfrm>
                  <a:off x="0" y="1264"/>
                  <a:ext cx="691" cy="460"/>
                </a:xfrm>
                <a:prstGeom prst="rect">
                  <a:avLst/>
                </a:prstGeom>
                <a:noFill/>
                <a:ln w="7">
                  <a:solidFill>
                    <a:srgbClr val="A0A0A0"/>
                  </a:solidFill>
                  <a:miter lim="800000"/>
                  <a:headEnd/>
                  <a:tailEnd/>
                </a:ln>
                <a:effectLst/>
              </p:spPr>
              <p:txBody>
                <a:bodyPr wrap="none"/>
                <a:lstStyle/>
                <a:p>
                  <a:endParaRPr lang="zh-CN" altLang="en-US"/>
                </a:p>
              </p:txBody>
            </p:sp>
          </p:grpSp>
          <p:grpSp>
            <p:nvGrpSpPr>
              <p:cNvPr id="11" name="Group 61"/>
              <p:cNvGrpSpPr>
                <a:grpSpLocks/>
              </p:cNvGrpSpPr>
              <p:nvPr/>
            </p:nvGrpSpPr>
            <p:grpSpPr bwMode="auto">
              <a:xfrm>
                <a:off x="691" y="1264"/>
                <a:ext cx="2023" cy="460"/>
                <a:chOff x="691" y="1264"/>
                <a:chExt cx="2023" cy="460"/>
              </a:xfrm>
            </p:grpSpPr>
            <p:sp>
              <p:nvSpPr>
                <p:cNvPr id="145449" name="Rectangle 41"/>
                <p:cNvSpPr>
                  <a:spLocks noChangeArrowheads="1"/>
                </p:cNvSpPr>
                <p:nvPr/>
              </p:nvSpPr>
              <p:spPr bwMode="auto">
                <a:xfrm>
                  <a:off x="734" y="1264"/>
                  <a:ext cx="1937" cy="460"/>
                </a:xfrm>
                <a:prstGeom prst="rect">
                  <a:avLst/>
                </a:prstGeom>
                <a:noFill/>
                <a:ln w="9525">
                  <a:noFill/>
                  <a:miter lim="800000"/>
                  <a:headEnd/>
                  <a:tailEnd/>
                </a:ln>
                <a:effectLst/>
              </p:spPr>
              <p:txBody>
                <a:bodyPr/>
                <a:lstStyle/>
                <a:p>
                  <a:pPr algn="l"/>
                  <a:r>
                    <a:rPr lang="zh-CN" altLang="en-US" sz="1600">
                      <a:latin typeface="Times New Roman" pitchFamily="18" charset="0"/>
                    </a:rPr>
                    <a:t>运用度量方法和数据，可以对软件产品和开发过程实施定量的分解和控制</a:t>
                  </a:r>
                  <a:endParaRPr lang="zh-CN" altLang="en-US" sz="1600"/>
                </a:p>
                <a:p>
                  <a:pPr algn="l" eaLnBrk="0" hangingPunct="0"/>
                  <a:endParaRPr lang="en-US" altLang="zh-CN" sz="1600">
                    <a:latin typeface="Times New Roman" pitchFamily="18" charset="0"/>
                  </a:endParaRPr>
                </a:p>
              </p:txBody>
            </p:sp>
            <p:sp>
              <p:nvSpPr>
                <p:cNvPr id="145468" name="Rectangle 60"/>
                <p:cNvSpPr>
                  <a:spLocks noChangeArrowheads="1"/>
                </p:cNvSpPr>
                <p:nvPr/>
              </p:nvSpPr>
              <p:spPr bwMode="auto">
                <a:xfrm>
                  <a:off x="691" y="1264"/>
                  <a:ext cx="2023" cy="460"/>
                </a:xfrm>
                <a:prstGeom prst="rect">
                  <a:avLst/>
                </a:prstGeom>
                <a:noFill/>
                <a:ln w="7">
                  <a:solidFill>
                    <a:srgbClr val="A0A0A0"/>
                  </a:solidFill>
                  <a:miter lim="800000"/>
                  <a:headEnd/>
                  <a:tailEnd/>
                </a:ln>
                <a:effectLst/>
              </p:spPr>
              <p:txBody>
                <a:bodyPr wrap="none"/>
                <a:lstStyle/>
                <a:p>
                  <a:endParaRPr lang="zh-CN" altLang="en-US"/>
                </a:p>
              </p:txBody>
            </p:sp>
          </p:grpSp>
          <p:grpSp>
            <p:nvGrpSpPr>
              <p:cNvPr id="12" name="Group 63"/>
              <p:cNvGrpSpPr>
                <a:grpSpLocks/>
              </p:cNvGrpSpPr>
              <p:nvPr/>
            </p:nvGrpSpPr>
            <p:grpSpPr bwMode="auto">
              <a:xfrm>
                <a:off x="2714" y="1264"/>
                <a:ext cx="832" cy="460"/>
                <a:chOff x="2714" y="1264"/>
                <a:chExt cx="832" cy="460"/>
              </a:xfrm>
            </p:grpSpPr>
            <p:sp>
              <p:nvSpPr>
                <p:cNvPr id="145450" name="Rectangle 42"/>
                <p:cNvSpPr>
                  <a:spLocks noChangeArrowheads="1"/>
                </p:cNvSpPr>
                <p:nvPr/>
              </p:nvSpPr>
              <p:spPr bwMode="auto">
                <a:xfrm>
                  <a:off x="2757" y="1264"/>
                  <a:ext cx="746" cy="460"/>
                </a:xfrm>
                <a:prstGeom prst="rect">
                  <a:avLst/>
                </a:prstGeom>
                <a:noFill/>
                <a:ln w="9525">
                  <a:noFill/>
                  <a:miter lim="800000"/>
                  <a:headEnd/>
                  <a:tailEnd/>
                </a:ln>
                <a:effectLst/>
              </p:spPr>
              <p:txBody>
                <a:bodyPr/>
                <a:lstStyle/>
                <a:p>
                  <a:pPr algn="l"/>
                  <a:r>
                    <a:rPr lang="zh-CN" altLang="en-US" sz="1600">
                      <a:latin typeface="宋体" pitchFamily="2" charset="-122"/>
                    </a:rPr>
                    <a:t>定量的过程管理</a:t>
                  </a:r>
                  <a:endParaRPr lang="zh-CN" altLang="en-US" sz="1600"/>
                </a:p>
                <a:p>
                  <a:pPr algn="l" eaLnBrk="0" hangingPunct="0"/>
                  <a:r>
                    <a:rPr lang="zh-CN" altLang="en-US" sz="1600">
                      <a:latin typeface="宋体" pitchFamily="2" charset="-122"/>
                    </a:rPr>
                    <a:t>软件质量管理</a:t>
                  </a:r>
                  <a:endParaRPr lang="zh-CN" altLang="en-US" sz="1600"/>
                </a:p>
                <a:p>
                  <a:pPr algn="l" eaLnBrk="0" hangingPunct="0"/>
                  <a:endParaRPr lang="en-US" altLang="zh-CN" sz="1600">
                    <a:latin typeface="Times New Roman" pitchFamily="18" charset="0"/>
                  </a:endParaRPr>
                </a:p>
              </p:txBody>
            </p:sp>
            <p:sp>
              <p:nvSpPr>
                <p:cNvPr id="145470" name="Rectangle 62"/>
                <p:cNvSpPr>
                  <a:spLocks noChangeArrowheads="1"/>
                </p:cNvSpPr>
                <p:nvPr/>
              </p:nvSpPr>
              <p:spPr bwMode="auto">
                <a:xfrm>
                  <a:off x="2714" y="1264"/>
                  <a:ext cx="832" cy="460"/>
                </a:xfrm>
                <a:prstGeom prst="rect">
                  <a:avLst/>
                </a:prstGeom>
                <a:noFill/>
                <a:ln w="7">
                  <a:solidFill>
                    <a:srgbClr val="A0A0A0"/>
                  </a:solidFill>
                  <a:miter lim="800000"/>
                  <a:headEnd/>
                  <a:tailEnd/>
                </a:ln>
                <a:effectLst/>
              </p:spPr>
              <p:txBody>
                <a:bodyPr wrap="none"/>
                <a:lstStyle/>
                <a:p>
                  <a:endParaRPr lang="zh-CN" altLang="en-US"/>
                </a:p>
              </p:txBody>
            </p:sp>
          </p:grpSp>
          <p:grpSp>
            <p:nvGrpSpPr>
              <p:cNvPr id="13" name="Group 65"/>
              <p:cNvGrpSpPr>
                <a:grpSpLocks/>
              </p:cNvGrpSpPr>
              <p:nvPr/>
            </p:nvGrpSpPr>
            <p:grpSpPr bwMode="auto">
              <a:xfrm>
                <a:off x="0" y="1724"/>
                <a:ext cx="691" cy="546"/>
                <a:chOff x="0" y="1724"/>
                <a:chExt cx="691" cy="546"/>
              </a:xfrm>
            </p:grpSpPr>
            <p:sp>
              <p:nvSpPr>
                <p:cNvPr id="145451" name="Rectangle 43"/>
                <p:cNvSpPr>
                  <a:spLocks noChangeArrowheads="1"/>
                </p:cNvSpPr>
                <p:nvPr/>
              </p:nvSpPr>
              <p:spPr bwMode="auto">
                <a:xfrm>
                  <a:off x="43" y="1724"/>
                  <a:ext cx="605" cy="546"/>
                </a:xfrm>
                <a:prstGeom prst="rect">
                  <a:avLst/>
                </a:prstGeom>
                <a:noFill/>
                <a:ln w="9525">
                  <a:noFill/>
                  <a:miter lim="800000"/>
                  <a:headEnd/>
                  <a:tailEnd/>
                </a:ln>
                <a:effectLst/>
              </p:spPr>
              <p:txBody>
                <a:bodyPr/>
                <a:lstStyle/>
                <a:p>
                  <a:pPr algn="l"/>
                  <a:endParaRPr lang="en-US" altLang="zh-CN" sz="1600">
                    <a:latin typeface="Times New Roman" pitchFamily="18" charset="0"/>
                  </a:endParaRPr>
                </a:p>
                <a:p>
                  <a:pPr algn="l"/>
                  <a:r>
                    <a:rPr lang="en-US" altLang="zh-CN" sz="1600">
                      <a:latin typeface="Times New Roman" pitchFamily="18" charset="0"/>
                    </a:rPr>
                    <a:t>Ⅴ</a:t>
                  </a:r>
                  <a:r>
                    <a:rPr lang="zh-CN" altLang="en-US" sz="1600">
                      <a:latin typeface="Times New Roman" pitchFamily="18" charset="0"/>
                    </a:rPr>
                    <a:t>级</a:t>
                  </a:r>
                  <a:r>
                    <a:rPr lang="en-US" altLang="zh-CN" sz="1600">
                      <a:latin typeface="Times New Roman" pitchFamily="18" charset="0"/>
                    </a:rPr>
                    <a:t>—</a:t>
                  </a:r>
                </a:p>
                <a:p>
                  <a:pPr algn="l"/>
                  <a:r>
                    <a:rPr lang="zh-CN" altLang="en-US" sz="1600">
                      <a:latin typeface="Times New Roman" pitchFamily="18" charset="0"/>
                    </a:rPr>
                    <a:t>优化级</a:t>
                  </a:r>
                  <a:endParaRPr lang="zh-CN" altLang="en-US" sz="1600"/>
                </a:p>
                <a:p>
                  <a:pPr algn="l" eaLnBrk="0" hangingPunct="0"/>
                  <a:endParaRPr lang="en-US" altLang="zh-CN" sz="1600">
                    <a:latin typeface="Times New Roman" pitchFamily="18" charset="0"/>
                  </a:endParaRPr>
                </a:p>
              </p:txBody>
            </p:sp>
            <p:sp>
              <p:nvSpPr>
                <p:cNvPr id="145472" name="Rectangle 64"/>
                <p:cNvSpPr>
                  <a:spLocks noChangeArrowheads="1"/>
                </p:cNvSpPr>
                <p:nvPr/>
              </p:nvSpPr>
              <p:spPr bwMode="auto">
                <a:xfrm>
                  <a:off x="0" y="1724"/>
                  <a:ext cx="691" cy="546"/>
                </a:xfrm>
                <a:prstGeom prst="rect">
                  <a:avLst/>
                </a:prstGeom>
                <a:noFill/>
                <a:ln w="7">
                  <a:solidFill>
                    <a:srgbClr val="A0A0A0"/>
                  </a:solidFill>
                  <a:miter lim="800000"/>
                  <a:headEnd/>
                  <a:tailEnd/>
                </a:ln>
                <a:effectLst/>
              </p:spPr>
              <p:txBody>
                <a:bodyPr wrap="none"/>
                <a:lstStyle/>
                <a:p>
                  <a:endParaRPr lang="zh-CN" altLang="en-US"/>
                </a:p>
              </p:txBody>
            </p:sp>
          </p:grpSp>
          <p:grpSp>
            <p:nvGrpSpPr>
              <p:cNvPr id="14" name="Group 67"/>
              <p:cNvGrpSpPr>
                <a:grpSpLocks/>
              </p:cNvGrpSpPr>
              <p:nvPr/>
            </p:nvGrpSpPr>
            <p:grpSpPr bwMode="auto">
              <a:xfrm>
                <a:off x="691" y="1724"/>
                <a:ext cx="2023" cy="546"/>
                <a:chOff x="691" y="1724"/>
                <a:chExt cx="2023" cy="546"/>
              </a:xfrm>
            </p:grpSpPr>
            <p:sp>
              <p:nvSpPr>
                <p:cNvPr id="145452" name="Rectangle 44"/>
                <p:cNvSpPr>
                  <a:spLocks noChangeArrowheads="1"/>
                </p:cNvSpPr>
                <p:nvPr/>
              </p:nvSpPr>
              <p:spPr bwMode="auto">
                <a:xfrm>
                  <a:off x="734" y="1724"/>
                  <a:ext cx="1937" cy="546"/>
                </a:xfrm>
                <a:prstGeom prst="rect">
                  <a:avLst/>
                </a:prstGeom>
                <a:noFill/>
                <a:ln w="9525">
                  <a:noFill/>
                  <a:miter lim="800000"/>
                  <a:headEnd/>
                  <a:tailEnd/>
                </a:ln>
                <a:effectLst/>
              </p:spPr>
              <p:txBody>
                <a:bodyPr/>
                <a:lstStyle/>
                <a:p>
                  <a:pPr algn="l"/>
                  <a:r>
                    <a:rPr lang="zh-CN" altLang="en-US" sz="1600">
                      <a:latin typeface="Times New Roman" pitchFamily="18" charset="0"/>
                    </a:rPr>
                    <a:t>通过建立开发过程的定量反馈机制，不断产生新的思想、采用新的技术来不断地改进和优化软件开发过程</a:t>
                  </a:r>
                  <a:endParaRPr lang="zh-CN" altLang="en-US" sz="1600"/>
                </a:p>
                <a:p>
                  <a:pPr algn="l" eaLnBrk="0" hangingPunct="0"/>
                  <a:endParaRPr lang="en-US" altLang="zh-CN" sz="1600">
                    <a:latin typeface="Times New Roman" pitchFamily="18" charset="0"/>
                  </a:endParaRPr>
                </a:p>
              </p:txBody>
            </p:sp>
            <p:sp>
              <p:nvSpPr>
                <p:cNvPr id="145474" name="Rectangle 66"/>
                <p:cNvSpPr>
                  <a:spLocks noChangeArrowheads="1"/>
                </p:cNvSpPr>
                <p:nvPr/>
              </p:nvSpPr>
              <p:spPr bwMode="auto">
                <a:xfrm>
                  <a:off x="691" y="1724"/>
                  <a:ext cx="2023" cy="546"/>
                </a:xfrm>
                <a:prstGeom prst="rect">
                  <a:avLst/>
                </a:prstGeom>
                <a:noFill/>
                <a:ln w="7">
                  <a:solidFill>
                    <a:srgbClr val="A0A0A0"/>
                  </a:solidFill>
                  <a:miter lim="800000"/>
                  <a:headEnd/>
                  <a:tailEnd/>
                </a:ln>
                <a:effectLst/>
              </p:spPr>
              <p:txBody>
                <a:bodyPr wrap="none"/>
                <a:lstStyle/>
                <a:p>
                  <a:endParaRPr lang="zh-CN" altLang="en-US"/>
                </a:p>
              </p:txBody>
            </p:sp>
          </p:grpSp>
          <p:grpSp>
            <p:nvGrpSpPr>
              <p:cNvPr id="15" name="Group 69"/>
              <p:cNvGrpSpPr>
                <a:grpSpLocks/>
              </p:cNvGrpSpPr>
              <p:nvPr/>
            </p:nvGrpSpPr>
            <p:grpSpPr bwMode="auto">
              <a:xfrm>
                <a:off x="2714" y="1724"/>
                <a:ext cx="832" cy="546"/>
                <a:chOff x="2714" y="1724"/>
                <a:chExt cx="832" cy="546"/>
              </a:xfrm>
            </p:grpSpPr>
            <p:sp>
              <p:nvSpPr>
                <p:cNvPr id="145453" name="Rectangle 45"/>
                <p:cNvSpPr>
                  <a:spLocks noChangeArrowheads="1"/>
                </p:cNvSpPr>
                <p:nvPr/>
              </p:nvSpPr>
              <p:spPr bwMode="auto">
                <a:xfrm>
                  <a:off x="2757" y="1724"/>
                  <a:ext cx="746" cy="546"/>
                </a:xfrm>
                <a:prstGeom prst="rect">
                  <a:avLst/>
                </a:prstGeom>
                <a:noFill/>
                <a:ln w="9525">
                  <a:noFill/>
                  <a:miter lim="800000"/>
                  <a:headEnd/>
                  <a:tailEnd/>
                </a:ln>
                <a:effectLst/>
              </p:spPr>
              <p:txBody>
                <a:bodyPr/>
                <a:lstStyle/>
                <a:p>
                  <a:pPr algn="l"/>
                  <a:r>
                    <a:rPr lang="zh-CN" altLang="en-US" sz="1600">
                      <a:latin typeface="宋体" pitchFamily="2" charset="-122"/>
                    </a:rPr>
                    <a:t>缺陷预防</a:t>
                  </a:r>
                  <a:endParaRPr lang="zh-CN" altLang="en-US" sz="1600"/>
                </a:p>
                <a:p>
                  <a:pPr algn="l" eaLnBrk="0" hangingPunct="0"/>
                  <a:r>
                    <a:rPr lang="zh-CN" altLang="en-US" sz="1600">
                      <a:latin typeface="宋体" pitchFamily="2" charset="-122"/>
                    </a:rPr>
                    <a:t>技术改变管理</a:t>
                  </a:r>
                  <a:endParaRPr lang="zh-CN" altLang="en-US" sz="1600"/>
                </a:p>
                <a:p>
                  <a:pPr algn="l" eaLnBrk="0" hangingPunct="0"/>
                  <a:r>
                    <a:rPr lang="zh-CN" altLang="en-US" sz="1600">
                      <a:latin typeface="宋体" pitchFamily="2" charset="-122"/>
                    </a:rPr>
                    <a:t>过程改变管理</a:t>
                  </a:r>
                  <a:endParaRPr lang="zh-CN" altLang="en-US" sz="1600"/>
                </a:p>
                <a:p>
                  <a:pPr algn="l" eaLnBrk="0" hangingPunct="0"/>
                  <a:endParaRPr lang="en-US" altLang="zh-CN" sz="1600">
                    <a:latin typeface="Times New Roman" pitchFamily="18" charset="0"/>
                  </a:endParaRPr>
                </a:p>
              </p:txBody>
            </p:sp>
            <p:sp>
              <p:nvSpPr>
                <p:cNvPr id="145476" name="Rectangle 68"/>
                <p:cNvSpPr>
                  <a:spLocks noChangeArrowheads="1"/>
                </p:cNvSpPr>
                <p:nvPr/>
              </p:nvSpPr>
              <p:spPr bwMode="auto">
                <a:xfrm>
                  <a:off x="2714" y="1724"/>
                  <a:ext cx="832" cy="546"/>
                </a:xfrm>
                <a:prstGeom prst="rect">
                  <a:avLst/>
                </a:prstGeom>
                <a:noFill/>
                <a:ln w="7">
                  <a:solidFill>
                    <a:srgbClr val="A0A0A0"/>
                  </a:solidFill>
                  <a:miter lim="800000"/>
                  <a:headEnd/>
                  <a:tailEnd/>
                </a:ln>
                <a:effectLst/>
              </p:spPr>
              <p:txBody>
                <a:bodyPr wrap="none"/>
                <a:lstStyle/>
                <a:p>
                  <a:endParaRPr lang="zh-CN" altLang="en-US"/>
                </a:p>
              </p:txBody>
            </p:sp>
          </p:grpSp>
        </p:grpSp>
        <p:sp>
          <p:nvSpPr>
            <p:cNvPr id="145479" name="Rectangle 71"/>
            <p:cNvSpPr>
              <a:spLocks noChangeArrowheads="1"/>
            </p:cNvSpPr>
            <p:nvPr/>
          </p:nvSpPr>
          <p:spPr bwMode="auto">
            <a:xfrm>
              <a:off x="-3" y="-3"/>
              <a:ext cx="3552" cy="2276"/>
            </a:xfrm>
            <a:prstGeom prst="rect">
              <a:avLst/>
            </a:prstGeom>
            <a:noFill/>
            <a:ln w="9525">
              <a:solidFill>
                <a:srgbClr val="A0A0A0"/>
              </a:solidFill>
              <a:miter lim="800000"/>
              <a:headEnd/>
              <a:tailEnd/>
            </a:ln>
            <a:effectLst/>
          </p:spPr>
          <p:txBody>
            <a:bodyPr wrap="none"/>
            <a:lstStyle/>
            <a:p>
              <a:endParaRPr lang="zh-CN" altLang="en-US"/>
            </a:p>
          </p:txBody>
        </p:sp>
      </p:grpSp>
      <p:sp>
        <p:nvSpPr>
          <p:cNvPr id="42"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noFill/>
          <a:ln/>
        </p:spPr>
        <p:txBody>
          <a:bodyPr/>
          <a:lstStyle/>
          <a:p>
            <a:r>
              <a:rPr lang="zh-CN" altLang="en-US" dirty="0">
                <a:latin typeface="隶书" pitchFamily="49" charset="-122"/>
                <a:ea typeface="隶书" pitchFamily="49" charset="-122"/>
              </a:rPr>
              <a:t>项目结束过程</a:t>
            </a:r>
          </a:p>
        </p:txBody>
      </p:sp>
      <p:sp>
        <p:nvSpPr>
          <p:cNvPr id="110594" name="Rectangle 2"/>
          <p:cNvSpPr>
            <a:spLocks noGrp="1" noChangeArrowheads="1"/>
          </p:cNvSpPr>
          <p:nvPr>
            <p:ph idx="1"/>
          </p:nvPr>
        </p:nvSpPr>
        <p:spPr>
          <a:xfrm>
            <a:off x="395288" y="1341438"/>
            <a:ext cx="8497887" cy="5256212"/>
          </a:xfrm>
        </p:spPr>
        <p:txBody>
          <a:bodyPr/>
          <a:lstStyle/>
          <a:p>
            <a:r>
              <a:rPr lang="zh-CN" altLang="en-US" dirty="0">
                <a:latin typeface="宋体" pitchFamily="2" charset="-122"/>
              </a:rPr>
              <a:t>项目验收</a:t>
            </a:r>
          </a:p>
          <a:p>
            <a:pPr lvl="1"/>
            <a:endParaRPr lang="zh-CN" altLang="en-US" dirty="0"/>
          </a:p>
          <a:p>
            <a:r>
              <a:rPr lang="zh-CN" altLang="en-US" dirty="0"/>
              <a:t>项目移交</a:t>
            </a:r>
            <a:endParaRPr lang="en-US" altLang="zh-CN" dirty="0">
              <a:latin typeface="宋体" pitchFamily="2" charset="-122"/>
            </a:endParaRPr>
          </a:p>
          <a:p>
            <a:endParaRPr lang="en-US" altLang="zh-CN" dirty="0">
              <a:latin typeface="宋体" pitchFamily="2" charset="-122"/>
            </a:endParaRPr>
          </a:p>
          <a:p>
            <a:r>
              <a:rPr lang="zh-CN" altLang="en-US" dirty="0">
                <a:latin typeface="宋体" pitchFamily="2" charset="-122"/>
              </a:rPr>
              <a:t>项目后评价</a:t>
            </a:r>
            <a:endParaRPr lang="zh-CN" altLang="en-US" dirty="0"/>
          </a:p>
        </p:txBody>
      </p:sp>
      <p:sp>
        <p:nvSpPr>
          <p:cNvPr id="4" name="灯片编号占位符 5"/>
          <p:cNvSpPr>
            <a:spLocks noGrp="1"/>
          </p:cNvSpPr>
          <p:nvPr>
            <p:ph type="sldNum" sz="quarter" idx="4294967295"/>
          </p:nvPr>
        </p:nvSpPr>
        <p:spPr>
          <a:xfrm>
            <a:off x="6553200" y="6356350"/>
            <a:ext cx="2133600" cy="365125"/>
          </a:xfrm>
          <a:prstGeom prst="rect">
            <a:avLst/>
          </a:prstGeom>
        </p:spPr>
        <p:txBody>
          <a:bodyPr/>
          <a:lstStyle/>
          <a:p>
            <a:pPr>
              <a:defRPr/>
            </a:pPr>
            <a:r>
              <a:rPr lang="en-US" altLang="zh-CN" dirty="0"/>
              <a:t>48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descr="T_SMCC05_08_0189_s2_003"/>
          <p:cNvPicPr>
            <a:picLocks noChangeAspect="1" noChangeArrowheads="1"/>
          </p:cNvPicPr>
          <p:nvPr/>
        </p:nvPicPr>
        <p:blipFill>
          <a:blip r:embed="rId2" cstate="print"/>
          <a:srcRect/>
          <a:stretch>
            <a:fillRect/>
          </a:stretch>
        </p:blipFill>
        <p:spPr bwMode="auto">
          <a:xfrm>
            <a:off x="11113" y="457200"/>
            <a:ext cx="9121775" cy="5926138"/>
          </a:xfrm>
          <a:prstGeom prst="rect">
            <a:avLst/>
          </a:prstGeom>
          <a:noFill/>
        </p:spPr>
      </p:pic>
      <p:sp>
        <p:nvSpPr>
          <p:cNvPr id="4" name="灯片编号占位符 3"/>
          <p:cNvSpPr>
            <a:spLocks noGrp="1"/>
          </p:cNvSpPr>
          <p:nvPr>
            <p:ph type="sldNum" sz="quarter" idx="4"/>
          </p:nvPr>
        </p:nvSpPr>
        <p:spPr/>
        <p:txBody>
          <a:bodyPr/>
          <a:lstStyle/>
          <a:p>
            <a:pPr>
              <a:defRPr/>
            </a:pPr>
            <a:fld id="{A61EF842-A886-4EE3-99A9-BE72B681D8B6}" type="slidenum">
              <a:rPr lang="en-US" altLang="zh-CN" smtClean="0"/>
              <a:pPr>
                <a:defRPr/>
              </a:pPr>
              <a:t>5</a:t>
            </a:fld>
            <a:endParaRPr lang="en-US" altLang="zh-C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395288" y="949325"/>
            <a:ext cx="8443912" cy="498475"/>
          </a:xfrm>
        </p:spPr>
        <p:txBody>
          <a:bodyPr/>
          <a:lstStyle/>
          <a:p>
            <a:pPr>
              <a:lnSpc>
                <a:spcPct val="110000"/>
              </a:lnSpc>
              <a:spcBef>
                <a:spcPts val="1200"/>
              </a:spcBef>
            </a:pPr>
            <a:r>
              <a:rPr lang="zh-CN" altLang="en-US" dirty="0">
                <a:latin typeface="宋体" pitchFamily="2" charset="-122"/>
                <a:ea typeface="宋体" pitchFamily="2" charset="-122"/>
              </a:rPr>
              <a:t>软件项目管理特征</a:t>
            </a:r>
            <a:endParaRPr lang="en-US" altLang="zh-CN" sz="2800" dirty="0">
              <a:latin typeface="宋体" pitchFamily="2" charset="-122"/>
              <a:ea typeface="宋体" pitchFamily="2" charset="-122"/>
            </a:endParaRPr>
          </a:p>
        </p:txBody>
      </p:sp>
      <p:sp>
        <p:nvSpPr>
          <p:cNvPr id="4" name="灯片编号占位符 3"/>
          <p:cNvSpPr>
            <a:spLocks noGrp="1"/>
          </p:cNvSpPr>
          <p:nvPr>
            <p:ph type="sldNum" sz="quarter" idx="4"/>
          </p:nvPr>
        </p:nvSpPr>
        <p:spPr/>
        <p:txBody>
          <a:bodyPr/>
          <a:lstStyle/>
          <a:p>
            <a:pPr>
              <a:defRPr/>
            </a:pPr>
            <a:fld id="{A61EF842-A886-4EE3-99A9-BE72B681D8B6}" type="slidenum">
              <a:rPr lang="en-US" altLang="zh-CN" smtClean="0"/>
              <a:pPr>
                <a:defRPr/>
              </a:pPr>
              <a:t>6</a:t>
            </a:fld>
            <a:endParaRPr lang="en-US" altLang="zh-CN" dirty="0"/>
          </a:p>
        </p:txBody>
      </p:sp>
      <p:sp>
        <p:nvSpPr>
          <p:cNvPr id="5" name="Rectangle 2"/>
          <p:cNvSpPr txBox="1">
            <a:spLocks noChangeArrowheads="1"/>
          </p:cNvSpPr>
          <p:nvPr/>
        </p:nvSpPr>
        <p:spPr bwMode="auto">
          <a:xfrm>
            <a:off x="395288" y="1524000"/>
            <a:ext cx="8443912"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10000"/>
              </a:lnSpc>
              <a:spcBef>
                <a:spcPts val="12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	软件项目管理是为了使软件项目能够按照预定的</a:t>
            </a:r>
            <a:r>
              <a:rPr kumimoji="1" lang="zh-CN" altLang="en-US" sz="2800" b="1" i="0" u="none" strike="noStrike" kern="0" cap="none" spc="0" normalizeH="0" baseline="0" noProof="0" dirty="0">
                <a:ln>
                  <a:noFill/>
                </a:ln>
                <a:solidFill>
                  <a:srgbClr val="FF0000"/>
                </a:solidFill>
                <a:effectLst/>
                <a:uLnTx/>
                <a:uFillTx/>
                <a:latin typeface="宋体" pitchFamily="2" charset="-122"/>
                <a:ea typeface="宋体" pitchFamily="2" charset="-122"/>
              </a:rPr>
              <a:t>成本、进度、质量</a:t>
            </a: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要求顺利完成，而对</a:t>
            </a:r>
            <a:r>
              <a:rPr kumimoji="1" lang="zh-CN" altLang="en-US" sz="2800" b="1" i="0" u="none" strike="noStrike" kern="0" cap="none" spc="0" normalizeH="0" baseline="0" noProof="0" dirty="0">
                <a:ln>
                  <a:noFill/>
                </a:ln>
                <a:solidFill>
                  <a:srgbClr val="FF0000"/>
                </a:solidFill>
                <a:effectLst/>
                <a:uLnTx/>
                <a:uFillTx/>
                <a:latin typeface="宋体" pitchFamily="2" charset="-122"/>
                <a:ea typeface="宋体" pitchFamily="2" charset="-122"/>
              </a:rPr>
              <a:t>成本、人员、进度、质量、风险</a:t>
            </a: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等进行分析和管理的活动。</a:t>
            </a:r>
          </a:p>
          <a:p>
            <a:pPr marL="742950" marR="0" lvl="1" indent="-285750" algn="l" defTabSz="914400" rtl="0" eaLnBrk="0" fontAlgn="base" latinLnBrk="0" hangingPunct="0">
              <a:lnSpc>
                <a:spcPct val="110000"/>
              </a:lnSpc>
              <a:spcBef>
                <a:spcPts val="1200"/>
              </a:spcBef>
              <a:spcAft>
                <a:spcPct val="0"/>
              </a:spcAft>
              <a:buClr>
                <a:schemeClr val="hlink"/>
              </a:buClr>
              <a:buSzPct val="55000"/>
              <a:buFont typeface="Wingdings" pitchFamily="2" charset="2"/>
              <a:buChar char="n"/>
              <a:tabLst/>
              <a:defRPr/>
            </a:pPr>
            <a:r>
              <a:rPr kumimoji="1" lang="zh-CN" altLang="en-US" sz="2800" b="1" i="0" u="none" strike="noStrike" kern="0" cap="none" spc="0" normalizeH="0" baseline="0" noProof="0" dirty="0">
                <a:ln>
                  <a:noFill/>
                </a:ln>
                <a:solidFill>
                  <a:schemeClr val="bg2"/>
                </a:solidFill>
                <a:effectLst/>
                <a:uLnTx/>
                <a:uFillTx/>
                <a:latin typeface="宋体" pitchFamily="2" charset="-122"/>
                <a:ea typeface="宋体" pitchFamily="2" charset="-122"/>
              </a:rPr>
              <a:t>进行软件项目管理有利于将开发人员的个人开发能力转化成企业的开发能力，企业的开发能力越高，表明这个企业的软件生产越趋向于成熟，企业就越能够稳定发展（即减小开发风险）。</a:t>
            </a:r>
          </a:p>
          <a:p>
            <a:pPr marL="342900" marR="0" lvl="0" indent="-342900" algn="l" defTabSz="914400" rtl="0" eaLnBrk="0" fontAlgn="base" latinLnBrk="0" hangingPunct="0">
              <a:lnSpc>
                <a:spcPct val="110000"/>
              </a:lnSpc>
              <a:spcBef>
                <a:spcPts val="1200"/>
              </a:spcBef>
              <a:spcAft>
                <a:spcPct val="0"/>
              </a:spcAft>
              <a:buClr>
                <a:schemeClr val="folHlink"/>
              </a:buClr>
              <a:buSzPct val="60000"/>
              <a:buFont typeface="Wingdings" pitchFamily="2" charset="2"/>
              <a:buNone/>
              <a:tabLst/>
              <a:defRPr/>
            </a:pPr>
            <a:endParaRPr kumimoji="1" lang="en-US" altLang="zh-CN" sz="2800" b="1" i="0" u="none" strike="noStrike" kern="0" cap="none" spc="0" normalizeH="0" baseline="0" noProof="0" dirty="0">
              <a:ln>
                <a:noFill/>
              </a:ln>
              <a:solidFill>
                <a:schemeClr val="folHlink"/>
              </a:solidFill>
              <a:effectLst/>
              <a:uLnTx/>
              <a:uFillTx/>
              <a:latin typeface="宋体" pitchFamily="2" charset="-122"/>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T_SMCC05_08_0189_s2_004"/>
          <p:cNvPicPr>
            <a:picLocks noChangeAspect="1" noChangeArrowheads="1"/>
          </p:cNvPicPr>
          <p:nvPr/>
        </p:nvPicPr>
        <p:blipFill>
          <a:blip r:embed="rId2" cstate="print"/>
          <a:srcRect/>
          <a:stretch>
            <a:fillRect/>
          </a:stretch>
        </p:blipFill>
        <p:spPr bwMode="auto">
          <a:xfrm>
            <a:off x="0" y="908050"/>
            <a:ext cx="9144000" cy="5568950"/>
          </a:xfrm>
          <a:prstGeom prst="rect">
            <a:avLst/>
          </a:prstGeom>
          <a:noFill/>
        </p:spPr>
      </p:pic>
      <p:sp>
        <p:nvSpPr>
          <p:cNvPr id="99331" name="Rectangle 3"/>
          <p:cNvSpPr>
            <a:spLocks noChangeArrowheads="1"/>
          </p:cNvSpPr>
          <p:nvPr/>
        </p:nvSpPr>
        <p:spPr bwMode="auto">
          <a:xfrm>
            <a:off x="900113" y="76200"/>
            <a:ext cx="7137400" cy="630238"/>
          </a:xfrm>
          <a:prstGeom prst="rect">
            <a:avLst/>
          </a:prstGeom>
          <a:noFill/>
          <a:ln w="9525">
            <a:noFill/>
            <a:miter lim="800000"/>
            <a:headEnd/>
            <a:tailEnd/>
          </a:ln>
          <a:effectLst/>
        </p:spPr>
        <p:txBody>
          <a:bodyPr anchor="ctr" anchorCtr="1"/>
          <a:lstStyle/>
          <a:p>
            <a:r>
              <a:rPr lang="zh-CN" altLang="en-US" sz="3200" b="1" dirty="0">
                <a:solidFill>
                  <a:schemeClr val="tx2"/>
                </a:solidFill>
                <a:latin typeface="隶书" pitchFamily="49" charset="-122"/>
              </a:rPr>
              <a:t>软件项目管理的特征</a:t>
            </a:r>
          </a:p>
        </p:txBody>
      </p:sp>
      <p:sp>
        <p:nvSpPr>
          <p:cNvPr id="5" name="灯片编号占位符 4"/>
          <p:cNvSpPr>
            <a:spLocks noGrp="1"/>
          </p:cNvSpPr>
          <p:nvPr>
            <p:ph type="sldNum" sz="quarter" idx="4"/>
          </p:nvPr>
        </p:nvSpPr>
        <p:spPr/>
        <p:txBody>
          <a:bodyPr/>
          <a:lstStyle/>
          <a:p>
            <a:pPr>
              <a:defRPr/>
            </a:pPr>
            <a:fld id="{A61EF842-A886-4EE3-99A9-BE72B681D8B6}" type="slidenum">
              <a:rPr lang="en-US" altLang="zh-CN" smtClean="0"/>
              <a:pPr>
                <a:defRPr/>
              </a:pPr>
              <a:t>7</a:t>
            </a:fld>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971550" y="101025"/>
            <a:ext cx="3448050" cy="584775"/>
          </a:xfrm>
          <a:prstGeom prst="rect">
            <a:avLst/>
          </a:prstGeom>
          <a:noFill/>
          <a:ln w="9525">
            <a:noFill/>
            <a:miter lim="800000"/>
            <a:headEnd/>
            <a:tailEnd/>
          </a:ln>
          <a:effectLst/>
        </p:spPr>
        <p:txBody>
          <a:bodyPr wrap="square">
            <a:spAutoFit/>
          </a:bodyPr>
          <a:lstStyle/>
          <a:p>
            <a:pPr indent="292100">
              <a:spcBef>
                <a:spcPct val="20000"/>
              </a:spcBef>
              <a:buClr>
                <a:schemeClr val="hlink"/>
              </a:buClr>
              <a:buSzPct val="80000"/>
              <a:buFont typeface="Wingdings" pitchFamily="2" charset="2"/>
              <a:buChar char="Ø"/>
            </a:pPr>
            <a:r>
              <a:rPr lang="zh-CN" altLang="en-US" sz="3200" b="1" dirty="0"/>
              <a:t>项目组成员</a:t>
            </a:r>
            <a:endParaRPr lang="zh-CN" altLang="en-US" sz="3200" b="1" dirty="0">
              <a:ea typeface="宋体" charset="-122"/>
            </a:endParaRPr>
          </a:p>
        </p:txBody>
      </p:sp>
      <p:sp>
        <p:nvSpPr>
          <p:cNvPr id="90116" name="Text Box 4"/>
          <p:cNvSpPr txBox="1">
            <a:spLocks noChangeArrowheads="1"/>
          </p:cNvSpPr>
          <p:nvPr/>
        </p:nvSpPr>
        <p:spPr bwMode="auto">
          <a:xfrm>
            <a:off x="827088" y="981075"/>
            <a:ext cx="8316912" cy="5293757"/>
          </a:xfrm>
          <a:prstGeom prst="rect">
            <a:avLst/>
          </a:prstGeom>
          <a:noFill/>
          <a:ln w="9525">
            <a:noFill/>
            <a:miter lim="800000"/>
            <a:headEnd/>
            <a:tailEnd/>
          </a:ln>
          <a:effectLst/>
        </p:spPr>
        <p:txBody>
          <a:bodyPr>
            <a:spAutoFit/>
          </a:bodyPr>
          <a:lstStyle/>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项目经理 </a:t>
            </a:r>
            <a:r>
              <a:rPr lang="en-US" altLang="zh-CN" sz="2400" b="1" dirty="0">
                <a:effectLst/>
                <a:ea typeface="宋体" charset="-122"/>
              </a:rPr>
              <a:t>Project Manager</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开发经理 </a:t>
            </a:r>
            <a:r>
              <a:rPr lang="en-US" altLang="zh-CN" sz="2400" b="1" dirty="0">
                <a:effectLst/>
                <a:ea typeface="宋体" charset="-122"/>
              </a:rPr>
              <a:t>Development Manager</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体系结构工程师 </a:t>
            </a:r>
            <a:r>
              <a:rPr lang="en-US" altLang="zh-CN" sz="2400" b="1" dirty="0">
                <a:effectLst/>
                <a:ea typeface="宋体" charset="-122"/>
              </a:rPr>
              <a:t>Architect</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软件工程师 </a:t>
            </a:r>
            <a:r>
              <a:rPr lang="en-US" altLang="zh-CN" sz="2400" b="1" dirty="0">
                <a:effectLst/>
                <a:ea typeface="宋体" charset="-122"/>
              </a:rPr>
              <a:t>Software Engineer </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产品顾问 </a:t>
            </a:r>
            <a:r>
              <a:rPr lang="en-US" altLang="zh-CN" sz="2400" b="1" dirty="0">
                <a:effectLst/>
                <a:ea typeface="宋体" charset="-122"/>
              </a:rPr>
              <a:t>Product Consultant</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配置工程师 </a:t>
            </a:r>
            <a:r>
              <a:rPr lang="en-US" altLang="zh-CN" sz="2400" b="1" dirty="0">
                <a:effectLst/>
                <a:ea typeface="宋体" charset="-122"/>
              </a:rPr>
              <a:t>Configuration Engineer Team Leader</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开发人员 </a:t>
            </a:r>
            <a:r>
              <a:rPr lang="en-US" altLang="zh-CN" sz="2400" b="1" dirty="0">
                <a:effectLst/>
                <a:ea typeface="宋体" charset="-122"/>
              </a:rPr>
              <a:t>Developer</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质量保证人员 </a:t>
            </a:r>
            <a:r>
              <a:rPr lang="en-US" altLang="zh-CN" sz="2400" b="1" dirty="0">
                <a:effectLst/>
                <a:ea typeface="宋体" charset="-122"/>
              </a:rPr>
              <a:t>Quality Assurance</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测试工程师 </a:t>
            </a:r>
            <a:r>
              <a:rPr lang="en-US" altLang="zh-CN" sz="2400" b="1" dirty="0">
                <a:effectLst/>
                <a:ea typeface="宋体" charset="-122"/>
              </a:rPr>
              <a:t>Test Engineer</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风险管理负责人 </a:t>
            </a:r>
            <a:r>
              <a:rPr lang="en-US" altLang="zh-CN" sz="2400" b="1" dirty="0">
                <a:effectLst/>
                <a:ea typeface="宋体" charset="-122"/>
              </a:rPr>
              <a:t>Risk Officer</a:t>
            </a:r>
          </a:p>
          <a:p>
            <a:pPr lvl="1" indent="-266700" eaLnBrk="0" hangingPunct="0">
              <a:spcBef>
                <a:spcPts val="600"/>
              </a:spcBef>
              <a:buClr>
                <a:schemeClr val="accent1"/>
              </a:buClr>
              <a:buSzPct val="75000"/>
              <a:buFont typeface="Wingdings" pitchFamily="2" charset="2"/>
              <a:buNone/>
            </a:pPr>
            <a:r>
              <a:rPr lang="zh-CN" altLang="en-US" sz="2400" b="1" dirty="0">
                <a:effectLst/>
                <a:ea typeface="宋体" charset="-122"/>
              </a:rPr>
              <a:t>数据库</a:t>
            </a:r>
            <a:r>
              <a:rPr lang="en-US" altLang="zh-CN" sz="2400" b="1" dirty="0">
                <a:effectLst/>
                <a:ea typeface="宋体" charset="-122"/>
              </a:rPr>
              <a:t>/</a:t>
            </a:r>
            <a:r>
              <a:rPr lang="zh-CN" altLang="en-US" sz="2400" b="1" dirty="0">
                <a:effectLst/>
                <a:ea typeface="宋体" charset="-122"/>
              </a:rPr>
              <a:t>网络</a:t>
            </a:r>
            <a:r>
              <a:rPr lang="en-US" altLang="zh-CN" sz="2400" b="1" dirty="0">
                <a:effectLst/>
                <a:ea typeface="宋体" charset="-122"/>
              </a:rPr>
              <a:t>/</a:t>
            </a:r>
            <a:r>
              <a:rPr lang="zh-CN" altLang="en-US" sz="2400" b="1" dirty="0">
                <a:effectLst/>
                <a:ea typeface="宋体" charset="-122"/>
              </a:rPr>
              <a:t>美工</a:t>
            </a:r>
            <a:r>
              <a:rPr lang="en-US" altLang="zh-CN" sz="2400" b="1" dirty="0">
                <a:effectLst/>
                <a:ea typeface="宋体" charset="-122"/>
              </a:rPr>
              <a:t>/</a:t>
            </a:r>
            <a:r>
              <a:rPr lang="zh-CN" altLang="en-US" sz="2400" b="1" dirty="0">
                <a:effectLst/>
                <a:ea typeface="宋体" charset="-122"/>
              </a:rPr>
              <a:t>服务器管理 </a:t>
            </a:r>
            <a:r>
              <a:rPr lang="en-US" altLang="zh-CN" sz="2400" b="1" dirty="0">
                <a:effectLst/>
                <a:ea typeface="宋体" charset="-122"/>
              </a:rPr>
              <a:t>Database/Network/Server</a:t>
            </a:r>
          </a:p>
        </p:txBody>
      </p:sp>
      <p:pic>
        <p:nvPicPr>
          <p:cNvPr id="90129" name="Picture 17" descr="PE01846_"/>
          <p:cNvPicPr>
            <a:picLocks noChangeAspect="1" noChangeArrowheads="1"/>
          </p:cNvPicPr>
          <p:nvPr/>
        </p:nvPicPr>
        <p:blipFill>
          <a:blip r:embed="rId2" cstate="print"/>
          <a:srcRect/>
          <a:stretch>
            <a:fillRect/>
          </a:stretch>
        </p:blipFill>
        <p:spPr bwMode="auto">
          <a:xfrm>
            <a:off x="4108450" y="147637"/>
            <a:ext cx="1225550" cy="538163"/>
          </a:xfrm>
          <a:prstGeom prst="rect">
            <a:avLst/>
          </a:prstGeom>
          <a:noFill/>
        </p:spPr>
      </p:pic>
      <p:sp>
        <p:nvSpPr>
          <p:cNvPr id="6" name="灯片编号占位符 5"/>
          <p:cNvSpPr>
            <a:spLocks noGrp="1"/>
          </p:cNvSpPr>
          <p:nvPr>
            <p:ph type="sldNum" sz="quarter" idx="4"/>
          </p:nvPr>
        </p:nvSpPr>
        <p:spPr/>
        <p:txBody>
          <a:bodyPr/>
          <a:lstStyle/>
          <a:p>
            <a:pPr>
              <a:defRPr/>
            </a:pPr>
            <a:fld id="{A61EF842-A886-4EE3-99A9-BE72B681D8B6}" type="slidenum">
              <a:rPr lang="en-US" altLang="zh-CN" smtClean="0"/>
              <a:pPr>
                <a:defRPr/>
              </a:pPr>
              <a:t>8</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diamond(in)">
                                      <p:cBhvr>
                                        <p:cTn id="7" dur="20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a:lstStyle/>
          <a:p>
            <a:r>
              <a:rPr lang="zh-CN" altLang="en-US" dirty="0">
                <a:latin typeface="宋体" pitchFamily="2" charset="-122"/>
                <a:ea typeface="宋体" pitchFamily="2" charset="-122"/>
              </a:rPr>
              <a:t>项目管理过程</a:t>
            </a:r>
          </a:p>
        </p:txBody>
      </p:sp>
      <p:grpSp>
        <p:nvGrpSpPr>
          <p:cNvPr id="2" name="Group 4"/>
          <p:cNvGrpSpPr>
            <a:grpSpLocks/>
          </p:cNvGrpSpPr>
          <p:nvPr/>
        </p:nvGrpSpPr>
        <p:grpSpPr bwMode="auto">
          <a:xfrm>
            <a:off x="533400" y="2209800"/>
            <a:ext cx="8001000" cy="2514600"/>
            <a:chOff x="336" y="1344"/>
            <a:chExt cx="5040" cy="1584"/>
          </a:xfrm>
        </p:grpSpPr>
        <p:sp>
          <p:nvSpPr>
            <p:cNvPr id="130053" name="Rectangle 5"/>
            <p:cNvSpPr>
              <a:spLocks noChangeArrowheads="1"/>
            </p:cNvSpPr>
            <p:nvPr/>
          </p:nvSpPr>
          <p:spPr bwMode="auto">
            <a:xfrm>
              <a:off x="336" y="1344"/>
              <a:ext cx="5040" cy="1584"/>
            </a:xfrm>
            <a:prstGeom prst="rect">
              <a:avLst/>
            </a:prstGeom>
            <a:gradFill rotWithShape="0">
              <a:gsLst>
                <a:gs pos="0">
                  <a:schemeClr val="folHlink">
                    <a:gamma/>
                    <a:shade val="65882"/>
                    <a:invGamma/>
                  </a:schemeClr>
                </a:gs>
                <a:gs pos="50000">
                  <a:schemeClr val="folHlink">
                    <a:alpha val="46001"/>
                  </a:schemeClr>
                </a:gs>
                <a:gs pos="100000">
                  <a:schemeClr val="folHlink">
                    <a:gamma/>
                    <a:shade val="65882"/>
                    <a:invGamma/>
                  </a:schemeClr>
                </a:gs>
              </a:gsLst>
              <a:lin ang="2700000" scaled="1"/>
            </a:gradFill>
            <a:ln w="12700" algn="ctr">
              <a:solidFill>
                <a:schemeClr val="folHlink"/>
              </a:solidFill>
              <a:miter lim="800000"/>
              <a:headEnd/>
              <a:tailEnd/>
            </a:ln>
            <a:effectLst/>
          </p:spPr>
          <p:txBody>
            <a:bodyPr wrap="none" anchor="ctr"/>
            <a:lstStyle/>
            <a:p>
              <a:endParaRPr lang="zh-CN" altLang="en-US"/>
            </a:p>
          </p:txBody>
        </p:sp>
        <p:grpSp>
          <p:nvGrpSpPr>
            <p:cNvPr id="3" name="Group 6"/>
            <p:cNvGrpSpPr>
              <a:grpSpLocks/>
            </p:cNvGrpSpPr>
            <p:nvPr/>
          </p:nvGrpSpPr>
          <p:grpSpPr bwMode="auto">
            <a:xfrm>
              <a:off x="336" y="1344"/>
              <a:ext cx="5040" cy="1584"/>
              <a:chOff x="144" y="1008"/>
              <a:chExt cx="5520" cy="1680"/>
            </a:xfrm>
          </p:grpSpPr>
          <p:sp>
            <p:nvSpPr>
              <p:cNvPr id="130055" name="AutoShape 7"/>
              <p:cNvSpPr>
                <a:spLocks noChangeArrowheads="1"/>
              </p:cNvSpPr>
              <p:nvPr/>
            </p:nvSpPr>
            <p:spPr bwMode="auto">
              <a:xfrm>
                <a:off x="4704" y="1488"/>
                <a:ext cx="768" cy="528"/>
              </a:xfrm>
              <a:prstGeom prst="cube">
                <a:avLst>
                  <a:gd name="adj" fmla="val 5505"/>
                </a:avLst>
              </a:prstGeom>
              <a:gradFill rotWithShape="1">
                <a:gsLst>
                  <a:gs pos="0">
                    <a:srgbClr val="CCCCFF">
                      <a:gamma/>
                      <a:shade val="46275"/>
                      <a:invGamma/>
                    </a:srgbClr>
                  </a:gs>
                  <a:gs pos="50000">
                    <a:srgbClr val="CCCCFF"/>
                  </a:gs>
                  <a:gs pos="100000">
                    <a:srgbClr val="CCCCFF">
                      <a:gamma/>
                      <a:shade val="46275"/>
                      <a:invGamma/>
                    </a:srgbClr>
                  </a:gs>
                </a:gsLst>
                <a:lin ang="2700000" scaled="1"/>
              </a:gradFill>
              <a:ln w="9525">
                <a:solidFill>
                  <a:srgbClr val="99CCFF"/>
                </a:solidFill>
                <a:miter lim="800000"/>
                <a:headEnd/>
                <a:tailEnd/>
              </a:ln>
              <a:effectLst/>
            </p:spPr>
            <p:txBody>
              <a:bodyPr wrap="none" anchor="ctr"/>
              <a:lstStyle/>
              <a:p>
                <a:pPr algn="ctr"/>
                <a:r>
                  <a:rPr lang="zh-CN" altLang="en-US" sz="2400" b="1">
                    <a:solidFill>
                      <a:schemeClr val="bg2"/>
                    </a:solidFill>
                    <a:effectLst/>
                    <a:ea typeface="华文楷体" pitchFamily="2" charset="-122"/>
                  </a:rPr>
                  <a:t>结束</a:t>
                </a:r>
                <a:r>
                  <a:rPr lang="zh-CN" altLang="en-US" sz="1800">
                    <a:solidFill>
                      <a:schemeClr val="bg2"/>
                    </a:solidFill>
                    <a:effectLst/>
                    <a:ea typeface="宋体" charset="-122"/>
                  </a:rPr>
                  <a:t> </a:t>
                </a:r>
              </a:p>
            </p:txBody>
          </p:sp>
          <p:sp>
            <p:nvSpPr>
              <p:cNvPr id="130056" name="AutoShape 8"/>
              <p:cNvSpPr>
                <a:spLocks noChangeArrowheads="1"/>
              </p:cNvSpPr>
              <p:nvPr/>
            </p:nvSpPr>
            <p:spPr bwMode="auto">
              <a:xfrm rot="5400000">
                <a:off x="2640" y="912"/>
                <a:ext cx="288" cy="2592"/>
              </a:xfrm>
              <a:prstGeom prst="curvedLeftArrow">
                <a:avLst>
                  <a:gd name="adj1" fmla="val 66625"/>
                  <a:gd name="adj2" fmla="val 216708"/>
                  <a:gd name="adj3" fmla="val 29398"/>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solidFill>
                  <a:srgbClr val="99CCFF"/>
                </a:solidFill>
                <a:miter lim="800000"/>
                <a:headEnd/>
                <a:tailEnd/>
              </a:ln>
              <a:effectLst/>
            </p:spPr>
            <p:txBody>
              <a:bodyPr wrap="none" anchor="ctr"/>
              <a:lstStyle/>
              <a:p>
                <a:endParaRPr lang="zh-CN" altLang="en-US"/>
              </a:p>
            </p:txBody>
          </p:sp>
          <p:sp>
            <p:nvSpPr>
              <p:cNvPr id="130057" name="AutoShape 9"/>
              <p:cNvSpPr>
                <a:spLocks noChangeArrowheads="1"/>
              </p:cNvSpPr>
              <p:nvPr/>
            </p:nvSpPr>
            <p:spPr bwMode="auto">
              <a:xfrm>
                <a:off x="1392" y="1488"/>
                <a:ext cx="768" cy="528"/>
              </a:xfrm>
              <a:prstGeom prst="cube">
                <a:avLst>
                  <a:gd name="adj" fmla="val 5505"/>
                </a:avLst>
              </a:prstGeom>
              <a:gradFill rotWithShape="1">
                <a:gsLst>
                  <a:gs pos="0">
                    <a:srgbClr val="CCCCFF">
                      <a:gamma/>
                      <a:shade val="46275"/>
                      <a:invGamma/>
                    </a:srgbClr>
                  </a:gs>
                  <a:gs pos="50000">
                    <a:srgbClr val="CCCCFF"/>
                  </a:gs>
                  <a:gs pos="100000">
                    <a:srgbClr val="CCCCFF">
                      <a:gamma/>
                      <a:shade val="46275"/>
                      <a:invGamma/>
                    </a:srgbClr>
                  </a:gs>
                </a:gsLst>
                <a:lin ang="2700000" scaled="1"/>
              </a:gradFill>
              <a:ln w="9525">
                <a:solidFill>
                  <a:srgbClr val="99CCFF"/>
                </a:solidFill>
                <a:miter lim="800000"/>
                <a:headEnd/>
                <a:tailEnd/>
              </a:ln>
              <a:effectLst/>
            </p:spPr>
            <p:txBody>
              <a:bodyPr wrap="none" anchor="ctr"/>
              <a:lstStyle/>
              <a:p>
                <a:pPr algn="ctr"/>
                <a:r>
                  <a:rPr lang="zh-CN" altLang="en-US" sz="2400" b="1">
                    <a:solidFill>
                      <a:schemeClr val="bg2"/>
                    </a:solidFill>
                    <a:effectLst/>
                    <a:latin typeface="华文楷体" pitchFamily="2" charset="-122"/>
                    <a:ea typeface="华文楷体" pitchFamily="2" charset="-122"/>
                  </a:rPr>
                  <a:t>计划 </a:t>
                </a:r>
                <a:endParaRPr lang="zh-CN" altLang="en-US" sz="2400">
                  <a:solidFill>
                    <a:schemeClr val="bg2"/>
                  </a:solidFill>
                  <a:effectLst/>
                  <a:latin typeface="华文楷体" pitchFamily="2" charset="-122"/>
                  <a:ea typeface="华文楷体" pitchFamily="2" charset="-122"/>
                </a:endParaRPr>
              </a:p>
            </p:txBody>
          </p:sp>
          <p:sp>
            <p:nvSpPr>
              <p:cNvPr id="130058" name="AutoShape 10"/>
              <p:cNvSpPr>
                <a:spLocks noChangeArrowheads="1"/>
              </p:cNvSpPr>
              <p:nvPr/>
            </p:nvSpPr>
            <p:spPr bwMode="auto">
              <a:xfrm>
                <a:off x="3600" y="1488"/>
                <a:ext cx="768" cy="528"/>
              </a:xfrm>
              <a:prstGeom prst="cube">
                <a:avLst>
                  <a:gd name="adj" fmla="val 5505"/>
                </a:avLst>
              </a:prstGeom>
              <a:gradFill rotWithShape="1">
                <a:gsLst>
                  <a:gs pos="0">
                    <a:srgbClr val="CCCCFF">
                      <a:gamma/>
                      <a:shade val="46275"/>
                      <a:invGamma/>
                    </a:srgbClr>
                  </a:gs>
                  <a:gs pos="50000">
                    <a:srgbClr val="CCCCFF"/>
                  </a:gs>
                  <a:gs pos="100000">
                    <a:srgbClr val="CCCCFF">
                      <a:gamma/>
                      <a:shade val="46275"/>
                      <a:invGamma/>
                    </a:srgbClr>
                  </a:gs>
                </a:gsLst>
                <a:lin ang="2700000" scaled="1"/>
              </a:gradFill>
              <a:ln w="9525">
                <a:solidFill>
                  <a:srgbClr val="99CCFF"/>
                </a:solidFill>
                <a:miter lim="800000"/>
                <a:headEnd/>
                <a:tailEnd/>
              </a:ln>
              <a:effectLst/>
            </p:spPr>
            <p:txBody>
              <a:bodyPr wrap="none" anchor="ctr"/>
              <a:lstStyle/>
              <a:p>
                <a:pPr algn="ctr"/>
                <a:r>
                  <a:rPr lang="zh-CN" altLang="en-US" sz="2400" b="1">
                    <a:solidFill>
                      <a:schemeClr val="bg2"/>
                    </a:solidFill>
                    <a:effectLst/>
                    <a:latin typeface="华文楷体" pitchFamily="2" charset="-122"/>
                    <a:ea typeface="华文楷体" pitchFamily="2" charset="-122"/>
                  </a:rPr>
                  <a:t>控制  </a:t>
                </a:r>
              </a:p>
            </p:txBody>
          </p:sp>
          <p:sp>
            <p:nvSpPr>
              <p:cNvPr id="130059" name="AutoShape 11"/>
              <p:cNvSpPr>
                <a:spLocks noChangeArrowheads="1"/>
              </p:cNvSpPr>
              <p:nvPr/>
            </p:nvSpPr>
            <p:spPr bwMode="auto">
              <a:xfrm>
                <a:off x="2496" y="1488"/>
                <a:ext cx="768" cy="528"/>
              </a:xfrm>
              <a:prstGeom prst="cube">
                <a:avLst>
                  <a:gd name="adj" fmla="val 5505"/>
                </a:avLst>
              </a:prstGeom>
              <a:gradFill rotWithShape="1">
                <a:gsLst>
                  <a:gs pos="0">
                    <a:srgbClr val="CCCCFF">
                      <a:gamma/>
                      <a:shade val="46275"/>
                      <a:invGamma/>
                    </a:srgbClr>
                  </a:gs>
                  <a:gs pos="50000">
                    <a:srgbClr val="CCCCFF"/>
                  </a:gs>
                  <a:gs pos="100000">
                    <a:srgbClr val="CCCCFF">
                      <a:gamma/>
                      <a:shade val="46275"/>
                      <a:invGamma/>
                    </a:srgbClr>
                  </a:gs>
                </a:gsLst>
                <a:lin ang="2700000" scaled="1"/>
              </a:gradFill>
              <a:ln w="9525">
                <a:solidFill>
                  <a:srgbClr val="99CCFF"/>
                </a:solidFill>
                <a:miter lim="800000"/>
                <a:headEnd/>
                <a:tailEnd/>
              </a:ln>
              <a:effectLst/>
            </p:spPr>
            <p:txBody>
              <a:bodyPr wrap="none" anchor="ctr"/>
              <a:lstStyle/>
              <a:p>
                <a:pPr algn="ctr"/>
                <a:r>
                  <a:rPr lang="zh-CN" altLang="en-US" sz="2400" b="1">
                    <a:solidFill>
                      <a:schemeClr val="bg2"/>
                    </a:solidFill>
                    <a:effectLst/>
                    <a:ea typeface="华文楷体" pitchFamily="2" charset="-122"/>
                  </a:rPr>
                  <a:t>执行</a:t>
                </a:r>
                <a:r>
                  <a:rPr lang="zh-CN" altLang="en-US" sz="1800">
                    <a:solidFill>
                      <a:schemeClr val="bg2"/>
                    </a:solidFill>
                    <a:effectLst/>
                    <a:ea typeface="宋体" charset="-122"/>
                  </a:rPr>
                  <a:t> </a:t>
                </a:r>
              </a:p>
            </p:txBody>
          </p:sp>
          <p:sp>
            <p:nvSpPr>
              <p:cNvPr id="130060" name="AutoShape 12"/>
              <p:cNvSpPr>
                <a:spLocks noChangeArrowheads="1"/>
              </p:cNvSpPr>
              <p:nvPr/>
            </p:nvSpPr>
            <p:spPr bwMode="auto">
              <a:xfrm>
                <a:off x="288" y="1488"/>
                <a:ext cx="768" cy="528"/>
              </a:xfrm>
              <a:prstGeom prst="cube">
                <a:avLst>
                  <a:gd name="adj" fmla="val 5505"/>
                </a:avLst>
              </a:prstGeom>
              <a:gradFill rotWithShape="1">
                <a:gsLst>
                  <a:gs pos="0">
                    <a:srgbClr val="CCCCFF">
                      <a:gamma/>
                      <a:shade val="46275"/>
                      <a:invGamma/>
                    </a:srgbClr>
                  </a:gs>
                  <a:gs pos="50000">
                    <a:srgbClr val="CCCCFF"/>
                  </a:gs>
                  <a:gs pos="100000">
                    <a:srgbClr val="CCCCFF">
                      <a:gamma/>
                      <a:shade val="46275"/>
                      <a:invGamma/>
                    </a:srgbClr>
                  </a:gs>
                </a:gsLst>
                <a:lin ang="2700000" scaled="1"/>
              </a:gradFill>
              <a:ln w="9525">
                <a:solidFill>
                  <a:srgbClr val="99CCFF"/>
                </a:solidFill>
                <a:miter lim="800000"/>
                <a:headEnd/>
                <a:tailEnd/>
              </a:ln>
              <a:effectLst/>
            </p:spPr>
            <p:txBody>
              <a:bodyPr wrap="none" anchor="ctr"/>
              <a:lstStyle/>
              <a:p>
                <a:pPr algn="ctr"/>
                <a:r>
                  <a:rPr lang="zh-CN" altLang="en-US" sz="2400" b="1">
                    <a:solidFill>
                      <a:schemeClr val="bg2"/>
                    </a:solidFill>
                    <a:effectLst/>
                    <a:ea typeface="华文楷体" pitchFamily="2" charset="-122"/>
                  </a:rPr>
                  <a:t>启动</a:t>
                </a:r>
                <a:r>
                  <a:rPr lang="zh-CN" altLang="en-US" sz="1800">
                    <a:solidFill>
                      <a:schemeClr val="bg2"/>
                    </a:solidFill>
                    <a:effectLst/>
                    <a:ea typeface="宋体" charset="-122"/>
                  </a:rPr>
                  <a:t> </a:t>
                </a:r>
              </a:p>
            </p:txBody>
          </p:sp>
          <p:sp>
            <p:nvSpPr>
              <p:cNvPr id="130061" name="Rectangle 13"/>
              <p:cNvSpPr>
                <a:spLocks noChangeArrowheads="1"/>
              </p:cNvSpPr>
              <p:nvPr/>
            </p:nvSpPr>
            <p:spPr bwMode="auto">
              <a:xfrm>
                <a:off x="144" y="1008"/>
                <a:ext cx="5520" cy="1680"/>
              </a:xfrm>
              <a:prstGeom prst="rect">
                <a:avLst/>
              </a:prstGeom>
              <a:noFill/>
              <a:ln w="9525" algn="ctr">
                <a:solidFill>
                  <a:srgbClr val="99CCFF"/>
                </a:solidFill>
                <a:miter lim="800000"/>
                <a:headEnd/>
                <a:tailEnd/>
              </a:ln>
              <a:effectLst/>
            </p:spPr>
            <p:txBody>
              <a:bodyPr wrap="none" anchor="ctr"/>
              <a:lstStyle/>
              <a:p>
                <a:endParaRPr lang="zh-CN" altLang="en-US"/>
              </a:p>
            </p:txBody>
          </p:sp>
          <p:sp>
            <p:nvSpPr>
              <p:cNvPr id="130062" name="AutoShape 14"/>
              <p:cNvSpPr>
                <a:spLocks noChangeArrowheads="1"/>
              </p:cNvSpPr>
              <p:nvPr/>
            </p:nvSpPr>
            <p:spPr bwMode="auto">
              <a:xfrm>
                <a:off x="1104" y="1632"/>
                <a:ext cx="240" cy="240"/>
              </a:xfrm>
              <a:prstGeom prst="rightArrow">
                <a:avLst>
                  <a:gd name="adj1" fmla="val 50000"/>
                  <a:gd name="adj2" fmla="val 25000"/>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lgn="ctr">
                <a:solidFill>
                  <a:srgbClr val="99CCFF"/>
                </a:solidFill>
                <a:miter lim="800000"/>
                <a:headEnd/>
                <a:tailEnd/>
              </a:ln>
              <a:effectLst/>
            </p:spPr>
            <p:txBody>
              <a:bodyPr wrap="none" anchor="ctr"/>
              <a:lstStyle/>
              <a:p>
                <a:endParaRPr lang="zh-CN" altLang="en-US"/>
              </a:p>
            </p:txBody>
          </p:sp>
          <p:sp>
            <p:nvSpPr>
              <p:cNvPr id="130063" name="AutoShape 15"/>
              <p:cNvSpPr>
                <a:spLocks noChangeArrowheads="1"/>
              </p:cNvSpPr>
              <p:nvPr/>
            </p:nvSpPr>
            <p:spPr bwMode="auto">
              <a:xfrm>
                <a:off x="2208" y="1632"/>
                <a:ext cx="240" cy="240"/>
              </a:xfrm>
              <a:prstGeom prst="rightArrow">
                <a:avLst>
                  <a:gd name="adj1" fmla="val 50000"/>
                  <a:gd name="adj2" fmla="val 25000"/>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lgn="ctr">
                <a:solidFill>
                  <a:srgbClr val="99CCFF"/>
                </a:solidFill>
                <a:miter lim="800000"/>
                <a:headEnd/>
                <a:tailEnd/>
              </a:ln>
              <a:effectLst/>
            </p:spPr>
            <p:txBody>
              <a:bodyPr wrap="none" anchor="ctr"/>
              <a:lstStyle/>
              <a:p>
                <a:endParaRPr lang="zh-CN" altLang="en-US"/>
              </a:p>
            </p:txBody>
          </p:sp>
          <p:sp>
            <p:nvSpPr>
              <p:cNvPr id="130064" name="AutoShape 16"/>
              <p:cNvSpPr>
                <a:spLocks noChangeArrowheads="1"/>
              </p:cNvSpPr>
              <p:nvPr/>
            </p:nvSpPr>
            <p:spPr bwMode="auto">
              <a:xfrm>
                <a:off x="3312" y="1632"/>
                <a:ext cx="240" cy="240"/>
              </a:xfrm>
              <a:prstGeom prst="rightArrow">
                <a:avLst>
                  <a:gd name="adj1" fmla="val 50000"/>
                  <a:gd name="adj2" fmla="val 25000"/>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lgn="ctr">
                <a:solidFill>
                  <a:srgbClr val="99CCFF"/>
                </a:solidFill>
                <a:miter lim="800000"/>
                <a:headEnd/>
                <a:tailEnd/>
              </a:ln>
              <a:effectLst/>
            </p:spPr>
            <p:txBody>
              <a:bodyPr wrap="none" anchor="ctr"/>
              <a:lstStyle/>
              <a:p>
                <a:endParaRPr lang="zh-CN" altLang="en-US"/>
              </a:p>
            </p:txBody>
          </p:sp>
          <p:sp>
            <p:nvSpPr>
              <p:cNvPr id="130065" name="AutoShape 17"/>
              <p:cNvSpPr>
                <a:spLocks noChangeArrowheads="1"/>
              </p:cNvSpPr>
              <p:nvPr/>
            </p:nvSpPr>
            <p:spPr bwMode="auto">
              <a:xfrm>
                <a:off x="4416" y="1632"/>
                <a:ext cx="240" cy="240"/>
              </a:xfrm>
              <a:prstGeom prst="rightArrow">
                <a:avLst>
                  <a:gd name="adj1" fmla="val 50000"/>
                  <a:gd name="adj2" fmla="val 25000"/>
                </a:avLst>
              </a:prstGeom>
              <a:gradFill rotWithShape="1">
                <a:gsLst>
                  <a:gs pos="0">
                    <a:srgbClr val="FF9933">
                      <a:gamma/>
                      <a:shade val="46275"/>
                      <a:invGamma/>
                    </a:srgbClr>
                  </a:gs>
                  <a:gs pos="50000">
                    <a:srgbClr val="FF9933"/>
                  </a:gs>
                  <a:gs pos="100000">
                    <a:srgbClr val="FF9933">
                      <a:gamma/>
                      <a:shade val="46275"/>
                      <a:invGamma/>
                    </a:srgbClr>
                  </a:gs>
                </a:gsLst>
                <a:lin ang="2700000" scaled="1"/>
              </a:gradFill>
              <a:ln w="9525" algn="ctr">
                <a:solidFill>
                  <a:srgbClr val="99CCFF"/>
                </a:solidFill>
                <a:miter lim="800000"/>
                <a:headEnd/>
                <a:tailEnd/>
              </a:ln>
              <a:effectLst/>
            </p:spPr>
            <p:txBody>
              <a:bodyPr wrap="none" anchor="ctr"/>
              <a:lstStyle/>
              <a:p>
                <a:endParaRPr lang="zh-CN" altLang="en-US"/>
              </a:p>
            </p:txBody>
          </p:sp>
        </p:grpSp>
      </p:grpSp>
      <p:sp>
        <p:nvSpPr>
          <p:cNvPr id="18" name="灯片编号占位符 17"/>
          <p:cNvSpPr>
            <a:spLocks noGrp="1"/>
          </p:cNvSpPr>
          <p:nvPr>
            <p:ph type="sldNum" sz="quarter" idx="4"/>
          </p:nvPr>
        </p:nvSpPr>
        <p:spPr/>
        <p:txBody>
          <a:bodyPr/>
          <a:lstStyle/>
          <a:p>
            <a:pPr>
              <a:defRPr/>
            </a:pPr>
            <a:fld id="{A61EF842-A886-4EE3-99A9-BE72B681D8B6}" type="slidenum">
              <a:rPr lang="en-US" altLang="zh-CN" smtClean="0"/>
              <a:pPr>
                <a:defRPr/>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4.8|15.1"/>
</p:tagLst>
</file>

<file path=ppt/tags/tag2.xml><?xml version="1.0" encoding="utf-8"?>
<p:tagLst xmlns:a="http://schemas.openxmlformats.org/drawingml/2006/main" xmlns:r="http://schemas.openxmlformats.org/officeDocument/2006/relationships" xmlns:p="http://schemas.openxmlformats.org/presentationml/2006/main">
  <p:tag name="TIMING" val="|3.3|4.8|15.1"/>
</p:tagLst>
</file>

<file path=ppt/tags/tag3.xml><?xml version="1.0" encoding="utf-8"?>
<p:tagLst xmlns:a="http://schemas.openxmlformats.org/drawingml/2006/main" xmlns:r="http://schemas.openxmlformats.org/officeDocument/2006/relationships" xmlns:p="http://schemas.openxmlformats.org/presentationml/2006/main">
  <p:tag name="TIMING" val="|3.3|4.8|15.1"/>
</p:tagLst>
</file>

<file path=ppt/tags/tag4.xml><?xml version="1.0" encoding="utf-8"?>
<p:tagLst xmlns:a="http://schemas.openxmlformats.org/drawingml/2006/main" xmlns:r="http://schemas.openxmlformats.org/officeDocument/2006/relationships" xmlns:p="http://schemas.openxmlformats.org/presentationml/2006/main">
  <p:tag name="TIMING" val="|3.3|4.8|15.1"/>
</p:tagLst>
</file>

<file path=ppt/tags/tag5.xml><?xml version="1.0" encoding="utf-8"?>
<p:tagLst xmlns:a="http://schemas.openxmlformats.org/drawingml/2006/main" xmlns:r="http://schemas.openxmlformats.org/officeDocument/2006/relationships" xmlns:p="http://schemas.openxmlformats.org/presentationml/2006/main">
  <p:tag name="TIMING" val="|3.3|4.8|15.1"/>
</p:tagLst>
</file>

<file path=ppt/tags/tag6.xml><?xml version="1.0" encoding="utf-8"?>
<p:tagLst xmlns:a="http://schemas.openxmlformats.org/drawingml/2006/main" xmlns:r="http://schemas.openxmlformats.org/officeDocument/2006/relationships" xmlns:p="http://schemas.openxmlformats.org/presentationml/2006/main">
  <p:tag name="TIMING" val="|3.3|4.8|15.1"/>
</p:tagLst>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TotalTime>
  <Words>2150</Words>
  <Application>Microsoft Office PowerPoint</Application>
  <PresentationFormat>全屏显示(4:3)</PresentationFormat>
  <Paragraphs>511</Paragraphs>
  <Slides>48</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4" baseType="lpstr">
      <vt:lpstr>Monotype Sorts</vt:lpstr>
      <vt:lpstr>仿宋_GB2312</vt:lpstr>
      <vt:lpstr>黑体</vt:lpstr>
      <vt:lpstr>华文楷体</vt:lpstr>
      <vt:lpstr>华文中宋</vt:lpstr>
      <vt:lpstr>楷体_GB2312</vt:lpstr>
      <vt:lpstr>隶书</vt:lpstr>
      <vt:lpstr>宋体</vt:lpstr>
      <vt:lpstr>Arial</vt:lpstr>
      <vt:lpstr>Calibri</vt:lpstr>
      <vt:lpstr>Symbol</vt:lpstr>
      <vt:lpstr>Tahoma</vt:lpstr>
      <vt:lpstr>Times New Roman</vt:lpstr>
      <vt:lpstr>Wingdings</vt:lpstr>
      <vt:lpstr>1_Blends</vt:lpstr>
      <vt:lpstr>剪辑</vt:lpstr>
      <vt:lpstr> 第11章 软件项目管理概述 </vt:lpstr>
      <vt:lpstr>问题</vt:lpstr>
      <vt:lpstr>PMBOK的9个知识领域</vt:lpstr>
      <vt:lpstr>软件项目管理</vt:lpstr>
      <vt:lpstr>PowerPoint 演示文稿</vt:lpstr>
      <vt:lpstr>PowerPoint 演示文稿</vt:lpstr>
      <vt:lpstr>PowerPoint 演示文稿</vt:lpstr>
      <vt:lpstr>PowerPoint 演示文稿</vt:lpstr>
      <vt:lpstr>项目管理过程</vt:lpstr>
      <vt:lpstr>项目管理过程</vt:lpstr>
      <vt:lpstr>项目管理过程</vt:lpstr>
      <vt:lpstr>项目管理过程</vt:lpstr>
      <vt:lpstr>项目成功概念</vt:lpstr>
      <vt:lpstr>项目成功概念</vt:lpstr>
      <vt:lpstr>起始阶段主要内容</vt:lpstr>
      <vt:lpstr>软件项目估算</vt:lpstr>
      <vt:lpstr>软件项目估算</vt:lpstr>
      <vt:lpstr>成本估算模型举例</vt:lpstr>
      <vt:lpstr>表1.8</vt:lpstr>
      <vt:lpstr> 成本效益分析</vt:lpstr>
      <vt:lpstr>项目开发计划与项目进度计划的关系</vt:lpstr>
      <vt:lpstr>制定进度计划表</vt:lpstr>
      <vt:lpstr>PowerPoint 演示文稿</vt:lpstr>
      <vt:lpstr>制定进度计划表</vt:lpstr>
      <vt:lpstr>PowerPoint 演示文稿</vt:lpstr>
      <vt:lpstr>计算关键路径–项目计划的关键</vt:lpstr>
      <vt:lpstr>计算项目关键路径的示例 (1)</vt:lpstr>
      <vt:lpstr>计算项目关键路径的示例(2)</vt:lpstr>
      <vt:lpstr>计算项目关键路径的示例(3)</vt:lpstr>
      <vt:lpstr>计算项目关键路径的示例(4)</vt:lpstr>
      <vt:lpstr>工作任务重新安排</vt:lpstr>
      <vt:lpstr>执行阶段主要内容</vt:lpstr>
      <vt:lpstr>软件项目的团队建设</vt:lpstr>
      <vt:lpstr>项目团队</vt:lpstr>
      <vt:lpstr>“团队”发展不同阶段需要的领导风格</vt:lpstr>
      <vt:lpstr>PowerPoint 演示文稿</vt:lpstr>
      <vt:lpstr>“团队”发展不同阶段需要的领导风格</vt:lpstr>
      <vt:lpstr>“团队”发展不同阶段需要的领导风格</vt:lpstr>
      <vt:lpstr>“团队”发展不同阶段需要的领导风格</vt:lpstr>
      <vt:lpstr>PowerPoint 演示文稿</vt:lpstr>
      <vt:lpstr>挣值分析 挣值分析是对项目进度和费用进行综合控制的一种有效方法。 </vt:lpstr>
      <vt:lpstr>进度计划控制的基础</vt:lpstr>
      <vt:lpstr>项目进度落后时的对策</vt:lpstr>
      <vt:lpstr>软件项目质量计划 </vt:lpstr>
      <vt:lpstr>ISO9000质量体系简介 </vt:lpstr>
      <vt:lpstr>软件过程能力成熟度模型</vt:lpstr>
      <vt:lpstr>软件过程能力成熟度模型</vt:lpstr>
      <vt:lpstr>项目结束过程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Azhu</dc:creator>
  <cp:lastModifiedBy>Anmin Zhu</cp:lastModifiedBy>
  <cp:revision>454</cp:revision>
  <cp:lastPrinted>1601-01-01T00:00:00Z</cp:lastPrinted>
  <dcterms:created xsi:type="dcterms:W3CDTF">1601-01-01T00:00:00Z</dcterms:created>
  <dcterms:modified xsi:type="dcterms:W3CDTF">2023-10-23T08:31:58Z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