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63"/>
  </p:notesMasterIdLst>
  <p:sldIdLst>
    <p:sldId id="257" r:id="rId2"/>
    <p:sldId id="258" r:id="rId3"/>
    <p:sldId id="347" r:id="rId4"/>
    <p:sldId id="259" r:id="rId5"/>
    <p:sldId id="348" r:id="rId6"/>
    <p:sldId id="455" r:id="rId7"/>
    <p:sldId id="349" r:id="rId8"/>
    <p:sldId id="264" r:id="rId9"/>
    <p:sldId id="353" r:id="rId10"/>
    <p:sldId id="354" r:id="rId11"/>
    <p:sldId id="265" r:id="rId12"/>
    <p:sldId id="355" r:id="rId13"/>
    <p:sldId id="456" r:id="rId14"/>
    <p:sldId id="266" r:id="rId15"/>
    <p:sldId id="267" r:id="rId16"/>
    <p:sldId id="268" r:id="rId17"/>
    <p:sldId id="269" r:id="rId18"/>
    <p:sldId id="270" r:id="rId19"/>
    <p:sldId id="271" r:id="rId20"/>
    <p:sldId id="363" r:id="rId21"/>
    <p:sldId id="457" r:id="rId22"/>
    <p:sldId id="458" r:id="rId23"/>
    <p:sldId id="459" r:id="rId24"/>
    <p:sldId id="460" r:id="rId25"/>
    <p:sldId id="274" r:id="rId26"/>
    <p:sldId id="275" r:id="rId27"/>
    <p:sldId id="277" r:id="rId28"/>
    <p:sldId id="280" r:id="rId29"/>
    <p:sldId id="282" r:id="rId30"/>
    <p:sldId id="380" r:id="rId31"/>
    <p:sldId id="287" r:id="rId32"/>
    <p:sldId id="289" r:id="rId33"/>
    <p:sldId id="290" r:id="rId34"/>
    <p:sldId id="295" r:id="rId35"/>
    <p:sldId id="296" r:id="rId36"/>
    <p:sldId id="300" r:id="rId37"/>
    <p:sldId id="301" r:id="rId38"/>
    <p:sldId id="303" r:id="rId39"/>
    <p:sldId id="306" r:id="rId40"/>
    <p:sldId id="308" r:id="rId41"/>
    <p:sldId id="311" r:id="rId42"/>
    <p:sldId id="408" r:id="rId43"/>
    <p:sldId id="312" r:id="rId44"/>
    <p:sldId id="313" r:id="rId45"/>
    <p:sldId id="314" r:id="rId46"/>
    <p:sldId id="316" r:id="rId47"/>
    <p:sldId id="319" r:id="rId48"/>
    <p:sldId id="320" r:id="rId49"/>
    <p:sldId id="420" r:id="rId50"/>
    <p:sldId id="322" r:id="rId51"/>
    <p:sldId id="323" r:id="rId52"/>
    <p:sldId id="429" r:id="rId53"/>
    <p:sldId id="461" r:id="rId54"/>
    <p:sldId id="328" r:id="rId55"/>
    <p:sldId id="329" r:id="rId56"/>
    <p:sldId id="330" r:id="rId57"/>
    <p:sldId id="432" r:id="rId58"/>
    <p:sldId id="332" r:id="rId59"/>
    <p:sldId id="334" r:id="rId60"/>
    <p:sldId id="335" r:id="rId61"/>
    <p:sldId id="337" r:id="rId6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40458C"/>
    <a:srgbClr val="CC0000"/>
    <a:srgbClr val="ECD8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16" autoAdjust="0"/>
    <p:restoredTop sz="94660"/>
  </p:normalViewPr>
  <p:slideViewPr>
    <p:cSldViewPr>
      <p:cViewPr varScale="1">
        <p:scale>
          <a:sx n="116" d="100"/>
          <a:sy n="116" d="100"/>
        </p:scale>
        <p:origin x="114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123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221B89-12F1-4D51-A382-7181B5A7EFD9}" type="datetimeFigureOut">
              <a:rPr lang="zh-CN" altLang="en-US" smtClean="0"/>
              <a:pPr/>
              <a:t>2023/11/15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45604-71C0-4F84-AC1C-D181BD1A67A6}" type="slidenum">
              <a:rPr lang="zh-CN" altLang="en-US" smtClean="0"/>
              <a:pPr/>
              <a:t>‹#›</a:t>
            </a:fld>
            <a:endParaRPr lang="zh-CN" altLang="en-US"/>
          </a:p>
        </p:txBody>
      </p:sp>
    </p:spTree>
    <p:extLst>
      <p:ext uri="{BB962C8B-B14F-4D97-AF65-F5344CB8AC3E}">
        <p14:creationId xmlns:p14="http://schemas.microsoft.com/office/powerpoint/2010/main" val="152934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20492"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2049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90070E76-FB31-4725-8DE4-38A233D40189}"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pPr>
              <a:defRPr/>
            </a:pPr>
            <a:fld id="{C5B552EF-04C0-40E7-805C-1326B15C773F}" type="slidenum">
              <a:rPr lang="en-US" altLang="zh-CN"/>
              <a:pPr>
                <a:defRPr/>
              </a:pPr>
              <a:t>‹#›</a:t>
            </a:fld>
            <a:r>
              <a:rPr lang="en-US" altLang="zh-CN"/>
              <a:t>/95</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pPr>
              <a:defRPr/>
            </a:pPr>
            <a:fld id="{63A737DC-9270-4D9E-B90C-08BC5142A108}" type="slidenum">
              <a:rPr lang="en-US" altLang="zh-CN"/>
              <a:pPr>
                <a:defRPr/>
              </a:pPr>
              <a:t>‹#›</a:t>
            </a:fld>
            <a:r>
              <a:rPr lang="en-US" altLang="zh-CN"/>
              <a:t>/95</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304800"/>
            <a:ext cx="8001000"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629400" y="6248400"/>
            <a:ext cx="1905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3528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1066800" y="6248400"/>
            <a:ext cx="1905000" cy="457200"/>
          </a:xfrm>
        </p:spPr>
        <p:txBody>
          <a:bodyPr/>
          <a:lstStyle>
            <a:lvl1pPr>
              <a:defRPr/>
            </a:lvl1pPr>
          </a:lstStyle>
          <a:p>
            <a:r>
              <a:rPr lang="en-US" altLang="zh-CN"/>
              <a:t>Page </a:t>
            </a:r>
            <a:fld id="{F1B99DD6-F76E-4467-ADF1-32CF54D754CE}" type="slidenum">
              <a:rPr lang="en-US" altLang="zh-CN"/>
              <a:pPr/>
              <a:t>‹#›</a:t>
            </a:fld>
            <a:endParaRPr lang="en-US" altLang="zh-CN"/>
          </a:p>
        </p:txBody>
      </p:sp>
    </p:spTree>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pPr>
              <a:defRPr/>
            </a:pPr>
            <a:fld id="{F537BE33-5705-4C1F-BC01-910623468A03}" type="slidenum">
              <a:rPr lang="en-US" altLang="zh-CN" smtClean="0"/>
              <a:pPr>
                <a:defRPr/>
              </a:pPr>
              <a:t>‹#›</a:t>
            </a:fld>
            <a:r>
              <a:rPr lang="en-US" altLang="zh-CN" dirty="0" smtClean="0"/>
              <a:t>/61</a:t>
            </a:r>
            <a:endParaRPr lang="en-US" altLang="zh-CN"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pPr>
              <a:defRPr/>
            </a:pPr>
            <a:fld id="{FDBD65D0-319F-4BEE-9651-5D42BBBCF426}" type="slidenum">
              <a:rPr lang="en-US" altLang="zh-CN" smtClean="0"/>
              <a:pPr>
                <a:defRPr/>
              </a:pPr>
              <a:t>‹#›</a:t>
            </a:fld>
            <a:r>
              <a:rPr lang="en-US" altLang="zh-CN" dirty="0" smtClean="0"/>
              <a:t>/61</a:t>
            </a:r>
            <a:endParaRPr lang="en-US" altLang="zh-CN"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pPr>
              <a:defRPr/>
            </a:pPr>
            <a:fld id="{148831BB-5EE4-4C03-B2C4-39CA97E5D28B}" type="slidenum">
              <a:rPr lang="en-US" altLang="zh-CN" smtClean="0"/>
              <a:pPr>
                <a:defRPr/>
              </a:pPr>
              <a:t>‹#›</a:t>
            </a:fld>
            <a:r>
              <a:rPr lang="en-US" altLang="zh-CN" dirty="0" smtClean="0"/>
              <a:t>/61</a:t>
            </a:r>
            <a:endParaRPr lang="en-US" altLang="zh-C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7"/>
          <p:cNvSpPr>
            <a:spLocks noGrp="1" noChangeArrowheads="1"/>
          </p:cNvSpPr>
          <p:nvPr>
            <p:ph type="sldNum" sz="quarter" idx="12"/>
          </p:nvPr>
        </p:nvSpPr>
        <p:spPr>
          <a:ln/>
        </p:spPr>
        <p:txBody>
          <a:bodyPr/>
          <a:lstStyle>
            <a:lvl1pPr>
              <a:defRPr/>
            </a:lvl1pPr>
          </a:lstStyle>
          <a:p>
            <a:pPr>
              <a:defRPr/>
            </a:pPr>
            <a:fld id="{1BEEC31C-5F15-4292-8E78-1BFF246A2443}" type="slidenum">
              <a:rPr lang="en-US" altLang="zh-CN"/>
              <a:pPr>
                <a:defRPr/>
              </a:pPr>
              <a:t>‹#›</a:t>
            </a:fld>
            <a:r>
              <a:rPr lang="en-US" altLang="zh-CN"/>
              <a:t>/95</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7"/>
          <p:cNvSpPr>
            <a:spLocks noGrp="1" noChangeArrowheads="1"/>
          </p:cNvSpPr>
          <p:nvPr>
            <p:ph type="sldNum" sz="quarter" idx="12"/>
          </p:nvPr>
        </p:nvSpPr>
        <p:spPr>
          <a:ln/>
        </p:spPr>
        <p:txBody>
          <a:bodyPr/>
          <a:lstStyle>
            <a:lvl1pPr>
              <a:defRPr/>
            </a:lvl1pPr>
          </a:lstStyle>
          <a:p>
            <a:pPr>
              <a:defRPr/>
            </a:pPr>
            <a:fld id="{22560D5E-63E9-4A71-9A10-5ADCCAC0F5AC}" type="slidenum">
              <a:rPr lang="en-US" altLang="zh-CN" smtClean="0"/>
              <a:pPr>
                <a:defRPr/>
              </a:pPr>
              <a:t>‹#›</a:t>
            </a:fld>
            <a:r>
              <a:rPr lang="en-US" altLang="zh-CN" dirty="0" smtClean="0"/>
              <a:t>/61</a:t>
            </a:r>
            <a:endParaRPr lang="en-US" altLang="zh-CN"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7"/>
          <p:cNvSpPr>
            <a:spLocks noGrp="1" noChangeArrowheads="1"/>
          </p:cNvSpPr>
          <p:nvPr>
            <p:ph type="sldNum" sz="quarter" idx="12"/>
          </p:nvPr>
        </p:nvSpPr>
        <p:spPr>
          <a:ln/>
        </p:spPr>
        <p:txBody>
          <a:bodyPr/>
          <a:lstStyle>
            <a:lvl1pPr>
              <a:defRPr/>
            </a:lvl1pPr>
          </a:lstStyle>
          <a:p>
            <a:pPr>
              <a:defRPr/>
            </a:pPr>
            <a:fld id="{374EE05B-F987-4577-8EE1-B983E68C61CE}" type="slidenum">
              <a:rPr lang="en-US" altLang="zh-CN" smtClean="0"/>
              <a:pPr>
                <a:defRPr/>
              </a:pPr>
              <a:t>‹#›</a:t>
            </a:fld>
            <a:r>
              <a:rPr lang="en-US" altLang="zh-CN" dirty="0" smtClean="0"/>
              <a:t>/61</a:t>
            </a:r>
            <a:endParaRPr lang="en-US" altLang="zh-CN"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pPr>
              <a:defRPr/>
            </a:pPr>
            <a:fld id="{6F37719F-3251-4E4C-997F-D1BBCF5E936D}" type="slidenum">
              <a:rPr lang="en-US" altLang="zh-CN" smtClean="0"/>
              <a:pPr>
                <a:defRPr/>
              </a:pPr>
              <a:t>‹#›</a:t>
            </a:fld>
            <a:r>
              <a:rPr lang="en-US" altLang="zh-CN" dirty="0" smtClean="0"/>
              <a:t>/61</a:t>
            </a:r>
            <a:endParaRPr lang="en-US" altLang="zh-CN"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pPr>
              <a:defRPr/>
            </a:pPr>
            <a:fld id="{A954B3BF-897E-4D11-9C65-956305A4A9A9}" type="slidenum">
              <a:rPr lang="en-US" altLang="zh-CN" smtClean="0"/>
              <a:pPr>
                <a:defRPr/>
              </a:pPr>
              <a:t>‹#›</a:t>
            </a:fld>
            <a:r>
              <a:rPr lang="en-US" altLang="zh-CN" dirty="0" smtClean="0"/>
              <a:t>/61</a:t>
            </a:r>
            <a:endParaRPr lang="en-US" altLang="zh-CN"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458" name="Rectangle 1026"/>
          <p:cNvSpPr>
            <a:spLocks noChangeArrowheads="1"/>
          </p:cNvSpPr>
          <p:nvPr/>
        </p:nvSpPr>
        <p:spPr bwMode="ltGray">
          <a:xfrm>
            <a:off x="417513" y="11113"/>
            <a:ext cx="438150" cy="474662"/>
          </a:xfrm>
          <a:prstGeom prst="rect">
            <a:avLst/>
          </a:prstGeom>
          <a:solidFill>
            <a:schemeClr val="accent2"/>
          </a:solidFill>
          <a:ln w="9525">
            <a:noFill/>
            <a:miter lim="800000"/>
            <a:headEnd/>
            <a:tailEnd/>
          </a:ln>
          <a:effectLst/>
        </p:spPr>
        <p:txBody>
          <a:bodyPr wrap="none" anchor="ctr"/>
          <a:lstStyle/>
          <a:p>
            <a:pPr algn="ctr">
              <a:defRPr/>
            </a:pPr>
            <a:endParaRPr lang="zh-CN" altLang="zh-CN"/>
          </a:p>
        </p:txBody>
      </p:sp>
      <p:sp>
        <p:nvSpPr>
          <p:cNvPr id="19459" name="Rectangle 1027"/>
          <p:cNvSpPr>
            <a:spLocks noChangeArrowheads="1"/>
          </p:cNvSpPr>
          <p:nvPr/>
        </p:nvSpPr>
        <p:spPr bwMode="ltGray">
          <a:xfrm>
            <a:off x="800100" y="1111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a:p>
        </p:txBody>
      </p:sp>
      <p:sp>
        <p:nvSpPr>
          <p:cNvPr id="19460" name="Rectangle 1028"/>
          <p:cNvSpPr>
            <a:spLocks noChangeArrowheads="1"/>
          </p:cNvSpPr>
          <p:nvPr/>
        </p:nvSpPr>
        <p:spPr bwMode="ltGray">
          <a:xfrm>
            <a:off x="541338" y="433388"/>
            <a:ext cx="422275" cy="474662"/>
          </a:xfrm>
          <a:prstGeom prst="rect">
            <a:avLst/>
          </a:prstGeom>
          <a:solidFill>
            <a:schemeClr val="folHlink"/>
          </a:solidFill>
          <a:ln w="9525">
            <a:noFill/>
            <a:miter lim="800000"/>
            <a:headEnd/>
            <a:tailEnd/>
          </a:ln>
          <a:effectLst/>
        </p:spPr>
        <p:txBody>
          <a:bodyPr wrap="none" anchor="ctr"/>
          <a:lstStyle/>
          <a:p>
            <a:pPr algn="ctr">
              <a:defRPr/>
            </a:pPr>
            <a:endParaRPr lang="zh-CN" altLang="zh-CN"/>
          </a:p>
        </p:txBody>
      </p:sp>
      <p:sp>
        <p:nvSpPr>
          <p:cNvPr id="19461" name="Rectangle 1029"/>
          <p:cNvSpPr>
            <a:spLocks noChangeArrowheads="1"/>
          </p:cNvSpPr>
          <p:nvPr/>
        </p:nvSpPr>
        <p:spPr bwMode="ltGray">
          <a:xfrm>
            <a:off x="911225" y="43338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a:p>
        </p:txBody>
      </p:sp>
      <p:sp>
        <p:nvSpPr>
          <p:cNvPr id="19462" name="Rectangle 1030"/>
          <p:cNvSpPr>
            <a:spLocks noChangeArrowheads="1"/>
          </p:cNvSpPr>
          <p:nvPr/>
        </p:nvSpPr>
        <p:spPr bwMode="ltGray">
          <a:xfrm>
            <a:off x="127000" y="36036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zh-CN"/>
          </a:p>
        </p:txBody>
      </p:sp>
      <p:sp>
        <p:nvSpPr>
          <p:cNvPr id="19463" name="Rectangle 1031"/>
          <p:cNvSpPr>
            <a:spLocks noChangeArrowheads="1"/>
          </p:cNvSpPr>
          <p:nvPr/>
        </p:nvSpPr>
        <p:spPr bwMode="gray">
          <a:xfrm>
            <a:off x="762000" y="26988"/>
            <a:ext cx="31750" cy="881062"/>
          </a:xfrm>
          <a:prstGeom prst="rect">
            <a:avLst/>
          </a:prstGeom>
          <a:solidFill>
            <a:schemeClr val="bg2"/>
          </a:solidFill>
          <a:ln w="9525">
            <a:noFill/>
            <a:miter lim="800000"/>
            <a:headEnd/>
            <a:tailEnd/>
          </a:ln>
          <a:effectLst/>
        </p:spPr>
        <p:txBody>
          <a:bodyPr wrap="none" anchor="ctr"/>
          <a:lstStyle/>
          <a:p>
            <a:pPr algn="ctr">
              <a:defRPr/>
            </a:pPr>
            <a:endParaRPr lang="zh-CN" altLang="zh-CN"/>
          </a:p>
        </p:txBody>
      </p:sp>
      <p:sp>
        <p:nvSpPr>
          <p:cNvPr id="19464" name="Rectangle 1032"/>
          <p:cNvSpPr>
            <a:spLocks noChangeArrowheads="1"/>
          </p:cNvSpPr>
          <p:nvPr/>
        </p:nvSpPr>
        <p:spPr bwMode="gray">
          <a:xfrm>
            <a:off x="442913" y="6937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zh-CN"/>
          </a:p>
        </p:txBody>
      </p:sp>
      <p:sp>
        <p:nvSpPr>
          <p:cNvPr id="2057" name="Rectangle 1033"/>
          <p:cNvSpPr>
            <a:spLocks noGrp="1" noChangeArrowheads="1"/>
          </p:cNvSpPr>
          <p:nvPr>
            <p:ph type="title"/>
          </p:nvPr>
        </p:nvSpPr>
        <p:spPr bwMode="auto">
          <a:xfrm>
            <a:off x="1150938" y="41275"/>
            <a:ext cx="7793037" cy="6508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9466" name="Rectangle 1034"/>
          <p:cNvSpPr>
            <a:spLocks noGrp="1" noChangeArrowheads="1"/>
          </p:cNvSpPr>
          <p:nvPr>
            <p:ph type="body" idx="1"/>
          </p:nvPr>
        </p:nvSpPr>
        <p:spPr bwMode="auto">
          <a:xfrm>
            <a:off x="827088" y="10525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9467" name="Rectangle 103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vl1pPr>
          </a:lstStyle>
          <a:p>
            <a:pPr>
              <a:defRPr/>
            </a:pPr>
            <a:endParaRPr lang="en-US" altLang="zh-CN"/>
          </a:p>
        </p:txBody>
      </p:sp>
      <p:sp>
        <p:nvSpPr>
          <p:cNvPr id="19468" name="Rectangle 103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vl1pPr>
          </a:lstStyle>
          <a:p>
            <a:pPr>
              <a:defRPr/>
            </a:pPr>
            <a:endParaRPr lang="en-US" altLang="zh-CN"/>
          </a:p>
        </p:txBody>
      </p:sp>
      <p:sp>
        <p:nvSpPr>
          <p:cNvPr id="19469" name="Rectangle 1037"/>
          <p:cNvSpPr>
            <a:spLocks noGrp="1" noChangeArrowheads="1"/>
          </p:cNvSpPr>
          <p:nvPr>
            <p:ph type="sldNum" sz="quarter" idx="4"/>
          </p:nvPr>
        </p:nvSpPr>
        <p:spPr bwMode="auto">
          <a:xfrm>
            <a:off x="7204075" y="64277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a:defRPr/>
            </a:pPr>
            <a:fld id="{A61EF842-A886-4EE3-99A9-BE72B681D8B6}" type="slidenum">
              <a:rPr lang="en-US" altLang="zh-CN" smtClean="0"/>
              <a:pPr>
                <a:defRPr/>
              </a:pPr>
              <a:t>‹#›</a:t>
            </a:fld>
            <a:r>
              <a:rPr lang="en-US" altLang="zh-CN" dirty="0" smtClean="0"/>
              <a:t>/61</a:t>
            </a:r>
            <a:endParaRPr lang="en-US" altLang="zh-CN"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000" b="1">
          <a:solidFill>
            <a:schemeClr val="tx2"/>
          </a:solidFill>
          <a:latin typeface="+mj-lt"/>
          <a:ea typeface="+mj-ea"/>
          <a:cs typeface="+mj-cs"/>
        </a:defRPr>
      </a:lvl1pPr>
      <a:lvl2pPr algn="l" rtl="0" eaLnBrk="0" fontAlgn="base" hangingPunct="0">
        <a:spcBef>
          <a:spcPct val="0"/>
        </a:spcBef>
        <a:spcAft>
          <a:spcPct val="0"/>
        </a:spcAft>
        <a:defRPr kumimoji="1" sz="4000" b="1">
          <a:solidFill>
            <a:schemeClr val="tx2"/>
          </a:solidFill>
          <a:latin typeface="Tahoma" pitchFamily="34" charset="0"/>
          <a:ea typeface="隶书" pitchFamily="49" charset="-122"/>
        </a:defRPr>
      </a:lvl2pPr>
      <a:lvl3pPr algn="l" rtl="0" eaLnBrk="0" fontAlgn="base" hangingPunct="0">
        <a:spcBef>
          <a:spcPct val="0"/>
        </a:spcBef>
        <a:spcAft>
          <a:spcPct val="0"/>
        </a:spcAft>
        <a:defRPr kumimoji="1" sz="4000" b="1">
          <a:solidFill>
            <a:schemeClr val="tx2"/>
          </a:solidFill>
          <a:latin typeface="Tahoma" pitchFamily="34" charset="0"/>
          <a:ea typeface="隶书" pitchFamily="49" charset="-122"/>
        </a:defRPr>
      </a:lvl3pPr>
      <a:lvl4pPr algn="l" rtl="0" eaLnBrk="0" fontAlgn="base" hangingPunct="0">
        <a:spcBef>
          <a:spcPct val="0"/>
        </a:spcBef>
        <a:spcAft>
          <a:spcPct val="0"/>
        </a:spcAft>
        <a:defRPr kumimoji="1" sz="4000" b="1">
          <a:solidFill>
            <a:schemeClr val="tx2"/>
          </a:solidFill>
          <a:latin typeface="Tahoma" pitchFamily="34" charset="0"/>
          <a:ea typeface="隶书" pitchFamily="49" charset="-122"/>
        </a:defRPr>
      </a:lvl4pPr>
      <a:lvl5pPr algn="l" rtl="0" eaLnBrk="0" fontAlgn="base" hangingPunct="0">
        <a:spcBef>
          <a:spcPct val="0"/>
        </a:spcBef>
        <a:spcAft>
          <a:spcPct val="0"/>
        </a:spcAft>
        <a:defRPr kumimoji="1" sz="4000" b="1">
          <a:solidFill>
            <a:schemeClr val="tx2"/>
          </a:solidFill>
          <a:latin typeface="Tahoma" pitchFamily="34" charset="0"/>
          <a:ea typeface="隶书" pitchFamily="49" charset="-122"/>
        </a:defRPr>
      </a:lvl5pPr>
      <a:lvl6pPr marL="457200" algn="l" rtl="0" fontAlgn="base">
        <a:spcBef>
          <a:spcPct val="0"/>
        </a:spcBef>
        <a:spcAft>
          <a:spcPct val="0"/>
        </a:spcAft>
        <a:defRPr kumimoji="1" sz="4000" b="1">
          <a:solidFill>
            <a:schemeClr val="tx2"/>
          </a:solidFill>
          <a:latin typeface="Tahoma" pitchFamily="34" charset="0"/>
          <a:ea typeface="隶书" pitchFamily="49" charset="-122"/>
        </a:defRPr>
      </a:lvl6pPr>
      <a:lvl7pPr marL="914400" algn="l" rtl="0" fontAlgn="base">
        <a:spcBef>
          <a:spcPct val="0"/>
        </a:spcBef>
        <a:spcAft>
          <a:spcPct val="0"/>
        </a:spcAft>
        <a:defRPr kumimoji="1" sz="4000" b="1">
          <a:solidFill>
            <a:schemeClr val="tx2"/>
          </a:solidFill>
          <a:latin typeface="Tahoma" pitchFamily="34" charset="0"/>
          <a:ea typeface="隶书" pitchFamily="49" charset="-122"/>
        </a:defRPr>
      </a:lvl7pPr>
      <a:lvl8pPr marL="1371600" algn="l" rtl="0" fontAlgn="base">
        <a:spcBef>
          <a:spcPct val="0"/>
        </a:spcBef>
        <a:spcAft>
          <a:spcPct val="0"/>
        </a:spcAft>
        <a:defRPr kumimoji="1" sz="4000" b="1">
          <a:solidFill>
            <a:schemeClr val="tx2"/>
          </a:solidFill>
          <a:latin typeface="Tahoma" pitchFamily="34" charset="0"/>
          <a:ea typeface="隶书" pitchFamily="49" charset="-122"/>
        </a:defRPr>
      </a:lvl8pPr>
      <a:lvl9pPr marL="1828800" algn="l" rtl="0" fontAlgn="base">
        <a:spcBef>
          <a:spcPct val="0"/>
        </a:spcBef>
        <a:spcAft>
          <a:spcPct val="0"/>
        </a:spcAft>
        <a:defRPr kumimoji="1" sz="4000" b="1">
          <a:solidFill>
            <a:schemeClr val="tx2"/>
          </a:solidFill>
          <a:latin typeface="Tahoma" pitchFamily="34"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3200" b="1">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800" b="1">
          <a:solidFill>
            <a:schemeClr val="folHlink"/>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56.xml"/><Relationship Id="rId5" Type="http://schemas.openxmlformats.org/officeDocument/2006/relationships/slide" Target="slide41.xml"/><Relationship Id="rId4" Type="http://schemas.openxmlformats.org/officeDocument/2006/relationships/slide" Target="slide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9.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10.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11.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12.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13.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14.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15.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17.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image" Target="../media/image18.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8.vml"/><Relationship Id="rId4" Type="http://schemas.openxmlformats.org/officeDocument/2006/relationships/image" Target="../media/image1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a:r>
              <a:rPr lang="zh-CN" altLang="en-US" dirty="0" smtClean="0">
                <a:solidFill>
                  <a:srgbClr val="CC0000"/>
                </a:solidFill>
              </a:rPr>
              <a:t>第</a:t>
            </a:r>
            <a:r>
              <a:rPr lang="en-US" altLang="zh-CN" dirty="0" smtClean="0">
                <a:solidFill>
                  <a:srgbClr val="CC0000"/>
                </a:solidFill>
              </a:rPr>
              <a:t>8</a:t>
            </a:r>
            <a:r>
              <a:rPr lang="zh-CN" altLang="en-US" dirty="0" smtClean="0">
                <a:solidFill>
                  <a:srgbClr val="CC0000"/>
                </a:solidFill>
              </a:rPr>
              <a:t>章  </a:t>
            </a:r>
            <a:r>
              <a:rPr lang="zh-CN" altLang="en-US" dirty="0">
                <a:solidFill>
                  <a:srgbClr val="CC0000"/>
                </a:solidFill>
              </a:rPr>
              <a:t>统一建模语言</a:t>
            </a:r>
            <a:r>
              <a:rPr lang="en-US" altLang="zh-CN" dirty="0" smtClean="0">
                <a:solidFill>
                  <a:srgbClr val="CC0000"/>
                </a:solidFill>
              </a:rPr>
              <a:t>UML </a:t>
            </a:r>
            <a:endParaRPr lang="en-US" altLang="zh-CN" dirty="0">
              <a:solidFill>
                <a:srgbClr val="CC0000"/>
              </a:solidFill>
            </a:endParaRPr>
          </a:p>
        </p:txBody>
      </p:sp>
      <p:grpSp>
        <p:nvGrpSpPr>
          <p:cNvPr id="12292" name="Group 4"/>
          <p:cNvGrpSpPr>
            <a:grpSpLocks noChangeAspect="1"/>
          </p:cNvGrpSpPr>
          <p:nvPr/>
        </p:nvGrpSpPr>
        <p:grpSpPr bwMode="auto">
          <a:xfrm>
            <a:off x="1676400" y="1158875"/>
            <a:ext cx="5668963" cy="822325"/>
            <a:chOff x="1296" y="1824"/>
            <a:chExt cx="2976" cy="432"/>
          </a:xfrm>
        </p:grpSpPr>
        <p:sp>
          <p:nvSpPr>
            <p:cNvPr id="12293" name="AutoShape 5"/>
            <p:cNvSpPr>
              <a:spLocks noChangeAspect="1" noChangeArrowheads="1"/>
            </p:cNvSpPr>
            <p:nvPr/>
          </p:nvSpPr>
          <p:spPr bwMode="gray">
            <a:xfrm>
              <a:off x="1536" y="1899"/>
              <a:ext cx="2736" cy="288"/>
            </a:xfrm>
            <a:prstGeom prst="roundRect">
              <a:avLst>
                <a:gd name="adj" fmla="val 16667"/>
              </a:avLst>
            </a:prstGeom>
            <a:solidFill>
              <a:srgbClr val="CC6600"/>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zh-CN" altLang="en-US"/>
            </a:p>
          </p:txBody>
        </p:sp>
        <p:sp>
          <p:nvSpPr>
            <p:cNvPr id="12294" name="AutoShape 6"/>
            <p:cNvSpPr>
              <a:spLocks noChangeAspect="1" noChangeArrowheads="1"/>
            </p:cNvSpPr>
            <p:nvPr/>
          </p:nvSpPr>
          <p:spPr bwMode="gray">
            <a:xfrm>
              <a:off x="1296" y="1824"/>
              <a:ext cx="432" cy="432"/>
            </a:xfrm>
            <a:prstGeom prst="diamond">
              <a:avLst/>
            </a:prstGeom>
            <a:solidFill>
              <a:srgbClr val="CC66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12295" name="Text Box 7">
              <a:hlinkClick r:id="rId2" action="ppaction://hlinksldjump"/>
            </p:cNvPr>
            <p:cNvSpPr txBox="1">
              <a:spLocks noChangeAspect="1" noChangeArrowheads="1"/>
            </p:cNvSpPr>
            <p:nvPr/>
          </p:nvSpPr>
          <p:spPr bwMode="gray">
            <a:xfrm>
              <a:off x="1680" y="1934"/>
              <a:ext cx="2160" cy="240"/>
            </a:xfrm>
            <a:prstGeom prst="rect">
              <a:avLst/>
            </a:prstGeom>
            <a:solidFill>
              <a:srgbClr val="CC6600"/>
            </a:solidFill>
            <a:ln w="9525" algn="ctr">
              <a:noFill/>
              <a:miter lim="800000"/>
              <a:headEnd/>
              <a:tailEnd/>
            </a:ln>
            <a:effectLst/>
          </p:spPr>
          <p:txBody>
            <a:bodyPr>
              <a:spAutoFit/>
            </a:bodyPr>
            <a:lstStyle/>
            <a:p>
              <a:pPr algn="ctr" eaLnBrk="0" hangingPunct="0"/>
              <a:r>
                <a:rPr lang="zh-CN" altLang="en-US" sz="2400" b="1" dirty="0">
                  <a:solidFill>
                    <a:schemeClr val="bg1"/>
                  </a:solidFill>
                  <a:latin typeface="华文新魏" pitchFamily="2" charset="-122"/>
                  <a:ea typeface="华文新魏" pitchFamily="2" charset="-122"/>
                </a:rPr>
                <a:t>概述</a:t>
              </a:r>
            </a:p>
          </p:txBody>
        </p:sp>
        <p:sp>
          <p:nvSpPr>
            <p:cNvPr id="12296" name="Text Box 8"/>
            <p:cNvSpPr txBox="1">
              <a:spLocks noChangeAspect="1" noChangeArrowheads="1"/>
            </p:cNvSpPr>
            <p:nvPr/>
          </p:nvSpPr>
          <p:spPr bwMode="gray">
            <a:xfrm>
              <a:off x="1365" y="1911"/>
              <a:ext cx="284" cy="210"/>
            </a:xfrm>
            <a:prstGeom prst="rect">
              <a:avLst/>
            </a:prstGeom>
            <a:solidFill>
              <a:srgbClr val="CC6600"/>
            </a:solidFill>
            <a:ln w="9525" algn="ctr">
              <a:noFill/>
              <a:miter lim="800000"/>
              <a:headEnd/>
              <a:tailEnd/>
            </a:ln>
            <a:effectLst/>
          </p:spPr>
          <p:txBody>
            <a:bodyPr wrap="none">
              <a:spAutoFit/>
            </a:bodyPr>
            <a:lstStyle/>
            <a:p>
              <a:pPr algn="ctr" eaLnBrk="0" hangingPunct="0"/>
              <a:r>
                <a:rPr lang="en-US" altLang="zh-CN" sz="2000" b="1" dirty="0" smtClean="0">
                  <a:solidFill>
                    <a:schemeClr val="bg1"/>
                  </a:solidFill>
                  <a:ea typeface="仿宋_GB2312" pitchFamily="49" charset="-122"/>
                </a:rPr>
                <a:t>8.1</a:t>
              </a:r>
              <a:endParaRPr lang="en-US" altLang="zh-CN" sz="2000" b="1" dirty="0">
                <a:solidFill>
                  <a:schemeClr val="bg1"/>
                </a:solidFill>
                <a:ea typeface="仿宋_GB2312" pitchFamily="49" charset="-122"/>
              </a:endParaRPr>
            </a:p>
          </p:txBody>
        </p:sp>
      </p:grpSp>
      <p:grpSp>
        <p:nvGrpSpPr>
          <p:cNvPr id="12297" name="Group 9"/>
          <p:cNvGrpSpPr>
            <a:grpSpLocks noChangeAspect="1"/>
          </p:cNvGrpSpPr>
          <p:nvPr/>
        </p:nvGrpSpPr>
        <p:grpSpPr bwMode="auto">
          <a:xfrm>
            <a:off x="1676400" y="2133600"/>
            <a:ext cx="5668963" cy="822325"/>
            <a:chOff x="1296" y="1824"/>
            <a:chExt cx="2976" cy="432"/>
          </a:xfrm>
        </p:grpSpPr>
        <p:sp>
          <p:nvSpPr>
            <p:cNvPr id="12298" name="AutoShape 10">
              <a:hlinkClick r:id="rId3" action="ppaction://hlinksldjump"/>
            </p:cNvPr>
            <p:cNvSpPr>
              <a:spLocks noChangeAspect="1" noChangeArrowheads="1"/>
            </p:cNvSpPr>
            <p:nvPr/>
          </p:nvSpPr>
          <p:spPr bwMode="gray">
            <a:xfrm>
              <a:off x="1536" y="1899"/>
              <a:ext cx="2736" cy="288"/>
            </a:xfrm>
            <a:prstGeom prst="roundRect">
              <a:avLst>
                <a:gd name="adj" fmla="val 16667"/>
              </a:avLst>
            </a:prstGeom>
            <a:solidFill>
              <a:srgbClr val="0000CC"/>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zh-CN" altLang="en-US"/>
            </a:p>
          </p:txBody>
        </p:sp>
        <p:sp>
          <p:nvSpPr>
            <p:cNvPr id="12299" name="AutoShape 11"/>
            <p:cNvSpPr>
              <a:spLocks noChangeAspect="1" noChangeArrowheads="1"/>
            </p:cNvSpPr>
            <p:nvPr/>
          </p:nvSpPr>
          <p:spPr bwMode="gray">
            <a:xfrm>
              <a:off x="1296" y="1824"/>
              <a:ext cx="432" cy="432"/>
            </a:xfrm>
            <a:prstGeom prst="diamond">
              <a:avLst/>
            </a:prstGeom>
            <a:solidFill>
              <a:srgbClr val="0000CC"/>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12300" name="Text Box 12">
              <a:hlinkClick r:id="rId4" action="ppaction://hlinksldjump"/>
            </p:cNvPr>
            <p:cNvSpPr txBox="1">
              <a:spLocks noChangeAspect="1" noChangeArrowheads="1"/>
            </p:cNvSpPr>
            <p:nvPr/>
          </p:nvSpPr>
          <p:spPr bwMode="gray">
            <a:xfrm>
              <a:off x="1680" y="1934"/>
              <a:ext cx="2160" cy="240"/>
            </a:xfrm>
            <a:prstGeom prst="rect">
              <a:avLst/>
            </a:prstGeom>
            <a:solidFill>
              <a:srgbClr val="0000CC"/>
            </a:solidFill>
            <a:ln w="9525" algn="ctr">
              <a:noFill/>
              <a:miter lim="800000"/>
              <a:headEnd/>
              <a:tailEnd/>
            </a:ln>
            <a:effectLst/>
          </p:spPr>
          <p:txBody>
            <a:bodyPr>
              <a:spAutoFit/>
            </a:bodyPr>
            <a:lstStyle/>
            <a:p>
              <a:pPr algn="ctr" eaLnBrk="0" hangingPunct="0"/>
              <a:r>
                <a:rPr lang="zh-CN" altLang="en-US" sz="2400" b="1" dirty="0">
                  <a:solidFill>
                    <a:schemeClr val="bg1"/>
                  </a:solidFill>
                  <a:ea typeface="华文新魏" pitchFamily="2" charset="-122"/>
                </a:rPr>
                <a:t>静态建模机制</a:t>
              </a:r>
            </a:p>
          </p:txBody>
        </p:sp>
        <p:sp>
          <p:nvSpPr>
            <p:cNvPr id="12301" name="Text Box 13"/>
            <p:cNvSpPr txBox="1">
              <a:spLocks noChangeAspect="1" noChangeArrowheads="1"/>
            </p:cNvSpPr>
            <p:nvPr/>
          </p:nvSpPr>
          <p:spPr bwMode="gray">
            <a:xfrm>
              <a:off x="1365" y="1911"/>
              <a:ext cx="284" cy="210"/>
            </a:xfrm>
            <a:prstGeom prst="rect">
              <a:avLst/>
            </a:prstGeom>
            <a:solidFill>
              <a:srgbClr val="0000CC"/>
            </a:solidFill>
            <a:ln w="9525" algn="ctr">
              <a:noFill/>
              <a:miter lim="800000"/>
              <a:headEnd/>
              <a:tailEnd/>
            </a:ln>
            <a:effectLst/>
          </p:spPr>
          <p:txBody>
            <a:bodyPr wrap="none">
              <a:spAutoFit/>
            </a:bodyPr>
            <a:lstStyle/>
            <a:p>
              <a:pPr algn="ctr" eaLnBrk="0" hangingPunct="0"/>
              <a:r>
                <a:rPr lang="en-US" altLang="zh-CN" sz="2000" b="1" dirty="0" smtClean="0">
                  <a:solidFill>
                    <a:schemeClr val="bg1"/>
                  </a:solidFill>
                  <a:ea typeface="仿宋_GB2312" pitchFamily="49" charset="-122"/>
                </a:rPr>
                <a:t>8.2</a:t>
              </a:r>
              <a:endParaRPr lang="en-US" altLang="zh-CN" sz="2000" b="1" dirty="0">
                <a:solidFill>
                  <a:schemeClr val="bg1"/>
                </a:solidFill>
                <a:ea typeface="仿宋_GB2312" pitchFamily="49" charset="-122"/>
              </a:endParaRPr>
            </a:p>
          </p:txBody>
        </p:sp>
      </p:grpSp>
      <p:grpSp>
        <p:nvGrpSpPr>
          <p:cNvPr id="12302" name="Group 14"/>
          <p:cNvGrpSpPr>
            <a:grpSpLocks noChangeAspect="1"/>
          </p:cNvGrpSpPr>
          <p:nvPr/>
        </p:nvGrpSpPr>
        <p:grpSpPr bwMode="auto">
          <a:xfrm>
            <a:off x="1676400" y="3140075"/>
            <a:ext cx="5668963" cy="822325"/>
            <a:chOff x="1296" y="1824"/>
            <a:chExt cx="2976" cy="432"/>
          </a:xfrm>
        </p:grpSpPr>
        <p:sp>
          <p:nvSpPr>
            <p:cNvPr id="12303" name="AutoShape 15">
              <a:hlinkClick r:id="" action="ppaction://noaction"/>
            </p:cNvPr>
            <p:cNvSpPr>
              <a:spLocks noChangeAspect="1" noChangeArrowheads="1"/>
            </p:cNvSpPr>
            <p:nvPr/>
          </p:nvSpPr>
          <p:spPr bwMode="gray">
            <a:xfrm>
              <a:off x="1536" y="1899"/>
              <a:ext cx="2736" cy="288"/>
            </a:xfrm>
            <a:prstGeom prst="roundRect">
              <a:avLst>
                <a:gd name="adj" fmla="val 16667"/>
              </a:avLst>
            </a:prstGeom>
            <a:solidFill>
              <a:srgbClr val="CC0066"/>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zh-CN" altLang="en-US"/>
            </a:p>
          </p:txBody>
        </p:sp>
        <p:sp>
          <p:nvSpPr>
            <p:cNvPr id="12304" name="AutoShape 16"/>
            <p:cNvSpPr>
              <a:spLocks noChangeAspect="1" noChangeArrowheads="1"/>
            </p:cNvSpPr>
            <p:nvPr/>
          </p:nvSpPr>
          <p:spPr bwMode="gray">
            <a:xfrm>
              <a:off x="1296" y="1824"/>
              <a:ext cx="432" cy="432"/>
            </a:xfrm>
            <a:prstGeom prst="diamond">
              <a:avLst/>
            </a:prstGeom>
            <a:solidFill>
              <a:srgbClr val="CC0066"/>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12305" name="Text Box 17">
              <a:hlinkClick r:id="rId5" action="ppaction://hlinksldjump"/>
            </p:cNvPr>
            <p:cNvSpPr txBox="1">
              <a:spLocks noChangeAspect="1" noChangeArrowheads="1"/>
            </p:cNvSpPr>
            <p:nvPr/>
          </p:nvSpPr>
          <p:spPr bwMode="gray">
            <a:xfrm>
              <a:off x="1680" y="1934"/>
              <a:ext cx="2160" cy="240"/>
            </a:xfrm>
            <a:prstGeom prst="rect">
              <a:avLst/>
            </a:prstGeom>
            <a:solidFill>
              <a:srgbClr val="CC0066"/>
            </a:solidFill>
            <a:ln w="9525" algn="ctr">
              <a:noFill/>
              <a:miter lim="800000"/>
              <a:headEnd/>
              <a:tailEnd/>
            </a:ln>
            <a:effectLst/>
          </p:spPr>
          <p:txBody>
            <a:bodyPr>
              <a:spAutoFit/>
            </a:bodyPr>
            <a:lstStyle/>
            <a:p>
              <a:pPr algn="ctr" eaLnBrk="0" hangingPunct="0"/>
              <a:r>
                <a:rPr lang="zh-CN" altLang="en-US" sz="2400" b="1">
                  <a:solidFill>
                    <a:schemeClr val="bg1"/>
                  </a:solidFill>
                  <a:ea typeface="华文新魏" pitchFamily="2" charset="-122"/>
                </a:rPr>
                <a:t>动态建模机制</a:t>
              </a:r>
            </a:p>
          </p:txBody>
        </p:sp>
        <p:sp>
          <p:nvSpPr>
            <p:cNvPr id="12306" name="Text Box 18"/>
            <p:cNvSpPr txBox="1">
              <a:spLocks noChangeAspect="1" noChangeArrowheads="1"/>
            </p:cNvSpPr>
            <p:nvPr/>
          </p:nvSpPr>
          <p:spPr bwMode="gray">
            <a:xfrm>
              <a:off x="1365" y="1911"/>
              <a:ext cx="284" cy="210"/>
            </a:xfrm>
            <a:prstGeom prst="rect">
              <a:avLst/>
            </a:prstGeom>
            <a:solidFill>
              <a:srgbClr val="CC0066"/>
            </a:solidFill>
            <a:ln w="9525" algn="ctr">
              <a:noFill/>
              <a:miter lim="800000"/>
              <a:headEnd/>
              <a:tailEnd/>
            </a:ln>
            <a:effectLst/>
          </p:spPr>
          <p:txBody>
            <a:bodyPr wrap="none">
              <a:spAutoFit/>
            </a:bodyPr>
            <a:lstStyle/>
            <a:p>
              <a:pPr algn="ctr" eaLnBrk="0" hangingPunct="0"/>
              <a:r>
                <a:rPr lang="en-US" altLang="zh-CN" sz="2000" b="1" dirty="0" smtClean="0">
                  <a:solidFill>
                    <a:schemeClr val="bg1"/>
                  </a:solidFill>
                  <a:ea typeface="仿宋_GB2312" pitchFamily="49" charset="-122"/>
                </a:rPr>
                <a:t>8.3</a:t>
              </a:r>
              <a:endParaRPr lang="en-US" altLang="zh-CN" sz="2000" b="1" dirty="0">
                <a:solidFill>
                  <a:schemeClr val="bg1"/>
                </a:solidFill>
                <a:ea typeface="仿宋_GB2312" pitchFamily="49" charset="-122"/>
              </a:endParaRPr>
            </a:p>
          </p:txBody>
        </p:sp>
      </p:grpSp>
      <p:grpSp>
        <p:nvGrpSpPr>
          <p:cNvPr id="29" name="Group 14"/>
          <p:cNvGrpSpPr>
            <a:grpSpLocks noChangeAspect="1"/>
          </p:cNvGrpSpPr>
          <p:nvPr/>
        </p:nvGrpSpPr>
        <p:grpSpPr bwMode="auto">
          <a:xfrm>
            <a:off x="1676400" y="4130675"/>
            <a:ext cx="5668963" cy="822325"/>
            <a:chOff x="1296" y="1824"/>
            <a:chExt cx="2976" cy="432"/>
          </a:xfrm>
        </p:grpSpPr>
        <p:sp>
          <p:nvSpPr>
            <p:cNvPr id="30" name="AutoShape 15">
              <a:hlinkClick r:id="" action="ppaction://noaction"/>
            </p:cNvPr>
            <p:cNvSpPr>
              <a:spLocks noChangeAspect="1" noChangeArrowheads="1"/>
            </p:cNvSpPr>
            <p:nvPr/>
          </p:nvSpPr>
          <p:spPr bwMode="gray">
            <a:xfrm>
              <a:off x="1536" y="1899"/>
              <a:ext cx="2736" cy="288"/>
            </a:xfrm>
            <a:prstGeom prst="roundRect">
              <a:avLst>
                <a:gd name="adj" fmla="val 16667"/>
              </a:avLst>
            </a:prstGeom>
            <a:solidFill>
              <a:srgbClr val="008000"/>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zh-CN" altLang="en-US"/>
            </a:p>
          </p:txBody>
        </p:sp>
        <p:sp>
          <p:nvSpPr>
            <p:cNvPr id="31" name="AutoShape 16"/>
            <p:cNvSpPr>
              <a:spLocks noChangeAspect="1" noChangeArrowheads="1"/>
            </p:cNvSpPr>
            <p:nvPr/>
          </p:nvSpPr>
          <p:spPr bwMode="gray">
            <a:xfrm>
              <a:off x="1296" y="1824"/>
              <a:ext cx="432" cy="432"/>
            </a:xfrm>
            <a:prstGeom prst="diamond">
              <a:avLst/>
            </a:prstGeom>
            <a:solidFill>
              <a:srgbClr val="0080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32" name="Text Box 17">
              <a:hlinkClick r:id="rId6" action="ppaction://hlinksldjump"/>
            </p:cNvPr>
            <p:cNvSpPr txBox="1">
              <a:spLocks noChangeAspect="1" noChangeArrowheads="1"/>
            </p:cNvSpPr>
            <p:nvPr/>
          </p:nvSpPr>
          <p:spPr bwMode="gray">
            <a:xfrm>
              <a:off x="1680" y="1934"/>
              <a:ext cx="2160" cy="240"/>
            </a:xfrm>
            <a:prstGeom prst="rect">
              <a:avLst/>
            </a:prstGeom>
            <a:solidFill>
              <a:srgbClr val="008000"/>
            </a:solidFill>
            <a:ln w="9525" algn="ctr">
              <a:noFill/>
              <a:miter lim="800000"/>
              <a:headEnd/>
              <a:tailEnd/>
            </a:ln>
            <a:effectLst/>
          </p:spPr>
          <p:txBody>
            <a:bodyPr>
              <a:spAutoFit/>
            </a:bodyPr>
            <a:lstStyle/>
            <a:p>
              <a:pPr algn="ctr" eaLnBrk="0" hangingPunct="0"/>
              <a:r>
                <a:rPr lang="zh-CN" altLang="en-US" sz="2400" b="1" dirty="0">
                  <a:solidFill>
                    <a:schemeClr val="bg1"/>
                  </a:solidFill>
                  <a:ea typeface="华文新魏" pitchFamily="2" charset="-122"/>
                </a:rPr>
                <a:t>描述物理架构的机制</a:t>
              </a:r>
            </a:p>
          </p:txBody>
        </p:sp>
        <p:sp>
          <p:nvSpPr>
            <p:cNvPr id="33" name="Text Box 18"/>
            <p:cNvSpPr txBox="1">
              <a:spLocks noChangeAspect="1" noChangeArrowheads="1"/>
            </p:cNvSpPr>
            <p:nvPr/>
          </p:nvSpPr>
          <p:spPr bwMode="gray">
            <a:xfrm>
              <a:off x="1365" y="1911"/>
              <a:ext cx="284" cy="210"/>
            </a:xfrm>
            <a:prstGeom prst="rect">
              <a:avLst/>
            </a:prstGeom>
            <a:solidFill>
              <a:srgbClr val="008000"/>
            </a:solidFill>
            <a:ln w="9525" algn="ctr">
              <a:noFill/>
              <a:miter lim="800000"/>
              <a:headEnd/>
              <a:tailEnd/>
            </a:ln>
            <a:effectLst/>
          </p:spPr>
          <p:txBody>
            <a:bodyPr wrap="none">
              <a:spAutoFit/>
            </a:bodyPr>
            <a:lstStyle/>
            <a:p>
              <a:pPr algn="ctr" eaLnBrk="0" hangingPunct="0"/>
              <a:r>
                <a:rPr lang="en-US" altLang="zh-CN" sz="2000" b="1" dirty="0" smtClean="0">
                  <a:solidFill>
                    <a:schemeClr val="bg1"/>
                  </a:solidFill>
                  <a:ea typeface="仿宋_GB2312" pitchFamily="49" charset="-122"/>
                </a:rPr>
                <a:t>8.4</a:t>
              </a:r>
              <a:endParaRPr lang="en-US" altLang="zh-CN" sz="2000" b="1" dirty="0">
                <a:solidFill>
                  <a:schemeClr val="bg1"/>
                </a:solidFill>
                <a:ea typeface="仿宋_GB2312" pitchFamily="49" charset="-122"/>
              </a:endParaRPr>
            </a:p>
          </p:txBody>
        </p:sp>
      </p:grpSp>
      <p:sp>
        <p:nvSpPr>
          <p:cNvPr id="27" name="灯片编号占位符 26"/>
          <p:cNvSpPr>
            <a:spLocks noGrp="1"/>
          </p:cNvSpPr>
          <p:nvPr>
            <p:ph type="sldNum" sz="quarter" idx="12"/>
          </p:nvPr>
        </p:nvSpPr>
        <p:spPr/>
        <p:txBody>
          <a:bodyPr/>
          <a:lstStyle/>
          <a:p>
            <a:pPr>
              <a:defRPr/>
            </a:pPr>
            <a:fld id="{F537BE33-5705-4C1F-BC01-910623468A03}" type="slidenum">
              <a:rPr lang="en-US" altLang="zh-CN" smtClean="0"/>
              <a:pPr>
                <a:defRPr/>
              </a:pPr>
              <a:t>1</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descr="Rectangle: Click to edit Master text styles&#10;Second level&#10;Third level&#10;Fourth level&#10;Fifth level"/>
          <p:cNvSpPr>
            <a:spLocks noGrp="1" noChangeArrowheads="1"/>
          </p:cNvSpPr>
          <p:nvPr>
            <p:ph idx="1"/>
          </p:nvPr>
        </p:nvSpPr>
        <p:spPr>
          <a:xfrm>
            <a:off x="685800" y="1219200"/>
            <a:ext cx="7772400" cy="4114800"/>
          </a:xfrm>
        </p:spPr>
        <p:txBody>
          <a:bodyPr/>
          <a:lstStyle/>
          <a:p>
            <a:pPr>
              <a:lnSpc>
                <a:spcPct val="105000"/>
              </a:lnSpc>
              <a:buNone/>
            </a:pPr>
            <a:r>
              <a:rPr lang="en-US" altLang="zh-CN" dirty="0">
                <a:latin typeface="黑体" pitchFamily="2" charset="-122"/>
              </a:rPr>
              <a:t> (2) </a:t>
            </a:r>
            <a:r>
              <a:rPr lang="zh-CN" altLang="en-US" dirty="0">
                <a:latin typeface="黑体" pitchFamily="2" charset="-122"/>
              </a:rPr>
              <a:t>图</a:t>
            </a:r>
            <a:r>
              <a:rPr lang="zh-CN" altLang="en-US" dirty="0"/>
              <a:t></a:t>
            </a:r>
          </a:p>
          <a:p>
            <a:pPr>
              <a:lnSpc>
                <a:spcPct val="105000"/>
              </a:lnSpc>
              <a:buNone/>
            </a:pPr>
            <a:r>
              <a:rPr lang="zh-CN" altLang="en-US" dirty="0"/>
              <a:t>         图是用来表达一个视图的内容的，通常，一个视图由多张图组成。</a:t>
            </a:r>
            <a:r>
              <a:rPr lang="en-US" altLang="zh-CN" dirty="0"/>
              <a:t>UML</a:t>
            </a:r>
            <a:r>
              <a:rPr lang="zh-CN" altLang="en-US" dirty="0"/>
              <a:t>语言共定义了</a:t>
            </a:r>
            <a:r>
              <a:rPr lang="en-US" altLang="zh-CN" dirty="0">
                <a:solidFill>
                  <a:srgbClr val="FF0000"/>
                </a:solidFill>
              </a:rPr>
              <a:t>9</a:t>
            </a:r>
            <a:r>
              <a:rPr lang="zh-CN" altLang="en-US" dirty="0"/>
              <a:t>种不同的图，把它们有机地结合起来就可以描述系统的所有视图。</a:t>
            </a:r>
            <a:r>
              <a:rPr lang="zh-CN" altLang="en-US" dirty="0">
                <a:latin typeface="宋体" pitchFamily="2" charset="-122"/>
              </a:rPr>
              <a:t></a:t>
            </a:r>
            <a:endParaRPr lang="zh-CN" altLang="en-US" dirty="0"/>
          </a:p>
          <a:p>
            <a:endParaRPr lang="en-US" altLang="zh-CN" dirty="0"/>
          </a:p>
        </p:txBody>
      </p:sp>
      <p:sp>
        <p:nvSpPr>
          <p:cNvPr id="7" name="灯片编号占位符 6"/>
          <p:cNvSpPr>
            <a:spLocks noGrp="1"/>
          </p:cNvSpPr>
          <p:nvPr>
            <p:ph type="sldNum" sz="quarter" idx="12"/>
          </p:nvPr>
        </p:nvSpPr>
        <p:spPr/>
        <p:txBody>
          <a:bodyPr/>
          <a:lstStyle/>
          <a:p>
            <a:pPr>
              <a:defRPr/>
            </a:pPr>
            <a:fld id="{F537BE33-5705-4C1F-BC01-910623468A03}" type="slidenum">
              <a:rPr lang="en-US" altLang="zh-CN" smtClean="0"/>
              <a:pPr>
                <a:defRPr/>
              </a:pPr>
              <a:t>10</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descr="Rectangle: Click to edit Master text styles&#10;Second level&#10;Third level&#10;Fourth level&#10;Fifth level"/>
          <p:cNvSpPr>
            <a:spLocks noGrp="1" noChangeArrowheads="1"/>
          </p:cNvSpPr>
          <p:nvPr>
            <p:ph idx="1"/>
          </p:nvPr>
        </p:nvSpPr>
        <p:spPr>
          <a:xfrm>
            <a:off x="685800" y="1219200"/>
            <a:ext cx="8001000" cy="4114800"/>
          </a:xfrm>
        </p:spPr>
        <p:txBody>
          <a:bodyPr/>
          <a:lstStyle/>
          <a:p>
            <a:pPr>
              <a:lnSpc>
                <a:spcPct val="115000"/>
              </a:lnSpc>
              <a:buNone/>
            </a:pPr>
            <a:r>
              <a:rPr lang="en-US" altLang="zh-CN" dirty="0">
                <a:latin typeface="宋体" pitchFamily="2" charset="-122"/>
              </a:rPr>
              <a:t> </a:t>
            </a:r>
            <a:r>
              <a:rPr lang="en-US" altLang="zh-CN" dirty="0">
                <a:latin typeface="黑体" pitchFamily="2" charset="-122"/>
              </a:rPr>
              <a:t>(3) </a:t>
            </a:r>
            <a:r>
              <a:rPr lang="zh-CN" altLang="en-US" dirty="0">
                <a:latin typeface="黑体" pitchFamily="2" charset="-122"/>
              </a:rPr>
              <a:t>模型元素</a:t>
            </a:r>
          </a:p>
          <a:p>
            <a:pPr>
              <a:lnSpc>
                <a:spcPct val="115000"/>
              </a:lnSpc>
              <a:buNone/>
            </a:pPr>
            <a:r>
              <a:rPr lang="zh-CN" altLang="en-US" dirty="0">
                <a:latin typeface="宋体" pitchFamily="2" charset="-122"/>
              </a:rPr>
              <a:t>    可以在图中使用的概念</a:t>
            </a:r>
            <a:r>
              <a:rPr lang="en-US" altLang="zh-CN" dirty="0">
                <a:latin typeface="宋体" pitchFamily="2" charset="-122"/>
              </a:rPr>
              <a:t>(</a:t>
            </a:r>
            <a:r>
              <a:rPr lang="zh-CN" altLang="en-US" dirty="0">
                <a:latin typeface="宋体" pitchFamily="2" charset="-122"/>
              </a:rPr>
              <a:t>例如，用例、类、对象、消息和关系</a:t>
            </a:r>
            <a:r>
              <a:rPr lang="en-US" altLang="zh-CN" dirty="0">
                <a:latin typeface="宋体" pitchFamily="2" charset="-122"/>
              </a:rPr>
              <a:t>)</a:t>
            </a:r>
            <a:r>
              <a:rPr lang="zh-CN" altLang="en-US" dirty="0">
                <a:latin typeface="宋体" pitchFamily="2" charset="-122"/>
              </a:rPr>
              <a:t>，统称为模型元素。模型元素在图中用相应的视图元素</a:t>
            </a:r>
            <a:r>
              <a:rPr lang="en-US" altLang="zh-CN" dirty="0">
                <a:latin typeface="宋体" pitchFamily="2" charset="-122"/>
              </a:rPr>
              <a:t>(</a:t>
            </a:r>
            <a:r>
              <a:rPr lang="zh-CN" altLang="en-US" dirty="0">
                <a:latin typeface="宋体" pitchFamily="2" charset="-122"/>
              </a:rPr>
              <a:t>图形符号</a:t>
            </a:r>
            <a:r>
              <a:rPr lang="en-US" altLang="zh-CN" dirty="0">
                <a:latin typeface="宋体" pitchFamily="2" charset="-122"/>
              </a:rPr>
              <a:t>)</a:t>
            </a:r>
            <a:r>
              <a:rPr lang="zh-CN" altLang="en-US" dirty="0">
                <a:latin typeface="宋体" pitchFamily="2" charset="-122"/>
              </a:rPr>
              <a:t>表示。一个模型元素可以用在多个不同的图中，不管怎样使用，它总是具有相同的含义和相同的符号表示</a:t>
            </a:r>
            <a:r>
              <a:rPr lang="zh-CN" altLang="en-US" dirty="0" smtClean="0">
                <a:latin typeface="宋体" pitchFamily="2" charset="-122"/>
              </a:rPr>
              <a:t>。</a:t>
            </a:r>
            <a:endParaRPr lang="zh-CN" altLang="en-US" dirty="0"/>
          </a:p>
        </p:txBody>
      </p:sp>
      <p:sp>
        <p:nvSpPr>
          <p:cNvPr id="7" name="灯片编号占位符 6"/>
          <p:cNvSpPr>
            <a:spLocks noGrp="1"/>
          </p:cNvSpPr>
          <p:nvPr>
            <p:ph type="sldNum" sz="quarter" idx="12"/>
          </p:nvPr>
        </p:nvSpPr>
        <p:spPr/>
        <p:txBody>
          <a:bodyPr/>
          <a:lstStyle/>
          <a:p>
            <a:pPr>
              <a:defRPr/>
            </a:pPr>
            <a:fld id="{F537BE33-5705-4C1F-BC01-910623468A03}" type="slidenum">
              <a:rPr lang="en-US" altLang="zh-CN" smtClean="0"/>
              <a:pPr>
                <a:defRPr/>
              </a:pPr>
              <a:t>11</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descr="Rectangle: Click to edit Master text styles&#10;Second level&#10;Third level&#10;Fourth level&#10;Fifth level"/>
          <p:cNvSpPr>
            <a:spLocks noGrp="1" noChangeArrowheads="1"/>
          </p:cNvSpPr>
          <p:nvPr>
            <p:ph idx="1"/>
          </p:nvPr>
        </p:nvSpPr>
        <p:spPr>
          <a:xfrm>
            <a:off x="685800" y="1219200"/>
            <a:ext cx="7772400" cy="5029200"/>
          </a:xfrm>
        </p:spPr>
        <p:txBody>
          <a:bodyPr/>
          <a:lstStyle/>
          <a:p>
            <a:pPr>
              <a:lnSpc>
                <a:spcPct val="115000"/>
              </a:lnSpc>
              <a:buNone/>
            </a:pPr>
            <a:r>
              <a:rPr lang="en-US" altLang="zh-CN" dirty="0">
                <a:latin typeface="黑体" pitchFamily="2" charset="-122"/>
              </a:rPr>
              <a:t> (4) </a:t>
            </a:r>
            <a:r>
              <a:rPr lang="zh-CN" altLang="en-US" dirty="0">
                <a:latin typeface="黑体" pitchFamily="2" charset="-122"/>
              </a:rPr>
              <a:t>通用机制</a:t>
            </a:r>
            <a:r>
              <a:rPr lang="zh-CN" altLang="en-US" dirty="0">
                <a:latin typeface="宋体" pitchFamily="2" charset="-122"/>
              </a:rPr>
              <a:t></a:t>
            </a:r>
          </a:p>
          <a:p>
            <a:pPr>
              <a:lnSpc>
                <a:spcPct val="115000"/>
              </a:lnSpc>
              <a:buNone/>
            </a:pPr>
            <a:r>
              <a:rPr lang="zh-CN" altLang="en-US" dirty="0"/>
              <a:t>         </a:t>
            </a:r>
            <a:r>
              <a:rPr lang="en-US" altLang="zh-CN" dirty="0"/>
              <a:t>UML</a:t>
            </a:r>
            <a:r>
              <a:rPr lang="zh-CN" altLang="en-US" dirty="0">
                <a:latin typeface="宋体" pitchFamily="2" charset="-122"/>
              </a:rPr>
              <a:t>语言利用通用机制为图附加一些额外的信息，比如，可以在</a:t>
            </a:r>
            <a:r>
              <a:rPr lang="zh-CN" altLang="en-US" dirty="0">
                <a:latin typeface="Courier New"/>
              </a:rPr>
              <a:t>“</a:t>
            </a:r>
            <a:r>
              <a:rPr lang="zh-CN" altLang="en-US" dirty="0">
                <a:latin typeface="宋体" pitchFamily="2" charset="-122"/>
              </a:rPr>
              <a:t>笔记</a:t>
            </a:r>
            <a:r>
              <a:rPr lang="zh-CN" altLang="en-US" dirty="0">
                <a:latin typeface="Courier New"/>
              </a:rPr>
              <a:t>”</a:t>
            </a:r>
            <a:r>
              <a:rPr lang="zh-CN" altLang="en-US" dirty="0">
                <a:latin typeface="宋体" pitchFamily="2" charset="-122"/>
              </a:rPr>
              <a:t>中书写注释，或用</a:t>
            </a:r>
            <a:r>
              <a:rPr lang="zh-CN" altLang="en-US" dirty="0">
                <a:latin typeface="Courier New"/>
              </a:rPr>
              <a:t>“</a:t>
            </a:r>
            <a:r>
              <a:rPr lang="zh-CN" altLang="en-US" dirty="0">
                <a:latin typeface="宋体" pitchFamily="2" charset="-122"/>
              </a:rPr>
              <a:t>标签值</a:t>
            </a:r>
            <a:r>
              <a:rPr lang="zh-CN" altLang="en-US" dirty="0">
                <a:latin typeface="Courier New"/>
              </a:rPr>
              <a:t>”</a:t>
            </a:r>
            <a:r>
              <a:rPr lang="zh-CN" altLang="en-US" dirty="0">
                <a:latin typeface="宋体" pitchFamily="2" charset="-122"/>
              </a:rPr>
              <a:t>说明模型元素的性质等。此外，它还提供扩展机制</a:t>
            </a:r>
            <a:r>
              <a:rPr lang="en-US" altLang="zh-CN" dirty="0">
                <a:latin typeface="宋体" pitchFamily="2" charset="-122"/>
              </a:rPr>
              <a:t>(</a:t>
            </a:r>
            <a:r>
              <a:rPr lang="zh-CN" altLang="en-US" dirty="0">
                <a:latin typeface="宋体" pitchFamily="2" charset="-122"/>
              </a:rPr>
              <a:t>例如，版类、标签值、约束</a:t>
            </a:r>
            <a:r>
              <a:rPr lang="en-US" altLang="zh-CN" dirty="0">
                <a:latin typeface="宋体" pitchFamily="2" charset="-122"/>
              </a:rPr>
              <a:t>)</a:t>
            </a:r>
            <a:r>
              <a:rPr lang="zh-CN" altLang="en-US" dirty="0">
                <a:latin typeface="宋体" pitchFamily="2" charset="-122"/>
              </a:rPr>
              <a:t>，使</a:t>
            </a:r>
            <a:r>
              <a:rPr lang="en-US" altLang="zh-CN" dirty="0"/>
              <a:t>UML</a:t>
            </a:r>
            <a:r>
              <a:rPr lang="zh-CN" altLang="en-US" dirty="0">
                <a:latin typeface="宋体" pitchFamily="2" charset="-122"/>
              </a:rPr>
              <a:t>能够适应一种特殊方法或满足某些特殊用户的需要。</a:t>
            </a:r>
            <a:endParaRPr lang="zh-CN" altLang="en-US" dirty="0"/>
          </a:p>
          <a:p>
            <a:endParaRPr lang="en-US" altLang="zh-CN" dirty="0"/>
          </a:p>
        </p:txBody>
      </p:sp>
      <p:sp>
        <p:nvSpPr>
          <p:cNvPr id="7" name="灯片编号占位符 6"/>
          <p:cNvSpPr>
            <a:spLocks noGrp="1"/>
          </p:cNvSpPr>
          <p:nvPr>
            <p:ph type="sldNum" sz="quarter" idx="12"/>
          </p:nvPr>
        </p:nvSpPr>
        <p:spPr/>
        <p:txBody>
          <a:bodyPr/>
          <a:lstStyle/>
          <a:p>
            <a:pPr>
              <a:defRPr/>
            </a:pPr>
            <a:fld id="{F537BE33-5705-4C1F-BC01-910623468A03}" type="slidenum">
              <a:rPr lang="en-US" altLang="zh-CN" smtClean="0"/>
              <a:pPr>
                <a:defRPr/>
              </a:pPr>
              <a:t>12</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descr="Rectangle: Click to edit Master text styles&#10;Second level&#10;Third level&#10;Fourth level&#10;Fifth level"/>
          <p:cNvSpPr>
            <a:spLocks noGrp="1" noChangeArrowheads="1"/>
          </p:cNvSpPr>
          <p:nvPr>
            <p:ph idx="1"/>
          </p:nvPr>
        </p:nvSpPr>
        <p:spPr>
          <a:xfrm>
            <a:off x="685800" y="838200"/>
            <a:ext cx="7924800" cy="5715000"/>
          </a:xfrm>
        </p:spPr>
        <p:txBody>
          <a:bodyPr/>
          <a:lstStyle/>
          <a:p>
            <a:pPr marL="514350" lvl="1" indent="-514350">
              <a:lnSpc>
                <a:spcPct val="110000"/>
              </a:lnSpc>
              <a:buSzPct val="100000"/>
              <a:buFont typeface="+mj-lt"/>
              <a:buAutoNum type="arabicPeriod"/>
            </a:pPr>
            <a:r>
              <a:rPr lang="zh-CN" altLang="en-US" dirty="0" smtClean="0">
                <a:latin typeface="宋体" pitchFamily="2" charset="-122"/>
              </a:rPr>
              <a:t>用</a:t>
            </a:r>
            <a:r>
              <a:rPr lang="zh-CN" altLang="en-US" dirty="0">
                <a:latin typeface="宋体" pitchFamily="2" charset="-122"/>
              </a:rPr>
              <a:t>例图</a:t>
            </a:r>
            <a:r>
              <a:rPr lang="en-US" altLang="zh-CN" dirty="0">
                <a:latin typeface="宋体" pitchFamily="2" charset="-122"/>
              </a:rPr>
              <a:t>(use-case diagram)</a:t>
            </a:r>
            <a:r>
              <a:rPr lang="en-US" altLang="zh-CN" dirty="0" smtClean="0">
                <a:latin typeface="宋体" pitchFamily="2" charset="-122"/>
              </a:rPr>
              <a:t></a:t>
            </a:r>
          </a:p>
          <a:p>
            <a:pPr marL="514350" lvl="1" indent="-514350">
              <a:lnSpc>
                <a:spcPct val="110000"/>
              </a:lnSpc>
              <a:buSzPct val="100000"/>
              <a:buFont typeface="+mj-lt"/>
              <a:buAutoNum type="arabicPeriod"/>
            </a:pPr>
            <a:r>
              <a:rPr lang="zh-CN" altLang="en-US" dirty="0" smtClean="0">
                <a:latin typeface="宋体" pitchFamily="2" charset="-122"/>
              </a:rPr>
              <a:t>类图</a:t>
            </a:r>
            <a:r>
              <a:rPr lang="en-US" altLang="zh-CN" dirty="0" smtClean="0">
                <a:latin typeface="宋体" pitchFamily="2" charset="-122"/>
              </a:rPr>
              <a:t>(class diagram)</a:t>
            </a:r>
          </a:p>
          <a:p>
            <a:pPr marL="514350" lvl="1" indent="-514350">
              <a:lnSpc>
                <a:spcPct val="110000"/>
              </a:lnSpc>
              <a:buSzPct val="100000"/>
              <a:buFont typeface="+mj-lt"/>
              <a:buAutoNum type="arabicPeriod"/>
            </a:pPr>
            <a:r>
              <a:rPr lang="zh-CN" altLang="en-US" dirty="0" smtClean="0">
                <a:latin typeface="宋体" pitchFamily="2" charset="-122"/>
              </a:rPr>
              <a:t>对象图</a:t>
            </a:r>
            <a:r>
              <a:rPr lang="en-US" altLang="zh-CN" dirty="0" smtClean="0">
                <a:latin typeface="宋体" pitchFamily="2" charset="-122"/>
              </a:rPr>
              <a:t>(object diagram)</a:t>
            </a:r>
          </a:p>
          <a:p>
            <a:pPr marL="514350" lvl="1" indent="-514350">
              <a:lnSpc>
                <a:spcPct val="110000"/>
              </a:lnSpc>
              <a:buSzPct val="100000"/>
              <a:buFont typeface="+mj-lt"/>
              <a:buAutoNum type="arabicPeriod"/>
            </a:pPr>
            <a:r>
              <a:rPr lang="zh-CN" altLang="en-US" dirty="0" smtClean="0">
                <a:latin typeface="宋体" pitchFamily="2" charset="-122"/>
              </a:rPr>
              <a:t>状态图</a:t>
            </a:r>
            <a:r>
              <a:rPr lang="en-US" altLang="zh-CN" dirty="0" smtClean="0">
                <a:latin typeface="宋体" pitchFamily="2" charset="-122"/>
              </a:rPr>
              <a:t>(state diagram)</a:t>
            </a:r>
          </a:p>
          <a:p>
            <a:pPr marL="514350" lvl="1" indent="-514350">
              <a:lnSpc>
                <a:spcPct val="110000"/>
              </a:lnSpc>
              <a:buSzPct val="100000"/>
              <a:buFont typeface="+mj-lt"/>
              <a:buAutoNum type="arabicPeriod"/>
            </a:pPr>
            <a:r>
              <a:rPr lang="zh-CN" altLang="en-US" dirty="0" smtClean="0">
                <a:latin typeface="宋体" pitchFamily="2" charset="-122"/>
              </a:rPr>
              <a:t>活动图</a:t>
            </a:r>
            <a:r>
              <a:rPr lang="en-US" altLang="zh-CN" dirty="0" smtClean="0">
                <a:latin typeface="宋体" pitchFamily="2" charset="-122"/>
              </a:rPr>
              <a:t>(activity diagram)</a:t>
            </a:r>
          </a:p>
          <a:p>
            <a:pPr marL="514350" lvl="1" indent="-514350">
              <a:lnSpc>
                <a:spcPct val="110000"/>
              </a:lnSpc>
              <a:buSzPct val="100000"/>
              <a:buFont typeface="+mj-lt"/>
              <a:buAutoNum type="arabicPeriod"/>
            </a:pPr>
            <a:r>
              <a:rPr lang="zh-CN" altLang="en-US" dirty="0" smtClean="0">
                <a:latin typeface="宋体" pitchFamily="2" charset="-122"/>
              </a:rPr>
              <a:t>顺序图</a:t>
            </a:r>
            <a:r>
              <a:rPr lang="en-US" altLang="zh-CN" dirty="0" smtClean="0">
                <a:latin typeface="宋体" pitchFamily="2" charset="-122"/>
              </a:rPr>
              <a:t>(sequence diagram)</a:t>
            </a:r>
          </a:p>
          <a:p>
            <a:pPr marL="514350" lvl="1" indent="-514350">
              <a:lnSpc>
                <a:spcPct val="110000"/>
              </a:lnSpc>
              <a:buSzPct val="100000"/>
              <a:buFont typeface="+mj-lt"/>
              <a:buAutoNum type="arabicPeriod"/>
            </a:pPr>
            <a:r>
              <a:rPr lang="zh-CN" altLang="en-US" dirty="0" smtClean="0">
                <a:latin typeface="宋体" pitchFamily="2" charset="-122"/>
              </a:rPr>
              <a:t>协作图</a:t>
            </a:r>
            <a:r>
              <a:rPr lang="en-US" altLang="zh-CN" dirty="0" smtClean="0">
                <a:latin typeface="宋体" pitchFamily="2" charset="-122"/>
              </a:rPr>
              <a:t>(collaboration diagram)</a:t>
            </a:r>
          </a:p>
          <a:p>
            <a:pPr marL="514350" lvl="1" indent="-514350">
              <a:lnSpc>
                <a:spcPct val="110000"/>
              </a:lnSpc>
              <a:buSzPct val="100000"/>
              <a:buFont typeface="+mj-lt"/>
              <a:buAutoNum type="arabicPeriod"/>
            </a:pPr>
            <a:r>
              <a:rPr lang="zh-CN" altLang="en-US" dirty="0" smtClean="0">
                <a:latin typeface="宋体" pitchFamily="2" charset="-122"/>
              </a:rPr>
              <a:t>构件图</a:t>
            </a:r>
            <a:r>
              <a:rPr lang="en-US" altLang="zh-CN" dirty="0" smtClean="0">
                <a:latin typeface="宋体" pitchFamily="2" charset="-122"/>
              </a:rPr>
              <a:t>(component diagram)</a:t>
            </a:r>
          </a:p>
          <a:p>
            <a:pPr marL="514350" lvl="1" indent="-514350">
              <a:lnSpc>
                <a:spcPct val="110000"/>
              </a:lnSpc>
              <a:buSzPct val="100000"/>
              <a:buFont typeface="+mj-lt"/>
              <a:buAutoNum type="arabicPeriod"/>
            </a:pPr>
            <a:r>
              <a:rPr lang="zh-CN" altLang="en-US" dirty="0" smtClean="0">
                <a:latin typeface="宋体" pitchFamily="2" charset="-122"/>
              </a:rPr>
              <a:t>部署图</a:t>
            </a:r>
            <a:r>
              <a:rPr lang="en-US" altLang="zh-CN" dirty="0" smtClean="0">
                <a:latin typeface="宋体" pitchFamily="2" charset="-122"/>
              </a:rPr>
              <a:t>(deployment diagram)</a:t>
            </a:r>
            <a:endParaRPr lang="en-US" altLang="zh-CN" dirty="0">
              <a:latin typeface="宋体" pitchFamily="2" charset="-122"/>
            </a:endParaRPr>
          </a:p>
          <a:p>
            <a:pPr>
              <a:lnSpc>
                <a:spcPct val="125000"/>
              </a:lnSpc>
              <a:buNone/>
            </a:pPr>
            <a:endParaRPr lang="en-US" altLang="zh-CN" dirty="0"/>
          </a:p>
        </p:txBody>
      </p:sp>
      <p:sp>
        <p:nvSpPr>
          <p:cNvPr id="3" name="矩形 2"/>
          <p:cNvSpPr/>
          <p:nvPr/>
        </p:nvSpPr>
        <p:spPr>
          <a:xfrm>
            <a:off x="1219200" y="101025"/>
            <a:ext cx="4876800" cy="646331"/>
          </a:xfrm>
          <a:prstGeom prst="rect">
            <a:avLst/>
          </a:prstGeom>
        </p:spPr>
        <p:txBody>
          <a:bodyPr wrap="square">
            <a:spAutoFit/>
          </a:bodyPr>
          <a:lstStyle/>
          <a:p>
            <a:r>
              <a:rPr kumimoji="1" lang="en-US" altLang="zh-CN" sz="3600" b="1" kern="0" dirty="0" smtClean="0">
                <a:solidFill>
                  <a:srgbClr val="3333CC"/>
                </a:solidFill>
                <a:latin typeface="宋体" pitchFamily="2" charset="-122"/>
                <a:ea typeface="楷体_GB2312"/>
              </a:rPr>
              <a:t> </a:t>
            </a:r>
            <a:r>
              <a:rPr kumimoji="1" lang="en-US" altLang="zh-CN" sz="3600" b="1" kern="0" dirty="0" smtClean="0">
                <a:solidFill>
                  <a:srgbClr val="3333CC"/>
                </a:solidFill>
                <a:latin typeface="隶书" pitchFamily="49" charset="-122"/>
                <a:ea typeface="楷体_GB2312"/>
              </a:rPr>
              <a:t>8.1.3  </a:t>
            </a:r>
            <a:r>
              <a:rPr kumimoji="1" lang="en-US" altLang="zh-CN" sz="3600" b="1" kern="0" dirty="0" smtClean="0">
                <a:solidFill>
                  <a:srgbClr val="3333CC"/>
                </a:solidFill>
                <a:latin typeface="隶书" pitchFamily="49" charset="-122"/>
                <a:ea typeface="楷体_GB2312"/>
              </a:rPr>
              <a:t>UML</a:t>
            </a:r>
            <a:r>
              <a:rPr kumimoji="1" lang="zh-CN" altLang="en-US" sz="3600" b="1" kern="0" dirty="0" smtClean="0">
                <a:solidFill>
                  <a:srgbClr val="3333CC"/>
                </a:solidFill>
                <a:latin typeface="隶书" pitchFamily="49" charset="-122"/>
                <a:ea typeface="楷体_GB2312"/>
              </a:rPr>
              <a:t>的图</a:t>
            </a:r>
            <a:endParaRPr lang="zh-CN" altLang="en-US" sz="3600" dirty="0"/>
          </a:p>
        </p:txBody>
      </p:sp>
      <p:grpSp>
        <p:nvGrpSpPr>
          <p:cNvPr id="12" name="组合 11"/>
          <p:cNvGrpSpPr/>
          <p:nvPr/>
        </p:nvGrpSpPr>
        <p:grpSpPr>
          <a:xfrm>
            <a:off x="5943600" y="1676400"/>
            <a:ext cx="1795284" cy="914400"/>
            <a:chOff x="5943600" y="1676400"/>
            <a:chExt cx="1795284" cy="914400"/>
          </a:xfrm>
        </p:grpSpPr>
        <p:sp>
          <p:nvSpPr>
            <p:cNvPr id="4" name="TextBox 3"/>
            <p:cNvSpPr txBox="1"/>
            <p:nvPr/>
          </p:nvSpPr>
          <p:spPr>
            <a:xfrm>
              <a:off x="6477000" y="1828800"/>
              <a:ext cx="1261884" cy="523220"/>
            </a:xfrm>
            <a:prstGeom prst="rect">
              <a:avLst/>
            </a:prstGeom>
            <a:noFill/>
          </p:spPr>
          <p:txBody>
            <a:bodyPr wrap="none" rtlCol="0">
              <a:spAutoFit/>
            </a:bodyPr>
            <a:lstStyle/>
            <a:p>
              <a:r>
                <a:rPr lang="zh-CN" altLang="en-US" sz="2800" b="1" dirty="0" smtClean="0">
                  <a:solidFill>
                    <a:srgbClr val="C00000"/>
                  </a:solidFill>
                </a:rPr>
                <a:t>静态图</a:t>
              </a:r>
              <a:endParaRPr lang="zh-CN" altLang="en-US" sz="2800" b="1" dirty="0">
                <a:solidFill>
                  <a:srgbClr val="C00000"/>
                </a:solidFill>
              </a:endParaRPr>
            </a:p>
          </p:txBody>
        </p:sp>
        <p:sp>
          <p:nvSpPr>
            <p:cNvPr id="8" name="右大括号 7"/>
            <p:cNvSpPr/>
            <p:nvPr/>
          </p:nvSpPr>
          <p:spPr bwMode="auto">
            <a:xfrm>
              <a:off x="5943600" y="1676400"/>
              <a:ext cx="304800" cy="914400"/>
            </a:xfrm>
            <a:prstGeom prst="rightBrace">
              <a:avLst/>
            </a:prstGeom>
            <a:no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rgbClr val="0000FF"/>
                </a:solidFill>
                <a:effectLst/>
                <a:latin typeface="Tahoma" pitchFamily="34" charset="0"/>
                <a:ea typeface="宋体" pitchFamily="2" charset="-122"/>
              </a:endParaRPr>
            </a:p>
          </p:txBody>
        </p:sp>
      </p:grpSp>
      <p:grpSp>
        <p:nvGrpSpPr>
          <p:cNvPr id="13" name="组合 12"/>
          <p:cNvGrpSpPr/>
          <p:nvPr/>
        </p:nvGrpSpPr>
        <p:grpSpPr>
          <a:xfrm>
            <a:off x="6248400" y="3048000"/>
            <a:ext cx="1800093" cy="914400"/>
            <a:chOff x="6248400" y="3048000"/>
            <a:chExt cx="1800093" cy="914400"/>
          </a:xfrm>
        </p:grpSpPr>
        <p:sp>
          <p:nvSpPr>
            <p:cNvPr id="5" name="TextBox 4"/>
            <p:cNvSpPr txBox="1"/>
            <p:nvPr/>
          </p:nvSpPr>
          <p:spPr>
            <a:xfrm>
              <a:off x="6781800" y="3200400"/>
              <a:ext cx="1266693" cy="523220"/>
            </a:xfrm>
            <a:prstGeom prst="rect">
              <a:avLst/>
            </a:prstGeom>
            <a:noFill/>
          </p:spPr>
          <p:txBody>
            <a:bodyPr wrap="none" rtlCol="0">
              <a:spAutoFit/>
            </a:bodyPr>
            <a:lstStyle/>
            <a:p>
              <a:r>
                <a:rPr lang="zh-CN" altLang="en-US" sz="2800" b="1" dirty="0" smtClean="0">
                  <a:solidFill>
                    <a:srgbClr val="C00000"/>
                  </a:solidFill>
                </a:rPr>
                <a:t>行为图</a:t>
              </a:r>
              <a:endParaRPr lang="zh-CN" altLang="en-US" sz="2800" b="1" dirty="0">
                <a:solidFill>
                  <a:srgbClr val="C00000"/>
                </a:solidFill>
              </a:endParaRPr>
            </a:p>
          </p:txBody>
        </p:sp>
        <p:sp>
          <p:nvSpPr>
            <p:cNvPr id="9" name="右大括号 8"/>
            <p:cNvSpPr/>
            <p:nvPr/>
          </p:nvSpPr>
          <p:spPr bwMode="auto">
            <a:xfrm>
              <a:off x="6248400" y="3048000"/>
              <a:ext cx="304800" cy="914400"/>
            </a:xfrm>
            <a:prstGeom prst="rightBrace">
              <a:avLst/>
            </a:prstGeom>
            <a:no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rgbClr val="0000FF"/>
                </a:solidFill>
                <a:effectLst/>
                <a:latin typeface="Tahoma" pitchFamily="34" charset="0"/>
                <a:ea typeface="宋体" pitchFamily="2" charset="-122"/>
              </a:endParaRPr>
            </a:p>
          </p:txBody>
        </p:sp>
      </p:grpSp>
      <p:grpSp>
        <p:nvGrpSpPr>
          <p:cNvPr id="14" name="组合 13"/>
          <p:cNvGrpSpPr/>
          <p:nvPr/>
        </p:nvGrpSpPr>
        <p:grpSpPr>
          <a:xfrm>
            <a:off x="7239000" y="4343400"/>
            <a:ext cx="1723893" cy="914400"/>
            <a:chOff x="7239000" y="4343400"/>
            <a:chExt cx="1723893" cy="914400"/>
          </a:xfrm>
        </p:grpSpPr>
        <p:sp>
          <p:nvSpPr>
            <p:cNvPr id="6" name="TextBox 5"/>
            <p:cNvSpPr txBox="1"/>
            <p:nvPr/>
          </p:nvSpPr>
          <p:spPr>
            <a:xfrm>
              <a:off x="7696200" y="4572000"/>
              <a:ext cx="1266693" cy="523220"/>
            </a:xfrm>
            <a:prstGeom prst="rect">
              <a:avLst/>
            </a:prstGeom>
            <a:noFill/>
          </p:spPr>
          <p:txBody>
            <a:bodyPr wrap="none" rtlCol="0">
              <a:spAutoFit/>
            </a:bodyPr>
            <a:lstStyle/>
            <a:p>
              <a:r>
                <a:rPr lang="zh-CN" altLang="en-US" sz="2800" b="1" dirty="0" smtClean="0">
                  <a:solidFill>
                    <a:srgbClr val="C00000"/>
                  </a:solidFill>
                </a:rPr>
                <a:t>交互图</a:t>
              </a:r>
              <a:endParaRPr lang="zh-CN" altLang="en-US" sz="2800" b="1" dirty="0">
                <a:solidFill>
                  <a:srgbClr val="C00000"/>
                </a:solidFill>
              </a:endParaRPr>
            </a:p>
          </p:txBody>
        </p:sp>
        <p:sp>
          <p:nvSpPr>
            <p:cNvPr id="10" name="右大括号 9"/>
            <p:cNvSpPr/>
            <p:nvPr/>
          </p:nvSpPr>
          <p:spPr bwMode="auto">
            <a:xfrm>
              <a:off x="7239000" y="4343400"/>
              <a:ext cx="304800" cy="914400"/>
            </a:xfrm>
            <a:prstGeom prst="rightBrace">
              <a:avLst/>
            </a:prstGeom>
            <a:no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rgbClr val="0000FF"/>
                </a:solidFill>
                <a:effectLst/>
                <a:latin typeface="Tahoma" pitchFamily="34" charset="0"/>
                <a:ea typeface="宋体" pitchFamily="2" charset="-122"/>
              </a:endParaRPr>
            </a:p>
          </p:txBody>
        </p:sp>
      </p:grpSp>
      <p:grpSp>
        <p:nvGrpSpPr>
          <p:cNvPr id="15" name="组合 14"/>
          <p:cNvGrpSpPr/>
          <p:nvPr/>
        </p:nvGrpSpPr>
        <p:grpSpPr>
          <a:xfrm>
            <a:off x="6705600" y="5486400"/>
            <a:ext cx="1800093" cy="914400"/>
            <a:chOff x="6705600" y="5486400"/>
            <a:chExt cx="1800093" cy="914400"/>
          </a:xfrm>
        </p:grpSpPr>
        <p:sp>
          <p:nvSpPr>
            <p:cNvPr id="7" name="TextBox 6"/>
            <p:cNvSpPr txBox="1"/>
            <p:nvPr/>
          </p:nvSpPr>
          <p:spPr>
            <a:xfrm>
              <a:off x="7239000" y="5638800"/>
              <a:ext cx="1266693" cy="523220"/>
            </a:xfrm>
            <a:prstGeom prst="rect">
              <a:avLst/>
            </a:prstGeom>
            <a:noFill/>
          </p:spPr>
          <p:txBody>
            <a:bodyPr wrap="none" rtlCol="0">
              <a:spAutoFit/>
            </a:bodyPr>
            <a:lstStyle/>
            <a:p>
              <a:r>
                <a:rPr lang="zh-CN" altLang="en-US" sz="2800" b="1" dirty="0" smtClean="0">
                  <a:solidFill>
                    <a:srgbClr val="C00000"/>
                  </a:solidFill>
                </a:rPr>
                <a:t>实现图</a:t>
              </a:r>
              <a:endParaRPr lang="zh-CN" altLang="en-US" sz="2800" b="1" dirty="0">
                <a:solidFill>
                  <a:srgbClr val="C00000"/>
                </a:solidFill>
              </a:endParaRPr>
            </a:p>
          </p:txBody>
        </p:sp>
        <p:sp>
          <p:nvSpPr>
            <p:cNvPr id="11" name="右大括号 10"/>
            <p:cNvSpPr/>
            <p:nvPr/>
          </p:nvSpPr>
          <p:spPr bwMode="auto">
            <a:xfrm>
              <a:off x="6705600" y="5486400"/>
              <a:ext cx="304800" cy="914400"/>
            </a:xfrm>
            <a:prstGeom prst="rightBrace">
              <a:avLst/>
            </a:prstGeom>
            <a:no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rgbClr val="0000FF"/>
                </a:solidFill>
                <a:effectLst/>
                <a:latin typeface="Tahoma" pitchFamily="34" charset="0"/>
                <a:ea typeface="宋体" pitchFamily="2" charset="-122"/>
              </a:endParaRPr>
            </a:p>
          </p:txBody>
        </p:sp>
      </p:grpSp>
      <p:sp>
        <p:nvSpPr>
          <p:cNvPr id="20" name="灯片编号占位符 19"/>
          <p:cNvSpPr>
            <a:spLocks noGrp="1"/>
          </p:cNvSpPr>
          <p:nvPr>
            <p:ph type="sldNum" sz="quarter" idx="12"/>
          </p:nvPr>
        </p:nvSpPr>
        <p:spPr/>
        <p:txBody>
          <a:bodyPr/>
          <a:lstStyle/>
          <a:p>
            <a:pPr>
              <a:defRPr/>
            </a:pPr>
            <a:fld id="{F537BE33-5705-4C1F-BC01-910623468A03}" type="slidenum">
              <a:rPr lang="en-US" altLang="zh-CN" smtClean="0"/>
              <a:pPr>
                <a:defRPr/>
              </a:pPr>
              <a:t>13</a:t>
            </a:fld>
            <a:r>
              <a:rPr lang="en-US" altLang="zh-CN" smtClean="0"/>
              <a:t>/61</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1+#ppt_w/2"/>
                                          </p:val>
                                        </p:tav>
                                        <p:tav tm="100000">
                                          <p:val>
                                            <p:strVal val="#ppt_x"/>
                                          </p:val>
                                        </p:tav>
                                      </p:tavLst>
                                    </p:anim>
                                    <p:anim calcmode="lin" valueType="num">
                                      <p:cBhvr additive="base">
                                        <p:cTn id="8" dur="2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2000" fill="hold"/>
                                        <p:tgtEl>
                                          <p:spTgt spid="13"/>
                                        </p:tgtEl>
                                        <p:attrNameLst>
                                          <p:attrName>ppt_x</p:attrName>
                                        </p:attrNameLst>
                                      </p:cBhvr>
                                      <p:tavLst>
                                        <p:tav tm="0">
                                          <p:val>
                                            <p:strVal val="1+#ppt_w/2"/>
                                          </p:val>
                                        </p:tav>
                                        <p:tav tm="100000">
                                          <p:val>
                                            <p:strVal val="#ppt_x"/>
                                          </p:val>
                                        </p:tav>
                                      </p:tavLst>
                                    </p:anim>
                                    <p:anim calcmode="lin" valueType="num">
                                      <p:cBhvr additive="base">
                                        <p:cTn id="14" dur="2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000" fill="hold"/>
                                        <p:tgtEl>
                                          <p:spTgt spid="14"/>
                                        </p:tgtEl>
                                        <p:attrNameLst>
                                          <p:attrName>ppt_x</p:attrName>
                                        </p:attrNameLst>
                                      </p:cBhvr>
                                      <p:tavLst>
                                        <p:tav tm="0">
                                          <p:val>
                                            <p:strVal val="1+#ppt_w/2"/>
                                          </p:val>
                                        </p:tav>
                                        <p:tav tm="100000">
                                          <p:val>
                                            <p:strVal val="#ppt_x"/>
                                          </p:val>
                                        </p:tav>
                                      </p:tavLst>
                                    </p:anim>
                                    <p:anim calcmode="lin" valueType="num">
                                      <p:cBhvr additive="base">
                                        <p:cTn id="20" dur="2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2000" fill="hold"/>
                                        <p:tgtEl>
                                          <p:spTgt spid="15"/>
                                        </p:tgtEl>
                                        <p:attrNameLst>
                                          <p:attrName>ppt_x</p:attrName>
                                        </p:attrNameLst>
                                      </p:cBhvr>
                                      <p:tavLst>
                                        <p:tav tm="0">
                                          <p:val>
                                            <p:strVal val="1+#ppt_w/2"/>
                                          </p:val>
                                        </p:tav>
                                        <p:tav tm="100000">
                                          <p:val>
                                            <p:strVal val="#ppt_x"/>
                                          </p:val>
                                        </p:tav>
                                      </p:tavLst>
                                    </p:anim>
                                    <p:anim calcmode="lin" valueType="num">
                                      <p:cBhvr additive="base">
                                        <p:cTn id="26" dur="2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descr="Rectangle: Click to edit Master text styles&#10;Second level&#10;Third level&#10;Fourth level&#10;Fifth level"/>
          <p:cNvSpPr>
            <a:spLocks noGrp="1" noChangeArrowheads="1"/>
          </p:cNvSpPr>
          <p:nvPr>
            <p:ph idx="1"/>
          </p:nvPr>
        </p:nvSpPr>
        <p:spPr>
          <a:xfrm>
            <a:off x="609600" y="1219200"/>
            <a:ext cx="7924800" cy="4114800"/>
          </a:xfrm>
        </p:spPr>
        <p:txBody>
          <a:bodyPr/>
          <a:lstStyle/>
          <a:p>
            <a:pPr marL="285750" lvl="1">
              <a:lnSpc>
                <a:spcPct val="110000"/>
              </a:lnSpc>
            </a:pPr>
            <a:r>
              <a:rPr lang="en-US" altLang="zh-CN" dirty="0" smtClean="0">
                <a:latin typeface="宋体" pitchFamily="2" charset="-122"/>
              </a:rPr>
              <a:t>1</a:t>
            </a:r>
            <a:r>
              <a:rPr lang="en-US" altLang="zh-CN" dirty="0">
                <a:latin typeface="宋体" pitchFamily="2" charset="-122"/>
              </a:rPr>
              <a:t>. </a:t>
            </a:r>
            <a:r>
              <a:rPr lang="zh-CN" altLang="en-US" dirty="0">
                <a:latin typeface="宋体" pitchFamily="2" charset="-122"/>
              </a:rPr>
              <a:t>用例图</a:t>
            </a:r>
            <a:r>
              <a:rPr lang="en-US" altLang="zh-CN" dirty="0">
                <a:latin typeface="宋体" pitchFamily="2" charset="-122"/>
              </a:rPr>
              <a:t>(use-case diagram)</a:t>
            </a:r>
          </a:p>
          <a:p>
            <a:pPr>
              <a:lnSpc>
                <a:spcPct val="125000"/>
              </a:lnSpc>
              <a:buNone/>
            </a:pPr>
            <a:r>
              <a:rPr lang="en-US" altLang="zh-CN" dirty="0">
                <a:latin typeface="宋体" pitchFamily="2" charset="-122"/>
              </a:rPr>
              <a:t>    </a:t>
            </a:r>
            <a:r>
              <a:rPr lang="zh-CN" altLang="en-US" dirty="0">
                <a:latin typeface="宋体" pitchFamily="2" charset="-122"/>
              </a:rPr>
              <a:t>用例是对系统提供的功能</a:t>
            </a:r>
            <a:r>
              <a:rPr lang="en-US" altLang="zh-CN" dirty="0">
                <a:latin typeface="宋体" pitchFamily="2" charset="-122"/>
              </a:rPr>
              <a:t>(</a:t>
            </a:r>
            <a:r>
              <a:rPr lang="zh-CN" altLang="en-US" dirty="0">
                <a:latin typeface="宋体" pitchFamily="2" charset="-122"/>
              </a:rPr>
              <a:t>即系统的具体用法</a:t>
            </a:r>
            <a:r>
              <a:rPr lang="en-US" altLang="zh-CN" dirty="0">
                <a:latin typeface="宋体" pitchFamily="2" charset="-122"/>
              </a:rPr>
              <a:t>)</a:t>
            </a:r>
            <a:r>
              <a:rPr lang="zh-CN" altLang="en-US" dirty="0">
                <a:latin typeface="宋体" pitchFamily="2" charset="-122"/>
              </a:rPr>
              <a:t>的描述。</a:t>
            </a:r>
            <a:r>
              <a:rPr lang="zh-CN" altLang="en-US" dirty="0">
                <a:solidFill>
                  <a:srgbClr val="FF0000"/>
                </a:solidFill>
                <a:latin typeface="宋体" pitchFamily="2" charset="-122"/>
              </a:rPr>
              <a:t>用例图</a:t>
            </a:r>
            <a:r>
              <a:rPr lang="zh-CN" altLang="en-US" dirty="0">
                <a:latin typeface="宋体" pitchFamily="2" charset="-122"/>
              </a:rPr>
              <a:t>从用户的角度描述系统功能，并指出各个功能的操作者。用例图定义了系统的功能需求。</a:t>
            </a:r>
          </a:p>
          <a:p>
            <a:pPr>
              <a:lnSpc>
                <a:spcPct val="125000"/>
              </a:lnSpc>
            </a:pPr>
            <a:endParaRPr lang="en-US" altLang="zh-CN" dirty="0"/>
          </a:p>
        </p:txBody>
      </p:sp>
      <p:sp>
        <p:nvSpPr>
          <p:cNvPr id="3" name="矩形 2"/>
          <p:cNvSpPr/>
          <p:nvPr/>
        </p:nvSpPr>
        <p:spPr>
          <a:xfrm>
            <a:off x="1219200" y="101025"/>
            <a:ext cx="4876800" cy="646331"/>
          </a:xfrm>
          <a:prstGeom prst="rect">
            <a:avLst/>
          </a:prstGeom>
        </p:spPr>
        <p:txBody>
          <a:bodyPr wrap="square">
            <a:spAutoFit/>
          </a:bodyPr>
          <a:lstStyle/>
          <a:p>
            <a:r>
              <a:rPr kumimoji="1" lang="en-US" altLang="zh-CN" sz="3600" b="1" kern="0" dirty="0" smtClean="0">
                <a:solidFill>
                  <a:srgbClr val="3333CC"/>
                </a:solidFill>
                <a:latin typeface="宋体" pitchFamily="2" charset="-122"/>
                <a:ea typeface="楷体_GB2312"/>
              </a:rPr>
              <a:t> </a:t>
            </a:r>
            <a:r>
              <a:rPr kumimoji="1" lang="en-US" altLang="zh-CN" sz="3600" b="1" kern="0" dirty="0" smtClean="0">
                <a:solidFill>
                  <a:srgbClr val="3333CC"/>
                </a:solidFill>
                <a:latin typeface="隶书" pitchFamily="49" charset="-122"/>
                <a:ea typeface="楷体_GB2312"/>
              </a:rPr>
              <a:t>8.1.3  </a:t>
            </a:r>
            <a:r>
              <a:rPr kumimoji="1" lang="en-US" altLang="zh-CN" sz="3600" b="1" kern="0" dirty="0" smtClean="0">
                <a:solidFill>
                  <a:srgbClr val="3333CC"/>
                </a:solidFill>
                <a:latin typeface="隶书" pitchFamily="49" charset="-122"/>
                <a:ea typeface="楷体_GB2312"/>
              </a:rPr>
              <a:t>UML</a:t>
            </a:r>
            <a:r>
              <a:rPr kumimoji="1" lang="zh-CN" altLang="en-US" sz="3600" b="1" kern="0" dirty="0" smtClean="0">
                <a:solidFill>
                  <a:srgbClr val="3333CC"/>
                </a:solidFill>
                <a:latin typeface="隶书" pitchFamily="49" charset="-122"/>
                <a:ea typeface="楷体_GB2312"/>
              </a:rPr>
              <a:t>的图</a:t>
            </a:r>
            <a:endParaRPr lang="zh-CN" altLang="en-US" sz="3600" dirty="0"/>
          </a:p>
        </p:txBody>
      </p:sp>
      <p:sp>
        <p:nvSpPr>
          <p:cNvPr id="8" name="灯片编号占位符 7"/>
          <p:cNvSpPr>
            <a:spLocks noGrp="1"/>
          </p:cNvSpPr>
          <p:nvPr>
            <p:ph type="sldNum" sz="quarter" idx="12"/>
          </p:nvPr>
        </p:nvSpPr>
        <p:spPr/>
        <p:txBody>
          <a:bodyPr/>
          <a:lstStyle/>
          <a:p>
            <a:pPr>
              <a:defRPr/>
            </a:pPr>
            <a:fld id="{F537BE33-5705-4C1F-BC01-910623468A03}" type="slidenum">
              <a:rPr lang="en-US" altLang="zh-CN" smtClean="0"/>
              <a:pPr>
                <a:defRPr/>
              </a:pPr>
              <a:t>14</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descr="Rectangle: Click to edit Master text styles&#10;Second level&#10;Third level&#10;Fourth level&#10;Fifth level"/>
          <p:cNvSpPr>
            <a:spLocks noGrp="1" noChangeArrowheads="1"/>
          </p:cNvSpPr>
          <p:nvPr>
            <p:ph idx="1"/>
          </p:nvPr>
        </p:nvSpPr>
        <p:spPr>
          <a:xfrm>
            <a:off x="533400" y="914400"/>
            <a:ext cx="8382000" cy="5181600"/>
          </a:xfrm>
        </p:spPr>
        <p:txBody>
          <a:bodyPr/>
          <a:lstStyle/>
          <a:p>
            <a:pPr marL="285750" lvl="1"/>
            <a:r>
              <a:rPr lang="en-US" altLang="zh-CN" dirty="0" smtClean="0">
                <a:latin typeface="宋体" pitchFamily="2" charset="-122"/>
              </a:rPr>
              <a:t>2</a:t>
            </a:r>
            <a:r>
              <a:rPr lang="en-US" altLang="zh-CN" dirty="0">
                <a:latin typeface="宋体" pitchFamily="2" charset="-122"/>
              </a:rPr>
              <a:t>. </a:t>
            </a:r>
            <a:r>
              <a:rPr lang="zh-CN" altLang="en-US" dirty="0">
                <a:latin typeface="宋体" pitchFamily="2" charset="-122"/>
              </a:rPr>
              <a:t>静态图</a:t>
            </a:r>
            <a:r>
              <a:rPr lang="en-US" altLang="zh-CN" dirty="0">
                <a:latin typeface="宋体" pitchFamily="2" charset="-122"/>
              </a:rPr>
              <a:t>(static diagram)</a:t>
            </a:r>
          </a:p>
          <a:p>
            <a:pPr marL="0" indent="0">
              <a:spcBef>
                <a:spcPts val="1800"/>
              </a:spcBef>
              <a:buNone/>
            </a:pPr>
            <a:r>
              <a:rPr lang="en-US" altLang="zh-CN" dirty="0">
                <a:latin typeface="宋体" pitchFamily="2" charset="-122"/>
              </a:rPr>
              <a:t>    </a:t>
            </a:r>
            <a:r>
              <a:rPr lang="zh-CN" altLang="en-US" dirty="0">
                <a:latin typeface="宋体" pitchFamily="2" charset="-122"/>
              </a:rPr>
              <a:t>这类图描述系统的静态结构，属于这类图的有类</a:t>
            </a:r>
            <a:r>
              <a:rPr lang="zh-CN" altLang="en-US" dirty="0" smtClean="0">
                <a:latin typeface="宋体" pitchFamily="2" charset="-122"/>
              </a:rPr>
              <a:t>图和</a:t>
            </a:r>
            <a:r>
              <a:rPr lang="zh-CN" altLang="en-US" dirty="0">
                <a:latin typeface="宋体" pitchFamily="2" charset="-122"/>
              </a:rPr>
              <a:t>对象</a:t>
            </a:r>
            <a:r>
              <a:rPr lang="zh-CN" altLang="en-US" dirty="0" smtClean="0">
                <a:latin typeface="宋体" pitchFamily="2" charset="-122"/>
              </a:rPr>
              <a:t>图。</a:t>
            </a:r>
            <a:r>
              <a:rPr lang="en-US" altLang="zh-CN" dirty="0" smtClean="0">
                <a:latin typeface="宋体" pitchFamily="2" charset="-122"/>
              </a:rPr>
              <a:t>		</a:t>
            </a:r>
          </a:p>
          <a:p>
            <a:pPr marL="0" indent="0">
              <a:spcBef>
                <a:spcPts val="1800"/>
              </a:spcBef>
              <a:buNone/>
            </a:pPr>
            <a:r>
              <a:rPr lang="en-US" altLang="zh-CN" dirty="0" smtClean="0">
                <a:latin typeface="宋体" pitchFamily="2" charset="-122"/>
              </a:rPr>
              <a:t>	</a:t>
            </a:r>
            <a:r>
              <a:rPr lang="zh-CN" altLang="en-US" dirty="0" smtClean="0">
                <a:solidFill>
                  <a:srgbClr val="FF0000"/>
                </a:solidFill>
                <a:latin typeface="宋体" pitchFamily="2" charset="-122"/>
              </a:rPr>
              <a:t>类</a:t>
            </a:r>
            <a:r>
              <a:rPr lang="zh-CN" altLang="en-US" dirty="0">
                <a:solidFill>
                  <a:srgbClr val="FF0000"/>
                </a:solidFill>
                <a:latin typeface="宋体" pitchFamily="2" charset="-122"/>
              </a:rPr>
              <a:t>图</a:t>
            </a:r>
            <a:r>
              <a:rPr lang="zh-CN" altLang="en-US" dirty="0">
                <a:latin typeface="宋体" pitchFamily="2" charset="-122"/>
              </a:rPr>
              <a:t>描述的是一种静态关系，在系统的整个生命期内都是有效的</a:t>
            </a:r>
            <a:r>
              <a:rPr lang="zh-CN" altLang="en-US" dirty="0" smtClean="0">
                <a:latin typeface="宋体" pitchFamily="2" charset="-122"/>
              </a:rPr>
              <a:t>。</a:t>
            </a:r>
            <a:endParaRPr lang="en-US" altLang="zh-CN" dirty="0" smtClean="0">
              <a:latin typeface="宋体" pitchFamily="2" charset="-122"/>
            </a:endParaRPr>
          </a:p>
          <a:p>
            <a:pPr marL="0" indent="0">
              <a:spcBef>
                <a:spcPts val="1800"/>
              </a:spcBef>
              <a:buNone/>
            </a:pPr>
            <a:r>
              <a:rPr lang="en-US" altLang="zh-CN" dirty="0" smtClean="0">
                <a:solidFill>
                  <a:srgbClr val="FF0000"/>
                </a:solidFill>
                <a:latin typeface="宋体" pitchFamily="2" charset="-122"/>
              </a:rPr>
              <a:t>	</a:t>
            </a:r>
            <a:r>
              <a:rPr lang="zh-CN" altLang="en-US" dirty="0" smtClean="0">
                <a:solidFill>
                  <a:srgbClr val="FF0000"/>
                </a:solidFill>
                <a:latin typeface="宋体" pitchFamily="2" charset="-122"/>
              </a:rPr>
              <a:t>对象图</a:t>
            </a:r>
            <a:r>
              <a:rPr lang="zh-CN" altLang="en-US" dirty="0" smtClean="0">
                <a:latin typeface="宋体" pitchFamily="2" charset="-122"/>
              </a:rPr>
              <a:t>是类图的实例，它使用几乎与类图完全相同的图示符号。两者之间的差别在于，对象图表示的是类的多个对象实例，而不是实际的类。</a:t>
            </a:r>
            <a:endParaRPr lang="zh-CN" altLang="en-US" dirty="0"/>
          </a:p>
        </p:txBody>
      </p:sp>
      <p:sp>
        <p:nvSpPr>
          <p:cNvPr id="7" name="灯片编号占位符 6"/>
          <p:cNvSpPr>
            <a:spLocks noGrp="1"/>
          </p:cNvSpPr>
          <p:nvPr>
            <p:ph type="sldNum" sz="quarter" idx="12"/>
          </p:nvPr>
        </p:nvSpPr>
        <p:spPr/>
        <p:txBody>
          <a:bodyPr/>
          <a:lstStyle/>
          <a:p>
            <a:pPr>
              <a:defRPr/>
            </a:pPr>
            <a:fld id="{F537BE33-5705-4C1F-BC01-910623468A03}" type="slidenum">
              <a:rPr lang="en-US" altLang="zh-CN" smtClean="0"/>
              <a:pPr>
                <a:defRPr/>
              </a:pPr>
              <a:t>15</a:t>
            </a:fld>
            <a:r>
              <a:rPr lang="en-US" altLang="zh-CN" smtClean="0"/>
              <a:t>/61</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4">
                                            <p:txEl>
                                              <p:pRg st="2" end="2"/>
                                            </p:txEl>
                                          </p:spTgt>
                                        </p:tgtEl>
                                        <p:attrNameLst>
                                          <p:attrName>style.visibility</p:attrName>
                                        </p:attrNameLst>
                                      </p:cBhvr>
                                      <p:to>
                                        <p:strVal val="visible"/>
                                      </p:to>
                                    </p:set>
                                    <p:anim calcmode="lin" valueType="num">
                                      <p:cBhvr additive="base">
                                        <p:cTn id="7" dur="2000" fill="hold"/>
                                        <p:tgtEl>
                                          <p:spTgt spid="23554">
                                            <p:txEl>
                                              <p:pRg st="2" end="2"/>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235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4">
                                            <p:txEl>
                                              <p:pRg st="3" end="3"/>
                                            </p:txEl>
                                          </p:spTgt>
                                        </p:tgtEl>
                                        <p:attrNameLst>
                                          <p:attrName>style.visibility</p:attrName>
                                        </p:attrNameLst>
                                      </p:cBhvr>
                                      <p:to>
                                        <p:strVal val="visible"/>
                                      </p:to>
                                    </p:set>
                                    <p:anim calcmode="lin" valueType="num">
                                      <p:cBhvr additive="base">
                                        <p:cTn id="13" dur="2000" fill="hold"/>
                                        <p:tgtEl>
                                          <p:spTgt spid="23554">
                                            <p:txEl>
                                              <p:pRg st="3" end="3"/>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2355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descr="Rectangle: Click to edit Master text styles&#10;Second level&#10;Third level&#10;Fourth level&#10;Fifth level"/>
          <p:cNvSpPr>
            <a:spLocks noGrp="1" noChangeArrowheads="1"/>
          </p:cNvSpPr>
          <p:nvPr>
            <p:ph idx="1"/>
          </p:nvPr>
        </p:nvSpPr>
        <p:spPr>
          <a:xfrm>
            <a:off x="533400" y="838200"/>
            <a:ext cx="8305800" cy="5638800"/>
          </a:xfrm>
        </p:spPr>
        <p:txBody>
          <a:bodyPr/>
          <a:lstStyle/>
          <a:p>
            <a:pPr marL="361950" lvl="1" indent="-361950">
              <a:lnSpc>
                <a:spcPct val="120000"/>
              </a:lnSpc>
            </a:pPr>
            <a:r>
              <a:rPr lang="en-US" altLang="zh-CN" dirty="0" smtClean="0">
                <a:latin typeface="宋体" pitchFamily="2" charset="-122"/>
              </a:rPr>
              <a:t>3</a:t>
            </a:r>
            <a:r>
              <a:rPr lang="en-US" altLang="zh-CN" dirty="0">
                <a:latin typeface="宋体" pitchFamily="2" charset="-122"/>
              </a:rPr>
              <a:t>. </a:t>
            </a:r>
            <a:r>
              <a:rPr lang="zh-CN" altLang="en-US" dirty="0">
                <a:latin typeface="宋体" pitchFamily="2" charset="-122"/>
              </a:rPr>
              <a:t>行为图</a:t>
            </a:r>
            <a:r>
              <a:rPr lang="en-US" altLang="zh-CN" dirty="0">
                <a:latin typeface="宋体" pitchFamily="2" charset="-122"/>
              </a:rPr>
              <a:t>(behavior diagram)</a:t>
            </a:r>
          </a:p>
          <a:p>
            <a:pPr marL="0" indent="0">
              <a:lnSpc>
                <a:spcPct val="110000"/>
              </a:lnSpc>
              <a:spcBef>
                <a:spcPts val="600"/>
              </a:spcBef>
              <a:buNone/>
            </a:pPr>
            <a:r>
              <a:rPr lang="en-US" altLang="zh-CN" dirty="0">
                <a:latin typeface="宋体" pitchFamily="2" charset="-122"/>
              </a:rPr>
              <a:t>    </a:t>
            </a:r>
            <a:r>
              <a:rPr lang="zh-CN" altLang="en-US" dirty="0">
                <a:latin typeface="宋体" pitchFamily="2" charset="-122"/>
              </a:rPr>
              <a:t>这类图描述系统的动态行为和组成系统的对象间的交互关系，包括</a:t>
            </a:r>
            <a:r>
              <a:rPr lang="zh-CN" altLang="en-US" dirty="0" smtClean="0">
                <a:latin typeface="宋体" pitchFamily="2" charset="-122"/>
              </a:rPr>
              <a:t>状态图和活动图两种</a:t>
            </a:r>
            <a:r>
              <a:rPr lang="zh-CN" altLang="en-US" dirty="0">
                <a:latin typeface="宋体" pitchFamily="2" charset="-122"/>
              </a:rPr>
              <a:t>图形</a:t>
            </a:r>
            <a:r>
              <a:rPr lang="zh-CN" altLang="en-US" dirty="0" smtClean="0">
                <a:latin typeface="宋体" pitchFamily="2" charset="-122"/>
              </a:rPr>
              <a:t>。</a:t>
            </a:r>
            <a:endParaRPr lang="en-US" altLang="zh-CN" dirty="0" smtClean="0">
              <a:latin typeface="宋体" pitchFamily="2" charset="-122"/>
            </a:endParaRPr>
          </a:p>
          <a:p>
            <a:pPr marL="0" indent="0">
              <a:lnSpc>
                <a:spcPct val="110000"/>
              </a:lnSpc>
              <a:spcBef>
                <a:spcPts val="600"/>
              </a:spcBef>
              <a:buNone/>
            </a:pPr>
            <a:r>
              <a:rPr lang="en-US" altLang="zh-CN" dirty="0" smtClean="0">
                <a:latin typeface="宋体" pitchFamily="2" charset="-122"/>
              </a:rPr>
              <a:t>	</a:t>
            </a:r>
            <a:r>
              <a:rPr lang="zh-CN" altLang="en-US" dirty="0" smtClean="0">
                <a:solidFill>
                  <a:srgbClr val="FF0000"/>
                </a:solidFill>
                <a:latin typeface="宋体" pitchFamily="2" charset="-122"/>
              </a:rPr>
              <a:t>状态图</a:t>
            </a:r>
            <a:r>
              <a:rPr lang="zh-CN" altLang="en-US" dirty="0" smtClean="0">
                <a:latin typeface="宋体" pitchFamily="2" charset="-122"/>
              </a:rPr>
              <a:t>是对类图的补充。实际使用时，并不需要为每个类都画状态图，仅需要为那些有多个状态，且其行为在不同状态有所不同的类画状态图。</a:t>
            </a:r>
            <a:endParaRPr lang="en-US" altLang="zh-CN" dirty="0" smtClean="0">
              <a:latin typeface="宋体" pitchFamily="2" charset="-122"/>
            </a:endParaRPr>
          </a:p>
          <a:p>
            <a:pPr marL="0" indent="0">
              <a:lnSpc>
                <a:spcPct val="110000"/>
              </a:lnSpc>
              <a:spcBef>
                <a:spcPts val="600"/>
              </a:spcBef>
              <a:buNone/>
            </a:pPr>
            <a:r>
              <a:rPr lang="en-US" altLang="zh-CN" dirty="0" smtClean="0">
                <a:solidFill>
                  <a:srgbClr val="FF0000"/>
                </a:solidFill>
                <a:latin typeface="宋体" pitchFamily="2" charset="-122"/>
              </a:rPr>
              <a:t>	</a:t>
            </a:r>
            <a:r>
              <a:rPr lang="zh-CN" altLang="en-US" dirty="0" smtClean="0">
                <a:solidFill>
                  <a:srgbClr val="FF0000"/>
                </a:solidFill>
                <a:latin typeface="宋体" pitchFamily="2" charset="-122"/>
              </a:rPr>
              <a:t>活动图</a:t>
            </a:r>
            <a:r>
              <a:rPr lang="zh-CN" altLang="en-US" dirty="0" smtClean="0">
                <a:latin typeface="宋体" pitchFamily="2" charset="-122"/>
              </a:rPr>
              <a:t>是状态图的一个变种，它是另一种描述交互的方法。</a:t>
            </a:r>
            <a:endParaRPr lang="zh-CN" altLang="en-US" dirty="0"/>
          </a:p>
        </p:txBody>
      </p:sp>
      <p:sp>
        <p:nvSpPr>
          <p:cNvPr id="7" name="灯片编号占位符 6"/>
          <p:cNvSpPr>
            <a:spLocks noGrp="1"/>
          </p:cNvSpPr>
          <p:nvPr>
            <p:ph type="sldNum" sz="quarter" idx="12"/>
          </p:nvPr>
        </p:nvSpPr>
        <p:spPr/>
        <p:txBody>
          <a:bodyPr/>
          <a:lstStyle/>
          <a:p>
            <a:pPr>
              <a:defRPr/>
            </a:pPr>
            <a:fld id="{F537BE33-5705-4C1F-BC01-910623468A03}" type="slidenum">
              <a:rPr lang="en-US" altLang="zh-CN" smtClean="0"/>
              <a:pPr>
                <a:defRPr/>
              </a:pPr>
              <a:t>16</a:t>
            </a:fld>
            <a:r>
              <a:rPr lang="en-US" altLang="zh-CN" smtClean="0"/>
              <a:t>/61</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xEl>
                                              <p:pRg st="2" end="2"/>
                                            </p:txEl>
                                          </p:spTgt>
                                        </p:tgtEl>
                                        <p:attrNameLst>
                                          <p:attrName>style.visibility</p:attrName>
                                        </p:attrNameLst>
                                      </p:cBhvr>
                                      <p:to>
                                        <p:strVal val="visible"/>
                                      </p:to>
                                    </p:set>
                                    <p:anim calcmode="lin" valueType="num">
                                      <p:cBhvr additive="base">
                                        <p:cTn id="7" dur="1000" fill="hold"/>
                                        <p:tgtEl>
                                          <p:spTgt spid="24578">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45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8">
                                            <p:txEl>
                                              <p:pRg st="3" end="3"/>
                                            </p:txEl>
                                          </p:spTgt>
                                        </p:tgtEl>
                                        <p:attrNameLst>
                                          <p:attrName>style.visibility</p:attrName>
                                        </p:attrNameLst>
                                      </p:cBhvr>
                                      <p:to>
                                        <p:strVal val="visible"/>
                                      </p:to>
                                    </p:set>
                                    <p:anim calcmode="lin" valueType="num">
                                      <p:cBhvr additive="base">
                                        <p:cTn id="13" dur="1000" fill="hold"/>
                                        <p:tgtEl>
                                          <p:spTgt spid="24578">
                                            <p:txEl>
                                              <p:pRg st="3" end="3"/>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457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descr="Rectangle: Click to edit Master text styles&#10;Second level&#10;Third level&#10;Fourth level&#10;Fifth level"/>
          <p:cNvSpPr>
            <a:spLocks noGrp="1" noChangeArrowheads="1"/>
          </p:cNvSpPr>
          <p:nvPr>
            <p:ph idx="1"/>
          </p:nvPr>
        </p:nvSpPr>
        <p:spPr>
          <a:xfrm>
            <a:off x="533400" y="914400"/>
            <a:ext cx="8382000" cy="5638800"/>
          </a:xfrm>
        </p:spPr>
        <p:txBody>
          <a:bodyPr/>
          <a:lstStyle/>
          <a:p>
            <a:pPr marL="285750" lvl="1">
              <a:lnSpc>
                <a:spcPct val="110000"/>
              </a:lnSpc>
            </a:pPr>
            <a:r>
              <a:rPr lang="en-US" altLang="zh-CN" dirty="0" smtClean="0">
                <a:latin typeface="宋体" pitchFamily="2" charset="-122"/>
              </a:rPr>
              <a:t>4</a:t>
            </a:r>
            <a:r>
              <a:rPr lang="en-US" altLang="zh-CN" dirty="0">
                <a:latin typeface="宋体" pitchFamily="2" charset="-122"/>
              </a:rPr>
              <a:t>. </a:t>
            </a:r>
            <a:r>
              <a:rPr lang="zh-CN" altLang="en-US" dirty="0">
                <a:latin typeface="宋体" pitchFamily="2" charset="-122"/>
              </a:rPr>
              <a:t>交互图</a:t>
            </a:r>
            <a:r>
              <a:rPr lang="en-US" altLang="zh-CN" dirty="0">
                <a:latin typeface="宋体" pitchFamily="2" charset="-122"/>
              </a:rPr>
              <a:t>(interactive diagram)  </a:t>
            </a:r>
          </a:p>
          <a:p>
            <a:pPr marL="0" indent="0">
              <a:lnSpc>
                <a:spcPct val="110000"/>
              </a:lnSpc>
              <a:buNone/>
            </a:pPr>
            <a:r>
              <a:rPr lang="en-US" altLang="zh-CN" dirty="0">
                <a:latin typeface="宋体" pitchFamily="2" charset="-122"/>
              </a:rPr>
              <a:t>    </a:t>
            </a:r>
            <a:r>
              <a:rPr lang="zh-CN" altLang="en-US" dirty="0">
                <a:latin typeface="宋体" pitchFamily="2" charset="-122"/>
              </a:rPr>
              <a:t>这类图描述对象间的交互关系，包括顺序</a:t>
            </a:r>
            <a:r>
              <a:rPr lang="zh-CN" altLang="en-US" dirty="0" smtClean="0">
                <a:latin typeface="宋体" pitchFamily="2" charset="-122"/>
              </a:rPr>
              <a:t>图和</a:t>
            </a:r>
            <a:r>
              <a:rPr lang="zh-CN" altLang="en-US" dirty="0">
                <a:latin typeface="宋体" pitchFamily="2" charset="-122"/>
              </a:rPr>
              <a:t>协作</a:t>
            </a:r>
            <a:r>
              <a:rPr lang="zh-CN" altLang="en-US" dirty="0" smtClean="0">
                <a:latin typeface="宋体" pitchFamily="2" charset="-122"/>
              </a:rPr>
              <a:t>图两种</a:t>
            </a:r>
            <a:r>
              <a:rPr lang="zh-CN" altLang="en-US" dirty="0">
                <a:latin typeface="宋体" pitchFamily="2" charset="-122"/>
              </a:rPr>
              <a:t>图形</a:t>
            </a:r>
            <a:r>
              <a:rPr lang="zh-CN" altLang="en-US" dirty="0" smtClean="0">
                <a:latin typeface="宋体" pitchFamily="2" charset="-122"/>
              </a:rPr>
              <a:t>。</a:t>
            </a:r>
            <a:endParaRPr lang="en-US" altLang="zh-CN" dirty="0" smtClean="0">
              <a:latin typeface="宋体" pitchFamily="2" charset="-122"/>
            </a:endParaRPr>
          </a:p>
          <a:p>
            <a:pPr marL="0" indent="0">
              <a:lnSpc>
                <a:spcPct val="110000"/>
              </a:lnSpc>
              <a:buNone/>
            </a:pPr>
            <a:r>
              <a:rPr lang="en-US" altLang="zh-CN" dirty="0" smtClean="0">
                <a:latin typeface="宋体" pitchFamily="2" charset="-122"/>
              </a:rPr>
              <a:t>	</a:t>
            </a:r>
            <a:r>
              <a:rPr lang="zh-CN" altLang="en-US" dirty="0" smtClean="0">
                <a:solidFill>
                  <a:srgbClr val="FF0000"/>
                </a:solidFill>
                <a:latin typeface="宋体" pitchFamily="2" charset="-122"/>
              </a:rPr>
              <a:t>顺序</a:t>
            </a:r>
            <a:r>
              <a:rPr lang="zh-CN" altLang="en-US" dirty="0">
                <a:solidFill>
                  <a:srgbClr val="FF0000"/>
                </a:solidFill>
                <a:latin typeface="宋体" pitchFamily="2" charset="-122"/>
              </a:rPr>
              <a:t>图</a:t>
            </a:r>
            <a:r>
              <a:rPr lang="zh-CN" altLang="en-US" dirty="0">
                <a:latin typeface="宋体" pitchFamily="2" charset="-122"/>
              </a:rPr>
              <a:t>显示若干个对象间的动态协作关系，它强调对象之间发送消息的先后次序，描述对象之间的交互过程</a:t>
            </a:r>
            <a:r>
              <a:rPr lang="zh-CN" altLang="en-US" dirty="0" smtClean="0">
                <a:latin typeface="宋体" pitchFamily="2" charset="-122"/>
              </a:rPr>
              <a:t>。强调时间和顺序。</a:t>
            </a:r>
            <a:endParaRPr lang="en-US" altLang="zh-CN" dirty="0" smtClean="0">
              <a:latin typeface="宋体" pitchFamily="2" charset="-122"/>
            </a:endParaRPr>
          </a:p>
          <a:p>
            <a:pPr marL="0" indent="0">
              <a:lnSpc>
                <a:spcPct val="110000"/>
              </a:lnSpc>
              <a:buNone/>
            </a:pPr>
            <a:r>
              <a:rPr lang="en-US" altLang="zh-CN" dirty="0" smtClean="0">
                <a:latin typeface="宋体" pitchFamily="2" charset="-122"/>
              </a:rPr>
              <a:t>	</a:t>
            </a:r>
            <a:r>
              <a:rPr lang="zh-CN" altLang="en-US" dirty="0" smtClean="0">
                <a:solidFill>
                  <a:srgbClr val="FF0000"/>
                </a:solidFill>
                <a:latin typeface="宋体" pitchFamily="2" charset="-122"/>
              </a:rPr>
              <a:t>协作图</a:t>
            </a:r>
            <a:r>
              <a:rPr lang="zh-CN" altLang="en-US" dirty="0" smtClean="0">
                <a:latin typeface="宋体" pitchFamily="2" charset="-122"/>
              </a:rPr>
              <a:t>与顺序图类似，但是除了显示对象间发送的消息之外，协作图还显示对象及它们之间的关系。强调上下文相关。</a:t>
            </a:r>
            <a:endParaRPr lang="zh-CN" altLang="en-US" dirty="0"/>
          </a:p>
        </p:txBody>
      </p:sp>
      <p:sp>
        <p:nvSpPr>
          <p:cNvPr id="7" name="灯片编号占位符 6"/>
          <p:cNvSpPr>
            <a:spLocks noGrp="1"/>
          </p:cNvSpPr>
          <p:nvPr>
            <p:ph type="sldNum" sz="quarter" idx="12"/>
          </p:nvPr>
        </p:nvSpPr>
        <p:spPr/>
        <p:txBody>
          <a:bodyPr/>
          <a:lstStyle/>
          <a:p>
            <a:pPr>
              <a:defRPr/>
            </a:pPr>
            <a:fld id="{F537BE33-5705-4C1F-BC01-910623468A03}" type="slidenum">
              <a:rPr lang="en-US" altLang="zh-CN" smtClean="0"/>
              <a:pPr>
                <a:defRPr/>
              </a:pPr>
              <a:t>17</a:t>
            </a:fld>
            <a:r>
              <a:rPr lang="en-US" altLang="zh-CN" smtClean="0"/>
              <a:t>/61</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2">
                                            <p:txEl>
                                              <p:pRg st="2" end="2"/>
                                            </p:txEl>
                                          </p:spTgt>
                                        </p:tgtEl>
                                        <p:attrNameLst>
                                          <p:attrName>style.visibility</p:attrName>
                                        </p:attrNameLst>
                                      </p:cBhvr>
                                      <p:to>
                                        <p:strVal val="visible"/>
                                      </p:to>
                                    </p:set>
                                    <p:anim calcmode="lin" valueType="num">
                                      <p:cBhvr additive="base">
                                        <p:cTn id="7" dur="2000" fill="hold"/>
                                        <p:tgtEl>
                                          <p:spTgt spid="25602">
                                            <p:txEl>
                                              <p:pRg st="2" end="2"/>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256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2">
                                            <p:txEl>
                                              <p:pRg st="3" end="3"/>
                                            </p:txEl>
                                          </p:spTgt>
                                        </p:tgtEl>
                                        <p:attrNameLst>
                                          <p:attrName>style.visibility</p:attrName>
                                        </p:attrNameLst>
                                      </p:cBhvr>
                                      <p:to>
                                        <p:strVal val="visible"/>
                                      </p:to>
                                    </p:set>
                                    <p:anim calcmode="lin" valueType="num">
                                      <p:cBhvr additive="base">
                                        <p:cTn id="13" dur="2000" fill="hold"/>
                                        <p:tgtEl>
                                          <p:spTgt spid="25602">
                                            <p:txEl>
                                              <p:pRg st="3" end="3"/>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2560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descr="Rectangle: Click to edit Master text styles&#10;Second level&#10;Third level&#10;Fourth level&#10;Fifth level"/>
          <p:cNvSpPr>
            <a:spLocks noGrp="1" noChangeArrowheads="1"/>
          </p:cNvSpPr>
          <p:nvPr>
            <p:ph idx="1"/>
          </p:nvPr>
        </p:nvSpPr>
        <p:spPr>
          <a:xfrm>
            <a:off x="533400" y="914400"/>
            <a:ext cx="8305800" cy="5486400"/>
          </a:xfrm>
        </p:spPr>
        <p:txBody>
          <a:bodyPr/>
          <a:lstStyle/>
          <a:p>
            <a:pPr marL="285750" lvl="1">
              <a:lnSpc>
                <a:spcPct val="110000"/>
              </a:lnSpc>
            </a:pPr>
            <a:r>
              <a:rPr lang="en-US" altLang="zh-CN" dirty="0" smtClean="0">
                <a:latin typeface="宋体" pitchFamily="2" charset="-122"/>
              </a:rPr>
              <a:t>5</a:t>
            </a:r>
            <a:r>
              <a:rPr lang="en-US" altLang="zh-CN" dirty="0">
                <a:latin typeface="宋体" pitchFamily="2" charset="-122"/>
              </a:rPr>
              <a:t>. </a:t>
            </a:r>
            <a:r>
              <a:rPr lang="zh-CN" altLang="en-US" dirty="0">
                <a:latin typeface="宋体" pitchFamily="2" charset="-122"/>
              </a:rPr>
              <a:t>实现图</a:t>
            </a:r>
            <a:r>
              <a:rPr lang="en-US" altLang="zh-CN" dirty="0">
                <a:latin typeface="宋体" pitchFamily="2" charset="-122"/>
              </a:rPr>
              <a:t>(implementation diagram)</a:t>
            </a:r>
          </a:p>
          <a:p>
            <a:pPr marL="0" indent="0">
              <a:lnSpc>
                <a:spcPct val="115000"/>
              </a:lnSpc>
              <a:buNone/>
            </a:pPr>
            <a:r>
              <a:rPr lang="en-US" altLang="zh-CN" dirty="0">
                <a:latin typeface="宋体" pitchFamily="2" charset="-122"/>
              </a:rPr>
              <a:t>    </a:t>
            </a:r>
            <a:r>
              <a:rPr lang="zh-CN" altLang="en-US" dirty="0">
                <a:latin typeface="宋体" pitchFamily="2" charset="-122"/>
              </a:rPr>
              <a:t>这类图提供关于系统实现方面的信息，构件</a:t>
            </a:r>
            <a:r>
              <a:rPr lang="zh-CN" altLang="en-US" dirty="0" smtClean="0">
                <a:latin typeface="宋体" pitchFamily="2" charset="-122"/>
              </a:rPr>
              <a:t>图和</a:t>
            </a:r>
            <a:r>
              <a:rPr lang="zh-CN" altLang="en-US" dirty="0">
                <a:latin typeface="宋体" pitchFamily="2" charset="-122"/>
              </a:rPr>
              <a:t>配置</a:t>
            </a:r>
            <a:r>
              <a:rPr lang="zh-CN" altLang="en-US" dirty="0" smtClean="0">
                <a:latin typeface="宋体" pitchFamily="2" charset="-122"/>
              </a:rPr>
              <a:t>图属于</a:t>
            </a:r>
            <a:r>
              <a:rPr lang="zh-CN" altLang="en-US" dirty="0">
                <a:latin typeface="宋体" pitchFamily="2" charset="-122"/>
              </a:rPr>
              <a:t>这类图</a:t>
            </a:r>
            <a:r>
              <a:rPr lang="zh-CN" altLang="en-US" dirty="0" smtClean="0">
                <a:latin typeface="宋体" pitchFamily="2" charset="-122"/>
              </a:rPr>
              <a:t>。</a:t>
            </a:r>
            <a:endParaRPr lang="en-US" altLang="zh-CN" dirty="0" smtClean="0">
              <a:latin typeface="宋体" pitchFamily="2" charset="-122"/>
            </a:endParaRPr>
          </a:p>
          <a:p>
            <a:pPr marL="0" indent="0">
              <a:lnSpc>
                <a:spcPct val="115000"/>
              </a:lnSpc>
              <a:buNone/>
            </a:pPr>
            <a:r>
              <a:rPr lang="en-US" altLang="zh-CN" dirty="0" smtClean="0">
                <a:latin typeface="宋体" pitchFamily="2" charset="-122"/>
              </a:rPr>
              <a:t>	</a:t>
            </a:r>
            <a:r>
              <a:rPr lang="zh-CN" altLang="en-US" dirty="0" smtClean="0">
                <a:solidFill>
                  <a:srgbClr val="FF0000"/>
                </a:solidFill>
                <a:latin typeface="宋体" pitchFamily="2" charset="-122"/>
              </a:rPr>
              <a:t>构件</a:t>
            </a:r>
            <a:r>
              <a:rPr lang="zh-CN" altLang="en-US" dirty="0">
                <a:solidFill>
                  <a:srgbClr val="FF0000"/>
                </a:solidFill>
                <a:latin typeface="宋体" pitchFamily="2" charset="-122"/>
              </a:rPr>
              <a:t>图</a:t>
            </a:r>
            <a:r>
              <a:rPr lang="zh-CN" altLang="en-US" dirty="0">
                <a:latin typeface="宋体" pitchFamily="2" charset="-122"/>
              </a:rPr>
              <a:t>描述代码构件的物理结构及各个构件之间的依赖关系</a:t>
            </a:r>
            <a:r>
              <a:rPr lang="zh-CN" altLang="en-US" dirty="0" smtClean="0">
                <a:latin typeface="宋体" pitchFamily="2" charset="-122"/>
              </a:rPr>
              <a:t>。构件可能是源代码、二进制文件或可执行文件。</a:t>
            </a:r>
            <a:endParaRPr lang="en-US" altLang="zh-CN" dirty="0" smtClean="0">
              <a:latin typeface="宋体" pitchFamily="2" charset="-122"/>
            </a:endParaRPr>
          </a:p>
          <a:p>
            <a:pPr marL="0" indent="0">
              <a:lnSpc>
                <a:spcPct val="115000"/>
              </a:lnSpc>
              <a:buNone/>
            </a:pPr>
            <a:r>
              <a:rPr lang="en-US" altLang="zh-CN" dirty="0" smtClean="0">
                <a:latin typeface="宋体" pitchFamily="2" charset="-122"/>
              </a:rPr>
              <a:t>	</a:t>
            </a:r>
            <a:r>
              <a:rPr lang="zh-CN" altLang="en-US" dirty="0" smtClean="0">
                <a:solidFill>
                  <a:srgbClr val="FF0000"/>
                </a:solidFill>
                <a:latin typeface="宋体" pitchFamily="2" charset="-122"/>
              </a:rPr>
              <a:t>配置图</a:t>
            </a:r>
            <a:r>
              <a:rPr lang="zh-CN" altLang="en-US" dirty="0" smtClean="0">
                <a:latin typeface="宋体" pitchFamily="2" charset="-122"/>
              </a:rPr>
              <a:t>定义系统中软件和硬件的物理体系结构。例如显示实际的计算机和设备及连接关系。</a:t>
            </a:r>
            <a:endParaRPr lang="zh-CN" altLang="en-US" dirty="0"/>
          </a:p>
        </p:txBody>
      </p:sp>
      <p:sp>
        <p:nvSpPr>
          <p:cNvPr id="7" name="灯片编号占位符 6"/>
          <p:cNvSpPr>
            <a:spLocks noGrp="1"/>
          </p:cNvSpPr>
          <p:nvPr>
            <p:ph type="sldNum" sz="quarter" idx="12"/>
          </p:nvPr>
        </p:nvSpPr>
        <p:spPr/>
        <p:txBody>
          <a:bodyPr/>
          <a:lstStyle/>
          <a:p>
            <a:pPr>
              <a:defRPr/>
            </a:pPr>
            <a:fld id="{F537BE33-5705-4C1F-BC01-910623468A03}" type="slidenum">
              <a:rPr lang="en-US" altLang="zh-CN" smtClean="0"/>
              <a:pPr>
                <a:defRPr/>
              </a:pPr>
              <a:t>18</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descr="Rectangle: Click to edit Master text styles&#10;Second level&#10;Third level&#10;Fourth level&#10;Fifth level"/>
          <p:cNvSpPr>
            <a:spLocks noGrp="1" noChangeArrowheads="1"/>
          </p:cNvSpPr>
          <p:nvPr>
            <p:ph idx="1"/>
          </p:nvPr>
        </p:nvSpPr>
        <p:spPr>
          <a:xfrm>
            <a:off x="609600" y="914400"/>
            <a:ext cx="8001000" cy="4800600"/>
          </a:xfrm>
        </p:spPr>
        <p:txBody>
          <a:bodyPr/>
          <a:lstStyle/>
          <a:p>
            <a:pPr>
              <a:lnSpc>
                <a:spcPct val="125000"/>
              </a:lnSpc>
              <a:buNone/>
            </a:pPr>
            <a:r>
              <a:rPr lang="zh-CN" altLang="en-US" dirty="0" smtClean="0"/>
              <a:t>          </a:t>
            </a:r>
            <a:r>
              <a:rPr lang="en-US" altLang="zh-CN" dirty="0"/>
              <a:t>UML</a:t>
            </a:r>
            <a:r>
              <a:rPr lang="zh-CN" altLang="en-US" dirty="0"/>
              <a:t>是一种建模语言，是一种标准的表示方法，而不是一种完整的方法学。因此，人们可以用各种方法使用</a:t>
            </a:r>
            <a:r>
              <a:rPr lang="en-US" altLang="zh-CN" dirty="0"/>
              <a:t>UML</a:t>
            </a:r>
            <a:r>
              <a:rPr lang="zh-CN" altLang="en-US" dirty="0"/>
              <a:t>，无论采用何种方法，它们的基础都是</a:t>
            </a:r>
            <a:r>
              <a:rPr lang="en-US" altLang="zh-CN" dirty="0"/>
              <a:t>UML</a:t>
            </a:r>
            <a:r>
              <a:rPr lang="zh-CN" altLang="en-US" dirty="0"/>
              <a:t>的图，这就是</a:t>
            </a:r>
            <a:r>
              <a:rPr lang="en-US" altLang="zh-CN" dirty="0"/>
              <a:t>UML</a:t>
            </a:r>
            <a:r>
              <a:rPr lang="zh-CN" altLang="en-US" dirty="0"/>
              <a:t>的最终用途</a:t>
            </a:r>
            <a:r>
              <a:rPr lang="en-US" altLang="zh-CN" dirty="0" smtClean="0"/>
              <a:t>——</a:t>
            </a:r>
          </a:p>
          <a:p>
            <a:pPr>
              <a:lnSpc>
                <a:spcPct val="125000"/>
              </a:lnSpc>
              <a:buNone/>
            </a:pPr>
            <a:r>
              <a:rPr lang="zh-CN" altLang="en-US" dirty="0" smtClean="0">
                <a:solidFill>
                  <a:srgbClr val="FF0000"/>
                </a:solidFill>
              </a:rPr>
              <a:t>      为</a:t>
            </a:r>
            <a:r>
              <a:rPr lang="zh-CN" altLang="en-US" dirty="0">
                <a:solidFill>
                  <a:srgbClr val="FF0000"/>
                </a:solidFill>
              </a:rPr>
              <a:t>不同领域的人提供统一的交流</a:t>
            </a:r>
            <a:r>
              <a:rPr lang="zh-CN" altLang="en-US" dirty="0" smtClean="0">
                <a:solidFill>
                  <a:srgbClr val="FF0000"/>
                </a:solidFill>
              </a:rPr>
              <a:t>方法</a:t>
            </a:r>
            <a:endParaRPr lang="zh-CN" altLang="en-US" dirty="0"/>
          </a:p>
        </p:txBody>
      </p:sp>
      <p:sp>
        <p:nvSpPr>
          <p:cNvPr id="3" name="矩形 2"/>
          <p:cNvSpPr/>
          <p:nvPr/>
        </p:nvSpPr>
        <p:spPr>
          <a:xfrm>
            <a:off x="1143000" y="101025"/>
            <a:ext cx="4964112" cy="584775"/>
          </a:xfrm>
          <a:prstGeom prst="rect">
            <a:avLst/>
          </a:prstGeom>
        </p:spPr>
        <p:txBody>
          <a:bodyPr wrap="square">
            <a:spAutoFit/>
          </a:bodyPr>
          <a:lstStyle/>
          <a:p>
            <a:r>
              <a:rPr kumimoji="1" lang="en-US" altLang="zh-CN" sz="3200" b="1" kern="0" dirty="0" smtClean="0">
                <a:solidFill>
                  <a:srgbClr val="3333CC"/>
                </a:solidFill>
                <a:latin typeface="隶书" pitchFamily="49" charset="-122"/>
                <a:ea typeface="楷体_GB2312"/>
              </a:rPr>
              <a:t>8.1.4  </a:t>
            </a:r>
            <a:r>
              <a:rPr kumimoji="1" lang="en-US" altLang="zh-CN" sz="3200" b="1" kern="0" dirty="0" smtClean="0">
                <a:solidFill>
                  <a:srgbClr val="3333CC"/>
                </a:solidFill>
                <a:latin typeface="隶书" pitchFamily="49" charset="-122"/>
                <a:ea typeface="楷体_GB2312"/>
              </a:rPr>
              <a:t>UML</a:t>
            </a:r>
            <a:r>
              <a:rPr kumimoji="1" lang="zh-CN" altLang="en-US" sz="3200" b="1" kern="0" dirty="0" smtClean="0">
                <a:solidFill>
                  <a:srgbClr val="3333CC"/>
                </a:solidFill>
                <a:latin typeface="隶书" pitchFamily="49" charset="-122"/>
                <a:ea typeface="楷体_GB2312"/>
              </a:rPr>
              <a:t>的应用领域</a:t>
            </a:r>
            <a:endParaRPr lang="zh-CN" altLang="en-US" dirty="0"/>
          </a:p>
        </p:txBody>
      </p:sp>
      <p:sp>
        <p:nvSpPr>
          <p:cNvPr id="8" name="灯片编号占位符 7"/>
          <p:cNvSpPr>
            <a:spLocks noGrp="1"/>
          </p:cNvSpPr>
          <p:nvPr>
            <p:ph type="sldNum" sz="quarter" idx="12"/>
          </p:nvPr>
        </p:nvSpPr>
        <p:spPr/>
        <p:txBody>
          <a:bodyPr/>
          <a:lstStyle/>
          <a:p>
            <a:pPr>
              <a:defRPr/>
            </a:pPr>
            <a:fld id="{F537BE33-5705-4C1F-BC01-910623468A03}" type="slidenum">
              <a:rPr lang="en-US" altLang="zh-CN" smtClean="0"/>
              <a:pPr>
                <a:defRPr/>
              </a:pPr>
              <a:t>19</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descr="Rectangle: Click to edit Master text styles&#10;Second level&#10;Third level&#10;Fourth level&#10;Fifth level"/>
          <p:cNvSpPr>
            <a:spLocks noGrp="1" noChangeArrowheads="1"/>
          </p:cNvSpPr>
          <p:nvPr>
            <p:ph idx="1"/>
          </p:nvPr>
        </p:nvSpPr>
        <p:spPr>
          <a:xfrm>
            <a:off x="762000" y="2057400"/>
            <a:ext cx="7772400" cy="4114800"/>
          </a:xfrm>
        </p:spPr>
        <p:txBody>
          <a:bodyPr/>
          <a:lstStyle/>
          <a:p>
            <a:pPr>
              <a:lnSpc>
                <a:spcPct val="135000"/>
              </a:lnSpc>
            </a:pPr>
            <a:r>
              <a:rPr lang="en-US" altLang="zh-CN" dirty="0"/>
              <a:t> </a:t>
            </a:r>
            <a:r>
              <a:rPr lang="zh-CN" altLang="en-US" dirty="0" smtClean="0"/>
              <a:t>面向对象分析</a:t>
            </a:r>
            <a:r>
              <a:rPr lang="zh-CN" altLang="en-US" dirty="0"/>
              <a:t>与设计方法的发展在</a:t>
            </a:r>
            <a:r>
              <a:rPr lang="en-US" altLang="zh-CN" dirty="0"/>
              <a:t>20</a:t>
            </a:r>
            <a:r>
              <a:rPr lang="zh-CN" altLang="en-US" dirty="0"/>
              <a:t>世纪</a:t>
            </a:r>
            <a:r>
              <a:rPr lang="en-US" altLang="zh-CN" dirty="0"/>
              <a:t>80</a:t>
            </a:r>
            <a:r>
              <a:rPr lang="zh-CN" altLang="en-US" dirty="0"/>
              <a:t>年代末到</a:t>
            </a:r>
            <a:r>
              <a:rPr lang="en-US" altLang="zh-CN" dirty="0"/>
              <a:t>90</a:t>
            </a:r>
            <a:r>
              <a:rPr lang="zh-CN" altLang="en-US" dirty="0"/>
              <a:t>年代中出现了一个高潮，统一建模语言</a:t>
            </a:r>
            <a:r>
              <a:rPr lang="en-US" altLang="zh-CN" dirty="0"/>
              <a:t>UML</a:t>
            </a:r>
            <a:r>
              <a:rPr lang="zh-CN" altLang="en-US" dirty="0"/>
              <a:t>就是这个高潮的</a:t>
            </a:r>
            <a:r>
              <a:rPr lang="zh-CN" altLang="en-US"/>
              <a:t>产物</a:t>
            </a:r>
            <a:r>
              <a:rPr lang="zh-CN" altLang="en-US" smtClean="0"/>
              <a:t>。 </a:t>
            </a:r>
            <a:endParaRPr lang="zh-CN" altLang="en-US" dirty="0"/>
          </a:p>
        </p:txBody>
      </p:sp>
      <p:sp>
        <p:nvSpPr>
          <p:cNvPr id="4" name="Rectangle 2"/>
          <p:cNvSpPr>
            <a:spLocks noGrp="1" noChangeArrowheads="1"/>
          </p:cNvSpPr>
          <p:nvPr>
            <p:ph type="title"/>
          </p:nvPr>
        </p:nvSpPr>
        <p:spPr/>
        <p:txBody>
          <a:bodyPr/>
          <a:lstStyle/>
          <a:p>
            <a:r>
              <a:rPr lang="en-US" altLang="zh-CN" dirty="0" smtClean="0"/>
              <a:t>8.1  </a:t>
            </a:r>
            <a:r>
              <a:rPr lang="zh-CN" altLang="en-US" dirty="0"/>
              <a:t>概述</a:t>
            </a:r>
            <a:endParaRPr lang="zh-CN" altLang="en-US" b="0" i="1" dirty="0">
              <a:effectLst/>
            </a:endParaRPr>
          </a:p>
        </p:txBody>
      </p:sp>
      <p:sp>
        <p:nvSpPr>
          <p:cNvPr id="5" name="Rectangle 3" descr="Rectangle: Click to edit Master text styles&#10;Second level&#10;Third level&#10;Fourth level&#10;Fifth level"/>
          <p:cNvSpPr txBox="1">
            <a:spLocks noChangeArrowheads="1"/>
          </p:cNvSpPr>
          <p:nvPr/>
        </p:nvSpPr>
        <p:spPr bwMode="auto">
          <a:xfrm>
            <a:off x="457200" y="990600"/>
            <a:ext cx="77724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1325" marR="0" lvl="1" indent="-441325" defTabSz="914400" rtl="0" eaLnBrk="0" fontAlgn="base" latinLnBrk="0" hangingPunct="0">
              <a:lnSpc>
                <a:spcPct val="125000"/>
              </a:lnSpc>
              <a:spcBef>
                <a:spcPct val="20000"/>
              </a:spcBef>
              <a:spcAft>
                <a:spcPct val="0"/>
              </a:spcAft>
              <a:buClr>
                <a:schemeClr val="hlink"/>
              </a:buClr>
              <a:buSzPct val="55000"/>
              <a:buFont typeface="Wingdings" pitchFamily="2" charset="2"/>
              <a:buChar char="n"/>
              <a:tabLst/>
              <a:defRPr/>
            </a:pPr>
            <a:r>
              <a:rPr kumimoji="1" lang="en-US" altLang="zh-CN" sz="3200" b="1" i="0" u="none" strike="noStrike" kern="0" cap="none" spc="0" normalizeH="0" baseline="0" noProof="0" dirty="0" smtClean="0">
                <a:ln>
                  <a:noFill/>
                </a:ln>
                <a:solidFill>
                  <a:schemeClr val="bg2"/>
                </a:solidFill>
                <a:effectLst/>
                <a:uLnTx/>
                <a:uFillTx/>
                <a:latin typeface="+mj-ea"/>
                <a:ea typeface="+mj-ea"/>
              </a:rPr>
              <a:t>8.1.1  </a:t>
            </a:r>
            <a:r>
              <a:rPr kumimoji="1" lang="en-US" altLang="zh-CN" sz="3200" b="1" i="0" u="none" strike="noStrike" kern="0" cap="none" spc="0" normalizeH="0" baseline="0" noProof="0" dirty="0" smtClean="0">
                <a:ln>
                  <a:noFill/>
                </a:ln>
                <a:solidFill>
                  <a:schemeClr val="bg2"/>
                </a:solidFill>
                <a:effectLst/>
                <a:uLnTx/>
                <a:uFillTx/>
                <a:latin typeface="隶书" pitchFamily="49" charset="-122"/>
                <a:ea typeface="+mn-ea"/>
              </a:rPr>
              <a:t>UML</a:t>
            </a:r>
            <a:r>
              <a:rPr kumimoji="1" lang="zh-CN" altLang="en-US" sz="3200" b="1" i="0" u="none" strike="noStrike" kern="0" cap="none" spc="0" normalizeH="0" baseline="0" noProof="0" dirty="0" smtClean="0">
                <a:ln>
                  <a:noFill/>
                </a:ln>
                <a:solidFill>
                  <a:schemeClr val="bg2"/>
                </a:solidFill>
                <a:effectLst/>
                <a:uLnTx/>
                <a:uFillTx/>
                <a:latin typeface="隶书" pitchFamily="49" charset="-122"/>
                <a:ea typeface="+mn-ea"/>
              </a:rPr>
              <a:t>的产生和发展</a:t>
            </a:r>
            <a:endParaRPr kumimoji="1" lang="zh-CN" altLang="en-US" sz="3200" b="1" i="0" u="none" strike="noStrike" kern="0" cap="none" spc="0" normalizeH="0" baseline="0" noProof="0" dirty="0">
              <a:ln>
                <a:noFill/>
              </a:ln>
              <a:solidFill>
                <a:schemeClr val="folHlink"/>
              </a:solidFill>
              <a:effectLst/>
              <a:uLnTx/>
              <a:uFillTx/>
              <a:latin typeface="宋体" pitchFamily="2" charset="-122"/>
              <a:ea typeface="+mn-ea"/>
              <a:cs typeface="+mn-cs"/>
            </a:endParaRPr>
          </a:p>
        </p:txBody>
      </p:sp>
      <p:sp>
        <p:nvSpPr>
          <p:cNvPr id="9" name="灯片编号占位符 8"/>
          <p:cNvSpPr>
            <a:spLocks noGrp="1"/>
          </p:cNvSpPr>
          <p:nvPr>
            <p:ph type="sldNum" sz="quarter" idx="12"/>
          </p:nvPr>
        </p:nvSpPr>
        <p:spPr/>
        <p:txBody>
          <a:bodyPr/>
          <a:lstStyle/>
          <a:p>
            <a:pPr>
              <a:defRPr/>
            </a:pPr>
            <a:fld id="{F537BE33-5705-4C1F-BC01-910623468A03}" type="slidenum">
              <a:rPr lang="en-US" altLang="zh-CN" smtClean="0"/>
              <a:pPr>
                <a:defRPr/>
              </a:pPr>
              <a:t>2</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endParaRPr lang="zh-CN" altLang="zh-CN"/>
          </a:p>
        </p:txBody>
      </p:sp>
      <p:sp>
        <p:nvSpPr>
          <p:cNvPr id="121859" name="Rectangle 3" descr="Rectangle: Click to edit Master text styles&#10;Second level&#10;Third level&#10;Fourth level&#10;Fifth level"/>
          <p:cNvSpPr>
            <a:spLocks noGrp="1" noChangeArrowheads="1"/>
          </p:cNvSpPr>
          <p:nvPr>
            <p:ph idx="1"/>
          </p:nvPr>
        </p:nvSpPr>
        <p:spPr/>
        <p:txBody>
          <a:bodyPr/>
          <a:lstStyle/>
          <a:p>
            <a:pPr>
              <a:lnSpc>
                <a:spcPct val="125000"/>
              </a:lnSpc>
              <a:buNone/>
            </a:pPr>
            <a:r>
              <a:rPr lang="en-US" altLang="zh-CN" dirty="0"/>
              <a:t>    UML</a:t>
            </a:r>
            <a:r>
              <a:rPr lang="zh-CN" altLang="en-US" dirty="0"/>
              <a:t>适用于系统开发的全过程，它的应用贯穿于从需求分析到系统建成后测试的各个阶段</a:t>
            </a:r>
            <a:r>
              <a:rPr lang="zh-CN" altLang="en-US" dirty="0" smtClean="0"/>
              <a:t>。</a:t>
            </a:r>
            <a:endParaRPr lang="zh-CN" altLang="en-US" dirty="0"/>
          </a:p>
        </p:txBody>
      </p:sp>
      <p:sp>
        <p:nvSpPr>
          <p:cNvPr id="8" name="灯片编号占位符 7"/>
          <p:cNvSpPr>
            <a:spLocks noGrp="1"/>
          </p:cNvSpPr>
          <p:nvPr>
            <p:ph type="sldNum" sz="quarter" idx="12"/>
          </p:nvPr>
        </p:nvSpPr>
        <p:spPr/>
        <p:txBody>
          <a:bodyPr/>
          <a:lstStyle/>
          <a:p>
            <a:pPr>
              <a:defRPr/>
            </a:pPr>
            <a:fld id="{F537BE33-5705-4C1F-BC01-910623468A03}" type="slidenum">
              <a:rPr lang="en-US" altLang="zh-CN" smtClean="0"/>
              <a:pPr>
                <a:defRPr/>
              </a:pPr>
              <a:t>20</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面向对象方法各阶段要求</a:t>
            </a:r>
            <a:endParaRPr lang="zh-CN" altLang="en-US" dirty="0"/>
          </a:p>
        </p:txBody>
      </p:sp>
      <p:sp>
        <p:nvSpPr>
          <p:cNvPr id="5" name="Rectangle 3" descr="Rectangle: Click to edit Master text styles&#10;Second level&#10;Third level&#10;Fourth level&#10;Fifth level"/>
          <p:cNvSpPr txBox="1">
            <a:spLocks noChangeArrowheads="1"/>
          </p:cNvSpPr>
          <p:nvPr/>
        </p:nvSpPr>
        <p:spPr>
          <a:xfrm>
            <a:off x="533400" y="1052513"/>
            <a:ext cx="8229600" cy="4114800"/>
          </a:xfrm>
          <a:prstGeom prst="rect">
            <a:avLst/>
          </a:prstGeom>
        </p:spPr>
        <p:txBody>
          <a:bodyPr/>
          <a:lstStyle/>
          <a:p>
            <a:pPr>
              <a:buFont typeface="Wingdings" pitchFamily="2" charset="2"/>
              <a:buChar char="n"/>
            </a:pPr>
            <a:r>
              <a:rPr kumimoji="1" lang="zh-CN" altLang="en-US" sz="3200" b="1" dirty="0" smtClean="0">
                <a:solidFill>
                  <a:schemeClr val="folHlink"/>
                </a:solidFill>
                <a:latin typeface="+mn-lt"/>
                <a:ea typeface="+mn-ea"/>
              </a:rPr>
              <a:t>  需求获取：</a:t>
            </a:r>
          </a:p>
          <a:p>
            <a:pPr marL="803275" lvl="1" indent="-266700">
              <a:buFont typeface="Arial" pitchFamily="34" charset="0"/>
              <a:buChar char="•"/>
            </a:pPr>
            <a:r>
              <a:rPr lang="zh-CN" altLang="en-US" sz="3200" b="1" dirty="0" smtClean="0">
                <a:latin typeface="+mn-ea"/>
                <a:ea typeface="+mn-ea"/>
              </a:rPr>
              <a:t>从业务流图得到</a:t>
            </a:r>
            <a:r>
              <a:rPr lang="zh-CN" altLang="en-US" sz="3200" b="1" dirty="0" smtClean="0">
                <a:solidFill>
                  <a:srgbClr val="FF0000"/>
                </a:solidFill>
                <a:latin typeface="+mn-ea"/>
                <a:ea typeface="+mn-ea"/>
              </a:rPr>
              <a:t>用例</a:t>
            </a:r>
            <a:r>
              <a:rPr lang="zh-CN" altLang="en-US" sz="3200" b="1" dirty="0" smtClean="0">
                <a:latin typeface="+mn-ea"/>
                <a:ea typeface="+mn-ea"/>
              </a:rPr>
              <a:t>（角色、关系</a:t>
            </a:r>
            <a:r>
              <a:rPr lang="en-US" sz="3200" b="1" dirty="0" smtClean="0">
                <a:latin typeface="+mn-ea"/>
                <a:ea typeface="+mn-ea"/>
              </a:rPr>
              <a:t>-</a:t>
            </a:r>
            <a:r>
              <a:rPr lang="zh-CN" altLang="en-US" sz="3200" b="1" dirty="0" smtClean="0">
                <a:latin typeface="+mn-ea"/>
                <a:ea typeface="+mn-ea"/>
              </a:rPr>
              <a:t>通信、使用、扩展、泛化）</a:t>
            </a:r>
          </a:p>
          <a:p>
            <a:pPr marL="803275" lvl="1" indent="-266700">
              <a:buFont typeface="Arial" pitchFamily="34" charset="0"/>
              <a:buChar char="•"/>
            </a:pPr>
            <a:r>
              <a:rPr lang="zh-CN" altLang="en-US" sz="3200" b="1" dirty="0" smtClean="0">
                <a:latin typeface="+mn-ea"/>
                <a:ea typeface="+mn-ea"/>
              </a:rPr>
              <a:t>从业务流图得到</a:t>
            </a:r>
            <a:r>
              <a:rPr lang="zh-CN" altLang="en-US" sz="3200" b="1" dirty="0" smtClean="0">
                <a:solidFill>
                  <a:srgbClr val="FF0000"/>
                </a:solidFill>
                <a:latin typeface="+mn-ea"/>
                <a:ea typeface="+mn-ea"/>
              </a:rPr>
              <a:t>活动图</a:t>
            </a:r>
            <a:r>
              <a:rPr lang="zh-CN" altLang="en-US" sz="3200" b="1" dirty="0" smtClean="0">
                <a:latin typeface="+mn-ea"/>
                <a:ea typeface="+mn-ea"/>
              </a:rPr>
              <a:t>（类似数据流图）及其补充的</a:t>
            </a:r>
            <a:r>
              <a:rPr lang="zh-CN" altLang="en-US" sz="3200" b="1" dirty="0" smtClean="0">
                <a:solidFill>
                  <a:srgbClr val="FF0000"/>
                </a:solidFill>
                <a:latin typeface="+mn-ea"/>
                <a:ea typeface="+mn-ea"/>
              </a:rPr>
              <a:t>状态图</a:t>
            </a:r>
            <a:endParaRPr kumimoji="1" lang="en-US" altLang="zh-CN" sz="3200" b="1" i="0" u="none" strike="noStrike" kern="0" cap="none" spc="0" normalizeH="0" baseline="0" noProof="0" dirty="0">
              <a:ln>
                <a:noFill/>
              </a:ln>
              <a:solidFill>
                <a:srgbClr val="FF0000"/>
              </a:solidFill>
              <a:effectLst/>
              <a:uLnTx/>
              <a:uFillTx/>
              <a:latin typeface="+mn-ea"/>
              <a:ea typeface="+mn-ea"/>
              <a:cs typeface="+mn-cs"/>
            </a:endParaRPr>
          </a:p>
        </p:txBody>
      </p:sp>
      <p:sp>
        <p:nvSpPr>
          <p:cNvPr id="9" name="灯片编号占位符 8"/>
          <p:cNvSpPr>
            <a:spLocks noGrp="1"/>
          </p:cNvSpPr>
          <p:nvPr>
            <p:ph type="sldNum" sz="quarter" idx="12"/>
          </p:nvPr>
        </p:nvSpPr>
        <p:spPr/>
        <p:txBody>
          <a:bodyPr/>
          <a:lstStyle/>
          <a:p>
            <a:pPr>
              <a:defRPr/>
            </a:pPr>
            <a:fld id="{22560D5E-63E9-4A71-9A10-5ADCCAC0F5AC}" type="slidenum">
              <a:rPr lang="en-US" altLang="zh-CN" smtClean="0"/>
              <a:pPr>
                <a:defRPr/>
              </a:pPr>
              <a:t>21</a:t>
            </a:fld>
            <a:r>
              <a:rPr lang="en-US" altLang="zh-CN" smtClean="0"/>
              <a:t>/61</a:t>
            </a:r>
            <a:endParaRPr lang="en-US"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面向对象方法各阶段要求</a:t>
            </a:r>
            <a:endParaRPr lang="zh-CN" altLang="en-US" dirty="0"/>
          </a:p>
        </p:txBody>
      </p:sp>
      <p:sp>
        <p:nvSpPr>
          <p:cNvPr id="4" name="Rectangle 3" descr="Rectangle: Click to edit Master text styles&#10;Second level&#10;Third level&#10;Fourth level&#10;Fifth level"/>
          <p:cNvSpPr txBox="1">
            <a:spLocks noChangeArrowheads="1"/>
          </p:cNvSpPr>
          <p:nvPr/>
        </p:nvSpPr>
        <p:spPr>
          <a:xfrm>
            <a:off x="533400" y="1052513"/>
            <a:ext cx="8229600" cy="4114800"/>
          </a:xfrm>
          <a:prstGeom prst="rect">
            <a:avLst/>
          </a:prstGeom>
        </p:spPr>
        <p:txBody>
          <a:bodyPr/>
          <a:lstStyle/>
          <a:p>
            <a:pPr>
              <a:buFont typeface="Wingdings" pitchFamily="2" charset="2"/>
              <a:buChar char="n"/>
            </a:pPr>
            <a:r>
              <a:rPr kumimoji="1" lang="zh-CN" altLang="en-US" sz="3200" b="1" dirty="0" smtClean="0">
                <a:solidFill>
                  <a:schemeClr val="folHlink"/>
                </a:solidFill>
                <a:latin typeface="+mn-lt"/>
                <a:ea typeface="+mn-ea"/>
              </a:rPr>
              <a:t> 需求分析阶段：</a:t>
            </a:r>
          </a:p>
          <a:p>
            <a:pPr marL="803275" lvl="1" indent="-266700">
              <a:buFont typeface="Arial" pitchFamily="34" charset="0"/>
              <a:buChar char="•"/>
            </a:pPr>
            <a:r>
              <a:rPr lang="zh-CN" altLang="en-US" sz="3200" b="1" dirty="0" smtClean="0">
                <a:solidFill>
                  <a:srgbClr val="FF0000"/>
                </a:solidFill>
                <a:latin typeface="+mn-ea"/>
                <a:ea typeface="+mn-ea"/>
              </a:rPr>
              <a:t>用例图</a:t>
            </a:r>
          </a:p>
          <a:p>
            <a:pPr marL="803275" lvl="1" indent="-266700">
              <a:buFont typeface="Arial" pitchFamily="34" charset="0"/>
              <a:buChar char="•"/>
            </a:pPr>
            <a:r>
              <a:rPr lang="zh-CN" altLang="en-US" sz="3200" b="1" dirty="0" smtClean="0">
                <a:latin typeface="+mn-ea"/>
                <a:ea typeface="+mn-ea"/>
              </a:rPr>
              <a:t>活动图、</a:t>
            </a:r>
            <a:r>
              <a:rPr lang="zh-CN" altLang="en-US" sz="3200" b="1" dirty="0" smtClean="0">
                <a:solidFill>
                  <a:srgbClr val="FF0000"/>
                </a:solidFill>
                <a:latin typeface="+mn-ea"/>
                <a:ea typeface="+mn-ea"/>
              </a:rPr>
              <a:t>状态图</a:t>
            </a:r>
          </a:p>
          <a:p>
            <a:pPr marL="803275" lvl="1" indent="-266700">
              <a:buFont typeface="Arial" pitchFamily="34" charset="0"/>
              <a:buChar char="•"/>
            </a:pPr>
            <a:r>
              <a:rPr lang="zh-CN" altLang="en-US" sz="3200" b="1" dirty="0" smtClean="0">
                <a:latin typeface="+mn-ea"/>
                <a:ea typeface="+mn-ea"/>
              </a:rPr>
              <a:t>用例图总结出概要功能模型（详细功能说明是通过</a:t>
            </a:r>
            <a:r>
              <a:rPr lang="en-US" altLang="en-US" sz="3200" b="1" dirty="0" smtClean="0">
                <a:latin typeface="+mn-ea"/>
                <a:ea typeface="+mn-ea"/>
              </a:rPr>
              <a:t>UML</a:t>
            </a:r>
            <a:r>
              <a:rPr lang="zh-CN" altLang="en-US" sz="3200" b="1" dirty="0" smtClean="0">
                <a:latin typeface="+mn-ea"/>
                <a:ea typeface="+mn-ea"/>
              </a:rPr>
              <a:t>其它图描述）</a:t>
            </a:r>
          </a:p>
          <a:p>
            <a:pPr marL="803275" lvl="1" indent="-266700">
              <a:buFont typeface="Arial" pitchFamily="34" charset="0"/>
              <a:buChar char="•"/>
            </a:pPr>
            <a:r>
              <a:rPr lang="zh-CN" altLang="en-US" sz="3200" b="1" dirty="0" smtClean="0">
                <a:latin typeface="+mn-ea"/>
                <a:ea typeface="+mn-ea"/>
              </a:rPr>
              <a:t>用例图中对象分析，得出</a:t>
            </a:r>
            <a:r>
              <a:rPr lang="zh-CN" altLang="en-US" sz="3200" b="1" dirty="0" smtClean="0">
                <a:solidFill>
                  <a:srgbClr val="FF0000"/>
                </a:solidFill>
                <a:latin typeface="+mn-ea"/>
                <a:ea typeface="+mn-ea"/>
              </a:rPr>
              <a:t>类图</a:t>
            </a:r>
            <a:r>
              <a:rPr lang="zh-CN" altLang="en-US" sz="3200" b="1" dirty="0" smtClean="0">
                <a:latin typeface="+mn-ea"/>
                <a:ea typeface="+mn-ea"/>
              </a:rPr>
              <a:t>、对象图</a:t>
            </a:r>
          </a:p>
          <a:p>
            <a:pPr marL="803275" lvl="1" indent="-266700">
              <a:buFont typeface="Arial" pitchFamily="34" charset="0"/>
              <a:buChar char="•"/>
            </a:pPr>
            <a:r>
              <a:rPr lang="zh-CN" altLang="en-US" sz="3200" b="1" dirty="0" smtClean="0">
                <a:latin typeface="+mn-ea"/>
                <a:ea typeface="+mn-ea"/>
              </a:rPr>
              <a:t>用例图、活动图、状态图得出</a:t>
            </a:r>
            <a:r>
              <a:rPr lang="zh-CN" altLang="en-US" sz="3200" b="1" dirty="0" smtClean="0">
                <a:solidFill>
                  <a:srgbClr val="FF0000"/>
                </a:solidFill>
                <a:latin typeface="+mn-ea"/>
                <a:ea typeface="+mn-ea"/>
              </a:rPr>
              <a:t>顺序图</a:t>
            </a:r>
            <a:r>
              <a:rPr lang="zh-CN" altLang="en-US" sz="3200" b="1" dirty="0" smtClean="0">
                <a:latin typeface="+mn-ea"/>
                <a:ea typeface="+mn-ea"/>
              </a:rPr>
              <a:t>、协作图</a:t>
            </a:r>
          </a:p>
          <a:p>
            <a:pPr marL="342900" marR="0" lvl="0" indent="-342900" algn="l" defTabSz="914400" rtl="0" eaLnBrk="0" fontAlgn="base" latinLnBrk="0" hangingPunct="0">
              <a:lnSpc>
                <a:spcPct val="115000"/>
              </a:lnSpc>
              <a:spcBef>
                <a:spcPct val="20000"/>
              </a:spcBef>
              <a:spcAft>
                <a:spcPct val="0"/>
              </a:spcAft>
              <a:buClr>
                <a:schemeClr val="folHlink"/>
              </a:buClr>
              <a:buSzPct val="60000"/>
              <a:tabLst/>
              <a:defRPr/>
            </a:pPr>
            <a:r>
              <a:rPr kumimoji="1" lang="zh-CN" altLang="en-US" sz="3200" b="1" i="0" u="none" strike="noStrike" kern="0" cap="none" spc="0" normalizeH="0" baseline="0" noProof="0" dirty="0" smtClean="0">
                <a:ln>
                  <a:noFill/>
                </a:ln>
                <a:solidFill>
                  <a:schemeClr val="folHlink"/>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itchFamily="2" charset="2"/>
              <a:buChar char="n"/>
              <a:tabLst/>
              <a:defRPr/>
            </a:pPr>
            <a:endParaRPr kumimoji="1" lang="en-US" altLang="zh-CN" sz="3200" b="1" i="0" u="none" strike="noStrike" kern="0" cap="none" spc="0" normalizeH="0" baseline="0" noProof="0" dirty="0">
              <a:ln>
                <a:noFill/>
              </a:ln>
              <a:solidFill>
                <a:schemeClr val="folHlink"/>
              </a:solidFill>
              <a:effectLst/>
              <a:uLnTx/>
              <a:uFillTx/>
              <a:latin typeface="+mn-lt"/>
              <a:ea typeface="+mn-ea"/>
              <a:cs typeface="+mn-cs"/>
            </a:endParaRPr>
          </a:p>
        </p:txBody>
      </p:sp>
      <p:sp>
        <p:nvSpPr>
          <p:cNvPr id="8" name="灯片编号占位符 7"/>
          <p:cNvSpPr>
            <a:spLocks noGrp="1"/>
          </p:cNvSpPr>
          <p:nvPr>
            <p:ph type="sldNum" sz="quarter" idx="12"/>
          </p:nvPr>
        </p:nvSpPr>
        <p:spPr/>
        <p:txBody>
          <a:bodyPr/>
          <a:lstStyle/>
          <a:p>
            <a:pPr>
              <a:defRPr/>
            </a:pPr>
            <a:fld id="{22560D5E-63E9-4A71-9A10-5ADCCAC0F5AC}" type="slidenum">
              <a:rPr lang="en-US" altLang="zh-CN" smtClean="0"/>
              <a:pPr>
                <a:defRPr/>
              </a:pPr>
              <a:t>22</a:t>
            </a:fld>
            <a:r>
              <a:rPr lang="en-US" altLang="zh-CN" smtClean="0"/>
              <a:t>/61</a:t>
            </a:r>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面向对象方法各阶段要求</a:t>
            </a:r>
            <a:endParaRPr lang="zh-CN" altLang="en-US" dirty="0"/>
          </a:p>
        </p:txBody>
      </p:sp>
      <p:sp>
        <p:nvSpPr>
          <p:cNvPr id="4" name="Rectangle 3" descr="Rectangle: Click to edit Master text styles&#10;Second level&#10;Third level&#10;Fourth level&#10;Fifth level"/>
          <p:cNvSpPr txBox="1">
            <a:spLocks noChangeArrowheads="1"/>
          </p:cNvSpPr>
          <p:nvPr/>
        </p:nvSpPr>
        <p:spPr>
          <a:xfrm>
            <a:off x="533400" y="1052513"/>
            <a:ext cx="8382000" cy="4114800"/>
          </a:xfrm>
          <a:prstGeom prst="rect">
            <a:avLst/>
          </a:prstGeom>
        </p:spPr>
        <p:txBody>
          <a:bodyPr/>
          <a:lstStyle/>
          <a:p>
            <a:pPr>
              <a:buFont typeface="Wingdings" pitchFamily="2" charset="2"/>
              <a:buChar char="n"/>
            </a:pPr>
            <a:r>
              <a:rPr kumimoji="1" lang="zh-CN" altLang="en-US" sz="3200" b="1" dirty="0" smtClean="0">
                <a:solidFill>
                  <a:schemeClr val="folHlink"/>
                </a:solidFill>
                <a:latin typeface="+mn-lt"/>
                <a:ea typeface="+mn-ea"/>
              </a:rPr>
              <a:t> 设计阶段</a:t>
            </a:r>
          </a:p>
          <a:p>
            <a:pPr marL="803275" lvl="1" indent="-266700">
              <a:buFont typeface="Arial" pitchFamily="34" charset="0"/>
              <a:buChar char="•"/>
            </a:pPr>
            <a:r>
              <a:rPr lang="zh-CN" altLang="en-US" sz="3200" b="1" dirty="0" smtClean="0">
                <a:latin typeface="+mn-ea"/>
                <a:ea typeface="+mn-ea"/>
              </a:rPr>
              <a:t>技术上解决并</a:t>
            </a:r>
            <a:r>
              <a:rPr lang="zh-CN" altLang="en-US" sz="3200" b="1" dirty="0" smtClean="0">
                <a:solidFill>
                  <a:srgbClr val="FF0000"/>
                </a:solidFill>
                <a:latin typeface="+mn-ea"/>
                <a:ea typeface="+mn-ea"/>
              </a:rPr>
              <a:t>完善</a:t>
            </a:r>
            <a:r>
              <a:rPr lang="zh-CN" altLang="en-US" sz="3200" b="1" dirty="0" smtClean="0">
                <a:latin typeface="+mn-ea"/>
                <a:ea typeface="+mn-ea"/>
              </a:rPr>
              <a:t>需求分析阶段得到的</a:t>
            </a:r>
            <a:r>
              <a:rPr lang="zh-CN" altLang="en-US" sz="3200" b="1" dirty="0" smtClean="0">
                <a:solidFill>
                  <a:srgbClr val="FF0000"/>
                </a:solidFill>
                <a:latin typeface="+mn-ea"/>
                <a:ea typeface="+mn-ea"/>
              </a:rPr>
              <a:t>类</a:t>
            </a:r>
          </a:p>
          <a:p>
            <a:pPr marL="803275" lvl="1" indent="-266700">
              <a:buFont typeface="Arial" pitchFamily="34" charset="0"/>
              <a:buChar char="•"/>
            </a:pPr>
            <a:r>
              <a:rPr lang="zh-CN" altLang="en-US" sz="3200" b="1" dirty="0" smtClean="0">
                <a:solidFill>
                  <a:srgbClr val="FF0000"/>
                </a:solidFill>
                <a:latin typeface="+mn-ea"/>
                <a:ea typeface="+mn-ea"/>
              </a:rPr>
              <a:t>加入新的类</a:t>
            </a:r>
            <a:r>
              <a:rPr lang="zh-CN" altLang="en-US" sz="3200" b="1" dirty="0" smtClean="0">
                <a:latin typeface="+mn-ea"/>
                <a:ea typeface="+mn-ea"/>
              </a:rPr>
              <a:t>，例如用户接口、数据库、通信、并行性等</a:t>
            </a:r>
          </a:p>
          <a:p>
            <a:pPr marL="803275" lvl="1" indent="-266700">
              <a:buFont typeface="Arial" pitchFamily="34" charset="0"/>
              <a:buChar char="•"/>
            </a:pPr>
            <a:r>
              <a:rPr lang="zh-CN" altLang="en-US" sz="3200" b="1" dirty="0" smtClean="0">
                <a:latin typeface="+mn-ea"/>
                <a:ea typeface="+mn-ea"/>
              </a:rPr>
              <a:t>建立系统原始模型</a:t>
            </a:r>
          </a:p>
          <a:p>
            <a:pPr marL="803275" lvl="1" indent="-266700">
              <a:buFont typeface="Arial" pitchFamily="34" charset="0"/>
              <a:buChar char="•"/>
            </a:pPr>
            <a:r>
              <a:rPr lang="zh-CN" altLang="en-US" sz="3200" b="1" dirty="0" smtClean="0">
                <a:latin typeface="+mn-ea"/>
                <a:ea typeface="+mn-ea"/>
              </a:rPr>
              <a:t>确定</a:t>
            </a:r>
            <a:r>
              <a:rPr lang="zh-CN" altLang="en-US" sz="3200" b="1" dirty="0" smtClean="0">
                <a:solidFill>
                  <a:srgbClr val="FF0000"/>
                </a:solidFill>
                <a:latin typeface="+mn-ea"/>
                <a:ea typeface="+mn-ea"/>
              </a:rPr>
              <a:t>构件图</a:t>
            </a:r>
          </a:p>
          <a:p>
            <a:pPr marL="803275" lvl="1" indent="-266700">
              <a:buFont typeface="Arial" pitchFamily="34" charset="0"/>
              <a:buChar char="•"/>
            </a:pPr>
            <a:r>
              <a:rPr lang="zh-CN" altLang="en-US" sz="3200" b="1" dirty="0" smtClean="0">
                <a:latin typeface="+mn-ea"/>
                <a:ea typeface="+mn-ea"/>
              </a:rPr>
              <a:t>确定</a:t>
            </a:r>
            <a:r>
              <a:rPr lang="zh-CN" altLang="en-US" sz="3200" b="1" dirty="0" smtClean="0">
                <a:solidFill>
                  <a:srgbClr val="FF0000"/>
                </a:solidFill>
                <a:latin typeface="+mn-ea"/>
                <a:ea typeface="+mn-ea"/>
              </a:rPr>
              <a:t>部署图</a:t>
            </a:r>
            <a:endParaRPr lang="en-US" altLang="zh-CN" sz="3200" b="1" dirty="0">
              <a:solidFill>
                <a:srgbClr val="FF0000"/>
              </a:solidFill>
              <a:latin typeface="+mn-ea"/>
              <a:ea typeface="+mn-ea"/>
            </a:endParaRPr>
          </a:p>
        </p:txBody>
      </p:sp>
      <p:sp>
        <p:nvSpPr>
          <p:cNvPr id="8" name="灯片编号占位符 7"/>
          <p:cNvSpPr>
            <a:spLocks noGrp="1"/>
          </p:cNvSpPr>
          <p:nvPr>
            <p:ph type="sldNum" sz="quarter" idx="12"/>
          </p:nvPr>
        </p:nvSpPr>
        <p:spPr/>
        <p:txBody>
          <a:bodyPr/>
          <a:lstStyle/>
          <a:p>
            <a:pPr>
              <a:defRPr/>
            </a:pPr>
            <a:fld id="{22560D5E-63E9-4A71-9A10-5ADCCAC0F5AC}" type="slidenum">
              <a:rPr lang="en-US" altLang="zh-CN" smtClean="0"/>
              <a:pPr>
                <a:defRPr/>
              </a:pPr>
              <a:t>23</a:t>
            </a:fld>
            <a:r>
              <a:rPr lang="en-US" altLang="zh-CN" smtClean="0"/>
              <a:t>/61</a:t>
            </a:r>
            <a:endParaRPr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面向对象方法各阶段要求</a:t>
            </a:r>
            <a:endParaRPr lang="zh-CN" altLang="en-US" dirty="0"/>
          </a:p>
        </p:txBody>
      </p:sp>
      <p:sp>
        <p:nvSpPr>
          <p:cNvPr id="4" name="Rectangle 3" descr="Rectangle: Click to edit Master text styles&#10;Second level&#10;Third level&#10;Fourth level&#10;Fifth level"/>
          <p:cNvSpPr txBox="1">
            <a:spLocks noChangeArrowheads="1"/>
          </p:cNvSpPr>
          <p:nvPr/>
        </p:nvSpPr>
        <p:spPr>
          <a:xfrm>
            <a:off x="533400" y="1052512"/>
            <a:ext cx="8229600" cy="4738687"/>
          </a:xfrm>
          <a:prstGeom prst="rect">
            <a:avLst/>
          </a:prstGeom>
        </p:spPr>
        <p:txBody>
          <a:bodyPr/>
          <a:lstStyle/>
          <a:p>
            <a:pPr>
              <a:buFont typeface="Wingdings" pitchFamily="2" charset="2"/>
              <a:buChar char="n"/>
            </a:pPr>
            <a:r>
              <a:rPr kumimoji="1" lang="zh-CN" altLang="en-US" sz="3200" b="1" dirty="0" smtClean="0">
                <a:solidFill>
                  <a:schemeClr val="folHlink"/>
                </a:solidFill>
                <a:latin typeface="+mn-lt"/>
                <a:ea typeface="+mn-ea"/>
              </a:rPr>
              <a:t> 实现阶段</a:t>
            </a:r>
          </a:p>
          <a:p>
            <a:pPr marL="803275" lvl="1" indent="-266700">
              <a:buFont typeface="Arial" pitchFamily="34" charset="0"/>
              <a:buChar char="•"/>
            </a:pPr>
            <a:r>
              <a:rPr lang="zh-CN" altLang="en-US" sz="3200" b="1" dirty="0" smtClean="0">
                <a:latin typeface="+mn-ea"/>
                <a:ea typeface="+mn-ea"/>
              </a:rPr>
              <a:t>将设计阶段的类转换成某种面向对象的程序设计语言代码</a:t>
            </a:r>
            <a:endParaRPr lang="en-US" altLang="zh-CN" sz="3200" b="1" dirty="0" smtClean="0">
              <a:latin typeface="+mn-ea"/>
              <a:ea typeface="+mn-ea"/>
            </a:endParaRPr>
          </a:p>
          <a:p>
            <a:pPr marL="803275" lvl="1" indent="-266700">
              <a:buFont typeface="Arial" pitchFamily="34" charset="0"/>
              <a:buChar char="•"/>
            </a:pPr>
            <a:r>
              <a:rPr lang="zh-CN" altLang="en-US" sz="3200" b="1" dirty="0" smtClean="0">
                <a:latin typeface="+mn-ea"/>
                <a:ea typeface="+mn-ea"/>
              </a:rPr>
              <a:t>测试时以需求分析阶段的</a:t>
            </a:r>
            <a:r>
              <a:rPr lang="zh-CN" altLang="en-US" sz="3200" b="1" dirty="0" smtClean="0">
                <a:solidFill>
                  <a:srgbClr val="FF0000"/>
                </a:solidFill>
                <a:latin typeface="+mn-ea"/>
                <a:ea typeface="+mn-ea"/>
              </a:rPr>
              <a:t>图例为准则</a:t>
            </a:r>
            <a:endParaRPr lang="en-US" altLang="zh-CN" sz="3200" b="1" dirty="0" smtClean="0">
              <a:solidFill>
                <a:srgbClr val="FF0000"/>
              </a:solidFill>
              <a:latin typeface="+mn-ea"/>
              <a:ea typeface="+mn-ea"/>
            </a:endParaRPr>
          </a:p>
          <a:p>
            <a:pPr marL="803275" lvl="1" indent="-266700">
              <a:buFont typeface="Arial" pitchFamily="34" charset="0"/>
              <a:buChar char="•"/>
            </a:pPr>
            <a:endParaRPr lang="en-US" altLang="zh-CN" sz="3200" b="1" dirty="0" smtClean="0">
              <a:solidFill>
                <a:srgbClr val="FF0000"/>
              </a:solidFill>
              <a:latin typeface="+mn-ea"/>
              <a:ea typeface="+mn-ea"/>
            </a:endParaRPr>
          </a:p>
          <a:p>
            <a:pPr marL="803275" lvl="1" indent="-266700">
              <a:lnSpc>
                <a:spcPct val="115000"/>
              </a:lnSpc>
              <a:buFont typeface="Arial" pitchFamily="34" charset="0"/>
              <a:buChar char="•"/>
            </a:pPr>
            <a:r>
              <a:rPr lang="zh-CN" altLang="en-US" sz="3200" b="1" dirty="0" smtClean="0">
                <a:latin typeface="+mn-ea"/>
                <a:ea typeface="+mn-ea"/>
              </a:rPr>
              <a:t>单元测试使用</a:t>
            </a:r>
            <a:r>
              <a:rPr lang="zh-CN" altLang="en-US" sz="3200" b="1" dirty="0" smtClean="0">
                <a:solidFill>
                  <a:srgbClr val="FF0000"/>
                </a:solidFill>
                <a:latin typeface="+mn-ea"/>
                <a:ea typeface="+mn-ea"/>
              </a:rPr>
              <a:t>类图</a:t>
            </a:r>
            <a:r>
              <a:rPr lang="zh-CN" altLang="en-US" sz="3200" b="1" dirty="0" smtClean="0">
                <a:latin typeface="+mn-ea"/>
                <a:ea typeface="+mn-ea"/>
              </a:rPr>
              <a:t>和类规格说明；</a:t>
            </a:r>
            <a:endParaRPr lang="en-US" altLang="zh-CN" sz="3200" b="1" dirty="0" smtClean="0">
              <a:latin typeface="+mn-ea"/>
              <a:ea typeface="+mn-ea"/>
            </a:endParaRPr>
          </a:p>
          <a:p>
            <a:pPr marL="803275" lvl="1" indent="-266700">
              <a:lnSpc>
                <a:spcPct val="115000"/>
              </a:lnSpc>
              <a:buFont typeface="Arial" pitchFamily="34" charset="0"/>
              <a:buChar char="•"/>
            </a:pPr>
            <a:r>
              <a:rPr lang="zh-CN" altLang="en-US" sz="3200" b="1" dirty="0" smtClean="0">
                <a:latin typeface="+mn-ea"/>
                <a:ea typeface="+mn-ea"/>
              </a:rPr>
              <a:t>集成测试使用</a:t>
            </a:r>
            <a:r>
              <a:rPr lang="zh-CN" altLang="en-US" sz="3200" b="1" dirty="0" smtClean="0">
                <a:solidFill>
                  <a:srgbClr val="FF0000"/>
                </a:solidFill>
                <a:latin typeface="+mn-ea"/>
                <a:ea typeface="+mn-ea"/>
              </a:rPr>
              <a:t>构件图</a:t>
            </a:r>
            <a:r>
              <a:rPr lang="zh-CN" altLang="en-US" sz="3200" b="1" dirty="0" smtClean="0">
                <a:latin typeface="+mn-ea"/>
                <a:ea typeface="+mn-ea"/>
              </a:rPr>
              <a:t>和协作图；</a:t>
            </a:r>
            <a:endParaRPr lang="en-US" altLang="zh-CN" sz="3200" b="1" dirty="0" smtClean="0">
              <a:latin typeface="+mn-ea"/>
              <a:ea typeface="+mn-ea"/>
            </a:endParaRPr>
          </a:p>
          <a:p>
            <a:pPr marL="803275" lvl="1" indent="-266700">
              <a:lnSpc>
                <a:spcPct val="115000"/>
              </a:lnSpc>
              <a:buFont typeface="Arial" pitchFamily="34" charset="0"/>
              <a:buChar char="•"/>
            </a:pPr>
            <a:r>
              <a:rPr lang="zh-CN" altLang="en-US" sz="3200" b="1" dirty="0" smtClean="0">
                <a:latin typeface="+mn-ea"/>
                <a:ea typeface="+mn-ea"/>
              </a:rPr>
              <a:t>系统测试使用</a:t>
            </a:r>
            <a:r>
              <a:rPr lang="zh-CN" altLang="en-US" sz="3200" b="1" dirty="0" smtClean="0">
                <a:solidFill>
                  <a:srgbClr val="FF0000"/>
                </a:solidFill>
                <a:latin typeface="+mn-ea"/>
                <a:ea typeface="+mn-ea"/>
              </a:rPr>
              <a:t>用例图</a:t>
            </a:r>
            <a:r>
              <a:rPr lang="zh-CN" altLang="en-US" sz="3200" b="1" dirty="0" smtClean="0">
                <a:latin typeface="+mn-ea"/>
                <a:ea typeface="+mn-ea"/>
              </a:rPr>
              <a:t>来验证系统的行为；</a:t>
            </a:r>
            <a:endParaRPr lang="zh-CN" altLang="en-US" sz="3200" b="1" dirty="0" smtClean="0">
              <a:solidFill>
                <a:srgbClr val="FF0000"/>
              </a:solidFill>
              <a:latin typeface="+mn-ea"/>
              <a:ea typeface="+mn-ea"/>
            </a:endParaRPr>
          </a:p>
        </p:txBody>
      </p:sp>
      <p:sp>
        <p:nvSpPr>
          <p:cNvPr id="8" name="灯片编号占位符 7"/>
          <p:cNvSpPr>
            <a:spLocks noGrp="1"/>
          </p:cNvSpPr>
          <p:nvPr>
            <p:ph type="sldNum" sz="quarter" idx="12"/>
          </p:nvPr>
        </p:nvSpPr>
        <p:spPr/>
        <p:txBody>
          <a:bodyPr/>
          <a:lstStyle/>
          <a:p>
            <a:pPr>
              <a:defRPr/>
            </a:pPr>
            <a:fld id="{22560D5E-63E9-4A71-9A10-5ADCCAC0F5AC}" type="slidenum">
              <a:rPr lang="en-US" altLang="zh-CN" smtClean="0"/>
              <a:pPr>
                <a:defRPr/>
              </a:pPr>
              <a:t>24</a:t>
            </a:fld>
            <a:r>
              <a:rPr lang="en-US" altLang="zh-CN" smtClean="0"/>
              <a:t>/61</a:t>
            </a:r>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43000" y="0"/>
            <a:ext cx="4876800" cy="685800"/>
          </a:xfrm>
        </p:spPr>
        <p:txBody>
          <a:bodyPr/>
          <a:lstStyle/>
          <a:p>
            <a:r>
              <a:rPr lang="en-US" altLang="zh-CN" dirty="0" smtClean="0"/>
              <a:t>8.2  </a:t>
            </a:r>
            <a:r>
              <a:rPr lang="zh-CN" altLang="en-US" dirty="0"/>
              <a:t>静态建模机制</a:t>
            </a:r>
            <a:endParaRPr lang="zh-CN" altLang="en-US" b="0" i="1" dirty="0">
              <a:effectLst/>
            </a:endParaRPr>
          </a:p>
        </p:txBody>
      </p:sp>
      <p:sp>
        <p:nvSpPr>
          <p:cNvPr id="30723" name="Rectangle 3" descr="Rectangle: Click to edit Master text styles&#10;Second level&#10;Third level&#10;Fourth level&#10;Fifth level"/>
          <p:cNvSpPr>
            <a:spLocks noGrp="1" noChangeArrowheads="1"/>
          </p:cNvSpPr>
          <p:nvPr>
            <p:ph idx="1"/>
          </p:nvPr>
        </p:nvSpPr>
        <p:spPr>
          <a:xfrm>
            <a:off x="533400" y="1066800"/>
            <a:ext cx="8229600" cy="4114800"/>
          </a:xfrm>
        </p:spPr>
        <p:txBody>
          <a:bodyPr/>
          <a:lstStyle/>
          <a:p>
            <a:pPr>
              <a:lnSpc>
                <a:spcPct val="125000"/>
              </a:lnSpc>
            </a:pPr>
            <a:r>
              <a:rPr lang="zh-CN" altLang="en-US" dirty="0" smtClean="0"/>
              <a:t>任何</a:t>
            </a:r>
            <a:r>
              <a:rPr lang="zh-CN" altLang="en-US" dirty="0"/>
              <a:t>建模语言都以静态建模机制为基础，</a:t>
            </a:r>
            <a:r>
              <a:rPr lang="en-US" altLang="zh-CN" dirty="0"/>
              <a:t>UML</a:t>
            </a:r>
            <a:r>
              <a:rPr lang="zh-CN" altLang="en-US" dirty="0"/>
              <a:t>也不例外。</a:t>
            </a:r>
            <a:r>
              <a:rPr lang="en-US" altLang="zh-CN" dirty="0"/>
              <a:t>UML</a:t>
            </a:r>
            <a:r>
              <a:rPr lang="zh-CN" altLang="en-US" dirty="0"/>
              <a:t>的静态建模机制包括</a:t>
            </a:r>
            <a:r>
              <a:rPr lang="zh-CN" altLang="en-US" dirty="0">
                <a:solidFill>
                  <a:srgbClr val="FF0000"/>
                </a:solidFill>
              </a:rPr>
              <a:t>用例图</a:t>
            </a:r>
            <a:r>
              <a:rPr lang="zh-CN" altLang="en-US" dirty="0"/>
              <a:t>、</a:t>
            </a:r>
            <a:r>
              <a:rPr lang="zh-CN" altLang="en-US" dirty="0">
                <a:solidFill>
                  <a:srgbClr val="FF0000"/>
                </a:solidFill>
              </a:rPr>
              <a:t>类图</a:t>
            </a:r>
            <a:r>
              <a:rPr lang="zh-CN" altLang="en-US" dirty="0"/>
              <a:t>、对象图和包等。</a:t>
            </a:r>
            <a:r>
              <a:rPr lang="zh-CN" altLang="en-US" dirty="0" smtClean="0"/>
              <a:t>     </a:t>
            </a:r>
            <a:endParaRPr lang="zh-CN" altLang="en-US" dirty="0">
              <a:latin typeface="隶书" pitchFamily="49" charset="-122"/>
            </a:endParaRPr>
          </a:p>
        </p:txBody>
      </p:sp>
      <p:sp>
        <p:nvSpPr>
          <p:cNvPr id="8" name="灯片编号占位符 7"/>
          <p:cNvSpPr>
            <a:spLocks noGrp="1"/>
          </p:cNvSpPr>
          <p:nvPr>
            <p:ph type="sldNum" sz="quarter" idx="12"/>
          </p:nvPr>
        </p:nvSpPr>
        <p:spPr/>
        <p:txBody>
          <a:bodyPr/>
          <a:lstStyle/>
          <a:p>
            <a:pPr>
              <a:defRPr/>
            </a:pPr>
            <a:fld id="{F537BE33-5705-4C1F-BC01-910623468A03}" type="slidenum">
              <a:rPr lang="en-US" altLang="zh-CN" smtClean="0"/>
              <a:pPr>
                <a:defRPr/>
              </a:pPr>
              <a:t>25</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descr="Rectangle: Click to edit Master text styles&#10;Second level&#10;Third level&#10;Fourth level&#10;Fifth level"/>
          <p:cNvSpPr>
            <a:spLocks noGrp="1" noChangeArrowheads="1"/>
          </p:cNvSpPr>
          <p:nvPr>
            <p:ph idx="1"/>
          </p:nvPr>
        </p:nvSpPr>
        <p:spPr>
          <a:xfrm>
            <a:off x="609600" y="1143000"/>
            <a:ext cx="8153400" cy="5334000"/>
          </a:xfrm>
        </p:spPr>
        <p:txBody>
          <a:bodyPr/>
          <a:lstStyle/>
          <a:p>
            <a:pPr marL="228600" lvl="2">
              <a:lnSpc>
                <a:spcPct val="115000"/>
              </a:lnSpc>
              <a:buNone/>
            </a:pPr>
            <a:r>
              <a:rPr lang="en-US" altLang="zh-CN" sz="3200" dirty="0" smtClean="0">
                <a:solidFill>
                  <a:schemeClr val="bg2"/>
                </a:solidFill>
                <a:latin typeface="宋体" pitchFamily="2" charset="-122"/>
              </a:rPr>
              <a:t>1</a:t>
            </a:r>
            <a:r>
              <a:rPr lang="en-US" altLang="zh-CN" sz="3200" dirty="0">
                <a:solidFill>
                  <a:schemeClr val="bg2"/>
                </a:solidFill>
                <a:latin typeface="宋体" pitchFamily="2" charset="-122"/>
              </a:rPr>
              <a:t>. </a:t>
            </a:r>
            <a:r>
              <a:rPr lang="zh-CN" altLang="en-US" sz="3200" dirty="0">
                <a:solidFill>
                  <a:schemeClr val="bg2"/>
                </a:solidFill>
                <a:latin typeface="宋体" pitchFamily="2" charset="-122"/>
              </a:rPr>
              <a:t>用例模型</a:t>
            </a:r>
          </a:p>
          <a:p>
            <a:pPr>
              <a:lnSpc>
                <a:spcPct val="115000"/>
              </a:lnSpc>
              <a:buNone/>
            </a:pPr>
            <a:r>
              <a:rPr lang="zh-CN" altLang="en-US" dirty="0"/>
              <a:t>         </a:t>
            </a:r>
            <a:r>
              <a:rPr lang="zh-CN" altLang="en-US" dirty="0">
                <a:latin typeface="宋体" pitchFamily="2" charset="-122"/>
              </a:rPr>
              <a:t>用例模型描述的是外部执行者</a:t>
            </a:r>
            <a:r>
              <a:rPr lang="en-US" altLang="zh-CN" dirty="0">
                <a:latin typeface="宋体" pitchFamily="2" charset="-122"/>
              </a:rPr>
              <a:t>(actor)</a:t>
            </a:r>
            <a:r>
              <a:rPr lang="zh-CN" altLang="en-US" dirty="0">
                <a:latin typeface="宋体" pitchFamily="2" charset="-122"/>
              </a:rPr>
              <a:t>所理解的系统功能。用例模型用于需求分析阶段，它的建立是系统开发者和用户反复讨论的结果，描述了开发者和用户对需求规格达成的共识</a:t>
            </a:r>
            <a:r>
              <a:rPr lang="zh-CN" altLang="en-US" dirty="0" smtClean="0">
                <a:latin typeface="宋体" pitchFamily="2" charset="-122"/>
              </a:rPr>
              <a:t>。</a:t>
            </a:r>
            <a:endParaRPr lang="en-US" altLang="zh-CN" dirty="0" smtClean="0">
              <a:latin typeface="宋体" pitchFamily="2" charset="-122"/>
            </a:endParaRPr>
          </a:p>
          <a:p>
            <a:pPr>
              <a:lnSpc>
                <a:spcPct val="115000"/>
              </a:lnSpc>
              <a:buNone/>
            </a:pPr>
            <a:r>
              <a:rPr lang="en-US" altLang="zh-CN" dirty="0" smtClean="0"/>
              <a:t>		</a:t>
            </a:r>
            <a:r>
              <a:rPr lang="zh-CN" altLang="en-US" dirty="0" smtClean="0"/>
              <a:t>在</a:t>
            </a:r>
            <a:r>
              <a:rPr lang="en-US" altLang="zh-CN" dirty="0" smtClean="0"/>
              <a:t>UML</a:t>
            </a:r>
            <a:r>
              <a:rPr lang="zh-CN" altLang="en-US" dirty="0" smtClean="0"/>
              <a:t>中，一个用例模型由若干个用例图来描述，用例图的主要元素是用例和执行者。</a:t>
            </a:r>
            <a:endParaRPr lang="zh-CN" altLang="en-US" dirty="0">
              <a:latin typeface="宋体" pitchFamily="2" charset="-122"/>
            </a:endParaRPr>
          </a:p>
        </p:txBody>
      </p:sp>
      <p:sp>
        <p:nvSpPr>
          <p:cNvPr id="3" name="矩形 2"/>
          <p:cNvSpPr/>
          <p:nvPr/>
        </p:nvSpPr>
        <p:spPr>
          <a:xfrm>
            <a:off x="1219200" y="101025"/>
            <a:ext cx="3716337" cy="584775"/>
          </a:xfrm>
          <a:prstGeom prst="rect">
            <a:avLst/>
          </a:prstGeom>
        </p:spPr>
        <p:txBody>
          <a:bodyPr wrap="square">
            <a:spAutoFit/>
          </a:bodyPr>
          <a:lstStyle/>
          <a:p>
            <a:r>
              <a:rPr kumimoji="1" lang="en-US" altLang="zh-CN" sz="3200" b="1" kern="0" dirty="0" smtClean="0">
                <a:solidFill>
                  <a:srgbClr val="3333CC"/>
                </a:solidFill>
                <a:latin typeface="隶书" pitchFamily="49" charset="-122"/>
                <a:ea typeface="楷体_GB2312"/>
              </a:rPr>
              <a:t>15.2.1</a:t>
            </a:r>
            <a:r>
              <a:rPr kumimoji="1" lang="zh-CN" altLang="en-US" sz="3200" b="1" kern="0" dirty="0" smtClean="0">
                <a:solidFill>
                  <a:srgbClr val="3333CC"/>
                </a:solidFill>
                <a:latin typeface="隶书" pitchFamily="49" charset="-122"/>
                <a:ea typeface="楷体_GB2312"/>
              </a:rPr>
              <a:t>用例图</a:t>
            </a:r>
            <a:endParaRPr lang="zh-CN" altLang="en-US" dirty="0"/>
          </a:p>
        </p:txBody>
      </p:sp>
      <p:sp>
        <p:nvSpPr>
          <p:cNvPr id="8" name="灯片编号占位符 7"/>
          <p:cNvSpPr>
            <a:spLocks noGrp="1"/>
          </p:cNvSpPr>
          <p:nvPr>
            <p:ph type="sldNum" sz="quarter" idx="12"/>
          </p:nvPr>
        </p:nvSpPr>
        <p:spPr/>
        <p:txBody>
          <a:bodyPr/>
          <a:lstStyle/>
          <a:p>
            <a:pPr>
              <a:defRPr/>
            </a:pPr>
            <a:fld id="{F537BE33-5705-4C1F-BC01-910623468A03}" type="slidenum">
              <a:rPr lang="en-US" altLang="zh-CN" smtClean="0"/>
              <a:pPr>
                <a:defRPr/>
              </a:pPr>
              <a:t>26</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2"/>
          <p:cNvGraphicFramePr>
            <a:graphicFrameLocks noGrp="1" noChangeAspect="1"/>
          </p:cNvGraphicFramePr>
          <p:nvPr>
            <p:ph/>
          </p:nvPr>
        </p:nvGraphicFramePr>
        <p:xfrm>
          <a:off x="2514600" y="304800"/>
          <a:ext cx="4135438" cy="5614988"/>
        </p:xfrm>
        <a:graphic>
          <a:graphicData uri="http://schemas.openxmlformats.org/presentationml/2006/ole">
            <mc:AlternateContent xmlns:mc="http://schemas.openxmlformats.org/markup-compatibility/2006">
              <mc:Choice xmlns:v="urn:schemas-microsoft-com:vml" Requires="v">
                <p:oleObj spid="_x0000_s33797" name="图像文档" r:id="rId3" imgW="2076480" imgH="2819520" progId="">
                  <p:embed/>
                </p:oleObj>
              </mc:Choice>
              <mc:Fallback>
                <p:oleObj name="图像文档" r:id="rId3" imgW="2076480" imgH="28195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04800"/>
                        <a:ext cx="4135438" cy="561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5" name="Text Box 3"/>
          <p:cNvSpPr txBox="1">
            <a:spLocks noChangeArrowheads="1"/>
          </p:cNvSpPr>
          <p:nvPr/>
        </p:nvSpPr>
        <p:spPr bwMode="auto">
          <a:xfrm>
            <a:off x="2362200" y="6019800"/>
            <a:ext cx="4511675" cy="461665"/>
          </a:xfrm>
          <a:prstGeom prst="rect">
            <a:avLst/>
          </a:prstGeom>
          <a:noFill/>
          <a:ln w="9525">
            <a:noFill/>
            <a:miter lim="800000"/>
            <a:headEnd/>
            <a:tailEnd/>
          </a:ln>
          <a:effectLst/>
        </p:spPr>
        <p:txBody>
          <a:bodyPr>
            <a:spAutoFit/>
          </a:bodyPr>
          <a:lstStyle/>
          <a:p>
            <a:r>
              <a:rPr kumimoji="1" lang="zh-CN" altLang="en-US" sz="2400" b="1" dirty="0" smtClean="0">
                <a:latin typeface="宋体" pitchFamily="2" charset="-122"/>
              </a:rPr>
              <a:t>图</a:t>
            </a:r>
            <a:r>
              <a:rPr kumimoji="1" lang="en-US" altLang="zh-CN" sz="2400" b="1" dirty="0" smtClean="0">
                <a:latin typeface="宋体" pitchFamily="2" charset="-122"/>
              </a:rPr>
              <a:t>8.1  </a:t>
            </a:r>
            <a:r>
              <a:rPr kumimoji="1" lang="zh-CN" altLang="en-US" sz="2400" b="1" dirty="0">
                <a:latin typeface="宋体" pitchFamily="2" charset="-122"/>
              </a:rPr>
              <a:t>自动售货机系统用</a:t>
            </a:r>
            <a:r>
              <a:rPr kumimoji="1" lang="zh-CN" altLang="en-US" sz="2400" b="1" dirty="0">
                <a:latin typeface="Times New Roman" pitchFamily="18" charset="0"/>
              </a:rPr>
              <a:t>例图</a:t>
            </a:r>
          </a:p>
        </p:txBody>
      </p:sp>
      <p:sp>
        <p:nvSpPr>
          <p:cNvPr id="5" name="灯片编号占位符 3"/>
          <p:cNvSpPr txBox="1">
            <a:spLocks/>
          </p:cNvSpPr>
          <p:nvPr/>
        </p:nvSpPr>
        <p:spPr bwMode="auto">
          <a:xfrm>
            <a:off x="7204075" y="64277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537BE33-5705-4C1F-BC01-910623468A03}" type="slidenum">
              <a:rPr kumimoji="0" lang="en-US"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r>
              <a:rPr kumimoji="0" lang="en-US"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t>/87</a:t>
            </a:r>
            <a:endParaRPr kumimoji="0" lang="en-US" altLang="zh-CN" sz="1400" b="0" i="0" u="none" strike="noStrike" kern="1200" cap="none" spc="0" normalizeH="0" baseline="0" noProof="0" dirty="0">
              <a:ln>
                <a:noFill/>
              </a:ln>
              <a:solidFill>
                <a:schemeClr val="tx1"/>
              </a:solidFill>
              <a:effectLst/>
              <a:uLnTx/>
              <a:uFillTx/>
              <a:latin typeface="Arial" charset="0"/>
              <a:ea typeface="宋体" pitchFamily="2" charset="-122"/>
              <a:cs typeface="+mn-cs"/>
            </a:endParaRPr>
          </a:p>
        </p:txBody>
      </p:sp>
      <p:sp>
        <p:nvSpPr>
          <p:cNvPr id="9" name="灯片编号占位符 8"/>
          <p:cNvSpPr>
            <a:spLocks noGrp="1"/>
          </p:cNvSpPr>
          <p:nvPr>
            <p:ph type="sldNum" sz="quarter" idx="12"/>
          </p:nvPr>
        </p:nvSpPr>
        <p:spPr/>
        <p:txBody>
          <a:bodyPr/>
          <a:lstStyle/>
          <a:p>
            <a:r>
              <a:rPr lang="en-US" altLang="zh-CN" smtClean="0"/>
              <a:t>Page </a:t>
            </a:r>
            <a:fld id="{F1B99DD6-F76E-4467-ADF1-32CF54D754CE}" type="slidenum">
              <a:rPr lang="en-US" altLang="zh-CN" smtClean="0"/>
              <a:pPr/>
              <a:t>27</a:t>
            </a:fld>
            <a:endParaRPr lang="en-US" altLang="zh-CN"/>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Grp="1" noChangeAspect="1"/>
          </p:cNvGraphicFramePr>
          <p:nvPr>
            <p:ph/>
          </p:nvPr>
        </p:nvGraphicFramePr>
        <p:xfrm>
          <a:off x="1295400" y="304800"/>
          <a:ext cx="6515100" cy="5638800"/>
        </p:xfrm>
        <a:graphic>
          <a:graphicData uri="http://schemas.openxmlformats.org/presentationml/2006/ole">
            <mc:AlternateContent xmlns:mc="http://schemas.openxmlformats.org/markup-compatibility/2006">
              <mc:Choice xmlns:v="urn:schemas-microsoft-com:vml" Requires="v">
                <p:oleObj spid="_x0000_s36869" name="图像文档" r:id="rId3" imgW="3257640" imgH="2819520" progId="">
                  <p:embed/>
                </p:oleObj>
              </mc:Choice>
              <mc:Fallback>
                <p:oleObj name="图像文档" r:id="rId3" imgW="3257640" imgH="28195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04800"/>
                        <a:ext cx="6515100" cy="563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7" name="Text Box 3"/>
          <p:cNvSpPr txBox="1">
            <a:spLocks noChangeArrowheads="1"/>
          </p:cNvSpPr>
          <p:nvPr/>
        </p:nvSpPr>
        <p:spPr bwMode="auto">
          <a:xfrm>
            <a:off x="2057400" y="6019800"/>
            <a:ext cx="5091113" cy="457200"/>
          </a:xfrm>
          <a:prstGeom prst="rect">
            <a:avLst/>
          </a:prstGeom>
          <a:noFill/>
          <a:ln w="9525">
            <a:noFill/>
            <a:miter lim="800000"/>
            <a:headEnd/>
            <a:tailEnd/>
          </a:ln>
          <a:effectLst/>
        </p:spPr>
        <p:txBody>
          <a:bodyPr wrap="none">
            <a:spAutoFit/>
          </a:bodyPr>
          <a:lstStyle/>
          <a:p>
            <a:r>
              <a:rPr kumimoji="1" lang="zh-CN" altLang="en-US" sz="2400" b="1" dirty="0" smtClean="0">
                <a:latin typeface="宋体" pitchFamily="2" charset="-122"/>
              </a:rPr>
              <a:t>图</a:t>
            </a:r>
            <a:r>
              <a:rPr kumimoji="1" lang="en-US" altLang="zh-CN" sz="2400" b="1" dirty="0" smtClean="0">
                <a:latin typeface="宋体" pitchFamily="2" charset="-122"/>
              </a:rPr>
              <a:t>8.2  </a:t>
            </a:r>
            <a:r>
              <a:rPr kumimoji="1" lang="zh-CN" altLang="en-US" sz="2400" b="1" dirty="0">
                <a:latin typeface="宋体" pitchFamily="2" charset="-122"/>
              </a:rPr>
              <a:t>含扩展和使用关系</a:t>
            </a:r>
            <a:r>
              <a:rPr kumimoji="1" lang="zh-CN" altLang="en-US" sz="2400" b="1" dirty="0">
                <a:latin typeface="Times New Roman" pitchFamily="18" charset="0"/>
              </a:rPr>
              <a:t>的用例图</a:t>
            </a:r>
          </a:p>
        </p:txBody>
      </p:sp>
      <p:sp>
        <p:nvSpPr>
          <p:cNvPr id="8" name="灯片编号占位符 7"/>
          <p:cNvSpPr>
            <a:spLocks noGrp="1"/>
          </p:cNvSpPr>
          <p:nvPr>
            <p:ph type="sldNum" sz="quarter" idx="12"/>
          </p:nvPr>
        </p:nvSpPr>
        <p:spPr/>
        <p:txBody>
          <a:bodyPr/>
          <a:lstStyle/>
          <a:p>
            <a:r>
              <a:rPr lang="en-US" altLang="zh-CN" smtClean="0"/>
              <a:t>Page </a:t>
            </a:r>
            <a:fld id="{F1B99DD6-F76E-4467-ADF1-32CF54D754CE}" type="slidenum">
              <a:rPr lang="en-US" altLang="zh-CN" smtClean="0"/>
              <a:pPr/>
              <a:t>28</a:t>
            </a:fld>
            <a:endParaRPr lang="en-US" altLang="zh-CN"/>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descr="Rectangle: Click to edit Master text styles&#10;Second level&#10;Third level&#10;Fourth level&#10;Fifth level"/>
          <p:cNvSpPr>
            <a:spLocks noGrp="1" noChangeArrowheads="1"/>
          </p:cNvSpPr>
          <p:nvPr>
            <p:ph idx="1"/>
          </p:nvPr>
        </p:nvSpPr>
        <p:spPr>
          <a:xfrm>
            <a:off x="381000" y="1295400"/>
            <a:ext cx="8305800" cy="4114800"/>
          </a:xfrm>
        </p:spPr>
        <p:txBody>
          <a:bodyPr/>
          <a:lstStyle/>
          <a:p>
            <a:pPr>
              <a:lnSpc>
                <a:spcPct val="115000"/>
              </a:lnSpc>
              <a:buNone/>
            </a:pPr>
            <a:r>
              <a:rPr lang="en-US" altLang="zh-CN" dirty="0" smtClean="0">
                <a:latin typeface="+mn-ea"/>
              </a:rPr>
              <a:t>1</a:t>
            </a:r>
            <a:r>
              <a:rPr lang="en-US" altLang="zh-CN" dirty="0">
                <a:latin typeface="+mn-ea"/>
              </a:rPr>
              <a:t>. </a:t>
            </a:r>
            <a:r>
              <a:rPr lang="zh-CN" altLang="en-US" dirty="0">
                <a:latin typeface="+mn-ea"/>
              </a:rPr>
              <a:t>类图</a:t>
            </a:r>
            <a:r>
              <a:rPr lang="zh-CN" altLang="en-US" dirty="0">
                <a:latin typeface="华文行楷" pitchFamily="2" charset="-122"/>
              </a:rPr>
              <a:t></a:t>
            </a:r>
          </a:p>
          <a:p>
            <a:pPr>
              <a:lnSpc>
                <a:spcPct val="115000"/>
              </a:lnSpc>
            </a:pPr>
            <a:r>
              <a:rPr lang="zh-CN" altLang="en-US" dirty="0" smtClean="0">
                <a:latin typeface="宋体" pitchFamily="2" charset="-122"/>
              </a:rPr>
              <a:t>类</a:t>
            </a:r>
            <a:r>
              <a:rPr lang="zh-CN" altLang="en-US" dirty="0">
                <a:latin typeface="宋体" pitchFamily="2" charset="-122"/>
              </a:rPr>
              <a:t>图描述类和类与类之间的静态关系，它是从静态角度表示系统</a:t>
            </a:r>
            <a:r>
              <a:rPr lang="zh-CN" altLang="en-US" dirty="0" smtClean="0">
                <a:latin typeface="宋体" pitchFamily="2" charset="-122"/>
              </a:rPr>
              <a:t>的。</a:t>
            </a:r>
            <a:endParaRPr lang="en-US" altLang="zh-CN" dirty="0" smtClean="0">
              <a:latin typeface="宋体" pitchFamily="2" charset="-122"/>
            </a:endParaRPr>
          </a:p>
          <a:p>
            <a:pPr>
              <a:lnSpc>
                <a:spcPct val="115000"/>
              </a:lnSpc>
            </a:pPr>
            <a:r>
              <a:rPr lang="zh-CN" altLang="en-US" dirty="0" smtClean="0">
                <a:latin typeface="宋体" pitchFamily="2" charset="-122"/>
              </a:rPr>
              <a:t>类</a:t>
            </a:r>
            <a:r>
              <a:rPr lang="zh-CN" altLang="en-US" dirty="0">
                <a:latin typeface="宋体" pitchFamily="2" charset="-122"/>
              </a:rPr>
              <a:t>图是构建其他图的基础，没有类图就没有状态图、协作图等其他图，也就无法表示系统其他方面的</a:t>
            </a:r>
            <a:r>
              <a:rPr lang="zh-CN" altLang="en-US" dirty="0" smtClean="0">
                <a:latin typeface="宋体" pitchFamily="2" charset="-122"/>
              </a:rPr>
              <a:t>特性</a:t>
            </a:r>
            <a:endParaRPr lang="zh-CN" altLang="en-US" dirty="0">
              <a:latin typeface="宋体" pitchFamily="2" charset="-122"/>
            </a:endParaRPr>
          </a:p>
        </p:txBody>
      </p:sp>
      <p:sp>
        <p:nvSpPr>
          <p:cNvPr id="3" name="矩形 2"/>
          <p:cNvSpPr/>
          <p:nvPr/>
        </p:nvSpPr>
        <p:spPr>
          <a:xfrm>
            <a:off x="1219200" y="101025"/>
            <a:ext cx="4724400" cy="584775"/>
          </a:xfrm>
          <a:prstGeom prst="rect">
            <a:avLst/>
          </a:prstGeom>
        </p:spPr>
        <p:txBody>
          <a:bodyPr wrap="square">
            <a:spAutoFit/>
          </a:bodyPr>
          <a:lstStyle/>
          <a:p>
            <a:r>
              <a:rPr kumimoji="1" lang="en-US" altLang="zh-CN" sz="3200" b="1" kern="0" dirty="0" smtClean="0">
                <a:solidFill>
                  <a:srgbClr val="3333CC"/>
                </a:solidFill>
                <a:latin typeface="隶书" pitchFamily="49" charset="-122"/>
                <a:ea typeface="楷体_GB2312"/>
              </a:rPr>
              <a:t>8.2.2  </a:t>
            </a:r>
            <a:r>
              <a:rPr kumimoji="1" lang="zh-CN" altLang="en-US" sz="3200" b="1" kern="0" dirty="0" smtClean="0">
                <a:solidFill>
                  <a:srgbClr val="3333CC"/>
                </a:solidFill>
                <a:latin typeface="隶书" pitchFamily="49" charset="-122"/>
                <a:ea typeface="楷体_GB2312"/>
              </a:rPr>
              <a:t>类图和对象图</a:t>
            </a:r>
            <a:endParaRPr lang="zh-CN" altLang="en-US" dirty="0"/>
          </a:p>
        </p:txBody>
      </p:sp>
      <p:sp>
        <p:nvSpPr>
          <p:cNvPr id="8" name="灯片编号占位符 7"/>
          <p:cNvSpPr>
            <a:spLocks noGrp="1"/>
          </p:cNvSpPr>
          <p:nvPr>
            <p:ph type="sldNum" sz="quarter" idx="12"/>
          </p:nvPr>
        </p:nvSpPr>
        <p:spPr/>
        <p:txBody>
          <a:bodyPr/>
          <a:lstStyle/>
          <a:p>
            <a:pPr>
              <a:defRPr/>
            </a:pPr>
            <a:fld id="{F537BE33-5705-4C1F-BC01-910623468A03}" type="slidenum">
              <a:rPr lang="en-US" altLang="zh-CN" smtClean="0"/>
              <a:pPr>
                <a:defRPr/>
              </a:pPr>
              <a:t>29</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descr="Rectangle: Click to edit Master text styles&#10;Second level&#10;Third level&#10;Fourth level&#10;Fifth level"/>
          <p:cNvSpPr>
            <a:spLocks noGrp="1" noChangeArrowheads="1"/>
          </p:cNvSpPr>
          <p:nvPr>
            <p:ph idx="1"/>
          </p:nvPr>
        </p:nvSpPr>
        <p:spPr>
          <a:xfrm>
            <a:off x="685800" y="1066800"/>
            <a:ext cx="8153400" cy="4724400"/>
          </a:xfrm>
        </p:spPr>
        <p:txBody>
          <a:bodyPr/>
          <a:lstStyle/>
          <a:p>
            <a:pPr>
              <a:lnSpc>
                <a:spcPct val="125000"/>
              </a:lnSpc>
            </a:pPr>
            <a:r>
              <a:rPr lang="en-US" altLang="zh-CN" dirty="0"/>
              <a:t> </a:t>
            </a:r>
            <a:r>
              <a:rPr lang="en-US" altLang="zh-CN" dirty="0" smtClean="0"/>
              <a:t>UML</a:t>
            </a:r>
            <a:r>
              <a:rPr lang="zh-CN" altLang="en-US" dirty="0"/>
              <a:t>是由面向对象方法领域的三位著名专家</a:t>
            </a:r>
            <a:r>
              <a:rPr lang="en-US" altLang="zh-CN" dirty="0"/>
              <a:t>Grady </a:t>
            </a:r>
            <a:r>
              <a:rPr lang="en-US" altLang="zh-CN" dirty="0" err="1"/>
              <a:t>Booch</a:t>
            </a:r>
            <a:r>
              <a:rPr lang="zh-CN" altLang="en-US" dirty="0"/>
              <a:t>，</a:t>
            </a:r>
            <a:r>
              <a:rPr lang="en-US" altLang="zh-CN" dirty="0"/>
              <a:t>James </a:t>
            </a:r>
            <a:r>
              <a:rPr lang="en-US" altLang="zh-CN" dirty="0" err="1"/>
              <a:t>Rumbaugh</a:t>
            </a:r>
            <a:r>
              <a:rPr lang="zh-CN" altLang="en-US" dirty="0"/>
              <a:t>和</a:t>
            </a:r>
            <a:r>
              <a:rPr lang="en-US" altLang="zh-CN" dirty="0" err="1"/>
              <a:t>Ivar</a:t>
            </a:r>
            <a:r>
              <a:rPr lang="en-US" altLang="zh-CN" dirty="0"/>
              <a:t> Jacobson</a:t>
            </a:r>
            <a:r>
              <a:rPr lang="zh-CN" altLang="en-US" dirty="0"/>
              <a:t>提出的，不仅统一了他们三人的表示方法，而且融入了众多优秀的软件方法和思想，从而把面向对象方法提高到一个崭新的高度，标志着面向对象建模方法进入了第三代。</a:t>
            </a:r>
          </a:p>
          <a:p>
            <a:endParaRPr lang="en-US" altLang="zh-CN" dirty="0"/>
          </a:p>
        </p:txBody>
      </p:sp>
      <p:sp>
        <p:nvSpPr>
          <p:cNvPr id="7" name="灯片编号占位符 6"/>
          <p:cNvSpPr>
            <a:spLocks noGrp="1"/>
          </p:cNvSpPr>
          <p:nvPr>
            <p:ph type="sldNum" sz="quarter" idx="12"/>
          </p:nvPr>
        </p:nvSpPr>
        <p:spPr/>
        <p:txBody>
          <a:bodyPr/>
          <a:lstStyle/>
          <a:p>
            <a:pPr>
              <a:defRPr/>
            </a:pPr>
            <a:fld id="{F537BE33-5705-4C1F-BC01-910623468A03}" type="slidenum">
              <a:rPr lang="en-US" altLang="zh-CN" smtClean="0"/>
              <a:pPr>
                <a:defRPr/>
              </a:pPr>
              <a:t>3</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endParaRPr lang="zh-CN" altLang="zh-CN"/>
          </a:p>
        </p:txBody>
      </p:sp>
      <p:sp>
        <p:nvSpPr>
          <p:cNvPr id="139267" name="Rectangle 3" descr="Rectangle: Click to edit Master text styles&#10;Second level&#10;Third level&#10;Fourth level&#10;Fifth level"/>
          <p:cNvSpPr>
            <a:spLocks noGrp="1" noChangeArrowheads="1"/>
          </p:cNvSpPr>
          <p:nvPr>
            <p:ph idx="1"/>
          </p:nvPr>
        </p:nvSpPr>
        <p:spPr>
          <a:xfrm>
            <a:off x="304800" y="1143000"/>
            <a:ext cx="7772400" cy="2209800"/>
          </a:xfrm>
        </p:spPr>
        <p:txBody>
          <a:bodyPr/>
          <a:lstStyle/>
          <a:p>
            <a:pPr lvl="1">
              <a:lnSpc>
                <a:spcPct val="125000"/>
              </a:lnSpc>
              <a:buNone/>
            </a:pPr>
            <a:r>
              <a:rPr lang="en-US" altLang="zh-CN" dirty="0" smtClean="0">
                <a:latin typeface="黑体" pitchFamily="2" charset="-122"/>
              </a:rPr>
              <a:t>(</a:t>
            </a:r>
            <a:r>
              <a:rPr lang="en-US" altLang="zh-CN" dirty="0">
                <a:latin typeface="黑体" pitchFamily="2" charset="-122"/>
              </a:rPr>
              <a:t>1) </a:t>
            </a:r>
            <a:r>
              <a:rPr lang="zh-CN" altLang="en-US" dirty="0">
                <a:latin typeface="黑体" pitchFamily="2" charset="-122"/>
              </a:rPr>
              <a:t>定义类</a:t>
            </a:r>
          </a:p>
          <a:p>
            <a:pPr lvl="1">
              <a:lnSpc>
                <a:spcPct val="125000"/>
              </a:lnSpc>
              <a:buNone/>
            </a:pPr>
            <a:r>
              <a:rPr lang="en-US" altLang="zh-CN" dirty="0" smtClean="0">
                <a:latin typeface="黑体" pitchFamily="2" charset="-122"/>
              </a:rPr>
              <a:t>(</a:t>
            </a:r>
            <a:r>
              <a:rPr lang="en-US" altLang="zh-CN" dirty="0">
                <a:latin typeface="黑体" pitchFamily="2" charset="-122"/>
              </a:rPr>
              <a:t>2) </a:t>
            </a:r>
            <a:r>
              <a:rPr lang="zh-CN" altLang="en-US" dirty="0">
                <a:latin typeface="黑体" pitchFamily="2" charset="-122"/>
              </a:rPr>
              <a:t>类的</a:t>
            </a:r>
            <a:r>
              <a:rPr lang="zh-CN" altLang="en-US" dirty="0" smtClean="0">
                <a:latin typeface="黑体" pitchFamily="2" charset="-122"/>
              </a:rPr>
              <a:t>属性</a:t>
            </a:r>
            <a:endParaRPr lang="en-US" altLang="zh-CN" dirty="0" smtClean="0">
              <a:latin typeface="黑体" pitchFamily="2" charset="-122"/>
            </a:endParaRPr>
          </a:p>
          <a:p>
            <a:pPr lvl="1">
              <a:lnSpc>
                <a:spcPct val="125000"/>
              </a:lnSpc>
              <a:buNone/>
            </a:pPr>
            <a:r>
              <a:rPr lang="en-US" altLang="zh-CN" dirty="0" smtClean="0">
                <a:latin typeface="黑体" pitchFamily="2" charset="-122"/>
              </a:rPr>
              <a:t>(3) </a:t>
            </a:r>
            <a:r>
              <a:rPr lang="zh-CN" altLang="en-US" dirty="0" smtClean="0">
                <a:latin typeface="黑体" pitchFamily="2" charset="-122"/>
              </a:rPr>
              <a:t>类的操作</a:t>
            </a:r>
            <a:endParaRPr lang="zh-CN" altLang="en-US" dirty="0">
              <a:latin typeface="黑体" pitchFamily="2" charset="-122"/>
              <a:ea typeface="黑体" pitchFamily="2" charset="-122"/>
            </a:endParaRPr>
          </a:p>
        </p:txBody>
      </p:sp>
      <p:graphicFrame>
        <p:nvGraphicFramePr>
          <p:cNvPr id="104449" name="Object 1"/>
          <p:cNvGraphicFramePr>
            <a:graphicFrameLocks noChangeAspect="1"/>
          </p:cNvGraphicFramePr>
          <p:nvPr/>
        </p:nvGraphicFramePr>
        <p:xfrm>
          <a:off x="3733800" y="3581400"/>
          <a:ext cx="4379912" cy="2682875"/>
        </p:xfrm>
        <a:graphic>
          <a:graphicData uri="http://schemas.openxmlformats.org/presentationml/2006/ole">
            <mc:AlternateContent xmlns:mc="http://schemas.openxmlformats.org/markup-compatibility/2006">
              <mc:Choice xmlns:v="urn:schemas-microsoft-com:vml" Requires="v">
                <p:oleObj spid="_x0000_s104452" name="图像文档" r:id="rId3" imgW="3886200" imgH="2381400" progId="">
                  <p:embed/>
                </p:oleObj>
              </mc:Choice>
              <mc:Fallback>
                <p:oleObj name="图像文档" r:id="rId3" imgW="3886200" imgH="238140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581400"/>
                        <a:ext cx="4379912" cy="268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8"/>
          <p:cNvSpPr>
            <a:spLocks noGrp="1"/>
          </p:cNvSpPr>
          <p:nvPr>
            <p:ph type="sldNum" sz="quarter" idx="12"/>
          </p:nvPr>
        </p:nvSpPr>
        <p:spPr/>
        <p:txBody>
          <a:bodyPr/>
          <a:lstStyle/>
          <a:p>
            <a:pPr>
              <a:defRPr/>
            </a:pPr>
            <a:fld id="{F537BE33-5705-4C1F-BC01-910623468A03}" type="slidenum">
              <a:rPr lang="en-US" altLang="zh-CN" smtClean="0"/>
              <a:pPr>
                <a:defRPr/>
              </a:pPr>
              <a:t>30</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descr="Rectangle: Click to edit Master text styles&#10;Second level&#10;Third level&#10;Fourth level&#10;Fifth level"/>
          <p:cNvSpPr>
            <a:spLocks noGrp="1" noChangeArrowheads="1"/>
          </p:cNvSpPr>
          <p:nvPr>
            <p:ph idx="1"/>
          </p:nvPr>
        </p:nvSpPr>
        <p:spPr>
          <a:xfrm>
            <a:off x="381000" y="1219200"/>
            <a:ext cx="8229600" cy="4114800"/>
          </a:xfrm>
        </p:spPr>
        <p:txBody>
          <a:bodyPr/>
          <a:lstStyle/>
          <a:p>
            <a:pPr>
              <a:lnSpc>
                <a:spcPct val="120000"/>
              </a:lnSpc>
              <a:spcBef>
                <a:spcPct val="10000"/>
              </a:spcBef>
              <a:buNone/>
            </a:pPr>
            <a:r>
              <a:rPr lang="en-US" altLang="zh-CN" dirty="0" smtClean="0">
                <a:latin typeface="+mn-ea"/>
              </a:rPr>
              <a:t>2</a:t>
            </a:r>
            <a:r>
              <a:rPr lang="en-US" altLang="zh-CN" dirty="0">
                <a:latin typeface="+mn-ea"/>
              </a:rPr>
              <a:t>. </a:t>
            </a:r>
            <a:r>
              <a:rPr lang="zh-CN" altLang="en-US" dirty="0">
                <a:latin typeface="+mn-ea"/>
              </a:rPr>
              <a:t>关系</a:t>
            </a:r>
            <a:r>
              <a:rPr lang="zh-CN" altLang="en-US" dirty="0">
                <a:latin typeface="宋体" pitchFamily="2" charset="-122"/>
              </a:rPr>
              <a:t></a:t>
            </a:r>
          </a:p>
          <a:p>
            <a:pPr lvl="1">
              <a:lnSpc>
                <a:spcPct val="120000"/>
              </a:lnSpc>
              <a:spcBef>
                <a:spcPct val="10000"/>
              </a:spcBef>
            </a:pPr>
            <a:r>
              <a:rPr lang="zh-CN" altLang="en-US" dirty="0" smtClean="0">
                <a:latin typeface="宋体" pitchFamily="2" charset="-122"/>
              </a:rPr>
              <a:t>普通关联</a:t>
            </a:r>
            <a:endParaRPr lang="en-US" altLang="zh-CN" dirty="0" smtClean="0">
              <a:latin typeface="宋体" pitchFamily="2" charset="-122"/>
            </a:endParaRPr>
          </a:p>
          <a:p>
            <a:pPr lvl="1">
              <a:lnSpc>
                <a:spcPct val="120000"/>
              </a:lnSpc>
              <a:spcBef>
                <a:spcPct val="10000"/>
              </a:spcBef>
            </a:pPr>
            <a:r>
              <a:rPr lang="zh-CN" altLang="en-US" dirty="0" smtClean="0">
                <a:latin typeface="宋体" pitchFamily="2" charset="-122"/>
              </a:rPr>
              <a:t>聚集关联（组合、包括）</a:t>
            </a:r>
            <a:endParaRPr lang="en-US" altLang="zh-CN" dirty="0" smtClean="0">
              <a:latin typeface="宋体" pitchFamily="2" charset="-122"/>
            </a:endParaRPr>
          </a:p>
          <a:p>
            <a:pPr lvl="1">
              <a:lnSpc>
                <a:spcPct val="120000"/>
              </a:lnSpc>
              <a:spcBef>
                <a:spcPct val="10000"/>
              </a:spcBef>
            </a:pPr>
            <a:r>
              <a:rPr lang="zh-CN" altLang="en-US" dirty="0" smtClean="0">
                <a:latin typeface="宋体" pitchFamily="2" charset="-122"/>
              </a:rPr>
              <a:t>继承</a:t>
            </a:r>
            <a:endParaRPr lang="en-US" altLang="zh-CN" dirty="0" smtClean="0">
              <a:latin typeface="宋体" pitchFamily="2" charset="-122"/>
            </a:endParaRPr>
          </a:p>
          <a:p>
            <a:pPr lvl="1">
              <a:lnSpc>
                <a:spcPct val="120000"/>
              </a:lnSpc>
              <a:spcBef>
                <a:spcPct val="10000"/>
              </a:spcBef>
            </a:pPr>
            <a:r>
              <a:rPr lang="zh-CN" altLang="en-US" dirty="0" smtClean="0">
                <a:latin typeface="宋体" pitchFamily="2" charset="-122"/>
              </a:rPr>
              <a:t>友元依赖</a:t>
            </a:r>
            <a:endParaRPr lang="en-US" altLang="zh-CN" dirty="0" smtClean="0">
              <a:latin typeface="宋体" pitchFamily="2" charset="-122"/>
            </a:endParaRPr>
          </a:p>
          <a:p>
            <a:pPr lvl="1">
              <a:lnSpc>
                <a:spcPct val="120000"/>
              </a:lnSpc>
              <a:spcBef>
                <a:spcPct val="10000"/>
              </a:spcBef>
            </a:pPr>
            <a:r>
              <a:rPr lang="zh-CN" altLang="en-US" dirty="0" smtClean="0">
                <a:latin typeface="宋体" pitchFamily="2" charset="-122"/>
              </a:rPr>
              <a:t>关联类</a:t>
            </a:r>
            <a:endParaRPr lang="en-US" altLang="zh-CN" dirty="0" smtClean="0">
              <a:latin typeface="宋体" pitchFamily="2" charset="-122"/>
            </a:endParaRPr>
          </a:p>
        </p:txBody>
      </p:sp>
      <p:sp>
        <p:nvSpPr>
          <p:cNvPr id="7" name="灯片编号占位符 6"/>
          <p:cNvSpPr>
            <a:spLocks noGrp="1"/>
          </p:cNvSpPr>
          <p:nvPr>
            <p:ph type="sldNum" sz="quarter" idx="12"/>
          </p:nvPr>
        </p:nvSpPr>
        <p:spPr/>
        <p:txBody>
          <a:bodyPr/>
          <a:lstStyle/>
          <a:p>
            <a:pPr>
              <a:defRPr/>
            </a:pPr>
            <a:fld id="{F537BE33-5705-4C1F-BC01-910623468A03}" type="slidenum">
              <a:rPr lang="en-US" altLang="zh-CN" smtClean="0"/>
              <a:pPr>
                <a:defRPr/>
              </a:pPr>
              <a:t>31</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p:cNvGraphicFramePr>
            <a:graphicFrameLocks noGrp="1" noChangeAspect="1"/>
          </p:cNvGraphicFramePr>
          <p:nvPr>
            <p:ph/>
          </p:nvPr>
        </p:nvGraphicFramePr>
        <p:xfrm>
          <a:off x="752475" y="2362200"/>
          <a:ext cx="7772400" cy="914400"/>
        </p:xfrm>
        <a:graphic>
          <a:graphicData uri="http://schemas.openxmlformats.org/presentationml/2006/ole">
            <mc:AlternateContent xmlns:mc="http://schemas.openxmlformats.org/markup-compatibility/2006">
              <mc:Choice xmlns:v="urn:schemas-microsoft-com:vml" Requires="v">
                <p:oleObj spid="_x0000_s46085" name="图像文档" r:id="rId3" imgW="3885714" imgH="457143" progId="">
                  <p:embed/>
                </p:oleObj>
              </mc:Choice>
              <mc:Fallback>
                <p:oleObj name="图像文档" r:id="rId3" imgW="3885714" imgH="457143"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 y="2362200"/>
                        <a:ext cx="7772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3" name="Text Box 3"/>
          <p:cNvSpPr txBox="1">
            <a:spLocks noChangeArrowheads="1"/>
          </p:cNvSpPr>
          <p:nvPr/>
        </p:nvSpPr>
        <p:spPr bwMode="auto">
          <a:xfrm>
            <a:off x="3276600" y="4114800"/>
            <a:ext cx="2040943" cy="461665"/>
          </a:xfrm>
          <a:prstGeom prst="rect">
            <a:avLst/>
          </a:prstGeom>
          <a:noFill/>
          <a:ln w="9525">
            <a:noFill/>
            <a:miter lim="800000"/>
            <a:headEnd/>
            <a:tailEnd/>
          </a:ln>
          <a:effectLst/>
        </p:spPr>
        <p:txBody>
          <a:bodyPr wrap="none">
            <a:spAutoFit/>
          </a:bodyPr>
          <a:lstStyle/>
          <a:p>
            <a:r>
              <a:rPr kumimoji="1" lang="zh-CN" altLang="en-US" sz="2400" b="1" dirty="0" smtClean="0">
                <a:latin typeface="宋体" pitchFamily="2" charset="-122"/>
              </a:rPr>
              <a:t>普通</a:t>
            </a:r>
            <a:r>
              <a:rPr kumimoji="1" lang="zh-CN" altLang="en-US" sz="2400" b="1" dirty="0">
                <a:latin typeface="宋体" pitchFamily="2" charset="-122"/>
              </a:rPr>
              <a:t>关联之例</a:t>
            </a:r>
          </a:p>
        </p:txBody>
      </p:sp>
      <p:sp>
        <p:nvSpPr>
          <p:cNvPr id="5" name="灯片编号占位符 3"/>
          <p:cNvSpPr txBox="1">
            <a:spLocks/>
          </p:cNvSpPr>
          <p:nvPr/>
        </p:nvSpPr>
        <p:spPr bwMode="auto">
          <a:xfrm>
            <a:off x="7204075" y="64277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537BE33-5705-4C1F-BC01-910623468A03}" type="slidenum">
              <a:rPr kumimoji="0" lang="en-US"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r>
              <a:rPr kumimoji="0" lang="en-US" altLang="zh-CN" sz="1400" b="0" i="0" u="none" strike="noStrike" kern="1200" cap="none" spc="0" normalizeH="0" baseline="0" noProof="0" dirty="0" smtClean="0">
                <a:ln>
                  <a:noFill/>
                </a:ln>
                <a:solidFill>
                  <a:schemeClr val="tx1"/>
                </a:solidFill>
                <a:effectLst/>
                <a:uLnTx/>
                <a:uFillTx/>
                <a:latin typeface="Arial" charset="0"/>
                <a:ea typeface="宋体" pitchFamily="2" charset="-122"/>
                <a:cs typeface="+mn-cs"/>
              </a:rPr>
              <a:t>/61</a:t>
            </a:r>
            <a:endParaRPr kumimoji="0" lang="en-US" altLang="zh-CN" sz="1400" b="0" i="0" u="none" strike="noStrike" kern="1200" cap="none" spc="0" normalizeH="0" baseline="0" noProof="0" dirty="0">
              <a:ln>
                <a:noFill/>
              </a:ln>
              <a:solidFill>
                <a:schemeClr val="tx1"/>
              </a:solidFill>
              <a:effectLst/>
              <a:uLnTx/>
              <a:uFillTx/>
              <a:latin typeface="Arial" charset="0"/>
              <a:ea typeface="宋体" pitchFamily="2" charset="-122"/>
              <a:cs typeface="+mn-cs"/>
            </a:endParaRPr>
          </a:p>
        </p:txBody>
      </p:sp>
      <p:sp>
        <p:nvSpPr>
          <p:cNvPr id="9" name="灯片编号占位符 8"/>
          <p:cNvSpPr>
            <a:spLocks noGrp="1"/>
          </p:cNvSpPr>
          <p:nvPr>
            <p:ph type="sldNum" sz="quarter" idx="12"/>
          </p:nvPr>
        </p:nvSpPr>
        <p:spPr/>
        <p:txBody>
          <a:bodyPr/>
          <a:lstStyle/>
          <a:p>
            <a:r>
              <a:rPr lang="en-US" altLang="zh-CN" smtClean="0"/>
              <a:t>Page </a:t>
            </a:r>
            <a:fld id="{F1B99DD6-F76E-4467-ADF1-32CF54D754CE}" type="slidenum">
              <a:rPr lang="en-US" altLang="zh-CN" smtClean="0"/>
              <a:pPr/>
              <a:t>32</a:t>
            </a:fld>
            <a:endParaRPr lang="en-US" altLang="zh-CN"/>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Grp="1" noChangeAspect="1"/>
          </p:cNvGraphicFramePr>
          <p:nvPr>
            <p:ph/>
          </p:nvPr>
        </p:nvGraphicFramePr>
        <p:xfrm>
          <a:off x="674688" y="2774950"/>
          <a:ext cx="7869237" cy="771525"/>
        </p:xfrm>
        <a:graphic>
          <a:graphicData uri="http://schemas.openxmlformats.org/presentationml/2006/ole">
            <mc:AlternateContent xmlns:mc="http://schemas.openxmlformats.org/markup-compatibility/2006">
              <mc:Choice xmlns:v="urn:schemas-microsoft-com:vml" Requires="v">
                <p:oleObj spid="_x0000_s47109" name="图像文档" r:id="rId3" imgW="3886200" imgH="380880" progId="">
                  <p:embed/>
                </p:oleObj>
              </mc:Choice>
              <mc:Fallback>
                <p:oleObj name="图像文档" r:id="rId3" imgW="3886200" imgH="3808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688" y="2774950"/>
                        <a:ext cx="7869237"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7" name="Text Box 3"/>
          <p:cNvSpPr txBox="1">
            <a:spLocks noChangeArrowheads="1"/>
          </p:cNvSpPr>
          <p:nvPr/>
        </p:nvSpPr>
        <p:spPr bwMode="auto">
          <a:xfrm>
            <a:off x="3352800" y="4343400"/>
            <a:ext cx="2040943" cy="461665"/>
          </a:xfrm>
          <a:prstGeom prst="rect">
            <a:avLst/>
          </a:prstGeom>
          <a:noFill/>
          <a:ln w="9525">
            <a:noFill/>
            <a:miter lim="800000"/>
            <a:headEnd/>
            <a:tailEnd/>
          </a:ln>
          <a:effectLst/>
        </p:spPr>
        <p:txBody>
          <a:bodyPr wrap="none">
            <a:spAutoFit/>
          </a:bodyPr>
          <a:lstStyle/>
          <a:p>
            <a:r>
              <a:rPr kumimoji="1" lang="zh-CN" altLang="en-US" sz="2400" b="1" dirty="0" smtClean="0">
                <a:latin typeface="宋体" pitchFamily="2" charset="-122"/>
              </a:rPr>
              <a:t>导航</a:t>
            </a:r>
            <a:r>
              <a:rPr kumimoji="1" lang="zh-CN" altLang="en-US" sz="2400" b="1" dirty="0">
                <a:latin typeface="宋体" pitchFamily="2" charset="-122"/>
              </a:rPr>
              <a:t>关联之例</a:t>
            </a:r>
          </a:p>
        </p:txBody>
      </p:sp>
      <p:sp>
        <p:nvSpPr>
          <p:cNvPr id="8" name="灯片编号占位符 7"/>
          <p:cNvSpPr>
            <a:spLocks noGrp="1"/>
          </p:cNvSpPr>
          <p:nvPr>
            <p:ph type="sldNum" sz="quarter" idx="12"/>
          </p:nvPr>
        </p:nvSpPr>
        <p:spPr/>
        <p:txBody>
          <a:bodyPr/>
          <a:lstStyle/>
          <a:p>
            <a:r>
              <a:rPr lang="en-US" altLang="zh-CN" smtClean="0"/>
              <a:t>Page </a:t>
            </a:r>
            <a:fld id="{F1B99DD6-F76E-4467-ADF1-32CF54D754CE}" type="slidenum">
              <a:rPr lang="en-US" altLang="zh-CN" smtClean="0"/>
              <a:pPr/>
              <a:t>33</a:t>
            </a:fld>
            <a:endParaRPr lang="en-US" altLang="zh-CN"/>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2"/>
          <p:cNvGraphicFramePr>
            <a:graphicFrameLocks noGrp="1" noChangeAspect="1"/>
          </p:cNvGraphicFramePr>
          <p:nvPr>
            <p:ph/>
          </p:nvPr>
        </p:nvGraphicFramePr>
        <p:xfrm>
          <a:off x="671513" y="2312988"/>
          <a:ext cx="7875587" cy="965200"/>
        </p:xfrm>
        <a:graphic>
          <a:graphicData uri="http://schemas.openxmlformats.org/presentationml/2006/ole">
            <mc:AlternateContent xmlns:mc="http://schemas.openxmlformats.org/markup-compatibility/2006">
              <mc:Choice xmlns:v="urn:schemas-microsoft-com:vml" Requires="v">
                <p:oleObj spid="_x0000_s52229" name="图像文档" r:id="rId3" imgW="3885714" imgH="476316" progId="">
                  <p:embed/>
                </p:oleObj>
              </mc:Choice>
              <mc:Fallback>
                <p:oleObj name="图像文档" r:id="rId3" imgW="3885714" imgH="476316"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13" y="2312988"/>
                        <a:ext cx="7875587"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27" name="Text Box 3"/>
          <p:cNvSpPr txBox="1">
            <a:spLocks noChangeArrowheads="1"/>
          </p:cNvSpPr>
          <p:nvPr/>
        </p:nvSpPr>
        <p:spPr bwMode="auto">
          <a:xfrm>
            <a:off x="2819400" y="4094163"/>
            <a:ext cx="2040943" cy="461665"/>
          </a:xfrm>
          <a:prstGeom prst="rect">
            <a:avLst/>
          </a:prstGeom>
          <a:noFill/>
          <a:ln w="9525">
            <a:noFill/>
            <a:miter lim="800000"/>
            <a:headEnd/>
            <a:tailEnd/>
          </a:ln>
          <a:effectLst/>
        </p:spPr>
        <p:txBody>
          <a:bodyPr wrap="none">
            <a:spAutoFit/>
          </a:bodyPr>
          <a:lstStyle/>
          <a:p>
            <a:r>
              <a:rPr kumimoji="1" lang="zh-CN" altLang="en-US" sz="2400" b="1" dirty="0" smtClean="0">
                <a:latin typeface="宋体" pitchFamily="2" charset="-122"/>
              </a:rPr>
              <a:t>包括聚集</a:t>
            </a:r>
            <a:r>
              <a:rPr kumimoji="1" lang="zh-CN" altLang="en-US" sz="2400" b="1" dirty="0">
                <a:latin typeface="宋体" pitchFamily="2" charset="-122"/>
              </a:rPr>
              <a:t>示例</a:t>
            </a:r>
          </a:p>
        </p:txBody>
      </p:sp>
      <p:sp>
        <p:nvSpPr>
          <p:cNvPr id="8" name="灯片编号占位符 7"/>
          <p:cNvSpPr>
            <a:spLocks noGrp="1"/>
          </p:cNvSpPr>
          <p:nvPr>
            <p:ph type="sldNum" sz="quarter" idx="12"/>
          </p:nvPr>
        </p:nvSpPr>
        <p:spPr/>
        <p:txBody>
          <a:bodyPr/>
          <a:lstStyle/>
          <a:p>
            <a:r>
              <a:rPr lang="en-US" altLang="zh-CN" smtClean="0"/>
              <a:t>Page </a:t>
            </a:r>
            <a:fld id="{F1B99DD6-F76E-4467-ADF1-32CF54D754CE}" type="slidenum">
              <a:rPr lang="en-US" altLang="zh-CN" smtClean="0"/>
              <a:pPr/>
              <a:t>34</a:t>
            </a:fld>
            <a:endParaRPr lang="en-US" altLang="zh-CN"/>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p:cNvGraphicFramePr>
            <a:graphicFrameLocks noGrp="1" noChangeAspect="1"/>
          </p:cNvGraphicFramePr>
          <p:nvPr>
            <p:ph/>
          </p:nvPr>
        </p:nvGraphicFramePr>
        <p:xfrm>
          <a:off x="1066800" y="1143000"/>
          <a:ext cx="5966718" cy="3656012"/>
        </p:xfrm>
        <a:graphic>
          <a:graphicData uri="http://schemas.openxmlformats.org/presentationml/2006/ole">
            <mc:AlternateContent xmlns:mc="http://schemas.openxmlformats.org/markup-compatibility/2006">
              <mc:Choice xmlns:v="urn:schemas-microsoft-com:vml" Requires="v">
                <p:oleObj spid="_x0000_s53253" name="图像文档" r:id="rId3" imgW="3886200" imgH="2381400" progId="">
                  <p:embed/>
                </p:oleObj>
              </mc:Choice>
              <mc:Fallback>
                <p:oleObj name="图像文档" r:id="rId3" imgW="3886200" imgH="2381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143000"/>
                        <a:ext cx="5966718" cy="3656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1" name="Text Box 3"/>
          <p:cNvSpPr txBox="1">
            <a:spLocks noChangeArrowheads="1"/>
          </p:cNvSpPr>
          <p:nvPr/>
        </p:nvSpPr>
        <p:spPr bwMode="auto">
          <a:xfrm>
            <a:off x="3276600" y="5257800"/>
            <a:ext cx="2040943" cy="461665"/>
          </a:xfrm>
          <a:prstGeom prst="rect">
            <a:avLst/>
          </a:prstGeom>
          <a:noFill/>
          <a:ln w="9525">
            <a:noFill/>
            <a:miter lim="800000"/>
            <a:headEnd/>
            <a:tailEnd/>
          </a:ln>
          <a:effectLst/>
        </p:spPr>
        <p:txBody>
          <a:bodyPr wrap="none">
            <a:spAutoFit/>
          </a:bodyPr>
          <a:lstStyle/>
          <a:p>
            <a:r>
              <a:rPr kumimoji="1" lang="zh-CN" altLang="en-US" sz="2400" b="1" dirty="0" smtClean="0">
                <a:latin typeface="宋体" pitchFamily="2" charset="-122"/>
              </a:rPr>
              <a:t>组合聚集</a:t>
            </a:r>
            <a:r>
              <a:rPr kumimoji="1" lang="zh-CN" altLang="en-US" sz="2400" b="1" dirty="0">
                <a:latin typeface="宋体" pitchFamily="2" charset="-122"/>
              </a:rPr>
              <a:t>示例</a:t>
            </a:r>
          </a:p>
        </p:txBody>
      </p:sp>
      <p:sp>
        <p:nvSpPr>
          <p:cNvPr id="8" name="灯片编号占位符 7"/>
          <p:cNvSpPr>
            <a:spLocks noGrp="1"/>
          </p:cNvSpPr>
          <p:nvPr>
            <p:ph type="sldNum" sz="quarter" idx="12"/>
          </p:nvPr>
        </p:nvSpPr>
        <p:spPr/>
        <p:txBody>
          <a:bodyPr/>
          <a:lstStyle/>
          <a:p>
            <a:r>
              <a:rPr lang="en-US" altLang="zh-CN" smtClean="0"/>
              <a:t>Page </a:t>
            </a:r>
            <a:fld id="{F1B99DD6-F76E-4467-ADF1-32CF54D754CE}" type="slidenum">
              <a:rPr lang="en-US" altLang="zh-CN" smtClean="0"/>
              <a:pPr/>
              <a:t>35</a:t>
            </a:fld>
            <a:endParaRPr lang="en-US" altLang="zh-CN"/>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2"/>
          <p:cNvGraphicFramePr>
            <a:graphicFrameLocks noGrp="1" noChangeAspect="1"/>
          </p:cNvGraphicFramePr>
          <p:nvPr>
            <p:ph/>
          </p:nvPr>
        </p:nvGraphicFramePr>
        <p:xfrm>
          <a:off x="671513" y="922338"/>
          <a:ext cx="7877175" cy="3321050"/>
        </p:xfrm>
        <a:graphic>
          <a:graphicData uri="http://schemas.openxmlformats.org/presentationml/2006/ole">
            <mc:AlternateContent xmlns:mc="http://schemas.openxmlformats.org/markup-compatibility/2006">
              <mc:Choice xmlns:v="urn:schemas-microsoft-com:vml" Requires="v">
                <p:oleObj spid="_x0000_s57349" name="图像文档" r:id="rId3" imgW="3886200" imgH="1638360" progId="">
                  <p:embed/>
                </p:oleObj>
              </mc:Choice>
              <mc:Fallback>
                <p:oleObj name="图像文档" r:id="rId3" imgW="3886200" imgH="16383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13" y="922338"/>
                        <a:ext cx="7877175" cy="332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47" name="Text Box 3"/>
          <p:cNvSpPr txBox="1">
            <a:spLocks noChangeArrowheads="1"/>
          </p:cNvSpPr>
          <p:nvPr/>
        </p:nvSpPr>
        <p:spPr bwMode="auto">
          <a:xfrm>
            <a:off x="3946525" y="5583238"/>
            <a:ext cx="184150" cy="457200"/>
          </a:xfrm>
          <a:prstGeom prst="rect">
            <a:avLst/>
          </a:prstGeom>
          <a:noFill/>
          <a:ln w="9525">
            <a:noFill/>
            <a:miter lim="800000"/>
            <a:headEnd/>
            <a:tailEnd/>
          </a:ln>
          <a:effectLst/>
        </p:spPr>
        <p:txBody>
          <a:bodyPr wrap="none">
            <a:spAutoFit/>
          </a:bodyPr>
          <a:lstStyle/>
          <a:p>
            <a:endParaRPr kumimoji="1" lang="zh-CN" altLang="zh-CN" sz="2400" b="1">
              <a:latin typeface="Times New Roman" pitchFamily="18" charset="0"/>
            </a:endParaRPr>
          </a:p>
        </p:txBody>
      </p:sp>
      <p:sp>
        <p:nvSpPr>
          <p:cNvPr id="57348" name="Text Box 4"/>
          <p:cNvSpPr txBox="1">
            <a:spLocks noChangeArrowheads="1"/>
          </p:cNvSpPr>
          <p:nvPr/>
        </p:nvSpPr>
        <p:spPr bwMode="auto">
          <a:xfrm>
            <a:off x="2895600" y="4779963"/>
            <a:ext cx="2040943" cy="461665"/>
          </a:xfrm>
          <a:prstGeom prst="rect">
            <a:avLst/>
          </a:prstGeom>
          <a:noFill/>
          <a:ln w="9525">
            <a:noFill/>
            <a:miter lim="800000"/>
            <a:headEnd/>
            <a:tailEnd/>
          </a:ln>
          <a:effectLst/>
        </p:spPr>
        <p:txBody>
          <a:bodyPr wrap="none">
            <a:spAutoFit/>
          </a:bodyPr>
          <a:lstStyle/>
          <a:p>
            <a:r>
              <a:rPr kumimoji="1" lang="zh-CN" altLang="en-US" sz="2400" b="1" dirty="0" smtClean="0">
                <a:latin typeface="宋体" pitchFamily="2" charset="-122"/>
              </a:rPr>
              <a:t>复杂</a:t>
            </a:r>
            <a:r>
              <a:rPr kumimoji="1" lang="zh-CN" altLang="en-US" sz="2400" b="1" dirty="0">
                <a:latin typeface="宋体" pitchFamily="2" charset="-122"/>
              </a:rPr>
              <a:t>类图示例</a:t>
            </a:r>
          </a:p>
        </p:txBody>
      </p:sp>
      <p:sp>
        <p:nvSpPr>
          <p:cNvPr id="9" name="灯片编号占位符 8"/>
          <p:cNvSpPr>
            <a:spLocks noGrp="1"/>
          </p:cNvSpPr>
          <p:nvPr>
            <p:ph type="sldNum" sz="quarter" idx="12"/>
          </p:nvPr>
        </p:nvSpPr>
        <p:spPr/>
        <p:txBody>
          <a:bodyPr/>
          <a:lstStyle/>
          <a:p>
            <a:r>
              <a:rPr lang="en-US" altLang="zh-CN" smtClean="0"/>
              <a:t>Page </a:t>
            </a:r>
            <a:fld id="{F1B99DD6-F76E-4467-ADF1-32CF54D754CE}" type="slidenum">
              <a:rPr lang="en-US" altLang="zh-CN" smtClean="0"/>
              <a:pPr/>
              <a:t>36</a:t>
            </a:fld>
            <a:endParaRPr lang="en-US" altLang="zh-CN"/>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2"/>
          <p:cNvGraphicFramePr>
            <a:graphicFrameLocks noGrp="1" noChangeAspect="1"/>
          </p:cNvGraphicFramePr>
          <p:nvPr>
            <p:ph/>
          </p:nvPr>
        </p:nvGraphicFramePr>
        <p:xfrm>
          <a:off x="669925" y="690563"/>
          <a:ext cx="7878763" cy="4132262"/>
        </p:xfrm>
        <a:graphic>
          <a:graphicData uri="http://schemas.openxmlformats.org/presentationml/2006/ole">
            <mc:AlternateContent xmlns:mc="http://schemas.openxmlformats.org/markup-compatibility/2006">
              <mc:Choice xmlns:v="urn:schemas-microsoft-com:vml" Requires="v">
                <p:oleObj spid="_x0000_s58373" name="图像文档" r:id="rId3" imgW="3886200" imgH="2038320" progId="">
                  <p:embed/>
                </p:oleObj>
              </mc:Choice>
              <mc:Fallback>
                <p:oleObj name="图像文档" r:id="rId3" imgW="3886200" imgH="20383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925" y="690563"/>
                        <a:ext cx="7878763" cy="4132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1" name="Text Box 3"/>
          <p:cNvSpPr txBox="1">
            <a:spLocks noChangeArrowheads="1"/>
          </p:cNvSpPr>
          <p:nvPr/>
        </p:nvSpPr>
        <p:spPr bwMode="auto">
          <a:xfrm>
            <a:off x="3505200" y="5334000"/>
            <a:ext cx="2040943" cy="461665"/>
          </a:xfrm>
          <a:prstGeom prst="rect">
            <a:avLst/>
          </a:prstGeom>
          <a:noFill/>
          <a:ln w="9525">
            <a:noFill/>
            <a:miter lim="800000"/>
            <a:headEnd/>
            <a:tailEnd/>
          </a:ln>
          <a:effectLst/>
        </p:spPr>
        <p:txBody>
          <a:bodyPr wrap="none">
            <a:spAutoFit/>
          </a:bodyPr>
          <a:lstStyle/>
          <a:p>
            <a:r>
              <a:rPr kumimoji="1" lang="zh-CN" altLang="en-US" sz="2400" b="1" dirty="0" smtClean="0">
                <a:latin typeface="宋体" pitchFamily="2" charset="-122"/>
              </a:rPr>
              <a:t>多重</a:t>
            </a:r>
            <a:r>
              <a:rPr kumimoji="1" lang="zh-CN" altLang="en-US" sz="2400" b="1" dirty="0">
                <a:latin typeface="宋体" pitchFamily="2" charset="-122"/>
              </a:rPr>
              <a:t>继承示例</a:t>
            </a:r>
          </a:p>
        </p:txBody>
      </p:sp>
      <p:sp>
        <p:nvSpPr>
          <p:cNvPr id="8" name="灯片编号占位符 7"/>
          <p:cNvSpPr>
            <a:spLocks noGrp="1"/>
          </p:cNvSpPr>
          <p:nvPr>
            <p:ph type="sldNum" sz="quarter" idx="12"/>
          </p:nvPr>
        </p:nvSpPr>
        <p:spPr/>
        <p:txBody>
          <a:bodyPr/>
          <a:lstStyle/>
          <a:p>
            <a:r>
              <a:rPr lang="en-US" altLang="zh-CN" smtClean="0"/>
              <a:t>Page </a:t>
            </a:r>
            <a:fld id="{F1B99DD6-F76E-4467-ADF1-32CF54D754CE}" type="slidenum">
              <a:rPr lang="en-US" altLang="zh-CN" smtClean="0"/>
              <a:pPr/>
              <a:t>37</a:t>
            </a:fld>
            <a:endParaRPr lang="en-US" altLang="zh-CN"/>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noGrp="1" noChangeAspect="1"/>
          </p:cNvGraphicFramePr>
          <p:nvPr>
            <p:ph/>
          </p:nvPr>
        </p:nvGraphicFramePr>
        <p:xfrm>
          <a:off x="747713" y="1771650"/>
          <a:ext cx="7761287" cy="1065213"/>
        </p:xfrm>
        <a:graphic>
          <a:graphicData uri="http://schemas.openxmlformats.org/presentationml/2006/ole">
            <mc:AlternateContent xmlns:mc="http://schemas.openxmlformats.org/markup-compatibility/2006">
              <mc:Choice xmlns:v="urn:schemas-microsoft-com:vml" Requires="v">
                <p:oleObj spid="_x0000_s60421" name="图像文档" r:id="rId3" imgW="3886200" imgH="533520" progId="">
                  <p:embed/>
                </p:oleObj>
              </mc:Choice>
              <mc:Fallback>
                <p:oleObj name="图像文档" r:id="rId3" imgW="3886200" imgH="5335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13" y="1771650"/>
                        <a:ext cx="7761287" cy="1065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19" name="Text Box 3"/>
          <p:cNvSpPr txBox="1">
            <a:spLocks noChangeArrowheads="1"/>
          </p:cNvSpPr>
          <p:nvPr/>
        </p:nvSpPr>
        <p:spPr bwMode="auto">
          <a:xfrm>
            <a:off x="2438400" y="4398963"/>
            <a:ext cx="4327525" cy="457200"/>
          </a:xfrm>
          <a:prstGeom prst="rect">
            <a:avLst/>
          </a:prstGeom>
          <a:noFill/>
          <a:ln w="9525">
            <a:noFill/>
            <a:miter lim="800000"/>
            <a:headEnd/>
            <a:tailEnd/>
          </a:ln>
          <a:effectLst/>
        </p:spPr>
        <p:txBody>
          <a:bodyPr wrap="none">
            <a:spAutoFit/>
          </a:bodyPr>
          <a:lstStyle/>
          <a:p>
            <a:r>
              <a:rPr kumimoji="1" lang="zh-CN" altLang="en-US" sz="2400" b="1">
                <a:latin typeface="宋体" pitchFamily="2" charset="-122"/>
              </a:rPr>
              <a:t>图</a:t>
            </a:r>
            <a:r>
              <a:rPr kumimoji="1" lang="en-US" altLang="zh-CN" sz="2400" b="1">
                <a:latin typeface="宋体" pitchFamily="2" charset="-122"/>
              </a:rPr>
              <a:t>15.13    </a:t>
            </a:r>
            <a:r>
              <a:rPr kumimoji="1" lang="zh-CN" altLang="en-US" sz="2400" b="1">
                <a:latin typeface="宋体" pitchFamily="2" charset="-122"/>
              </a:rPr>
              <a:t>友元依赖关系示例</a:t>
            </a:r>
          </a:p>
        </p:txBody>
      </p:sp>
      <p:sp>
        <p:nvSpPr>
          <p:cNvPr id="8" name="灯片编号占位符 7"/>
          <p:cNvSpPr>
            <a:spLocks noGrp="1"/>
          </p:cNvSpPr>
          <p:nvPr>
            <p:ph type="sldNum" sz="quarter" idx="12"/>
          </p:nvPr>
        </p:nvSpPr>
        <p:spPr/>
        <p:txBody>
          <a:bodyPr/>
          <a:lstStyle/>
          <a:p>
            <a:r>
              <a:rPr lang="en-US" altLang="zh-CN" smtClean="0"/>
              <a:t>Page </a:t>
            </a:r>
            <a:fld id="{F1B99DD6-F76E-4467-ADF1-32CF54D754CE}" type="slidenum">
              <a:rPr lang="en-US" altLang="zh-CN" smtClean="0"/>
              <a:pPr/>
              <a:t>38</a:t>
            </a:fld>
            <a:endParaRPr lang="en-US" altLang="zh-CN"/>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descr="Rectangle: Click to edit Master text styles&#10;Second level&#10;Third level&#10;Fourth level&#10;Fifth level"/>
          <p:cNvSpPr>
            <a:spLocks noGrp="1" noChangeArrowheads="1"/>
          </p:cNvSpPr>
          <p:nvPr>
            <p:ph idx="1"/>
          </p:nvPr>
        </p:nvSpPr>
        <p:spPr>
          <a:xfrm>
            <a:off x="457200" y="990600"/>
            <a:ext cx="8305800" cy="5181600"/>
          </a:xfrm>
        </p:spPr>
        <p:txBody>
          <a:bodyPr/>
          <a:lstStyle/>
          <a:p>
            <a:pPr marL="0" indent="0">
              <a:lnSpc>
                <a:spcPct val="125000"/>
              </a:lnSpc>
              <a:buNone/>
            </a:pPr>
            <a:r>
              <a:rPr lang="en-US" altLang="zh-CN" dirty="0" smtClean="0">
                <a:latin typeface="+mn-ea"/>
              </a:rPr>
              <a:t> </a:t>
            </a:r>
            <a:r>
              <a:rPr lang="en-US" altLang="zh-CN" dirty="0">
                <a:latin typeface="+mn-ea"/>
              </a:rPr>
              <a:t>3.  </a:t>
            </a:r>
            <a:r>
              <a:rPr lang="zh-CN" altLang="en-US" dirty="0">
                <a:latin typeface="+mn-ea"/>
              </a:rPr>
              <a:t>对象图</a:t>
            </a:r>
            <a:r>
              <a:rPr lang="zh-CN" altLang="en-US" dirty="0">
                <a:latin typeface="华文行楷" pitchFamily="2" charset="-122"/>
              </a:rPr>
              <a:t></a:t>
            </a:r>
          </a:p>
          <a:p>
            <a:pPr>
              <a:lnSpc>
                <a:spcPct val="125000"/>
              </a:lnSpc>
              <a:buNone/>
            </a:pPr>
            <a:r>
              <a:rPr lang="zh-CN" altLang="en-US" dirty="0" smtClean="0"/>
              <a:t>          对象</a:t>
            </a:r>
            <a:r>
              <a:rPr lang="zh-CN" altLang="en-US" dirty="0"/>
              <a:t>是类的实例，对象之间的连接是类之间关联的实例，因此，对象图可以看作是类图的实例，能帮助人理解一个比较复杂的类图</a:t>
            </a:r>
            <a:r>
              <a:rPr lang="zh-CN" altLang="en-US" dirty="0" smtClean="0"/>
              <a:t>。</a:t>
            </a:r>
            <a:endParaRPr lang="en-US" altLang="zh-CN" dirty="0" smtClean="0"/>
          </a:p>
          <a:p>
            <a:pPr>
              <a:lnSpc>
                <a:spcPct val="125000"/>
              </a:lnSpc>
              <a:buNone/>
            </a:pPr>
            <a:r>
              <a:rPr lang="en-US" altLang="zh-CN" dirty="0" smtClean="0"/>
              <a:t>		</a:t>
            </a:r>
            <a:r>
              <a:rPr lang="zh-CN" altLang="en-US" dirty="0" smtClean="0"/>
              <a:t>在</a:t>
            </a:r>
            <a:r>
              <a:rPr lang="en-US" altLang="zh-CN" dirty="0" smtClean="0"/>
              <a:t>UML</a:t>
            </a:r>
            <a:r>
              <a:rPr lang="zh-CN" altLang="en-US" dirty="0" smtClean="0"/>
              <a:t>中，对象图与类图具有几乎完全相同的表示形式，主要差别是对象的名字下面要加一条下划线。</a:t>
            </a:r>
            <a:endParaRPr lang="zh-CN" altLang="en-US" dirty="0">
              <a:latin typeface="宋体" pitchFamily="2" charset="-122"/>
            </a:endParaRPr>
          </a:p>
        </p:txBody>
      </p:sp>
      <p:sp>
        <p:nvSpPr>
          <p:cNvPr id="7" name="灯片编号占位符 6"/>
          <p:cNvSpPr>
            <a:spLocks noGrp="1"/>
          </p:cNvSpPr>
          <p:nvPr>
            <p:ph type="sldNum" sz="quarter" idx="12"/>
          </p:nvPr>
        </p:nvSpPr>
        <p:spPr/>
        <p:txBody>
          <a:bodyPr/>
          <a:lstStyle/>
          <a:p>
            <a:pPr>
              <a:defRPr/>
            </a:pPr>
            <a:fld id="{F537BE33-5705-4C1F-BC01-910623468A03}" type="slidenum">
              <a:rPr lang="en-US" altLang="zh-CN" smtClean="0"/>
              <a:pPr>
                <a:defRPr/>
              </a:pPr>
              <a:t>39</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descr="Rectangle: Click to edit Master text styles&#10;Second level&#10;Third level&#10;Fourth level&#10;Fifth level"/>
          <p:cNvSpPr>
            <a:spLocks noGrp="1" noChangeArrowheads="1"/>
          </p:cNvSpPr>
          <p:nvPr>
            <p:ph idx="1"/>
          </p:nvPr>
        </p:nvSpPr>
        <p:spPr>
          <a:xfrm>
            <a:off x="533400" y="990600"/>
            <a:ext cx="7772400" cy="4648200"/>
          </a:xfrm>
        </p:spPr>
        <p:txBody>
          <a:bodyPr/>
          <a:lstStyle/>
          <a:p>
            <a:pPr>
              <a:lnSpc>
                <a:spcPct val="135000"/>
              </a:lnSpc>
            </a:pPr>
            <a:r>
              <a:rPr lang="en-US" altLang="zh-CN" dirty="0"/>
              <a:t> </a:t>
            </a:r>
            <a:r>
              <a:rPr lang="en-US" altLang="zh-CN" dirty="0" smtClean="0">
                <a:latin typeface="宋体" pitchFamily="2" charset="-122"/>
              </a:rPr>
              <a:t>UML</a:t>
            </a:r>
            <a:r>
              <a:rPr lang="zh-CN" altLang="en-US" dirty="0">
                <a:latin typeface="宋体" pitchFamily="2" charset="-122"/>
              </a:rPr>
              <a:t>已得到许多世界知名公司的使用和支持，并于</a:t>
            </a:r>
            <a:r>
              <a:rPr lang="en-US" altLang="zh-CN" dirty="0">
                <a:latin typeface="宋体" pitchFamily="2" charset="-122"/>
              </a:rPr>
              <a:t>1997</a:t>
            </a:r>
            <a:r>
              <a:rPr lang="zh-CN" altLang="en-US" dirty="0">
                <a:latin typeface="宋体" pitchFamily="2" charset="-122"/>
              </a:rPr>
              <a:t>年</a:t>
            </a:r>
            <a:r>
              <a:rPr lang="en-US" altLang="zh-CN" dirty="0">
                <a:latin typeface="宋体" pitchFamily="2" charset="-122"/>
              </a:rPr>
              <a:t>11</a:t>
            </a:r>
            <a:r>
              <a:rPr lang="zh-CN" altLang="en-US" dirty="0">
                <a:latin typeface="宋体" pitchFamily="2" charset="-122"/>
              </a:rPr>
              <a:t>月</a:t>
            </a:r>
            <a:r>
              <a:rPr lang="en-US" altLang="zh-CN" dirty="0">
                <a:latin typeface="宋体" pitchFamily="2" charset="-122"/>
              </a:rPr>
              <a:t>17</a:t>
            </a:r>
            <a:r>
              <a:rPr lang="zh-CN" altLang="en-US" dirty="0">
                <a:latin typeface="宋体" pitchFamily="2" charset="-122"/>
              </a:rPr>
              <a:t>日被</a:t>
            </a:r>
            <a:r>
              <a:rPr lang="en-US" altLang="zh-CN" dirty="0">
                <a:latin typeface="宋体" pitchFamily="2" charset="-122"/>
              </a:rPr>
              <a:t>OMG</a:t>
            </a:r>
            <a:r>
              <a:rPr lang="zh-CN" altLang="en-US" dirty="0">
                <a:latin typeface="宋体" pitchFamily="2" charset="-122"/>
              </a:rPr>
              <a:t>组织采纳，成为面向对象建模的标准语言。目前，</a:t>
            </a:r>
            <a:r>
              <a:rPr lang="en-US" altLang="zh-CN" dirty="0">
                <a:latin typeface="宋体" pitchFamily="2" charset="-122"/>
              </a:rPr>
              <a:t>OMG</a:t>
            </a:r>
            <a:r>
              <a:rPr lang="zh-CN" altLang="en-US" dirty="0">
                <a:latin typeface="宋体" pitchFamily="2" charset="-122"/>
              </a:rPr>
              <a:t>已经把</a:t>
            </a:r>
            <a:r>
              <a:rPr lang="en-US" altLang="zh-CN" dirty="0">
                <a:latin typeface="宋体" pitchFamily="2" charset="-122"/>
              </a:rPr>
              <a:t>UML</a:t>
            </a:r>
            <a:r>
              <a:rPr lang="zh-CN" altLang="en-US" dirty="0">
                <a:latin typeface="宋体" pitchFamily="2" charset="-122"/>
              </a:rPr>
              <a:t>作为公共可得到的规格说明提交给国际标准化组织进行国际标准化，这一进程在近期完成后</a:t>
            </a:r>
            <a:r>
              <a:rPr lang="en-US" altLang="zh-CN" dirty="0">
                <a:latin typeface="宋体" pitchFamily="2" charset="-122"/>
              </a:rPr>
              <a:t>UML</a:t>
            </a:r>
            <a:r>
              <a:rPr lang="zh-CN" altLang="en-US" dirty="0">
                <a:latin typeface="宋体" pitchFamily="2" charset="-122"/>
              </a:rPr>
              <a:t>将最终成为信息技术的正式国际标准</a:t>
            </a:r>
            <a:r>
              <a:rPr lang="zh-CN" altLang="en-US" dirty="0" smtClean="0">
                <a:latin typeface="宋体" pitchFamily="2" charset="-122"/>
              </a:rPr>
              <a:t>。</a:t>
            </a:r>
            <a:r>
              <a:rPr lang="zh-CN" altLang="en-US" dirty="0" smtClean="0"/>
              <a:t>        </a:t>
            </a:r>
            <a:endParaRPr lang="zh-CN" altLang="en-US" dirty="0"/>
          </a:p>
        </p:txBody>
      </p:sp>
      <p:sp>
        <p:nvSpPr>
          <p:cNvPr id="7" name="灯片编号占位符 6"/>
          <p:cNvSpPr>
            <a:spLocks noGrp="1"/>
          </p:cNvSpPr>
          <p:nvPr>
            <p:ph type="sldNum" sz="quarter" idx="12"/>
          </p:nvPr>
        </p:nvSpPr>
        <p:spPr/>
        <p:txBody>
          <a:bodyPr/>
          <a:lstStyle/>
          <a:p>
            <a:pPr>
              <a:defRPr/>
            </a:pPr>
            <a:fld id="{F537BE33-5705-4C1F-BC01-910623468A03}" type="slidenum">
              <a:rPr lang="en-US" altLang="zh-CN" smtClean="0"/>
              <a:pPr>
                <a:defRPr/>
              </a:pPr>
              <a:t>4</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2"/>
          <p:cNvGraphicFramePr>
            <a:graphicFrameLocks noGrp="1" noChangeAspect="1"/>
          </p:cNvGraphicFramePr>
          <p:nvPr>
            <p:ph/>
          </p:nvPr>
        </p:nvGraphicFramePr>
        <p:xfrm>
          <a:off x="762000" y="228600"/>
          <a:ext cx="7605713" cy="5627688"/>
        </p:xfrm>
        <a:graphic>
          <a:graphicData uri="http://schemas.openxmlformats.org/presentationml/2006/ole">
            <mc:AlternateContent xmlns:mc="http://schemas.openxmlformats.org/markup-compatibility/2006">
              <mc:Choice xmlns:v="urn:schemas-microsoft-com:vml" Requires="v">
                <p:oleObj spid="_x0000_s65541" name="图像文档" r:id="rId3" imgW="3809880" imgH="2819520" progId="">
                  <p:embed/>
                </p:oleObj>
              </mc:Choice>
              <mc:Fallback>
                <p:oleObj name="图像文档" r:id="rId3" imgW="3809880" imgH="28195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8600"/>
                        <a:ext cx="7605713" cy="562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39" name="Text Box 3"/>
          <p:cNvSpPr txBox="1">
            <a:spLocks noChangeArrowheads="1"/>
          </p:cNvSpPr>
          <p:nvPr/>
        </p:nvSpPr>
        <p:spPr bwMode="auto">
          <a:xfrm>
            <a:off x="3352800" y="6172200"/>
            <a:ext cx="1731564" cy="461665"/>
          </a:xfrm>
          <a:prstGeom prst="rect">
            <a:avLst/>
          </a:prstGeom>
          <a:noFill/>
          <a:ln w="9525">
            <a:noFill/>
            <a:miter lim="800000"/>
            <a:headEnd/>
            <a:tailEnd/>
          </a:ln>
          <a:effectLst/>
        </p:spPr>
        <p:txBody>
          <a:bodyPr wrap="none">
            <a:spAutoFit/>
          </a:bodyPr>
          <a:lstStyle/>
          <a:p>
            <a:r>
              <a:rPr kumimoji="1" lang="zh-CN" altLang="en-US" sz="2400" b="1" dirty="0" smtClean="0">
                <a:latin typeface="宋体" pitchFamily="2" charset="-122"/>
              </a:rPr>
              <a:t>对象</a:t>
            </a:r>
            <a:r>
              <a:rPr kumimoji="1" lang="zh-CN" altLang="en-US" sz="2400" b="1" dirty="0">
                <a:latin typeface="宋体" pitchFamily="2" charset="-122"/>
              </a:rPr>
              <a:t>图示例</a:t>
            </a:r>
          </a:p>
        </p:txBody>
      </p:sp>
      <p:sp>
        <p:nvSpPr>
          <p:cNvPr id="8" name="灯片编号占位符 7"/>
          <p:cNvSpPr>
            <a:spLocks noGrp="1"/>
          </p:cNvSpPr>
          <p:nvPr>
            <p:ph type="sldNum" sz="quarter" idx="12"/>
          </p:nvPr>
        </p:nvSpPr>
        <p:spPr/>
        <p:txBody>
          <a:bodyPr/>
          <a:lstStyle/>
          <a:p>
            <a:r>
              <a:rPr lang="en-US" altLang="zh-CN" smtClean="0"/>
              <a:t>Page </a:t>
            </a:r>
            <a:fld id="{F1B99DD6-F76E-4467-ADF1-32CF54D754CE}" type="slidenum">
              <a:rPr lang="en-US" altLang="zh-CN" smtClean="0"/>
              <a:pPr/>
              <a:t>40</a:t>
            </a:fld>
            <a:endParaRPr lang="en-US" altLang="zh-CN"/>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CN" dirty="0" smtClean="0"/>
              <a:t>8.3  </a:t>
            </a:r>
            <a:r>
              <a:rPr lang="zh-CN" altLang="en-US" dirty="0"/>
              <a:t>动态建模机制</a:t>
            </a:r>
            <a:endParaRPr lang="zh-CN" altLang="en-US" b="0" i="1" dirty="0">
              <a:effectLst/>
            </a:endParaRPr>
          </a:p>
        </p:txBody>
      </p:sp>
      <p:sp>
        <p:nvSpPr>
          <p:cNvPr id="68611" name="Rectangle 3" descr="Rectangle: Click to edit Master text styles&#10;Second level&#10;Third level&#10;Fourth level&#10;Fifth level"/>
          <p:cNvSpPr>
            <a:spLocks noGrp="1" noChangeArrowheads="1"/>
          </p:cNvSpPr>
          <p:nvPr>
            <p:ph idx="1"/>
          </p:nvPr>
        </p:nvSpPr>
        <p:spPr>
          <a:xfrm>
            <a:off x="457200" y="1052513"/>
            <a:ext cx="8382000" cy="4114800"/>
          </a:xfrm>
        </p:spPr>
        <p:txBody>
          <a:bodyPr/>
          <a:lstStyle/>
          <a:p>
            <a:pPr>
              <a:lnSpc>
                <a:spcPct val="125000"/>
              </a:lnSpc>
            </a:pPr>
            <a:r>
              <a:rPr lang="en-US" altLang="zh-CN" dirty="0"/>
              <a:t> </a:t>
            </a:r>
            <a:r>
              <a:rPr lang="zh-CN" altLang="en-US" dirty="0" smtClean="0"/>
              <a:t>系统</a:t>
            </a:r>
            <a:r>
              <a:rPr lang="zh-CN" altLang="en-US" dirty="0"/>
              <a:t>中的对象在执行期间的不同时间点如何通信以及通信的结果如何，就是系统的动态行为，也就是说，对象通过通信相互协作的方式以及系统中的对象在系统生命期中改变状态的方式，是系统的动态行为</a:t>
            </a:r>
            <a:r>
              <a:rPr lang="zh-CN" altLang="en-US" dirty="0" smtClean="0"/>
              <a:t>。</a:t>
            </a:r>
            <a:endParaRPr lang="zh-CN" altLang="en-US" dirty="0"/>
          </a:p>
        </p:txBody>
      </p:sp>
      <p:sp>
        <p:nvSpPr>
          <p:cNvPr id="8" name="灯片编号占位符 7"/>
          <p:cNvSpPr>
            <a:spLocks noGrp="1"/>
          </p:cNvSpPr>
          <p:nvPr>
            <p:ph type="sldNum" sz="quarter" idx="12"/>
          </p:nvPr>
        </p:nvSpPr>
        <p:spPr/>
        <p:txBody>
          <a:bodyPr/>
          <a:lstStyle/>
          <a:p>
            <a:pPr>
              <a:defRPr/>
            </a:pPr>
            <a:fld id="{F537BE33-5705-4C1F-BC01-910623468A03}" type="slidenum">
              <a:rPr lang="en-US" altLang="zh-CN" smtClean="0"/>
              <a:pPr>
                <a:defRPr/>
              </a:pPr>
              <a:t>41</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dirty="0" smtClean="0">
                <a:latin typeface="隶书" pitchFamily="49" charset="-122"/>
              </a:rPr>
              <a:t>8.3.1 </a:t>
            </a:r>
            <a:r>
              <a:rPr lang="zh-CN" altLang="en-US" dirty="0" smtClean="0">
                <a:latin typeface="隶书" pitchFamily="49" charset="-122"/>
              </a:rPr>
              <a:t>消息</a:t>
            </a:r>
            <a:endParaRPr lang="zh-CN" altLang="zh-CN" dirty="0"/>
          </a:p>
        </p:txBody>
      </p:sp>
      <p:sp>
        <p:nvSpPr>
          <p:cNvPr id="168963" name="Rectangle 3" descr="Rectangle: Click to edit Master text styles&#10;Second level&#10;Third level&#10;Fourth level&#10;Fifth level"/>
          <p:cNvSpPr>
            <a:spLocks noGrp="1" noChangeArrowheads="1"/>
          </p:cNvSpPr>
          <p:nvPr>
            <p:ph idx="1"/>
          </p:nvPr>
        </p:nvSpPr>
        <p:spPr>
          <a:xfrm>
            <a:off x="457200" y="1052513"/>
            <a:ext cx="8077200" cy="4114800"/>
          </a:xfrm>
        </p:spPr>
        <p:txBody>
          <a:bodyPr/>
          <a:lstStyle/>
          <a:p>
            <a:pPr>
              <a:lnSpc>
                <a:spcPct val="125000"/>
              </a:lnSpc>
            </a:pPr>
            <a:r>
              <a:rPr lang="zh-CN" altLang="en-US" dirty="0" smtClean="0"/>
              <a:t> 在</a:t>
            </a:r>
            <a:r>
              <a:rPr lang="en-US" altLang="zh-CN" dirty="0" smtClean="0"/>
              <a:t>UML</a:t>
            </a:r>
            <a:r>
              <a:rPr lang="zh-CN" altLang="en-US" dirty="0" smtClean="0"/>
              <a:t>的所有动态图</a:t>
            </a:r>
            <a:r>
              <a:rPr lang="en-US" altLang="zh-CN" dirty="0" smtClean="0"/>
              <a:t>(</a:t>
            </a:r>
            <a:r>
              <a:rPr lang="zh-CN" altLang="en-US" dirty="0" smtClean="0">
                <a:solidFill>
                  <a:srgbClr val="FF0000"/>
                </a:solidFill>
              </a:rPr>
              <a:t>状态图</a:t>
            </a:r>
            <a:r>
              <a:rPr lang="zh-CN" altLang="en-US" dirty="0" smtClean="0"/>
              <a:t>、</a:t>
            </a:r>
            <a:r>
              <a:rPr lang="zh-CN" altLang="en-US" dirty="0" smtClean="0">
                <a:solidFill>
                  <a:srgbClr val="FF0000"/>
                </a:solidFill>
              </a:rPr>
              <a:t>顺序图</a:t>
            </a:r>
            <a:r>
              <a:rPr lang="zh-CN" altLang="en-US" dirty="0" smtClean="0"/>
              <a:t>、</a:t>
            </a:r>
            <a:r>
              <a:rPr lang="zh-CN" altLang="en-US" dirty="0" smtClean="0">
                <a:solidFill>
                  <a:srgbClr val="FF0000"/>
                </a:solidFill>
              </a:rPr>
              <a:t>协作图</a:t>
            </a:r>
            <a:r>
              <a:rPr lang="zh-CN" altLang="en-US" dirty="0" smtClean="0"/>
              <a:t>和</a:t>
            </a:r>
            <a:r>
              <a:rPr lang="zh-CN" altLang="en-US" dirty="0" smtClean="0">
                <a:solidFill>
                  <a:srgbClr val="FF0000"/>
                </a:solidFill>
              </a:rPr>
              <a:t>活动图</a:t>
            </a:r>
            <a:r>
              <a:rPr lang="en-US" altLang="zh-CN" dirty="0" smtClean="0"/>
              <a:t>)</a:t>
            </a:r>
            <a:r>
              <a:rPr lang="zh-CN" altLang="en-US" dirty="0" smtClean="0"/>
              <a:t>中，消息都表示为连接发送者和接收者的一根箭头线，箭头的形状表示消息的类型，如</a:t>
            </a:r>
            <a:r>
              <a:rPr lang="zh-CN" altLang="en-US" dirty="0" smtClean="0"/>
              <a:t>图</a:t>
            </a:r>
            <a:r>
              <a:rPr lang="en-US" altLang="zh-CN" dirty="0" smtClean="0"/>
              <a:t>8.5</a:t>
            </a:r>
            <a:r>
              <a:rPr lang="zh-CN" altLang="en-US" dirty="0" smtClean="0"/>
              <a:t>所示。</a:t>
            </a:r>
            <a:r>
              <a:rPr lang="zh-CN" altLang="en-US" dirty="0" smtClean="0">
                <a:latin typeface="宋体" pitchFamily="2" charset="-122"/>
              </a:rPr>
              <a:t></a:t>
            </a:r>
            <a:endParaRPr lang="zh-CN" altLang="en-US" dirty="0" smtClean="0"/>
          </a:p>
          <a:p>
            <a:endParaRPr lang="en-US" altLang="zh-CN" dirty="0"/>
          </a:p>
        </p:txBody>
      </p:sp>
      <p:sp>
        <p:nvSpPr>
          <p:cNvPr id="8" name="灯片编号占位符 7"/>
          <p:cNvSpPr>
            <a:spLocks noGrp="1"/>
          </p:cNvSpPr>
          <p:nvPr>
            <p:ph type="sldNum" sz="quarter" idx="12"/>
          </p:nvPr>
        </p:nvSpPr>
        <p:spPr/>
        <p:txBody>
          <a:bodyPr/>
          <a:lstStyle/>
          <a:p>
            <a:pPr>
              <a:defRPr/>
            </a:pPr>
            <a:fld id="{F537BE33-5705-4C1F-BC01-910623468A03}" type="slidenum">
              <a:rPr lang="en-US" altLang="zh-CN" smtClean="0"/>
              <a:pPr>
                <a:defRPr/>
              </a:pPr>
              <a:t>42</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2"/>
          <p:cNvGraphicFramePr>
            <a:graphicFrameLocks noGrp="1" noChangeAspect="1"/>
          </p:cNvGraphicFramePr>
          <p:nvPr>
            <p:ph/>
          </p:nvPr>
        </p:nvGraphicFramePr>
        <p:xfrm>
          <a:off x="762000" y="1295400"/>
          <a:ext cx="7748588" cy="3190875"/>
        </p:xfrm>
        <a:graphic>
          <a:graphicData uri="http://schemas.openxmlformats.org/presentationml/2006/ole">
            <mc:AlternateContent xmlns:mc="http://schemas.openxmlformats.org/markup-compatibility/2006">
              <mc:Choice xmlns:v="urn:schemas-microsoft-com:vml" Requires="v">
                <p:oleObj spid="_x0000_s69637" name="图像文档" r:id="rId3" imgW="3886200" imgH="1600200" progId="">
                  <p:embed/>
                </p:oleObj>
              </mc:Choice>
              <mc:Fallback>
                <p:oleObj name="图像文档" r:id="rId3" imgW="3886200" imgH="16002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95400"/>
                        <a:ext cx="7748588" cy="319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5" name="Text Box 3"/>
          <p:cNvSpPr txBox="1">
            <a:spLocks noChangeArrowheads="1"/>
          </p:cNvSpPr>
          <p:nvPr/>
        </p:nvSpPr>
        <p:spPr bwMode="auto">
          <a:xfrm>
            <a:off x="3276600" y="5008563"/>
            <a:ext cx="2662908" cy="461665"/>
          </a:xfrm>
          <a:prstGeom prst="rect">
            <a:avLst/>
          </a:prstGeom>
          <a:noFill/>
          <a:ln w="9525">
            <a:noFill/>
            <a:miter lim="800000"/>
            <a:headEnd/>
            <a:tailEnd/>
          </a:ln>
          <a:effectLst/>
        </p:spPr>
        <p:txBody>
          <a:bodyPr wrap="none">
            <a:spAutoFit/>
          </a:bodyPr>
          <a:lstStyle/>
          <a:p>
            <a:r>
              <a:rPr kumimoji="1" lang="zh-CN" altLang="en-US" sz="2400" b="1" dirty="0" smtClean="0">
                <a:latin typeface="宋体" pitchFamily="2" charset="-122"/>
              </a:rPr>
              <a:t>图</a:t>
            </a:r>
            <a:r>
              <a:rPr kumimoji="1" lang="en-US" altLang="zh-CN" sz="2400" b="1" dirty="0" smtClean="0">
                <a:latin typeface="宋体" pitchFamily="2" charset="-122"/>
              </a:rPr>
              <a:t>8.5 </a:t>
            </a:r>
            <a:r>
              <a:rPr kumimoji="1" lang="zh-CN" altLang="en-US" sz="2400" b="1" dirty="0">
                <a:latin typeface="宋体" pitchFamily="2" charset="-122"/>
              </a:rPr>
              <a:t>消息的类型</a:t>
            </a:r>
          </a:p>
        </p:txBody>
      </p:sp>
      <p:sp>
        <p:nvSpPr>
          <p:cNvPr id="8" name="灯片编号占位符 7"/>
          <p:cNvSpPr>
            <a:spLocks noGrp="1"/>
          </p:cNvSpPr>
          <p:nvPr>
            <p:ph type="sldNum" sz="quarter" idx="12"/>
          </p:nvPr>
        </p:nvSpPr>
        <p:spPr/>
        <p:txBody>
          <a:bodyPr/>
          <a:lstStyle/>
          <a:p>
            <a:r>
              <a:rPr lang="en-US" altLang="zh-CN" smtClean="0"/>
              <a:t>Page </a:t>
            </a:r>
            <a:fld id="{F1B99DD6-F76E-4467-ADF1-32CF54D754CE}" type="slidenum">
              <a:rPr lang="en-US" altLang="zh-CN" smtClean="0"/>
              <a:pPr/>
              <a:t>43</a:t>
            </a:fld>
            <a:endParaRPr lang="en-US" altLang="zh-CN"/>
          </a:p>
        </p:txBody>
      </p:sp>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descr="Rectangle: Click to edit Master text styles&#10;Second level&#10;Third level&#10;Fourth level&#10;Fifth level"/>
          <p:cNvSpPr>
            <a:spLocks noGrp="1" noChangeArrowheads="1"/>
          </p:cNvSpPr>
          <p:nvPr>
            <p:ph idx="1"/>
          </p:nvPr>
        </p:nvSpPr>
        <p:spPr>
          <a:xfrm>
            <a:off x="381000" y="1066800"/>
            <a:ext cx="8534400" cy="5486400"/>
          </a:xfrm>
        </p:spPr>
        <p:txBody>
          <a:bodyPr/>
          <a:lstStyle/>
          <a:p>
            <a:pPr>
              <a:lnSpc>
                <a:spcPct val="110000"/>
              </a:lnSpc>
              <a:spcBef>
                <a:spcPts val="600"/>
              </a:spcBef>
            </a:pPr>
            <a:r>
              <a:rPr lang="zh-CN" altLang="en-US" sz="2800" dirty="0" smtClean="0">
                <a:latin typeface="宋体" pitchFamily="2" charset="-122"/>
              </a:rPr>
              <a:t>简</a:t>
            </a:r>
            <a:r>
              <a:rPr lang="zh-CN" altLang="en-US" sz="2800" dirty="0" smtClean="0"/>
              <a:t>单</a:t>
            </a:r>
            <a:r>
              <a:rPr lang="zh-CN" altLang="en-US" sz="2800" dirty="0"/>
              <a:t>消息：表示简单的控制流，它只是表示控制从一个对象传给另一个对象，而没有描述通信的任何细节</a:t>
            </a:r>
            <a:r>
              <a:rPr lang="zh-CN" altLang="en-US" sz="2800" dirty="0" smtClean="0"/>
              <a:t>。</a:t>
            </a:r>
            <a:endParaRPr lang="en-US" altLang="zh-CN" sz="2800" dirty="0" smtClean="0"/>
          </a:p>
          <a:p>
            <a:pPr>
              <a:lnSpc>
                <a:spcPct val="110000"/>
              </a:lnSpc>
              <a:spcBef>
                <a:spcPts val="600"/>
              </a:spcBef>
            </a:pPr>
            <a:r>
              <a:rPr lang="zh-CN" altLang="en-US" sz="2800" dirty="0" smtClean="0">
                <a:latin typeface="宋体" pitchFamily="2" charset="-122"/>
              </a:rPr>
              <a:t>同</a:t>
            </a:r>
            <a:r>
              <a:rPr lang="zh-CN" altLang="en-US" sz="2800" dirty="0" smtClean="0"/>
              <a:t>步消息：表示嵌套的控制流，操作的调用是一种典型的同步消息。调用者发出消息后必须等待消息返回，只有当处理消息的操作执行完毕后，调用者才可以继续执行自己的操作。</a:t>
            </a:r>
            <a:endParaRPr lang="en-US" altLang="zh-CN" sz="2800" dirty="0" smtClean="0"/>
          </a:p>
          <a:p>
            <a:pPr>
              <a:lnSpc>
                <a:spcPct val="110000"/>
              </a:lnSpc>
              <a:spcBef>
                <a:spcPts val="600"/>
              </a:spcBef>
            </a:pPr>
            <a:r>
              <a:rPr lang="zh-CN" altLang="en-US" sz="2800" dirty="0" smtClean="0">
                <a:latin typeface="宋体" pitchFamily="2" charset="-122"/>
              </a:rPr>
              <a:t>异步</a:t>
            </a:r>
            <a:r>
              <a:rPr lang="zh-CN" altLang="en-US" sz="2800" dirty="0" smtClean="0"/>
              <a:t>消息：表示异步控制流，发送者发出消息后不用等待消息处理完就可以继续执行自己的操作。异步消息主要用于描述实时系统中的并发行为。</a:t>
            </a:r>
            <a:endParaRPr lang="zh-CN" altLang="en-US" sz="2800" dirty="0"/>
          </a:p>
        </p:txBody>
      </p:sp>
      <p:sp>
        <p:nvSpPr>
          <p:cNvPr id="3" name="矩形 2"/>
          <p:cNvSpPr/>
          <p:nvPr/>
        </p:nvSpPr>
        <p:spPr>
          <a:xfrm>
            <a:off x="1295400" y="101025"/>
            <a:ext cx="4222750" cy="584775"/>
          </a:xfrm>
          <a:prstGeom prst="rect">
            <a:avLst/>
          </a:prstGeom>
        </p:spPr>
        <p:txBody>
          <a:bodyPr wrap="square">
            <a:spAutoFit/>
          </a:bodyPr>
          <a:lstStyle/>
          <a:p>
            <a:r>
              <a:rPr kumimoji="1" lang="en-US" altLang="zh-CN" sz="3200" b="1" kern="0" dirty="0" smtClean="0">
                <a:solidFill>
                  <a:srgbClr val="3333CC"/>
                </a:solidFill>
                <a:latin typeface="Tahoma"/>
                <a:ea typeface="楷体_GB2312"/>
              </a:rPr>
              <a:t>UML</a:t>
            </a:r>
            <a:r>
              <a:rPr kumimoji="1" lang="zh-CN" altLang="en-US" sz="3200" b="1" kern="0" dirty="0" smtClean="0">
                <a:solidFill>
                  <a:srgbClr val="3333CC"/>
                </a:solidFill>
                <a:latin typeface="Tahoma"/>
                <a:ea typeface="楷体_GB2312"/>
              </a:rPr>
              <a:t>定义了三种消息</a:t>
            </a:r>
            <a:endParaRPr lang="zh-CN" altLang="en-US" dirty="0"/>
          </a:p>
        </p:txBody>
      </p:sp>
      <p:sp>
        <p:nvSpPr>
          <p:cNvPr id="8" name="灯片编号占位符 7"/>
          <p:cNvSpPr>
            <a:spLocks noGrp="1"/>
          </p:cNvSpPr>
          <p:nvPr>
            <p:ph type="sldNum" sz="quarter" idx="12"/>
          </p:nvPr>
        </p:nvSpPr>
        <p:spPr/>
        <p:txBody>
          <a:bodyPr/>
          <a:lstStyle/>
          <a:p>
            <a:pPr>
              <a:defRPr/>
            </a:pPr>
            <a:fld id="{F537BE33-5705-4C1F-BC01-910623468A03}" type="slidenum">
              <a:rPr lang="en-US" altLang="zh-CN" smtClean="0"/>
              <a:pPr>
                <a:defRPr/>
              </a:pPr>
              <a:t>44</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descr="Rectangle: Click to edit Master text styles&#10;Second level&#10;Third level&#10;Fourth level&#10;Fifth level"/>
          <p:cNvSpPr>
            <a:spLocks noGrp="1" noChangeArrowheads="1"/>
          </p:cNvSpPr>
          <p:nvPr>
            <p:ph idx="1"/>
          </p:nvPr>
        </p:nvSpPr>
        <p:spPr>
          <a:xfrm>
            <a:off x="304800" y="1219200"/>
            <a:ext cx="8382000" cy="4114800"/>
          </a:xfrm>
        </p:spPr>
        <p:txBody>
          <a:bodyPr/>
          <a:lstStyle/>
          <a:p>
            <a:pPr>
              <a:lnSpc>
                <a:spcPct val="110000"/>
              </a:lnSpc>
              <a:buNone/>
            </a:pPr>
            <a:r>
              <a:rPr lang="zh-CN" altLang="en-US" dirty="0" smtClean="0"/>
              <a:t>          </a:t>
            </a:r>
            <a:r>
              <a:rPr lang="zh-CN" altLang="en-US" dirty="0" smtClean="0">
                <a:solidFill>
                  <a:srgbClr val="FF0000"/>
                </a:solidFill>
              </a:rPr>
              <a:t>状态图</a:t>
            </a:r>
            <a:r>
              <a:rPr lang="zh-CN" altLang="en-US" dirty="0"/>
              <a:t>描述一个特定对象的所有可能的状态以及引起状态转换的事件。大多数面向对象技术都用状态图表示单个对象在其生命期中的行为。一个状态图包括一系列状态、事件以及状态之间的转移</a:t>
            </a:r>
            <a:r>
              <a:rPr lang="zh-CN" altLang="en-US" dirty="0" smtClean="0"/>
              <a:t>。</a:t>
            </a:r>
            <a:endParaRPr lang="zh-CN" altLang="en-US" dirty="0"/>
          </a:p>
        </p:txBody>
      </p:sp>
      <p:sp>
        <p:nvSpPr>
          <p:cNvPr id="3" name="矩形 2"/>
          <p:cNvSpPr/>
          <p:nvPr/>
        </p:nvSpPr>
        <p:spPr>
          <a:xfrm>
            <a:off x="1219200" y="76200"/>
            <a:ext cx="4381500" cy="584775"/>
          </a:xfrm>
          <a:prstGeom prst="rect">
            <a:avLst/>
          </a:prstGeom>
        </p:spPr>
        <p:txBody>
          <a:bodyPr wrap="square">
            <a:spAutoFit/>
          </a:bodyPr>
          <a:lstStyle/>
          <a:p>
            <a:r>
              <a:rPr kumimoji="1" lang="en-US" altLang="zh-CN" sz="3200" b="1" kern="0" dirty="0" smtClean="0">
                <a:solidFill>
                  <a:srgbClr val="3333CC"/>
                </a:solidFill>
                <a:latin typeface="隶书" pitchFamily="49" charset="-122"/>
                <a:ea typeface="楷体_GB2312"/>
              </a:rPr>
              <a:t>8.3.2  </a:t>
            </a:r>
            <a:r>
              <a:rPr kumimoji="1" lang="zh-CN" altLang="en-US" sz="3200" b="1" kern="0" dirty="0" smtClean="0">
                <a:solidFill>
                  <a:srgbClr val="3333CC"/>
                </a:solidFill>
                <a:latin typeface="隶书" pitchFamily="49" charset="-122"/>
                <a:ea typeface="楷体_GB2312"/>
              </a:rPr>
              <a:t>状态图</a:t>
            </a:r>
            <a:endParaRPr lang="zh-CN" altLang="en-US" dirty="0"/>
          </a:p>
        </p:txBody>
      </p:sp>
      <p:sp>
        <p:nvSpPr>
          <p:cNvPr id="8" name="灯片编号占位符 7"/>
          <p:cNvSpPr>
            <a:spLocks noGrp="1"/>
          </p:cNvSpPr>
          <p:nvPr>
            <p:ph type="sldNum" sz="quarter" idx="12"/>
          </p:nvPr>
        </p:nvSpPr>
        <p:spPr/>
        <p:txBody>
          <a:bodyPr/>
          <a:lstStyle/>
          <a:p>
            <a:pPr>
              <a:defRPr/>
            </a:pPr>
            <a:fld id="{F537BE33-5705-4C1F-BC01-910623468A03}" type="slidenum">
              <a:rPr lang="en-US" altLang="zh-CN" smtClean="0"/>
              <a:pPr>
                <a:defRPr/>
              </a:pPr>
              <a:t>45</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0" name="Object 2"/>
          <p:cNvGraphicFramePr>
            <a:graphicFrameLocks noGrp="1" noChangeAspect="1"/>
          </p:cNvGraphicFramePr>
          <p:nvPr>
            <p:ph/>
          </p:nvPr>
        </p:nvGraphicFramePr>
        <p:xfrm>
          <a:off x="609600" y="1295400"/>
          <a:ext cx="6172200" cy="3207124"/>
        </p:xfrm>
        <a:graphic>
          <a:graphicData uri="http://schemas.openxmlformats.org/presentationml/2006/ole">
            <mc:AlternateContent xmlns:mc="http://schemas.openxmlformats.org/markup-compatibility/2006">
              <mc:Choice xmlns:v="urn:schemas-microsoft-com:vml" Requires="v">
                <p:oleObj spid="_x0000_s73733" name="图像文档" r:id="rId3" imgW="3886200" imgH="2019240" progId="">
                  <p:embed/>
                </p:oleObj>
              </mc:Choice>
              <mc:Fallback>
                <p:oleObj name="图像文档" r:id="rId3" imgW="3886200" imgH="20192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95400"/>
                        <a:ext cx="6172200" cy="32071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31" name="Text Box 3"/>
          <p:cNvSpPr txBox="1">
            <a:spLocks noChangeArrowheads="1"/>
          </p:cNvSpPr>
          <p:nvPr/>
        </p:nvSpPr>
        <p:spPr bwMode="auto">
          <a:xfrm>
            <a:off x="1447800" y="5105400"/>
            <a:ext cx="4211409" cy="461665"/>
          </a:xfrm>
          <a:prstGeom prst="rect">
            <a:avLst/>
          </a:prstGeom>
          <a:noFill/>
          <a:ln w="9525">
            <a:noFill/>
            <a:miter lim="800000"/>
            <a:headEnd/>
            <a:tailEnd/>
          </a:ln>
          <a:effectLst/>
        </p:spPr>
        <p:txBody>
          <a:bodyPr wrap="none">
            <a:spAutoFit/>
          </a:bodyPr>
          <a:lstStyle/>
          <a:p>
            <a:r>
              <a:rPr kumimoji="1" lang="zh-CN" altLang="en-US" sz="2400" b="1" dirty="0" smtClean="0">
                <a:latin typeface="宋体" pitchFamily="2" charset="-122"/>
              </a:rPr>
              <a:t>图</a:t>
            </a:r>
            <a:r>
              <a:rPr kumimoji="1" lang="en-US" altLang="zh-CN" sz="2400" b="1" dirty="0" smtClean="0">
                <a:latin typeface="宋体" pitchFamily="2" charset="-122"/>
              </a:rPr>
              <a:t>8.6  </a:t>
            </a:r>
            <a:r>
              <a:rPr kumimoji="1" lang="zh-CN" altLang="en-US" sz="2400" b="1" dirty="0">
                <a:latin typeface="宋体" pitchFamily="2" charset="-122"/>
              </a:rPr>
              <a:t>状态的三个组成</a:t>
            </a:r>
            <a:r>
              <a:rPr kumimoji="1" lang="zh-CN" altLang="en-US" sz="2400" b="1" dirty="0">
                <a:latin typeface="Times New Roman" pitchFamily="18" charset="0"/>
              </a:rPr>
              <a:t>部分</a:t>
            </a:r>
          </a:p>
        </p:txBody>
      </p:sp>
      <p:sp>
        <p:nvSpPr>
          <p:cNvPr id="5" name="矩形标注 4"/>
          <p:cNvSpPr/>
          <p:nvPr/>
        </p:nvSpPr>
        <p:spPr bwMode="auto">
          <a:xfrm>
            <a:off x="5943600" y="3810000"/>
            <a:ext cx="2971800" cy="1371600"/>
          </a:xfrm>
          <a:prstGeom prst="wedgeRectCallout">
            <a:avLst>
              <a:gd name="adj1" fmla="val -116410"/>
              <a:gd name="adj2" fmla="val -6715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altLang="zh-CN" sz="2400" b="1" dirty="0" smtClean="0">
                <a:solidFill>
                  <a:srgbClr val="C00000"/>
                </a:solidFill>
                <a:latin typeface="宋体" pitchFamily="2" charset="-122"/>
              </a:rPr>
              <a:t>entry(</a:t>
            </a:r>
            <a:r>
              <a:rPr lang="zh-CN" altLang="en-US" sz="2400" b="1" dirty="0" smtClean="0">
                <a:solidFill>
                  <a:srgbClr val="C00000"/>
                </a:solidFill>
                <a:latin typeface="宋体" pitchFamily="2" charset="-122"/>
              </a:rPr>
              <a:t>进入</a:t>
            </a:r>
            <a:r>
              <a:rPr lang="en-US" altLang="zh-CN" sz="2400" b="1" dirty="0" smtClean="0">
                <a:solidFill>
                  <a:srgbClr val="C00000"/>
                </a:solidFill>
                <a:latin typeface="宋体" pitchFamily="2" charset="-122"/>
              </a:rPr>
              <a:t>)</a:t>
            </a:r>
          </a:p>
          <a:p>
            <a:r>
              <a:rPr lang="en-US" altLang="zh-CN" sz="2400" b="1" dirty="0" smtClean="0">
                <a:solidFill>
                  <a:srgbClr val="C00000"/>
                </a:solidFill>
                <a:latin typeface="宋体" pitchFamily="2" charset="-122"/>
              </a:rPr>
              <a:t>exit(</a:t>
            </a:r>
            <a:r>
              <a:rPr lang="zh-CN" altLang="en-US" sz="2400" b="1" dirty="0" smtClean="0">
                <a:solidFill>
                  <a:srgbClr val="C00000"/>
                </a:solidFill>
                <a:latin typeface="宋体" pitchFamily="2" charset="-122"/>
              </a:rPr>
              <a:t>退出</a:t>
            </a:r>
            <a:r>
              <a:rPr lang="en-US" altLang="zh-CN" sz="2400" b="1" dirty="0" smtClean="0">
                <a:solidFill>
                  <a:srgbClr val="C00000"/>
                </a:solidFill>
                <a:latin typeface="宋体" pitchFamily="2" charset="-122"/>
              </a:rPr>
              <a:t>)</a:t>
            </a:r>
          </a:p>
          <a:p>
            <a:r>
              <a:rPr lang="en-US" altLang="zh-CN" sz="2400" b="1" dirty="0" smtClean="0">
                <a:solidFill>
                  <a:srgbClr val="C00000"/>
                </a:solidFill>
                <a:latin typeface="宋体" pitchFamily="2" charset="-122"/>
              </a:rPr>
              <a:t>do(</a:t>
            </a:r>
            <a:r>
              <a:rPr lang="zh-CN" altLang="en-US" sz="2400" b="1" dirty="0" smtClean="0">
                <a:solidFill>
                  <a:srgbClr val="C00000"/>
                </a:solidFill>
                <a:latin typeface="宋体" pitchFamily="2" charset="-122"/>
              </a:rPr>
              <a:t>做</a:t>
            </a:r>
            <a:r>
              <a:rPr lang="en-US" altLang="zh-CN" sz="2400" b="1" dirty="0" smtClean="0">
                <a:solidFill>
                  <a:srgbClr val="C00000"/>
                </a:solidFill>
                <a:latin typeface="宋体" pitchFamily="2" charset="-122"/>
              </a:rPr>
              <a:t>)</a:t>
            </a:r>
            <a:endParaRPr kumimoji="1" lang="zh-CN" altLang="en-US" sz="2400" b="0" i="0" u="none" strike="noStrike" cap="none" normalizeH="0" baseline="0" dirty="0" smtClean="0">
              <a:ln>
                <a:noFill/>
              </a:ln>
              <a:solidFill>
                <a:srgbClr val="C00000"/>
              </a:solidFill>
              <a:effectLst/>
              <a:latin typeface="Tahoma" pitchFamily="34" charset="0"/>
              <a:ea typeface="宋体" pitchFamily="2" charset="-122"/>
            </a:endParaRPr>
          </a:p>
        </p:txBody>
      </p:sp>
      <p:sp>
        <p:nvSpPr>
          <p:cNvPr id="9" name="灯片编号占位符 8"/>
          <p:cNvSpPr>
            <a:spLocks noGrp="1"/>
          </p:cNvSpPr>
          <p:nvPr>
            <p:ph type="sldNum" sz="quarter" idx="12"/>
          </p:nvPr>
        </p:nvSpPr>
        <p:spPr/>
        <p:txBody>
          <a:bodyPr/>
          <a:lstStyle/>
          <a:p>
            <a:r>
              <a:rPr lang="en-US" altLang="zh-CN" smtClean="0"/>
              <a:t>Page </a:t>
            </a:r>
            <a:fld id="{F1B99DD6-F76E-4467-ADF1-32CF54D754CE}" type="slidenum">
              <a:rPr lang="en-US" altLang="zh-CN" smtClean="0"/>
              <a:pPr/>
              <a:t>46</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2" name="Object 2"/>
          <p:cNvGraphicFramePr>
            <a:graphicFrameLocks noGrp="1" noChangeAspect="1"/>
          </p:cNvGraphicFramePr>
          <p:nvPr>
            <p:ph/>
          </p:nvPr>
        </p:nvGraphicFramePr>
        <p:xfrm>
          <a:off x="673100" y="939800"/>
          <a:ext cx="7858125" cy="4622800"/>
        </p:xfrm>
        <a:graphic>
          <a:graphicData uri="http://schemas.openxmlformats.org/presentationml/2006/ole">
            <mc:AlternateContent xmlns:mc="http://schemas.openxmlformats.org/markup-compatibility/2006">
              <mc:Choice xmlns:v="urn:schemas-microsoft-com:vml" Requires="v">
                <p:oleObj spid="_x0000_s76805" name="图像文档" r:id="rId3" imgW="3886200" imgH="2286000" progId="">
                  <p:embed/>
                </p:oleObj>
              </mc:Choice>
              <mc:Fallback>
                <p:oleObj name="图像文档" r:id="rId3" imgW="3886200" imgH="22860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100" y="939800"/>
                        <a:ext cx="7858125" cy="462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3" name="Text Box 3"/>
          <p:cNvSpPr txBox="1">
            <a:spLocks noChangeArrowheads="1"/>
          </p:cNvSpPr>
          <p:nvPr/>
        </p:nvSpPr>
        <p:spPr bwMode="auto">
          <a:xfrm>
            <a:off x="3200400" y="5786735"/>
            <a:ext cx="3127779" cy="461665"/>
          </a:xfrm>
          <a:prstGeom prst="rect">
            <a:avLst/>
          </a:prstGeom>
          <a:noFill/>
          <a:ln w="9525">
            <a:noFill/>
            <a:miter lim="800000"/>
            <a:headEnd/>
            <a:tailEnd/>
          </a:ln>
          <a:effectLst/>
        </p:spPr>
        <p:txBody>
          <a:bodyPr wrap="none">
            <a:spAutoFit/>
          </a:bodyPr>
          <a:lstStyle/>
          <a:p>
            <a:r>
              <a:rPr kumimoji="1" lang="zh-CN" altLang="en-US" sz="2400" b="1" dirty="0" smtClean="0">
                <a:latin typeface="宋体" pitchFamily="2" charset="-122"/>
              </a:rPr>
              <a:t>图</a:t>
            </a:r>
            <a:r>
              <a:rPr kumimoji="1" lang="en-US" altLang="zh-CN" sz="2400" b="1" dirty="0" smtClean="0">
                <a:latin typeface="宋体" pitchFamily="2" charset="-122"/>
              </a:rPr>
              <a:t>8.7  </a:t>
            </a:r>
            <a:r>
              <a:rPr kumimoji="1" lang="zh-CN" altLang="en-US" sz="2400" b="1" dirty="0">
                <a:latin typeface="宋体" pitchFamily="2" charset="-122"/>
              </a:rPr>
              <a:t>电梯的状态图</a:t>
            </a:r>
          </a:p>
        </p:txBody>
      </p:sp>
      <p:sp>
        <p:nvSpPr>
          <p:cNvPr id="8" name="灯片编号占位符 7"/>
          <p:cNvSpPr>
            <a:spLocks noGrp="1"/>
          </p:cNvSpPr>
          <p:nvPr>
            <p:ph type="sldNum" sz="quarter" idx="12"/>
          </p:nvPr>
        </p:nvSpPr>
        <p:spPr/>
        <p:txBody>
          <a:bodyPr/>
          <a:lstStyle/>
          <a:p>
            <a:r>
              <a:rPr lang="en-US" altLang="zh-CN" smtClean="0"/>
              <a:t>Page </a:t>
            </a:r>
            <a:fld id="{F1B99DD6-F76E-4467-ADF1-32CF54D754CE}" type="slidenum">
              <a:rPr lang="en-US" altLang="zh-CN" smtClean="0"/>
              <a:pPr/>
              <a:t>47</a:t>
            </a:fld>
            <a:endParaRPr lang="en-US" altLang="zh-CN"/>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descr="Rectangle: Click to edit Master text styles&#10;Second level&#10;Third level&#10;Fourth level&#10;Fifth level"/>
          <p:cNvSpPr>
            <a:spLocks noGrp="1" noChangeArrowheads="1"/>
          </p:cNvSpPr>
          <p:nvPr>
            <p:ph idx="1"/>
          </p:nvPr>
        </p:nvSpPr>
        <p:spPr>
          <a:xfrm>
            <a:off x="533400" y="1143000"/>
            <a:ext cx="8077200" cy="4114800"/>
          </a:xfrm>
        </p:spPr>
        <p:txBody>
          <a:bodyPr/>
          <a:lstStyle/>
          <a:p>
            <a:pPr>
              <a:lnSpc>
                <a:spcPct val="155000"/>
              </a:lnSpc>
            </a:pPr>
            <a:r>
              <a:rPr lang="zh-CN" altLang="en-US" dirty="0" smtClean="0">
                <a:solidFill>
                  <a:srgbClr val="FF0000"/>
                </a:solidFill>
                <a:latin typeface="宋体" pitchFamily="2" charset="-122"/>
              </a:rPr>
              <a:t>顺序</a:t>
            </a:r>
            <a:r>
              <a:rPr lang="zh-CN" altLang="en-US" dirty="0">
                <a:solidFill>
                  <a:srgbClr val="FF0000"/>
                </a:solidFill>
                <a:latin typeface="宋体" pitchFamily="2" charset="-122"/>
              </a:rPr>
              <a:t>图</a:t>
            </a:r>
            <a:r>
              <a:rPr lang="zh-CN" altLang="en-US" dirty="0">
                <a:latin typeface="宋体" pitchFamily="2" charset="-122"/>
              </a:rPr>
              <a:t>描述对象之间的动态交互关系，着重表现对象间消息传递的时间顺序。顺序图有两个坐标轴：</a:t>
            </a:r>
            <a:r>
              <a:rPr lang="zh-CN" altLang="en-US" dirty="0">
                <a:solidFill>
                  <a:srgbClr val="FF0000"/>
                </a:solidFill>
                <a:latin typeface="宋体" pitchFamily="2" charset="-122"/>
              </a:rPr>
              <a:t>纵坐标轴表示时间</a:t>
            </a:r>
            <a:r>
              <a:rPr lang="zh-CN" altLang="en-US" dirty="0">
                <a:latin typeface="宋体" pitchFamily="2" charset="-122"/>
              </a:rPr>
              <a:t>，</a:t>
            </a:r>
            <a:r>
              <a:rPr lang="zh-CN" altLang="en-US" dirty="0">
                <a:solidFill>
                  <a:srgbClr val="FF0000"/>
                </a:solidFill>
                <a:latin typeface="宋体" pitchFamily="2" charset="-122"/>
              </a:rPr>
              <a:t>横坐标轴</a:t>
            </a:r>
            <a:r>
              <a:rPr lang="zh-CN" altLang="en-US" dirty="0">
                <a:solidFill>
                  <a:srgbClr val="0000FF"/>
                </a:solidFill>
                <a:latin typeface="宋体" pitchFamily="2" charset="-122"/>
              </a:rPr>
              <a:t>表示不同的</a:t>
            </a:r>
            <a:r>
              <a:rPr lang="zh-CN" altLang="en-US" dirty="0">
                <a:solidFill>
                  <a:srgbClr val="FF0000"/>
                </a:solidFill>
                <a:latin typeface="宋体" pitchFamily="2" charset="-122"/>
              </a:rPr>
              <a:t>对象</a:t>
            </a:r>
            <a:r>
              <a:rPr lang="zh-CN" altLang="en-US" dirty="0" smtClean="0">
                <a:latin typeface="宋体" pitchFamily="2" charset="-122"/>
              </a:rPr>
              <a:t>。</a:t>
            </a:r>
            <a:endParaRPr lang="zh-CN" altLang="en-US" dirty="0"/>
          </a:p>
        </p:txBody>
      </p:sp>
      <p:sp>
        <p:nvSpPr>
          <p:cNvPr id="3" name="矩形 2"/>
          <p:cNvSpPr/>
          <p:nvPr/>
        </p:nvSpPr>
        <p:spPr>
          <a:xfrm>
            <a:off x="1295400" y="101025"/>
            <a:ext cx="3581400" cy="584775"/>
          </a:xfrm>
          <a:prstGeom prst="rect">
            <a:avLst/>
          </a:prstGeom>
        </p:spPr>
        <p:txBody>
          <a:bodyPr wrap="square">
            <a:spAutoFit/>
          </a:bodyPr>
          <a:lstStyle/>
          <a:p>
            <a:r>
              <a:rPr kumimoji="1" lang="en-US" altLang="zh-CN" sz="3200" b="1" kern="0" dirty="0" smtClean="0">
                <a:solidFill>
                  <a:srgbClr val="3333CC"/>
                </a:solidFill>
                <a:latin typeface="隶书" pitchFamily="49" charset="-122"/>
                <a:ea typeface="楷体_GB2312"/>
              </a:rPr>
              <a:t>8.3.3  </a:t>
            </a:r>
            <a:r>
              <a:rPr kumimoji="1" lang="zh-CN" altLang="en-US" sz="3200" b="1" kern="0" dirty="0" smtClean="0">
                <a:solidFill>
                  <a:srgbClr val="3333CC"/>
                </a:solidFill>
                <a:latin typeface="隶书" pitchFamily="49" charset="-122"/>
                <a:ea typeface="楷体_GB2312"/>
              </a:rPr>
              <a:t>顺序图</a:t>
            </a:r>
          </a:p>
        </p:txBody>
      </p:sp>
      <p:sp>
        <p:nvSpPr>
          <p:cNvPr id="8" name="灯片编号占位符 7"/>
          <p:cNvSpPr>
            <a:spLocks noGrp="1"/>
          </p:cNvSpPr>
          <p:nvPr>
            <p:ph type="sldNum" sz="quarter" idx="12"/>
          </p:nvPr>
        </p:nvSpPr>
        <p:spPr/>
        <p:txBody>
          <a:bodyPr/>
          <a:lstStyle/>
          <a:p>
            <a:pPr>
              <a:defRPr/>
            </a:pPr>
            <a:fld id="{F537BE33-5705-4C1F-BC01-910623468A03}" type="slidenum">
              <a:rPr lang="en-US" altLang="zh-CN" smtClean="0"/>
              <a:pPr>
                <a:defRPr/>
              </a:pPr>
              <a:t>48</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endParaRPr lang="zh-CN" altLang="zh-CN"/>
          </a:p>
        </p:txBody>
      </p:sp>
      <p:sp>
        <p:nvSpPr>
          <p:cNvPr id="182275" name="Rectangle 3" descr="Rectangle: Click to edit Master text styles&#10;Second level&#10;Third level&#10;Fourth level&#10;Fifth level"/>
          <p:cNvSpPr>
            <a:spLocks noGrp="1" noChangeArrowheads="1"/>
          </p:cNvSpPr>
          <p:nvPr>
            <p:ph idx="1"/>
          </p:nvPr>
        </p:nvSpPr>
        <p:spPr>
          <a:xfrm>
            <a:off x="533400" y="1143000"/>
            <a:ext cx="8382000" cy="4953000"/>
          </a:xfrm>
        </p:spPr>
        <p:txBody>
          <a:bodyPr/>
          <a:lstStyle/>
          <a:p>
            <a:pPr>
              <a:lnSpc>
                <a:spcPct val="125000"/>
              </a:lnSpc>
            </a:pPr>
            <a:r>
              <a:rPr lang="zh-CN" altLang="en-US" dirty="0" smtClean="0">
                <a:latin typeface="宋体" pitchFamily="2" charset="-122"/>
              </a:rPr>
              <a:t>顺序</a:t>
            </a:r>
            <a:r>
              <a:rPr lang="zh-CN" altLang="en-US" dirty="0">
                <a:latin typeface="宋体" pitchFamily="2" charset="-122"/>
              </a:rPr>
              <a:t>图中的对象用一个</a:t>
            </a:r>
            <a:r>
              <a:rPr lang="zh-CN" altLang="en-US" dirty="0">
                <a:solidFill>
                  <a:srgbClr val="FF0000"/>
                </a:solidFill>
                <a:latin typeface="宋体" pitchFamily="2" charset="-122"/>
              </a:rPr>
              <a:t>矩形框</a:t>
            </a:r>
            <a:r>
              <a:rPr lang="zh-CN" altLang="en-US" dirty="0" smtClean="0">
                <a:latin typeface="宋体" pitchFamily="2" charset="-122"/>
              </a:rPr>
              <a:t>表示</a:t>
            </a:r>
            <a:endParaRPr lang="en-US" altLang="zh-CN" dirty="0" smtClean="0">
              <a:latin typeface="宋体" pitchFamily="2" charset="-122"/>
            </a:endParaRPr>
          </a:p>
          <a:p>
            <a:pPr>
              <a:lnSpc>
                <a:spcPct val="125000"/>
              </a:lnSpc>
            </a:pPr>
            <a:r>
              <a:rPr lang="zh-CN" altLang="en-US" dirty="0" smtClean="0">
                <a:latin typeface="宋体" pitchFamily="2" charset="-122"/>
              </a:rPr>
              <a:t>向下</a:t>
            </a:r>
            <a:r>
              <a:rPr lang="zh-CN" altLang="en-US" dirty="0">
                <a:latin typeface="宋体" pitchFamily="2" charset="-122"/>
              </a:rPr>
              <a:t>的垂直虚线是对象的“</a:t>
            </a:r>
            <a:r>
              <a:rPr lang="zh-CN" altLang="en-US" dirty="0">
                <a:solidFill>
                  <a:srgbClr val="FF0000"/>
                </a:solidFill>
                <a:latin typeface="宋体" pitchFamily="2" charset="-122"/>
              </a:rPr>
              <a:t>生命线</a:t>
            </a:r>
            <a:r>
              <a:rPr lang="zh-CN" altLang="en-US" dirty="0">
                <a:latin typeface="宋体" pitchFamily="2" charset="-122"/>
              </a:rPr>
              <a:t>”，用于表示在某段时间内该对象是存在的</a:t>
            </a:r>
            <a:r>
              <a:rPr lang="zh-CN" altLang="en-US" dirty="0" smtClean="0">
                <a:latin typeface="宋体" pitchFamily="2" charset="-122"/>
              </a:rPr>
              <a:t>。</a:t>
            </a:r>
            <a:endParaRPr lang="en-US" altLang="zh-CN" dirty="0" smtClean="0">
              <a:latin typeface="宋体" pitchFamily="2" charset="-122"/>
            </a:endParaRPr>
          </a:p>
          <a:p>
            <a:pPr>
              <a:lnSpc>
                <a:spcPct val="125000"/>
              </a:lnSpc>
            </a:pPr>
            <a:r>
              <a:rPr lang="zh-CN" altLang="en-US" dirty="0" smtClean="0">
                <a:latin typeface="宋体" pitchFamily="2" charset="-122"/>
              </a:rPr>
              <a:t>对象间的通信用水平</a:t>
            </a:r>
            <a:r>
              <a:rPr lang="zh-CN" altLang="en-US" dirty="0" smtClean="0">
                <a:solidFill>
                  <a:srgbClr val="FF0000"/>
                </a:solidFill>
                <a:latin typeface="宋体" pitchFamily="2" charset="-122"/>
              </a:rPr>
              <a:t>消息线</a:t>
            </a:r>
            <a:r>
              <a:rPr lang="zh-CN" altLang="en-US" dirty="0" smtClean="0">
                <a:latin typeface="宋体" pitchFamily="2" charset="-122"/>
              </a:rPr>
              <a:t>来表示，注意消息的类型</a:t>
            </a:r>
            <a:r>
              <a:rPr lang="en-US" altLang="zh-CN" dirty="0" smtClean="0">
                <a:latin typeface="宋体" pitchFamily="2" charset="-122"/>
              </a:rPr>
              <a:t>(</a:t>
            </a:r>
            <a:r>
              <a:rPr lang="zh-CN" altLang="en-US" dirty="0" smtClean="0">
                <a:latin typeface="宋体" pitchFamily="2" charset="-122"/>
              </a:rPr>
              <a:t>同步、异步或简单</a:t>
            </a:r>
            <a:r>
              <a:rPr lang="en-US" altLang="zh-CN" dirty="0" smtClean="0">
                <a:latin typeface="宋体" pitchFamily="2" charset="-122"/>
              </a:rPr>
              <a:t>)</a:t>
            </a:r>
            <a:r>
              <a:rPr lang="zh-CN" altLang="en-US" dirty="0" smtClean="0">
                <a:latin typeface="宋体" pitchFamily="2" charset="-122"/>
              </a:rPr>
              <a:t>。</a:t>
            </a:r>
            <a:endParaRPr lang="en-US" altLang="zh-CN" dirty="0" smtClean="0">
              <a:latin typeface="宋体" pitchFamily="2" charset="-122"/>
            </a:endParaRPr>
          </a:p>
          <a:p>
            <a:pPr>
              <a:lnSpc>
                <a:spcPct val="125000"/>
              </a:lnSpc>
            </a:pPr>
            <a:r>
              <a:rPr lang="zh-CN" altLang="en-US" dirty="0" smtClean="0">
                <a:latin typeface="宋体" pitchFamily="2" charset="-122"/>
              </a:rPr>
              <a:t>当收到消息时，接收对象立即开始执行活动，</a:t>
            </a:r>
            <a:r>
              <a:rPr lang="zh-CN" altLang="en-US" dirty="0" smtClean="0">
                <a:solidFill>
                  <a:srgbClr val="FF0000"/>
                </a:solidFill>
                <a:latin typeface="宋体" pitchFamily="2" charset="-122"/>
              </a:rPr>
              <a:t>激活</a:t>
            </a:r>
            <a:r>
              <a:rPr lang="zh-CN" altLang="en-US" dirty="0" smtClean="0">
                <a:latin typeface="宋体" pitchFamily="2" charset="-122"/>
              </a:rPr>
              <a:t>用</a:t>
            </a:r>
            <a:r>
              <a:rPr lang="zh-CN" altLang="en-US" dirty="0" smtClean="0">
                <a:solidFill>
                  <a:srgbClr val="FF0000"/>
                </a:solidFill>
                <a:latin typeface="宋体" pitchFamily="2" charset="-122"/>
              </a:rPr>
              <a:t>细长矩形框</a:t>
            </a:r>
            <a:r>
              <a:rPr lang="zh-CN" altLang="en-US" dirty="0" smtClean="0">
                <a:latin typeface="宋体" pitchFamily="2" charset="-122"/>
              </a:rPr>
              <a:t>表示。</a:t>
            </a:r>
            <a:endParaRPr lang="en-US" altLang="zh-CN" dirty="0"/>
          </a:p>
        </p:txBody>
      </p:sp>
      <p:sp>
        <p:nvSpPr>
          <p:cNvPr id="8" name="灯片编号占位符 7"/>
          <p:cNvSpPr>
            <a:spLocks noGrp="1"/>
          </p:cNvSpPr>
          <p:nvPr>
            <p:ph type="sldNum" sz="quarter" idx="12"/>
          </p:nvPr>
        </p:nvSpPr>
        <p:spPr/>
        <p:txBody>
          <a:bodyPr/>
          <a:lstStyle/>
          <a:p>
            <a:pPr>
              <a:defRPr/>
            </a:pPr>
            <a:fld id="{F537BE33-5705-4C1F-BC01-910623468A03}" type="slidenum">
              <a:rPr lang="en-US" altLang="zh-CN" smtClean="0"/>
              <a:pPr>
                <a:defRPr/>
              </a:pPr>
              <a:t>49</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descr="Rectangle: Click to edit Master text styles&#10;Second level&#10;Third level&#10;Fourth level&#10;Fifth level"/>
          <p:cNvSpPr>
            <a:spLocks noGrp="1" noChangeArrowheads="1"/>
          </p:cNvSpPr>
          <p:nvPr>
            <p:ph idx="1"/>
          </p:nvPr>
        </p:nvSpPr>
        <p:spPr>
          <a:xfrm>
            <a:off x="762000" y="762000"/>
            <a:ext cx="7772400" cy="5562600"/>
          </a:xfrm>
        </p:spPr>
        <p:txBody>
          <a:bodyPr/>
          <a:lstStyle/>
          <a:p>
            <a:pPr>
              <a:lnSpc>
                <a:spcPct val="135000"/>
              </a:lnSpc>
            </a:pPr>
            <a:r>
              <a:rPr lang="en-US" altLang="zh-CN" dirty="0" smtClean="0">
                <a:latin typeface="宋体" pitchFamily="2" charset="-122"/>
              </a:rPr>
              <a:t>UML</a:t>
            </a:r>
            <a:r>
              <a:rPr lang="zh-CN" altLang="en-US" dirty="0">
                <a:latin typeface="宋体" pitchFamily="2" charset="-122"/>
              </a:rPr>
              <a:t>已经迅速成长为一个事实上的工业标准。不论在计算机学术界、软件产业界还是在商业界，</a:t>
            </a:r>
            <a:r>
              <a:rPr lang="en-US" altLang="zh-CN" dirty="0">
                <a:latin typeface="宋体" pitchFamily="2" charset="-122"/>
              </a:rPr>
              <a:t>UML</a:t>
            </a:r>
            <a:r>
              <a:rPr lang="zh-CN" altLang="en-US" dirty="0">
                <a:latin typeface="宋体" pitchFamily="2" charset="-122"/>
              </a:rPr>
              <a:t>已经逐渐成为人们为各种系统建模、描述系统体系结构、商业体系结构和商业过程时使用的统一工具，而且在实践过程中人们还在不断扩展它的应用领域</a:t>
            </a:r>
            <a:r>
              <a:rPr lang="zh-CN" altLang="en-US" dirty="0" smtClean="0">
                <a:latin typeface="宋体" pitchFamily="2" charset="-122"/>
              </a:rPr>
              <a:t>。</a:t>
            </a:r>
            <a:endParaRPr lang="en-US" altLang="zh-CN" dirty="0" smtClean="0">
              <a:latin typeface="宋体" pitchFamily="2" charset="-122"/>
            </a:endParaRPr>
          </a:p>
        </p:txBody>
      </p:sp>
      <p:sp>
        <p:nvSpPr>
          <p:cNvPr id="7" name="灯片编号占位符 6"/>
          <p:cNvSpPr>
            <a:spLocks noGrp="1"/>
          </p:cNvSpPr>
          <p:nvPr>
            <p:ph type="sldNum" sz="quarter" idx="12"/>
          </p:nvPr>
        </p:nvSpPr>
        <p:spPr/>
        <p:txBody>
          <a:bodyPr/>
          <a:lstStyle/>
          <a:p>
            <a:pPr>
              <a:defRPr/>
            </a:pPr>
            <a:fld id="{F537BE33-5705-4C1F-BC01-910623468A03}" type="slidenum">
              <a:rPr lang="en-US" altLang="zh-CN" smtClean="0"/>
              <a:pPr>
                <a:defRPr/>
              </a:pPr>
              <a:t>5</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4" name="Object 2"/>
          <p:cNvGraphicFramePr>
            <a:graphicFrameLocks noGrp="1" noChangeAspect="1"/>
          </p:cNvGraphicFramePr>
          <p:nvPr>
            <p:ph/>
          </p:nvPr>
        </p:nvGraphicFramePr>
        <p:xfrm>
          <a:off x="673100" y="1231900"/>
          <a:ext cx="7874000" cy="2817813"/>
        </p:xfrm>
        <a:graphic>
          <a:graphicData uri="http://schemas.openxmlformats.org/presentationml/2006/ole">
            <mc:AlternateContent xmlns:mc="http://schemas.openxmlformats.org/markup-compatibility/2006">
              <mc:Choice xmlns:v="urn:schemas-microsoft-com:vml" Requires="v">
                <p:oleObj spid="_x0000_s79877" name="图像文档" r:id="rId3" imgW="3886200" imgH="1390680" progId="">
                  <p:embed/>
                </p:oleObj>
              </mc:Choice>
              <mc:Fallback>
                <p:oleObj name="图像文档" r:id="rId3" imgW="3886200" imgH="13906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100" y="1231900"/>
                        <a:ext cx="7874000" cy="281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75" name="Text Box 3"/>
          <p:cNvSpPr txBox="1">
            <a:spLocks noChangeArrowheads="1"/>
          </p:cNvSpPr>
          <p:nvPr/>
        </p:nvSpPr>
        <p:spPr bwMode="auto">
          <a:xfrm>
            <a:off x="2879725" y="5583238"/>
            <a:ext cx="184150" cy="457200"/>
          </a:xfrm>
          <a:prstGeom prst="rect">
            <a:avLst/>
          </a:prstGeom>
          <a:noFill/>
          <a:ln w="9525">
            <a:noFill/>
            <a:miter lim="800000"/>
            <a:headEnd/>
            <a:tailEnd/>
          </a:ln>
          <a:effectLst/>
        </p:spPr>
        <p:txBody>
          <a:bodyPr wrap="none">
            <a:spAutoFit/>
          </a:bodyPr>
          <a:lstStyle/>
          <a:p>
            <a:endParaRPr kumimoji="1" lang="zh-CN" altLang="zh-CN" sz="2400" b="1">
              <a:latin typeface="Times New Roman" pitchFamily="18" charset="0"/>
            </a:endParaRPr>
          </a:p>
        </p:txBody>
      </p:sp>
      <p:sp>
        <p:nvSpPr>
          <p:cNvPr id="79876" name="Text Box 4"/>
          <p:cNvSpPr txBox="1">
            <a:spLocks noChangeArrowheads="1"/>
          </p:cNvSpPr>
          <p:nvPr/>
        </p:nvSpPr>
        <p:spPr bwMode="auto">
          <a:xfrm>
            <a:off x="2895600" y="5008563"/>
            <a:ext cx="2973891" cy="461665"/>
          </a:xfrm>
          <a:prstGeom prst="rect">
            <a:avLst/>
          </a:prstGeom>
          <a:noFill/>
          <a:ln w="9525">
            <a:noFill/>
            <a:miter lim="800000"/>
            <a:headEnd/>
            <a:tailEnd/>
          </a:ln>
          <a:effectLst/>
        </p:spPr>
        <p:txBody>
          <a:bodyPr wrap="none">
            <a:spAutoFit/>
          </a:bodyPr>
          <a:lstStyle/>
          <a:p>
            <a:r>
              <a:rPr kumimoji="1" lang="zh-CN" altLang="en-US" sz="2400" b="1" dirty="0" smtClean="0">
                <a:latin typeface="宋体" pitchFamily="2" charset="-122"/>
              </a:rPr>
              <a:t>图</a:t>
            </a:r>
            <a:r>
              <a:rPr kumimoji="1" lang="en-US" altLang="zh-CN" sz="2400" b="1" dirty="0" smtClean="0">
                <a:latin typeface="宋体" pitchFamily="2" charset="-122"/>
              </a:rPr>
              <a:t>8.8   </a:t>
            </a:r>
            <a:r>
              <a:rPr kumimoji="1" lang="zh-CN" altLang="en-US" sz="2400" b="1" dirty="0">
                <a:latin typeface="宋体" pitchFamily="2" charset="-122"/>
              </a:rPr>
              <a:t>顺序图之例</a:t>
            </a:r>
          </a:p>
        </p:txBody>
      </p:sp>
      <p:sp>
        <p:nvSpPr>
          <p:cNvPr id="9" name="灯片编号占位符 8"/>
          <p:cNvSpPr>
            <a:spLocks noGrp="1"/>
          </p:cNvSpPr>
          <p:nvPr>
            <p:ph type="sldNum" sz="quarter" idx="12"/>
          </p:nvPr>
        </p:nvSpPr>
        <p:spPr/>
        <p:txBody>
          <a:bodyPr/>
          <a:lstStyle/>
          <a:p>
            <a:r>
              <a:rPr lang="en-US" altLang="zh-CN" smtClean="0"/>
              <a:t>Page </a:t>
            </a:r>
            <a:fld id="{F1B99DD6-F76E-4467-ADF1-32CF54D754CE}" type="slidenum">
              <a:rPr lang="en-US" altLang="zh-CN" smtClean="0"/>
              <a:pPr/>
              <a:t>50</a:t>
            </a:fld>
            <a:endParaRPr lang="en-US" altLang="zh-CN"/>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descr="Rectangle: Click to edit Master text styles&#10;Second level&#10;Third level&#10;Fourth level&#10;Fifth level"/>
          <p:cNvSpPr>
            <a:spLocks noGrp="1" noChangeArrowheads="1"/>
          </p:cNvSpPr>
          <p:nvPr>
            <p:ph idx="1"/>
          </p:nvPr>
        </p:nvSpPr>
        <p:spPr>
          <a:xfrm>
            <a:off x="533400" y="1371600"/>
            <a:ext cx="8229600" cy="4114800"/>
          </a:xfrm>
        </p:spPr>
        <p:txBody>
          <a:bodyPr/>
          <a:lstStyle/>
          <a:p>
            <a:pPr>
              <a:lnSpc>
                <a:spcPct val="110000"/>
              </a:lnSpc>
              <a:spcBef>
                <a:spcPct val="15000"/>
              </a:spcBef>
            </a:pPr>
            <a:r>
              <a:rPr lang="zh-CN" altLang="en-US" dirty="0" smtClean="0">
                <a:latin typeface="宋体" pitchFamily="2" charset="-122"/>
              </a:rPr>
              <a:t>协作</a:t>
            </a:r>
            <a:r>
              <a:rPr lang="zh-CN" altLang="en-US" dirty="0">
                <a:latin typeface="宋体" pitchFamily="2" charset="-122"/>
              </a:rPr>
              <a:t>图用于描述相互协作的对象间的交互关系和链接关系</a:t>
            </a:r>
            <a:r>
              <a:rPr lang="en-US" altLang="zh-CN" dirty="0">
                <a:latin typeface="宋体" pitchFamily="2" charset="-122"/>
              </a:rPr>
              <a:t>(</a:t>
            </a:r>
            <a:r>
              <a:rPr lang="zh-CN" altLang="en-US" dirty="0">
                <a:latin typeface="宋体" pitchFamily="2" charset="-122"/>
              </a:rPr>
              <a:t>链接是关联的实例</a:t>
            </a:r>
            <a:r>
              <a:rPr lang="en-US" altLang="zh-CN" dirty="0">
                <a:latin typeface="宋体" pitchFamily="2" charset="-122"/>
              </a:rPr>
              <a:t>)</a:t>
            </a:r>
            <a:r>
              <a:rPr lang="zh-CN" altLang="en-US" dirty="0">
                <a:latin typeface="宋体" pitchFamily="2" charset="-122"/>
              </a:rPr>
              <a:t>。虽然顺序图和协作图都描述对象间的交互关系，但它们的侧重点不同：顺序图着重表现交互的时间顺序，</a:t>
            </a:r>
            <a:r>
              <a:rPr lang="zh-CN" altLang="en-US" dirty="0">
                <a:solidFill>
                  <a:srgbClr val="FF0000"/>
                </a:solidFill>
                <a:latin typeface="宋体" pitchFamily="2" charset="-122"/>
              </a:rPr>
              <a:t>协作图则着重表现交互对象的静态链接关系</a:t>
            </a:r>
            <a:r>
              <a:rPr lang="zh-CN" altLang="en-US" dirty="0" smtClean="0">
                <a:latin typeface="宋体" pitchFamily="2" charset="-122"/>
              </a:rPr>
              <a:t>。</a:t>
            </a:r>
            <a:endParaRPr lang="zh-CN" altLang="en-US" b="0" dirty="0"/>
          </a:p>
        </p:txBody>
      </p:sp>
      <p:sp>
        <p:nvSpPr>
          <p:cNvPr id="5" name="矩形 4"/>
          <p:cNvSpPr/>
          <p:nvPr/>
        </p:nvSpPr>
        <p:spPr>
          <a:xfrm>
            <a:off x="1295400" y="101025"/>
            <a:ext cx="2868093" cy="584775"/>
          </a:xfrm>
          <a:prstGeom prst="rect">
            <a:avLst/>
          </a:prstGeom>
        </p:spPr>
        <p:txBody>
          <a:bodyPr wrap="none">
            <a:spAutoFit/>
          </a:bodyPr>
          <a:lstStyle/>
          <a:p>
            <a:r>
              <a:rPr kumimoji="1" lang="en-US" altLang="zh-CN" sz="3200" b="1" kern="0" dirty="0" smtClean="0">
                <a:solidFill>
                  <a:srgbClr val="3333CC"/>
                </a:solidFill>
                <a:latin typeface="隶书" pitchFamily="49" charset="-122"/>
                <a:ea typeface="楷体_GB2312"/>
              </a:rPr>
              <a:t>8.3.4  </a:t>
            </a:r>
            <a:r>
              <a:rPr kumimoji="1" lang="zh-CN" altLang="en-US" sz="3200" b="1" kern="0" dirty="0" smtClean="0">
                <a:solidFill>
                  <a:srgbClr val="3333CC"/>
                </a:solidFill>
                <a:latin typeface="隶书" pitchFamily="49" charset="-122"/>
                <a:ea typeface="楷体_GB2312"/>
              </a:rPr>
              <a:t>协作图</a:t>
            </a:r>
          </a:p>
        </p:txBody>
      </p:sp>
      <p:sp>
        <p:nvSpPr>
          <p:cNvPr id="9" name="灯片编号占位符 8"/>
          <p:cNvSpPr>
            <a:spLocks noGrp="1"/>
          </p:cNvSpPr>
          <p:nvPr>
            <p:ph type="sldNum" sz="quarter" idx="12"/>
          </p:nvPr>
        </p:nvSpPr>
        <p:spPr/>
        <p:txBody>
          <a:bodyPr/>
          <a:lstStyle/>
          <a:p>
            <a:pPr>
              <a:defRPr/>
            </a:pPr>
            <a:fld id="{F537BE33-5705-4C1F-BC01-910623468A03}" type="slidenum">
              <a:rPr lang="en-US" altLang="zh-CN" smtClean="0"/>
              <a:pPr>
                <a:defRPr/>
              </a:pPr>
              <a:t>51</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descr="Rectangle: Click to edit Master text styles&#10;Second level&#10;Third level&#10;Fourth level&#10;Fifth level"/>
          <p:cNvSpPr>
            <a:spLocks noGrp="1" noChangeArrowheads="1"/>
          </p:cNvSpPr>
          <p:nvPr>
            <p:ph idx="1"/>
          </p:nvPr>
        </p:nvSpPr>
        <p:spPr>
          <a:xfrm>
            <a:off x="533400" y="1295400"/>
            <a:ext cx="8305800" cy="4114800"/>
          </a:xfrm>
        </p:spPr>
        <p:txBody>
          <a:bodyPr/>
          <a:lstStyle/>
          <a:p>
            <a:pPr>
              <a:lnSpc>
                <a:spcPct val="130000"/>
              </a:lnSpc>
            </a:pPr>
            <a:r>
              <a:rPr lang="zh-CN" altLang="en-US" dirty="0" smtClean="0">
                <a:latin typeface="宋体" pitchFamily="2" charset="-122"/>
              </a:rPr>
              <a:t>当</a:t>
            </a:r>
            <a:r>
              <a:rPr lang="zh-CN" altLang="en-US" dirty="0">
                <a:latin typeface="宋体" pitchFamily="2" charset="-122"/>
              </a:rPr>
              <a:t>要决定选用哪种图时，一般的原则是，当对象及其链接有利于理解交互时选择协作图，当只需了解时间顺序时选择顺序图。</a:t>
            </a:r>
          </a:p>
          <a:p>
            <a:endParaRPr lang="en-US" altLang="zh-CN" dirty="0"/>
          </a:p>
        </p:txBody>
      </p:sp>
      <p:sp>
        <p:nvSpPr>
          <p:cNvPr id="4" name="标题 3"/>
          <p:cNvSpPr>
            <a:spLocks noGrp="1"/>
          </p:cNvSpPr>
          <p:nvPr>
            <p:ph type="title"/>
          </p:nvPr>
        </p:nvSpPr>
        <p:spPr/>
        <p:txBody>
          <a:bodyPr/>
          <a:lstStyle/>
          <a:p>
            <a:endParaRPr lang="zh-CN" altLang="en-US"/>
          </a:p>
        </p:txBody>
      </p:sp>
      <p:sp>
        <p:nvSpPr>
          <p:cNvPr id="8" name="灯片编号占位符 7"/>
          <p:cNvSpPr>
            <a:spLocks noGrp="1"/>
          </p:cNvSpPr>
          <p:nvPr>
            <p:ph type="sldNum" sz="quarter" idx="12"/>
          </p:nvPr>
        </p:nvSpPr>
        <p:spPr/>
        <p:txBody>
          <a:bodyPr/>
          <a:lstStyle/>
          <a:p>
            <a:pPr>
              <a:defRPr/>
            </a:pPr>
            <a:fld id="{F537BE33-5705-4C1F-BC01-910623468A03}" type="slidenum">
              <a:rPr lang="en-US" altLang="zh-CN" smtClean="0"/>
              <a:pPr>
                <a:defRPr/>
              </a:pPr>
              <a:t>52</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pic>
        <p:nvPicPr>
          <p:cNvPr id="144386" name="Picture 2" descr="D:\Andy Zhu\Andy Courses S12\Software Engineering\Course Ware\Scanners\朱安民.扫描.jpg"/>
          <p:cNvPicPr>
            <a:picLocks noChangeAspect="1" noChangeArrowheads="1"/>
          </p:cNvPicPr>
          <p:nvPr/>
        </p:nvPicPr>
        <p:blipFill>
          <a:blip r:embed="rId2" cstate="print"/>
          <a:srcRect/>
          <a:stretch>
            <a:fillRect/>
          </a:stretch>
        </p:blipFill>
        <p:spPr bwMode="auto">
          <a:xfrm>
            <a:off x="388092" y="758468"/>
            <a:ext cx="8602208" cy="5794732"/>
          </a:xfrm>
          <a:prstGeom prst="rect">
            <a:avLst/>
          </a:prstGeom>
          <a:noFill/>
        </p:spPr>
      </p:pic>
      <p:sp>
        <p:nvSpPr>
          <p:cNvPr id="9" name="灯片编号占位符 8"/>
          <p:cNvSpPr>
            <a:spLocks noGrp="1"/>
          </p:cNvSpPr>
          <p:nvPr>
            <p:ph type="sldNum" sz="quarter" idx="12"/>
          </p:nvPr>
        </p:nvSpPr>
        <p:spPr/>
        <p:txBody>
          <a:bodyPr/>
          <a:lstStyle/>
          <a:p>
            <a:pPr>
              <a:defRPr/>
            </a:pPr>
            <a:fld id="{F537BE33-5705-4C1F-BC01-910623468A03}" type="slidenum">
              <a:rPr lang="en-US" altLang="zh-CN" smtClean="0"/>
              <a:pPr>
                <a:defRPr/>
              </a:pPr>
              <a:t>53</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descr="Rectangle: Click to edit Master text styles&#10;Second level&#10;Third level&#10;Fourth level&#10;Fifth level"/>
          <p:cNvSpPr>
            <a:spLocks noGrp="1" noChangeArrowheads="1"/>
          </p:cNvSpPr>
          <p:nvPr>
            <p:ph idx="1"/>
          </p:nvPr>
        </p:nvSpPr>
        <p:spPr>
          <a:xfrm>
            <a:off x="533400" y="1524000"/>
            <a:ext cx="7924800" cy="4114800"/>
          </a:xfrm>
        </p:spPr>
        <p:txBody>
          <a:bodyPr/>
          <a:lstStyle/>
          <a:p>
            <a:pPr>
              <a:lnSpc>
                <a:spcPct val="125000"/>
              </a:lnSpc>
            </a:pPr>
            <a:r>
              <a:rPr lang="zh-CN" altLang="en-US" dirty="0" smtClean="0"/>
              <a:t>活动图描述动作及动作之间的关系。</a:t>
            </a:r>
          </a:p>
          <a:p>
            <a:pPr>
              <a:lnSpc>
                <a:spcPct val="125000"/>
              </a:lnSpc>
            </a:pPr>
            <a:r>
              <a:rPr lang="zh-CN" altLang="en-US" dirty="0" smtClean="0">
                <a:latin typeface="宋体" pitchFamily="2" charset="-122"/>
              </a:rPr>
              <a:t>活动图是</a:t>
            </a:r>
            <a:r>
              <a:rPr lang="zh-CN" altLang="en-US" dirty="0" smtClean="0">
                <a:solidFill>
                  <a:srgbClr val="FF0000"/>
                </a:solidFill>
                <a:latin typeface="宋体" pitchFamily="2" charset="-122"/>
              </a:rPr>
              <a:t>状态图的一个变种</a:t>
            </a:r>
            <a:r>
              <a:rPr lang="zh-CN" altLang="en-US" dirty="0" smtClean="0">
                <a:latin typeface="宋体" pitchFamily="2" charset="-122"/>
              </a:rPr>
              <a:t>。主要目的是描述采取</a:t>
            </a:r>
            <a:r>
              <a:rPr lang="zh-CN" altLang="en-US" dirty="0">
                <a:latin typeface="宋体" pitchFamily="2" charset="-122"/>
              </a:rPr>
              <a:t>何种</a:t>
            </a:r>
            <a:r>
              <a:rPr lang="zh-CN" altLang="en-US" dirty="0" smtClean="0">
                <a:latin typeface="宋体" pitchFamily="2" charset="-122"/>
              </a:rPr>
              <a:t>动作以及动作</a:t>
            </a:r>
            <a:r>
              <a:rPr lang="zh-CN" altLang="en-US" dirty="0">
                <a:latin typeface="宋体" pitchFamily="2" charset="-122"/>
              </a:rPr>
              <a:t>的</a:t>
            </a:r>
            <a:r>
              <a:rPr lang="zh-CN" altLang="en-US" dirty="0" smtClean="0">
                <a:latin typeface="宋体" pitchFamily="2" charset="-122"/>
              </a:rPr>
              <a:t>结果。</a:t>
            </a:r>
            <a:r>
              <a:rPr lang="zh-CN" altLang="en-US" dirty="0">
                <a:latin typeface="宋体" pitchFamily="2" charset="-122"/>
              </a:rPr>
              <a:t></a:t>
            </a:r>
          </a:p>
          <a:p>
            <a:pPr algn="just">
              <a:lnSpc>
                <a:spcPct val="125000"/>
              </a:lnSpc>
            </a:pPr>
            <a:endParaRPr lang="en-US" altLang="zh-CN" b="0" dirty="0"/>
          </a:p>
        </p:txBody>
      </p:sp>
      <p:sp>
        <p:nvSpPr>
          <p:cNvPr id="3" name="Rectangle 2"/>
          <p:cNvSpPr>
            <a:spLocks noGrp="1" noChangeArrowheads="1"/>
          </p:cNvSpPr>
          <p:nvPr>
            <p:ph type="title"/>
          </p:nvPr>
        </p:nvSpPr>
        <p:spPr>
          <a:xfrm>
            <a:off x="1150938" y="1"/>
            <a:ext cx="7793037" cy="692150"/>
          </a:xfrm>
        </p:spPr>
        <p:txBody>
          <a:bodyPr/>
          <a:lstStyle/>
          <a:p>
            <a:r>
              <a:rPr lang="en-US" altLang="zh-CN" sz="3200" dirty="0" smtClean="0">
                <a:solidFill>
                  <a:srgbClr val="3333CC"/>
                </a:solidFill>
                <a:latin typeface="隶书" pitchFamily="49" charset="-122"/>
                <a:ea typeface="楷体_GB2312"/>
                <a:cs typeface="+mn-cs"/>
              </a:rPr>
              <a:t>8.3.5  </a:t>
            </a:r>
            <a:r>
              <a:rPr lang="zh-CN" altLang="en-US" sz="3200" dirty="0" smtClean="0">
                <a:solidFill>
                  <a:srgbClr val="3333CC"/>
                </a:solidFill>
                <a:latin typeface="隶书" pitchFamily="49" charset="-122"/>
                <a:ea typeface="楷体_GB2312"/>
                <a:cs typeface="+mn-cs"/>
              </a:rPr>
              <a:t>活动图</a:t>
            </a:r>
            <a:endParaRPr lang="zh-CN" altLang="zh-CN" sz="3200" dirty="0">
              <a:solidFill>
                <a:srgbClr val="3333CC"/>
              </a:solidFill>
              <a:latin typeface="隶书" pitchFamily="49" charset="-122"/>
              <a:ea typeface="楷体_GB2312"/>
              <a:cs typeface="+mn-cs"/>
            </a:endParaRPr>
          </a:p>
        </p:txBody>
      </p:sp>
      <p:sp>
        <p:nvSpPr>
          <p:cNvPr id="8" name="灯片编号占位符 7"/>
          <p:cNvSpPr>
            <a:spLocks noGrp="1"/>
          </p:cNvSpPr>
          <p:nvPr>
            <p:ph type="sldNum" sz="quarter" idx="12"/>
          </p:nvPr>
        </p:nvSpPr>
        <p:spPr/>
        <p:txBody>
          <a:bodyPr/>
          <a:lstStyle/>
          <a:p>
            <a:pPr>
              <a:defRPr/>
            </a:pPr>
            <a:fld id="{F537BE33-5705-4C1F-BC01-910623468A03}" type="slidenum">
              <a:rPr lang="en-US" altLang="zh-CN" smtClean="0"/>
              <a:pPr>
                <a:defRPr/>
              </a:pPr>
              <a:t>54</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2" name="Object 2"/>
          <p:cNvGraphicFramePr>
            <a:graphicFrameLocks noGrp="1" noChangeAspect="1"/>
          </p:cNvGraphicFramePr>
          <p:nvPr>
            <p:ph/>
          </p:nvPr>
        </p:nvGraphicFramePr>
        <p:xfrm>
          <a:off x="762000" y="1905000"/>
          <a:ext cx="7754938" cy="2090738"/>
        </p:xfrm>
        <a:graphic>
          <a:graphicData uri="http://schemas.openxmlformats.org/presentationml/2006/ole">
            <mc:AlternateContent xmlns:mc="http://schemas.openxmlformats.org/markup-compatibility/2006">
              <mc:Choice xmlns:v="urn:schemas-microsoft-com:vml" Requires="v">
                <p:oleObj spid="_x0000_s87045" name="图像文档" r:id="rId3" imgW="3886200" imgH="1047600" progId="">
                  <p:embed/>
                </p:oleObj>
              </mc:Choice>
              <mc:Fallback>
                <p:oleObj name="图像文档" r:id="rId3" imgW="3886200" imgH="10476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05000"/>
                        <a:ext cx="7754938" cy="209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3" name="Text Box 3"/>
          <p:cNvSpPr txBox="1">
            <a:spLocks noChangeArrowheads="1"/>
          </p:cNvSpPr>
          <p:nvPr/>
        </p:nvSpPr>
        <p:spPr bwMode="auto">
          <a:xfrm>
            <a:off x="3048000" y="5084763"/>
            <a:ext cx="3129383" cy="461665"/>
          </a:xfrm>
          <a:prstGeom prst="rect">
            <a:avLst/>
          </a:prstGeom>
          <a:noFill/>
          <a:ln w="9525">
            <a:noFill/>
            <a:miter lim="800000"/>
            <a:headEnd/>
            <a:tailEnd/>
          </a:ln>
          <a:effectLst/>
        </p:spPr>
        <p:txBody>
          <a:bodyPr wrap="none">
            <a:spAutoFit/>
          </a:bodyPr>
          <a:lstStyle/>
          <a:p>
            <a:r>
              <a:rPr kumimoji="1" lang="zh-CN" altLang="en-US" sz="2400" b="1" dirty="0" smtClean="0">
                <a:latin typeface="宋体" pitchFamily="2" charset="-122"/>
              </a:rPr>
              <a:t>图</a:t>
            </a:r>
            <a:r>
              <a:rPr kumimoji="1" lang="en-US" altLang="zh-CN" sz="2400" b="1" dirty="0" smtClean="0">
                <a:latin typeface="宋体" pitchFamily="2" charset="-122"/>
              </a:rPr>
              <a:t>8.10   </a:t>
            </a:r>
            <a:r>
              <a:rPr kumimoji="1" lang="zh-CN" altLang="en-US" sz="2400" b="1" dirty="0">
                <a:latin typeface="宋体" pitchFamily="2" charset="-122"/>
              </a:rPr>
              <a:t>活动图示例</a:t>
            </a:r>
          </a:p>
        </p:txBody>
      </p:sp>
      <p:sp>
        <p:nvSpPr>
          <p:cNvPr id="8" name="灯片编号占位符 7"/>
          <p:cNvSpPr>
            <a:spLocks noGrp="1"/>
          </p:cNvSpPr>
          <p:nvPr>
            <p:ph type="sldNum" sz="quarter" idx="12"/>
          </p:nvPr>
        </p:nvSpPr>
        <p:spPr/>
        <p:txBody>
          <a:bodyPr/>
          <a:lstStyle/>
          <a:p>
            <a:r>
              <a:rPr lang="en-US" altLang="zh-CN" smtClean="0"/>
              <a:t>Page </a:t>
            </a:r>
            <a:fld id="{F1B99DD6-F76E-4467-ADF1-32CF54D754CE}" type="slidenum">
              <a:rPr lang="en-US" altLang="zh-CN" smtClean="0"/>
              <a:pPr/>
              <a:t>55</a:t>
            </a:fld>
            <a:endParaRPr lang="en-US" altLang="zh-CN"/>
          </a:p>
        </p:txBody>
      </p:sp>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sz="3200" dirty="0">
                <a:solidFill>
                  <a:srgbClr val="3333CC"/>
                </a:solidFill>
                <a:latin typeface="隶书" pitchFamily="49" charset="-122"/>
                <a:ea typeface="楷体_GB2312"/>
                <a:cs typeface="+mn-cs"/>
              </a:rPr>
              <a:t>15.4  </a:t>
            </a:r>
            <a:r>
              <a:rPr lang="zh-CN" altLang="en-US" sz="3200" dirty="0">
                <a:solidFill>
                  <a:srgbClr val="3333CC"/>
                </a:solidFill>
                <a:latin typeface="隶书" pitchFamily="49" charset="-122"/>
                <a:ea typeface="楷体_GB2312"/>
                <a:cs typeface="+mn-cs"/>
              </a:rPr>
              <a:t>描述物理架构的机制</a:t>
            </a:r>
          </a:p>
        </p:txBody>
      </p:sp>
      <p:sp>
        <p:nvSpPr>
          <p:cNvPr id="88067" name="Rectangle 3" descr="Rectangle: Click to edit Master text styles&#10;Second level&#10;Third level&#10;Fourth level&#10;Fifth level"/>
          <p:cNvSpPr>
            <a:spLocks noGrp="1" noChangeArrowheads="1"/>
          </p:cNvSpPr>
          <p:nvPr>
            <p:ph idx="1"/>
          </p:nvPr>
        </p:nvSpPr>
        <p:spPr>
          <a:xfrm>
            <a:off x="457200" y="1371600"/>
            <a:ext cx="8153400" cy="4800600"/>
          </a:xfrm>
        </p:spPr>
        <p:txBody>
          <a:bodyPr/>
          <a:lstStyle/>
          <a:p>
            <a:pPr>
              <a:lnSpc>
                <a:spcPct val="125000"/>
              </a:lnSpc>
            </a:pPr>
            <a:r>
              <a:rPr lang="zh-CN" altLang="en-US" dirty="0" smtClean="0">
                <a:latin typeface="宋体" pitchFamily="2" charset="-122"/>
              </a:rPr>
              <a:t>系统</a:t>
            </a:r>
            <a:r>
              <a:rPr lang="zh-CN" altLang="en-US" dirty="0">
                <a:latin typeface="宋体" pitchFamily="2" charset="-122"/>
              </a:rPr>
              <a:t>架构</a:t>
            </a:r>
            <a:r>
              <a:rPr lang="en-US" altLang="zh-CN" dirty="0">
                <a:latin typeface="宋体" pitchFamily="2" charset="-122"/>
              </a:rPr>
              <a:t>(</a:t>
            </a:r>
            <a:r>
              <a:rPr lang="zh-CN" altLang="en-US" dirty="0">
                <a:latin typeface="宋体" pitchFamily="2" charset="-122"/>
              </a:rPr>
              <a:t>或称为体系结构</a:t>
            </a:r>
            <a:r>
              <a:rPr lang="en-US" altLang="zh-CN" dirty="0">
                <a:latin typeface="宋体" pitchFamily="2" charset="-122"/>
              </a:rPr>
              <a:t>)</a:t>
            </a:r>
            <a:r>
              <a:rPr lang="zh-CN" altLang="en-US" dirty="0">
                <a:latin typeface="宋体" pitchFamily="2" charset="-122"/>
              </a:rPr>
              <a:t>是对构成系统的各个部分的框架性描述</a:t>
            </a:r>
            <a:r>
              <a:rPr lang="zh-CN" altLang="en-US" dirty="0" smtClean="0">
                <a:latin typeface="宋体" pitchFamily="2" charset="-122"/>
              </a:rPr>
              <a:t>。</a:t>
            </a:r>
            <a:endParaRPr lang="en-US" altLang="zh-CN" dirty="0" smtClean="0">
              <a:latin typeface="宋体" pitchFamily="2" charset="-122"/>
            </a:endParaRPr>
          </a:p>
          <a:p>
            <a:pPr>
              <a:lnSpc>
                <a:spcPct val="125000"/>
              </a:lnSpc>
            </a:pPr>
            <a:r>
              <a:rPr lang="zh-CN" altLang="en-US" dirty="0" smtClean="0">
                <a:latin typeface="宋体" pitchFamily="2" charset="-122"/>
              </a:rPr>
              <a:t>分为逻辑架构和物理架构。</a:t>
            </a:r>
            <a:endParaRPr lang="en-US" altLang="zh-CN" dirty="0" smtClean="0">
              <a:latin typeface="宋体" pitchFamily="2" charset="-122"/>
            </a:endParaRPr>
          </a:p>
          <a:p>
            <a:pPr>
              <a:lnSpc>
                <a:spcPct val="125000"/>
              </a:lnSpc>
            </a:pPr>
            <a:r>
              <a:rPr lang="zh-CN" altLang="en-US" dirty="0" smtClean="0">
                <a:latin typeface="宋体" pitchFamily="2" charset="-122"/>
              </a:rPr>
              <a:t>在</a:t>
            </a:r>
            <a:r>
              <a:rPr lang="en-US" altLang="zh-CN" dirty="0" smtClean="0"/>
              <a:t>UML</a:t>
            </a:r>
            <a:r>
              <a:rPr lang="zh-CN" altLang="en-US" dirty="0" smtClean="0">
                <a:latin typeface="宋体" pitchFamily="2" charset="-122"/>
              </a:rPr>
              <a:t>中，用于描述逻辑架构的图有：用例图、类图、对象图、状态图、活动图、协作图和顺序图。</a:t>
            </a:r>
            <a:endParaRPr lang="en-US" altLang="zh-CN" dirty="0" smtClean="0">
              <a:latin typeface="宋体" pitchFamily="2" charset="-122"/>
            </a:endParaRPr>
          </a:p>
          <a:p>
            <a:pPr>
              <a:lnSpc>
                <a:spcPct val="125000"/>
              </a:lnSpc>
            </a:pPr>
            <a:r>
              <a:rPr lang="zh-CN" altLang="en-US" dirty="0" smtClean="0">
                <a:latin typeface="宋体" pitchFamily="2" charset="-122"/>
              </a:rPr>
              <a:t>在</a:t>
            </a:r>
            <a:r>
              <a:rPr lang="en-US" altLang="zh-CN" dirty="0" smtClean="0"/>
              <a:t>UML</a:t>
            </a:r>
            <a:r>
              <a:rPr lang="zh-CN" altLang="en-US" dirty="0" smtClean="0">
                <a:latin typeface="宋体" pitchFamily="2" charset="-122"/>
              </a:rPr>
              <a:t>中，用于描述物理架构的图</a:t>
            </a:r>
            <a:r>
              <a:rPr lang="en-US" altLang="zh-CN" dirty="0" smtClean="0">
                <a:solidFill>
                  <a:srgbClr val="FF0000"/>
                </a:solidFill>
                <a:latin typeface="宋体" pitchFamily="2" charset="-122"/>
              </a:rPr>
              <a:t>??</a:t>
            </a:r>
            <a:endParaRPr lang="zh-CN" altLang="en-US" dirty="0">
              <a:solidFill>
                <a:srgbClr val="FF0000"/>
              </a:solidFill>
            </a:endParaRPr>
          </a:p>
        </p:txBody>
      </p:sp>
      <p:sp>
        <p:nvSpPr>
          <p:cNvPr id="8" name="灯片编号占位符 7"/>
          <p:cNvSpPr>
            <a:spLocks noGrp="1"/>
          </p:cNvSpPr>
          <p:nvPr>
            <p:ph type="sldNum" sz="quarter" idx="12"/>
          </p:nvPr>
        </p:nvSpPr>
        <p:spPr/>
        <p:txBody>
          <a:bodyPr/>
          <a:lstStyle/>
          <a:p>
            <a:pPr>
              <a:defRPr/>
            </a:pPr>
            <a:fld id="{F537BE33-5705-4C1F-BC01-910623468A03}" type="slidenum">
              <a:rPr lang="en-US" altLang="zh-CN" smtClean="0"/>
              <a:pPr>
                <a:defRPr/>
              </a:pPr>
              <a:t>56</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endParaRPr lang="zh-CN" altLang="zh-CN"/>
          </a:p>
        </p:txBody>
      </p:sp>
      <p:sp>
        <p:nvSpPr>
          <p:cNvPr id="195587" name="Rectangle 3" descr="Rectangle: Click to edit Master text styles&#10;Second level&#10;Third level&#10;Fourth level&#10;Fifth level"/>
          <p:cNvSpPr>
            <a:spLocks noGrp="1" noChangeArrowheads="1"/>
          </p:cNvSpPr>
          <p:nvPr>
            <p:ph idx="1"/>
          </p:nvPr>
        </p:nvSpPr>
        <p:spPr>
          <a:xfrm>
            <a:off x="533400" y="1219200"/>
            <a:ext cx="8305800" cy="4114800"/>
          </a:xfrm>
        </p:spPr>
        <p:txBody>
          <a:bodyPr/>
          <a:lstStyle/>
          <a:p>
            <a:pPr>
              <a:lnSpc>
                <a:spcPct val="130000"/>
              </a:lnSpc>
            </a:pPr>
            <a:r>
              <a:rPr lang="zh-CN" altLang="en-US" dirty="0" smtClean="0"/>
              <a:t>物理</a:t>
            </a:r>
            <a:r>
              <a:rPr lang="zh-CN" altLang="en-US" dirty="0"/>
              <a:t>架构详细地描述系统的软件和硬件，描述软、硬件的分解。</a:t>
            </a:r>
          </a:p>
          <a:p>
            <a:pPr>
              <a:lnSpc>
                <a:spcPct val="130000"/>
              </a:lnSpc>
            </a:pPr>
            <a:r>
              <a:rPr lang="zh-CN" altLang="en-US" dirty="0" smtClean="0">
                <a:latin typeface="宋体" pitchFamily="2" charset="-122"/>
              </a:rPr>
              <a:t>物理</a:t>
            </a:r>
            <a:r>
              <a:rPr lang="zh-CN" altLang="en-US" dirty="0">
                <a:latin typeface="宋体" pitchFamily="2" charset="-122"/>
              </a:rPr>
              <a:t>架构关心的是实现，因此可以用实现图建模，其中，</a:t>
            </a:r>
            <a:r>
              <a:rPr lang="zh-CN" altLang="en-US" dirty="0">
                <a:solidFill>
                  <a:srgbClr val="FF0000"/>
                </a:solidFill>
                <a:latin typeface="宋体" pitchFamily="2" charset="-122"/>
              </a:rPr>
              <a:t>构件图</a:t>
            </a:r>
            <a:r>
              <a:rPr lang="zh-CN" altLang="en-US" dirty="0">
                <a:latin typeface="宋体" pitchFamily="2" charset="-122"/>
              </a:rPr>
              <a:t>显示代码本身的静态结构，</a:t>
            </a:r>
            <a:r>
              <a:rPr lang="zh-CN" altLang="en-US" dirty="0">
                <a:solidFill>
                  <a:srgbClr val="FF0000"/>
                </a:solidFill>
                <a:latin typeface="宋体" pitchFamily="2" charset="-122"/>
              </a:rPr>
              <a:t>配置图</a:t>
            </a:r>
            <a:r>
              <a:rPr lang="zh-CN" altLang="en-US" dirty="0">
                <a:latin typeface="宋体" pitchFamily="2" charset="-122"/>
              </a:rPr>
              <a:t>显示系统运行时的结构。</a:t>
            </a:r>
            <a:endParaRPr lang="zh-CN" altLang="en-US" b="0" dirty="0"/>
          </a:p>
          <a:p>
            <a:endParaRPr lang="zh-CN" altLang="en-US" dirty="0"/>
          </a:p>
          <a:p>
            <a:endParaRPr lang="en-US" altLang="zh-CN" dirty="0"/>
          </a:p>
        </p:txBody>
      </p:sp>
      <p:sp>
        <p:nvSpPr>
          <p:cNvPr id="8" name="灯片编号占位符 7"/>
          <p:cNvSpPr>
            <a:spLocks noGrp="1"/>
          </p:cNvSpPr>
          <p:nvPr>
            <p:ph type="sldNum" sz="quarter" idx="12"/>
          </p:nvPr>
        </p:nvSpPr>
        <p:spPr/>
        <p:txBody>
          <a:bodyPr/>
          <a:lstStyle/>
          <a:p>
            <a:pPr>
              <a:defRPr/>
            </a:pPr>
            <a:fld id="{F537BE33-5705-4C1F-BC01-910623468A03}" type="slidenum">
              <a:rPr lang="en-US" altLang="zh-CN" smtClean="0"/>
              <a:pPr>
                <a:defRPr/>
              </a:pPr>
              <a:t>57</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descr="Rectangle: Click to edit Master text styles&#10;Second level&#10;Third level&#10;Fourth level&#10;Fifth level"/>
          <p:cNvSpPr>
            <a:spLocks noGrp="1" noChangeArrowheads="1"/>
          </p:cNvSpPr>
          <p:nvPr>
            <p:ph idx="1"/>
          </p:nvPr>
        </p:nvSpPr>
        <p:spPr>
          <a:xfrm>
            <a:off x="457200" y="1295400"/>
            <a:ext cx="8382000" cy="4114800"/>
          </a:xfrm>
        </p:spPr>
        <p:txBody>
          <a:bodyPr/>
          <a:lstStyle/>
          <a:p>
            <a:pPr>
              <a:lnSpc>
                <a:spcPct val="110000"/>
              </a:lnSpc>
              <a:spcBef>
                <a:spcPct val="10000"/>
              </a:spcBef>
            </a:pPr>
            <a:r>
              <a:rPr lang="zh-CN" altLang="en-US" dirty="0" smtClean="0">
                <a:solidFill>
                  <a:srgbClr val="FF0000"/>
                </a:solidFill>
                <a:latin typeface="宋体" pitchFamily="2" charset="-122"/>
              </a:rPr>
              <a:t>构件</a:t>
            </a:r>
            <a:r>
              <a:rPr lang="zh-CN" altLang="en-US" dirty="0">
                <a:solidFill>
                  <a:srgbClr val="FF0000"/>
                </a:solidFill>
                <a:latin typeface="宋体" pitchFamily="2" charset="-122"/>
              </a:rPr>
              <a:t>图</a:t>
            </a:r>
            <a:r>
              <a:rPr lang="zh-CN" altLang="en-US" dirty="0">
                <a:latin typeface="宋体" pitchFamily="2" charset="-122"/>
              </a:rPr>
              <a:t>描述软件构件及构件之间的依赖关系，显示代码的静态结构</a:t>
            </a:r>
            <a:r>
              <a:rPr lang="zh-CN" altLang="en-US" dirty="0" smtClean="0">
                <a:latin typeface="宋体" pitchFamily="2" charset="-122"/>
              </a:rPr>
              <a:t>。</a:t>
            </a:r>
            <a:endParaRPr lang="en-US" altLang="zh-CN" dirty="0" smtClean="0">
              <a:latin typeface="宋体" pitchFamily="2" charset="-122"/>
            </a:endParaRPr>
          </a:p>
          <a:p>
            <a:pPr>
              <a:lnSpc>
                <a:spcPct val="110000"/>
              </a:lnSpc>
              <a:spcBef>
                <a:spcPct val="10000"/>
              </a:spcBef>
            </a:pPr>
            <a:r>
              <a:rPr lang="zh-CN" altLang="en-US" dirty="0" smtClean="0">
                <a:latin typeface="宋体" pitchFamily="2" charset="-122"/>
              </a:rPr>
              <a:t>软件</a:t>
            </a:r>
            <a:r>
              <a:rPr lang="zh-CN" altLang="en-US" dirty="0">
                <a:latin typeface="宋体" pitchFamily="2" charset="-122"/>
              </a:rPr>
              <a:t>构件可以</a:t>
            </a:r>
            <a:r>
              <a:rPr lang="zh-CN" altLang="en-US" dirty="0" smtClean="0">
                <a:latin typeface="宋体" pitchFamily="2" charset="-122"/>
              </a:rPr>
              <a:t>是源构件（源代码文件）、二进制构件、可执行构件。</a:t>
            </a:r>
            <a:endParaRPr lang="zh-CN" altLang="en-US" b="0" dirty="0"/>
          </a:p>
        </p:txBody>
      </p:sp>
      <p:sp>
        <p:nvSpPr>
          <p:cNvPr id="3" name="矩形 2"/>
          <p:cNvSpPr/>
          <p:nvPr/>
        </p:nvSpPr>
        <p:spPr>
          <a:xfrm>
            <a:off x="1295400" y="87025"/>
            <a:ext cx="2575604" cy="584775"/>
          </a:xfrm>
          <a:prstGeom prst="rect">
            <a:avLst/>
          </a:prstGeom>
        </p:spPr>
        <p:txBody>
          <a:bodyPr wrap="square">
            <a:spAutoFit/>
          </a:bodyPr>
          <a:lstStyle/>
          <a:p>
            <a:r>
              <a:rPr kumimoji="1" lang="zh-CN" altLang="en-US" sz="3200" b="1" kern="0" dirty="0" smtClean="0">
                <a:solidFill>
                  <a:srgbClr val="3333CC"/>
                </a:solidFill>
                <a:latin typeface="隶书" pitchFamily="49" charset="-122"/>
                <a:ea typeface="楷体_GB2312"/>
              </a:rPr>
              <a:t>构件图</a:t>
            </a:r>
            <a:endParaRPr lang="zh-CN" altLang="en-US" dirty="0"/>
          </a:p>
        </p:txBody>
      </p:sp>
      <p:sp>
        <p:nvSpPr>
          <p:cNvPr id="8" name="灯片编号占位符 7"/>
          <p:cNvSpPr>
            <a:spLocks noGrp="1"/>
          </p:cNvSpPr>
          <p:nvPr>
            <p:ph type="sldNum" sz="quarter" idx="12"/>
          </p:nvPr>
        </p:nvSpPr>
        <p:spPr/>
        <p:txBody>
          <a:bodyPr/>
          <a:lstStyle/>
          <a:p>
            <a:pPr>
              <a:defRPr/>
            </a:pPr>
            <a:fld id="{F537BE33-5705-4C1F-BC01-910623468A03}" type="slidenum">
              <a:rPr lang="en-US" altLang="zh-CN" smtClean="0"/>
              <a:pPr>
                <a:defRPr/>
              </a:pPr>
              <a:t>58</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62" name="Object 2"/>
          <p:cNvGraphicFramePr>
            <a:graphicFrameLocks noGrp="1" noChangeAspect="1"/>
          </p:cNvGraphicFramePr>
          <p:nvPr>
            <p:ph/>
          </p:nvPr>
        </p:nvGraphicFramePr>
        <p:xfrm>
          <a:off x="669925" y="458788"/>
          <a:ext cx="7853363" cy="5043487"/>
        </p:xfrm>
        <a:graphic>
          <a:graphicData uri="http://schemas.openxmlformats.org/presentationml/2006/ole">
            <mc:AlternateContent xmlns:mc="http://schemas.openxmlformats.org/markup-compatibility/2006">
              <mc:Choice xmlns:v="urn:schemas-microsoft-com:vml" Requires="v">
                <p:oleObj spid="_x0000_s92165" name="图像文档" r:id="rId3" imgW="3886200" imgH="2495520" progId="">
                  <p:embed/>
                </p:oleObj>
              </mc:Choice>
              <mc:Fallback>
                <p:oleObj name="图像文档" r:id="rId3" imgW="3886200" imgH="24955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925" y="458788"/>
                        <a:ext cx="7853363" cy="5043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63" name="Text Box 3"/>
          <p:cNvSpPr txBox="1">
            <a:spLocks noChangeArrowheads="1"/>
          </p:cNvSpPr>
          <p:nvPr/>
        </p:nvSpPr>
        <p:spPr bwMode="auto">
          <a:xfrm>
            <a:off x="2895600" y="5770563"/>
            <a:ext cx="2973891" cy="461665"/>
          </a:xfrm>
          <a:prstGeom prst="rect">
            <a:avLst/>
          </a:prstGeom>
          <a:noFill/>
          <a:ln w="9525">
            <a:noFill/>
            <a:miter lim="800000"/>
            <a:headEnd/>
            <a:tailEnd/>
          </a:ln>
          <a:effectLst/>
        </p:spPr>
        <p:txBody>
          <a:bodyPr wrap="none">
            <a:spAutoFit/>
          </a:bodyPr>
          <a:lstStyle/>
          <a:p>
            <a:r>
              <a:rPr kumimoji="1" lang="zh-CN" altLang="en-US" sz="2400" b="1" dirty="0" smtClean="0">
                <a:latin typeface="宋体" pitchFamily="2" charset="-122"/>
              </a:rPr>
              <a:t>图</a:t>
            </a:r>
            <a:r>
              <a:rPr kumimoji="1" lang="en-US" altLang="zh-CN" sz="2400" b="1" dirty="0" smtClean="0">
                <a:latin typeface="宋体" pitchFamily="2" charset="-122"/>
              </a:rPr>
              <a:t>8.11  </a:t>
            </a:r>
            <a:r>
              <a:rPr kumimoji="1" lang="zh-CN" altLang="en-US" sz="2400" b="1" dirty="0">
                <a:latin typeface="宋体" pitchFamily="2" charset="-122"/>
              </a:rPr>
              <a:t>构件图示例</a:t>
            </a:r>
          </a:p>
        </p:txBody>
      </p:sp>
      <p:sp>
        <p:nvSpPr>
          <p:cNvPr id="8" name="灯片编号占位符 7"/>
          <p:cNvSpPr>
            <a:spLocks noGrp="1"/>
          </p:cNvSpPr>
          <p:nvPr>
            <p:ph type="sldNum" sz="quarter" idx="12"/>
          </p:nvPr>
        </p:nvSpPr>
        <p:spPr/>
        <p:txBody>
          <a:bodyPr/>
          <a:lstStyle/>
          <a:p>
            <a:r>
              <a:rPr lang="en-US" altLang="zh-CN" smtClean="0"/>
              <a:t>Page </a:t>
            </a:r>
            <a:fld id="{F1B99DD6-F76E-4467-ADF1-32CF54D754CE}" type="slidenum">
              <a:rPr lang="en-US" altLang="zh-CN" smtClean="0"/>
              <a:pPr/>
              <a:t>59</a:t>
            </a:fld>
            <a:endParaRPr lang="en-US" altLang="zh-CN"/>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1244600" y="76200"/>
            <a:ext cx="59944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ko-KR" sz="4000" b="1" i="0" u="none" strike="noStrike" kern="0" cap="none" spc="0" normalizeH="0" baseline="0" noProof="0" dirty="0" smtClean="0">
                <a:ln>
                  <a:noFill/>
                </a:ln>
                <a:solidFill>
                  <a:schemeClr val="tx2"/>
                </a:solidFill>
                <a:effectLst/>
                <a:uLnTx/>
                <a:uFillTx/>
                <a:latin typeface="+mj-lt"/>
                <a:ea typeface="Gulim" pitchFamily="34" charset="-127"/>
                <a:cs typeface="+mj-cs"/>
              </a:rPr>
              <a:t>UML</a:t>
            </a:r>
            <a:endParaRPr kumimoji="1" lang="ko-KR" altLang="en-US" sz="4000" b="1" i="0" u="none" strike="noStrike" kern="0" cap="none" spc="0" normalizeH="0" baseline="0" noProof="0" dirty="0">
              <a:ln>
                <a:noFill/>
              </a:ln>
              <a:solidFill>
                <a:schemeClr val="tx2"/>
              </a:solidFill>
              <a:effectLst/>
              <a:uLnTx/>
              <a:uFillTx/>
              <a:latin typeface="+mj-lt"/>
              <a:ea typeface="Gulim" pitchFamily="34" charset="-127"/>
              <a:cs typeface="+mj-cs"/>
            </a:endParaRPr>
          </a:p>
        </p:txBody>
      </p:sp>
      <p:grpSp>
        <p:nvGrpSpPr>
          <p:cNvPr id="45" name="组合 44"/>
          <p:cNvGrpSpPr/>
          <p:nvPr/>
        </p:nvGrpSpPr>
        <p:grpSpPr>
          <a:xfrm>
            <a:off x="684213" y="1074738"/>
            <a:ext cx="8258175" cy="4986337"/>
            <a:chOff x="684213" y="1074738"/>
            <a:chExt cx="8258175" cy="4986337"/>
          </a:xfrm>
        </p:grpSpPr>
        <p:sp>
          <p:nvSpPr>
            <p:cNvPr id="8" name="Rectangle 3"/>
            <p:cNvSpPr txBox="1">
              <a:spLocks noChangeArrowheads="1"/>
            </p:cNvSpPr>
            <p:nvPr/>
          </p:nvSpPr>
          <p:spPr bwMode="auto">
            <a:xfrm>
              <a:off x="684213" y="1628775"/>
              <a:ext cx="8258175" cy="4432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1143000" marR="0" lvl="2" indent="-228600" algn="l" defTabSz="914400" rtl="0" eaLnBrk="0" fontAlgn="base" latinLnBrk="0" hangingPunct="0">
                <a:lnSpc>
                  <a:spcPct val="100000"/>
                </a:lnSpc>
                <a:spcBef>
                  <a:spcPct val="20000"/>
                </a:spcBef>
                <a:spcAft>
                  <a:spcPct val="0"/>
                </a:spcAft>
                <a:buClr>
                  <a:schemeClr val="folHlink"/>
                </a:buClr>
                <a:buSzPct val="50000"/>
                <a:buFont typeface="Wingdings" pitchFamily="2" charset="2"/>
                <a:buChar char="n"/>
                <a:tabLst/>
                <a:defRPr/>
              </a:pPr>
              <a:endParaRPr kumimoji="1" lang="en-US" altLang="ko-KR" sz="2800" b="1" i="0" u="none" strike="noStrike" kern="0" cap="none" spc="0" normalizeH="0" baseline="0" noProof="0" smtClean="0">
                <a:ln>
                  <a:noFill/>
                </a:ln>
                <a:solidFill>
                  <a:schemeClr val="folHlink"/>
                </a:solidFill>
                <a:effectLst>
                  <a:outerShdw blurRad="38100" dist="38100" dir="2700000" algn="tl">
                    <a:srgbClr val="C0C0C0"/>
                  </a:outerShdw>
                </a:effectLst>
                <a:uLnTx/>
                <a:uFillTx/>
                <a:latin typeface="+mn-lt"/>
                <a:ea typeface="Gulim" pitchFamily="34" charset="-127"/>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itchFamily="2" charset="2"/>
                <a:buChar char="n"/>
                <a:tabLst/>
                <a:defRPr/>
              </a:pPr>
              <a:endParaRPr kumimoji="1" lang="en-US" altLang="ko-KR" sz="3200" b="1" i="0" u="none" strike="noStrike" kern="0" cap="none" spc="0" normalizeH="0" baseline="0" noProof="0" smtClean="0">
                <a:ln>
                  <a:noFill/>
                </a:ln>
                <a:solidFill>
                  <a:schemeClr val="bg2"/>
                </a:solidFill>
                <a:effectLst/>
                <a:uLnTx/>
                <a:uFillTx/>
                <a:latin typeface="+mn-lt"/>
                <a:ea typeface="Gulim" pitchFamily="34" charset="-127"/>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itchFamily="2" charset="2"/>
                <a:buChar char="n"/>
                <a:tabLst/>
                <a:defRPr/>
              </a:pPr>
              <a:endParaRPr kumimoji="1" lang="en-US" altLang="ko-KR" sz="3200" b="1" i="0" u="none" strike="noStrike" kern="0" cap="none" spc="0" normalizeH="0" baseline="0" noProof="0">
                <a:ln>
                  <a:noFill/>
                </a:ln>
                <a:solidFill>
                  <a:schemeClr val="bg2"/>
                </a:solidFill>
                <a:effectLst/>
                <a:uLnTx/>
                <a:uFillTx/>
                <a:latin typeface="+mn-lt"/>
                <a:ea typeface="Gulim" pitchFamily="34" charset="-127"/>
              </a:endParaRPr>
            </a:p>
          </p:txBody>
        </p:sp>
        <p:sp>
          <p:nvSpPr>
            <p:cNvPr id="9" name="Rectangle 4"/>
            <p:cNvSpPr>
              <a:spLocks noChangeArrowheads="1"/>
            </p:cNvSpPr>
            <p:nvPr/>
          </p:nvSpPr>
          <p:spPr bwMode="auto">
            <a:xfrm>
              <a:off x="3048000" y="5657850"/>
              <a:ext cx="1085850" cy="252413"/>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ko-KR" sz="1600" b="1">
                  <a:latin typeface="Arial" pitchFamily="34" charset="0"/>
                  <a:ea typeface="Gulim" pitchFamily="34" charset="-127"/>
                </a:rPr>
                <a:t>Booch</a:t>
              </a:r>
              <a:endParaRPr lang="en-US" altLang="ko-KR" sz="1600">
                <a:latin typeface="FranklinGothic" charset="0"/>
                <a:ea typeface="Gulim" pitchFamily="34" charset="-127"/>
              </a:endParaRPr>
            </a:p>
          </p:txBody>
        </p:sp>
        <p:sp>
          <p:nvSpPr>
            <p:cNvPr id="10" name="Rectangle 5"/>
            <p:cNvSpPr>
              <a:spLocks noChangeArrowheads="1"/>
            </p:cNvSpPr>
            <p:nvPr/>
          </p:nvSpPr>
          <p:spPr bwMode="auto">
            <a:xfrm>
              <a:off x="3354388" y="4689475"/>
              <a:ext cx="2657475" cy="252413"/>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ko-KR" sz="1600" b="1">
                  <a:latin typeface="Arial" pitchFamily="34" charset="0"/>
                  <a:ea typeface="Gulim" pitchFamily="34" charset="-127"/>
                </a:rPr>
                <a:t>Unified Method 0.8</a:t>
              </a:r>
              <a:endParaRPr lang="en-US" altLang="ko-KR" sz="1600">
                <a:latin typeface="FranklinGothic" charset="0"/>
                <a:ea typeface="Gulim" pitchFamily="34" charset="-127"/>
              </a:endParaRPr>
            </a:p>
          </p:txBody>
        </p:sp>
        <p:sp>
          <p:nvSpPr>
            <p:cNvPr id="11" name="Rectangle 6"/>
            <p:cNvSpPr>
              <a:spLocks noChangeArrowheads="1"/>
            </p:cNvSpPr>
            <p:nvPr/>
          </p:nvSpPr>
          <p:spPr bwMode="auto">
            <a:xfrm>
              <a:off x="5448300" y="3429000"/>
              <a:ext cx="1284288" cy="252413"/>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ko-KR" sz="1600" b="1">
                  <a:latin typeface="Arial" pitchFamily="34" charset="0"/>
                  <a:ea typeface="Gulim" pitchFamily="34" charset="-127"/>
                </a:rPr>
                <a:t>UML 1.0</a:t>
              </a:r>
            </a:p>
          </p:txBody>
        </p:sp>
        <p:sp>
          <p:nvSpPr>
            <p:cNvPr id="12" name="Rectangle 7"/>
            <p:cNvSpPr>
              <a:spLocks noChangeArrowheads="1"/>
            </p:cNvSpPr>
            <p:nvPr/>
          </p:nvSpPr>
          <p:spPr bwMode="auto">
            <a:xfrm>
              <a:off x="5421313" y="5657850"/>
              <a:ext cx="847725" cy="252413"/>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ko-KR" sz="1600" b="1">
                  <a:latin typeface="Arial" pitchFamily="34" charset="0"/>
                  <a:ea typeface="Gulim" pitchFamily="34" charset="-127"/>
                </a:rPr>
                <a:t>OMT</a:t>
              </a:r>
              <a:endParaRPr lang="en-US" altLang="ko-KR" sz="1600">
                <a:latin typeface="FranklinGothic" charset="0"/>
                <a:ea typeface="Gulim" pitchFamily="34" charset="-127"/>
              </a:endParaRPr>
            </a:p>
          </p:txBody>
        </p:sp>
        <p:sp>
          <p:nvSpPr>
            <p:cNvPr id="13" name="Rectangle 8"/>
            <p:cNvSpPr>
              <a:spLocks noChangeArrowheads="1"/>
            </p:cNvSpPr>
            <p:nvPr/>
          </p:nvSpPr>
          <p:spPr bwMode="auto">
            <a:xfrm>
              <a:off x="6705600" y="5600700"/>
              <a:ext cx="1511300" cy="436563"/>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ko-KR" sz="1600" b="1">
                  <a:latin typeface="Arial" pitchFamily="34" charset="0"/>
                  <a:ea typeface="Gulim" pitchFamily="34" charset="-127"/>
                </a:rPr>
                <a:t>OOSE/</a:t>
              </a:r>
            </a:p>
            <a:p>
              <a:pPr algn="ctr" eaLnBrk="0" hangingPunct="0"/>
              <a:r>
                <a:rPr lang="en-US" altLang="ko-KR" sz="1600" b="1">
                  <a:latin typeface="Arial" pitchFamily="34" charset="0"/>
                  <a:ea typeface="Gulim" pitchFamily="34" charset="-127"/>
                </a:rPr>
                <a:t>Objectory</a:t>
              </a:r>
              <a:endParaRPr lang="en-US" altLang="ko-KR" sz="1600">
                <a:latin typeface="FranklinGothic" charset="0"/>
                <a:ea typeface="Gulim" pitchFamily="34" charset="-127"/>
              </a:endParaRPr>
            </a:p>
          </p:txBody>
        </p:sp>
        <p:sp>
          <p:nvSpPr>
            <p:cNvPr id="14" name="Line 9"/>
            <p:cNvSpPr>
              <a:spLocks noChangeShapeType="1"/>
            </p:cNvSpPr>
            <p:nvPr/>
          </p:nvSpPr>
          <p:spPr bwMode="auto">
            <a:xfrm flipV="1">
              <a:off x="3759200" y="4914900"/>
              <a:ext cx="655638" cy="685800"/>
            </a:xfrm>
            <a:prstGeom prst="line">
              <a:avLst/>
            </a:prstGeom>
            <a:noFill/>
            <a:ln w="25400">
              <a:solidFill>
                <a:srgbClr val="FAFD00"/>
              </a:solidFill>
              <a:round/>
              <a:headEnd type="none" w="sm" len="sm"/>
              <a:tailEnd type="stealth" w="med" len="med"/>
            </a:ln>
            <a:effectLst/>
          </p:spPr>
          <p:txBody>
            <a:bodyPr wrap="none" anchor="ctr"/>
            <a:lstStyle/>
            <a:p>
              <a:endParaRPr lang="zh-CN" altLang="en-US"/>
            </a:p>
          </p:txBody>
        </p:sp>
        <p:sp>
          <p:nvSpPr>
            <p:cNvPr id="15" name="Line 10"/>
            <p:cNvSpPr>
              <a:spLocks noChangeShapeType="1"/>
            </p:cNvSpPr>
            <p:nvPr/>
          </p:nvSpPr>
          <p:spPr bwMode="auto">
            <a:xfrm flipV="1">
              <a:off x="4572000" y="4343400"/>
              <a:ext cx="514350" cy="338138"/>
            </a:xfrm>
            <a:prstGeom prst="line">
              <a:avLst/>
            </a:prstGeom>
            <a:noFill/>
            <a:ln w="25400">
              <a:solidFill>
                <a:srgbClr val="FAFD00"/>
              </a:solidFill>
              <a:round/>
              <a:headEnd type="none" w="sm" len="sm"/>
              <a:tailEnd type="stealth" w="med" len="med"/>
            </a:ln>
            <a:effectLst/>
          </p:spPr>
          <p:txBody>
            <a:bodyPr wrap="none" anchor="ctr"/>
            <a:lstStyle/>
            <a:p>
              <a:endParaRPr lang="zh-CN" altLang="en-US"/>
            </a:p>
          </p:txBody>
        </p:sp>
        <p:sp>
          <p:nvSpPr>
            <p:cNvPr id="16" name="Line 11"/>
            <p:cNvSpPr>
              <a:spLocks noChangeShapeType="1"/>
            </p:cNvSpPr>
            <p:nvPr/>
          </p:nvSpPr>
          <p:spPr bwMode="auto">
            <a:xfrm flipV="1">
              <a:off x="6197600" y="3200400"/>
              <a:ext cx="304800" cy="201613"/>
            </a:xfrm>
            <a:prstGeom prst="line">
              <a:avLst/>
            </a:prstGeom>
            <a:noFill/>
            <a:ln w="25400">
              <a:solidFill>
                <a:srgbClr val="FAFD00"/>
              </a:solidFill>
              <a:round/>
              <a:headEnd type="none" w="sm" len="sm"/>
              <a:tailEnd type="stealth" w="med" len="med"/>
            </a:ln>
            <a:effectLst/>
          </p:spPr>
          <p:txBody>
            <a:bodyPr wrap="none" anchor="ctr"/>
            <a:lstStyle/>
            <a:p>
              <a:endParaRPr lang="zh-CN" altLang="en-US"/>
            </a:p>
          </p:txBody>
        </p:sp>
        <p:sp>
          <p:nvSpPr>
            <p:cNvPr id="17" name="Line 12"/>
            <p:cNvSpPr>
              <a:spLocks noChangeShapeType="1"/>
            </p:cNvSpPr>
            <p:nvPr/>
          </p:nvSpPr>
          <p:spPr bwMode="auto">
            <a:xfrm flipH="1" flipV="1">
              <a:off x="5607050" y="4400550"/>
              <a:ext cx="1606550" cy="1200150"/>
            </a:xfrm>
            <a:prstGeom prst="line">
              <a:avLst/>
            </a:prstGeom>
            <a:noFill/>
            <a:ln w="25400">
              <a:solidFill>
                <a:srgbClr val="FAFD00"/>
              </a:solidFill>
              <a:round/>
              <a:headEnd type="none" w="sm" len="sm"/>
              <a:tailEnd type="stealth" w="med" len="med"/>
            </a:ln>
            <a:effectLst/>
          </p:spPr>
          <p:txBody>
            <a:bodyPr wrap="none" anchor="ctr"/>
            <a:lstStyle/>
            <a:p>
              <a:endParaRPr lang="zh-CN" altLang="en-US"/>
            </a:p>
          </p:txBody>
        </p:sp>
        <p:sp>
          <p:nvSpPr>
            <p:cNvPr id="18" name="Line 13"/>
            <p:cNvSpPr>
              <a:spLocks noChangeShapeType="1"/>
            </p:cNvSpPr>
            <p:nvPr/>
          </p:nvSpPr>
          <p:spPr bwMode="auto">
            <a:xfrm flipH="1" flipV="1">
              <a:off x="4845050" y="4914900"/>
              <a:ext cx="844550" cy="685800"/>
            </a:xfrm>
            <a:prstGeom prst="line">
              <a:avLst/>
            </a:prstGeom>
            <a:noFill/>
            <a:ln w="25400">
              <a:solidFill>
                <a:srgbClr val="FAFD00"/>
              </a:solidFill>
              <a:round/>
              <a:headEnd type="none" w="sm" len="sm"/>
              <a:tailEnd type="stealth" w="med" len="med"/>
            </a:ln>
            <a:effectLst/>
          </p:spPr>
          <p:txBody>
            <a:bodyPr wrap="none" anchor="ctr"/>
            <a:lstStyle/>
            <a:p>
              <a:endParaRPr lang="zh-CN" altLang="en-US"/>
            </a:p>
          </p:txBody>
        </p:sp>
        <p:sp>
          <p:nvSpPr>
            <p:cNvPr id="19" name="Rectangle 14"/>
            <p:cNvSpPr>
              <a:spLocks noChangeArrowheads="1"/>
            </p:cNvSpPr>
            <p:nvPr/>
          </p:nvSpPr>
          <p:spPr bwMode="auto">
            <a:xfrm>
              <a:off x="4737100" y="4057650"/>
              <a:ext cx="1284288" cy="252413"/>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ko-KR" sz="1600" b="1">
                  <a:latin typeface="Arial" pitchFamily="34" charset="0"/>
                  <a:ea typeface="Gulim" pitchFamily="34" charset="-127"/>
                </a:rPr>
                <a:t>UML 0.9</a:t>
              </a:r>
              <a:endParaRPr lang="en-US" altLang="ko-KR" sz="1600">
                <a:latin typeface="FranklinGothic" charset="0"/>
                <a:ea typeface="Gulim" pitchFamily="34" charset="-127"/>
              </a:endParaRPr>
            </a:p>
          </p:txBody>
        </p:sp>
        <p:sp>
          <p:nvSpPr>
            <p:cNvPr id="20" name="Line 15"/>
            <p:cNvSpPr>
              <a:spLocks noChangeShapeType="1"/>
            </p:cNvSpPr>
            <p:nvPr/>
          </p:nvSpPr>
          <p:spPr bwMode="auto">
            <a:xfrm flipV="1">
              <a:off x="5384800" y="3714750"/>
              <a:ext cx="514350" cy="338138"/>
            </a:xfrm>
            <a:prstGeom prst="line">
              <a:avLst/>
            </a:prstGeom>
            <a:noFill/>
            <a:ln w="25400">
              <a:solidFill>
                <a:srgbClr val="FAFD00"/>
              </a:solidFill>
              <a:round/>
              <a:headEnd type="none" w="sm" len="sm"/>
              <a:tailEnd type="stealth" w="med" len="med"/>
            </a:ln>
            <a:effectLst/>
          </p:spPr>
          <p:txBody>
            <a:bodyPr wrap="none" anchor="ctr"/>
            <a:lstStyle/>
            <a:p>
              <a:endParaRPr lang="zh-CN" altLang="en-US"/>
            </a:p>
          </p:txBody>
        </p:sp>
        <p:sp>
          <p:nvSpPr>
            <p:cNvPr id="21" name="Rectangle 16"/>
            <p:cNvSpPr>
              <a:spLocks noChangeArrowheads="1"/>
            </p:cNvSpPr>
            <p:nvPr/>
          </p:nvSpPr>
          <p:spPr bwMode="auto">
            <a:xfrm>
              <a:off x="1192213" y="4694238"/>
              <a:ext cx="1735137" cy="252412"/>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1600">
                  <a:latin typeface="FranklinGothic" charset="0"/>
                  <a:ea typeface="Gulim" pitchFamily="34" charset="-127"/>
                </a:rPr>
                <a:t>OOPSLA ´95</a:t>
              </a:r>
            </a:p>
          </p:txBody>
        </p:sp>
        <p:sp>
          <p:nvSpPr>
            <p:cNvPr id="22" name="Rectangle 17"/>
            <p:cNvSpPr>
              <a:spLocks noChangeArrowheads="1"/>
            </p:cNvSpPr>
            <p:nvPr/>
          </p:nvSpPr>
          <p:spPr bwMode="auto">
            <a:xfrm>
              <a:off x="1192213" y="4100513"/>
              <a:ext cx="2244725" cy="252412"/>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1600">
                  <a:latin typeface="FranklinGothic" charset="0"/>
                  <a:ea typeface="Gulim" pitchFamily="34" charset="-127"/>
                </a:rPr>
                <a:t>WWW - June ´96 </a:t>
              </a:r>
            </a:p>
          </p:txBody>
        </p:sp>
        <p:sp>
          <p:nvSpPr>
            <p:cNvPr id="23" name="Rectangle 18"/>
            <p:cNvSpPr>
              <a:spLocks noChangeArrowheads="1"/>
            </p:cNvSpPr>
            <p:nvPr/>
          </p:nvSpPr>
          <p:spPr bwMode="auto">
            <a:xfrm>
              <a:off x="1192213" y="3738563"/>
              <a:ext cx="3168650" cy="252412"/>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1600">
                  <a:latin typeface="FranklinGothic" charset="0"/>
                  <a:ea typeface="Gulim" pitchFamily="34" charset="-127"/>
                </a:rPr>
                <a:t>Beta version OOPSLA ´96</a:t>
              </a:r>
            </a:p>
          </p:txBody>
        </p:sp>
        <p:sp>
          <p:nvSpPr>
            <p:cNvPr id="24" name="Rectangle 19"/>
            <p:cNvSpPr>
              <a:spLocks noChangeArrowheads="1"/>
            </p:cNvSpPr>
            <p:nvPr/>
          </p:nvSpPr>
          <p:spPr bwMode="auto">
            <a:xfrm>
              <a:off x="1192213" y="3375025"/>
              <a:ext cx="3429000" cy="252413"/>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1600">
                  <a:latin typeface="FranklinGothic" charset="0"/>
                  <a:ea typeface="Gulim" pitchFamily="34" charset="-127"/>
                </a:rPr>
                <a:t>Submission to OMG, Jan ´97</a:t>
              </a:r>
            </a:p>
          </p:txBody>
        </p:sp>
        <p:sp>
          <p:nvSpPr>
            <p:cNvPr id="25" name="Rectangle 20"/>
            <p:cNvSpPr>
              <a:spLocks noChangeArrowheads="1"/>
            </p:cNvSpPr>
            <p:nvPr/>
          </p:nvSpPr>
          <p:spPr bwMode="auto">
            <a:xfrm>
              <a:off x="6502400" y="4686300"/>
              <a:ext cx="1919288" cy="436563"/>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ko-KR" sz="1600">
                  <a:latin typeface="FranklinGothic" charset="0"/>
                  <a:ea typeface="Gulim" pitchFamily="34" charset="-127"/>
                </a:rPr>
                <a:t>Documentation</a:t>
              </a:r>
            </a:p>
            <a:p>
              <a:pPr algn="ctr" eaLnBrk="0" hangingPunct="0"/>
              <a:r>
                <a:rPr lang="en-US" altLang="ko-KR" sz="1600">
                  <a:latin typeface="FranklinGothic" charset="0"/>
                  <a:ea typeface="Gulim" pitchFamily="34" charset="-127"/>
                </a:rPr>
                <a:t> Set</a:t>
              </a:r>
            </a:p>
          </p:txBody>
        </p:sp>
        <p:sp>
          <p:nvSpPr>
            <p:cNvPr id="26" name="Rectangle 21"/>
            <p:cNvSpPr>
              <a:spLocks noChangeArrowheads="1"/>
            </p:cNvSpPr>
            <p:nvPr/>
          </p:nvSpPr>
          <p:spPr bwMode="auto">
            <a:xfrm>
              <a:off x="6299200" y="4114800"/>
              <a:ext cx="2159000" cy="252413"/>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ko-KR" sz="1600">
                  <a:latin typeface="FranklinGothic" charset="0"/>
                  <a:ea typeface="Gulim" pitchFamily="34" charset="-127"/>
                </a:rPr>
                <a:t>WWW Spec only</a:t>
              </a:r>
            </a:p>
          </p:txBody>
        </p:sp>
        <p:sp>
          <p:nvSpPr>
            <p:cNvPr id="27" name="Rectangle 22"/>
            <p:cNvSpPr>
              <a:spLocks noChangeArrowheads="1"/>
            </p:cNvSpPr>
            <p:nvPr/>
          </p:nvSpPr>
          <p:spPr bwMode="auto">
            <a:xfrm>
              <a:off x="1320800" y="5543550"/>
              <a:ext cx="1373188" cy="436563"/>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ko-KR" sz="1600" b="1">
                  <a:latin typeface="Arial" pitchFamily="34" charset="0"/>
                  <a:ea typeface="Gulim" pitchFamily="34" charset="-127"/>
                </a:rPr>
                <a:t>Other </a:t>
              </a:r>
            </a:p>
            <a:p>
              <a:pPr algn="ctr" eaLnBrk="0" hangingPunct="0"/>
              <a:r>
                <a:rPr lang="en-US" altLang="ko-KR" sz="1600" b="1">
                  <a:latin typeface="Arial" pitchFamily="34" charset="0"/>
                  <a:ea typeface="Gulim" pitchFamily="34" charset="-127"/>
                </a:rPr>
                <a:t>methods</a:t>
              </a:r>
              <a:endParaRPr lang="en-US" altLang="ko-KR" sz="1600">
                <a:latin typeface="FranklinGothic" charset="0"/>
                <a:ea typeface="Gulim" pitchFamily="34" charset="-127"/>
              </a:endParaRPr>
            </a:p>
          </p:txBody>
        </p:sp>
        <p:sp>
          <p:nvSpPr>
            <p:cNvPr id="28" name="Line 23"/>
            <p:cNvSpPr>
              <a:spLocks noChangeShapeType="1"/>
            </p:cNvSpPr>
            <p:nvPr/>
          </p:nvSpPr>
          <p:spPr bwMode="auto">
            <a:xfrm flipV="1">
              <a:off x="1930400" y="4948238"/>
              <a:ext cx="1843088" cy="595312"/>
            </a:xfrm>
            <a:prstGeom prst="line">
              <a:avLst/>
            </a:prstGeom>
            <a:noFill/>
            <a:ln w="25400">
              <a:solidFill>
                <a:srgbClr val="FAFD00"/>
              </a:solidFill>
              <a:round/>
              <a:headEnd type="none" w="sm" len="sm"/>
              <a:tailEnd type="stealth" w="med" len="med"/>
            </a:ln>
            <a:effectLst/>
          </p:spPr>
          <p:txBody>
            <a:bodyPr wrap="none" anchor="ctr"/>
            <a:lstStyle/>
            <a:p>
              <a:endParaRPr lang="zh-CN" altLang="en-US"/>
            </a:p>
          </p:txBody>
        </p:sp>
        <p:sp>
          <p:nvSpPr>
            <p:cNvPr id="29" name="Line 24"/>
            <p:cNvSpPr>
              <a:spLocks noChangeShapeType="1"/>
            </p:cNvSpPr>
            <p:nvPr/>
          </p:nvSpPr>
          <p:spPr bwMode="auto">
            <a:xfrm flipH="1" flipV="1">
              <a:off x="787400" y="2089150"/>
              <a:ext cx="6350" cy="2781300"/>
            </a:xfrm>
            <a:prstGeom prst="line">
              <a:avLst/>
            </a:prstGeom>
            <a:noFill/>
            <a:ln w="25400">
              <a:solidFill>
                <a:srgbClr val="FAFD00"/>
              </a:solidFill>
              <a:round/>
              <a:headEnd type="none" w="sm" len="sm"/>
              <a:tailEnd type="stealth" w="med" len="med"/>
            </a:ln>
            <a:effectLst/>
          </p:spPr>
          <p:txBody>
            <a:bodyPr wrap="none" anchor="ctr"/>
            <a:lstStyle/>
            <a:p>
              <a:endParaRPr lang="zh-CN" altLang="en-US"/>
            </a:p>
          </p:txBody>
        </p:sp>
        <p:sp>
          <p:nvSpPr>
            <p:cNvPr id="30" name="Rectangle 25"/>
            <p:cNvSpPr>
              <a:spLocks noChangeArrowheads="1"/>
            </p:cNvSpPr>
            <p:nvPr/>
          </p:nvSpPr>
          <p:spPr bwMode="auto">
            <a:xfrm>
              <a:off x="6057900" y="2914650"/>
              <a:ext cx="1284288" cy="252413"/>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ko-KR" sz="1600" b="1">
                  <a:latin typeface="Arial" pitchFamily="34" charset="0"/>
                  <a:ea typeface="Gulim" pitchFamily="34" charset="-127"/>
                </a:rPr>
                <a:t>UML 1.1</a:t>
              </a:r>
              <a:endParaRPr lang="en-US" altLang="ko-KR" sz="1600">
                <a:latin typeface="FranklinGothic" charset="0"/>
                <a:ea typeface="Gulim" pitchFamily="34" charset="-127"/>
              </a:endParaRPr>
            </a:p>
          </p:txBody>
        </p:sp>
        <p:sp>
          <p:nvSpPr>
            <p:cNvPr id="31" name="Line 26"/>
            <p:cNvSpPr>
              <a:spLocks noChangeShapeType="1"/>
            </p:cNvSpPr>
            <p:nvPr/>
          </p:nvSpPr>
          <p:spPr bwMode="auto">
            <a:xfrm flipV="1">
              <a:off x="6705600" y="2628900"/>
              <a:ext cx="442913" cy="315913"/>
            </a:xfrm>
            <a:prstGeom prst="line">
              <a:avLst/>
            </a:prstGeom>
            <a:noFill/>
            <a:ln w="25400">
              <a:solidFill>
                <a:srgbClr val="FAFD00"/>
              </a:solidFill>
              <a:round/>
              <a:headEnd type="none" w="sm" len="sm"/>
              <a:tailEnd type="stealth" w="med" len="med"/>
            </a:ln>
            <a:effectLst/>
          </p:spPr>
          <p:txBody>
            <a:bodyPr wrap="none" anchor="ctr"/>
            <a:lstStyle/>
            <a:p>
              <a:endParaRPr lang="zh-CN" altLang="en-US"/>
            </a:p>
          </p:txBody>
        </p:sp>
        <p:sp>
          <p:nvSpPr>
            <p:cNvPr id="32" name="Rectangle 27"/>
            <p:cNvSpPr>
              <a:spLocks noChangeArrowheads="1"/>
            </p:cNvSpPr>
            <p:nvPr/>
          </p:nvSpPr>
          <p:spPr bwMode="auto">
            <a:xfrm>
              <a:off x="1192213" y="2971800"/>
              <a:ext cx="3538537" cy="252413"/>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1600">
                  <a:latin typeface="FranklinGothic" charset="0"/>
                  <a:ea typeface="Gulim" pitchFamily="34" charset="-127"/>
                </a:rPr>
                <a:t>Submission to OMG, Sept ‘97</a:t>
              </a:r>
            </a:p>
          </p:txBody>
        </p:sp>
        <p:sp>
          <p:nvSpPr>
            <p:cNvPr id="33" name="Rectangle 28"/>
            <p:cNvSpPr>
              <a:spLocks noChangeArrowheads="1"/>
            </p:cNvSpPr>
            <p:nvPr/>
          </p:nvSpPr>
          <p:spPr bwMode="auto">
            <a:xfrm>
              <a:off x="1219200" y="2743200"/>
              <a:ext cx="2427288" cy="252413"/>
            </a:xfrm>
            <a:prstGeom prst="rect">
              <a:avLst/>
            </a:prstGeom>
            <a:noFill/>
            <a:ln w="9525">
              <a:noFill/>
              <a:miter lim="800000"/>
              <a:headEnd/>
              <a:tailEnd/>
            </a:ln>
            <a:effectLst/>
          </p:spPr>
          <p:txBody>
            <a:bodyPr wrap="none" lIns="92075" tIns="46038" rIns="92075" bIns="46038">
              <a:spAutoFit/>
            </a:bodyPr>
            <a:lstStyle/>
            <a:p>
              <a:pPr eaLnBrk="0" hangingPunct="0"/>
              <a:r>
                <a:rPr lang="en-US" altLang="ko-KR" sz="1600">
                  <a:latin typeface="FranklinGothic" charset="0"/>
                  <a:ea typeface="Gulim" pitchFamily="34" charset="-127"/>
                </a:rPr>
                <a:t>OMG Vote, Oct ‘97</a:t>
              </a:r>
            </a:p>
          </p:txBody>
        </p:sp>
        <p:sp>
          <p:nvSpPr>
            <p:cNvPr id="34" name="Rectangle 29"/>
            <p:cNvSpPr>
              <a:spLocks noChangeArrowheads="1"/>
            </p:cNvSpPr>
            <p:nvPr/>
          </p:nvSpPr>
          <p:spPr bwMode="auto">
            <a:xfrm>
              <a:off x="7277100" y="1885950"/>
              <a:ext cx="1284288" cy="252413"/>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ko-KR" sz="1600" b="1">
                  <a:latin typeface="Arial" pitchFamily="34" charset="0"/>
                  <a:ea typeface="Gulim" pitchFamily="34" charset="-127"/>
                </a:rPr>
                <a:t>UML 1.4</a:t>
              </a:r>
              <a:endParaRPr lang="en-US" altLang="ko-KR" sz="1600">
                <a:latin typeface="FranklinGothic" charset="0"/>
                <a:ea typeface="Gulim" pitchFamily="34" charset="-127"/>
              </a:endParaRPr>
            </a:p>
          </p:txBody>
        </p:sp>
        <p:sp>
          <p:nvSpPr>
            <p:cNvPr id="35" name="Text Box 30"/>
            <p:cNvSpPr txBox="1">
              <a:spLocks noChangeArrowheads="1"/>
            </p:cNvSpPr>
            <p:nvPr/>
          </p:nvSpPr>
          <p:spPr bwMode="auto">
            <a:xfrm>
              <a:off x="1219200" y="1885950"/>
              <a:ext cx="1328738" cy="252413"/>
            </a:xfrm>
            <a:prstGeom prst="rect">
              <a:avLst/>
            </a:prstGeom>
            <a:noFill/>
            <a:ln w="9525">
              <a:noFill/>
              <a:miter lim="800000"/>
              <a:headEnd/>
              <a:tailEnd/>
            </a:ln>
            <a:effectLst/>
          </p:spPr>
          <p:txBody>
            <a:bodyPr wrap="none">
              <a:spAutoFit/>
            </a:bodyPr>
            <a:lstStyle/>
            <a:p>
              <a:pPr latinLnBrk="1"/>
              <a:r>
                <a:rPr kumimoji="1" lang="en-US" altLang="ko-KR" sz="1600">
                  <a:latin typeface="Times New Roman" pitchFamily="18" charset="0"/>
                  <a:ea typeface="Gulim" pitchFamily="34" charset="-127"/>
                </a:rPr>
                <a:t>Sep. 2001</a:t>
              </a:r>
            </a:p>
          </p:txBody>
        </p:sp>
        <p:sp>
          <p:nvSpPr>
            <p:cNvPr id="36" name="Rectangle 31"/>
            <p:cNvSpPr>
              <a:spLocks noChangeArrowheads="1"/>
            </p:cNvSpPr>
            <p:nvPr/>
          </p:nvSpPr>
          <p:spPr bwMode="auto">
            <a:xfrm>
              <a:off x="6491288" y="2343150"/>
              <a:ext cx="1738312" cy="252413"/>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ko-KR" sz="1600" b="1">
                  <a:latin typeface="Arial" pitchFamily="34" charset="0"/>
                  <a:ea typeface="Gulim" pitchFamily="34" charset="-127"/>
                </a:rPr>
                <a:t>UML 1.2,1.3</a:t>
              </a:r>
              <a:endParaRPr lang="en-US" altLang="ko-KR" sz="1600">
                <a:latin typeface="FranklinGothic" charset="0"/>
                <a:ea typeface="Gulim" pitchFamily="34" charset="-127"/>
              </a:endParaRPr>
            </a:p>
          </p:txBody>
        </p:sp>
        <p:sp>
          <p:nvSpPr>
            <p:cNvPr id="37" name="Line 32"/>
            <p:cNvSpPr>
              <a:spLocks noChangeShapeType="1"/>
            </p:cNvSpPr>
            <p:nvPr/>
          </p:nvSpPr>
          <p:spPr bwMode="auto">
            <a:xfrm flipV="1">
              <a:off x="7315200" y="2114550"/>
              <a:ext cx="304800" cy="201613"/>
            </a:xfrm>
            <a:prstGeom prst="line">
              <a:avLst/>
            </a:prstGeom>
            <a:noFill/>
            <a:ln w="25400">
              <a:solidFill>
                <a:srgbClr val="FAFD00"/>
              </a:solidFill>
              <a:round/>
              <a:headEnd type="none" w="sm" len="sm"/>
              <a:tailEnd type="stealth" w="med" len="med"/>
            </a:ln>
            <a:effectLst/>
          </p:spPr>
          <p:txBody>
            <a:bodyPr wrap="none" anchor="ctr"/>
            <a:lstStyle/>
            <a:p>
              <a:endParaRPr lang="zh-CN" altLang="en-US"/>
            </a:p>
          </p:txBody>
        </p:sp>
        <p:sp>
          <p:nvSpPr>
            <p:cNvPr id="38" name="Text Box 33"/>
            <p:cNvSpPr txBox="1">
              <a:spLocks noChangeArrowheads="1"/>
            </p:cNvSpPr>
            <p:nvPr/>
          </p:nvSpPr>
          <p:spPr bwMode="auto">
            <a:xfrm>
              <a:off x="1219200" y="2343150"/>
              <a:ext cx="1116013" cy="252413"/>
            </a:xfrm>
            <a:prstGeom prst="rect">
              <a:avLst/>
            </a:prstGeom>
            <a:noFill/>
            <a:ln w="9525">
              <a:noFill/>
              <a:miter lim="800000"/>
              <a:headEnd/>
              <a:tailEnd/>
            </a:ln>
            <a:effectLst/>
          </p:spPr>
          <p:txBody>
            <a:bodyPr wrap="none">
              <a:spAutoFit/>
            </a:bodyPr>
            <a:lstStyle/>
            <a:p>
              <a:pPr latinLnBrk="1"/>
              <a:r>
                <a:rPr kumimoji="1" lang="ko-KR" altLang="en-US" sz="1600">
                  <a:latin typeface="Times New Roman" pitchFamily="18" charset="0"/>
                  <a:ea typeface="Gulim" pitchFamily="34" charset="-127"/>
                </a:rPr>
                <a:t>’98~’99</a:t>
              </a:r>
            </a:p>
          </p:txBody>
        </p:sp>
        <p:sp>
          <p:nvSpPr>
            <p:cNvPr id="39" name="Text Box 34"/>
            <p:cNvSpPr txBox="1">
              <a:spLocks noChangeArrowheads="1"/>
            </p:cNvSpPr>
            <p:nvPr/>
          </p:nvSpPr>
          <p:spPr bwMode="auto">
            <a:xfrm>
              <a:off x="1219200" y="1485900"/>
              <a:ext cx="1376363" cy="252413"/>
            </a:xfrm>
            <a:prstGeom prst="rect">
              <a:avLst/>
            </a:prstGeom>
            <a:noFill/>
            <a:ln w="9525">
              <a:noFill/>
              <a:miter lim="800000"/>
              <a:headEnd/>
              <a:tailEnd/>
            </a:ln>
            <a:effectLst/>
          </p:spPr>
          <p:txBody>
            <a:bodyPr wrap="none">
              <a:spAutoFit/>
            </a:bodyPr>
            <a:lstStyle/>
            <a:p>
              <a:pPr latinLnBrk="1"/>
              <a:r>
                <a:rPr kumimoji="1" lang="en-US" altLang="ko-KR" sz="1600">
                  <a:latin typeface="Times New Roman" pitchFamily="18" charset="0"/>
                  <a:ea typeface="Gulim" pitchFamily="34" charset="-127"/>
                </a:rPr>
                <a:t>Mar. 2003</a:t>
              </a:r>
            </a:p>
          </p:txBody>
        </p:sp>
        <p:sp>
          <p:nvSpPr>
            <p:cNvPr id="40" name="Rectangle 35"/>
            <p:cNvSpPr>
              <a:spLocks noChangeArrowheads="1"/>
            </p:cNvSpPr>
            <p:nvPr/>
          </p:nvSpPr>
          <p:spPr bwMode="auto">
            <a:xfrm>
              <a:off x="7480300" y="1485900"/>
              <a:ext cx="1284288" cy="252413"/>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ko-KR" sz="1600" b="1">
                  <a:latin typeface="Arial" pitchFamily="34" charset="0"/>
                  <a:ea typeface="Gulim" pitchFamily="34" charset="-127"/>
                </a:rPr>
                <a:t>UML 1.5</a:t>
              </a:r>
              <a:endParaRPr lang="en-US" altLang="ko-KR" sz="1600">
                <a:latin typeface="FranklinGothic" charset="0"/>
                <a:ea typeface="Gulim" pitchFamily="34" charset="-127"/>
              </a:endParaRPr>
            </a:p>
          </p:txBody>
        </p:sp>
        <p:sp>
          <p:nvSpPr>
            <p:cNvPr id="41" name="Text Box 36"/>
            <p:cNvSpPr txBox="1">
              <a:spLocks noChangeArrowheads="1"/>
            </p:cNvSpPr>
            <p:nvPr/>
          </p:nvSpPr>
          <p:spPr bwMode="auto">
            <a:xfrm>
              <a:off x="1300163" y="1074738"/>
              <a:ext cx="1044575" cy="252412"/>
            </a:xfrm>
            <a:prstGeom prst="rect">
              <a:avLst/>
            </a:prstGeom>
            <a:noFill/>
            <a:ln w="9525">
              <a:noFill/>
              <a:miter lim="800000"/>
              <a:headEnd/>
              <a:tailEnd/>
            </a:ln>
            <a:effectLst/>
          </p:spPr>
          <p:txBody>
            <a:bodyPr wrap="none">
              <a:spAutoFit/>
            </a:bodyPr>
            <a:lstStyle/>
            <a:p>
              <a:pPr latinLnBrk="1"/>
              <a:r>
                <a:rPr kumimoji="1" lang="en-US" altLang="ko-KR" sz="1600">
                  <a:latin typeface="Times New Roman" pitchFamily="18" charset="0"/>
                  <a:ea typeface="Gulim" pitchFamily="34" charset="-127"/>
                </a:rPr>
                <a:t>Present</a:t>
              </a:r>
            </a:p>
          </p:txBody>
        </p:sp>
        <p:sp>
          <p:nvSpPr>
            <p:cNvPr id="42" name="Rectangle 37"/>
            <p:cNvSpPr>
              <a:spLocks noChangeArrowheads="1"/>
            </p:cNvSpPr>
            <p:nvPr/>
          </p:nvSpPr>
          <p:spPr bwMode="auto">
            <a:xfrm>
              <a:off x="7416800" y="1085850"/>
              <a:ext cx="1414463"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altLang="ko-KR" sz="1800" b="1">
                  <a:latin typeface="Arial" pitchFamily="34" charset="0"/>
                  <a:ea typeface="Gulim" pitchFamily="34" charset="-127"/>
                </a:rPr>
                <a:t>UML 2.0</a:t>
              </a:r>
              <a:endParaRPr lang="en-US" altLang="ko-KR" sz="1800">
                <a:latin typeface="FranklinGothic" charset="0"/>
                <a:ea typeface="Gulim" pitchFamily="34" charset="-127"/>
              </a:endParaRPr>
            </a:p>
          </p:txBody>
        </p:sp>
        <p:sp>
          <p:nvSpPr>
            <p:cNvPr id="43" name="Line 38"/>
            <p:cNvSpPr>
              <a:spLocks noChangeShapeType="1"/>
            </p:cNvSpPr>
            <p:nvPr/>
          </p:nvSpPr>
          <p:spPr bwMode="auto">
            <a:xfrm flipV="1">
              <a:off x="7823200" y="1714500"/>
              <a:ext cx="304800" cy="201613"/>
            </a:xfrm>
            <a:prstGeom prst="line">
              <a:avLst/>
            </a:prstGeom>
            <a:noFill/>
            <a:ln w="25400">
              <a:solidFill>
                <a:srgbClr val="FAFD00"/>
              </a:solidFill>
              <a:round/>
              <a:headEnd type="none" w="sm" len="sm"/>
              <a:tailEnd type="stealth" w="med" len="med"/>
            </a:ln>
            <a:effectLst/>
          </p:spPr>
          <p:txBody>
            <a:bodyPr wrap="none" anchor="ctr"/>
            <a:lstStyle/>
            <a:p>
              <a:endParaRPr lang="zh-CN" altLang="en-US"/>
            </a:p>
          </p:txBody>
        </p:sp>
        <p:sp>
          <p:nvSpPr>
            <p:cNvPr id="44" name="Line 39"/>
            <p:cNvSpPr>
              <a:spLocks noChangeShapeType="1"/>
            </p:cNvSpPr>
            <p:nvPr/>
          </p:nvSpPr>
          <p:spPr bwMode="auto">
            <a:xfrm flipV="1">
              <a:off x="7924800" y="1314450"/>
              <a:ext cx="304800" cy="201613"/>
            </a:xfrm>
            <a:prstGeom prst="line">
              <a:avLst/>
            </a:prstGeom>
            <a:noFill/>
            <a:ln w="25400">
              <a:solidFill>
                <a:srgbClr val="FAFD00"/>
              </a:solidFill>
              <a:round/>
              <a:headEnd type="none" w="sm" len="sm"/>
              <a:tailEnd type="stealth" w="med" len="med"/>
            </a:ln>
            <a:effectLst/>
          </p:spPr>
          <p:txBody>
            <a:bodyPr wrap="none" anchor="ctr"/>
            <a:lstStyle/>
            <a:p>
              <a:endParaRPr lang="zh-CN" altLang="en-US"/>
            </a:p>
          </p:txBody>
        </p:sp>
      </p:grpSp>
      <p:sp>
        <p:nvSpPr>
          <p:cNvPr id="49" name="灯片编号占位符 48"/>
          <p:cNvSpPr>
            <a:spLocks noGrp="1"/>
          </p:cNvSpPr>
          <p:nvPr>
            <p:ph type="sldNum" sz="quarter" idx="12"/>
          </p:nvPr>
        </p:nvSpPr>
        <p:spPr/>
        <p:txBody>
          <a:bodyPr/>
          <a:lstStyle/>
          <a:p>
            <a:pPr>
              <a:defRPr/>
            </a:pPr>
            <a:fld id="{F537BE33-5705-4C1F-BC01-910623468A03}" type="slidenum">
              <a:rPr lang="en-US" altLang="zh-CN" smtClean="0"/>
              <a:pPr>
                <a:defRPr/>
              </a:pPr>
              <a:t>6</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descr="Rectangle: Click to edit Master text styles&#10;Second level&#10;Third level&#10;Fourth level&#10;Fifth level"/>
          <p:cNvSpPr>
            <a:spLocks noGrp="1" noChangeArrowheads="1"/>
          </p:cNvSpPr>
          <p:nvPr>
            <p:ph idx="1"/>
          </p:nvPr>
        </p:nvSpPr>
        <p:spPr>
          <a:xfrm>
            <a:off x="533400" y="1371600"/>
            <a:ext cx="8229600" cy="4114800"/>
          </a:xfrm>
        </p:spPr>
        <p:txBody>
          <a:bodyPr/>
          <a:lstStyle/>
          <a:p>
            <a:pPr>
              <a:lnSpc>
                <a:spcPct val="115000"/>
              </a:lnSpc>
            </a:pPr>
            <a:r>
              <a:rPr lang="zh-CN" altLang="en-US" dirty="0" smtClean="0">
                <a:solidFill>
                  <a:srgbClr val="3333CC"/>
                </a:solidFill>
                <a:latin typeface="隶书" pitchFamily="49" charset="-122"/>
              </a:rPr>
              <a:t>部署图（或</a:t>
            </a:r>
            <a:r>
              <a:rPr lang="zh-CN" altLang="en-US" dirty="0" smtClean="0"/>
              <a:t>配置图）描述</a:t>
            </a:r>
            <a:r>
              <a:rPr lang="zh-CN" altLang="en-US" dirty="0"/>
              <a:t>处理器、</a:t>
            </a:r>
            <a:r>
              <a:rPr lang="zh-CN" altLang="en-US" dirty="0">
                <a:solidFill>
                  <a:srgbClr val="FF0000"/>
                </a:solidFill>
              </a:rPr>
              <a:t>硬件设备和软件构件在运行时的架构</a:t>
            </a:r>
            <a:r>
              <a:rPr lang="zh-CN" altLang="en-US" dirty="0"/>
              <a:t>，它显示系统硬件的物理拓扑结构及在此结构上执行的软件。</a:t>
            </a:r>
            <a:endParaRPr lang="zh-CN" altLang="en-US" b="0" dirty="0"/>
          </a:p>
        </p:txBody>
      </p:sp>
      <p:sp>
        <p:nvSpPr>
          <p:cNvPr id="5" name="矩形 4"/>
          <p:cNvSpPr/>
          <p:nvPr/>
        </p:nvSpPr>
        <p:spPr>
          <a:xfrm>
            <a:off x="1295400" y="101025"/>
            <a:ext cx="5181600" cy="584775"/>
          </a:xfrm>
          <a:prstGeom prst="rect">
            <a:avLst/>
          </a:prstGeom>
        </p:spPr>
        <p:txBody>
          <a:bodyPr wrap="square">
            <a:spAutoFit/>
          </a:bodyPr>
          <a:lstStyle/>
          <a:p>
            <a:r>
              <a:rPr kumimoji="1" lang="en-US" altLang="zh-CN" sz="3200" b="1" kern="0" dirty="0" smtClean="0">
                <a:solidFill>
                  <a:srgbClr val="3333CC"/>
                </a:solidFill>
                <a:latin typeface="隶书" pitchFamily="49" charset="-122"/>
                <a:ea typeface="楷体_GB2312"/>
              </a:rPr>
              <a:t>15.0.3  </a:t>
            </a:r>
            <a:r>
              <a:rPr kumimoji="1" lang="zh-CN" altLang="en-US" sz="3200" b="1" kern="0" dirty="0" smtClean="0">
                <a:solidFill>
                  <a:srgbClr val="3333CC"/>
                </a:solidFill>
                <a:latin typeface="隶书" pitchFamily="49" charset="-122"/>
                <a:ea typeface="楷体_GB2312"/>
              </a:rPr>
              <a:t>部署图</a:t>
            </a:r>
            <a:endParaRPr lang="zh-CN" altLang="en-US" dirty="0"/>
          </a:p>
        </p:txBody>
      </p:sp>
      <p:sp>
        <p:nvSpPr>
          <p:cNvPr id="9" name="灯片编号占位符 8"/>
          <p:cNvSpPr>
            <a:spLocks noGrp="1"/>
          </p:cNvSpPr>
          <p:nvPr>
            <p:ph type="sldNum" sz="quarter" idx="12"/>
          </p:nvPr>
        </p:nvSpPr>
        <p:spPr/>
        <p:txBody>
          <a:bodyPr/>
          <a:lstStyle/>
          <a:p>
            <a:pPr>
              <a:defRPr/>
            </a:pPr>
            <a:fld id="{F537BE33-5705-4C1F-BC01-910623468A03}" type="slidenum">
              <a:rPr lang="en-US" altLang="zh-CN" smtClean="0"/>
              <a:pPr>
                <a:defRPr/>
              </a:pPr>
              <a:t>60</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2"/>
          <p:cNvGraphicFramePr>
            <a:graphicFrameLocks noGrp="1" noChangeAspect="1"/>
          </p:cNvGraphicFramePr>
          <p:nvPr>
            <p:ph/>
          </p:nvPr>
        </p:nvGraphicFramePr>
        <p:xfrm>
          <a:off x="1143000" y="304800"/>
          <a:ext cx="6819900" cy="5638800"/>
        </p:xfrm>
        <a:graphic>
          <a:graphicData uri="http://schemas.openxmlformats.org/presentationml/2006/ole">
            <mc:AlternateContent xmlns:mc="http://schemas.openxmlformats.org/markup-compatibility/2006">
              <mc:Choice xmlns:v="urn:schemas-microsoft-com:vml" Requires="v">
                <p:oleObj spid="_x0000_s95237" name="图像文档" r:id="rId3" imgW="3409920" imgH="2819520" progId="">
                  <p:embed/>
                </p:oleObj>
              </mc:Choice>
              <mc:Fallback>
                <p:oleObj name="图像文档" r:id="rId3" imgW="3409920" imgH="28195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04800"/>
                        <a:ext cx="6819900" cy="563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35" name="Text Box 3"/>
          <p:cNvSpPr txBox="1">
            <a:spLocks noChangeArrowheads="1"/>
          </p:cNvSpPr>
          <p:nvPr/>
        </p:nvSpPr>
        <p:spPr bwMode="auto">
          <a:xfrm>
            <a:off x="3048000" y="5922963"/>
            <a:ext cx="2973891" cy="461665"/>
          </a:xfrm>
          <a:prstGeom prst="rect">
            <a:avLst/>
          </a:prstGeom>
          <a:noFill/>
          <a:ln w="9525">
            <a:noFill/>
            <a:miter lim="800000"/>
            <a:headEnd/>
            <a:tailEnd/>
          </a:ln>
          <a:effectLst/>
        </p:spPr>
        <p:txBody>
          <a:bodyPr wrap="none">
            <a:spAutoFit/>
          </a:bodyPr>
          <a:lstStyle/>
          <a:p>
            <a:r>
              <a:rPr kumimoji="1" lang="zh-CN" altLang="en-US" sz="2400" b="1" dirty="0" smtClean="0">
                <a:latin typeface="宋体" pitchFamily="2" charset="-122"/>
              </a:rPr>
              <a:t>图</a:t>
            </a:r>
            <a:r>
              <a:rPr kumimoji="1" lang="en-US" altLang="zh-CN" sz="2400" b="1" smtClean="0">
                <a:latin typeface="宋体" pitchFamily="2" charset="-122"/>
              </a:rPr>
              <a:t>8.12  </a:t>
            </a:r>
            <a:r>
              <a:rPr kumimoji="1" lang="zh-CN" altLang="en-US" sz="2400" b="1" dirty="0">
                <a:latin typeface="宋体" pitchFamily="2" charset="-122"/>
              </a:rPr>
              <a:t>配置图示例</a:t>
            </a:r>
          </a:p>
        </p:txBody>
      </p:sp>
      <p:sp>
        <p:nvSpPr>
          <p:cNvPr id="8" name="灯片编号占位符 7"/>
          <p:cNvSpPr>
            <a:spLocks noGrp="1"/>
          </p:cNvSpPr>
          <p:nvPr>
            <p:ph type="sldNum" sz="quarter" idx="12"/>
          </p:nvPr>
        </p:nvSpPr>
        <p:spPr/>
        <p:txBody>
          <a:bodyPr/>
          <a:lstStyle/>
          <a:p>
            <a:r>
              <a:rPr lang="en-US" altLang="zh-CN" smtClean="0"/>
              <a:t>Page </a:t>
            </a:r>
            <a:fld id="{F1B99DD6-F76E-4467-ADF1-32CF54D754CE}" type="slidenum">
              <a:rPr lang="en-US" altLang="zh-CN" smtClean="0"/>
              <a:pPr/>
              <a:t>61</a:t>
            </a:fld>
            <a:endParaRPr lang="en-US" altLang="zh-CN"/>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descr="Rectangle: Click to edit Master text styles&#10;Second level&#10;Third level&#10;Fourth level&#10;Fifth level"/>
          <p:cNvSpPr>
            <a:spLocks noGrp="1" noChangeArrowheads="1"/>
          </p:cNvSpPr>
          <p:nvPr>
            <p:ph idx="1"/>
          </p:nvPr>
        </p:nvSpPr>
        <p:spPr/>
        <p:txBody>
          <a:bodyPr/>
          <a:lstStyle/>
          <a:p>
            <a:pPr>
              <a:lnSpc>
                <a:spcPct val="125000"/>
              </a:lnSpc>
            </a:pPr>
            <a:r>
              <a:rPr lang="en-US" altLang="zh-CN" dirty="0" smtClean="0">
                <a:latin typeface="宋体" pitchFamily="2" charset="-122"/>
              </a:rPr>
              <a:t>UML</a:t>
            </a:r>
            <a:r>
              <a:rPr lang="zh-CN" altLang="en-US" dirty="0">
                <a:latin typeface="宋体" pitchFamily="2" charset="-122"/>
              </a:rPr>
              <a:t>是一种标准的</a:t>
            </a:r>
            <a:r>
              <a:rPr lang="zh-CN" altLang="en-US" dirty="0">
                <a:solidFill>
                  <a:srgbClr val="FF0000"/>
                </a:solidFill>
                <a:latin typeface="宋体" pitchFamily="2" charset="-122"/>
              </a:rPr>
              <a:t>图形化</a:t>
            </a:r>
            <a:r>
              <a:rPr lang="en-US" altLang="zh-CN" dirty="0">
                <a:solidFill>
                  <a:srgbClr val="FF0000"/>
                </a:solidFill>
                <a:latin typeface="宋体" pitchFamily="2" charset="-122"/>
              </a:rPr>
              <a:t>(</a:t>
            </a:r>
            <a:r>
              <a:rPr lang="zh-CN" altLang="en-US" dirty="0">
                <a:solidFill>
                  <a:srgbClr val="FF0000"/>
                </a:solidFill>
                <a:latin typeface="宋体" pitchFamily="2" charset="-122"/>
              </a:rPr>
              <a:t>即可视化</a:t>
            </a:r>
            <a:r>
              <a:rPr lang="en-US" altLang="zh-CN" dirty="0">
                <a:solidFill>
                  <a:srgbClr val="FF0000"/>
                </a:solidFill>
                <a:latin typeface="宋体" pitchFamily="2" charset="-122"/>
              </a:rPr>
              <a:t>)</a:t>
            </a:r>
            <a:r>
              <a:rPr lang="zh-CN" altLang="en-US" dirty="0">
                <a:solidFill>
                  <a:srgbClr val="FF0000"/>
                </a:solidFill>
                <a:latin typeface="宋体" pitchFamily="2" charset="-122"/>
              </a:rPr>
              <a:t>建模语言</a:t>
            </a:r>
            <a:r>
              <a:rPr lang="zh-CN" altLang="en-US" dirty="0">
                <a:latin typeface="宋体" pitchFamily="2" charset="-122"/>
              </a:rPr>
              <a:t>，它由图和元模型组成。图是</a:t>
            </a:r>
            <a:r>
              <a:rPr lang="en-US" altLang="zh-CN" dirty="0">
                <a:latin typeface="宋体" pitchFamily="2" charset="-122"/>
              </a:rPr>
              <a:t>UML</a:t>
            </a:r>
            <a:r>
              <a:rPr lang="zh-CN" altLang="en-US" dirty="0">
                <a:latin typeface="宋体" pitchFamily="2" charset="-122"/>
              </a:rPr>
              <a:t>的语法，而元模型给出图的含义，是</a:t>
            </a:r>
            <a:r>
              <a:rPr lang="en-US" altLang="zh-CN" dirty="0">
                <a:latin typeface="宋体" pitchFamily="2" charset="-122"/>
              </a:rPr>
              <a:t>UML</a:t>
            </a:r>
            <a:r>
              <a:rPr lang="zh-CN" altLang="en-US" dirty="0">
                <a:latin typeface="宋体" pitchFamily="2" charset="-122"/>
              </a:rPr>
              <a:t>的语义。</a:t>
            </a:r>
          </a:p>
          <a:p>
            <a:pPr>
              <a:lnSpc>
                <a:spcPct val="125000"/>
              </a:lnSpc>
              <a:buNone/>
            </a:pPr>
            <a:r>
              <a:rPr lang="zh-CN" altLang="en-US" dirty="0" smtClean="0"/>
              <a:t>           </a:t>
            </a:r>
            <a:endParaRPr lang="zh-CN" altLang="en-US" dirty="0"/>
          </a:p>
        </p:txBody>
      </p:sp>
      <p:sp>
        <p:nvSpPr>
          <p:cNvPr id="4" name="Rectangle 3" descr="Rectangle: Click to edit Master text styles&#10;Second level&#10;Third level&#10;Fourth level&#10;Fifth level"/>
          <p:cNvSpPr>
            <a:spLocks noGrp="1" noChangeArrowheads="1"/>
          </p:cNvSpPr>
          <p:nvPr>
            <p:ph type="title"/>
          </p:nvPr>
        </p:nvSpPr>
        <p:spPr/>
        <p:txBody>
          <a:bodyPr/>
          <a:lstStyle/>
          <a:p>
            <a:pPr marL="285750" lvl="1">
              <a:lnSpc>
                <a:spcPct val="125000"/>
              </a:lnSpc>
            </a:pPr>
            <a:r>
              <a:rPr lang="en-US" altLang="zh-CN" dirty="0" smtClean="0">
                <a:latin typeface="隶书" pitchFamily="49" charset="-122"/>
              </a:rPr>
              <a:t>8.1.2  </a:t>
            </a:r>
            <a:r>
              <a:rPr lang="en-US" altLang="zh-CN" dirty="0" smtClean="0">
                <a:latin typeface="隶书" pitchFamily="49" charset="-122"/>
              </a:rPr>
              <a:t>UML</a:t>
            </a:r>
            <a:r>
              <a:rPr lang="zh-CN" altLang="en-US" dirty="0" smtClean="0">
                <a:latin typeface="隶书" pitchFamily="49" charset="-122"/>
              </a:rPr>
              <a:t>的结构</a:t>
            </a:r>
            <a:r>
              <a:rPr lang="zh-CN" altLang="en-US" dirty="0" smtClean="0"/>
              <a:t>    </a:t>
            </a:r>
            <a:endParaRPr lang="zh-CN" altLang="en-US" dirty="0">
              <a:latin typeface="宋体" pitchFamily="2" charset="-122"/>
            </a:endParaRPr>
          </a:p>
        </p:txBody>
      </p:sp>
      <p:sp>
        <p:nvSpPr>
          <p:cNvPr id="8" name="灯片编号占位符 7"/>
          <p:cNvSpPr>
            <a:spLocks noGrp="1"/>
          </p:cNvSpPr>
          <p:nvPr>
            <p:ph type="sldNum" sz="quarter" idx="12"/>
          </p:nvPr>
        </p:nvSpPr>
        <p:spPr/>
        <p:txBody>
          <a:bodyPr/>
          <a:lstStyle/>
          <a:p>
            <a:pPr>
              <a:defRPr/>
            </a:pPr>
            <a:fld id="{F537BE33-5705-4C1F-BC01-910623468A03}" type="slidenum">
              <a:rPr lang="en-US" altLang="zh-CN" smtClean="0"/>
              <a:pPr>
                <a:defRPr/>
              </a:pPr>
              <a:t>7</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descr="Rectangle: Click to edit Master text styles&#10;Second level&#10;Third level&#10;Fourth level&#10;Fifth level"/>
          <p:cNvSpPr>
            <a:spLocks noGrp="1" noChangeArrowheads="1"/>
          </p:cNvSpPr>
          <p:nvPr>
            <p:ph idx="1"/>
          </p:nvPr>
        </p:nvSpPr>
        <p:spPr>
          <a:xfrm>
            <a:off x="609600" y="1066800"/>
            <a:ext cx="7772400" cy="4953000"/>
          </a:xfrm>
        </p:spPr>
        <p:txBody>
          <a:bodyPr/>
          <a:lstStyle/>
          <a:p>
            <a:pPr>
              <a:lnSpc>
                <a:spcPct val="105000"/>
              </a:lnSpc>
              <a:buNone/>
            </a:pPr>
            <a:r>
              <a:rPr lang="en-US" altLang="zh-CN" dirty="0" smtClean="0"/>
              <a:t>UML</a:t>
            </a:r>
            <a:r>
              <a:rPr lang="zh-CN" altLang="en-US" dirty="0" smtClean="0"/>
              <a:t>由</a:t>
            </a:r>
            <a:endParaRPr lang="en-US" altLang="zh-CN" dirty="0" smtClean="0"/>
          </a:p>
          <a:p>
            <a:pPr lvl="1">
              <a:lnSpc>
                <a:spcPct val="105000"/>
              </a:lnSpc>
            </a:pPr>
            <a:r>
              <a:rPr lang="zh-CN" altLang="en-US" dirty="0" smtClean="0"/>
              <a:t>视图</a:t>
            </a:r>
            <a:r>
              <a:rPr lang="en-US" altLang="zh-CN" dirty="0"/>
              <a:t>(view)</a:t>
            </a:r>
            <a:r>
              <a:rPr lang="zh-CN" altLang="en-US" dirty="0" smtClean="0"/>
              <a:t>、</a:t>
            </a:r>
            <a:endParaRPr lang="en-US" altLang="zh-CN" dirty="0" smtClean="0"/>
          </a:p>
          <a:p>
            <a:pPr lvl="1">
              <a:lnSpc>
                <a:spcPct val="105000"/>
              </a:lnSpc>
            </a:pPr>
            <a:r>
              <a:rPr lang="zh-CN" altLang="en-US" dirty="0" smtClean="0"/>
              <a:t>图</a:t>
            </a:r>
            <a:r>
              <a:rPr lang="en-US" altLang="zh-CN" dirty="0"/>
              <a:t>(diagram)</a:t>
            </a:r>
            <a:r>
              <a:rPr lang="zh-CN" altLang="en-US" dirty="0" smtClean="0"/>
              <a:t>、</a:t>
            </a:r>
            <a:endParaRPr lang="en-US" altLang="zh-CN" dirty="0" smtClean="0"/>
          </a:p>
          <a:p>
            <a:pPr lvl="1">
              <a:lnSpc>
                <a:spcPct val="105000"/>
              </a:lnSpc>
            </a:pPr>
            <a:r>
              <a:rPr lang="zh-CN" altLang="en-US" dirty="0" smtClean="0"/>
              <a:t>模型</a:t>
            </a:r>
            <a:r>
              <a:rPr lang="zh-CN" altLang="en-US" dirty="0"/>
              <a:t>元素</a:t>
            </a:r>
            <a:r>
              <a:rPr lang="en-US" altLang="zh-CN" dirty="0"/>
              <a:t>(model element)</a:t>
            </a:r>
            <a:r>
              <a:rPr lang="zh-CN" altLang="en-US" dirty="0" smtClean="0"/>
              <a:t>和</a:t>
            </a:r>
            <a:endParaRPr lang="en-US" altLang="zh-CN" dirty="0" smtClean="0"/>
          </a:p>
          <a:p>
            <a:pPr lvl="1">
              <a:lnSpc>
                <a:spcPct val="105000"/>
              </a:lnSpc>
            </a:pPr>
            <a:r>
              <a:rPr lang="zh-CN" altLang="en-US" dirty="0" smtClean="0"/>
              <a:t>通用</a:t>
            </a:r>
            <a:r>
              <a:rPr lang="zh-CN" altLang="en-US" dirty="0"/>
              <a:t>机制</a:t>
            </a:r>
            <a:r>
              <a:rPr lang="en-US" altLang="zh-CN" dirty="0"/>
              <a:t>(general mechanism</a:t>
            </a:r>
            <a:r>
              <a:rPr lang="en-US" altLang="zh-CN" dirty="0" smtClean="0"/>
              <a:t>)</a:t>
            </a:r>
          </a:p>
          <a:p>
            <a:pPr>
              <a:lnSpc>
                <a:spcPct val="105000"/>
              </a:lnSpc>
              <a:buNone/>
            </a:pPr>
            <a:r>
              <a:rPr lang="zh-CN" altLang="en-US" dirty="0" smtClean="0"/>
              <a:t>等</a:t>
            </a:r>
            <a:r>
              <a:rPr lang="zh-CN" altLang="en-US" dirty="0"/>
              <a:t>几个部分组成。</a:t>
            </a:r>
          </a:p>
          <a:p>
            <a:pPr>
              <a:lnSpc>
                <a:spcPct val="105000"/>
              </a:lnSpc>
              <a:buNone/>
            </a:pPr>
            <a:r>
              <a:rPr lang="zh-CN" altLang="en-US" dirty="0"/>
              <a:t>            </a:t>
            </a:r>
          </a:p>
        </p:txBody>
      </p:sp>
      <p:sp>
        <p:nvSpPr>
          <p:cNvPr id="3" name="矩形 2"/>
          <p:cNvSpPr/>
          <p:nvPr/>
        </p:nvSpPr>
        <p:spPr>
          <a:xfrm>
            <a:off x="1219200" y="76200"/>
            <a:ext cx="3200400" cy="646331"/>
          </a:xfrm>
          <a:prstGeom prst="rect">
            <a:avLst/>
          </a:prstGeom>
        </p:spPr>
        <p:txBody>
          <a:bodyPr wrap="square">
            <a:spAutoFit/>
          </a:bodyPr>
          <a:lstStyle/>
          <a:p>
            <a:r>
              <a:rPr kumimoji="1" lang="en-US" altLang="zh-CN" sz="3600" b="1" dirty="0" smtClean="0">
                <a:solidFill>
                  <a:schemeClr val="folHlink"/>
                </a:solidFill>
                <a:latin typeface="+mn-lt"/>
                <a:ea typeface="+mn-ea"/>
              </a:rPr>
              <a:t>UML</a:t>
            </a:r>
            <a:r>
              <a:rPr kumimoji="1" lang="zh-CN" altLang="en-US" sz="3600" b="1" dirty="0" smtClean="0">
                <a:solidFill>
                  <a:schemeClr val="folHlink"/>
                </a:solidFill>
                <a:latin typeface="+mn-lt"/>
                <a:ea typeface="+mn-ea"/>
              </a:rPr>
              <a:t>的表示法</a:t>
            </a:r>
            <a:endParaRPr kumimoji="1" lang="zh-CN" altLang="en-US" sz="3600" b="1" dirty="0">
              <a:solidFill>
                <a:schemeClr val="folHlink"/>
              </a:solidFill>
              <a:latin typeface="+mn-lt"/>
              <a:ea typeface="+mn-ea"/>
            </a:endParaRPr>
          </a:p>
        </p:txBody>
      </p:sp>
      <p:sp>
        <p:nvSpPr>
          <p:cNvPr id="8" name="灯片编号占位符 7"/>
          <p:cNvSpPr>
            <a:spLocks noGrp="1"/>
          </p:cNvSpPr>
          <p:nvPr>
            <p:ph type="sldNum" sz="quarter" idx="12"/>
          </p:nvPr>
        </p:nvSpPr>
        <p:spPr/>
        <p:txBody>
          <a:bodyPr/>
          <a:lstStyle/>
          <a:p>
            <a:pPr>
              <a:defRPr/>
            </a:pPr>
            <a:fld id="{F537BE33-5705-4C1F-BC01-910623468A03}" type="slidenum">
              <a:rPr lang="en-US" altLang="zh-CN" smtClean="0"/>
              <a:pPr>
                <a:defRPr/>
              </a:pPr>
              <a:t>8</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descr="Rectangle: Click to edit Master text styles&#10;Second level&#10;Third level&#10;Fourth level&#10;Fifth level"/>
          <p:cNvSpPr>
            <a:spLocks noGrp="1" noChangeArrowheads="1"/>
          </p:cNvSpPr>
          <p:nvPr>
            <p:ph idx="1"/>
          </p:nvPr>
        </p:nvSpPr>
        <p:spPr>
          <a:xfrm>
            <a:off x="685800" y="1219200"/>
            <a:ext cx="7924800" cy="4495800"/>
          </a:xfrm>
        </p:spPr>
        <p:txBody>
          <a:bodyPr/>
          <a:lstStyle/>
          <a:p>
            <a:pPr>
              <a:lnSpc>
                <a:spcPct val="105000"/>
              </a:lnSpc>
              <a:buNone/>
            </a:pPr>
            <a:r>
              <a:rPr lang="en-US" altLang="zh-CN" dirty="0">
                <a:latin typeface="黑体" pitchFamily="2" charset="-122"/>
                <a:ea typeface="黑体" pitchFamily="2" charset="-122"/>
              </a:rPr>
              <a:t> (1) </a:t>
            </a:r>
            <a:r>
              <a:rPr lang="zh-CN" altLang="en-US" dirty="0"/>
              <a:t>视图</a:t>
            </a:r>
          </a:p>
          <a:p>
            <a:pPr>
              <a:lnSpc>
                <a:spcPct val="105000"/>
              </a:lnSpc>
              <a:buNone/>
            </a:pPr>
            <a:r>
              <a:rPr lang="zh-CN" altLang="en-US" dirty="0"/>
              <a:t>        为了完整地描述一个系统，往往需要描述该系统的许多方面。用视图可以表示被建模系统的各个方面，也就是说，从不同目的出发可以为系统建立多个模型，这些模型都描述同一个系统，只是描述的角度不同，它们之间具有一致性</a:t>
            </a:r>
            <a:r>
              <a:rPr lang="zh-CN" altLang="en-US" dirty="0" smtClean="0"/>
              <a:t>。</a:t>
            </a:r>
            <a:endParaRPr lang="zh-CN" altLang="en-US" dirty="0"/>
          </a:p>
        </p:txBody>
      </p:sp>
      <p:sp>
        <p:nvSpPr>
          <p:cNvPr id="7" name="灯片编号占位符 6"/>
          <p:cNvSpPr>
            <a:spLocks noGrp="1"/>
          </p:cNvSpPr>
          <p:nvPr>
            <p:ph type="sldNum" sz="quarter" idx="12"/>
          </p:nvPr>
        </p:nvSpPr>
        <p:spPr/>
        <p:txBody>
          <a:bodyPr/>
          <a:lstStyle/>
          <a:p>
            <a:pPr>
              <a:defRPr/>
            </a:pPr>
            <a:fld id="{F537BE33-5705-4C1F-BC01-910623468A03}" type="slidenum">
              <a:rPr lang="en-US" altLang="zh-CN" smtClean="0"/>
              <a:pPr>
                <a:defRPr/>
              </a:pPr>
              <a:t>9</a:t>
            </a:fld>
            <a:r>
              <a:rPr lang="en-US" altLang="zh-CN" smtClean="0"/>
              <a:t>/61</a:t>
            </a:r>
            <a:endParaRPr lang="en-US" altLang="zh-CN"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新统一模板</Template>
  <TotalTime>518</TotalTime>
  <Words>2387</Words>
  <Application>Microsoft Office PowerPoint</Application>
  <PresentationFormat>全屏显示(4:3)</PresentationFormat>
  <Paragraphs>266</Paragraphs>
  <Slides>61</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8" baseType="lpstr">
      <vt:lpstr>FranklinGothic</vt:lpstr>
      <vt:lpstr>Gulim</vt:lpstr>
      <vt:lpstr>仿宋_GB2312</vt:lpstr>
      <vt:lpstr>黑体</vt:lpstr>
      <vt:lpstr>华文行楷</vt:lpstr>
      <vt:lpstr>华文新魏</vt:lpstr>
      <vt:lpstr>楷体_GB2312</vt:lpstr>
      <vt:lpstr>隶书</vt:lpstr>
      <vt:lpstr>宋体</vt:lpstr>
      <vt:lpstr>Arial</vt:lpstr>
      <vt:lpstr>Calibri</vt:lpstr>
      <vt:lpstr>Courier New</vt:lpstr>
      <vt:lpstr>Tahoma</vt:lpstr>
      <vt:lpstr>Times New Roman</vt:lpstr>
      <vt:lpstr>Wingdings</vt:lpstr>
      <vt:lpstr>Blends</vt:lpstr>
      <vt:lpstr>图像文档</vt:lpstr>
      <vt:lpstr>第8章  统一建模语言UML </vt:lpstr>
      <vt:lpstr>8.1  概述</vt:lpstr>
      <vt:lpstr>PowerPoint 演示文稿</vt:lpstr>
      <vt:lpstr>PowerPoint 演示文稿</vt:lpstr>
      <vt:lpstr>PowerPoint 演示文稿</vt:lpstr>
      <vt:lpstr>PowerPoint 演示文稿</vt:lpstr>
      <vt:lpstr>8.1.2  UML的结构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面向对象方法各阶段要求</vt:lpstr>
      <vt:lpstr>面向对象方法各阶段要求</vt:lpstr>
      <vt:lpstr>面向对象方法各阶段要求</vt:lpstr>
      <vt:lpstr>面向对象方法各阶段要求</vt:lpstr>
      <vt:lpstr>8.2  静态建模机制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  动态建模机制</vt:lpstr>
      <vt:lpstr>8.3.1 消息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8.3.5  活动图</vt:lpstr>
      <vt:lpstr>PowerPoint 演示文稿</vt:lpstr>
      <vt:lpstr>15.4  描述物理架构的机制</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lenovo</cp:lastModifiedBy>
  <cp:revision>40</cp:revision>
  <cp:lastPrinted>1601-01-01T00:00:00Z</cp:lastPrinted>
  <dcterms:created xsi:type="dcterms:W3CDTF">1601-01-01T00:00:00Z</dcterms:created>
  <dcterms:modified xsi:type="dcterms:W3CDTF">2023-11-15T02:43:25Z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