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image" Target="../media/image1.png"/><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pic>
        <p:nvPicPr>
          <p:cNvPr id="7" name="图片 6" descr="扫把"/>
          <p:cNvPicPr>
            <a:picLocks noChangeAspect="1"/>
          </p:cNvPicPr>
          <p:nvPr userDrawn="1"/>
        </p:nvPicPr>
        <p:blipFill>
          <a:blip r:embed="rId17"/>
          <a:stretch>
            <a:fillRect/>
          </a:stretch>
        </p:blipFill>
        <p:spPr>
          <a:xfrm rot="2820000">
            <a:off x="10456545" y="106680"/>
            <a:ext cx="969645" cy="1558290"/>
          </a:xfrm>
          <a:prstGeom prst="rect">
            <a:avLst/>
          </a:prstGeom>
        </p:spPr>
      </p:pic>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8.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O1CN01u76Eb02KWMWoLB8cj_!!0-item_pic"/>
          <p:cNvPicPr>
            <a:picLocks noChangeAspect="1"/>
          </p:cNvPicPr>
          <p:nvPr/>
        </p:nvPicPr>
        <p:blipFill>
          <a:blip r:embed="rId1"/>
          <a:stretch>
            <a:fillRect/>
          </a:stretch>
        </p:blipFill>
        <p:spPr>
          <a:xfrm>
            <a:off x="605790" y="644525"/>
            <a:ext cx="5568315" cy="5568315"/>
          </a:xfrm>
          <a:prstGeom prst="rect">
            <a:avLst/>
          </a:prstGeom>
        </p:spPr>
      </p:pic>
      <p:sp>
        <p:nvSpPr>
          <p:cNvPr id="6" name="矩形 5"/>
          <p:cNvSpPr/>
          <p:nvPr/>
        </p:nvSpPr>
        <p:spPr>
          <a:xfrm>
            <a:off x="6327140" y="1646555"/>
            <a:ext cx="5256530" cy="1106805"/>
          </a:xfrm>
          <a:prstGeom prst="rect">
            <a:avLst/>
          </a:prstGeom>
          <a:noFill/>
          <a:ln>
            <a:noFill/>
          </a:ln>
        </p:spPr>
        <p:txBody>
          <a:bodyPr wrap="square" rtlCol="0" anchor="t">
            <a:spAutoFit/>
          </a:bodyPr>
          <a:p>
            <a:pPr algn="ctr"/>
            <a:r>
              <a:rPr lang="zh-CN" altLang="en-US" sz="6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微积分学教程</a:t>
            </a:r>
            <a:endParaRPr lang="zh-CN" altLang="en-US" sz="6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矩形 6"/>
          <p:cNvSpPr/>
          <p:nvPr/>
        </p:nvSpPr>
        <p:spPr>
          <a:xfrm>
            <a:off x="6523990" y="2885440"/>
            <a:ext cx="5059680" cy="1568450"/>
          </a:xfrm>
          <a:prstGeom prst="rect">
            <a:avLst/>
          </a:prstGeom>
          <a:noFill/>
          <a:ln>
            <a:noFill/>
          </a:ln>
        </p:spPr>
        <p:txBody>
          <a:bodyPr wrap="none" rtlCol="0" anchor="t">
            <a:spAutoFit/>
          </a:bodyPr>
          <a:p>
            <a:pPr algn="ctr"/>
            <a:r>
              <a:rPr lang="zh-CN" altLang="en-US" sz="9600" b="1">
                <a:gradFill>
                  <a:gsLst>
                    <a:gs pos="21000">
                      <a:srgbClr val="53575C"/>
                    </a:gs>
                    <a:gs pos="88000">
                      <a:srgbClr val="C5C7CA"/>
                    </a:gs>
                  </a:gsLst>
                  <a:lin ang="5400000"/>
                </a:gradFill>
                <a:effectLst/>
              </a:rPr>
              <a:t>产品展示</a:t>
            </a:r>
            <a:endParaRPr lang="zh-CN" altLang="en-US" sz="9600" b="1">
              <a:gradFill>
                <a:gsLst>
                  <a:gs pos="21000">
                    <a:srgbClr val="53575C"/>
                  </a:gs>
                  <a:gs pos="88000">
                    <a:srgbClr val="C5C7CA"/>
                  </a:gs>
                </a:gsLst>
                <a:lin ang="5400000"/>
              </a:gradFill>
              <a:effectLst/>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zh-CN" altLang="en-US" sz="4800"/>
              <a:t>目录</a:t>
            </a:r>
            <a:endParaRPr lang="zh-CN" altLang="en-US" sz="4800"/>
          </a:p>
        </p:txBody>
      </p:sp>
      <p:sp>
        <p:nvSpPr>
          <p:cNvPr id="3" name="内容占位符 2"/>
          <p:cNvSpPr>
            <a:spLocks noGrp="1"/>
          </p:cNvSpPr>
          <p:nvPr>
            <p:ph idx="1"/>
          </p:nvPr>
        </p:nvSpPr>
        <p:spPr/>
        <p:txBody>
          <a:bodyPr/>
          <a:p>
            <a:r>
              <a:rPr lang="zh-CN" altLang="en-US" sz="3200"/>
              <a:t>产品参数</a:t>
            </a:r>
            <a:endParaRPr lang="zh-CN" altLang="en-US" sz="3200"/>
          </a:p>
          <a:p>
            <a:r>
              <a:rPr lang="zh-CN" altLang="en-US" sz="3200"/>
              <a:t>产品特点</a:t>
            </a:r>
            <a:endParaRPr lang="zh-CN" altLang="en-US" sz="3200"/>
          </a:p>
          <a:p>
            <a:r>
              <a:rPr lang="zh-CN" altLang="en-US" sz="3200"/>
              <a:t>实拍展示</a:t>
            </a:r>
            <a:endParaRPr lang="zh-CN" altLang="en-US" sz="3200"/>
          </a:p>
          <a:p>
            <a:r>
              <a:rPr lang="zh-CN" altLang="en-US" sz="3200"/>
              <a:t>版权页展示</a:t>
            </a:r>
            <a:endParaRPr lang="zh-CN" altLang="en-US" sz="3200"/>
          </a:p>
          <a:p>
            <a:r>
              <a:rPr lang="zh-CN" altLang="en-US" sz="3200"/>
              <a:t>书籍内容介绍</a:t>
            </a:r>
            <a:endParaRPr lang="zh-CN" altLang="en-US" sz="3200"/>
          </a:p>
          <a:p>
            <a:r>
              <a:rPr lang="zh-CN" altLang="en-US" sz="3200"/>
              <a:t>书籍目录</a:t>
            </a:r>
            <a:endParaRPr lang="zh-CN" altLang="en-US" sz="3200"/>
          </a:p>
        </p:txBody>
      </p:sp>
      <p:pic>
        <p:nvPicPr>
          <p:cNvPr id="7" name="图片 6" descr="Z{6DLRR@_PPMHNH3)J6HBJ2"/>
          <p:cNvPicPr>
            <a:picLocks noChangeAspect="1"/>
          </p:cNvPicPr>
          <p:nvPr/>
        </p:nvPicPr>
        <p:blipFill>
          <a:blip r:embed="rId1"/>
          <a:stretch>
            <a:fillRect/>
          </a:stretch>
        </p:blipFill>
        <p:spPr>
          <a:xfrm>
            <a:off x="6407150" y="454660"/>
            <a:ext cx="5170170" cy="594868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4800"/>
              <a:t>#01 </a:t>
            </a:r>
            <a:r>
              <a:rPr lang="zh-CN" altLang="en-US" sz="4800"/>
              <a:t>产品参数</a:t>
            </a:r>
            <a:endParaRPr lang="zh-CN" altLang="en-US" sz="4800"/>
          </a:p>
        </p:txBody>
      </p:sp>
      <p:graphicFrame>
        <p:nvGraphicFramePr>
          <p:cNvPr id="4" name="表格 3"/>
          <p:cNvGraphicFramePr/>
          <p:nvPr>
            <p:custDataLst>
              <p:tags r:id="rId1"/>
            </p:custDataLst>
          </p:nvPr>
        </p:nvGraphicFramePr>
        <p:xfrm>
          <a:off x="608330" y="1614805"/>
          <a:ext cx="10970260" cy="3542030"/>
        </p:xfrm>
        <a:graphic>
          <a:graphicData uri="http://schemas.openxmlformats.org/drawingml/2006/table">
            <a:tbl>
              <a:tblPr firstRow="1" bandRow="1">
                <a:tableStyleId>{5C22544A-7EE6-4342-B048-85BDC9FD1C3A}</a:tableStyleId>
              </a:tblPr>
              <a:tblGrid>
                <a:gridCol w="1907540"/>
                <a:gridCol w="3369310"/>
                <a:gridCol w="2190750"/>
                <a:gridCol w="3502660"/>
              </a:tblGrid>
              <a:tr h="765175">
                <a:tc>
                  <a:txBody>
                    <a:bodyPr/>
                    <a:p>
                      <a:pPr algn="ctr">
                        <a:buNone/>
                      </a:pPr>
                      <a:r>
                        <a:rPr lang="zh-CN" altLang="en-US" sz="3200" b="0">
                          <a:solidFill>
                            <a:schemeClr val="bg1"/>
                          </a:solidFill>
                        </a:rPr>
                        <a:t>产品名称</a:t>
                      </a:r>
                      <a:endParaRPr lang="zh-CN" altLang="en-US" sz="3200" b="0">
                        <a:solidFill>
                          <a:schemeClr val="bg1"/>
                        </a:solidFill>
                      </a:endParaRPr>
                    </a:p>
                  </a:txBody>
                  <a:tcPr>
                    <a:solidFill>
                      <a:schemeClr val="accent1"/>
                    </a:solidFill>
                  </a:tcPr>
                </a:tc>
                <a:tc>
                  <a:txBody>
                    <a:bodyPr/>
                    <a:p>
                      <a:pPr algn="ctr">
                        <a:buNone/>
                      </a:pPr>
                      <a:r>
                        <a:rPr lang="zh-CN" altLang="en-US" sz="3200" b="0">
                          <a:solidFill>
                            <a:schemeClr val="bg1"/>
                          </a:solidFill>
                        </a:rPr>
                        <a:t>微积分学教程</a:t>
                      </a:r>
                      <a:endParaRPr lang="zh-CN" altLang="en-US" sz="3200" b="0">
                        <a:solidFill>
                          <a:schemeClr val="bg1"/>
                        </a:solidFill>
                      </a:endParaRPr>
                    </a:p>
                  </a:txBody>
                  <a:tcPr>
                    <a:solidFill>
                      <a:schemeClr val="accent2"/>
                    </a:solidFill>
                  </a:tcPr>
                </a:tc>
                <a:tc>
                  <a:txBody>
                    <a:bodyPr/>
                    <a:p>
                      <a:pPr algn="ctr">
                        <a:buNone/>
                      </a:pPr>
                      <a:r>
                        <a:rPr lang="zh-CN" altLang="en-US" sz="3200" b="0">
                          <a:solidFill>
                            <a:schemeClr val="bg1"/>
                          </a:solidFill>
                        </a:rPr>
                        <a:t>开本</a:t>
                      </a:r>
                      <a:endParaRPr lang="zh-CN" altLang="en-US" sz="3200" b="0">
                        <a:solidFill>
                          <a:schemeClr val="bg1"/>
                        </a:solidFill>
                      </a:endParaRPr>
                    </a:p>
                  </a:txBody>
                  <a:tcPr/>
                </a:tc>
                <a:tc>
                  <a:txBody>
                    <a:bodyPr/>
                    <a:p>
                      <a:pPr algn="ctr">
                        <a:buNone/>
                      </a:pPr>
                      <a:r>
                        <a:rPr lang="en-US" altLang="zh-CN" sz="3200" b="0">
                          <a:solidFill>
                            <a:schemeClr val="bg1"/>
                          </a:solidFill>
                        </a:rPr>
                        <a:t>04</a:t>
                      </a:r>
                      <a:endParaRPr lang="en-US" altLang="zh-CN" sz="3200" b="0">
                        <a:solidFill>
                          <a:schemeClr val="bg1"/>
                        </a:solidFill>
                      </a:endParaRPr>
                    </a:p>
                  </a:txBody>
                  <a:tcPr>
                    <a:solidFill>
                      <a:schemeClr val="accent2"/>
                    </a:solidFill>
                  </a:tcPr>
                </a:tc>
              </a:tr>
              <a:tr h="694055">
                <a:tc>
                  <a:txBody>
                    <a:bodyPr/>
                    <a:p>
                      <a:pPr algn="ctr">
                        <a:buNone/>
                      </a:pPr>
                      <a:r>
                        <a:rPr lang="zh-CN" altLang="en-US" sz="3200" b="0">
                          <a:solidFill>
                            <a:schemeClr val="bg1"/>
                          </a:solidFill>
                        </a:rPr>
                        <a:t>定价</a:t>
                      </a:r>
                      <a:endParaRPr lang="zh-CN" altLang="en-US" sz="3200" b="0">
                        <a:solidFill>
                          <a:schemeClr val="bg1"/>
                        </a:solidFill>
                      </a:endParaRPr>
                    </a:p>
                  </a:txBody>
                  <a:tcPr>
                    <a:solidFill>
                      <a:schemeClr val="accent1"/>
                    </a:solidFill>
                  </a:tcPr>
                </a:tc>
                <a:tc>
                  <a:txBody>
                    <a:bodyPr/>
                    <a:p>
                      <a:pPr algn="ctr">
                        <a:buNone/>
                      </a:pPr>
                      <a:r>
                        <a:rPr lang="zh-CN" altLang="en-US" sz="3200" b="0">
                          <a:solidFill>
                            <a:schemeClr val="bg1"/>
                          </a:solidFill>
                        </a:rPr>
                        <a:t>￥</a:t>
                      </a:r>
                      <a:r>
                        <a:rPr lang="en-US" altLang="zh-CN" sz="3200" b="0">
                          <a:solidFill>
                            <a:schemeClr val="bg1"/>
                          </a:solidFill>
                        </a:rPr>
                        <a:t>187.00</a:t>
                      </a:r>
                      <a:endParaRPr lang="en-US" altLang="zh-CN" sz="3200" b="0">
                        <a:solidFill>
                          <a:schemeClr val="bg1"/>
                        </a:solidFill>
                      </a:endParaRPr>
                    </a:p>
                  </a:txBody>
                  <a:tcPr>
                    <a:solidFill>
                      <a:schemeClr val="accent2"/>
                    </a:solidFill>
                  </a:tcPr>
                </a:tc>
                <a:tc>
                  <a:txBody>
                    <a:bodyPr/>
                    <a:p>
                      <a:pPr algn="ctr">
                        <a:buNone/>
                      </a:pPr>
                      <a:r>
                        <a:rPr lang="zh-CN" altLang="en-US" sz="3200" b="0">
                          <a:solidFill>
                            <a:schemeClr val="bg1"/>
                          </a:solidFill>
                        </a:rPr>
                        <a:t>作者</a:t>
                      </a:r>
                      <a:endParaRPr lang="zh-CN" altLang="en-US" sz="3200" b="0">
                        <a:solidFill>
                          <a:schemeClr val="bg1"/>
                        </a:solidFill>
                      </a:endParaRPr>
                    </a:p>
                  </a:txBody>
                  <a:tcPr>
                    <a:solidFill>
                      <a:schemeClr val="accent1"/>
                    </a:solidFill>
                  </a:tcPr>
                </a:tc>
                <a:tc>
                  <a:txBody>
                    <a:bodyPr/>
                    <a:p>
                      <a:pPr algn="ctr">
                        <a:buNone/>
                      </a:pPr>
                      <a:r>
                        <a:rPr lang="zh-CN" altLang="en-US" sz="3200" b="0">
                          <a:solidFill>
                            <a:schemeClr val="bg1"/>
                          </a:solidFill>
                        </a:rPr>
                        <a:t>F.M.菲赫金哥尔茨</a:t>
                      </a:r>
                      <a:endParaRPr lang="zh-CN" altLang="en-US" sz="3200" b="0">
                        <a:solidFill>
                          <a:schemeClr val="bg1"/>
                        </a:solidFill>
                      </a:endParaRPr>
                    </a:p>
                  </a:txBody>
                  <a:tcPr>
                    <a:solidFill>
                      <a:schemeClr val="accent2"/>
                    </a:solidFill>
                  </a:tcPr>
                </a:tc>
              </a:tr>
              <a:tr h="694690">
                <a:tc>
                  <a:txBody>
                    <a:bodyPr/>
                    <a:p>
                      <a:pPr algn="ctr">
                        <a:buNone/>
                      </a:pPr>
                      <a:r>
                        <a:rPr lang="zh-CN" altLang="en-US" sz="3200" b="0">
                          <a:solidFill>
                            <a:schemeClr val="bg1"/>
                          </a:solidFill>
                        </a:rPr>
                        <a:t>出版社</a:t>
                      </a:r>
                      <a:endParaRPr lang="zh-CN" altLang="en-US" sz="3200" b="0">
                        <a:solidFill>
                          <a:schemeClr val="bg1"/>
                        </a:solidFill>
                      </a:endParaRPr>
                    </a:p>
                  </a:txBody>
                  <a:tcPr>
                    <a:solidFill>
                      <a:schemeClr val="accent1"/>
                    </a:solidFill>
                  </a:tcPr>
                </a:tc>
                <a:tc>
                  <a:txBody>
                    <a:bodyPr/>
                    <a:p>
                      <a:pPr algn="ctr">
                        <a:buNone/>
                      </a:pPr>
                      <a:r>
                        <a:rPr lang="zh-CN" altLang="en-US" sz="3200" b="0">
                          <a:solidFill>
                            <a:schemeClr val="bg1"/>
                          </a:solidFill>
                        </a:rPr>
                        <a:t>高等教育出版社</a:t>
                      </a:r>
                      <a:endParaRPr lang="zh-CN" altLang="en-US" sz="3200" b="0">
                        <a:solidFill>
                          <a:schemeClr val="bg1"/>
                        </a:solidFill>
                      </a:endParaRPr>
                    </a:p>
                  </a:txBody>
                  <a:tcPr>
                    <a:solidFill>
                      <a:schemeClr val="accent2"/>
                    </a:solidFill>
                  </a:tcPr>
                </a:tc>
                <a:tc>
                  <a:txBody>
                    <a:bodyPr/>
                    <a:p>
                      <a:pPr algn="ctr">
                        <a:buNone/>
                      </a:pPr>
                      <a:r>
                        <a:rPr lang="zh-CN" altLang="en-US" sz="3200" b="0">
                          <a:solidFill>
                            <a:schemeClr val="bg1"/>
                          </a:solidFill>
                        </a:rPr>
                        <a:t>装帧</a:t>
                      </a:r>
                      <a:endParaRPr lang="zh-CN" altLang="en-US" sz="3200" b="0">
                        <a:solidFill>
                          <a:schemeClr val="bg1"/>
                        </a:solidFill>
                      </a:endParaRPr>
                    </a:p>
                  </a:txBody>
                  <a:tcPr>
                    <a:solidFill>
                      <a:schemeClr val="accent1"/>
                    </a:solidFill>
                  </a:tcPr>
                </a:tc>
                <a:tc>
                  <a:txBody>
                    <a:bodyPr/>
                    <a:p>
                      <a:pPr algn="ctr">
                        <a:buNone/>
                      </a:pPr>
                      <a:r>
                        <a:rPr lang="en-US" altLang="zh-CN" sz="3200" b="0">
                          <a:solidFill>
                            <a:schemeClr val="bg1"/>
                          </a:solidFill>
                        </a:rPr>
                        <a:t>01</a:t>
                      </a:r>
                      <a:endParaRPr lang="en-US" altLang="zh-CN" sz="3200" b="0">
                        <a:solidFill>
                          <a:schemeClr val="bg1"/>
                        </a:solidFill>
                      </a:endParaRPr>
                    </a:p>
                  </a:txBody>
                  <a:tcPr>
                    <a:solidFill>
                      <a:schemeClr val="accent2"/>
                    </a:solidFill>
                  </a:tcPr>
                </a:tc>
              </a:tr>
              <a:tr h="694055">
                <a:tc>
                  <a:txBody>
                    <a:bodyPr/>
                    <a:p>
                      <a:pPr algn="ctr">
                        <a:buNone/>
                      </a:pPr>
                      <a:r>
                        <a:rPr lang="zh-CN" altLang="en-US" sz="3200" b="0">
                          <a:solidFill>
                            <a:schemeClr val="bg1"/>
                          </a:solidFill>
                        </a:rPr>
                        <a:t>版次</a:t>
                      </a:r>
                      <a:endParaRPr lang="zh-CN" altLang="en-US" sz="3200" b="0">
                        <a:solidFill>
                          <a:schemeClr val="bg1"/>
                        </a:solidFill>
                      </a:endParaRPr>
                    </a:p>
                  </a:txBody>
                  <a:tcPr>
                    <a:solidFill>
                      <a:schemeClr val="accent1"/>
                    </a:solidFill>
                  </a:tcPr>
                </a:tc>
                <a:tc>
                  <a:txBody>
                    <a:bodyPr/>
                    <a:p>
                      <a:pPr algn="ctr">
                        <a:buNone/>
                      </a:pPr>
                      <a:r>
                        <a:rPr lang="zh-CN" altLang="en-US" sz="3200" b="0">
                          <a:solidFill>
                            <a:schemeClr val="bg1"/>
                          </a:solidFill>
                        </a:rPr>
                        <a:t>第</a:t>
                      </a:r>
                      <a:r>
                        <a:rPr lang="en-US" altLang="zh-CN" sz="3200" b="0">
                          <a:solidFill>
                            <a:schemeClr val="bg1"/>
                          </a:solidFill>
                        </a:rPr>
                        <a:t>8</a:t>
                      </a:r>
                      <a:r>
                        <a:rPr lang="zh-CN" altLang="en-US" sz="3200" b="0">
                          <a:solidFill>
                            <a:schemeClr val="bg1"/>
                          </a:solidFill>
                        </a:rPr>
                        <a:t>版</a:t>
                      </a:r>
                      <a:endParaRPr lang="zh-CN" altLang="en-US" sz="3200" b="0">
                        <a:solidFill>
                          <a:schemeClr val="bg1"/>
                        </a:solidFill>
                      </a:endParaRPr>
                    </a:p>
                  </a:txBody>
                  <a:tcPr>
                    <a:solidFill>
                      <a:schemeClr val="accent2"/>
                    </a:solidFill>
                  </a:tcPr>
                </a:tc>
                <a:tc>
                  <a:txBody>
                    <a:bodyPr/>
                    <a:p>
                      <a:pPr algn="ctr">
                        <a:buNone/>
                      </a:pPr>
                      <a:r>
                        <a:rPr lang="zh-CN" altLang="en-US" sz="3200" b="0">
                          <a:solidFill>
                            <a:schemeClr val="bg1"/>
                          </a:solidFill>
                        </a:rPr>
                        <a:t>重量</a:t>
                      </a:r>
                      <a:endParaRPr lang="zh-CN" altLang="en-US" sz="3200" b="0">
                        <a:solidFill>
                          <a:schemeClr val="bg1"/>
                        </a:solidFill>
                      </a:endParaRPr>
                    </a:p>
                  </a:txBody>
                  <a:tcPr>
                    <a:solidFill>
                      <a:schemeClr val="accent1"/>
                    </a:solidFill>
                  </a:tcPr>
                </a:tc>
                <a:tc>
                  <a:txBody>
                    <a:bodyPr/>
                    <a:p>
                      <a:pPr algn="ctr">
                        <a:buNone/>
                      </a:pPr>
                      <a:r>
                        <a:rPr lang="en-US" altLang="zh-CN" sz="3200" b="0">
                          <a:solidFill>
                            <a:schemeClr val="bg1"/>
                          </a:solidFill>
                        </a:rPr>
                        <a:t>2250g</a:t>
                      </a:r>
                      <a:endParaRPr lang="en-US" altLang="zh-CN" sz="3200" b="0">
                        <a:solidFill>
                          <a:schemeClr val="bg1"/>
                        </a:solidFill>
                      </a:endParaRPr>
                    </a:p>
                  </a:txBody>
                  <a:tcPr>
                    <a:solidFill>
                      <a:schemeClr val="accent2"/>
                    </a:solidFill>
                  </a:tcPr>
                </a:tc>
              </a:tr>
              <a:tr h="694055">
                <a:tc>
                  <a:txBody>
                    <a:bodyPr/>
                    <a:p>
                      <a:pPr algn="ctr">
                        <a:buNone/>
                      </a:pPr>
                      <a:r>
                        <a:rPr lang="zh-CN" altLang="en-US" sz="3200" b="0">
                          <a:solidFill>
                            <a:schemeClr val="bg1"/>
                          </a:solidFill>
                        </a:rPr>
                        <a:t>出版时间</a:t>
                      </a:r>
                      <a:endParaRPr lang="zh-CN" altLang="en-US" sz="3200" b="0">
                        <a:solidFill>
                          <a:schemeClr val="bg1"/>
                        </a:solidFill>
                      </a:endParaRPr>
                    </a:p>
                  </a:txBody>
                  <a:tcPr>
                    <a:solidFill>
                      <a:schemeClr val="accent1"/>
                    </a:solidFill>
                  </a:tcPr>
                </a:tc>
                <a:tc>
                  <a:txBody>
                    <a:bodyPr/>
                    <a:p>
                      <a:pPr algn="ctr">
                        <a:buNone/>
                      </a:pPr>
                      <a:r>
                        <a:rPr lang="zh-CN" altLang="en-US" sz="3200" b="0">
                          <a:solidFill>
                            <a:schemeClr val="bg1"/>
                          </a:solidFill>
                        </a:rPr>
                        <a:t>2005年12月</a:t>
                      </a:r>
                      <a:endParaRPr lang="zh-CN" altLang="en-US" sz="3200" b="0">
                        <a:solidFill>
                          <a:schemeClr val="bg1"/>
                        </a:solidFill>
                      </a:endParaRPr>
                    </a:p>
                  </a:txBody>
                  <a:tcPr>
                    <a:solidFill>
                      <a:schemeClr val="accent2"/>
                    </a:solidFill>
                  </a:tcPr>
                </a:tc>
                <a:tc>
                  <a:txBody>
                    <a:bodyPr/>
                    <a:p>
                      <a:pPr algn="ctr">
                        <a:buNone/>
                      </a:pPr>
                      <a:r>
                        <a:rPr lang="zh-CN" altLang="en-US" sz="3200" b="0">
                          <a:solidFill>
                            <a:schemeClr val="bg1"/>
                          </a:solidFill>
                        </a:rPr>
                        <a:t>ISBN编码</a:t>
                      </a:r>
                      <a:endParaRPr lang="zh-CN" altLang="en-US" sz="3200" b="0">
                        <a:solidFill>
                          <a:schemeClr val="bg1"/>
                        </a:solidFill>
                      </a:endParaRPr>
                    </a:p>
                  </a:txBody>
                  <a:tcPr>
                    <a:solidFill>
                      <a:schemeClr val="accent1"/>
                    </a:solidFill>
                  </a:tcPr>
                </a:tc>
                <a:tc>
                  <a:txBody>
                    <a:bodyPr/>
                    <a:p>
                      <a:pPr algn="ctr">
                        <a:buNone/>
                      </a:pPr>
                      <a:r>
                        <a:rPr lang="zh-CN" altLang="en-US" sz="3200" b="0">
                          <a:solidFill>
                            <a:schemeClr val="bg1"/>
                          </a:solidFill>
                        </a:rPr>
                        <a:t>9787040183030</a:t>
                      </a:r>
                      <a:endParaRPr lang="zh-CN" altLang="en-US" sz="3200" b="0">
                        <a:solidFill>
                          <a:schemeClr val="bg1"/>
                        </a:solidFill>
                      </a:endParaRPr>
                    </a:p>
                  </a:txBody>
                  <a:tcPr>
                    <a:solidFill>
                      <a:schemeClr val="accent2"/>
                    </a:solidFill>
                  </a:tcPr>
                </a:tc>
              </a:tr>
            </a:tbl>
          </a:graphicData>
        </a:graphic>
      </p:graphicFrame>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4800"/>
              <a:t>#02 </a:t>
            </a:r>
            <a:r>
              <a:rPr lang="zh-CN" altLang="en-US" sz="4800"/>
              <a:t>产品特点</a:t>
            </a:r>
            <a:endParaRPr lang="zh-CN" altLang="en-US" sz="4800"/>
          </a:p>
        </p:txBody>
      </p:sp>
      <p:graphicFrame>
        <p:nvGraphicFramePr>
          <p:cNvPr id="4" name="对象 3"/>
          <p:cNvGraphicFramePr/>
          <p:nvPr/>
        </p:nvGraphicFramePr>
        <p:xfrm>
          <a:off x="611505" y="1659890"/>
          <a:ext cx="10969625" cy="4567555"/>
        </p:xfrm>
        <a:graphic>
          <a:graphicData uri="http://schemas.openxmlformats.org/presentationml/2006/ole">
            <mc:AlternateContent xmlns:mc="http://schemas.openxmlformats.org/markup-compatibility/2006">
              <mc:Choice xmlns:v="urn:schemas-microsoft-com:vml" Requires="v">
                <p:oleObj spid="_x0000_s5" name="" r:id="rId1" imgW="10031095" imgH="4076065" progId="">
                  <p:embed/>
                </p:oleObj>
              </mc:Choice>
              <mc:Fallback>
                <p:oleObj name="" r:id="rId1" imgW="10031095" imgH="4076065" progId="">
                  <p:embed/>
                  <p:pic>
                    <p:nvPicPr>
                      <p:cNvPr id="0" name="图片 4"/>
                      <p:cNvPicPr/>
                      <p:nvPr/>
                    </p:nvPicPr>
                    <p:blipFill>
                      <a:blip r:embed="rId2"/>
                      <a:stretch>
                        <a:fillRect/>
                      </a:stretch>
                    </p:blipFill>
                    <p:spPr>
                      <a:xfrm>
                        <a:off x="611505" y="1659890"/>
                        <a:ext cx="10969625" cy="4567555"/>
                      </a:xfrm>
                      <a:prstGeom prst="rect">
                        <a:avLst/>
                      </a:prstGeom>
                    </p:spPr>
                  </p:pic>
                </p:oleObj>
              </mc:Fallback>
            </mc:AlternateContent>
          </a:graphicData>
        </a:graphic>
      </p:graphicFrame>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4800"/>
              <a:t>#03 </a:t>
            </a:r>
            <a:r>
              <a:rPr lang="zh-CN" altLang="en-US" sz="4800"/>
              <a:t>实拍展示</a:t>
            </a:r>
            <a:endParaRPr lang="zh-CN" altLang="en-US" sz="4800"/>
          </a:p>
        </p:txBody>
      </p:sp>
      <p:pic>
        <p:nvPicPr>
          <p:cNvPr id="4" name="图片 3" descr="}Z@PDRVV0~9](}%3M94763T"/>
          <p:cNvPicPr>
            <a:picLocks noChangeAspect="1"/>
          </p:cNvPicPr>
          <p:nvPr/>
        </p:nvPicPr>
        <p:blipFill>
          <a:blip r:embed="rId1"/>
          <a:stretch>
            <a:fillRect/>
          </a:stretch>
        </p:blipFill>
        <p:spPr>
          <a:xfrm>
            <a:off x="608330" y="1678305"/>
            <a:ext cx="5075555" cy="3675380"/>
          </a:xfrm>
          <a:prstGeom prst="rect">
            <a:avLst/>
          </a:prstGeom>
        </p:spPr>
      </p:pic>
      <p:pic>
        <p:nvPicPr>
          <p:cNvPr id="5" name="图片 4" descr="Z_[NVX%KSD4]6IA]FEA3UMD"/>
          <p:cNvPicPr>
            <a:picLocks noChangeAspect="1"/>
          </p:cNvPicPr>
          <p:nvPr/>
        </p:nvPicPr>
        <p:blipFill>
          <a:blip r:embed="rId2"/>
          <a:stretch>
            <a:fillRect/>
          </a:stretch>
        </p:blipFill>
        <p:spPr>
          <a:xfrm>
            <a:off x="5652135" y="1087755"/>
            <a:ext cx="5925185" cy="2632710"/>
          </a:xfrm>
          <a:prstGeom prst="rect">
            <a:avLst/>
          </a:prstGeom>
        </p:spPr>
      </p:pic>
      <p:pic>
        <p:nvPicPr>
          <p:cNvPr id="6" name="图片 5" descr=")HPCL_J(D9G~])VE8[I(EQG"/>
          <p:cNvPicPr>
            <a:picLocks noChangeAspect="1"/>
          </p:cNvPicPr>
          <p:nvPr/>
        </p:nvPicPr>
        <p:blipFill>
          <a:blip r:embed="rId3"/>
          <a:stretch>
            <a:fillRect/>
          </a:stretch>
        </p:blipFill>
        <p:spPr>
          <a:xfrm>
            <a:off x="5683885" y="3347085"/>
            <a:ext cx="5826760" cy="2861945"/>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4800"/>
              <a:t>#05 </a:t>
            </a:r>
            <a:r>
              <a:rPr lang="zh-CN" altLang="en-US" sz="4800"/>
              <a:t>版权页展示</a:t>
            </a:r>
            <a:endParaRPr lang="zh-CN" altLang="en-US" sz="4800"/>
          </a:p>
        </p:txBody>
      </p:sp>
      <p:pic>
        <p:nvPicPr>
          <p:cNvPr id="5" name="图片 4" descr="GQ]{]0M`J0%KUH0XYP6$8RV"/>
          <p:cNvPicPr>
            <a:picLocks noChangeAspect="1"/>
          </p:cNvPicPr>
          <p:nvPr/>
        </p:nvPicPr>
        <p:blipFill>
          <a:blip r:embed="rId1"/>
          <a:stretch>
            <a:fillRect/>
          </a:stretch>
        </p:blipFill>
        <p:spPr>
          <a:xfrm>
            <a:off x="911860" y="1421765"/>
            <a:ext cx="10361295" cy="511492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4800"/>
              <a:t>#06 </a:t>
            </a:r>
            <a:r>
              <a:rPr lang="zh-CN" altLang="en-US" sz="4800"/>
              <a:t>书籍内容介绍</a:t>
            </a:r>
            <a:endParaRPr lang="zh-CN" altLang="en-US" sz="4800"/>
          </a:p>
        </p:txBody>
      </p:sp>
      <p:sp>
        <p:nvSpPr>
          <p:cNvPr id="3" name="内容占位符 2"/>
          <p:cNvSpPr>
            <a:spLocks noGrp="1"/>
          </p:cNvSpPr>
          <p:nvPr>
            <p:ph idx="1"/>
          </p:nvPr>
        </p:nvSpPr>
        <p:spPr/>
        <p:txBody>
          <a:bodyPr/>
          <a:p>
            <a:r>
              <a:rPr lang="zh-CN" altLang="en-US" sz="3200"/>
              <a:t>本系列中所列入的教材，以莫斯科大学的教材为主，也包括俄罗斯其他一些知名大学的教材，本书是一部优秀的数学科学与教育著作。自一版问世50多年来，本书多次再版。到今仍被俄罗斯的综合大学以及技术和师范院校选作数学分析课程的基本教材之一，并被翻译成多种文字。</a:t>
            </a:r>
            <a:endParaRPr lang="zh-CN" altLang="en-US" sz="32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4800"/>
              <a:t>#07 </a:t>
            </a:r>
            <a:r>
              <a:rPr lang="zh-CN" altLang="en-US" sz="4800"/>
              <a:t>书籍目录</a:t>
            </a:r>
            <a:endParaRPr lang="zh-CN" altLang="en-US" sz="4800"/>
          </a:p>
        </p:txBody>
      </p:sp>
      <p:sp>
        <p:nvSpPr>
          <p:cNvPr id="3" name="内容占位符 2"/>
          <p:cNvSpPr>
            <a:spLocks noGrp="1"/>
          </p:cNvSpPr>
          <p:nvPr>
            <p:ph idx="1"/>
          </p:nvPr>
        </p:nvSpPr>
        <p:spPr>
          <a:xfrm>
            <a:off x="6111240" y="608330"/>
            <a:ext cx="5466080" cy="4759325"/>
          </a:xfrm>
        </p:spPr>
        <p:txBody>
          <a:bodyPr>
            <a:noAutofit/>
          </a:bodyPr>
          <a:p>
            <a:pPr>
              <a:lnSpc>
                <a:spcPts val="1400"/>
              </a:lnSpc>
            </a:pPr>
            <a:r>
              <a:rPr lang="en-US" altLang="zh-CN" sz="1400">
                <a:sym typeface="+mn-ea"/>
              </a:rPr>
              <a:t>第三章　导数及微分</a:t>
            </a:r>
            <a:endParaRPr lang="en-US" altLang="zh-CN" sz="1400"/>
          </a:p>
          <a:p>
            <a:pPr>
              <a:lnSpc>
                <a:spcPts val="1400"/>
              </a:lnSpc>
            </a:pPr>
            <a:r>
              <a:rPr lang="en-US" altLang="zh-CN" sz="1400">
                <a:sym typeface="+mn-ea"/>
              </a:rPr>
              <a:t>1.导数及其求法</a:t>
            </a:r>
            <a:endParaRPr lang="en-US" altLang="zh-CN" sz="1400"/>
          </a:p>
          <a:p>
            <a:pPr>
              <a:lnSpc>
                <a:spcPts val="1400"/>
              </a:lnSpc>
            </a:pPr>
            <a:r>
              <a:rPr lang="en-US" altLang="zh-CN" sz="1400">
                <a:sym typeface="+mn-ea"/>
              </a:rPr>
              <a:t>2.微分</a:t>
            </a:r>
            <a:endParaRPr lang="en-US" altLang="zh-CN" sz="1400"/>
          </a:p>
          <a:p>
            <a:pPr>
              <a:lnSpc>
                <a:spcPts val="1400"/>
              </a:lnSpc>
            </a:pPr>
            <a:r>
              <a:rPr lang="en-US" altLang="zh-CN" sz="1400">
                <a:sym typeface="+mn-ea"/>
              </a:rPr>
              <a:t>3.微分学的基本定理</a:t>
            </a:r>
            <a:endParaRPr lang="en-US" altLang="zh-CN" sz="1400"/>
          </a:p>
          <a:p>
            <a:pPr>
              <a:lnSpc>
                <a:spcPts val="1400"/>
              </a:lnSpc>
            </a:pPr>
            <a:r>
              <a:rPr lang="en-US" altLang="zh-CN" sz="1400">
                <a:sym typeface="+mn-ea"/>
              </a:rPr>
              <a:t>4.高阶导数及高阶微分</a:t>
            </a:r>
            <a:endParaRPr lang="en-US" altLang="zh-CN" sz="1400"/>
          </a:p>
          <a:p>
            <a:pPr>
              <a:lnSpc>
                <a:spcPts val="1400"/>
              </a:lnSpc>
            </a:pPr>
            <a:r>
              <a:rPr lang="en-US" altLang="zh-CN" sz="1400">
                <a:sym typeface="+mn-ea"/>
              </a:rPr>
              <a:t>5.泰勒公式</a:t>
            </a:r>
            <a:endParaRPr lang="en-US" altLang="zh-CN" sz="1400"/>
          </a:p>
          <a:p>
            <a:pPr>
              <a:lnSpc>
                <a:spcPts val="1400"/>
              </a:lnSpc>
            </a:pPr>
            <a:r>
              <a:rPr lang="en-US" altLang="zh-CN" sz="1400">
                <a:sym typeface="+mn-ea"/>
              </a:rPr>
              <a:t>6.插值法</a:t>
            </a:r>
            <a:endParaRPr lang="en-US" altLang="zh-CN" sz="1400"/>
          </a:p>
          <a:p>
            <a:pPr>
              <a:lnSpc>
                <a:spcPts val="1400"/>
              </a:lnSpc>
            </a:pPr>
            <a:r>
              <a:rPr lang="en-US" altLang="zh-CN" sz="1400">
                <a:sym typeface="+mn-ea"/>
              </a:rPr>
              <a:t>第四章　利用导数研究函数</a:t>
            </a:r>
            <a:endParaRPr lang="en-US" altLang="zh-CN" sz="1400"/>
          </a:p>
          <a:p>
            <a:pPr>
              <a:lnSpc>
                <a:spcPts val="1400"/>
              </a:lnSpc>
            </a:pPr>
            <a:r>
              <a:rPr lang="en-US" altLang="zh-CN" sz="1400">
                <a:sym typeface="+mn-ea"/>
              </a:rPr>
              <a:t>1.函数的动态的研究</a:t>
            </a:r>
            <a:endParaRPr lang="en-US" altLang="zh-CN" sz="1400"/>
          </a:p>
          <a:p>
            <a:pPr>
              <a:lnSpc>
                <a:spcPts val="1400"/>
              </a:lnSpc>
            </a:pPr>
            <a:r>
              <a:rPr lang="en-US" altLang="zh-CN" sz="1400">
                <a:sym typeface="+mn-ea"/>
              </a:rPr>
              <a:t>2.凸与（凹）函数</a:t>
            </a:r>
            <a:endParaRPr lang="en-US" altLang="zh-CN" sz="1400"/>
          </a:p>
          <a:p>
            <a:pPr>
              <a:lnSpc>
                <a:spcPts val="1400"/>
              </a:lnSpc>
            </a:pPr>
            <a:r>
              <a:rPr lang="en-US" altLang="zh-CN" sz="1400">
                <a:sym typeface="+mn-ea"/>
              </a:rPr>
              <a:t>3.函数的作图</a:t>
            </a:r>
            <a:endParaRPr lang="en-US" altLang="zh-CN" sz="1400"/>
          </a:p>
          <a:p>
            <a:pPr>
              <a:lnSpc>
                <a:spcPts val="1400"/>
              </a:lnSpc>
            </a:pPr>
            <a:r>
              <a:rPr lang="en-US" altLang="zh-CN" sz="1400">
                <a:sym typeface="+mn-ea"/>
              </a:rPr>
              <a:t>4.不定式的定值法</a:t>
            </a:r>
            <a:endParaRPr lang="en-US" altLang="zh-CN" sz="1400"/>
          </a:p>
          <a:p>
            <a:pPr>
              <a:lnSpc>
                <a:spcPts val="1400"/>
              </a:lnSpc>
            </a:pPr>
            <a:r>
              <a:rPr lang="en-US" altLang="zh-CN" sz="1400">
                <a:sym typeface="+mn-ea"/>
              </a:rPr>
              <a:t>5.方程的近似解</a:t>
            </a:r>
            <a:endParaRPr lang="en-US" altLang="zh-CN" sz="1400"/>
          </a:p>
          <a:p>
            <a:pPr>
              <a:lnSpc>
                <a:spcPts val="1400"/>
              </a:lnSpc>
            </a:pPr>
            <a:r>
              <a:rPr lang="en-US" altLang="zh-CN" sz="1400">
                <a:sym typeface="+mn-ea"/>
              </a:rPr>
              <a:t>第五章　多元函数</a:t>
            </a:r>
            <a:endParaRPr lang="en-US" altLang="zh-CN" sz="1400"/>
          </a:p>
          <a:p>
            <a:pPr>
              <a:lnSpc>
                <a:spcPts val="1400"/>
              </a:lnSpc>
            </a:pPr>
            <a:r>
              <a:rPr lang="en-US" altLang="zh-CN" sz="1400">
                <a:sym typeface="+mn-ea"/>
              </a:rPr>
              <a:t>1.基本概念</a:t>
            </a:r>
            <a:endParaRPr lang="en-US" altLang="zh-CN" sz="1400"/>
          </a:p>
          <a:p>
            <a:pPr>
              <a:lnSpc>
                <a:spcPts val="1400"/>
              </a:lnSpc>
            </a:pPr>
            <a:r>
              <a:rPr lang="en-US" altLang="zh-CN" sz="1400">
                <a:sym typeface="+mn-ea"/>
              </a:rPr>
              <a:t>2.连续函数</a:t>
            </a:r>
            <a:endParaRPr lang="en-US" altLang="zh-CN" sz="1400"/>
          </a:p>
          <a:p>
            <a:pPr>
              <a:lnSpc>
                <a:spcPts val="1400"/>
              </a:lnSpc>
            </a:pPr>
            <a:r>
              <a:rPr lang="en-US" altLang="zh-CN" sz="1400">
                <a:sym typeface="+mn-ea"/>
              </a:rPr>
              <a:t>3.多元函数的导数及微分</a:t>
            </a:r>
            <a:endParaRPr lang="en-US" altLang="zh-CN" sz="1400"/>
          </a:p>
          <a:p>
            <a:pPr>
              <a:lnSpc>
                <a:spcPts val="1400"/>
              </a:lnSpc>
            </a:pPr>
            <a:r>
              <a:rPr lang="en-US" altLang="zh-CN" sz="1400">
                <a:sym typeface="+mn-ea"/>
              </a:rPr>
              <a:t>4.高阶导数及高阶微分</a:t>
            </a:r>
            <a:endParaRPr lang="en-US" altLang="zh-CN" sz="1400"/>
          </a:p>
          <a:p>
            <a:pPr>
              <a:lnSpc>
                <a:spcPts val="1400"/>
              </a:lnSpc>
            </a:pPr>
            <a:r>
              <a:rPr lang="en-US" altLang="zh-CN" sz="1400">
                <a:sym typeface="+mn-ea"/>
              </a:rPr>
              <a:t>5.极值,</a:t>
            </a:r>
            <a:r>
              <a:rPr lang="zh-CN" altLang="en-US" sz="1400">
                <a:sym typeface="+mn-ea"/>
              </a:rPr>
              <a:t>最</a:t>
            </a:r>
            <a:r>
              <a:rPr lang="en-US" altLang="zh-CN" sz="1400">
                <a:sym typeface="+mn-ea"/>
              </a:rPr>
              <a:t>大值及</a:t>
            </a:r>
            <a:r>
              <a:rPr lang="zh-CN" altLang="en-US" sz="1400">
                <a:sym typeface="+mn-ea"/>
              </a:rPr>
              <a:t>最</a:t>
            </a:r>
            <a:r>
              <a:rPr lang="en-US" altLang="zh-CN" sz="1400">
                <a:sym typeface="+mn-ea"/>
              </a:rPr>
              <a:t>小值</a:t>
            </a:r>
            <a:endParaRPr lang="en-US" altLang="zh-CN" sz="1400"/>
          </a:p>
          <a:p>
            <a:endParaRPr lang="en-US" altLang="zh-CN" sz="1400"/>
          </a:p>
        </p:txBody>
      </p:sp>
      <p:sp>
        <p:nvSpPr>
          <p:cNvPr id="8" name="内容占位符 2"/>
          <p:cNvSpPr>
            <a:spLocks noGrp="1"/>
          </p:cNvSpPr>
          <p:nvPr/>
        </p:nvSpPr>
        <p:spPr>
          <a:xfrm>
            <a:off x="735330" y="1462405"/>
            <a:ext cx="5466080" cy="5165725"/>
          </a:xfrm>
          <a:prstGeom prst="rect">
            <a:avLst/>
          </a:prstGeom>
        </p:spPr>
        <p:txBody>
          <a:bodyPr vert="horz" lIns="90000" tIns="46800" rIns="90000" bIns="46800" rtlCol="0"/>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400"/>
              </a:lnSpc>
            </a:pPr>
            <a:r>
              <a:rPr lang="en-US" altLang="zh-CN" sz="1400"/>
              <a:t>微积分学教程（第壹卷）</a:t>
            </a:r>
            <a:endParaRPr lang="en-US" altLang="zh-CN" sz="1400"/>
          </a:p>
          <a:p>
            <a:pPr>
              <a:lnSpc>
                <a:spcPts val="1400"/>
              </a:lnSpc>
            </a:pPr>
            <a:r>
              <a:rPr lang="en-US" altLang="zh-CN" sz="1400"/>
              <a:t>绪论　实数</a:t>
            </a:r>
            <a:endParaRPr lang="en-US" altLang="zh-CN" sz="1400"/>
          </a:p>
          <a:p>
            <a:pPr>
              <a:lnSpc>
                <a:spcPts val="1400"/>
              </a:lnSpc>
            </a:pPr>
            <a:r>
              <a:rPr lang="en-US" altLang="zh-CN" sz="1400"/>
              <a:t>1.有理数域</a:t>
            </a:r>
            <a:endParaRPr lang="en-US" altLang="zh-CN" sz="1400"/>
          </a:p>
          <a:p>
            <a:pPr>
              <a:lnSpc>
                <a:spcPts val="1400"/>
              </a:lnSpc>
            </a:pPr>
            <a:r>
              <a:rPr lang="en-US" altLang="zh-CN" sz="1400"/>
              <a:t>2.无理数的导入·实数域的序</a:t>
            </a:r>
            <a:endParaRPr lang="en-US" altLang="zh-CN" sz="1400"/>
          </a:p>
          <a:p>
            <a:pPr>
              <a:lnSpc>
                <a:spcPts val="1400"/>
              </a:lnSpc>
            </a:pPr>
            <a:r>
              <a:rPr lang="en-US" altLang="zh-CN" sz="1400"/>
              <a:t>3.实数的算术运算</a:t>
            </a:r>
            <a:endParaRPr lang="en-US" altLang="zh-CN" sz="1400"/>
          </a:p>
          <a:p>
            <a:pPr>
              <a:lnSpc>
                <a:spcPts val="1400"/>
              </a:lnSpc>
            </a:pPr>
            <a:r>
              <a:rPr lang="en-US" altLang="zh-CN" sz="1400"/>
              <a:t>4.实数的其他性质及应用</a:t>
            </a:r>
            <a:endParaRPr lang="en-US" altLang="zh-CN" sz="1400"/>
          </a:p>
          <a:p>
            <a:pPr>
              <a:lnSpc>
                <a:spcPts val="1400"/>
              </a:lnSpc>
            </a:pPr>
            <a:r>
              <a:rPr lang="en-US" altLang="zh-CN" sz="1400"/>
              <a:t>第壹章　极限论</a:t>
            </a:r>
            <a:endParaRPr lang="en-US" altLang="zh-CN" sz="1400"/>
          </a:p>
          <a:p>
            <a:pPr>
              <a:lnSpc>
                <a:spcPts val="1400"/>
              </a:lnSpc>
            </a:pPr>
            <a:r>
              <a:rPr lang="en-US" altLang="zh-CN" sz="1400"/>
              <a:t>1.整序变量及其极限</a:t>
            </a:r>
            <a:endParaRPr lang="en-US" altLang="zh-CN" sz="1400"/>
          </a:p>
          <a:p>
            <a:pPr>
              <a:lnSpc>
                <a:spcPts val="1400"/>
              </a:lnSpc>
            </a:pPr>
            <a:r>
              <a:rPr lang="en-US" altLang="zh-CN" sz="1400"/>
              <a:t>2.极限的定理·若干容易求得的极限</a:t>
            </a:r>
            <a:endParaRPr lang="en-US" altLang="zh-CN" sz="1400"/>
          </a:p>
          <a:p>
            <a:pPr>
              <a:lnSpc>
                <a:spcPts val="1400"/>
              </a:lnSpc>
            </a:pPr>
            <a:r>
              <a:rPr lang="en-US" altLang="zh-CN" sz="1400"/>
              <a:t>3.单调整序变量</a:t>
            </a:r>
            <a:endParaRPr lang="en-US" altLang="zh-CN" sz="1400"/>
          </a:p>
          <a:p>
            <a:pPr>
              <a:lnSpc>
                <a:spcPts val="1400"/>
              </a:lnSpc>
            </a:pPr>
            <a:r>
              <a:rPr lang="en-US" altLang="zh-CN" sz="1400"/>
              <a:t>4.收敛原理·部分极限</a:t>
            </a:r>
            <a:endParaRPr lang="en-US" altLang="zh-CN" sz="1400"/>
          </a:p>
          <a:p>
            <a:pPr>
              <a:lnSpc>
                <a:spcPts val="1400"/>
              </a:lnSpc>
            </a:pPr>
            <a:r>
              <a:rPr lang="en-US" altLang="zh-CN" sz="1400"/>
              <a:t>第2章　一元函数</a:t>
            </a:r>
            <a:endParaRPr lang="en-US" altLang="zh-CN" sz="1400"/>
          </a:p>
          <a:p>
            <a:pPr>
              <a:lnSpc>
                <a:spcPts val="1400"/>
              </a:lnSpc>
            </a:pPr>
            <a:r>
              <a:rPr lang="en-US" altLang="zh-CN" sz="1400"/>
              <a:t>1.函数概念</a:t>
            </a:r>
            <a:endParaRPr lang="en-US" altLang="zh-CN" sz="1400"/>
          </a:p>
          <a:p>
            <a:pPr>
              <a:lnSpc>
                <a:spcPts val="1400"/>
              </a:lnSpc>
            </a:pPr>
            <a:r>
              <a:rPr lang="en-US" altLang="zh-CN" sz="1400"/>
              <a:t>2.函数的极限</a:t>
            </a:r>
            <a:endParaRPr lang="en-US" altLang="zh-CN" sz="1400"/>
          </a:p>
          <a:p>
            <a:pPr>
              <a:lnSpc>
                <a:spcPts val="1400"/>
              </a:lnSpc>
            </a:pPr>
            <a:r>
              <a:rPr lang="en-US" altLang="zh-CN" sz="1400"/>
              <a:t>3.无穷小及无穷大的分阶</a:t>
            </a:r>
            <a:endParaRPr lang="en-US" altLang="zh-CN" sz="1400"/>
          </a:p>
          <a:p>
            <a:pPr>
              <a:lnSpc>
                <a:spcPts val="1400"/>
              </a:lnSpc>
            </a:pPr>
            <a:r>
              <a:rPr lang="en-US" altLang="zh-CN" sz="1400"/>
              <a:t>4.函数的连续性及间断</a:t>
            </a:r>
            <a:endParaRPr lang="en-US" altLang="zh-CN" sz="1400"/>
          </a:p>
          <a:p>
            <a:pPr>
              <a:lnSpc>
                <a:spcPts val="1400"/>
              </a:lnSpc>
            </a:pPr>
            <a:r>
              <a:rPr lang="en-US" altLang="zh-CN" sz="1400"/>
              <a:t>5.连续函数的性质</a:t>
            </a:r>
            <a:endParaRPr lang="en-US" altLang="zh-CN" sz="1400"/>
          </a:p>
          <a:p>
            <a:pPr>
              <a:lnSpc>
                <a:spcPts val="1400"/>
              </a:lnSpc>
            </a:pPr>
            <a:endParaRPr lang="en-US" altLang="zh-CN" sz="140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160463" y="1852295"/>
            <a:ext cx="9871075" cy="3153410"/>
          </a:xfrm>
          <a:prstGeom prst="rect">
            <a:avLst/>
          </a:prstGeom>
          <a:noFill/>
          <a:ln>
            <a:noFill/>
          </a:ln>
        </p:spPr>
        <p:txBody>
          <a:bodyPr wrap="none" rtlCol="0" anchor="t">
            <a:spAutoFit/>
          </a:bodyPr>
          <a:p>
            <a:pPr algn="ctr"/>
            <a:r>
              <a:rPr lang="en-US" altLang="zh-CN" sz="199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Thanks!</a:t>
            </a:r>
            <a:endParaRPr lang="en-US" altLang="zh-CN" sz="199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UNIT_TABLE_BEAUTIFY" val="smartTable{11e92f47-5e05-4b10-9bf7-ed913ae6a2f1}"/>
  <p:tag name="TABLE_ENDDRAG_ORIGIN_RECT" val="863*278"/>
  <p:tag name="TABLE_ENDDRAG_RECT" val="47*127*863*278"/>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639</Words>
  <Application>WPS 演示</Application>
  <PresentationFormat>宽屏</PresentationFormat>
  <Paragraphs>109</Paragraphs>
  <Slides>9</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0</vt:i4>
      </vt:variant>
      <vt:variant>
        <vt:lpstr>幻灯片标题</vt:lpstr>
      </vt:variant>
      <vt:variant>
        <vt:i4>9</vt:i4>
      </vt:variant>
    </vt:vector>
  </HeadingPairs>
  <TitlesOfParts>
    <vt:vector size="18" baseType="lpstr">
      <vt:lpstr>Arial</vt:lpstr>
      <vt:lpstr>宋体</vt:lpstr>
      <vt:lpstr>Wingdings</vt:lpstr>
      <vt:lpstr>微软雅黑</vt:lpstr>
      <vt:lpstr>Wingdings</vt:lpstr>
      <vt:lpstr>Arial Unicode MS</vt:lpstr>
      <vt:lpstr>Calibri</vt:lpstr>
      <vt:lpstr>Segoe UI</vt:lpstr>
      <vt:lpstr>Office 主题​​</vt:lpstr>
      <vt:lpstr>PowerPoint 演示文稿</vt:lpstr>
      <vt:lpstr>目录</vt:lpstr>
      <vt:lpstr>#01 产品参数</vt:lpstr>
      <vt:lpstr>#02 产品特点</vt:lpstr>
      <vt:lpstr>#03 实拍展示</vt:lpstr>
      <vt:lpstr>#05 版权页展示</vt:lpstr>
      <vt:lpstr>#06 书籍内容介绍</vt:lpstr>
      <vt:lpstr>#07 书籍目录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Administrator</dc:creator>
  <cp:lastModifiedBy>Hytidel</cp:lastModifiedBy>
  <cp:revision>159</cp:revision>
  <dcterms:created xsi:type="dcterms:W3CDTF">2019-06-19T02:08:00Z</dcterms:created>
  <dcterms:modified xsi:type="dcterms:W3CDTF">2021-10-25T04:24:21Z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4F799C87DA2741EAA5D0FF51F8AA41A5</vt:lpwstr>
  </property>
</Properties>
</file>