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handoutMasterIdLst>
    <p:handoutMasterId r:id="rId19"/>
  </p:handoutMasterIdLst>
  <p:sldIdLst>
    <p:sldId id="390" r:id="rId2"/>
    <p:sldId id="398" r:id="rId3"/>
    <p:sldId id="391" r:id="rId4"/>
    <p:sldId id="420" r:id="rId5"/>
    <p:sldId id="422" r:id="rId6"/>
    <p:sldId id="404" r:id="rId7"/>
    <p:sldId id="406" r:id="rId8"/>
    <p:sldId id="413" r:id="rId9"/>
    <p:sldId id="416" r:id="rId10"/>
    <p:sldId id="418" r:id="rId11"/>
    <p:sldId id="414" r:id="rId12"/>
    <p:sldId id="408" r:id="rId13"/>
    <p:sldId id="419" r:id="rId14"/>
    <p:sldId id="410" r:id="rId15"/>
    <p:sldId id="1397" r:id="rId16"/>
    <p:sldId id="423" r:id="rId17"/>
    <p:sldId id="1398" r:id="rId1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29"/>
    <a:srgbClr val="4D4D4D"/>
    <a:srgbClr val="EAEAEA"/>
    <a:srgbClr val="000066"/>
    <a:srgbClr val="006666"/>
    <a:srgbClr val="153A3F"/>
    <a:srgbClr val="0E302F"/>
    <a:srgbClr val="003E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38" autoAdjust="0"/>
    <p:restoredTop sz="98195" autoAdjust="0"/>
  </p:normalViewPr>
  <p:slideViewPr>
    <p:cSldViewPr snapToObjects="1">
      <p:cViewPr varScale="1">
        <p:scale>
          <a:sx n="113" d="100"/>
          <a:sy n="113" d="100"/>
        </p:scale>
        <p:origin x="139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48" d="100"/>
          <a:sy n="48" d="100"/>
        </p:scale>
        <p:origin x="-19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2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56217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56218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56218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CDE0BFB-A60E-4367-927C-378AD3210B84}" type="slidenum">
              <a:rPr lang="en-US" altLang="zh-CN"/>
              <a:pPr>
                <a:defRPr/>
              </a:pPr>
              <a:t>‹#›</a:t>
            </a:fld>
            <a:endParaRPr lang="en-US" altLang="zh-CN"/>
          </a:p>
        </p:txBody>
      </p:sp>
    </p:spTree>
    <p:extLst>
      <p:ext uri="{BB962C8B-B14F-4D97-AF65-F5344CB8AC3E}">
        <p14:creationId xmlns:p14="http://schemas.microsoft.com/office/powerpoint/2010/main" val="84854848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26224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3825153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153932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1233628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5418584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6278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5272857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2309653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767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3289918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5452112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0" descr="bj"/>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134100"/>
            <a:ext cx="9144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20"/>
          <p:cNvGrpSpPr>
            <a:grpSpLocks/>
          </p:cNvGrpSpPr>
          <p:nvPr userDrawn="1"/>
        </p:nvGrpSpPr>
        <p:grpSpPr bwMode="auto">
          <a:xfrm>
            <a:off x="6805613" y="6415088"/>
            <a:ext cx="198437" cy="327025"/>
            <a:chOff x="3492" y="3902"/>
            <a:chExt cx="155" cy="257"/>
          </a:xfrm>
        </p:grpSpPr>
        <p:sp>
          <p:nvSpPr>
            <p:cNvPr id="462869" name="AutoShape 21">
              <a:hlinkClick r:id="" action="ppaction://hlinkshowjump?jump=lastslide"/>
            </p:cNvPr>
            <p:cNvSpPr>
              <a:spLocks noChangeArrowheads="1"/>
            </p:cNvSpPr>
            <p:nvPr userDrawn="1"/>
          </p:nvSpPr>
          <p:spPr bwMode="auto">
            <a:xfrm rot="5400000">
              <a:off x="3441" y="3953"/>
              <a:ext cx="257" cy="155"/>
            </a:xfrm>
            <a:prstGeom prst="triangle">
              <a:avLst>
                <a:gd name="adj" fmla="val 50000"/>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eaLnBrk="1" hangingPunct="1">
                <a:defRPr/>
              </a:pPr>
              <a:endParaRPr lang="zh-CN" altLang="en-US">
                <a:latin typeface="Arial" charset="0"/>
              </a:endParaRPr>
            </a:p>
          </p:txBody>
        </p:sp>
        <p:sp>
          <p:nvSpPr>
            <p:cNvPr id="1037" name="Line 22">
              <a:hlinkClick r:id="" action="ppaction://hlinkshowjump?jump=lastslide"/>
            </p:cNvPr>
            <p:cNvSpPr>
              <a:spLocks noChangeShapeType="1"/>
            </p:cNvSpPr>
            <p:nvPr userDrawn="1"/>
          </p:nvSpPr>
          <p:spPr bwMode="auto">
            <a:xfrm>
              <a:off x="3647" y="3923"/>
              <a:ext cx="0" cy="203"/>
            </a:xfrm>
            <a:prstGeom prst="line">
              <a:avLst/>
            </a:prstGeom>
            <a:noFill/>
            <a:ln w="28575">
              <a:solidFill>
                <a:srgbClr val="ACEAFE"/>
              </a:solidFill>
              <a:round/>
              <a:headEnd/>
              <a:tailEnd/>
            </a:ln>
            <a:effectLst>
              <a:prstShdw prst="shdw17" dist="17961" dir="2700000">
                <a:srgbClr val="678C98"/>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462871" name="AutoShape 23">
            <a:hlinkClick r:id="" action="ppaction://hlinkshowjump?jump=nextslide"/>
          </p:cNvPr>
          <p:cNvSpPr>
            <a:spLocks noChangeArrowheads="1"/>
          </p:cNvSpPr>
          <p:nvPr userDrawn="1"/>
        </p:nvSpPr>
        <p:spPr bwMode="auto">
          <a:xfrm rot="5400000">
            <a:off x="7471569" y="6479382"/>
            <a:ext cx="327025" cy="198437"/>
          </a:xfrm>
          <a:prstGeom prst="triangle">
            <a:avLst>
              <a:gd name="adj" fmla="val 50000"/>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eaLnBrk="1" hangingPunct="1">
              <a:defRPr/>
            </a:pPr>
            <a:endParaRPr lang="zh-CN" altLang="en-US">
              <a:latin typeface="Arial" charset="0"/>
            </a:endParaRPr>
          </a:p>
        </p:txBody>
      </p:sp>
      <p:sp>
        <p:nvSpPr>
          <p:cNvPr id="462872" name="AutoShape 24">
            <a:hlinkClick r:id="" action="ppaction://hlinkshowjump?jump=previousslide"/>
          </p:cNvPr>
          <p:cNvSpPr>
            <a:spLocks noChangeArrowheads="1"/>
          </p:cNvSpPr>
          <p:nvPr userDrawn="1"/>
        </p:nvSpPr>
        <p:spPr bwMode="auto">
          <a:xfrm rot="16200000">
            <a:off x="8019256" y="6479382"/>
            <a:ext cx="327025" cy="198438"/>
          </a:xfrm>
          <a:prstGeom prst="triangle">
            <a:avLst>
              <a:gd name="adj" fmla="val 50000"/>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eaLnBrk="1" hangingPunct="1">
              <a:defRPr/>
            </a:pPr>
            <a:endParaRPr lang="zh-CN" altLang="en-US">
              <a:latin typeface="Arial" charset="0"/>
            </a:endParaRPr>
          </a:p>
        </p:txBody>
      </p:sp>
      <p:grpSp>
        <p:nvGrpSpPr>
          <p:cNvPr id="1030" name="Group 25"/>
          <p:cNvGrpSpPr>
            <a:grpSpLocks/>
          </p:cNvGrpSpPr>
          <p:nvPr userDrawn="1"/>
        </p:nvGrpSpPr>
        <p:grpSpPr bwMode="auto">
          <a:xfrm>
            <a:off x="8766175" y="6415088"/>
            <a:ext cx="198438" cy="327025"/>
            <a:chOff x="4558" y="3875"/>
            <a:chExt cx="155" cy="257"/>
          </a:xfrm>
        </p:grpSpPr>
        <p:sp>
          <p:nvSpPr>
            <p:cNvPr id="462874" name="AutoShape 26">
              <a:hlinkClick r:id="" action="ppaction://hlinkshowjump?jump=firstslide"/>
            </p:cNvPr>
            <p:cNvSpPr>
              <a:spLocks noChangeArrowheads="1"/>
            </p:cNvSpPr>
            <p:nvPr userDrawn="1"/>
          </p:nvSpPr>
          <p:spPr bwMode="auto">
            <a:xfrm rot="16200000">
              <a:off x="4507" y="3926"/>
              <a:ext cx="257" cy="155"/>
            </a:xfrm>
            <a:prstGeom prst="triangle">
              <a:avLst>
                <a:gd name="adj" fmla="val 50000"/>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eaLnBrk="1" hangingPunct="1">
                <a:defRPr/>
              </a:pPr>
              <a:endParaRPr lang="zh-CN" altLang="en-US">
                <a:latin typeface="Arial" charset="0"/>
              </a:endParaRPr>
            </a:p>
          </p:txBody>
        </p:sp>
        <p:sp>
          <p:nvSpPr>
            <p:cNvPr id="1035" name="Line 27"/>
            <p:cNvSpPr>
              <a:spLocks noChangeShapeType="1"/>
            </p:cNvSpPr>
            <p:nvPr userDrawn="1"/>
          </p:nvSpPr>
          <p:spPr bwMode="auto">
            <a:xfrm>
              <a:off x="4558" y="3896"/>
              <a:ext cx="0" cy="203"/>
            </a:xfrm>
            <a:prstGeom prst="line">
              <a:avLst/>
            </a:prstGeom>
            <a:noFill/>
            <a:ln w="28575">
              <a:solidFill>
                <a:srgbClr val="ACEAFE"/>
              </a:solidFill>
              <a:round/>
              <a:headEnd/>
              <a:tailEnd/>
            </a:ln>
            <a:effectLst>
              <a:prstShdw prst="shdw17" dist="17961" dir="2700000">
                <a:srgbClr val="678C98"/>
              </a:prstShdw>
            </a:effectLst>
            <a:extLst>
              <a:ext uri="{909E8E84-426E-40DD-AFC4-6F175D3DCCD1}">
                <a14:hiddenFill xmlns:a14="http://schemas.microsoft.com/office/drawing/2010/main">
                  <a:noFill/>
                </a14:hiddenFill>
              </a:ext>
            </a:extLst>
          </p:spPr>
          <p:txBody>
            <a:bodyPr/>
            <a:lstStyle/>
            <a:p>
              <a:endParaRPr lang="zh-CN" altLang="en-US"/>
            </a:p>
          </p:txBody>
        </p:sp>
      </p:grpSp>
      <p:pic>
        <p:nvPicPr>
          <p:cNvPr id="1031" name="Picture 37" descr="bj"/>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33"/>
          <p:cNvSpPr>
            <a:spLocks noChangeArrowheads="1"/>
          </p:cNvSpPr>
          <p:nvPr userDrawn="1"/>
        </p:nvSpPr>
        <p:spPr bwMode="auto">
          <a:xfrm>
            <a:off x="0" y="692150"/>
            <a:ext cx="9144000" cy="73025"/>
          </a:xfrm>
          <a:prstGeom prst="rect">
            <a:avLst/>
          </a:prstGeom>
          <a:gradFill rotWithShape="1">
            <a:gsLst>
              <a:gs pos="0">
                <a:srgbClr val="FF3300"/>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3" name="Rectangle 34"/>
          <p:cNvSpPr>
            <a:spLocks noChangeArrowheads="1"/>
          </p:cNvSpPr>
          <p:nvPr userDrawn="1"/>
        </p:nvSpPr>
        <p:spPr bwMode="auto">
          <a:xfrm>
            <a:off x="0" y="6173788"/>
            <a:ext cx="9144000" cy="73025"/>
          </a:xfrm>
          <a:prstGeom prst="rect">
            <a:avLst/>
          </a:prstGeom>
          <a:gradFill rotWithShape="1">
            <a:gsLst>
              <a:gs pos="0">
                <a:schemeClr val="bg1"/>
              </a:gs>
              <a:gs pos="100000">
                <a:srgbClr val="FF3300"/>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3848"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11.bin"/><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13.bin"/><Relationship Id="rId4" Type="http://schemas.openxmlformats.org/officeDocument/2006/relationships/image" Target="../media/image19.wmf"/></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12.png"/><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1.png"/><Relationship Id="rId5" Type="http://schemas.openxmlformats.org/officeDocument/2006/relationships/image" Target="../media/image8.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0.wmf"/></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图片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275"/>
            <a:ext cx="9144000"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4"/>
          <p:cNvSpPr>
            <a:spLocks noChangeArrowheads="1"/>
          </p:cNvSpPr>
          <p:nvPr/>
        </p:nvSpPr>
        <p:spPr bwMode="auto">
          <a:xfrm>
            <a:off x="0" y="5949950"/>
            <a:ext cx="9144000" cy="908050"/>
          </a:xfrm>
          <a:prstGeom prst="rect">
            <a:avLst/>
          </a:prstGeom>
          <a:solidFill>
            <a:srgbClr val="0099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latin typeface="Times New Roman" panose="02020603050405020304" pitchFamily="18" charset="0"/>
                <a:ea typeface="华文中宋" panose="02010600040101010101" pitchFamily="2" charset="-122"/>
              </a:rPr>
              <a:t>                                                       </a:t>
            </a:r>
            <a:endParaRPr kumimoji="1" lang="en-US" altLang="zh-CN" sz="2800" b="1" i="1">
              <a:solidFill>
                <a:srgbClr val="000066"/>
              </a:solidFill>
              <a:latin typeface="Times New Roman" panose="02020603050405020304" pitchFamily="18" charset="0"/>
              <a:ea typeface="华文中宋" panose="02010600040101010101" pitchFamily="2" charset="-122"/>
            </a:endParaRPr>
          </a:p>
        </p:txBody>
      </p:sp>
      <p:sp>
        <p:nvSpPr>
          <p:cNvPr id="3076" name="Rectangle 5"/>
          <p:cNvSpPr>
            <a:spLocks noChangeArrowheads="1"/>
          </p:cNvSpPr>
          <p:nvPr/>
        </p:nvSpPr>
        <p:spPr bwMode="auto">
          <a:xfrm>
            <a:off x="0" y="0"/>
            <a:ext cx="9144000" cy="908050"/>
          </a:xfrm>
          <a:prstGeom prst="rect">
            <a:avLst/>
          </a:prstGeom>
          <a:solidFill>
            <a:srgbClr val="6699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7" name="WordArt 8"/>
          <p:cNvSpPr>
            <a:spLocks noChangeArrowheads="1" noChangeShapeType="1" noTextEdit="1"/>
          </p:cNvSpPr>
          <p:nvPr/>
        </p:nvSpPr>
        <p:spPr bwMode="auto">
          <a:xfrm>
            <a:off x="4716463" y="4510088"/>
            <a:ext cx="3095625" cy="503237"/>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66"/>
                  </a:solidFill>
                  <a:round/>
                  <a:headEnd/>
                  <a:tailEnd/>
                </a:ln>
                <a:solidFill>
                  <a:srgbClr val="000066"/>
                </a:solidFill>
                <a:effectLst>
                  <a:outerShdw dist="35921" dir="2700000" algn="ctr" rotWithShape="0">
                    <a:srgbClr val="C0C0C0">
                      <a:alpha val="79999"/>
                    </a:srgbClr>
                  </a:outerShdw>
                </a:effectLst>
                <a:latin typeface="华文隶书" panose="02010800040101010101" pitchFamily="2" charset="-122"/>
                <a:ea typeface="华文隶书" panose="02010800040101010101" pitchFamily="2" charset="-122"/>
              </a:rPr>
              <a:t>大学物理实验</a:t>
            </a:r>
          </a:p>
        </p:txBody>
      </p:sp>
      <p:sp>
        <p:nvSpPr>
          <p:cNvPr id="3078" name="WordArt 9"/>
          <p:cNvSpPr>
            <a:spLocks noChangeArrowheads="1" noChangeShapeType="1" noTextEdit="1"/>
          </p:cNvSpPr>
          <p:nvPr/>
        </p:nvSpPr>
        <p:spPr bwMode="auto">
          <a:xfrm>
            <a:off x="1763713" y="2386013"/>
            <a:ext cx="7023100" cy="1258887"/>
          </a:xfrm>
          <a:prstGeom prst="rect">
            <a:avLst/>
          </a:prstGeom>
        </p:spPr>
        <p:txBody>
          <a:bodyPr wrap="none" fromWordArt="1">
            <a:prstTxWarp prst="textPlain">
              <a:avLst>
                <a:gd name="adj" fmla="val 50000"/>
              </a:avLst>
            </a:prstTxWarp>
          </a:bodyPr>
          <a:lstStyle/>
          <a:p>
            <a:pPr algn="ctr"/>
            <a:r>
              <a:rPr lang="zh-CN" altLang="en-US" sz="3600" b="1" kern="10">
                <a:ln w="12700">
                  <a:solidFill>
                    <a:srgbClr val="EAEAEA"/>
                  </a:solidFill>
                  <a:round/>
                  <a:headEnd/>
                  <a:tailEnd/>
                </a:ln>
                <a:solidFill>
                  <a:srgbClr val="000066"/>
                </a:solidFill>
                <a:effectLst>
                  <a:outerShdw dist="35921" dir="2700000" sy="50000" kx="2115830" algn="bl" rotWithShape="0">
                    <a:srgbClr val="C0C0C0">
                      <a:alpha val="79999"/>
                    </a:srgbClr>
                  </a:outerShdw>
                </a:effectLst>
                <a:latin typeface="华文仿宋" panose="02010600040101010101" pitchFamily="2" charset="-122"/>
                <a:ea typeface="华文仿宋" panose="02010600040101010101" pitchFamily="2" charset="-122"/>
              </a:rPr>
              <a:t>多普勒效应测声速</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233363" y="115888"/>
            <a:ext cx="6138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0000"/>
                </a:solidFill>
                <a:latin typeface="华文中宋" panose="02010600040101010101" pitchFamily="2" charset="-122"/>
                <a:ea typeface="华文中宋" panose="02010600040101010101" pitchFamily="2" charset="-122"/>
              </a:rPr>
              <a:t>四 实验内容和步骤</a:t>
            </a:r>
            <a:endParaRPr lang="zh-CN" altLang="en-US" sz="2400" b="1">
              <a:solidFill>
                <a:srgbClr val="006666"/>
              </a:solidFill>
              <a:latin typeface="华文中宋" panose="02010600040101010101" pitchFamily="2" charset="-122"/>
              <a:ea typeface="华文中宋" panose="02010600040101010101" pitchFamily="2" charset="-122"/>
            </a:endParaRPr>
          </a:p>
        </p:txBody>
      </p:sp>
      <p:sp>
        <p:nvSpPr>
          <p:cNvPr id="2" name="矩形 1"/>
          <p:cNvSpPr/>
          <p:nvPr/>
        </p:nvSpPr>
        <p:spPr>
          <a:xfrm>
            <a:off x="233363" y="1125538"/>
            <a:ext cx="8910637" cy="2308225"/>
          </a:xfrm>
          <a:prstGeom prst="rect">
            <a:avLst/>
          </a:prstGeom>
        </p:spPr>
        <p:txBody>
          <a:bodyPr>
            <a:spAutoFit/>
          </a:bodyPr>
          <a:lstStyle/>
          <a:p>
            <a:pPr eaLnBrk="1" hangingPunct="1">
              <a:lnSpc>
                <a:spcPct val="150000"/>
              </a:lnSpc>
              <a:defRPr/>
            </a:pPr>
            <a:r>
              <a:rPr lang="en-US" altLang="zh-CN" sz="2400" b="1" dirty="0">
                <a:solidFill>
                  <a:srgbClr val="000066"/>
                </a:solidFill>
                <a:latin typeface="+mn-ea"/>
              </a:rPr>
              <a:t>4</a:t>
            </a:r>
            <a:r>
              <a:rPr lang="zh-CN" altLang="en-US" sz="2400" b="1" dirty="0">
                <a:solidFill>
                  <a:srgbClr val="000066"/>
                </a:solidFill>
                <a:latin typeface="+mn-ea"/>
              </a:rPr>
              <a:t>、</a:t>
            </a:r>
            <a:r>
              <a:rPr lang="zh-CN" altLang="en-US" sz="2400" b="1" dirty="0">
                <a:solidFill>
                  <a:srgbClr val="000066"/>
                </a:solidFill>
                <a:latin typeface="+mn-ea"/>
              </a:rPr>
              <a:t>切换到“瞬时测量”，设定小车速度，使小车在限位区间内正或反运行，记下测量频率和源频率之差</a:t>
            </a:r>
            <a:r>
              <a:rPr lang="en-US" altLang="en-US" sz="2400" b="1" dirty="0" err="1">
                <a:solidFill>
                  <a:srgbClr val="000066"/>
                </a:solidFill>
                <a:latin typeface="+mn-ea"/>
              </a:rPr>
              <a:t>Δf</a:t>
            </a:r>
            <a:r>
              <a:rPr lang="zh-CN" altLang="en-US" sz="2400" b="1" dirty="0">
                <a:solidFill>
                  <a:srgbClr val="000066"/>
                </a:solidFill>
                <a:latin typeface="+mn-ea"/>
              </a:rPr>
              <a:t>正和</a:t>
            </a:r>
            <a:r>
              <a:rPr lang="en-US" altLang="en-US" sz="2400" b="1" dirty="0" err="1">
                <a:solidFill>
                  <a:srgbClr val="000066"/>
                </a:solidFill>
                <a:latin typeface="+mn-ea"/>
              </a:rPr>
              <a:t>Δf</a:t>
            </a:r>
            <a:r>
              <a:rPr lang="zh-CN" altLang="en-US" sz="2400" b="1" dirty="0">
                <a:solidFill>
                  <a:srgbClr val="000066"/>
                </a:solidFill>
                <a:latin typeface="+mn-ea"/>
              </a:rPr>
              <a:t>反，以及智能运动控制系统给出的小车速度</a:t>
            </a:r>
            <a:r>
              <a:rPr lang="en-US" altLang="en-US" sz="2400" b="1" dirty="0" err="1">
                <a:solidFill>
                  <a:srgbClr val="000066"/>
                </a:solidFill>
                <a:latin typeface="+mn-ea"/>
              </a:rPr>
              <a:t>Vr</a:t>
            </a:r>
            <a:r>
              <a:rPr lang="zh-CN" altLang="en-US" sz="2400" b="1" dirty="0">
                <a:solidFill>
                  <a:srgbClr val="000066"/>
                </a:solidFill>
                <a:latin typeface="+mn-ea"/>
              </a:rPr>
              <a:t>。</a:t>
            </a:r>
          </a:p>
          <a:p>
            <a:pPr eaLnBrk="1" hangingPunct="1">
              <a:lnSpc>
                <a:spcPct val="150000"/>
              </a:lnSpc>
              <a:defRPr/>
            </a:pPr>
            <a:r>
              <a:rPr lang="en-US" altLang="zh-CN" sz="2400" b="1" dirty="0">
                <a:solidFill>
                  <a:srgbClr val="000066"/>
                </a:solidFill>
                <a:latin typeface="+mn-ea"/>
              </a:rPr>
              <a:t>5</a:t>
            </a:r>
            <a:r>
              <a:rPr lang="zh-CN" altLang="en-US" sz="2400" b="1" dirty="0">
                <a:solidFill>
                  <a:srgbClr val="000066"/>
                </a:solidFill>
                <a:latin typeface="+mn-ea"/>
              </a:rPr>
              <a:t>、</a:t>
            </a:r>
            <a:r>
              <a:rPr lang="zh-CN" altLang="en-US" sz="2400" b="1" dirty="0">
                <a:solidFill>
                  <a:srgbClr val="000066"/>
                </a:solidFill>
                <a:latin typeface="+mn-ea"/>
              </a:rPr>
              <a:t>测量与记录</a:t>
            </a:r>
            <a:r>
              <a:rPr lang="zh-CN" altLang="en-US" b="1" dirty="0">
                <a:solidFill>
                  <a:srgbClr val="000066"/>
                </a:solidFill>
                <a:latin typeface="+mn-ea"/>
              </a:rPr>
              <a:t>：</a:t>
            </a:r>
          </a:p>
        </p:txBody>
      </p:sp>
      <p:graphicFrame>
        <p:nvGraphicFramePr>
          <p:cNvPr id="7" name="表格 6"/>
          <p:cNvGraphicFramePr>
            <a:graphicFrameLocks noGrp="1"/>
          </p:cNvGraphicFramePr>
          <p:nvPr/>
        </p:nvGraphicFramePr>
        <p:xfrm>
          <a:off x="2071688" y="3357563"/>
          <a:ext cx="6643687" cy="2673348"/>
        </p:xfrm>
        <a:graphic>
          <a:graphicData uri="http://schemas.openxmlformats.org/drawingml/2006/table">
            <a:tbl>
              <a:tblPr/>
              <a:tblGrid>
                <a:gridCol w="826625"/>
                <a:gridCol w="1173625"/>
                <a:gridCol w="1000125"/>
                <a:gridCol w="1857375"/>
                <a:gridCol w="1785937"/>
              </a:tblGrid>
              <a:tr h="445558">
                <a:tc>
                  <a:txBody>
                    <a:bodyPr/>
                    <a:lstStyle/>
                    <a:p>
                      <a:pPr algn="ctr">
                        <a:lnSpc>
                          <a:spcPct val="120000"/>
                        </a:lnSpc>
                        <a:spcAft>
                          <a:spcPts val="0"/>
                        </a:spcAft>
                      </a:pPr>
                      <a:r>
                        <a:rPr lang="en-US" altLang="en-US" sz="1400" b="1" kern="1200" dirty="0" err="1">
                          <a:solidFill>
                            <a:srgbClr val="000066"/>
                          </a:solidFill>
                          <a:latin typeface="+mn-ea"/>
                          <a:ea typeface="宋体" pitchFamily="2" charset="-122"/>
                          <a:cs typeface="+mn-cs"/>
                        </a:rPr>
                        <a:t>Vr</a:t>
                      </a:r>
                      <a:r>
                        <a:rPr lang="en-US" altLang="en-US" sz="1400" b="1" kern="1200" dirty="0">
                          <a:solidFill>
                            <a:srgbClr val="000066"/>
                          </a:solidFill>
                          <a:latin typeface="+mn-ea"/>
                          <a:ea typeface="宋体" pitchFamily="2" charset="-122"/>
                          <a:cs typeface="+mn-cs"/>
                        </a:rPr>
                        <a:t>(m/s)</a:t>
                      </a:r>
                      <a:endParaRPr lang="zh-CN" altLang="en-US" sz="1400" b="1" kern="1200" dirty="0">
                        <a:solidFill>
                          <a:srgbClr val="000066"/>
                        </a:solidFill>
                        <a:latin typeface="+mn-ea"/>
                        <a:ea typeface="宋体"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altLang="en-US" sz="1400" b="1" kern="1200" dirty="0" err="1">
                          <a:solidFill>
                            <a:srgbClr val="000066"/>
                          </a:solidFill>
                          <a:latin typeface="+mn-ea"/>
                          <a:ea typeface="宋体" pitchFamily="2" charset="-122"/>
                          <a:cs typeface="+mn-cs"/>
                        </a:rPr>
                        <a:t>Δf</a:t>
                      </a:r>
                      <a:r>
                        <a:rPr lang="zh-CN" altLang="en-US" sz="1400" b="1" kern="1200" dirty="0">
                          <a:solidFill>
                            <a:srgbClr val="000066"/>
                          </a:solidFill>
                          <a:latin typeface="+mn-ea"/>
                          <a:ea typeface="宋体" pitchFamily="2" charset="-122"/>
                          <a:cs typeface="+mn-cs"/>
                        </a:rPr>
                        <a:t>正</a:t>
                      </a:r>
                      <a:r>
                        <a:rPr lang="en-US" altLang="en-US" sz="1400" b="1" kern="1200" dirty="0">
                          <a:solidFill>
                            <a:srgbClr val="000066"/>
                          </a:solidFill>
                          <a:latin typeface="+mn-ea"/>
                          <a:ea typeface="宋体" pitchFamily="2" charset="-122"/>
                          <a:cs typeface="+mn-cs"/>
                        </a:rPr>
                        <a:t>(Hz)</a:t>
                      </a:r>
                      <a:endParaRPr lang="zh-CN" altLang="en-US" sz="1400" b="1" kern="1200" dirty="0">
                        <a:solidFill>
                          <a:srgbClr val="000066"/>
                        </a:solidFill>
                        <a:latin typeface="+mn-ea"/>
                        <a:ea typeface="宋体"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altLang="en-US" sz="1400" b="1" kern="1200" dirty="0" err="1">
                          <a:solidFill>
                            <a:srgbClr val="000066"/>
                          </a:solidFill>
                          <a:latin typeface="+mn-ea"/>
                          <a:ea typeface="宋体" pitchFamily="2" charset="-122"/>
                          <a:cs typeface="+mn-cs"/>
                        </a:rPr>
                        <a:t>Δf</a:t>
                      </a:r>
                      <a:r>
                        <a:rPr lang="zh-CN" altLang="en-US" sz="1400" b="1" kern="1200" dirty="0">
                          <a:solidFill>
                            <a:srgbClr val="000066"/>
                          </a:solidFill>
                          <a:latin typeface="+mn-ea"/>
                          <a:ea typeface="宋体" pitchFamily="2" charset="-122"/>
                          <a:cs typeface="+mn-cs"/>
                        </a:rPr>
                        <a:t>反</a:t>
                      </a:r>
                      <a:r>
                        <a:rPr lang="en-US" altLang="en-US" sz="1400" b="1" kern="1200" dirty="0">
                          <a:solidFill>
                            <a:srgbClr val="000066"/>
                          </a:solidFill>
                          <a:latin typeface="+mn-ea"/>
                          <a:ea typeface="宋体" pitchFamily="2" charset="-122"/>
                          <a:cs typeface="+mn-cs"/>
                        </a:rPr>
                        <a:t>(Hz)</a:t>
                      </a:r>
                      <a:endParaRPr lang="zh-CN" altLang="en-US" sz="1400" b="1" kern="1200" dirty="0">
                        <a:solidFill>
                          <a:srgbClr val="000066"/>
                        </a:solidFill>
                        <a:latin typeface="+mn-ea"/>
                        <a:ea typeface="宋体"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altLang="en-US" sz="1400" b="1" kern="1200" dirty="0" err="1">
                          <a:solidFill>
                            <a:srgbClr val="000066"/>
                          </a:solidFill>
                          <a:latin typeface="+mn-ea"/>
                          <a:ea typeface="宋体" pitchFamily="2" charset="-122"/>
                          <a:cs typeface="+mn-cs"/>
                        </a:rPr>
                        <a:t>Δf</a:t>
                      </a:r>
                      <a:r>
                        <a:rPr lang="en-US" altLang="en-US" sz="1400" b="1" kern="1200" dirty="0">
                          <a:solidFill>
                            <a:srgbClr val="000066"/>
                          </a:solidFill>
                          <a:latin typeface="+mn-ea"/>
                          <a:ea typeface="宋体" pitchFamily="2" charset="-122"/>
                          <a:cs typeface="+mn-cs"/>
                        </a:rPr>
                        <a:t>=(</a:t>
                      </a:r>
                      <a:r>
                        <a:rPr lang="en-US" altLang="en-US" sz="1400" b="1" kern="1200" dirty="0" err="1">
                          <a:solidFill>
                            <a:srgbClr val="000066"/>
                          </a:solidFill>
                          <a:latin typeface="+mn-ea"/>
                          <a:ea typeface="宋体" pitchFamily="2" charset="-122"/>
                          <a:cs typeface="+mn-cs"/>
                        </a:rPr>
                        <a:t>Δf</a:t>
                      </a:r>
                      <a:r>
                        <a:rPr lang="zh-CN" altLang="en-US" sz="1400" b="1" kern="1200" dirty="0">
                          <a:solidFill>
                            <a:srgbClr val="000066"/>
                          </a:solidFill>
                          <a:latin typeface="+mn-ea"/>
                          <a:ea typeface="宋体" pitchFamily="2" charset="-122"/>
                          <a:cs typeface="+mn-cs"/>
                        </a:rPr>
                        <a:t>正</a:t>
                      </a:r>
                      <a:r>
                        <a:rPr lang="en-US" altLang="en-US" sz="1400" b="1" kern="1200" dirty="0">
                          <a:solidFill>
                            <a:srgbClr val="000066"/>
                          </a:solidFill>
                          <a:latin typeface="+mn-ea"/>
                          <a:ea typeface="宋体" pitchFamily="2" charset="-122"/>
                          <a:cs typeface="+mn-cs"/>
                        </a:rPr>
                        <a:t>+</a:t>
                      </a:r>
                      <a:r>
                        <a:rPr lang="en-US" altLang="en-US" sz="1400" b="1" kern="1200" dirty="0" err="1">
                          <a:solidFill>
                            <a:srgbClr val="000066"/>
                          </a:solidFill>
                          <a:latin typeface="+mn-ea"/>
                          <a:ea typeface="宋体" pitchFamily="2" charset="-122"/>
                          <a:cs typeface="+mn-cs"/>
                        </a:rPr>
                        <a:t>Δf</a:t>
                      </a:r>
                      <a:r>
                        <a:rPr lang="zh-CN" altLang="en-US" sz="1400" b="1" kern="1200" dirty="0">
                          <a:solidFill>
                            <a:srgbClr val="000066"/>
                          </a:solidFill>
                          <a:latin typeface="+mn-ea"/>
                          <a:ea typeface="宋体" pitchFamily="2" charset="-122"/>
                          <a:cs typeface="+mn-cs"/>
                        </a:rPr>
                        <a:t>反</a:t>
                      </a:r>
                      <a:r>
                        <a:rPr lang="en-US" altLang="en-US" sz="1400" b="1" kern="1200" dirty="0">
                          <a:solidFill>
                            <a:srgbClr val="000066"/>
                          </a:solidFill>
                          <a:latin typeface="+mn-ea"/>
                          <a:ea typeface="宋体" pitchFamily="2" charset="-122"/>
                          <a:cs typeface="+mn-cs"/>
                        </a:rPr>
                        <a:t>)/2</a:t>
                      </a:r>
                      <a:endParaRPr lang="zh-CN" altLang="en-US" sz="1400" b="1" kern="1200" dirty="0">
                        <a:solidFill>
                          <a:srgbClr val="000066"/>
                        </a:solidFill>
                        <a:latin typeface="+mn-ea"/>
                        <a:ea typeface="宋体"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altLang="en-US" sz="1400" b="1" kern="1200" dirty="0">
                          <a:solidFill>
                            <a:srgbClr val="000066"/>
                          </a:solidFill>
                          <a:latin typeface="+mn-ea"/>
                          <a:ea typeface="宋体" pitchFamily="2" charset="-122"/>
                          <a:cs typeface="+mn-cs"/>
                        </a:rPr>
                        <a:t>V=</a:t>
                      </a:r>
                      <a:r>
                        <a:rPr lang="en-US" altLang="en-US" sz="1400" b="1" kern="1200" dirty="0" err="1">
                          <a:solidFill>
                            <a:srgbClr val="000066"/>
                          </a:solidFill>
                          <a:latin typeface="+mn-ea"/>
                          <a:ea typeface="宋体" pitchFamily="2" charset="-122"/>
                          <a:cs typeface="+mn-cs"/>
                        </a:rPr>
                        <a:t>f×Vr</a:t>
                      </a:r>
                      <a:r>
                        <a:rPr lang="en-US" altLang="en-US" sz="1400" b="1" kern="1200" dirty="0">
                          <a:solidFill>
                            <a:srgbClr val="000066"/>
                          </a:solidFill>
                          <a:latin typeface="+mn-ea"/>
                          <a:ea typeface="宋体" pitchFamily="2" charset="-122"/>
                          <a:cs typeface="+mn-cs"/>
                        </a:rPr>
                        <a:t>/</a:t>
                      </a:r>
                      <a:r>
                        <a:rPr lang="en-US" altLang="en-US" sz="1400" b="1" kern="1200" dirty="0" err="1">
                          <a:solidFill>
                            <a:srgbClr val="000066"/>
                          </a:solidFill>
                          <a:latin typeface="+mn-ea"/>
                          <a:ea typeface="宋体" pitchFamily="2" charset="-122"/>
                          <a:cs typeface="+mn-cs"/>
                        </a:rPr>
                        <a:t>Δf</a:t>
                      </a:r>
                      <a:r>
                        <a:rPr lang="en-US" altLang="en-US" sz="1400" b="1" kern="1200" dirty="0">
                          <a:solidFill>
                            <a:srgbClr val="000066"/>
                          </a:solidFill>
                          <a:latin typeface="+mn-ea"/>
                          <a:ea typeface="宋体" pitchFamily="2" charset="-122"/>
                          <a:cs typeface="+mn-cs"/>
                        </a:rPr>
                        <a:t>(m/s)</a:t>
                      </a:r>
                      <a:endParaRPr lang="zh-CN" altLang="en-US" sz="1400" b="1" kern="1200" dirty="0">
                        <a:solidFill>
                          <a:srgbClr val="000066"/>
                        </a:solidFill>
                        <a:latin typeface="+mn-ea"/>
                        <a:ea typeface="宋体"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5558">
                <a:tc>
                  <a:txBody>
                    <a:bodyPr/>
                    <a:lstStyle/>
                    <a:p>
                      <a:pPr algn="ctr">
                        <a:lnSpc>
                          <a:spcPct val="120000"/>
                        </a:lnSpc>
                        <a:spcAft>
                          <a:spcPts val="0"/>
                        </a:spcAft>
                      </a:pPr>
                      <a:endParaRPr lang="zh-CN" sz="1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5558">
                <a:tc>
                  <a:txBody>
                    <a:bodyPr/>
                    <a:lstStyle/>
                    <a:p>
                      <a:pPr algn="ctr">
                        <a:lnSpc>
                          <a:spcPct val="120000"/>
                        </a:lnSpc>
                        <a:spcAft>
                          <a:spcPts val="0"/>
                        </a:spcAft>
                      </a:pPr>
                      <a:endParaRPr lang="zh-CN" sz="1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5558">
                <a:tc>
                  <a:txBody>
                    <a:bodyPr/>
                    <a:lstStyle/>
                    <a:p>
                      <a:pPr algn="ctr">
                        <a:lnSpc>
                          <a:spcPct val="120000"/>
                        </a:lnSpc>
                        <a:spcAft>
                          <a:spcPts val="0"/>
                        </a:spcAft>
                      </a:pPr>
                      <a:endParaRPr lang="zh-CN" sz="1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5558">
                <a:tc>
                  <a:txBody>
                    <a:bodyPr/>
                    <a:lstStyle/>
                    <a:p>
                      <a:pPr algn="ctr">
                        <a:lnSpc>
                          <a:spcPct val="120000"/>
                        </a:lnSpc>
                        <a:spcAft>
                          <a:spcPts val="0"/>
                        </a:spcAft>
                      </a:pPr>
                      <a:endParaRPr lang="zh-CN" sz="1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5558">
                <a:tc>
                  <a:txBody>
                    <a:bodyPr/>
                    <a:lstStyle/>
                    <a:p>
                      <a:pPr algn="ctr">
                        <a:lnSpc>
                          <a:spcPct val="120000"/>
                        </a:lnSpc>
                        <a:spcAft>
                          <a:spcPts val="0"/>
                        </a:spcAft>
                      </a:pPr>
                      <a:endParaRPr lang="zh-CN" sz="1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33363" y="115888"/>
            <a:ext cx="6138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0000"/>
                </a:solidFill>
                <a:latin typeface="华文中宋" panose="02010600040101010101" pitchFamily="2" charset="-122"/>
                <a:ea typeface="华文中宋" panose="02010600040101010101" pitchFamily="2" charset="-122"/>
              </a:rPr>
              <a:t>四 实验内容和步骤</a:t>
            </a:r>
            <a:endParaRPr lang="zh-CN" altLang="en-US" sz="2400" b="1">
              <a:solidFill>
                <a:srgbClr val="006666"/>
              </a:solidFill>
              <a:latin typeface="华文中宋" panose="02010600040101010101" pitchFamily="2" charset="-122"/>
              <a:ea typeface="华文中宋" panose="02010600040101010101" pitchFamily="2" charset="-122"/>
            </a:endParaRPr>
          </a:p>
        </p:txBody>
      </p:sp>
      <p:sp>
        <p:nvSpPr>
          <p:cNvPr id="43011" name="Rectangle 3"/>
          <p:cNvSpPr>
            <a:spLocks noChangeArrowheads="1"/>
          </p:cNvSpPr>
          <p:nvPr/>
        </p:nvSpPr>
        <p:spPr bwMode="auto">
          <a:xfrm>
            <a:off x="0" y="0"/>
            <a:ext cx="9144000" cy="45720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hangingPunct="1">
              <a:defRPr/>
            </a:pPr>
            <a:endParaRPr lang="zh-CN" altLang="en-US"/>
          </a:p>
        </p:txBody>
      </p:sp>
      <p:sp>
        <p:nvSpPr>
          <p:cNvPr id="43012" name="Rectangle 4"/>
          <p:cNvSpPr>
            <a:spLocks noChangeArrowheads="1"/>
          </p:cNvSpPr>
          <p:nvPr/>
        </p:nvSpPr>
        <p:spPr bwMode="auto">
          <a:xfrm>
            <a:off x="0" y="847725"/>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hangingPunct="1">
              <a:defRPr/>
            </a:pPr>
            <a:endParaRPr lang="zh-CN" altLang="en-US"/>
          </a:p>
        </p:txBody>
      </p:sp>
      <p:sp>
        <p:nvSpPr>
          <p:cNvPr id="9" name="TextBox 8"/>
          <p:cNvSpPr txBox="1"/>
          <p:nvPr/>
        </p:nvSpPr>
        <p:spPr>
          <a:xfrm>
            <a:off x="468313" y="4513263"/>
            <a:ext cx="8064500" cy="1112837"/>
          </a:xfrm>
          <a:prstGeom prst="rect">
            <a:avLst/>
          </a:prstGeom>
          <a:noFill/>
        </p:spPr>
        <p:txBody>
          <a:bodyPr>
            <a:spAutoFit/>
          </a:bodyPr>
          <a:lstStyle/>
          <a:p>
            <a:pPr eaLnBrk="1" hangingPunct="1">
              <a:lnSpc>
                <a:spcPct val="150000"/>
              </a:lnSpc>
              <a:defRPr/>
            </a:pPr>
            <a:r>
              <a:rPr lang="zh-CN" altLang="en-US" sz="2400" b="1" dirty="0">
                <a:solidFill>
                  <a:srgbClr val="000066"/>
                </a:solidFill>
                <a:latin typeface="+mn-ea"/>
              </a:rPr>
              <a:t>注意：由于系统的测频精度为</a:t>
            </a:r>
            <a:r>
              <a:rPr lang="en-US" altLang="en-US" sz="2400" b="1" dirty="0">
                <a:solidFill>
                  <a:srgbClr val="000066"/>
                </a:solidFill>
                <a:latin typeface="+mn-ea"/>
              </a:rPr>
              <a:t>1Hz</a:t>
            </a:r>
            <a:r>
              <a:rPr lang="zh-CN" altLang="en-US" sz="2400" b="1" dirty="0">
                <a:solidFill>
                  <a:srgbClr val="000066"/>
                </a:solidFill>
                <a:latin typeface="+mn-ea"/>
              </a:rPr>
              <a:t>，所以低速测量时，</a:t>
            </a:r>
            <a:endParaRPr lang="en-US" altLang="zh-CN" sz="2400" b="1" dirty="0">
              <a:solidFill>
                <a:srgbClr val="000066"/>
              </a:solidFill>
              <a:latin typeface="+mn-ea"/>
            </a:endParaRPr>
          </a:p>
          <a:p>
            <a:pPr eaLnBrk="1" hangingPunct="1">
              <a:lnSpc>
                <a:spcPct val="150000"/>
              </a:lnSpc>
              <a:defRPr/>
            </a:pPr>
            <a:r>
              <a:rPr lang="en-US" altLang="zh-CN" sz="2400" b="1" dirty="0">
                <a:solidFill>
                  <a:srgbClr val="000066"/>
                </a:solidFill>
                <a:latin typeface="+mn-ea"/>
              </a:rPr>
              <a:t>      </a:t>
            </a:r>
            <a:r>
              <a:rPr lang="zh-CN" altLang="en-US" sz="2400" b="1" dirty="0">
                <a:solidFill>
                  <a:srgbClr val="000066"/>
                </a:solidFill>
                <a:latin typeface="+mn-ea"/>
              </a:rPr>
              <a:t>多普勒效应的相对误差较大</a:t>
            </a:r>
          </a:p>
        </p:txBody>
      </p:sp>
      <p:graphicFrame>
        <p:nvGraphicFramePr>
          <p:cNvPr id="13318" name="Object 5"/>
          <p:cNvGraphicFramePr>
            <a:graphicFrameLocks noChangeAspect="1"/>
          </p:cNvGraphicFramePr>
          <p:nvPr/>
        </p:nvGraphicFramePr>
        <p:xfrm>
          <a:off x="2782888" y="2143125"/>
          <a:ext cx="2905125" cy="750888"/>
        </p:xfrm>
        <a:graphic>
          <a:graphicData uri="http://schemas.openxmlformats.org/presentationml/2006/ole">
            <mc:AlternateContent xmlns:mc="http://schemas.openxmlformats.org/markup-compatibility/2006">
              <mc:Choice xmlns:v="urn:schemas-microsoft-com:vml" Requires="v">
                <p:oleObj spid="_x0000_s13325" name="Equation" r:id="rId3" imgW="1524000" imgH="393700" progId="Equation.DSMT4">
                  <p:embed/>
                </p:oleObj>
              </mc:Choice>
              <mc:Fallback>
                <p:oleObj name="Equation" r:id="rId3" imgW="1524000" imgH="3937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888" y="2143125"/>
                        <a:ext cx="2905125"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A8E99"/>
                              </a:outerShdw>
                            </a:effectLst>
                          </a14:hiddenEffects>
                        </a:ext>
                      </a:extLst>
                    </p:spPr>
                  </p:pic>
                </p:oleObj>
              </mc:Fallback>
            </mc:AlternateContent>
          </a:graphicData>
        </a:graphic>
      </p:graphicFrame>
      <p:graphicFrame>
        <p:nvGraphicFramePr>
          <p:cNvPr id="13319" name="Object 6"/>
          <p:cNvGraphicFramePr>
            <a:graphicFrameLocks noChangeAspect="1"/>
          </p:cNvGraphicFramePr>
          <p:nvPr/>
        </p:nvGraphicFramePr>
        <p:xfrm>
          <a:off x="3660775" y="3101975"/>
          <a:ext cx="1562100" cy="1125538"/>
        </p:xfrm>
        <a:graphic>
          <a:graphicData uri="http://schemas.openxmlformats.org/presentationml/2006/ole">
            <mc:AlternateContent xmlns:mc="http://schemas.openxmlformats.org/markup-compatibility/2006">
              <mc:Choice xmlns:v="urn:schemas-microsoft-com:vml" Requires="v">
                <p:oleObj spid="_x0000_s13326" name="Equation" r:id="rId5" imgW="723586" imgH="520474" progId="Equation.DSMT4">
                  <p:embed/>
                </p:oleObj>
              </mc:Choice>
              <mc:Fallback>
                <p:oleObj name="Equation" r:id="rId5" imgW="723586" imgH="520474"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0775" y="3101975"/>
                        <a:ext cx="1562100" cy="112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A8E99"/>
                              </a:outerShdw>
                            </a:effectLst>
                          </a14:hiddenEffects>
                        </a:ext>
                      </a:extLst>
                    </p:spPr>
                  </p:pic>
                </p:oleObj>
              </mc:Fallback>
            </mc:AlternateContent>
          </a:graphicData>
        </a:graphic>
      </p:graphicFrame>
      <p:sp>
        <p:nvSpPr>
          <p:cNvPr id="12" name="矩形 11"/>
          <p:cNvSpPr/>
          <p:nvPr/>
        </p:nvSpPr>
        <p:spPr>
          <a:xfrm>
            <a:off x="233363" y="1214438"/>
            <a:ext cx="1987550" cy="638175"/>
          </a:xfrm>
          <a:prstGeom prst="rect">
            <a:avLst/>
          </a:prstGeom>
        </p:spPr>
        <p:txBody>
          <a:bodyPr wrap="none">
            <a:spAutoFit/>
          </a:bodyPr>
          <a:lstStyle/>
          <a:p>
            <a:pPr eaLnBrk="1" hangingPunct="1">
              <a:lnSpc>
                <a:spcPct val="150000"/>
              </a:lnSpc>
              <a:defRPr/>
            </a:pPr>
            <a:r>
              <a:rPr lang="zh-CN" altLang="en-US" sz="2800" b="1" dirty="0">
                <a:solidFill>
                  <a:srgbClr val="000066"/>
                </a:solidFill>
                <a:latin typeface="+mn-ea"/>
              </a:rPr>
              <a:t>数据处理：</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33363" y="115888"/>
            <a:ext cx="6138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0000"/>
                </a:solidFill>
                <a:latin typeface="华文中宋" panose="02010600040101010101" pitchFamily="2" charset="-122"/>
                <a:ea typeface="华文中宋" panose="02010600040101010101" pitchFamily="2" charset="-122"/>
              </a:rPr>
              <a:t>四 实验内容和步骤</a:t>
            </a:r>
            <a:endParaRPr lang="zh-CN" altLang="en-US" sz="2400" b="1">
              <a:solidFill>
                <a:srgbClr val="006666"/>
              </a:solidFill>
              <a:latin typeface="华文中宋" panose="02010600040101010101" pitchFamily="2" charset="-122"/>
              <a:ea typeface="华文中宋" panose="02010600040101010101" pitchFamily="2" charset="-122"/>
            </a:endParaRPr>
          </a:p>
        </p:txBody>
      </p:sp>
      <p:sp>
        <p:nvSpPr>
          <p:cNvPr id="14339" name="TextBox 7"/>
          <p:cNvSpPr txBox="1">
            <a:spLocks noChangeArrowheads="1"/>
          </p:cNvSpPr>
          <p:nvPr/>
        </p:nvSpPr>
        <p:spPr bwMode="auto">
          <a:xfrm>
            <a:off x="428625" y="1071563"/>
            <a:ext cx="7929563" cy="4246562"/>
          </a:xfrm>
          <a:prstGeom prst="rect">
            <a:avLst/>
          </a:prstGeom>
          <a:noFill/>
          <a:ln w="9525">
            <a:noFill/>
            <a:miter lim="800000"/>
            <a:headEnd/>
            <a:tailEnd/>
          </a:ln>
        </p:spPr>
        <p:txBody>
          <a:bodyPr>
            <a:spAutoFit/>
          </a:bodyPr>
          <a:lstStyle/>
          <a:p>
            <a:pPr eaLnBrk="1" hangingPunct="1">
              <a:lnSpc>
                <a:spcPct val="150000"/>
              </a:lnSpc>
              <a:defRPr/>
            </a:pPr>
            <a:r>
              <a:rPr lang="zh-CN" altLang="en-US" sz="2800" b="1" dirty="0">
                <a:solidFill>
                  <a:srgbClr val="000066"/>
                </a:solidFill>
                <a:latin typeface="+mn-ea"/>
              </a:rPr>
              <a:t>相位法测量</a:t>
            </a:r>
            <a:endParaRPr lang="en-US" altLang="zh-CN" sz="2800" b="1" dirty="0">
              <a:solidFill>
                <a:srgbClr val="000066"/>
              </a:solidFill>
              <a:latin typeface="+mn-ea"/>
            </a:endParaRPr>
          </a:p>
          <a:p>
            <a:pPr eaLnBrk="1" hangingPunct="1">
              <a:lnSpc>
                <a:spcPct val="150000"/>
              </a:lnSpc>
              <a:defRPr/>
            </a:pPr>
            <a:r>
              <a:rPr lang="en-US" altLang="zh-CN" sz="2800" b="1" dirty="0">
                <a:solidFill>
                  <a:srgbClr val="000066"/>
                </a:solidFill>
                <a:latin typeface="+mn-ea"/>
              </a:rPr>
              <a:t>c</a:t>
            </a:r>
            <a:r>
              <a:rPr lang="en-US" altLang="zh-CN" sz="2800" b="1" baseline="-25000" dirty="0">
                <a:solidFill>
                  <a:srgbClr val="000066"/>
                </a:solidFill>
                <a:latin typeface="+mn-ea"/>
              </a:rPr>
              <a:t>0</a:t>
            </a:r>
            <a:r>
              <a:rPr lang="en-US" altLang="zh-CN" sz="2800" b="1" dirty="0">
                <a:solidFill>
                  <a:srgbClr val="000066"/>
                </a:solidFill>
                <a:latin typeface="+mn-ea"/>
              </a:rPr>
              <a:t>=347m/s</a:t>
            </a:r>
            <a:r>
              <a:rPr lang="zh-CN" altLang="en-US" sz="2800" b="1" dirty="0">
                <a:solidFill>
                  <a:srgbClr val="000066"/>
                </a:solidFill>
                <a:latin typeface="+mn-ea"/>
              </a:rPr>
              <a:t>，换能器谐振频率</a:t>
            </a:r>
            <a:r>
              <a:rPr lang="en-US" altLang="zh-CN" sz="2800" b="1" dirty="0">
                <a:solidFill>
                  <a:srgbClr val="000066"/>
                </a:solidFill>
                <a:latin typeface="+mn-ea"/>
              </a:rPr>
              <a:t>f=37730Hz</a:t>
            </a:r>
            <a:r>
              <a:rPr lang="zh-CN" altLang="en-US" sz="2800" b="1" dirty="0">
                <a:solidFill>
                  <a:srgbClr val="000066"/>
                </a:solidFill>
                <a:latin typeface="+mn-ea"/>
              </a:rPr>
              <a:t>。</a:t>
            </a:r>
          </a:p>
          <a:p>
            <a:pPr eaLnBrk="1" hangingPunct="1">
              <a:lnSpc>
                <a:spcPct val="150000"/>
              </a:lnSpc>
              <a:defRPr/>
            </a:pPr>
            <a:r>
              <a:rPr lang="zh-CN" altLang="en-US" sz="2800" b="1" dirty="0">
                <a:solidFill>
                  <a:srgbClr val="000066"/>
                </a:solidFill>
                <a:latin typeface="+mn-ea"/>
              </a:rPr>
              <a:t>实验步骤：</a:t>
            </a:r>
            <a:endParaRPr lang="en-US" altLang="zh-CN" sz="2800" b="1" dirty="0">
              <a:solidFill>
                <a:srgbClr val="000066"/>
              </a:solidFill>
              <a:latin typeface="+mn-ea"/>
            </a:endParaRPr>
          </a:p>
          <a:p>
            <a:pPr eaLnBrk="1" hangingPunct="1">
              <a:lnSpc>
                <a:spcPct val="150000"/>
              </a:lnSpc>
              <a:defRPr/>
            </a:pPr>
            <a:r>
              <a:rPr lang="en-US" altLang="zh-CN" sz="2800" b="1" dirty="0">
                <a:solidFill>
                  <a:srgbClr val="000066"/>
                </a:solidFill>
                <a:latin typeface="+mn-ea"/>
              </a:rPr>
              <a:t>1</a:t>
            </a:r>
            <a:r>
              <a:rPr lang="zh-CN" altLang="en-US" sz="2800" b="1" dirty="0">
                <a:solidFill>
                  <a:srgbClr val="000066"/>
                </a:solidFill>
                <a:latin typeface="+mn-ea"/>
              </a:rPr>
              <a:t>、按照例</a:t>
            </a:r>
            <a:r>
              <a:rPr lang="en-US" altLang="zh-CN" sz="2800" b="1" dirty="0">
                <a:solidFill>
                  <a:srgbClr val="000066"/>
                </a:solidFill>
                <a:latin typeface="+mn-ea"/>
              </a:rPr>
              <a:t>1</a:t>
            </a:r>
            <a:r>
              <a:rPr lang="zh-CN" altLang="en-US" sz="2800" b="1" dirty="0">
                <a:solidFill>
                  <a:srgbClr val="000066"/>
                </a:solidFill>
                <a:latin typeface="+mn-ea"/>
              </a:rPr>
              <a:t>的实验步骤</a:t>
            </a:r>
            <a:r>
              <a:rPr lang="en-US" altLang="zh-CN" sz="2800" b="1" dirty="0">
                <a:solidFill>
                  <a:srgbClr val="000066"/>
                </a:solidFill>
                <a:latin typeface="+mn-ea"/>
              </a:rPr>
              <a:t>1~3</a:t>
            </a:r>
            <a:r>
              <a:rPr lang="zh-CN" altLang="en-US" sz="2800" b="1" dirty="0">
                <a:solidFill>
                  <a:srgbClr val="000066"/>
                </a:solidFill>
                <a:latin typeface="+mn-ea"/>
              </a:rPr>
              <a:t>进行</a:t>
            </a:r>
            <a:r>
              <a:rPr lang="zh-CN" altLang="en-US" sz="2800" b="1" dirty="0">
                <a:solidFill>
                  <a:srgbClr val="000066"/>
                </a:solidFill>
                <a:latin typeface="+mn-ea"/>
              </a:rPr>
              <a:t>操作，使调谐成功。</a:t>
            </a:r>
          </a:p>
          <a:p>
            <a:pPr eaLnBrk="1" hangingPunct="1">
              <a:lnSpc>
                <a:spcPct val="150000"/>
              </a:lnSpc>
              <a:defRPr/>
            </a:pPr>
            <a:r>
              <a:rPr lang="en-US" altLang="zh-CN" sz="2800" b="1" dirty="0">
                <a:solidFill>
                  <a:srgbClr val="000066"/>
                </a:solidFill>
                <a:latin typeface="+mn-ea"/>
              </a:rPr>
              <a:t>2</a:t>
            </a:r>
            <a:r>
              <a:rPr lang="zh-CN" altLang="en-US" sz="2800" b="1" dirty="0">
                <a:solidFill>
                  <a:srgbClr val="000066"/>
                </a:solidFill>
                <a:latin typeface="+mn-ea"/>
              </a:rPr>
              <a:t>、切换到“多普勒效应实验”进行实验，关闭导轨电源。</a:t>
            </a:r>
          </a:p>
          <a:p>
            <a:pPr eaLnBrk="1" hangingPunct="1">
              <a:defRPr/>
            </a:pPr>
            <a:endParaRPr lang="zh-CN" alt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33363" y="115888"/>
            <a:ext cx="6138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0000"/>
                </a:solidFill>
                <a:latin typeface="华文中宋" panose="02010600040101010101" pitchFamily="2" charset="-122"/>
                <a:ea typeface="华文中宋" panose="02010600040101010101" pitchFamily="2" charset="-122"/>
              </a:rPr>
              <a:t>四 实验内容和步骤</a:t>
            </a:r>
            <a:endParaRPr lang="zh-CN" altLang="en-US" sz="2400" b="1">
              <a:solidFill>
                <a:srgbClr val="006666"/>
              </a:solidFill>
              <a:latin typeface="华文中宋" panose="02010600040101010101" pitchFamily="2" charset="-122"/>
              <a:ea typeface="华文中宋" panose="02010600040101010101" pitchFamily="2" charset="-122"/>
            </a:endParaRPr>
          </a:p>
        </p:txBody>
      </p:sp>
      <p:sp>
        <p:nvSpPr>
          <p:cNvPr id="14339" name="TextBox 7"/>
          <p:cNvSpPr txBox="1">
            <a:spLocks noChangeArrowheads="1"/>
          </p:cNvSpPr>
          <p:nvPr/>
        </p:nvSpPr>
        <p:spPr bwMode="auto">
          <a:xfrm>
            <a:off x="0" y="1060450"/>
            <a:ext cx="9112250" cy="4708525"/>
          </a:xfrm>
          <a:prstGeom prst="rect">
            <a:avLst/>
          </a:prstGeom>
          <a:noFill/>
          <a:ln w="9525">
            <a:noFill/>
            <a:miter lim="800000"/>
            <a:headEnd/>
            <a:tailEnd/>
          </a:ln>
        </p:spPr>
        <p:txBody>
          <a:bodyPr>
            <a:spAutoFit/>
          </a:bodyPr>
          <a:lstStyle/>
          <a:p>
            <a:pPr eaLnBrk="1" hangingPunct="1">
              <a:lnSpc>
                <a:spcPct val="150000"/>
              </a:lnSpc>
              <a:defRPr/>
            </a:pPr>
            <a:r>
              <a:rPr lang="en-US" altLang="zh-CN" sz="2400" b="1" dirty="0">
                <a:solidFill>
                  <a:srgbClr val="000066"/>
                </a:solidFill>
                <a:latin typeface="+mn-ea"/>
              </a:rPr>
              <a:t>3</a:t>
            </a:r>
            <a:r>
              <a:rPr lang="zh-CN" altLang="en-US" sz="2400" b="1" dirty="0">
                <a:solidFill>
                  <a:srgbClr val="000066"/>
                </a:solidFill>
                <a:latin typeface="+mn-ea"/>
              </a:rPr>
              <a:t>、选择合适的发射强度，将示波器打到“</a:t>
            </a:r>
            <a:r>
              <a:rPr lang="en-US" altLang="zh-CN" sz="2400" b="1" dirty="0">
                <a:solidFill>
                  <a:srgbClr val="000066"/>
                </a:solidFill>
                <a:latin typeface="+mn-ea"/>
              </a:rPr>
              <a:t>X-Y</a:t>
            </a:r>
            <a:r>
              <a:rPr lang="zh-CN" altLang="en-US" sz="2400" b="1" dirty="0">
                <a:solidFill>
                  <a:srgbClr val="000066"/>
                </a:solidFill>
                <a:latin typeface="+mn-ea"/>
              </a:rPr>
              <a:t>”方式，选择合适的示波器通道增益，示波器显示李萨如图形。手动转动步进电机上的滚花帽使载接收换能器的小车缓慢移动，使李萨如图显示的椭圆变为一定角度的一条斜线，记录下此时的距离</a:t>
            </a:r>
            <a:r>
              <a:rPr lang="en-US" altLang="zh-CN" sz="2400" b="1" dirty="0">
                <a:solidFill>
                  <a:srgbClr val="000066"/>
                </a:solidFill>
                <a:latin typeface="+mn-ea"/>
              </a:rPr>
              <a:t>L</a:t>
            </a:r>
            <a:r>
              <a:rPr lang="en-US" altLang="zh-CN" sz="2400" b="1" baseline="-25000" dirty="0">
                <a:solidFill>
                  <a:srgbClr val="000066"/>
                </a:solidFill>
                <a:latin typeface="+mn-ea"/>
              </a:rPr>
              <a:t>i-1</a:t>
            </a:r>
            <a:r>
              <a:rPr lang="zh-CN" altLang="en-US" sz="2400" b="1" dirty="0">
                <a:solidFill>
                  <a:srgbClr val="000066"/>
                </a:solidFill>
                <a:latin typeface="+mn-ea"/>
              </a:rPr>
              <a:t>，距离由刻度尺和游标上读出。再向前或者向后（必须是一个方向）移动距离，使观察到的波形又回到前面所说的特定角度的斜线，这时接收波的相位变化</a:t>
            </a:r>
            <a:r>
              <a:rPr lang="en-US" altLang="zh-CN" sz="2400" b="1" dirty="0">
                <a:solidFill>
                  <a:srgbClr val="000066"/>
                </a:solidFill>
                <a:latin typeface="+mn-ea"/>
              </a:rPr>
              <a:t>2π</a:t>
            </a:r>
            <a:r>
              <a:rPr lang="zh-CN" altLang="en-US" sz="2400" b="1" dirty="0">
                <a:solidFill>
                  <a:srgbClr val="000066"/>
                </a:solidFill>
                <a:latin typeface="+mn-ea"/>
              </a:rPr>
              <a:t>，记录下此时的距离</a:t>
            </a:r>
            <a:r>
              <a:rPr lang="en-US" altLang="zh-CN" sz="2400" b="1" dirty="0">
                <a:solidFill>
                  <a:srgbClr val="000066"/>
                </a:solidFill>
                <a:latin typeface="+mn-ea"/>
              </a:rPr>
              <a:t>L</a:t>
            </a:r>
            <a:r>
              <a:rPr lang="en-US" altLang="zh-CN" sz="2400" b="1" baseline="-25000" dirty="0">
                <a:solidFill>
                  <a:srgbClr val="000066"/>
                </a:solidFill>
                <a:latin typeface="+mn-ea"/>
              </a:rPr>
              <a:t>i</a:t>
            </a:r>
            <a:r>
              <a:rPr lang="zh-CN" altLang="en-US" sz="2400" b="1" dirty="0">
                <a:solidFill>
                  <a:srgbClr val="000066"/>
                </a:solidFill>
                <a:latin typeface="+mn-ea"/>
              </a:rPr>
              <a:t>。即可求得声波波长：</a:t>
            </a:r>
            <a:r>
              <a:rPr lang="en-US" altLang="zh-CN" sz="2800" b="1" dirty="0" err="1">
                <a:solidFill>
                  <a:srgbClr val="000066"/>
                </a:solidFill>
                <a:latin typeface="+mn-ea"/>
              </a:rPr>
              <a:t>λ</a:t>
            </a:r>
            <a:r>
              <a:rPr lang="en-US" altLang="zh-CN" sz="2800" b="1" baseline="-25000" dirty="0" err="1">
                <a:solidFill>
                  <a:srgbClr val="000066"/>
                </a:solidFill>
                <a:latin typeface="+mn-ea"/>
              </a:rPr>
              <a:t>i</a:t>
            </a:r>
            <a:r>
              <a:rPr lang="en-US" altLang="zh-CN" sz="2800" b="1" dirty="0">
                <a:solidFill>
                  <a:srgbClr val="000066"/>
                </a:solidFill>
                <a:latin typeface="+mn-ea"/>
              </a:rPr>
              <a:t>=│L</a:t>
            </a:r>
            <a:r>
              <a:rPr lang="en-US" altLang="zh-CN" sz="2800" b="1" baseline="-25000" dirty="0">
                <a:solidFill>
                  <a:srgbClr val="000066"/>
                </a:solidFill>
                <a:latin typeface="+mn-ea"/>
              </a:rPr>
              <a:t>i</a:t>
            </a:r>
            <a:r>
              <a:rPr lang="en-US" altLang="zh-CN" sz="2800" b="1" dirty="0">
                <a:solidFill>
                  <a:srgbClr val="000066"/>
                </a:solidFill>
                <a:latin typeface="+mn-ea"/>
              </a:rPr>
              <a:t>-L</a:t>
            </a:r>
            <a:r>
              <a:rPr lang="en-US" altLang="zh-CN" sz="2800" b="1" baseline="-25000" dirty="0">
                <a:solidFill>
                  <a:srgbClr val="000066"/>
                </a:solidFill>
                <a:latin typeface="+mn-ea"/>
              </a:rPr>
              <a:t>i-1</a:t>
            </a:r>
            <a:r>
              <a:rPr lang="en-US" altLang="zh-CN" sz="2800" b="1" dirty="0">
                <a:solidFill>
                  <a:srgbClr val="000066"/>
                </a:solidFill>
                <a:latin typeface="+mn-ea"/>
              </a:rPr>
              <a:t>│</a:t>
            </a:r>
            <a:r>
              <a:rPr lang="zh-CN" altLang="en-US" sz="2800" b="1" dirty="0">
                <a:solidFill>
                  <a:srgbClr val="000066"/>
                </a:solidFill>
                <a:latin typeface="+mn-ea"/>
              </a:rPr>
              <a: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33363" y="115888"/>
            <a:ext cx="6138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0000"/>
                </a:solidFill>
                <a:latin typeface="华文中宋" panose="02010600040101010101" pitchFamily="2" charset="-122"/>
                <a:ea typeface="华文中宋" panose="02010600040101010101" pitchFamily="2" charset="-122"/>
              </a:rPr>
              <a:t>四 实验内容和步骤</a:t>
            </a:r>
            <a:endParaRPr lang="zh-CN" altLang="en-US" sz="2400" b="1">
              <a:solidFill>
                <a:srgbClr val="006666"/>
              </a:solidFill>
              <a:latin typeface="华文中宋" panose="02010600040101010101" pitchFamily="2" charset="-122"/>
              <a:ea typeface="华文中宋" panose="02010600040101010101" pitchFamily="2" charset="-122"/>
            </a:endParaRPr>
          </a:p>
        </p:txBody>
      </p:sp>
      <p:graphicFrame>
        <p:nvGraphicFramePr>
          <p:cNvPr id="4" name="表格 3"/>
          <p:cNvGraphicFramePr>
            <a:graphicFrameLocks noGrp="1"/>
          </p:cNvGraphicFramePr>
          <p:nvPr/>
        </p:nvGraphicFramePr>
        <p:xfrm>
          <a:off x="2889250" y="2127250"/>
          <a:ext cx="4851402" cy="920750"/>
        </p:xfrm>
        <a:graphic>
          <a:graphicData uri="http://schemas.openxmlformats.org/drawingml/2006/table">
            <a:tbl>
              <a:tblPr/>
              <a:tblGrid>
                <a:gridCol w="808567"/>
                <a:gridCol w="808567"/>
                <a:gridCol w="808567"/>
                <a:gridCol w="808567"/>
                <a:gridCol w="808567"/>
                <a:gridCol w="808567"/>
              </a:tblGrid>
              <a:tr h="452124">
                <a:tc>
                  <a:txBody>
                    <a:bodyPr/>
                    <a:lstStyle/>
                    <a:p>
                      <a:pPr algn="ctr">
                        <a:lnSpc>
                          <a:spcPct val="120000"/>
                        </a:lnSpc>
                        <a:spcAft>
                          <a:spcPts val="0"/>
                        </a:spcAft>
                      </a:pPr>
                      <a:r>
                        <a:rPr lang="en-US" sz="2400" kern="0" spc="25" dirty="0">
                          <a:solidFill>
                            <a:srgbClr val="000000"/>
                          </a:solidFill>
                          <a:latin typeface="Times New Roman"/>
                          <a:ea typeface="宋体"/>
                          <a:cs typeface="Times New Roman"/>
                        </a:rPr>
                        <a:t>L</a:t>
                      </a:r>
                      <a:r>
                        <a:rPr lang="en-US" sz="2400" kern="0" spc="25" baseline="-25000" dirty="0">
                          <a:solidFill>
                            <a:srgbClr val="000000"/>
                          </a:solidFill>
                          <a:latin typeface="Times New Roman"/>
                          <a:ea typeface="宋体"/>
                          <a:cs typeface="Times New Roman"/>
                        </a:rPr>
                        <a:t>1</a:t>
                      </a:r>
                      <a:endParaRPr lang="zh-CN" sz="2400" kern="100" dirty="0">
                        <a:latin typeface="Times New Roman"/>
                        <a:ea typeface="宋体"/>
                        <a:cs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400" kern="0" spc="25" dirty="0">
                          <a:solidFill>
                            <a:srgbClr val="000000"/>
                          </a:solidFill>
                          <a:latin typeface="Times New Roman"/>
                          <a:ea typeface="宋体"/>
                          <a:cs typeface="Times New Roman"/>
                        </a:rPr>
                        <a:t>L</a:t>
                      </a:r>
                      <a:r>
                        <a:rPr lang="en-US" sz="2400" kern="0" spc="25" baseline="-25000" dirty="0">
                          <a:solidFill>
                            <a:srgbClr val="000000"/>
                          </a:solidFill>
                          <a:latin typeface="Times New Roman"/>
                          <a:ea typeface="宋体"/>
                          <a:cs typeface="Times New Roman"/>
                        </a:rPr>
                        <a:t>2</a:t>
                      </a:r>
                      <a:endParaRPr lang="zh-CN" sz="2400" kern="100" dirty="0">
                        <a:latin typeface="Times New Roman"/>
                        <a:ea typeface="宋体"/>
                        <a:cs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400" kern="0" spc="25" dirty="0">
                          <a:solidFill>
                            <a:srgbClr val="000000"/>
                          </a:solidFill>
                          <a:latin typeface="Times New Roman"/>
                          <a:ea typeface="宋体"/>
                          <a:cs typeface="Times New Roman"/>
                        </a:rPr>
                        <a:t>L</a:t>
                      </a:r>
                      <a:r>
                        <a:rPr lang="en-US" sz="2400" kern="0" spc="25" baseline="-25000" dirty="0">
                          <a:solidFill>
                            <a:srgbClr val="000000"/>
                          </a:solidFill>
                          <a:latin typeface="Times New Roman"/>
                          <a:ea typeface="宋体"/>
                          <a:cs typeface="Times New Roman"/>
                        </a:rPr>
                        <a:t>3</a:t>
                      </a:r>
                      <a:endParaRPr lang="zh-CN" sz="2400" kern="100" dirty="0">
                        <a:latin typeface="Times New Roman"/>
                        <a:ea typeface="宋体"/>
                        <a:cs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400" kern="0" spc="25" dirty="0">
                          <a:solidFill>
                            <a:srgbClr val="000000"/>
                          </a:solidFill>
                          <a:latin typeface="Times New Roman"/>
                          <a:ea typeface="宋体"/>
                          <a:cs typeface="Times New Roman"/>
                        </a:rPr>
                        <a:t>L</a:t>
                      </a:r>
                      <a:r>
                        <a:rPr lang="en-US" sz="2400" kern="0" spc="25" baseline="-25000" dirty="0">
                          <a:solidFill>
                            <a:srgbClr val="000000"/>
                          </a:solidFill>
                          <a:latin typeface="Times New Roman"/>
                          <a:ea typeface="宋体"/>
                          <a:cs typeface="Times New Roman"/>
                        </a:rPr>
                        <a:t>4</a:t>
                      </a:r>
                      <a:endParaRPr lang="zh-CN" sz="2400" kern="100" dirty="0">
                        <a:latin typeface="Times New Roman"/>
                        <a:ea typeface="宋体"/>
                        <a:cs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400" kern="0" spc="25" dirty="0">
                          <a:solidFill>
                            <a:srgbClr val="000000"/>
                          </a:solidFill>
                          <a:latin typeface="Times New Roman"/>
                          <a:ea typeface="宋体"/>
                          <a:cs typeface="Times New Roman"/>
                        </a:rPr>
                        <a:t>L</a:t>
                      </a:r>
                      <a:r>
                        <a:rPr lang="en-US" sz="2400" kern="0" spc="25" baseline="-25000" dirty="0">
                          <a:solidFill>
                            <a:srgbClr val="000000"/>
                          </a:solidFill>
                          <a:latin typeface="Times New Roman"/>
                          <a:ea typeface="宋体"/>
                          <a:cs typeface="Times New Roman"/>
                        </a:rPr>
                        <a:t>5</a:t>
                      </a:r>
                      <a:endParaRPr lang="zh-CN" sz="2400" kern="100" dirty="0">
                        <a:latin typeface="Times New Roman"/>
                        <a:ea typeface="宋体"/>
                        <a:cs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400" kern="0" spc="25" dirty="0">
                          <a:solidFill>
                            <a:srgbClr val="000000"/>
                          </a:solidFill>
                          <a:latin typeface="Times New Roman"/>
                          <a:ea typeface="宋体"/>
                          <a:cs typeface="Times New Roman"/>
                        </a:rPr>
                        <a:t>L</a:t>
                      </a:r>
                      <a:r>
                        <a:rPr lang="en-US" sz="2400" kern="0" spc="25" baseline="-25000" dirty="0">
                          <a:solidFill>
                            <a:srgbClr val="000000"/>
                          </a:solidFill>
                          <a:latin typeface="Times New Roman"/>
                          <a:ea typeface="宋体"/>
                          <a:cs typeface="Times New Roman"/>
                        </a:rPr>
                        <a:t>6</a:t>
                      </a:r>
                      <a:endParaRPr lang="zh-CN" sz="2400" kern="100" dirty="0">
                        <a:latin typeface="Times New Roman"/>
                        <a:ea typeface="宋体"/>
                        <a:cs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8626">
                <a:tc>
                  <a:txBody>
                    <a:bodyPr/>
                    <a:lstStyle/>
                    <a:p>
                      <a:pPr algn="ctr">
                        <a:lnSpc>
                          <a:spcPct val="120000"/>
                        </a:lnSpc>
                        <a:spcAft>
                          <a:spcPts val="0"/>
                        </a:spcAft>
                      </a:pPr>
                      <a:endParaRPr lang="zh-CN" sz="2400" kern="100" dirty="0">
                        <a:latin typeface="Times New Roman"/>
                        <a:ea typeface="宋体"/>
                        <a:cs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2400" kern="100" dirty="0">
                        <a:latin typeface="Times New Roman"/>
                        <a:ea typeface="宋体"/>
                        <a:cs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2400" kern="100" dirty="0">
                        <a:latin typeface="Times New Roman"/>
                        <a:ea typeface="宋体"/>
                        <a:cs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2400" kern="100" dirty="0">
                        <a:latin typeface="Times New Roman"/>
                        <a:ea typeface="宋体"/>
                        <a:cs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2400" kern="100" dirty="0">
                        <a:latin typeface="Times New Roman"/>
                        <a:ea typeface="宋体"/>
                        <a:cs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2400" kern="100" dirty="0">
                        <a:latin typeface="Times New Roman"/>
                        <a:ea typeface="宋体"/>
                        <a:cs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410"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11"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12" name="Rectangle 2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TextBox 10"/>
          <p:cNvSpPr txBox="1"/>
          <p:nvPr/>
        </p:nvSpPr>
        <p:spPr>
          <a:xfrm>
            <a:off x="0" y="993775"/>
            <a:ext cx="4422775" cy="523875"/>
          </a:xfrm>
          <a:prstGeom prst="rect">
            <a:avLst/>
          </a:prstGeom>
          <a:noFill/>
        </p:spPr>
        <p:txBody>
          <a:bodyPr>
            <a:spAutoFit/>
          </a:bodyPr>
          <a:lstStyle/>
          <a:p>
            <a:pPr eaLnBrk="1" hangingPunct="1">
              <a:defRPr/>
            </a:pPr>
            <a:r>
              <a:rPr lang="en-US" altLang="zh-CN" sz="2800" b="1" dirty="0">
                <a:solidFill>
                  <a:srgbClr val="000066"/>
                </a:solidFill>
                <a:latin typeface="+mn-ea"/>
              </a:rPr>
              <a:t>4</a:t>
            </a:r>
            <a:r>
              <a:rPr lang="zh-CN" altLang="en-US" sz="2800" b="1" dirty="0">
                <a:solidFill>
                  <a:srgbClr val="000066"/>
                </a:solidFill>
                <a:latin typeface="+mn-ea"/>
              </a:rPr>
              <a:t>、数据记录与处理</a:t>
            </a:r>
          </a:p>
        </p:txBody>
      </p:sp>
      <p:graphicFrame>
        <p:nvGraphicFramePr>
          <p:cNvPr id="16414" name="Object 47"/>
          <p:cNvGraphicFramePr>
            <a:graphicFrameLocks noChangeAspect="1"/>
          </p:cNvGraphicFramePr>
          <p:nvPr/>
        </p:nvGraphicFramePr>
        <p:xfrm>
          <a:off x="1114425" y="4160838"/>
          <a:ext cx="3548063" cy="1063625"/>
        </p:xfrm>
        <a:graphic>
          <a:graphicData uri="http://schemas.openxmlformats.org/presentationml/2006/ole">
            <mc:AlternateContent xmlns:mc="http://schemas.openxmlformats.org/markup-compatibility/2006">
              <mc:Choice xmlns:v="urn:schemas-microsoft-com:vml" Requires="v">
                <p:oleObj spid="_x0000_s16423" name="Equation" r:id="rId3" imgW="1905000" imgH="571500" progId="Equation.DSMT4">
                  <p:embed/>
                </p:oleObj>
              </mc:Choice>
              <mc:Fallback>
                <p:oleObj name="Equation" r:id="rId3" imgW="1905000" imgH="571500" progId="Equation.DSMT4">
                  <p:embed/>
                  <p:pic>
                    <p:nvPicPr>
                      <p:cNvPr id="0"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4160838"/>
                        <a:ext cx="354806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15" name="Object 48"/>
          <p:cNvGraphicFramePr>
            <a:graphicFrameLocks noChangeAspect="1"/>
          </p:cNvGraphicFramePr>
          <p:nvPr/>
        </p:nvGraphicFramePr>
        <p:xfrm>
          <a:off x="5534025" y="4365625"/>
          <a:ext cx="2152650" cy="563563"/>
        </p:xfrm>
        <a:graphic>
          <a:graphicData uri="http://schemas.openxmlformats.org/presentationml/2006/ole">
            <mc:AlternateContent xmlns:mc="http://schemas.openxmlformats.org/markup-compatibility/2006">
              <mc:Choice xmlns:v="urn:schemas-microsoft-com:vml" Requires="v">
                <p:oleObj spid="_x0000_s16424" name="Equation" r:id="rId5" imgW="495085" imgH="241195" progId="Equation.DSMT4">
                  <p:embed/>
                </p:oleObj>
              </mc:Choice>
              <mc:Fallback>
                <p:oleObj name="Equation" r:id="rId5" imgW="495085" imgH="241195" progId="Equation.DSMT4">
                  <p:embed/>
                  <p:pic>
                    <p:nvPicPr>
                      <p:cNvPr id="0" name="Object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4025" y="4365625"/>
                        <a:ext cx="215265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16" name="Object 6"/>
          <p:cNvGraphicFramePr>
            <a:graphicFrameLocks noChangeAspect="1"/>
          </p:cNvGraphicFramePr>
          <p:nvPr/>
        </p:nvGraphicFramePr>
        <p:xfrm>
          <a:off x="4211638" y="5132388"/>
          <a:ext cx="1439862" cy="1038225"/>
        </p:xfrm>
        <a:graphic>
          <a:graphicData uri="http://schemas.openxmlformats.org/presentationml/2006/ole">
            <mc:AlternateContent xmlns:mc="http://schemas.openxmlformats.org/markup-compatibility/2006">
              <mc:Choice xmlns:v="urn:schemas-microsoft-com:vml" Requires="v">
                <p:oleObj spid="_x0000_s16425" name="Equation" r:id="rId7" imgW="723586" imgH="520474" progId="Equation.DSMT4">
                  <p:embed/>
                </p:oleObj>
              </mc:Choice>
              <mc:Fallback>
                <p:oleObj name="Equation" r:id="rId7" imgW="723586" imgH="520474"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5132388"/>
                        <a:ext cx="1439862"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1"/>
          <p:cNvSpPr txBox="1">
            <a:spLocks noChangeArrowheads="1"/>
          </p:cNvSpPr>
          <p:nvPr/>
        </p:nvSpPr>
        <p:spPr bwMode="auto">
          <a:xfrm>
            <a:off x="468313" y="1050925"/>
            <a:ext cx="3055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rgbClr val="FF0000"/>
                </a:solidFill>
                <a:latin typeface="Adobe 黑体 Std R"/>
                <a:ea typeface="Adobe 黑体 Std R"/>
                <a:cs typeface="Adobe 黑体 Std R"/>
                <a:sym typeface="+mn-ea"/>
              </a:rPr>
              <a:t>游标卡尺的使用</a:t>
            </a:r>
          </a:p>
        </p:txBody>
      </p:sp>
      <p:pic>
        <p:nvPicPr>
          <p:cNvPr id="17411" name="Picture 6" descr="读数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263" y="1909763"/>
            <a:ext cx="6048375" cy="340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AutoShape 5"/>
          <p:cNvSpPr>
            <a:spLocks noChangeArrowheads="1"/>
          </p:cNvSpPr>
          <p:nvPr/>
        </p:nvSpPr>
        <p:spPr bwMode="auto">
          <a:xfrm>
            <a:off x="4127500" y="4662488"/>
            <a:ext cx="4806950" cy="919162"/>
          </a:xfrm>
          <a:prstGeom prst="wedgeEllipseCallout">
            <a:avLst>
              <a:gd name="adj1" fmla="val -34815"/>
              <a:gd name="adj2" fmla="val -164657"/>
            </a:avLst>
          </a:prstGeom>
          <a:solidFill>
            <a:srgbClr val="FFFFCC"/>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700" b="1">
                <a:solidFill>
                  <a:srgbClr val="FF3300"/>
                </a:solidFill>
                <a:latin typeface="Times New Roman" panose="02020603050405020304" pitchFamily="18" charset="0"/>
                <a:ea typeface="隶书" panose="02010509060101010101" pitchFamily="49" charset="-122"/>
              </a:rPr>
              <a:t>9</a:t>
            </a:r>
            <a:r>
              <a:rPr lang="zh-CN" altLang="en-US" sz="2700" b="1">
                <a:solidFill>
                  <a:srgbClr val="FF3300"/>
                </a:solidFill>
                <a:latin typeface="Times New Roman" panose="02020603050405020304" pitchFamily="18" charset="0"/>
                <a:ea typeface="隶书" panose="02010509060101010101" pitchFamily="49" charset="-122"/>
              </a:rPr>
              <a:t>＋</a:t>
            </a:r>
            <a:r>
              <a:rPr lang="en-US" altLang="zh-CN" sz="2700" b="1">
                <a:solidFill>
                  <a:srgbClr val="FF3300"/>
                </a:solidFill>
                <a:latin typeface="Times New Roman" panose="02020603050405020304" pitchFamily="18" charset="0"/>
                <a:ea typeface="隶书" panose="02010509060101010101" pitchFamily="49" charset="-122"/>
              </a:rPr>
              <a:t>3×0.05</a:t>
            </a:r>
            <a:r>
              <a:rPr lang="zh-CN" altLang="en-US" sz="2700" b="1">
                <a:solidFill>
                  <a:srgbClr val="FF3300"/>
                </a:solidFill>
                <a:latin typeface="Times New Roman" panose="02020603050405020304" pitchFamily="18" charset="0"/>
                <a:ea typeface="隶书" panose="02010509060101010101" pitchFamily="49" charset="-122"/>
              </a:rPr>
              <a:t>＝</a:t>
            </a:r>
            <a:r>
              <a:rPr lang="en-US" altLang="zh-CN" sz="2700" b="1">
                <a:solidFill>
                  <a:srgbClr val="FF3300"/>
                </a:solidFill>
                <a:latin typeface="Times New Roman" panose="02020603050405020304" pitchFamily="18" charset="0"/>
                <a:ea typeface="隶书" panose="02010509060101010101" pitchFamily="49" charset="-122"/>
              </a:rPr>
              <a:t>9.15mm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grpId="0" nodeType="clickEffect">
                                  <p:childTnLst>
                                    <p:set>
                                      <p:cBhvr additive="base">
                                        <p:cTn id="6" dur="1" fill="hold">
                                          <p:stCondLst>
                                            <p:cond delay="0"/>
                                          </p:stCondLst>
                                        </p:cTn>
                                        <p:tgtEl>
                                          <p:spTgt spid="13316"/>
                                        </p:tgtEl>
                                        <p:attrNameLst>
                                          <p:attrName>style.visibility</p:attrName>
                                        </p:attrNameLst>
                                      </p:cBhvr>
                                      <p:to>
                                        <p:strVal val="visible"/>
                                      </p:to>
                                    </p:set>
                                    <p:animEffect transition="in" filter="fade">
                                      <p:cBhvr additive="base">
                                        <p:cTn id="7" dur="2000"/>
                                        <p:tgtEl>
                                          <p:spTgt spid="13316"/>
                                        </p:tgtEl>
                                      </p:cBhvr>
                                    </p:animEffect>
                                    <p:anim calcmode="lin" valueType="num">
                                      <p:cBhvr additive="base">
                                        <p:cTn id="8" dur="2000" fill="hold"/>
                                        <p:tgtEl>
                                          <p:spTgt spid="13316"/>
                                        </p:tgtEl>
                                        <p:attrNameLst>
                                          <p:attrName>style.rotation</p:attrName>
                                        </p:attrNameLst>
                                      </p:cBhvr>
                                      <p:tavLst>
                                        <p:tav tm="0">
                                          <p:val>
                                            <p:fltVal val="720"/>
                                          </p:val>
                                        </p:tav>
                                        <p:tav tm="100000">
                                          <p:val>
                                            <p:fltVal val="0"/>
                                          </p:val>
                                        </p:tav>
                                      </p:tavLst>
                                    </p:anim>
                                    <p:anim calcmode="lin" valueType="num">
                                      <p:cBhvr additive="base">
                                        <p:cTn id="9" dur="2000" fill="hold"/>
                                        <p:tgtEl>
                                          <p:spTgt spid="13316"/>
                                        </p:tgtEl>
                                        <p:attrNameLst>
                                          <p:attrName>ppt_h</p:attrName>
                                        </p:attrNameLst>
                                      </p:cBhvr>
                                      <p:tavLst>
                                        <p:tav tm="0">
                                          <p:val>
                                            <p:fltVal val="0"/>
                                          </p:val>
                                        </p:tav>
                                        <p:tav tm="100000">
                                          <p:val>
                                            <p:strVal val="#ppt_h"/>
                                          </p:val>
                                        </p:tav>
                                      </p:tavLst>
                                    </p:anim>
                                    <p:anim calcmode="lin" valueType="num">
                                      <p:cBhvr additive="base">
                                        <p:cTn id="10" dur="2000" fill="hold"/>
                                        <p:tgtEl>
                                          <p:spTgt spid="1331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35"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36" name="Rectangle 2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TextBox 10"/>
          <p:cNvSpPr txBox="1"/>
          <p:nvPr/>
        </p:nvSpPr>
        <p:spPr>
          <a:xfrm>
            <a:off x="400050" y="1077913"/>
            <a:ext cx="8208963" cy="3908425"/>
          </a:xfrm>
          <a:prstGeom prst="rect">
            <a:avLst/>
          </a:prstGeom>
          <a:noFill/>
        </p:spPr>
        <p:txBody>
          <a:bodyPr>
            <a:spAutoFit/>
          </a:bodyPr>
          <a:lstStyle/>
          <a:p>
            <a:pPr eaLnBrk="1" hangingPunct="1">
              <a:defRPr/>
            </a:pPr>
            <a:r>
              <a:rPr lang="zh-CN" altLang="en-US" sz="3600" b="1" dirty="0">
                <a:solidFill>
                  <a:srgbClr val="000066"/>
                </a:solidFill>
                <a:latin typeface="+mn-ea"/>
              </a:rPr>
              <a:t>思考题：</a:t>
            </a:r>
            <a:endParaRPr lang="en-US" altLang="zh-CN" sz="3600" b="1" dirty="0">
              <a:solidFill>
                <a:srgbClr val="000066"/>
              </a:solidFill>
              <a:latin typeface="+mn-ea"/>
            </a:endParaRPr>
          </a:p>
          <a:p>
            <a:pPr eaLnBrk="1" hangingPunct="1">
              <a:defRPr/>
            </a:pPr>
            <a:endParaRPr lang="en-US" altLang="zh-CN" sz="3600" b="1" dirty="0">
              <a:solidFill>
                <a:srgbClr val="000066"/>
              </a:solidFill>
              <a:latin typeface="+mn-ea"/>
            </a:endParaRPr>
          </a:p>
          <a:p>
            <a:pPr marL="514350" indent="-514350" eaLnBrk="1" hangingPunct="1">
              <a:buFontTx/>
              <a:buAutoNum type="arabicPeriod"/>
              <a:defRPr/>
            </a:pPr>
            <a:r>
              <a:rPr lang="zh-CN" altLang="en-US" sz="2800" b="1" dirty="0">
                <a:solidFill>
                  <a:srgbClr val="000066"/>
                </a:solidFill>
                <a:latin typeface="+mn-ea"/>
              </a:rPr>
              <a:t>请简述实验中测试系统谐振频率（压电陶瓷的共振频率）的方法，并阐述其原理。</a:t>
            </a:r>
            <a:endParaRPr lang="en-US" altLang="zh-CN" sz="2800" b="1" dirty="0">
              <a:solidFill>
                <a:srgbClr val="000066"/>
              </a:solidFill>
              <a:latin typeface="+mn-ea"/>
            </a:endParaRPr>
          </a:p>
          <a:p>
            <a:pPr marL="514350" indent="-514350" eaLnBrk="1" hangingPunct="1">
              <a:buFontTx/>
              <a:buAutoNum type="arabicPeriod"/>
              <a:defRPr/>
            </a:pPr>
            <a:endParaRPr lang="en-US" altLang="zh-CN" sz="2800" b="1" dirty="0">
              <a:solidFill>
                <a:srgbClr val="000066"/>
              </a:solidFill>
              <a:latin typeface="+mn-ea"/>
            </a:endParaRPr>
          </a:p>
          <a:p>
            <a:pPr marL="514350" indent="-514350" eaLnBrk="1" hangingPunct="1">
              <a:buFontTx/>
              <a:buAutoNum type="arabicPeriod"/>
              <a:defRPr/>
            </a:pPr>
            <a:r>
              <a:rPr lang="zh-CN" altLang="en-US" sz="2800" b="1" dirty="0">
                <a:solidFill>
                  <a:srgbClr val="000066"/>
                </a:solidFill>
                <a:latin typeface="+mn-ea"/>
              </a:rPr>
              <a:t>相位比较法为什么选直线图形作为测量标准？</a:t>
            </a:r>
          </a:p>
          <a:p>
            <a:pPr marL="514350" indent="-514350" eaLnBrk="1" hangingPunct="1">
              <a:buFontTx/>
              <a:buAutoNum type="arabicPeriod"/>
              <a:defRPr/>
            </a:pPr>
            <a:endParaRPr lang="en-US" altLang="zh-CN" sz="2800" b="1" dirty="0">
              <a:solidFill>
                <a:srgbClr val="000066"/>
              </a:solidFill>
              <a:latin typeface="+mn-ea"/>
            </a:endParaRPr>
          </a:p>
          <a:p>
            <a:pPr eaLnBrk="1" hangingPunct="1">
              <a:defRPr/>
            </a:pPr>
            <a:endParaRPr lang="zh-CN" altLang="en-US" b="1" dirty="0">
              <a:solidFill>
                <a:srgbClr val="000066"/>
              </a:solidFill>
              <a:latin typeface="+mn-ea"/>
            </a:endParaRPr>
          </a:p>
          <a:p>
            <a:pPr eaLnBrk="1" hangingPunct="1">
              <a:defRPr/>
            </a:pPr>
            <a:endParaRPr lang="zh-CN" altLang="en-US" b="1" dirty="0">
              <a:solidFill>
                <a:srgbClr val="000066"/>
              </a:solidFill>
              <a:latin typeface="+mn-ea"/>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33363" y="115888"/>
            <a:ext cx="6138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0000"/>
                </a:solidFill>
                <a:latin typeface="华文中宋" panose="02010600040101010101" pitchFamily="2" charset="-122"/>
                <a:ea typeface="华文中宋" panose="02010600040101010101" pitchFamily="2" charset="-122"/>
              </a:rPr>
              <a:t>三 实验仪器</a:t>
            </a:r>
            <a:endParaRPr lang="zh-CN" altLang="en-US" sz="2400" b="1">
              <a:solidFill>
                <a:srgbClr val="006666"/>
              </a:solidFill>
              <a:latin typeface="华文中宋" panose="02010600040101010101" pitchFamily="2" charset="-122"/>
              <a:ea typeface="华文中宋" panose="02010600040101010101" pitchFamily="2" charset="-122"/>
            </a:endParaRPr>
          </a:p>
        </p:txBody>
      </p:sp>
      <p:sp>
        <p:nvSpPr>
          <p:cNvPr id="13315" name="TextBox 7"/>
          <p:cNvSpPr txBox="1">
            <a:spLocks noChangeArrowheads="1"/>
          </p:cNvSpPr>
          <p:nvPr/>
        </p:nvSpPr>
        <p:spPr bwMode="auto">
          <a:xfrm>
            <a:off x="498475" y="981075"/>
            <a:ext cx="8642350" cy="5446713"/>
          </a:xfrm>
          <a:prstGeom prst="rect">
            <a:avLst/>
          </a:prstGeom>
          <a:noFill/>
          <a:ln w="9525">
            <a:noFill/>
            <a:miter lim="800000"/>
            <a:headEnd/>
            <a:tailEnd/>
          </a:ln>
        </p:spPr>
        <p:txBody>
          <a:bodyPr>
            <a:spAutoFit/>
          </a:bodyPr>
          <a:lstStyle/>
          <a:p>
            <a:pPr eaLnBrk="1" hangingPunct="1">
              <a:lnSpc>
                <a:spcPct val="150000"/>
              </a:lnSpc>
              <a:defRPr/>
            </a:pPr>
            <a:r>
              <a:rPr lang="zh-CN" altLang="en-US" sz="2800" b="1" dirty="0">
                <a:solidFill>
                  <a:srgbClr val="FF0000"/>
                </a:solidFill>
                <a:latin typeface="+mn-ea"/>
              </a:rPr>
              <a:t>注意：</a:t>
            </a:r>
            <a:endParaRPr lang="en-US" altLang="zh-CN" sz="2800" b="1" dirty="0">
              <a:solidFill>
                <a:srgbClr val="FF0000"/>
              </a:solidFill>
              <a:latin typeface="+mn-ea"/>
            </a:endParaRPr>
          </a:p>
          <a:p>
            <a:pPr eaLnBrk="1" hangingPunct="1">
              <a:lnSpc>
                <a:spcPct val="150000"/>
              </a:lnSpc>
              <a:defRPr/>
            </a:pPr>
            <a:r>
              <a:rPr lang="en-US" altLang="zh-CN" sz="2400" b="1" dirty="0">
                <a:solidFill>
                  <a:srgbClr val="000066"/>
                </a:solidFill>
                <a:latin typeface="+mn-ea"/>
              </a:rPr>
              <a:t>1</a:t>
            </a:r>
            <a:r>
              <a:rPr lang="zh-CN" altLang="en-US" sz="2400" b="1" dirty="0">
                <a:solidFill>
                  <a:srgbClr val="000066"/>
                </a:solidFill>
                <a:latin typeface="+mn-ea"/>
              </a:rPr>
              <a:t>、使用时，应避免信号源的功率输出端短路。</a:t>
            </a:r>
          </a:p>
          <a:p>
            <a:pPr eaLnBrk="1" hangingPunct="1">
              <a:lnSpc>
                <a:spcPct val="150000"/>
              </a:lnSpc>
              <a:defRPr/>
            </a:pPr>
            <a:r>
              <a:rPr lang="en-US" altLang="zh-CN" sz="2400" b="1" dirty="0">
                <a:solidFill>
                  <a:srgbClr val="000066"/>
                </a:solidFill>
                <a:latin typeface="+mn-ea"/>
              </a:rPr>
              <a:t>2</a:t>
            </a:r>
            <a:r>
              <a:rPr lang="zh-CN" altLang="en-US" sz="2400" b="1" dirty="0">
                <a:solidFill>
                  <a:srgbClr val="000066"/>
                </a:solidFill>
                <a:latin typeface="+mn-ea"/>
              </a:rPr>
              <a:t>、注意仪器部件的正确安装、线路正确连接。</a:t>
            </a:r>
          </a:p>
          <a:p>
            <a:pPr eaLnBrk="1" hangingPunct="1">
              <a:lnSpc>
                <a:spcPct val="150000"/>
              </a:lnSpc>
              <a:defRPr/>
            </a:pPr>
            <a:r>
              <a:rPr lang="en-US" altLang="zh-CN" sz="2400" b="1" dirty="0">
                <a:solidFill>
                  <a:srgbClr val="000066"/>
                </a:solidFill>
                <a:latin typeface="+mn-ea"/>
              </a:rPr>
              <a:t>3</a:t>
            </a:r>
            <a:r>
              <a:rPr lang="zh-CN" altLang="en-US" sz="2400" b="1" dirty="0">
                <a:solidFill>
                  <a:srgbClr val="000066"/>
                </a:solidFill>
                <a:latin typeface="+mn-ea"/>
              </a:rPr>
              <a:t>、仪器的运动部分是由步进电机驱动的精密系统，严禁运行过程中人为阻碍小车的运动。</a:t>
            </a:r>
          </a:p>
          <a:p>
            <a:pPr eaLnBrk="1" hangingPunct="1">
              <a:lnSpc>
                <a:spcPct val="150000"/>
              </a:lnSpc>
              <a:defRPr/>
            </a:pPr>
            <a:r>
              <a:rPr lang="en-US" altLang="zh-CN" sz="2400" b="1" dirty="0">
                <a:solidFill>
                  <a:srgbClr val="000066"/>
                </a:solidFill>
                <a:latin typeface="+mn-ea"/>
              </a:rPr>
              <a:t>4</a:t>
            </a:r>
            <a:r>
              <a:rPr lang="zh-CN" altLang="en-US" sz="2400" b="1" dirty="0">
                <a:solidFill>
                  <a:srgbClr val="000066"/>
                </a:solidFill>
                <a:latin typeface="+mn-ea"/>
              </a:rPr>
              <a:t>、注意避免传动系统的同步带受外力拉伸或人为损坏。</a:t>
            </a:r>
          </a:p>
          <a:p>
            <a:pPr eaLnBrk="1" hangingPunct="1">
              <a:lnSpc>
                <a:spcPct val="150000"/>
              </a:lnSpc>
              <a:defRPr/>
            </a:pPr>
            <a:r>
              <a:rPr lang="en-US" altLang="zh-CN" sz="2400" b="1" dirty="0">
                <a:solidFill>
                  <a:srgbClr val="000066"/>
                </a:solidFill>
                <a:latin typeface="+mn-ea"/>
              </a:rPr>
              <a:t>5</a:t>
            </a:r>
            <a:r>
              <a:rPr lang="zh-CN" altLang="en-US" sz="2400" b="1" dirty="0">
                <a:solidFill>
                  <a:srgbClr val="000066"/>
                </a:solidFill>
                <a:latin typeface="+mn-ea"/>
              </a:rPr>
              <a:t>、小车不允许在导轨两侧的限位位置外侧运行，意外触发行程开关后要先切断测试架上的电机开关，接着把小车移动到导轨中央位置后再接通电机开关并且按一下复位键即可。</a:t>
            </a:r>
          </a:p>
          <a:p>
            <a:pPr eaLnBrk="1" hangingPunct="1">
              <a:defRPr/>
            </a:pPr>
            <a:endParaRPr lang="zh-CN" alt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ChangeArrowheads="1"/>
          </p:cNvSpPr>
          <p:nvPr/>
        </p:nvSpPr>
        <p:spPr bwMode="auto">
          <a:xfrm>
            <a:off x="3276600" y="12700"/>
            <a:ext cx="1108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FF0000"/>
                </a:solidFill>
                <a:latin typeface="华文中宋" panose="02010600040101010101" pitchFamily="2" charset="-122"/>
                <a:ea typeface="华文中宋" panose="02010600040101010101" pitchFamily="2" charset="-122"/>
              </a:rPr>
              <a:t>概述</a:t>
            </a:r>
          </a:p>
        </p:txBody>
      </p:sp>
      <p:sp>
        <p:nvSpPr>
          <p:cNvPr id="614406" name="Rectangle 6"/>
          <p:cNvSpPr>
            <a:spLocks noChangeArrowheads="1"/>
          </p:cNvSpPr>
          <p:nvPr/>
        </p:nvSpPr>
        <p:spPr bwMode="auto">
          <a:xfrm>
            <a:off x="97970" y="803368"/>
            <a:ext cx="8831291" cy="5262979"/>
          </a:xfrm>
          <a:prstGeom prst="rect">
            <a:avLst/>
          </a:prstGeom>
          <a:noFill/>
          <a:ln w="9525">
            <a:noFill/>
            <a:miter lim="800000"/>
            <a:headEnd/>
            <a:tailEnd/>
          </a:ln>
          <a:effectLst/>
        </p:spPr>
        <p:txBody>
          <a:bodyPr anchor="ctr">
            <a:spAutoFit/>
          </a:bodyPr>
          <a:lstStyle/>
          <a:p>
            <a:pPr indent="304800" eaLnBrk="1" hangingPunct="1">
              <a:lnSpc>
                <a:spcPct val="150000"/>
              </a:lnSpc>
              <a:defRPr/>
            </a:pPr>
            <a:r>
              <a:rPr lang="zh-CN" altLang="en-US" sz="2800" b="1" kern="10" dirty="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  对于机械波、声波、光波和电磁波而言</a:t>
            </a:r>
            <a:r>
              <a:rPr lang="zh-CN" altLang="en-US" sz="2800" b="1" kern="10" dirty="0" smtClean="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a:t>
            </a:r>
            <a:r>
              <a:rPr lang="en-US" altLang="zh-CN" sz="2800" b="1" kern="10" dirty="0" smtClean="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(1)</a:t>
            </a:r>
            <a:r>
              <a:rPr lang="zh-CN" altLang="en-US" sz="2800" b="1" kern="10" dirty="0" smtClean="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当</a:t>
            </a:r>
            <a:r>
              <a:rPr lang="zh-CN" altLang="en-US" sz="2800" b="1" kern="10" dirty="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波源和观察者（或接收器）之间发生</a:t>
            </a:r>
            <a:r>
              <a:rPr lang="zh-CN" altLang="en-US" sz="2800" b="1" kern="10" dirty="0" smtClean="0">
                <a:ln w="9525">
                  <a:solidFill>
                    <a:srgbClr val="000066"/>
                  </a:solidFill>
                  <a:round/>
                  <a:headEnd/>
                  <a:tailEnd/>
                </a:ln>
                <a:solidFill>
                  <a:srgbClr val="FF0000"/>
                </a:solidFill>
                <a:effectLst>
                  <a:outerShdw dist="35921" dir="2700000" algn="ctr" rotWithShape="0">
                    <a:srgbClr val="C0C0C0">
                      <a:alpha val="80000"/>
                    </a:srgbClr>
                  </a:outerShdw>
                </a:effectLst>
                <a:latin typeface="+mn-ea"/>
                <a:ea typeface="+mn-ea"/>
              </a:rPr>
              <a:t>相对运动</a:t>
            </a:r>
            <a:r>
              <a:rPr lang="en-US" altLang="zh-CN" sz="2800" b="1" kern="10" dirty="0" smtClean="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;(2)</a:t>
            </a:r>
            <a:r>
              <a:rPr lang="zh-CN" altLang="en-US" sz="2800" b="1" kern="10" dirty="0" smtClean="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或者</a:t>
            </a:r>
            <a:r>
              <a:rPr lang="zh-CN" altLang="en-US" sz="2800" b="1" kern="10" dirty="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波源、观察者不动而传播介质运动</a:t>
            </a:r>
            <a:r>
              <a:rPr lang="zh-CN" altLang="en-US" sz="2800" b="1" kern="10" dirty="0" smtClean="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时</a:t>
            </a:r>
            <a:r>
              <a:rPr lang="en-US" altLang="zh-CN" sz="2800" b="1" kern="10" dirty="0" smtClean="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;(3)</a:t>
            </a:r>
            <a:r>
              <a:rPr lang="zh-CN" altLang="en-US" sz="2800" b="1" kern="10" dirty="0" smtClean="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或者</a:t>
            </a:r>
            <a:r>
              <a:rPr lang="zh-CN" altLang="en-US" sz="2800" b="1" kern="10" dirty="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波源、观察者、传播介质都在运动时</a:t>
            </a:r>
            <a:r>
              <a:rPr lang="en-US" altLang="zh-CN" sz="2800" b="1" kern="10" dirty="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 </a:t>
            </a:r>
            <a:r>
              <a:rPr lang="zh-CN" altLang="en-US" sz="2800" b="1" kern="10" dirty="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观察者接收到的波的频率和发出的波的频率不相同的现象，称为</a:t>
            </a:r>
            <a:r>
              <a:rPr lang="zh-CN" altLang="en-US" sz="2800" b="1" kern="10" dirty="0">
                <a:ln w="9525">
                  <a:solidFill>
                    <a:srgbClr val="000066"/>
                  </a:solidFill>
                  <a:round/>
                  <a:headEnd/>
                  <a:tailEnd/>
                </a:ln>
                <a:solidFill>
                  <a:srgbClr val="FF0000"/>
                </a:solidFill>
                <a:effectLst>
                  <a:outerShdw dist="35921" dir="2700000" algn="ctr" rotWithShape="0">
                    <a:srgbClr val="C0C0C0">
                      <a:alpha val="80000"/>
                    </a:srgbClr>
                  </a:outerShdw>
                </a:effectLst>
                <a:latin typeface="+mn-ea"/>
                <a:ea typeface="+mn-ea"/>
              </a:rPr>
              <a:t>多普勒效应</a:t>
            </a:r>
            <a:r>
              <a:rPr lang="zh-CN" altLang="en-US" sz="2800" b="1" kern="10" dirty="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a:t>
            </a:r>
          </a:p>
          <a:p>
            <a:pPr indent="295275">
              <a:lnSpc>
                <a:spcPct val="150000"/>
              </a:lnSpc>
              <a:defRPr/>
            </a:pPr>
            <a:r>
              <a:rPr lang="zh-CN" altLang="en-US" sz="2800" b="1" kern="10" dirty="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  多普勒效应在核物理，天文学、工程技术，交通管理，医疗诊断等方面有十分广泛的应用。如用于卫星测速、光谱仪、多普勒雷达，多普勒彩色超声诊断仪等。</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79375" y="57150"/>
            <a:ext cx="2616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FF0000"/>
                </a:solidFill>
                <a:latin typeface="华文中宋" panose="02010600040101010101" pitchFamily="2" charset="-122"/>
                <a:ea typeface="华文中宋" panose="02010600040101010101" pitchFamily="2" charset="-122"/>
              </a:rPr>
              <a:t>一 实验目的</a:t>
            </a:r>
          </a:p>
        </p:txBody>
      </p:sp>
      <p:sp>
        <p:nvSpPr>
          <p:cNvPr id="512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4"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5" name="TextBox 32"/>
          <p:cNvSpPr txBox="1">
            <a:spLocks noChangeArrowheads="1"/>
          </p:cNvSpPr>
          <p:nvPr/>
        </p:nvSpPr>
        <p:spPr bwMode="auto">
          <a:xfrm>
            <a:off x="285720" y="1500188"/>
            <a:ext cx="8358218" cy="3785652"/>
          </a:xfrm>
          <a:prstGeom prst="rect">
            <a:avLst/>
          </a:prstGeom>
          <a:noFill/>
          <a:ln w="9525">
            <a:noFill/>
            <a:miter lim="800000"/>
            <a:headEnd/>
            <a:tailEnd/>
          </a:ln>
        </p:spPr>
        <p:txBody>
          <a:bodyPr>
            <a:spAutoFit/>
          </a:bodyPr>
          <a:lstStyle/>
          <a:p>
            <a:pPr eaLnBrk="1" hangingPunct="1">
              <a:lnSpc>
                <a:spcPct val="150000"/>
              </a:lnSpc>
              <a:defRPr/>
            </a:pPr>
            <a:r>
              <a:rPr lang="en-US" altLang="zh-CN" sz="3200" b="1" kern="10" dirty="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1</a:t>
            </a:r>
            <a:r>
              <a:rPr lang="zh-CN" altLang="en-US" sz="3200" b="1" kern="10" dirty="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、理解声速的</a:t>
            </a:r>
            <a:r>
              <a:rPr lang="zh-CN" altLang="en-US" sz="3200" b="1" kern="10" dirty="0">
                <a:ln w="9525">
                  <a:solidFill>
                    <a:srgbClr val="000066"/>
                  </a:solidFill>
                  <a:round/>
                  <a:headEnd/>
                  <a:tailEnd/>
                </a:ln>
                <a:solidFill>
                  <a:srgbClr val="FF0000"/>
                </a:solidFill>
                <a:effectLst>
                  <a:outerShdw dist="35921" dir="2700000" algn="ctr" rotWithShape="0">
                    <a:srgbClr val="C0C0C0">
                      <a:alpha val="80000"/>
                    </a:srgbClr>
                  </a:outerShdw>
                </a:effectLst>
                <a:latin typeface="+mn-ea"/>
                <a:ea typeface="+mn-ea"/>
              </a:rPr>
              <a:t>多普勒效应</a:t>
            </a:r>
            <a:r>
              <a:rPr lang="zh-CN" altLang="en-US" sz="3200" b="1" kern="10" dirty="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a:t>
            </a:r>
            <a:endParaRPr lang="en-US" altLang="zh-CN" sz="3200" b="1" kern="10" dirty="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endParaRPr>
          </a:p>
          <a:p>
            <a:pPr eaLnBrk="1" hangingPunct="1">
              <a:lnSpc>
                <a:spcPct val="150000"/>
              </a:lnSpc>
              <a:defRPr/>
            </a:pPr>
            <a:r>
              <a:rPr lang="en-US" altLang="zh-CN" sz="3200" b="1" kern="10" dirty="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2</a:t>
            </a:r>
            <a:r>
              <a:rPr lang="zh-CN" altLang="en-US" sz="3200" b="1" kern="10" dirty="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、理解</a:t>
            </a:r>
            <a:r>
              <a:rPr lang="zh-CN" altLang="en-US" sz="3200" b="1" kern="10" dirty="0">
                <a:ln w="9525">
                  <a:solidFill>
                    <a:srgbClr val="000066"/>
                  </a:solidFill>
                  <a:round/>
                  <a:headEnd/>
                  <a:tailEnd/>
                </a:ln>
                <a:solidFill>
                  <a:srgbClr val="FF0000"/>
                </a:solidFill>
                <a:effectLst>
                  <a:outerShdw dist="35921" dir="2700000" algn="ctr" rotWithShape="0">
                    <a:srgbClr val="C0C0C0">
                      <a:alpha val="80000"/>
                    </a:srgbClr>
                  </a:outerShdw>
                </a:effectLst>
                <a:latin typeface="+mn-ea"/>
                <a:ea typeface="+mn-ea"/>
              </a:rPr>
              <a:t>相位法</a:t>
            </a:r>
            <a:r>
              <a:rPr lang="zh-CN" altLang="en-US" sz="3200" b="1" kern="10" dirty="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原理。</a:t>
            </a:r>
            <a:endParaRPr lang="en-US" altLang="zh-CN" sz="3200" b="1" kern="10" dirty="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endParaRPr>
          </a:p>
          <a:p>
            <a:pPr eaLnBrk="1" hangingPunct="1">
              <a:lnSpc>
                <a:spcPct val="150000"/>
              </a:lnSpc>
              <a:defRPr/>
            </a:pPr>
            <a:r>
              <a:rPr lang="en-US" altLang="zh-CN" sz="3200" b="1" kern="10" dirty="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3</a:t>
            </a:r>
            <a:r>
              <a:rPr lang="zh-CN" altLang="en-US" sz="3200" b="1" kern="10" dirty="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、用多普勒效应测量空气中的声速，并进行 误差分析。</a:t>
            </a:r>
            <a:endParaRPr lang="en-US" altLang="zh-CN" sz="3200" b="1" kern="10" dirty="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endParaRPr>
          </a:p>
          <a:p>
            <a:pPr eaLnBrk="1" hangingPunct="1">
              <a:lnSpc>
                <a:spcPct val="150000"/>
              </a:lnSpc>
              <a:defRPr/>
            </a:pPr>
            <a:r>
              <a:rPr lang="en-US" altLang="zh-CN" sz="3200" b="1" kern="10" dirty="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4</a:t>
            </a:r>
            <a:r>
              <a:rPr lang="zh-CN" altLang="en-US" sz="3200" b="1" kern="10" dirty="0">
                <a:ln w="9525">
                  <a:solidFill>
                    <a:srgbClr val="000066"/>
                  </a:solidFill>
                  <a:round/>
                  <a:headEnd/>
                  <a:tailEnd/>
                </a:ln>
                <a:solidFill>
                  <a:srgbClr val="000066"/>
                </a:solidFill>
                <a:effectLst>
                  <a:outerShdw dist="35921" dir="2700000" algn="ctr" rotWithShape="0">
                    <a:srgbClr val="C0C0C0">
                      <a:alpha val="80000"/>
                    </a:srgbClr>
                  </a:outerShdw>
                </a:effectLst>
                <a:latin typeface="+mn-ea"/>
                <a:ea typeface="+mn-ea"/>
              </a:rPr>
              <a:t>、相位法测量声速，并进行误差分析。</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41275" y="26988"/>
            <a:ext cx="29543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FF0000"/>
                </a:solidFill>
                <a:latin typeface="华文中宋" panose="02010600040101010101" pitchFamily="2" charset="-122"/>
                <a:ea typeface="华文中宋" panose="02010600040101010101" pitchFamily="2" charset="-122"/>
              </a:rPr>
              <a:t>二、实验原理</a:t>
            </a:r>
          </a:p>
        </p:txBody>
      </p:sp>
      <p:sp>
        <p:nvSpPr>
          <p:cNvPr id="1031" name="Rectangle 6"/>
          <p:cNvSpPr>
            <a:spLocks noChangeArrowheads="1"/>
          </p:cNvSpPr>
          <p:nvPr/>
        </p:nvSpPr>
        <p:spPr bwMode="auto">
          <a:xfrm>
            <a:off x="847725" y="838200"/>
            <a:ext cx="7056438" cy="522288"/>
          </a:xfrm>
          <a:prstGeom prst="rect">
            <a:avLst/>
          </a:prstGeom>
          <a:noFill/>
          <a:ln w="9525" algn="ctr">
            <a:noFill/>
            <a:miter lim="800000"/>
            <a:headEnd/>
            <a:tailEnd/>
          </a:ln>
        </p:spPr>
        <p:txBody>
          <a:bodyPr anchor="ctr">
            <a:spAutoFit/>
          </a:bodyPr>
          <a:lstStyle/>
          <a:p>
            <a:pPr eaLnBrk="1" hangingPunct="1">
              <a:defRPr/>
            </a:pPr>
            <a:r>
              <a:rPr lang="zh-CN" altLang="en-US" sz="2800" b="1" dirty="0">
                <a:solidFill>
                  <a:srgbClr val="000066"/>
                </a:solidFill>
                <a:latin typeface="+mn-ea"/>
                <a:ea typeface="+mn-ea"/>
              </a:rPr>
              <a:t>在</a:t>
            </a:r>
            <a:r>
              <a:rPr lang="en-US" altLang="zh-CN" sz="2800" b="1" dirty="0">
                <a:solidFill>
                  <a:srgbClr val="000066"/>
                </a:solidFill>
                <a:latin typeface="+mn-ea"/>
                <a:ea typeface="+mn-ea"/>
              </a:rPr>
              <a:t>x</a:t>
            </a:r>
            <a:r>
              <a:rPr lang="zh-CN" altLang="en-US" sz="2800" b="1" dirty="0">
                <a:solidFill>
                  <a:srgbClr val="000066"/>
                </a:solidFill>
                <a:latin typeface="+mn-ea"/>
                <a:ea typeface="+mn-ea"/>
              </a:rPr>
              <a:t>方向传播的声波的数学表达式为：</a:t>
            </a:r>
            <a:endParaRPr lang="en-US" altLang="zh-CN" sz="2800" b="1" dirty="0">
              <a:solidFill>
                <a:srgbClr val="000066"/>
              </a:solidFill>
              <a:latin typeface="+mn-ea"/>
              <a:ea typeface="+mn-ea"/>
            </a:endParaRPr>
          </a:p>
        </p:txBody>
      </p:sp>
      <p:graphicFrame>
        <p:nvGraphicFramePr>
          <p:cNvPr id="6148" name="Object 2"/>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6165" name="Equation" r:id="rId3" imgW="114102" imgH="177492" progId="Equation.DSMT4">
                  <p:embed/>
                </p:oleObj>
              </mc:Choice>
              <mc:Fallback>
                <p:oleObj name="Equation" r:id="rId3" imgW="114102" imgH="177492"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3"/>
          <p:cNvGraphicFramePr>
            <a:graphicFrameLocks noChangeAspect="1"/>
          </p:cNvGraphicFramePr>
          <p:nvPr/>
        </p:nvGraphicFramePr>
        <p:xfrm>
          <a:off x="1909763" y="1450975"/>
          <a:ext cx="3336925" cy="873125"/>
        </p:xfrm>
        <a:graphic>
          <a:graphicData uri="http://schemas.openxmlformats.org/presentationml/2006/ole">
            <mc:AlternateContent xmlns:mc="http://schemas.openxmlformats.org/markup-compatibility/2006">
              <mc:Choice xmlns:v="urn:schemas-microsoft-com:vml" Requires="v">
                <p:oleObj spid="_x0000_s6166" name="Equation" r:id="rId5" imgW="1803400" imgH="431800" progId="Equation.DSMT4">
                  <p:embed/>
                </p:oleObj>
              </mc:Choice>
              <mc:Fallback>
                <p:oleObj name="Equation" r:id="rId5" imgW="1803400" imgH="431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9763" y="1450975"/>
                        <a:ext cx="33369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5" name="TextBox 10"/>
          <p:cNvSpPr txBox="1">
            <a:spLocks noChangeArrowheads="1"/>
          </p:cNvSpPr>
          <p:nvPr/>
        </p:nvSpPr>
        <p:spPr bwMode="auto">
          <a:xfrm>
            <a:off x="58738" y="2933700"/>
            <a:ext cx="9064625" cy="1385888"/>
          </a:xfrm>
          <a:prstGeom prst="rect">
            <a:avLst/>
          </a:prstGeom>
          <a:noFill/>
          <a:ln w="9525">
            <a:noFill/>
            <a:miter lim="800000"/>
            <a:headEnd/>
            <a:tailEnd/>
          </a:ln>
        </p:spPr>
        <p:txBody>
          <a:bodyPr>
            <a:spAutoFit/>
          </a:bodyPr>
          <a:lstStyle/>
          <a:p>
            <a:pPr eaLnBrk="1" hangingPunct="1">
              <a:defRPr/>
            </a:pPr>
            <a:r>
              <a:rPr lang="zh-CN" altLang="en-US" b="1" dirty="0">
                <a:solidFill>
                  <a:srgbClr val="000066"/>
                </a:solidFill>
                <a:latin typeface="+mn-ea"/>
              </a:rPr>
              <a:t>      </a:t>
            </a:r>
            <a:r>
              <a:rPr lang="zh-CN" altLang="en-US" sz="2800" b="1" dirty="0">
                <a:solidFill>
                  <a:srgbClr val="000066"/>
                </a:solidFill>
                <a:latin typeface="+mn-ea"/>
              </a:rPr>
              <a:t>声源、介质不动，接收器运动速度为</a:t>
            </a:r>
            <a:r>
              <a:rPr lang="en-US" altLang="zh-CN" sz="2800" b="1" i="1" dirty="0" err="1">
                <a:solidFill>
                  <a:srgbClr val="000066"/>
                </a:solidFill>
                <a:latin typeface="+mn-ea"/>
              </a:rPr>
              <a:t>v</a:t>
            </a:r>
            <a:r>
              <a:rPr lang="en-US" altLang="zh-CN" sz="2800" b="1" baseline="-25000" dirty="0" err="1">
                <a:solidFill>
                  <a:srgbClr val="000066"/>
                </a:solidFill>
                <a:latin typeface="+mn-ea"/>
              </a:rPr>
              <a:t>r</a:t>
            </a:r>
            <a:r>
              <a:rPr lang="en-US" altLang="en-US" sz="2800" b="1" dirty="0">
                <a:solidFill>
                  <a:srgbClr val="000066"/>
                </a:solidFill>
                <a:latin typeface="+mn-ea"/>
              </a:rPr>
              <a:t> </a:t>
            </a:r>
            <a:r>
              <a:rPr lang="zh-CN" altLang="en-US" sz="2800" b="1" dirty="0">
                <a:solidFill>
                  <a:srgbClr val="000066"/>
                </a:solidFill>
                <a:latin typeface="+mn-ea"/>
              </a:rPr>
              <a:t>，可得接收器接收到的频率</a:t>
            </a:r>
            <a:r>
              <a:rPr lang="en-US" altLang="zh-CN" sz="2800" b="1" dirty="0">
                <a:solidFill>
                  <a:srgbClr val="000066"/>
                </a:solidFill>
                <a:latin typeface="+mn-ea"/>
              </a:rPr>
              <a:t>:</a:t>
            </a:r>
            <a:endParaRPr lang="zh-CN" altLang="en-US" sz="2800" b="1" dirty="0">
              <a:solidFill>
                <a:srgbClr val="000066"/>
              </a:solidFill>
              <a:latin typeface="+mn-ea"/>
            </a:endParaRPr>
          </a:p>
          <a:p>
            <a:pPr eaLnBrk="1" hangingPunct="1">
              <a:defRPr/>
            </a:pPr>
            <a:endParaRPr lang="zh-CN" altLang="en-US" sz="2800" dirty="0"/>
          </a:p>
        </p:txBody>
      </p:sp>
      <p:sp>
        <p:nvSpPr>
          <p:cNvPr id="6152"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153" name="Object 5"/>
          <p:cNvGraphicFramePr>
            <a:graphicFrameLocks noChangeAspect="1"/>
          </p:cNvGraphicFramePr>
          <p:nvPr/>
        </p:nvGraphicFramePr>
        <p:xfrm>
          <a:off x="3463925" y="3933825"/>
          <a:ext cx="1824038" cy="938213"/>
        </p:xfrm>
        <a:graphic>
          <a:graphicData uri="http://schemas.openxmlformats.org/presentationml/2006/ole">
            <mc:AlternateContent xmlns:mc="http://schemas.openxmlformats.org/markup-compatibility/2006">
              <mc:Choice xmlns:v="urn:schemas-microsoft-com:vml" Requires="v">
                <p:oleObj spid="_x0000_s6167" name="Equation" r:id="rId7" imgW="876300" imgH="431800" progId="Equation.DSMT4">
                  <p:embed/>
                </p:oleObj>
              </mc:Choice>
              <mc:Fallback>
                <p:oleObj name="Equation" r:id="rId7" imgW="876300" imgH="4318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3925" y="3933825"/>
                        <a:ext cx="1824038"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7" name="TextBox 31"/>
          <p:cNvSpPr txBox="1">
            <a:spLocks noChangeArrowheads="1"/>
          </p:cNvSpPr>
          <p:nvPr/>
        </p:nvSpPr>
        <p:spPr bwMode="auto">
          <a:xfrm>
            <a:off x="49213" y="4956175"/>
            <a:ext cx="9015412" cy="954088"/>
          </a:xfrm>
          <a:prstGeom prst="rect">
            <a:avLst/>
          </a:prstGeom>
          <a:noFill/>
          <a:ln w="9525">
            <a:noFill/>
            <a:miter lim="800000"/>
            <a:headEnd/>
            <a:tailEnd/>
          </a:ln>
        </p:spPr>
        <p:txBody>
          <a:bodyPr>
            <a:spAutoFit/>
          </a:bodyPr>
          <a:lstStyle/>
          <a:p>
            <a:pPr eaLnBrk="1" hangingPunct="1">
              <a:defRPr/>
            </a:pPr>
            <a:r>
              <a:rPr lang="zh-CN" altLang="en-US" sz="2800" b="1" dirty="0">
                <a:solidFill>
                  <a:srgbClr val="000066"/>
                </a:solidFill>
                <a:latin typeface="+mn-ea"/>
              </a:rPr>
              <a:t>其中</a:t>
            </a:r>
            <a:r>
              <a:rPr lang="en-US" altLang="zh-CN" sz="2800" b="1" i="1" dirty="0" err="1">
                <a:solidFill>
                  <a:srgbClr val="000066"/>
                </a:solidFill>
                <a:latin typeface="+mn-ea"/>
              </a:rPr>
              <a:t>v</a:t>
            </a:r>
            <a:r>
              <a:rPr lang="en-US" altLang="en-US" sz="2800" b="1" baseline="-25000" dirty="0" err="1">
                <a:solidFill>
                  <a:srgbClr val="000066"/>
                </a:solidFill>
                <a:latin typeface="+mn-ea"/>
              </a:rPr>
              <a:t>r</a:t>
            </a:r>
            <a:r>
              <a:rPr lang="zh-CN" altLang="en-US" sz="2800" b="1" dirty="0">
                <a:solidFill>
                  <a:srgbClr val="000066"/>
                </a:solidFill>
                <a:latin typeface="+mn-ea"/>
              </a:rPr>
              <a:t>为接收器运动的速度，</a:t>
            </a:r>
            <a:r>
              <a:rPr lang="en-US" altLang="zh-CN" sz="2800" b="1" i="1" dirty="0">
                <a:solidFill>
                  <a:srgbClr val="000066"/>
                </a:solidFill>
                <a:latin typeface="+mn-ea"/>
              </a:rPr>
              <a:t>v</a:t>
            </a:r>
            <a:r>
              <a:rPr lang="en-US" altLang="zh-CN" sz="2800" b="1" baseline="-25000" dirty="0">
                <a:solidFill>
                  <a:srgbClr val="000066"/>
                </a:solidFill>
                <a:latin typeface="+mn-ea"/>
              </a:rPr>
              <a:t>0</a:t>
            </a:r>
            <a:r>
              <a:rPr lang="zh-CN" altLang="en-US" sz="2800" b="1" dirty="0">
                <a:solidFill>
                  <a:srgbClr val="000066"/>
                </a:solidFill>
                <a:latin typeface="+mn-ea"/>
              </a:rPr>
              <a:t>为声波的运动速度。向着声源运动时</a:t>
            </a:r>
            <a:r>
              <a:rPr lang="en-US" altLang="zh-CN" sz="2800" b="1" i="1" dirty="0" err="1">
                <a:solidFill>
                  <a:srgbClr val="000066"/>
                </a:solidFill>
                <a:latin typeface="+mn-ea"/>
              </a:rPr>
              <a:t>v</a:t>
            </a:r>
            <a:r>
              <a:rPr lang="en-US" altLang="zh-CN" sz="2800" b="1" baseline="-25000" dirty="0" err="1">
                <a:solidFill>
                  <a:srgbClr val="000066"/>
                </a:solidFill>
                <a:latin typeface="+mn-ea"/>
              </a:rPr>
              <a:t>r</a:t>
            </a:r>
            <a:r>
              <a:rPr lang="zh-CN" altLang="en-US" sz="2800" b="1" dirty="0">
                <a:solidFill>
                  <a:srgbClr val="000066"/>
                </a:solidFill>
                <a:latin typeface="+mn-ea"/>
              </a:rPr>
              <a:t>为正，反之为负。</a:t>
            </a:r>
          </a:p>
        </p:txBody>
      </p:sp>
      <p:sp>
        <p:nvSpPr>
          <p:cNvPr id="14" name="矩形 13"/>
          <p:cNvSpPr/>
          <p:nvPr/>
        </p:nvSpPr>
        <p:spPr>
          <a:xfrm>
            <a:off x="133350" y="2420938"/>
            <a:ext cx="3611563" cy="523875"/>
          </a:xfrm>
          <a:prstGeom prst="rect">
            <a:avLst/>
          </a:prstGeom>
        </p:spPr>
        <p:txBody>
          <a:bodyPr wrap="none">
            <a:spAutoFit/>
          </a:bodyPr>
          <a:lstStyle/>
          <a:p>
            <a:pPr eaLnBrk="1" hangingPunct="1">
              <a:defRPr/>
            </a:pPr>
            <a:r>
              <a:rPr lang="en-US" altLang="zh-CN" sz="2800" b="1" dirty="0">
                <a:solidFill>
                  <a:srgbClr val="FF0000"/>
                </a:solidFill>
                <a:effectLst>
                  <a:outerShdw blurRad="38100" dist="38100" dir="2700000" algn="tl">
                    <a:srgbClr val="000000">
                      <a:alpha val="43137"/>
                    </a:srgbClr>
                  </a:outerShdw>
                </a:effectLst>
                <a:latin typeface="+mn-ea"/>
              </a:rPr>
              <a:t>1</a:t>
            </a:r>
            <a:r>
              <a:rPr lang="zh-CN" altLang="en-US" sz="2800" b="1" dirty="0">
                <a:solidFill>
                  <a:srgbClr val="FF0000"/>
                </a:solidFill>
                <a:effectLst>
                  <a:outerShdw blurRad="38100" dist="38100" dir="2700000" algn="tl">
                    <a:srgbClr val="000000">
                      <a:alpha val="43137"/>
                    </a:srgbClr>
                  </a:outerShdw>
                </a:effectLst>
                <a:latin typeface="+mn-ea"/>
              </a:rPr>
              <a:t>、声波的多普勒效应</a:t>
            </a:r>
            <a:endParaRPr lang="zh-CN" altLang="en-US" sz="2800" dirty="0">
              <a:solidFill>
                <a:srgbClr val="FF0000"/>
              </a:solidFill>
              <a:effectLst>
                <a:outerShdw blurRad="38100" dist="38100" dir="2700000" algn="tl">
                  <a:srgbClr val="000000">
                    <a:alpha val="43137"/>
                  </a:srgbClr>
                </a:outerShdw>
              </a:effectLst>
            </a:endParaRPr>
          </a:p>
        </p:txBody>
      </p:sp>
      <p:graphicFrame>
        <p:nvGraphicFramePr>
          <p:cNvPr id="6156" name="对象 1"/>
          <p:cNvGraphicFramePr>
            <a:graphicFrameLocks noChangeAspect="1"/>
          </p:cNvGraphicFramePr>
          <p:nvPr/>
        </p:nvGraphicFramePr>
        <p:xfrm>
          <a:off x="5940425" y="1700213"/>
          <a:ext cx="868363" cy="411162"/>
        </p:xfrm>
        <a:graphic>
          <a:graphicData uri="http://schemas.openxmlformats.org/presentationml/2006/ole">
            <mc:AlternateContent xmlns:mc="http://schemas.openxmlformats.org/markup-compatibility/2006">
              <mc:Choice xmlns:v="urn:schemas-microsoft-com:vml" Requires="v">
                <p:oleObj spid="_x0000_s6168" name="Equation" r:id="rId9" imgW="469696" imgH="203112" progId="Equation.DSMT4">
                  <p:embed/>
                </p:oleObj>
              </mc:Choice>
              <mc:Fallback>
                <p:oleObj name="Equation" r:id="rId9" imgW="469696" imgH="203112" progId="Equation.DSMT4">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0425" y="1700213"/>
                        <a:ext cx="8683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Box 15"/>
          <p:cNvSpPr txBox="1">
            <a:spLocks noChangeArrowheads="1"/>
          </p:cNvSpPr>
          <p:nvPr/>
        </p:nvSpPr>
        <p:spPr bwMode="auto">
          <a:xfrm>
            <a:off x="41275" y="857250"/>
            <a:ext cx="3462338" cy="523875"/>
          </a:xfrm>
          <a:prstGeom prst="rect">
            <a:avLst/>
          </a:prstGeom>
          <a:noFill/>
          <a:ln w="9525">
            <a:noFill/>
            <a:miter lim="800000"/>
            <a:headEnd/>
            <a:tailEnd/>
          </a:ln>
        </p:spPr>
        <p:txBody>
          <a:bodyPr>
            <a:spAutoFit/>
          </a:bodyPr>
          <a:lstStyle/>
          <a:p>
            <a:pPr eaLnBrk="1" hangingPunct="1">
              <a:defRPr/>
            </a:pPr>
            <a:r>
              <a:rPr lang="en-US" altLang="zh-CN" sz="2800" b="1" dirty="0">
                <a:solidFill>
                  <a:srgbClr val="FF0000"/>
                </a:solidFill>
                <a:effectLst>
                  <a:outerShdw blurRad="38100" dist="38100" dir="2700000" algn="tl">
                    <a:srgbClr val="000000">
                      <a:alpha val="43137"/>
                    </a:srgbClr>
                  </a:outerShdw>
                </a:effectLst>
                <a:latin typeface="+mn-ea"/>
              </a:rPr>
              <a:t>2</a:t>
            </a:r>
            <a:r>
              <a:rPr lang="zh-CN" altLang="en-US" sz="2800" b="1" dirty="0">
                <a:solidFill>
                  <a:srgbClr val="FF0000"/>
                </a:solidFill>
                <a:effectLst>
                  <a:outerShdw blurRad="38100" dist="38100" dir="2700000" algn="tl">
                    <a:srgbClr val="000000">
                      <a:alpha val="43137"/>
                    </a:srgbClr>
                  </a:outerShdw>
                </a:effectLst>
                <a:latin typeface="+mn-ea"/>
              </a:rPr>
              <a:t>、相位法原理</a:t>
            </a:r>
          </a:p>
        </p:txBody>
      </p:sp>
      <p:sp>
        <p:nvSpPr>
          <p:cNvPr id="3077" name="TextBox 20"/>
          <p:cNvSpPr txBox="1">
            <a:spLocks noRot="1" noChangeAspect="1" noMove="1" noResize="1" noEditPoints="1" noAdjustHandles="1" noChangeArrowheads="1" noChangeShapeType="1" noTextEdit="1"/>
          </p:cNvSpPr>
          <p:nvPr/>
        </p:nvSpPr>
        <p:spPr bwMode="auto">
          <a:xfrm>
            <a:off x="37009" y="4797152"/>
            <a:ext cx="8963025" cy="1127296"/>
          </a:xfrm>
          <a:prstGeom prst="rect">
            <a:avLst/>
          </a:prstGeom>
          <a:blipFill rotWithShape="1">
            <a:blip r:embed="rId3"/>
            <a:stretch>
              <a:fillRect l="-1020" b="-10270"/>
            </a:stretch>
          </a:blipFill>
          <a:ln w="9525">
            <a:noFill/>
            <a:miter lim="800000"/>
            <a:headEnd/>
            <a:tailEnd/>
          </a:ln>
        </p:spPr>
        <p:txBody>
          <a:bodyPr/>
          <a:lstStyle/>
          <a:p>
            <a:pPr>
              <a:defRPr/>
            </a:pPr>
            <a:r>
              <a:rPr lang="zh-CN" altLang="en-US">
                <a:noFill/>
              </a:rPr>
              <a:t> </a:t>
            </a:r>
          </a:p>
        </p:txBody>
      </p:sp>
      <p:sp>
        <p:nvSpPr>
          <p:cNvPr id="2" name="文本框 1"/>
          <p:cNvSpPr txBox="1"/>
          <p:nvPr/>
        </p:nvSpPr>
        <p:spPr>
          <a:xfrm>
            <a:off x="17463" y="1381125"/>
            <a:ext cx="4284662" cy="2308225"/>
          </a:xfrm>
          <a:prstGeom prst="rect">
            <a:avLst/>
          </a:prstGeom>
          <a:noFill/>
        </p:spPr>
        <p:txBody>
          <a:bodyPr>
            <a:spAutoFit/>
          </a:bodyPr>
          <a:lstStyle/>
          <a:p>
            <a:pPr>
              <a:lnSpc>
                <a:spcPct val="150000"/>
              </a:lnSpc>
              <a:defRPr/>
            </a:pPr>
            <a:r>
              <a:rPr lang="zh-CN" altLang="en-US" sz="2400" b="1" dirty="0">
                <a:solidFill>
                  <a:srgbClr val="000066"/>
                </a:solidFill>
                <a:latin typeface="+mn-ea"/>
              </a:rPr>
              <a:t>发射波为</a:t>
            </a:r>
            <a:r>
              <a:rPr lang="en-US" altLang="zh-CN" sz="2400" b="1" dirty="0">
                <a:solidFill>
                  <a:srgbClr val="000066"/>
                </a:solidFill>
                <a:latin typeface="+mn-ea"/>
              </a:rPr>
              <a:t>S</a:t>
            </a:r>
            <a:r>
              <a:rPr lang="en-US" altLang="zh-CN" sz="2400" b="1" baseline="-25000" dirty="0">
                <a:solidFill>
                  <a:srgbClr val="000066"/>
                </a:solidFill>
                <a:latin typeface="+mn-ea"/>
              </a:rPr>
              <a:t>1</a:t>
            </a:r>
            <a:r>
              <a:rPr lang="zh-CN" altLang="en-US" sz="2400" b="1" dirty="0">
                <a:solidFill>
                  <a:srgbClr val="000066"/>
                </a:solidFill>
                <a:latin typeface="+mn-ea"/>
              </a:rPr>
              <a:t>，接收波为</a:t>
            </a:r>
            <a:r>
              <a:rPr lang="en-US" altLang="zh-CN" sz="2400" b="1" dirty="0">
                <a:solidFill>
                  <a:srgbClr val="000066"/>
                </a:solidFill>
                <a:latin typeface="+mn-ea"/>
              </a:rPr>
              <a:t>S</a:t>
            </a:r>
            <a:r>
              <a:rPr lang="en-US" altLang="zh-CN" sz="2400" b="1" baseline="-25000" dirty="0">
                <a:solidFill>
                  <a:srgbClr val="000066"/>
                </a:solidFill>
                <a:latin typeface="+mn-ea"/>
              </a:rPr>
              <a:t>2</a:t>
            </a:r>
            <a:r>
              <a:rPr lang="zh-CN" altLang="en-US" sz="2400" b="1" dirty="0">
                <a:solidFill>
                  <a:srgbClr val="000066"/>
                </a:solidFill>
                <a:latin typeface="+mn-ea"/>
              </a:rPr>
              <a:t>，两束波频率相同，分别输入示波器的</a:t>
            </a:r>
            <a:r>
              <a:rPr lang="en-US" altLang="zh-CN" sz="2400" b="1" dirty="0">
                <a:solidFill>
                  <a:srgbClr val="000066"/>
                </a:solidFill>
                <a:latin typeface="+mn-ea"/>
              </a:rPr>
              <a:t>X</a:t>
            </a:r>
            <a:r>
              <a:rPr lang="zh-CN" altLang="en-US" sz="2400" b="1" dirty="0">
                <a:solidFill>
                  <a:srgbClr val="000066"/>
                </a:solidFill>
                <a:latin typeface="+mn-ea"/>
              </a:rPr>
              <a:t>和</a:t>
            </a:r>
            <a:r>
              <a:rPr lang="en-US" altLang="zh-CN" sz="2400" b="1" dirty="0">
                <a:solidFill>
                  <a:srgbClr val="000066"/>
                </a:solidFill>
                <a:latin typeface="+mn-ea"/>
              </a:rPr>
              <a:t>Y</a:t>
            </a:r>
            <a:r>
              <a:rPr lang="zh-CN" altLang="en-US" sz="2400" b="1" dirty="0">
                <a:solidFill>
                  <a:srgbClr val="000066"/>
                </a:solidFill>
                <a:latin typeface="+mn-ea"/>
              </a:rPr>
              <a:t>通道，即可看见频率比为</a:t>
            </a:r>
            <a:r>
              <a:rPr lang="en-US" altLang="zh-CN" sz="2400" b="1" dirty="0">
                <a:solidFill>
                  <a:srgbClr val="000066"/>
                </a:solidFill>
                <a:latin typeface="+mn-ea"/>
              </a:rPr>
              <a:t>1:1</a:t>
            </a:r>
            <a:r>
              <a:rPr lang="zh-CN" altLang="en-US" sz="2400" b="1" dirty="0">
                <a:solidFill>
                  <a:srgbClr val="000066"/>
                </a:solidFill>
                <a:latin typeface="+mn-ea"/>
              </a:rPr>
              <a:t>的李萨如图形。</a:t>
            </a:r>
            <a:endParaRPr lang="zh-CN" altLang="en-US" sz="2400" dirty="0"/>
          </a:p>
        </p:txBody>
      </p:sp>
      <p:sp>
        <p:nvSpPr>
          <p:cNvPr id="7173" name="Text Box 4"/>
          <p:cNvSpPr txBox="1">
            <a:spLocks noChangeArrowheads="1"/>
          </p:cNvSpPr>
          <p:nvPr/>
        </p:nvSpPr>
        <p:spPr bwMode="auto">
          <a:xfrm>
            <a:off x="41275" y="26988"/>
            <a:ext cx="29543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FF0000"/>
                </a:solidFill>
                <a:latin typeface="华文中宋" panose="02010600040101010101" pitchFamily="2" charset="-122"/>
                <a:ea typeface="华文中宋" panose="02010600040101010101" pitchFamily="2" charset="-122"/>
              </a:rPr>
              <a:t>二、实验原理</a:t>
            </a:r>
          </a:p>
        </p:txBody>
      </p:sp>
      <p:graphicFrame>
        <p:nvGraphicFramePr>
          <p:cNvPr id="7174" name="对象 2"/>
          <p:cNvGraphicFramePr>
            <a:graphicFrameLocks noChangeAspect="1"/>
          </p:cNvGraphicFramePr>
          <p:nvPr/>
        </p:nvGraphicFramePr>
        <p:xfrm>
          <a:off x="1722438" y="3689350"/>
          <a:ext cx="1647825" cy="468313"/>
        </p:xfrm>
        <a:graphic>
          <a:graphicData uri="http://schemas.openxmlformats.org/presentationml/2006/ole">
            <mc:AlternateContent xmlns:mc="http://schemas.openxmlformats.org/markup-compatibility/2006">
              <mc:Choice xmlns:v="urn:schemas-microsoft-com:vml" Requires="v">
                <p:oleObj spid="_x0000_s7187" name="Equation" r:id="rId4" imgW="977476" imgH="253890" progId="Equation.DSMT4">
                  <p:embed/>
                </p:oleObj>
              </mc:Choice>
              <mc:Fallback>
                <p:oleObj name="Equation" r:id="rId4" imgW="977476" imgH="25389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2438" y="3689350"/>
                        <a:ext cx="164782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5" name="对象 3"/>
          <p:cNvGraphicFramePr>
            <a:graphicFrameLocks noChangeAspect="1"/>
          </p:cNvGraphicFramePr>
          <p:nvPr/>
        </p:nvGraphicFramePr>
        <p:xfrm>
          <a:off x="1757363" y="4273550"/>
          <a:ext cx="2179637" cy="468313"/>
        </p:xfrm>
        <a:graphic>
          <a:graphicData uri="http://schemas.openxmlformats.org/presentationml/2006/ole">
            <mc:AlternateContent xmlns:mc="http://schemas.openxmlformats.org/markup-compatibility/2006">
              <mc:Choice xmlns:v="urn:schemas-microsoft-com:vml" Requires="v">
                <p:oleObj spid="_x0000_s7188" name="Equation" r:id="rId6" imgW="1295400" imgH="254000" progId="Equation.DSMT4">
                  <p:embed/>
                </p:oleObj>
              </mc:Choice>
              <mc:Fallback>
                <p:oleObj name="Equation" r:id="rId6" imgW="1295400" imgH="254000" progId="Equation.DSMT4">
                  <p:embed/>
                  <p:pic>
                    <p:nvPicPr>
                      <p:cNvPr id="0" name="对象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7363" y="4273550"/>
                        <a:ext cx="217963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左大括号 4"/>
          <p:cNvSpPr/>
          <p:nvPr/>
        </p:nvSpPr>
        <p:spPr>
          <a:xfrm>
            <a:off x="1525588" y="3876675"/>
            <a:ext cx="187325" cy="631825"/>
          </a:xfrm>
          <a:prstGeom prst="leftBrace">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ln>
                <a:solidFill>
                  <a:sysClr val="windowText" lastClr="000000"/>
                </a:solidFill>
              </a:ln>
            </a:endParaRPr>
          </a:p>
        </p:txBody>
      </p:sp>
      <p:graphicFrame>
        <p:nvGraphicFramePr>
          <p:cNvPr id="7177" name="对象 5"/>
          <p:cNvGraphicFramePr>
            <a:graphicFrameLocks noChangeAspect="1"/>
          </p:cNvGraphicFramePr>
          <p:nvPr/>
        </p:nvGraphicFramePr>
        <p:xfrm>
          <a:off x="4859338" y="3833813"/>
          <a:ext cx="1127125" cy="684212"/>
        </p:xfrm>
        <a:graphic>
          <a:graphicData uri="http://schemas.openxmlformats.org/presentationml/2006/ole">
            <mc:AlternateContent xmlns:mc="http://schemas.openxmlformats.org/markup-compatibility/2006">
              <mc:Choice xmlns:v="urn:schemas-microsoft-com:vml" Requires="v">
                <p:oleObj spid="_x0000_s7189" name="Equation" r:id="rId8" imgW="710891" imgH="393529" progId="Equation.DSMT4">
                  <p:embed/>
                </p:oleObj>
              </mc:Choice>
              <mc:Fallback>
                <p:oleObj name="Equation" r:id="rId8" imgW="710891" imgH="393529" progId="Equation.DSMT4">
                  <p:embed/>
                  <p:pic>
                    <p:nvPicPr>
                      <p:cNvPr id="0" name="对象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9338" y="3833813"/>
                        <a:ext cx="112712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8" name="对象 10"/>
          <p:cNvGraphicFramePr>
            <a:graphicFrameLocks noChangeAspect="1"/>
          </p:cNvGraphicFramePr>
          <p:nvPr/>
        </p:nvGraphicFramePr>
        <p:xfrm>
          <a:off x="4518025" y="857250"/>
          <a:ext cx="4086225" cy="2944813"/>
        </p:xfrm>
        <a:graphic>
          <a:graphicData uri="http://schemas.openxmlformats.org/presentationml/2006/ole">
            <mc:AlternateContent xmlns:mc="http://schemas.openxmlformats.org/markup-compatibility/2006">
              <mc:Choice xmlns:v="urn:schemas-microsoft-com:vml" Requires="v">
                <p:oleObj spid="_x0000_s7190" r:id="rId10" imgW="4915586" imgH="3629532" progId="Paint.Picture">
                  <p:embed/>
                </p:oleObj>
              </mc:Choice>
              <mc:Fallback>
                <p:oleObj r:id="rId10" imgW="4915586" imgH="3629532" progId="Paint.Picture">
                  <p:embed/>
                  <p:pic>
                    <p:nvPicPr>
                      <p:cNvPr id="0" name="对象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8025" y="857250"/>
                        <a:ext cx="4086225"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33363" y="115888"/>
            <a:ext cx="6138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0000"/>
                </a:solidFill>
                <a:latin typeface="华文中宋" panose="02010600040101010101" pitchFamily="2" charset="-122"/>
                <a:ea typeface="华文中宋" panose="02010600040101010101" pitchFamily="2" charset="-122"/>
              </a:rPr>
              <a:t>三 实验仪器</a:t>
            </a:r>
            <a:endParaRPr lang="zh-CN" altLang="en-US" sz="2400" b="1">
              <a:solidFill>
                <a:srgbClr val="006666"/>
              </a:solidFill>
              <a:latin typeface="华文中宋" panose="02010600040101010101" pitchFamily="2" charset="-122"/>
              <a:ea typeface="华文中宋" panose="02010600040101010101" pitchFamily="2" charset="-122"/>
            </a:endParaRPr>
          </a:p>
        </p:txBody>
      </p:sp>
      <p:pic>
        <p:nvPicPr>
          <p:cNvPr id="8195" name="Picture 7" descr="dp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965200"/>
            <a:ext cx="52451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8" descr="dpl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4438" y="3787775"/>
            <a:ext cx="3500437"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6"/>
          <p:cNvSpPr txBox="1">
            <a:spLocks noChangeArrowheads="1"/>
          </p:cNvSpPr>
          <p:nvPr/>
        </p:nvSpPr>
        <p:spPr bwMode="auto">
          <a:xfrm>
            <a:off x="6072188" y="1857375"/>
            <a:ext cx="2428875" cy="369888"/>
          </a:xfrm>
          <a:prstGeom prst="rect">
            <a:avLst/>
          </a:prstGeom>
          <a:noFill/>
          <a:ln w="9525">
            <a:noFill/>
            <a:miter lim="800000"/>
            <a:headEnd/>
            <a:tailEnd/>
          </a:ln>
        </p:spPr>
        <p:txBody>
          <a:bodyPr>
            <a:spAutoFit/>
          </a:bodyPr>
          <a:lstStyle/>
          <a:p>
            <a:pPr eaLnBrk="1" hangingPunct="1">
              <a:defRPr/>
            </a:pPr>
            <a:r>
              <a:rPr lang="zh-CN" altLang="en-US" b="1" dirty="0">
                <a:solidFill>
                  <a:srgbClr val="000066"/>
                </a:solidFill>
                <a:latin typeface="+mn-ea"/>
              </a:rPr>
              <a:t>（</a:t>
            </a:r>
            <a:r>
              <a:rPr lang="en-US" altLang="zh-CN" b="1" dirty="0">
                <a:solidFill>
                  <a:srgbClr val="000066"/>
                </a:solidFill>
                <a:latin typeface="+mn-ea"/>
              </a:rPr>
              <a:t>1</a:t>
            </a:r>
            <a:r>
              <a:rPr lang="zh-CN" altLang="en-US" b="1" dirty="0">
                <a:solidFill>
                  <a:srgbClr val="000066"/>
                </a:solidFill>
                <a:latin typeface="+mn-ea"/>
              </a:rPr>
              <a:t>）主测试仪面板图</a:t>
            </a:r>
          </a:p>
        </p:txBody>
      </p:sp>
      <p:sp>
        <p:nvSpPr>
          <p:cNvPr id="11270" name="TextBox 7"/>
          <p:cNvSpPr txBox="1">
            <a:spLocks noChangeArrowheads="1"/>
          </p:cNvSpPr>
          <p:nvPr/>
        </p:nvSpPr>
        <p:spPr bwMode="auto">
          <a:xfrm>
            <a:off x="5153025" y="4556125"/>
            <a:ext cx="2847975" cy="368300"/>
          </a:xfrm>
          <a:prstGeom prst="rect">
            <a:avLst/>
          </a:prstGeom>
          <a:noFill/>
          <a:ln w="9525">
            <a:noFill/>
            <a:miter lim="800000"/>
            <a:headEnd/>
            <a:tailEnd/>
          </a:ln>
        </p:spPr>
        <p:txBody>
          <a:bodyPr>
            <a:spAutoFit/>
          </a:bodyPr>
          <a:lstStyle/>
          <a:p>
            <a:pPr eaLnBrk="1" hangingPunct="1">
              <a:defRPr/>
            </a:pPr>
            <a:r>
              <a:rPr lang="zh-CN" altLang="en-US" b="1" dirty="0">
                <a:solidFill>
                  <a:srgbClr val="000066"/>
                </a:solidFill>
                <a:latin typeface="+mn-ea"/>
              </a:rPr>
              <a:t>（</a:t>
            </a:r>
            <a:r>
              <a:rPr lang="en-US" altLang="zh-CN" b="1" dirty="0">
                <a:solidFill>
                  <a:srgbClr val="000066"/>
                </a:solidFill>
                <a:latin typeface="+mn-ea"/>
              </a:rPr>
              <a:t>2</a:t>
            </a:r>
            <a:r>
              <a:rPr lang="zh-CN" altLang="en-US" b="1" dirty="0">
                <a:solidFill>
                  <a:srgbClr val="000066"/>
                </a:solidFill>
                <a:latin typeface="+mn-ea"/>
              </a:rPr>
              <a:t>）智能运动控制面板图</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33363" y="115888"/>
            <a:ext cx="6138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0000"/>
                </a:solidFill>
                <a:latin typeface="华文中宋" panose="02010600040101010101" pitchFamily="2" charset="-122"/>
                <a:ea typeface="华文中宋" panose="02010600040101010101" pitchFamily="2" charset="-122"/>
              </a:rPr>
              <a:t>三实验仪器</a:t>
            </a:r>
            <a:endParaRPr lang="zh-CN" altLang="en-US" sz="2400" b="1">
              <a:solidFill>
                <a:srgbClr val="006666"/>
              </a:solidFill>
              <a:latin typeface="华文中宋" panose="02010600040101010101" pitchFamily="2" charset="-122"/>
              <a:ea typeface="华文中宋" panose="02010600040101010101" pitchFamily="2" charset="-122"/>
            </a:endParaRPr>
          </a:p>
        </p:txBody>
      </p:sp>
      <p:pic>
        <p:nvPicPr>
          <p:cNvPr id="9219" name="Picture 2" descr="dpl 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1357313"/>
            <a:ext cx="5786437" cy="455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Box 8"/>
          <p:cNvSpPr txBox="1">
            <a:spLocks noChangeArrowheads="1"/>
          </p:cNvSpPr>
          <p:nvPr/>
        </p:nvSpPr>
        <p:spPr bwMode="auto">
          <a:xfrm>
            <a:off x="2071688" y="5545138"/>
            <a:ext cx="2428875" cy="368300"/>
          </a:xfrm>
          <a:prstGeom prst="rect">
            <a:avLst/>
          </a:prstGeom>
          <a:noFill/>
          <a:ln w="9525">
            <a:noFill/>
            <a:miter lim="800000"/>
            <a:headEnd/>
            <a:tailEnd/>
          </a:ln>
        </p:spPr>
        <p:txBody>
          <a:bodyPr>
            <a:spAutoFit/>
          </a:bodyPr>
          <a:lstStyle/>
          <a:p>
            <a:pPr eaLnBrk="1" hangingPunct="1">
              <a:defRPr/>
            </a:pPr>
            <a:r>
              <a:rPr lang="zh-CN" altLang="en-US" b="1" dirty="0">
                <a:solidFill>
                  <a:srgbClr val="000066"/>
                </a:solidFill>
                <a:latin typeface="+mn-ea"/>
              </a:rPr>
              <a:t>（</a:t>
            </a:r>
            <a:r>
              <a:rPr lang="en-US" altLang="zh-CN" b="1" dirty="0">
                <a:solidFill>
                  <a:srgbClr val="000066"/>
                </a:solidFill>
                <a:latin typeface="+mn-ea"/>
              </a:rPr>
              <a:t>3</a:t>
            </a:r>
            <a:r>
              <a:rPr lang="zh-CN" altLang="en-US" b="1" dirty="0">
                <a:solidFill>
                  <a:srgbClr val="000066"/>
                </a:solidFill>
                <a:latin typeface="+mn-ea"/>
              </a:rPr>
              <a:t>）线路连接示意图</a:t>
            </a:r>
          </a:p>
        </p:txBody>
      </p:sp>
      <p:sp>
        <p:nvSpPr>
          <p:cNvPr id="12294" name="Rectangle 6"/>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hangingPunct="1">
              <a:defRPr/>
            </a:pPr>
            <a:endParaRPr lang="zh-CN" altLang="en-US"/>
          </a:p>
        </p:txBody>
      </p:sp>
      <p:graphicFrame>
        <p:nvGraphicFramePr>
          <p:cNvPr id="9222" name="Object 5"/>
          <p:cNvGraphicFramePr>
            <a:graphicFrameLocks noChangeAspect="1"/>
          </p:cNvGraphicFramePr>
          <p:nvPr/>
        </p:nvGraphicFramePr>
        <p:xfrm>
          <a:off x="0" y="0"/>
          <a:ext cx="171450" cy="200025"/>
        </p:xfrm>
        <a:graphic>
          <a:graphicData uri="http://schemas.openxmlformats.org/presentationml/2006/ole">
            <mc:AlternateContent xmlns:mc="http://schemas.openxmlformats.org/markup-compatibility/2006">
              <mc:Choice xmlns:v="urn:schemas-microsoft-com:vml" Requires="v">
                <p:oleObj spid="_x0000_s9225" r:id="rId4" imgW="190800" imgH="227520" progId="CorelDRAW.Graphic.9">
                  <p:embed/>
                </p:oleObj>
              </mc:Choice>
              <mc:Fallback>
                <p:oleObj r:id="rId4" imgW="190800" imgH="227520" progId="CorelDRAW.Graphic.9">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714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33363" y="115888"/>
            <a:ext cx="6138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0000"/>
                </a:solidFill>
                <a:latin typeface="华文中宋" panose="02010600040101010101" pitchFamily="2" charset="-122"/>
                <a:ea typeface="华文中宋" panose="02010600040101010101" pitchFamily="2" charset="-122"/>
              </a:rPr>
              <a:t>四 实验内容和步骤</a:t>
            </a:r>
            <a:endParaRPr lang="zh-CN" altLang="en-US" sz="2400" b="1">
              <a:solidFill>
                <a:srgbClr val="006666"/>
              </a:solidFill>
              <a:latin typeface="华文中宋" panose="02010600040101010101" pitchFamily="2" charset="-122"/>
              <a:ea typeface="华文中宋" panose="02010600040101010101" pitchFamily="2" charset="-122"/>
            </a:endParaRPr>
          </a:p>
        </p:txBody>
      </p:sp>
      <p:sp>
        <p:nvSpPr>
          <p:cNvPr id="6" name="TextBox 5"/>
          <p:cNvSpPr txBox="1"/>
          <p:nvPr/>
        </p:nvSpPr>
        <p:spPr>
          <a:xfrm>
            <a:off x="233363" y="695325"/>
            <a:ext cx="8731250" cy="4554538"/>
          </a:xfrm>
          <a:prstGeom prst="rect">
            <a:avLst/>
          </a:prstGeom>
          <a:noFill/>
        </p:spPr>
        <p:txBody>
          <a:bodyPr>
            <a:spAutoFit/>
          </a:bodyPr>
          <a:lstStyle/>
          <a:p>
            <a:pPr eaLnBrk="1" hangingPunct="1">
              <a:lnSpc>
                <a:spcPct val="150000"/>
              </a:lnSpc>
              <a:defRPr/>
            </a:pPr>
            <a:r>
              <a:rPr lang="zh-CN" altLang="en-US" sz="2400" b="1" dirty="0">
                <a:solidFill>
                  <a:srgbClr val="000066"/>
                </a:solidFill>
                <a:latin typeface="+mn-ea"/>
              </a:rPr>
              <a:t>多普勒法</a:t>
            </a:r>
            <a:endParaRPr lang="en-US" altLang="zh-CN" sz="2400" b="1" dirty="0">
              <a:solidFill>
                <a:srgbClr val="000066"/>
              </a:solidFill>
              <a:latin typeface="+mn-ea"/>
            </a:endParaRPr>
          </a:p>
          <a:p>
            <a:pPr eaLnBrk="1" hangingPunct="1">
              <a:lnSpc>
                <a:spcPct val="150000"/>
              </a:lnSpc>
              <a:defRPr/>
            </a:pPr>
            <a:r>
              <a:rPr lang="zh-CN" altLang="en-US" sz="2800" b="1" dirty="0">
                <a:solidFill>
                  <a:srgbClr val="000066"/>
                </a:solidFill>
                <a:latin typeface="+mn-ea"/>
              </a:rPr>
              <a:t>已知</a:t>
            </a:r>
            <a:r>
              <a:rPr lang="en-US" altLang="zh-CN" sz="2800" b="1" dirty="0">
                <a:solidFill>
                  <a:srgbClr val="000066"/>
                </a:solidFill>
                <a:latin typeface="+mn-ea"/>
              </a:rPr>
              <a:t>c</a:t>
            </a:r>
            <a:r>
              <a:rPr lang="en-US" altLang="zh-CN" sz="2800" b="1" baseline="-25000" dirty="0">
                <a:solidFill>
                  <a:srgbClr val="000066"/>
                </a:solidFill>
                <a:latin typeface="+mn-ea"/>
              </a:rPr>
              <a:t>0</a:t>
            </a:r>
            <a:r>
              <a:rPr lang="en-US" altLang="zh-CN" sz="2800" b="1" dirty="0">
                <a:solidFill>
                  <a:srgbClr val="000066"/>
                </a:solidFill>
                <a:latin typeface="+mn-ea"/>
              </a:rPr>
              <a:t>=347m/s</a:t>
            </a:r>
            <a:r>
              <a:rPr lang="zh-CN" altLang="en-US" sz="2800" b="1" dirty="0">
                <a:solidFill>
                  <a:srgbClr val="000066"/>
                </a:solidFill>
                <a:latin typeface="+mn-ea"/>
              </a:rPr>
              <a:t>换能器谐振频率</a:t>
            </a:r>
            <a:r>
              <a:rPr lang="en-US" altLang="en-US" sz="2800" b="1" dirty="0">
                <a:solidFill>
                  <a:srgbClr val="000066"/>
                </a:solidFill>
                <a:latin typeface="+mn-ea"/>
              </a:rPr>
              <a:t>f=37730Hz</a:t>
            </a:r>
            <a:r>
              <a:rPr lang="zh-CN" altLang="en-US" sz="2800" b="1" dirty="0">
                <a:solidFill>
                  <a:srgbClr val="000066"/>
                </a:solidFill>
                <a:latin typeface="+mn-ea"/>
              </a:rPr>
              <a:t>，声源、介质不动，接收器运动速度为</a:t>
            </a:r>
            <a:r>
              <a:rPr lang="en-US" altLang="zh-CN" sz="2800" b="1" dirty="0" err="1">
                <a:solidFill>
                  <a:srgbClr val="000066"/>
                </a:solidFill>
                <a:latin typeface="+mn-ea"/>
              </a:rPr>
              <a:t>v</a:t>
            </a:r>
            <a:r>
              <a:rPr lang="en-US" altLang="zh-CN" sz="2800" b="1" baseline="-25000" dirty="0" err="1">
                <a:solidFill>
                  <a:srgbClr val="000066"/>
                </a:solidFill>
                <a:latin typeface="+mn-ea"/>
              </a:rPr>
              <a:t>r</a:t>
            </a:r>
            <a:r>
              <a:rPr lang="en-US" altLang="en-US" sz="2800" b="1" dirty="0">
                <a:solidFill>
                  <a:srgbClr val="000066"/>
                </a:solidFill>
                <a:latin typeface="+mn-ea"/>
              </a:rPr>
              <a:t> </a:t>
            </a:r>
            <a:r>
              <a:rPr lang="zh-CN" altLang="en-US" sz="2800" b="1" dirty="0">
                <a:solidFill>
                  <a:srgbClr val="000066"/>
                </a:solidFill>
                <a:latin typeface="+mn-ea"/>
              </a:rPr>
              <a:t>。</a:t>
            </a:r>
          </a:p>
          <a:p>
            <a:pPr eaLnBrk="1" hangingPunct="1">
              <a:lnSpc>
                <a:spcPct val="150000"/>
              </a:lnSpc>
              <a:defRPr/>
            </a:pPr>
            <a:r>
              <a:rPr lang="zh-CN" altLang="en-US" sz="2800" b="1" dirty="0">
                <a:solidFill>
                  <a:srgbClr val="000066"/>
                </a:solidFill>
                <a:latin typeface="+mn-ea"/>
              </a:rPr>
              <a:t>实验步骤：</a:t>
            </a:r>
          </a:p>
          <a:p>
            <a:pPr eaLnBrk="1" hangingPunct="1">
              <a:lnSpc>
                <a:spcPct val="150000"/>
              </a:lnSpc>
              <a:defRPr/>
            </a:pPr>
            <a:r>
              <a:rPr lang="en-US" altLang="en-US" sz="2400" b="1" dirty="0">
                <a:solidFill>
                  <a:srgbClr val="000066"/>
                </a:solidFill>
                <a:latin typeface="+mn-ea"/>
              </a:rPr>
              <a:t>1</a:t>
            </a:r>
            <a:r>
              <a:rPr lang="zh-CN" altLang="en-US" sz="2400" b="1" dirty="0">
                <a:solidFill>
                  <a:srgbClr val="000066"/>
                </a:solidFill>
                <a:latin typeface="+mn-ea"/>
              </a:rPr>
              <a:t>、按图（</a:t>
            </a:r>
            <a:r>
              <a:rPr lang="en-US" altLang="zh-CN" sz="2400" b="1" dirty="0">
                <a:solidFill>
                  <a:srgbClr val="000066"/>
                </a:solidFill>
                <a:latin typeface="+mn-ea"/>
              </a:rPr>
              <a:t>3</a:t>
            </a:r>
            <a:r>
              <a:rPr lang="zh-CN" altLang="en-US" sz="2400" b="1" dirty="0">
                <a:solidFill>
                  <a:srgbClr val="000066"/>
                </a:solidFill>
                <a:latin typeface="+mn-ea"/>
              </a:rPr>
              <a:t>）接线。</a:t>
            </a:r>
          </a:p>
          <a:p>
            <a:pPr eaLnBrk="1" hangingPunct="1">
              <a:lnSpc>
                <a:spcPct val="150000"/>
              </a:lnSpc>
              <a:defRPr/>
            </a:pPr>
            <a:r>
              <a:rPr lang="en-US" altLang="en-US" sz="2400" b="1" dirty="0">
                <a:solidFill>
                  <a:srgbClr val="000066"/>
                </a:solidFill>
                <a:latin typeface="+mn-ea"/>
              </a:rPr>
              <a:t>2</a:t>
            </a:r>
            <a:r>
              <a:rPr lang="zh-CN" altLang="en-US" sz="2400" b="1" dirty="0">
                <a:solidFill>
                  <a:srgbClr val="000066"/>
                </a:solidFill>
                <a:latin typeface="+mn-ea"/>
              </a:rPr>
              <a:t>、把载接受换能器的小车移动到导轨最右端并把试验仪超声波发射强度和接受增益调到最大。</a:t>
            </a:r>
          </a:p>
          <a:p>
            <a:pPr eaLnBrk="1" hangingPunct="1">
              <a:defRPr/>
            </a:pPr>
            <a:endParaRPr lang="zh-CN" altLang="en-US" sz="20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33363" y="115888"/>
            <a:ext cx="6138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0000"/>
                </a:solidFill>
                <a:latin typeface="华文中宋" panose="02010600040101010101" pitchFamily="2" charset="-122"/>
                <a:ea typeface="华文中宋" panose="02010600040101010101" pitchFamily="2" charset="-122"/>
              </a:rPr>
              <a:t>四 实验内容和步骤</a:t>
            </a:r>
            <a:endParaRPr lang="zh-CN" altLang="en-US" sz="2400" b="1">
              <a:solidFill>
                <a:srgbClr val="006666"/>
              </a:solidFill>
              <a:latin typeface="华文中宋" panose="02010600040101010101" pitchFamily="2" charset="-122"/>
              <a:ea typeface="华文中宋" panose="02010600040101010101" pitchFamily="2" charset="-122"/>
            </a:endParaRPr>
          </a:p>
        </p:txBody>
      </p:sp>
      <p:sp>
        <p:nvSpPr>
          <p:cNvPr id="6" name="TextBox 5"/>
          <p:cNvSpPr txBox="1"/>
          <p:nvPr/>
        </p:nvSpPr>
        <p:spPr>
          <a:xfrm>
            <a:off x="233363" y="695325"/>
            <a:ext cx="7715250" cy="3140075"/>
          </a:xfrm>
          <a:prstGeom prst="rect">
            <a:avLst/>
          </a:prstGeom>
          <a:noFill/>
        </p:spPr>
        <p:txBody>
          <a:bodyPr>
            <a:spAutoFit/>
          </a:bodyPr>
          <a:lstStyle/>
          <a:p>
            <a:pPr eaLnBrk="1" hangingPunct="1">
              <a:lnSpc>
                <a:spcPct val="150000"/>
              </a:lnSpc>
              <a:defRPr/>
            </a:pPr>
            <a:r>
              <a:rPr lang="en-US" altLang="en-US" sz="2400" b="1" dirty="0">
                <a:solidFill>
                  <a:srgbClr val="000066"/>
                </a:solidFill>
                <a:latin typeface="+mn-ea"/>
              </a:rPr>
              <a:t>3</a:t>
            </a:r>
            <a:r>
              <a:rPr lang="zh-CN" altLang="en-US" sz="2400" b="1" dirty="0">
                <a:solidFill>
                  <a:srgbClr val="000066"/>
                </a:solidFill>
                <a:latin typeface="+mn-ea"/>
              </a:rPr>
              <a:t>、进入“多普勒效应实验”子菜单，切换到“设置源频率”后，按“</a:t>
            </a:r>
            <a:r>
              <a:rPr lang="en-US" altLang="en-US" sz="2400" b="1" dirty="0">
                <a:solidFill>
                  <a:srgbClr val="000066"/>
                </a:solidFill>
                <a:latin typeface="+mn-ea"/>
              </a:rPr>
              <a:t>     </a:t>
            </a:r>
            <a:r>
              <a:rPr lang="zh-CN" altLang="en-US" sz="2400" b="1" dirty="0">
                <a:solidFill>
                  <a:srgbClr val="000066"/>
                </a:solidFill>
                <a:latin typeface="+mn-ea"/>
              </a:rPr>
              <a:t>”“</a:t>
            </a:r>
            <a:r>
              <a:rPr lang="en-US" altLang="en-US" sz="2400" b="1" dirty="0">
                <a:solidFill>
                  <a:srgbClr val="000066"/>
                </a:solidFill>
                <a:latin typeface="+mn-ea"/>
              </a:rPr>
              <a:t>     </a:t>
            </a:r>
            <a:r>
              <a:rPr lang="zh-CN" altLang="en-US" sz="2400" b="1" dirty="0">
                <a:solidFill>
                  <a:srgbClr val="000066"/>
                </a:solidFill>
                <a:latin typeface="+mn-ea"/>
              </a:rPr>
              <a:t>”键增减信号频率，一次变化</a:t>
            </a:r>
            <a:r>
              <a:rPr lang="en-US" altLang="en-US" sz="2400" b="1" dirty="0">
                <a:solidFill>
                  <a:srgbClr val="000066"/>
                </a:solidFill>
                <a:latin typeface="+mn-ea"/>
              </a:rPr>
              <a:t>10Hz</a:t>
            </a:r>
            <a:r>
              <a:rPr lang="zh-CN" altLang="en-US" sz="2400" b="1" dirty="0">
                <a:solidFill>
                  <a:srgbClr val="000066"/>
                </a:solidFill>
                <a:latin typeface="+mn-ea"/>
              </a:rPr>
              <a:t>；用示波器观察接收换能器波形的幅度是否达到最大值，该值对应的超声波频率即为换能器的谐振频率。</a:t>
            </a:r>
            <a:endParaRPr lang="en-US" altLang="en-US" sz="2400" b="1" dirty="0">
              <a:solidFill>
                <a:srgbClr val="000066"/>
              </a:solidFill>
              <a:latin typeface="+mn-ea"/>
            </a:endParaRPr>
          </a:p>
          <a:p>
            <a:pPr eaLnBrk="1" hangingPunct="1">
              <a:defRPr/>
            </a:pPr>
            <a:endParaRPr lang="zh-CN" altLang="en-US" dirty="0"/>
          </a:p>
        </p:txBody>
      </p:sp>
      <p:sp>
        <p:nvSpPr>
          <p:cNvPr id="5" name="等腰三角形 4"/>
          <p:cNvSpPr/>
          <p:nvPr/>
        </p:nvSpPr>
        <p:spPr>
          <a:xfrm rot="5400000">
            <a:off x="2408238" y="1277938"/>
            <a:ext cx="400050" cy="393700"/>
          </a:xfrm>
          <a:prstGeom prst="triangle">
            <a:avLst/>
          </a:prstGeom>
          <a:solidFill>
            <a:srgbClr val="FFC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等腰三角形 7"/>
          <p:cNvSpPr/>
          <p:nvPr/>
        </p:nvSpPr>
        <p:spPr>
          <a:xfrm rot="16200000">
            <a:off x="3717132" y="1278731"/>
            <a:ext cx="400050" cy="392113"/>
          </a:xfrm>
          <a:prstGeom prst="triangl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6369</TotalTime>
  <Words>902</Words>
  <Application>Microsoft Office PowerPoint</Application>
  <PresentationFormat>全屏显示(4:3)</PresentationFormat>
  <Paragraphs>76</Paragraphs>
  <Slides>17</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17</vt:i4>
      </vt:variant>
    </vt:vector>
  </HeadingPairs>
  <TitlesOfParts>
    <vt:vector size="31" baseType="lpstr">
      <vt:lpstr>Arial</vt:lpstr>
      <vt:lpstr>宋体</vt:lpstr>
      <vt:lpstr>Wingdings</vt:lpstr>
      <vt:lpstr>Calibri</vt:lpstr>
      <vt:lpstr>Times New Roman</vt:lpstr>
      <vt:lpstr>华文中宋</vt:lpstr>
      <vt:lpstr>Adobe 黑体 Std R</vt:lpstr>
      <vt:lpstr>+mn-ea</vt:lpstr>
      <vt:lpstr>隶书</vt:lpstr>
      <vt:lpstr>古瓶荷花</vt:lpstr>
      <vt:lpstr>MathType 6.0 Equation</vt:lpstr>
      <vt:lpstr>MathType 5.0 Equation</vt:lpstr>
      <vt:lpstr>Bitmap Image</vt:lpstr>
      <vt:lpstr>CorelDRAW.Graphic.9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大学物理实验</dc:title>
  <dc:creator>User</dc:creator>
  <cp:lastModifiedBy>win7</cp:lastModifiedBy>
  <cp:revision>139</cp:revision>
  <dcterms:created xsi:type="dcterms:W3CDTF">2007-03-01T02:00:05Z</dcterms:created>
  <dcterms:modified xsi:type="dcterms:W3CDTF">2022-05-11T05:48:05Z</dcterms:modified>
</cp:coreProperties>
</file>