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4"/>
  </p:notesMasterIdLst>
  <p:handoutMasterIdLst>
    <p:handoutMasterId r:id="rId15"/>
  </p:handoutMasterIdLst>
  <p:sldIdLst>
    <p:sldId id="390" r:id="rId2"/>
    <p:sldId id="582" r:id="rId3"/>
    <p:sldId id="583" r:id="rId4"/>
    <p:sldId id="584" r:id="rId5"/>
    <p:sldId id="586" r:id="rId6"/>
    <p:sldId id="592" r:id="rId7"/>
    <p:sldId id="585" r:id="rId8"/>
    <p:sldId id="587" r:id="rId9"/>
    <p:sldId id="588" r:id="rId10"/>
    <p:sldId id="589" r:id="rId11"/>
    <p:sldId id="590" r:id="rId12"/>
    <p:sldId id="418" r:id="rId13"/>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8080"/>
    <a:srgbClr val="006666"/>
    <a:srgbClr val="004E4C"/>
    <a:srgbClr val="FF0066"/>
    <a:srgbClr val="000066"/>
    <a:srgbClr val="0033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75" autoAdjust="0"/>
  </p:normalViewPr>
  <p:slideViewPr>
    <p:cSldViewPr snapToObjects="1">
      <p:cViewPr varScale="1">
        <p:scale>
          <a:sx n="60" d="100"/>
          <a:sy n="60" d="100"/>
        </p:scale>
        <p:origin x="732" y="56"/>
      </p:cViewPr>
      <p:guideLst>
        <p:guide orient="horz" pos="2160"/>
        <p:guide pos="2880"/>
      </p:guideLst>
    </p:cSldViewPr>
  </p:slideViewPr>
  <p:outlineViewPr>
    <p:cViewPr>
      <p:scale>
        <a:sx n="66" d="100"/>
        <a:sy n="66" d="100"/>
      </p:scale>
      <p:origin x="0" y="-31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8" d="100"/>
          <a:sy n="48"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62179"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62180"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4197604-8026-45FC-A2F7-85E27FEAF783}" type="slidenum">
              <a:rPr lang="en-US" altLang="zh-CN"/>
              <a:pPr>
                <a:defRPr/>
              </a:pPr>
              <a:t>‹#›</a:t>
            </a:fld>
            <a:endParaRPr lang="en-US" altLang="zh-CN"/>
          </a:p>
        </p:txBody>
      </p:sp>
    </p:spTree>
    <p:extLst>
      <p:ext uri="{BB962C8B-B14F-4D97-AF65-F5344CB8AC3E}">
        <p14:creationId xmlns:p14="http://schemas.microsoft.com/office/powerpoint/2010/main" val="3718991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2C7E20BB-ABCB-4617-8040-3558C2601BB5}" type="datetimeFigureOut">
              <a:rPr lang="zh-CN" altLang="en-US"/>
              <a:pPr>
                <a:defRPr/>
              </a:pPr>
              <a:t>2022/3/23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5EBC05-59FA-483E-9920-E441E67F3809}" type="slidenum">
              <a:rPr lang="zh-CN" altLang="en-US"/>
              <a:pPr>
                <a:defRPr/>
              </a:pPr>
              <a:t>‹#›</a:t>
            </a:fld>
            <a:endParaRPr lang="zh-CN" altLang="en-US"/>
          </a:p>
        </p:txBody>
      </p:sp>
    </p:spTree>
    <p:extLst>
      <p:ext uri="{BB962C8B-B14F-4D97-AF65-F5344CB8AC3E}">
        <p14:creationId xmlns:p14="http://schemas.microsoft.com/office/powerpoint/2010/main" val="2555152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0467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35846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32468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47404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4735197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35201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32931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71456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3614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046838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32704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34100"/>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20"/>
          <p:cNvGrpSpPr>
            <a:grpSpLocks/>
          </p:cNvGrpSpPr>
          <p:nvPr userDrawn="1"/>
        </p:nvGrpSpPr>
        <p:grpSpPr bwMode="auto">
          <a:xfrm>
            <a:off x="6805613" y="6415088"/>
            <a:ext cx="198437" cy="327025"/>
            <a:chOff x="3492" y="3902"/>
            <a:chExt cx="155" cy="257"/>
          </a:xfrm>
        </p:grpSpPr>
        <p:sp>
          <p:nvSpPr>
            <p:cNvPr id="462869" name="AutoShape 21">
              <a:hlinkClick r:id="" action="ppaction://hlinkshowjump?jump=lastslide"/>
            </p:cNvPr>
            <p:cNvSpPr>
              <a:spLocks noChangeArrowheads="1"/>
            </p:cNvSpPr>
            <p:nvPr userDrawn="1"/>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a:p>
          </p:txBody>
        </p:sp>
        <p:sp>
          <p:nvSpPr>
            <p:cNvPr id="1037" name="Line 22">
              <a:hlinkClick r:id="" action="ppaction://hlinkshowjump?jump=lastslide"/>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62871" name="AutoShape 23">
            <a:hlinkClick r:id="" action="ppaction://hlinkshowjump?jump=nextslide"/>
          </p:cNvPr>
          <p:cNvSpPr>
            <a:spLocks noChangeArrowheads="1"/>
          </p:cNvSpPr>
          <p:nvPr userDrawn="1"/>
        </p:nvSpPr>
        <p:spPr bwMode="auto">
          <a:xfrm rot="5400000">
            <a:off x="7471569" y="6479382"/>
            <a:ext cx="327025" cy="198437"/>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a:p>
        </p:txBody>
      </p:sp>
      <p:sp>
        <p:nvSpPr>
          <p:cNvPr id="462872" name="AutoShape 24">
            <a:hlinkClick r:id="" action="ppaction://hlinkshowjump?jump=previousslide"/>
          </p:cNvPr>
          <p:cNvSpPr>
            <a:spLocks noChangeArrowheads="1"/>
          </p:cNvSpPr>
          <p:nvPr userDrawn="1"/>
        </p:nvSpPr>
        <p:spPr bwMode="auto">
          <a:xfrm rot="16200000">
            <a:off x="8019256" y="6479382"/>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a:p>
        </p:txBody>
      </p:sp>
      <p:grpSp>
        <p:nvGrpSpPr>
          <p:cNvPr id="1030" name="Group 25"/>
          <p:cNvGrpSpPr>
            <a:grpSpLocks/>
          </p:cNvGrpSpPr>
          <p:nvPr userDrawn="1"/>
        </p:nvGrpSpPr>
        <p:grpSpPr bwMode="auto">
          <a:xfrm>
            <a:off x="8766175" y="6415088"/>
            <a:ext cx="198438" cy="327025"/>
            <a:chOff x="4558" y="3875"/>
            <a:chExt cx="155" cy="257"/>
          </a:xfrm>
        </p:grpSpPr>
        <p:sp>
          <p:nvSpPr>
            <p:cNvPr id="462874" name="AutoShape 26">
              <a:hlinkClick r:id="" action="ppaction://hlinkshowjump?jump=firstslide"/>
            </p:cNvPr>
            <p:cNvSpPr>
              <a:spLocks noChangeArrowheads="1"/>
            </p:cNvSpPr>
            <p:nvPr userDrawn="1"/>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a:p>
          </p:txBody>
        </p:sp>
        <p:sp>
          <p:nvSpPr>
            <p:cNvPr id="1035" name="Line 27"/>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a:p>
          </p:txBody>
        </p:sp>
      </p:grpSp>
      <p:pic>
        <p:nvPicPr>
          <p:cNvPr id="1031" name="Picture 37" descr="bj"/>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33"/>
          <p:cNvSpPr>
            <a:spLocks noChangeArrowheads="1"/>
          </p:cNvSpPr>
          <p:nvPr userDrawn="1"/>
        </p:nvSpPr>
        <p:spPr bwMode="auto">
          <a:xfrm>
            <a:off x="0" y="911225"/>
            <a:ext cx="9144000" cy="73025"/>
          </a:xfrm>
          <a:prstGeom prst="rect">
            <a:avLst/>
          </a:prstGeom>
          <a:gradFill rotWithShape="1">
            <a:gsLst>
              <a:gs pos="0">
                <a:srgbClr val="FF3300"/>
              </a:gs>
              <a:gs pos="100000">
                <a:schemeClr val="bg1"/>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a:p>
        </p:txBody>
      </p:sp>
      <p:sp>
        <p:nvSpPr>
          <p:cNvPr id="1033" name="Rectangle 34"/>
          <p:cNvSpPr>
            <a:spLocks noChangeArrowheads="1"/>
          </p:cNvSpPr>
          <p:nvPr userDrawn="1"/>
        </p:nvSpPr>
        <p:spPr bwMode="auto">
          <a:xfrm>
            <a:off x="0" y="6173788"/>
            <a:ext cx="9144000" cy="73025"/>
          </a:xfrm>
          <a:prstGeom prst="rect">
            <a:avLst/>
          </a:prstGeom>
          <a:gradFill rotWithShape="1">
            <a:gsLst>
              <a:gs pos="0">
                <a:schemeClr val="bg1"/>
              </a:gs>
              <a:gs pos="100000">
                <a:srgbClr val="FF3300"/>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868"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ChangeArrowheads="1"/>
          </p:cNvSpPr>
          <p:nvPr/>
        </p:nvSpPr>
        <p:spPr bwMode="auto">
          <a:xfrm>
            <a:off x="0" y="5949950"/>
            <a:ext cx="9144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gn="ctr" eaLnBrk="1" hangingPunct="1"/>
            <a:r>
              <a:rPr kumimoji="1" lang="en-US" altLang="zh-CN" sz="2800" b="1" i="1">
                <a:latin typeface="Times New Roman" panose="02020603050405020304" pitchFamily="18" charset="0"/>
              </a:rPr>
              <a:t>                                                       </a:t>
            </a:r>
            <a:endParaRPr kumimoji="1" lang="en-US" altLang="zh-CN" sz="2800" b="1" i="1">
              <a:solidFill>
                <a:srgbClr val="000066"/>
              </a:solidFill>
              <a:latin typeface="Times New Roman" panose="02020603050405020304" pitchFamily="18" charset="0"/>
            </a:endParaRPr>
          </a:p>
        </p:txBody>
      </p:sp>
      <p:sp>
        <p:nvSpPr>
          <p:cNvPr id="4100" name="Rectangle 5"/>
          <p:cNvSpPr>
            <a:spLocks noChangeArrowheads="1"/>
          </p:cNvSpPr>
          <p:nvPr/>
        </p:nvSpPr>
        <p:spPr bwMode="auto">
          <a:xfrm>
            <a:off x="0" y="0"/>
            <a:ext cx="9144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solidFill>
                <a:srgbClr val="008080"/>
              </a:solidFill>
            </a:endParaRPr>
          </a:p>
        </p:txBody>
      </p:sp>
      <p:sp>
        <p:nvSpPr>
          <p:cNvPr id="4101" name="WordArt 8"/>
          <p:cNvSpPr>
            <a:spLocks noChangeArrowheads="1" noChangeShapeType="1" noTextEdit="1"/>
          </p:cNvSpPr>
          <p:nvPr/>
        </p:nvSpPr>
        <p:spPr bwMode="auto">
          <a:xfrm>
            <a:off x="4356100" y="3789363"/>
            <a:ext cx="3095625" cy="5032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000066"/>
                </a:solidFill>
                <a:effectLst>
                  <a:prstShdw prst="shdw13" dist="53882" dir="13500000">
                    <a:srgbClr val="808080">
                      <a:alpha val="50000"/>
                    </a:srgbClr>
                  </a:prstShdw>
                </a:effectLst>
                <a:latin typeface="华文隶书" panose="02010800040101010101" pitchFamily="2" charset="-122"/>
                <a:ea typeface="华文隶书" panose="02010800040101010101" pitchFamily="2" charset="-122"/>
              </a:rPr>
              <a:t>物理实验（一）</a:t>
            </a:r>
          </a:p>
        </p:txBody>
      </p:sp>
      <p:sp>
        <p:nvSpPr>
          <p:cNvPr id="4102" name="WordArt 9"/>
          <p:cNvSpPr>
            <a:spLocks noChangeArrowheads="1" noChangeShapeType="1" noTextEdit="1"/>
          </p:cNvSpPr>
          <p:nvPr/>
        </p:nvSpPr>
        <p:spPr bwMode="auto">
          <a:xfrm>
            <a:off x="3779838" y="2205038"/>
            <a:ext cx="4575175" cy="9350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593"/>
              </a:avLst>
            </a:prstTxWarp>
          </a:bodyPr>
          <a:lstStyle/>
          <a:p>
            <a:pPr algn="ctr"/>
            <a:r>
              <a:rPr lang="zh-CN" altLang="en-US" sz="3600" kern="10">
                <a:solidFill>
                  <a:srgbClr val="000066"/>
                </a:solidFill>
                <a:effectLst>
                  <a:prstShdw prst="shdw13" dist="53882" dir="13500000">
                    <a:srgbClr val="808080">
                      <a:alpha val="50000"/>
                    </a:srgbClr>
                  </a:prstShdw>
                </a:effectLst>
                <a:latin typeface="华文隶书" panose="02010800040101010101" pitchFamily="2" charset="-122"/>
                <a:ea typeface="华文隶书" panose="02010800040101010101" pitchFamily="2" charset="-122"/>
              </a:rPr>
              <a:t>单摆实验研究</a:t>
            </a:r>
          </a:p>
        </p:txBody>
      </p:sp>
      <p:sp>
        <p:nvSpPr>
          <p:cNvPr id="4103" name="WordArt 8"/>
          <p:cNvSpPr>
            <a:spLocks noChangeArrowheads="1" noChangeShapeType="1" noTextEdit="1"/>
          </p:cNvSpPr>
          <p:nvPr/>
        </p:nvSpPr>
        <p:spPr bwMode="auto">
          <a:xfrm>
            <a:off x="4356100" y="4724400"/>
            <a:ext cx="3095625" cy="828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3600" b="1" kern="10">
              <a:solidFill>
                <a:srgbClr val="000066"/>
              </a:solidFill>
              <a:effectLst>
                <a:prstShdw prst="shdw13" dist="53882" dir="13500000">
                  <a:srgbClr val="808080">
                    <a:alpha val="50000"/>
                  </a:srgbClr>
                </a:prstShdw>
              </a:effectLst>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6"/>
          <p:cNvSpPr txBox="1">
            <a:spLocks noChangeArrowheads="1"/>
          </p:cNvSpPr>
          <p:nvPr/>
        </p:nvSpPr>
        <p:spPr bwMode="auto">
          <a:xfrm>
            <a:off x="107950" y="133350"/>
            <a:ext cx="8208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六</a:t>
            </a:r>
            <a:r>
              <a:rPr lang="en-US" altLang="zh-CN" sz="3600" b="1">
                <a:solidFill>
                  <a:srgbClr val="FF0000"/>
                </a:solidFill>
                <a:latin typeface="微软雅黑" panose="020B0503020204020204" pitchFamily="34" charset="-122"/>
                <a:ea typeface="微软雅黑" panose="020B0503020204020204" pitchFamily="34" charset="-122"/>
              </a:rPr>
              <a:t>.</a:t>
            </a:r>
            <a:r>
              <a:rPr lang="zh-CN" altLang="en-US" sz="3600" b="1">
                <a:solidFill>
                  <a:srgbClr val="FF0000"/>
                </a:solidFill>
                <a:latin typeface="微软雅黑" panose="020B0503020204020204" pitchFamily="34" charset="-122"/>
                <a:ea typeface="微软雅黑" panose="020B0503020204020204" pitchFamily="34" charset="-122"/>
              </a:rPr>
              <a:t>选做实验</a:t>
            </a:r>
          </a:p>
        </p:txBody>
      </p:sp>
      <p:sp>
        <p:nvSpPr>
          <p:cNvPr id="14339" name="文本框 21"/>
          <p:cNvSpPr txBox="1">
            <a:spLocks noChangeArrowheads="1"/>
          </p:cNvSpPr>
          <p:nvPr/>
        </p:nvSpPr>
        <p:spPr bwMode="auto">
          <a:xfrm>
            <a:off x="276225" y="1081088"/>
            <a:ext cx="5735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800" b="1"/>
              <a:t>6.1  </a:t>
            </a:r>
            <a:r>
              <a:rPr lang="zh-CN" altLang="en-US" sz="2800" b="1"/>
              <a:t>研究单摆周期与摆长的关系</a:t>
            </a:r>
          </a:p>
        </p:txBody>
      </p:sp>
      <p:sp>
        <p:nvSpPr>
          <p:cNvPr id="14340" name="文本框 11"/>
          <p:cNvSpPr txBox="1">
            <a:spLocks noChangeArrowheads="1"/>
          </p:cNvSpPr>
          <p:nvPr/>
        </p:nvSpPr>
        <p:spPr bwMode="auto">
          <a:xfrm>
            <a:off x="503238" y="1484313"/>
            <a:ext cx="8640762"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zh-CN" altLang="en-US"/>
              <a:t>摆角较小时，根据公式，单摆的周期与摆长的平方根成正比。设计实验方法验证这一关系，同时思考小球质量、初始振幅对测量结果的影响。</a:t>
            </a:r>
            <a:endParaRPr lang="en-US" altLang="zh-CN"/>
          </a:p>
          <a:p>
            <a:pPr>
              <a:lnSpc>
                <a:spcPct val="150000"/>
              </a:lnSpc>
            </a:pPr>
            <a:endParaRPr lang="zh-CN" altLang="en-US"/>
          </a:p>
          <a:p>
            <a:pPr>
              <a:lnSpc>
                <a:spcPct val="150000"/>
              </a:lnSpc>
            </a:pPr>
            <a:r>
              <a:rPr lang="zh-CN" altLang="en-US"/>
              <a:t>需测量的数据：摆长不同时单摆的的周期</a:t>
            </a:r>
            <a:endParaRPr lang="en-US" altLang="zh-CN"/>
          </a:p>
          <a:p>
            <a:pPr>
              <a:lnSpc>
                <a:spcPct val="150000"/>
              </a:lnSpc>
            </a:pPr>
            <a:endParaRPr lang="zh-CN" altLang="en-US"/>
          </a:p>
        </p:txBody>
      </p:sp>
      <p:sp>
        <p:nvSpPr>
          <p:cNvPr id="14341" name="文本框 2"/>
          <p:cNvSpPr txBox="1">
            <a:spLocks noChangeArrowheads="1"/>
          </p:cNvSpPr>
          <p:nvPr/>
        </p:nvSpPr>
        <p:spPr bwMode="auto">
          <a:xfrm>
            <a:off x="461963" y="4529138"/>
            <a:ext cx="8066087"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zh-CN" altLang="en-US"/>
              <a:t>要求：至少更换</a:t>
            </a:r>
            <a:r>
              <a:rPr lang="en-US" altLang="zh-CN"/>
              <a:t>8</a:t>
            </a:r>
            <a:r>
              <a:rPr lang="zh-CN" altLang="en-US"/>
              <a:t>次摆长。用</a:t>
            </a:r>
            <a:r>
              <a:rPr lang="en-US" altLang="zh-CN"/>
              <a:t>excel</a:t>
            </a:r>
            <a:r>
              <a:rPr lang="zh-CN" altLang="en-US"/>
              <a:t>或</a:t>
            </a:r>
            <a:r>
              <a:rPr lang="en-US" altLang="zh-CN"/>
              <a:t>origin</a:t>
            </a:r>
            <a:r>
              <a:rPr lang="zh-CN" altLang="en-US"/>
              <a:t>进行数据拟合画图；取重力加速度的值为</a:t>
            </a:r>
            <a:r>
              <a:rPr lang="en-US" altLang="zh-CN"/>
              <a:t>9.8N/Kg</a:t>
            </a:r>
            <a:r>
              <a:rPr lang="zh-CN" altLang="en-US"/>
              <a:t>，将拟合曲线与把摆长代入公式得到的曲线放在一个图里进行对比并求误差。</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950" y="133350"/>
            <a:ext cx="8208963" cy="769938"/>
          </a:xfrm>
          <a:prstGeom prst="rect">
            <a:avLst/>
          </a:prstGeom>
          <a:noFill/>
        </p:spPr>
        <p:txBody>
          <a:bodyPr>
            <a:spAutoFit/>
          </a:bodyPr>
          <a:lstStyle/>
          <a:p>
            <a:pPr>
              <a:defRPr/>
            </a:pPr>
            <a:r>
              <a:rPr lang="zh-CN" altLang="en-US" sz="4400" b="1" dirty="0">
                <a:solidFill>
                  <a:srgbClr val="FF0000"/>
                </a:solidFill>
                <a:latin typeface="+mj-ea"/>
                <a:ea typeface="+mj-ea"/>
              </a:rPr>
              <a:t>六</a:t>
            </a:r>
            <a:r>
              <a:rPr lang="en-US" altLang="zh-CN" sz="4400" b="1" dirty="0">
                <a:solidFill>
                  <a:srgbClr val="FF0000"/>
                </a:solidFill>
                <a:latin typeface="+mj-ea"/>
                <a:ea typeface="+mj-ea"/>
              </a:rPr>
              <a:t>.</a:t>
            </a:r>
            <a:r>
              <a:rPr lang="zh-CN" altLang="en-US" sz="4400" b="1" dirty="0">
                <a:solidFill>
                  <a:srgbClr val="FF0000"/>
                </a:solidFill>
                <a:latin typeface="+mj-ea"/>
                <a:ea typeface="+mj-ea"/>
              </a:rPr>
              <a:t>选做实验</a:t>
            </a:r>
          </a:p>
        </p:txBody>
      </p:sp>
      <p:sp>
        <p:nvSpPr>
          <p:cNvPr id="15363" name="文本框 21"/>
          <p:cNvSpPr txBox="1">
            <a:spLocks noChangeArrowheads="1"/>
          </p:cNvSpPr>
          <p:nvPr/>
        </p:nvSpPr>
        <p:spPr bwMode="auto">
          <a:xfrm>
            <a:off x="276225" y="1081088"/>
            <a:ext cx="5735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800" b="1"/>
              <a:t>6.2</a:t>
            </a:r>
            <a:r>
              <a:rPr lang="zh-CN" altLang="en-US" sz="2800" b="1"/>
              <a:t>、单摆的非简谐运动</a:t>
            </a:r>
          </a:p>
        </p:txBody>
      </p:sp>
      <p:sp>
        <p:nvSpPr>
          <p:cNvPr id="15364" name="文本框 11"/>
          <p:cNvSpPr txBox="1">
            <a:spLocks noChangeArrowheads="1"/>
          </p:cNvSpPr>
          <p:nvPr/>
        </p:nvSpPr>
        <p:spPr bwMode="auto">
          <a:xfrm>
            <a:off x="387350" y="1603375"/>
            <a:ext cx="8640763"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zh-CN" altLang="en-US"/>
              <a:t>当摆角较大（大于</a:t>
            </a:r>
            <a:r>
              <a:rPr lang="en-US" altLang="zh-CN"/>
              <a:t>10</a:t>
            </a:r>
            <a:r>
              <a:rPr lang="zh-CN" altLang="en-US"/>
              <a:t>度）时，简谐近似条件不再适用，单摆的运动为非简谐运动。通过逐渐增大摆角，测量单摆的周期并与简谐近似的结果比较，验证单摆做简谐运动的极限条件。</a:t>
            </a:r>
            <a:endParaRPr lang="en-US" altLang="zh-CN"/>
          </a:p>
          <a:p>
            <a:pPr>
              <a:lnSpc>
                <a:spcPct val="150000"/>
              </a:lnSpc>
            </a:pPr>
            <a:endParaRPr lang="zh-CN" altLang="en-US"/>
          </a:p>
          <a:p>
            <a:pPr>
              <a:lnSpc>
                <a:spcPct val="150000"/>
              </a:lnSpc>
            </a:pPr>
            <a:r>
              <a:rPr lang="zh-CN" altLang="en-US"/>
              <a:t>需测量的数据：摆角不同时单摆的周期</a:t>
            </a:r>
            <a:endParaRPr lang="en-US" altLang="zh-CN"/>
          </a:p>
          <a:p>
            <a:pPr>
              <a:lnSpc>
                <a:spcPct val="150000"/>
              </a:lnSpc>
            </a:pPr>
            <a:endParaRPr lang="zh-CN" altLang="en-US"/>
          </a:p>
          <a:p>
            <a:pPr>
              <a:lnSpc>
                <a:spcPct val="150000"/>
              </a:lnSpc>
            </a:pPr>
            <a:r>
              <a:rPr lang="zh-CN" altLang="en-US"/>
              <a:t>要求：每隔</a:t>
            </a:r>
            <a:r>
              <a:rPr lang="en-US" altLang="zh-CN"/>
              <a:t>5</a:t>
            </a:r>
            <a:r>
              <a:rPr lang="zh-CN" altLang="en-US"/>
              <a:t>度测量一次周期</a:t>
            </a:r>
            <a:r>
              <a:rPr lang="en-US" altLang="zh-CN"/>
              <a:t>T</a:t>
            </a:r>
            <a:r>
              <a:rPr lang="zh-CN" altLang="en-US"/>
              <a:t>，至</a:t>
            </a:r>
            <a:r>
              <a:rPr lang="en-US" altLang="zh-CN"/>
              <a:t>80</a:t>
            </a:r>
            <a:r>
              <a:rPr lang="zh-CN" altLang="en-US"/>
              <a:t>度。利用简谐振动的公式计算简谐振动的周期</a:t>
            </a:r>
            <a:r>
              <a:rPr lang="en-US" altLang="zh-CN"/>
              <a:t>T0</a:t>
            </a:r>
            <a:r>
              <a:rPr lang="zh-CN" altLang="en-US"/>
              <a:t>，画出</a:t>
            </a:r>
            <a:r>
              <a:rPr lang="en-US" altLang="zh-CN"/>
              <a:t>T/T0</a:t>
            </a:r>
            <a:r>
              <a:rPr lang="zh-CN" altLang="en-US"/>
              <a:t>随摆角的变化曲线。</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2"/>
          <p:cNvSpPr>
            <a:spLocks noChangeArrowheads="1" noChangeShapeType="1" noTextEdit="1"/>
          </p:cNvSpPr>
          <p:nvPr/>
        </p:nvSpPr>
        <p:spPr bwMode="gray">
          <a:xfrm>
            <a:off x="1403350" y="1773238"/>
            <a:ext cx="7056438" cy="1728787"/>
          </a:xfrm>
          <a:prstGeom prst="rect">
            <a:avLst/>
          </a:prstGeom>
        </p:spPr>
        <p:txBody>
          <a:bodyPr wrap="none" fromWordArt="1">
            <a:prstTxWarp prst="textDeflate">
              <a:avLst>
                <a:gd name="adj" fmla="val 24977"/>
              </a:avLst>
            </a:prstTxWarp>
          </a:bodyPr>
          <a:lstStyle/>
          <a:p>
            <a:pPr algn="ctr"/>
            <a:r>
              <a:rPr lang="en-US" altLang="zh-CN" sz="5400" b="1" kern="10">
                <a:ln w="28575">
                  <a:solidFill>
                    <a:srgbClr val="FFFFFF"/>
                  </a:solidFill>
                  <a:round/>
                  <a:headEnd/>
                  <a:tailEnd/>
                </a:ln>
                <a:gradFill rotWithShape="1">
                  <a:gsLst>
                    <a:gs pos="0">
                      <a:schemeClr val="tx2"/>
                    </a:gs>
                    <a:gs pos="100000">
                      <a:schemeClr val="hlink"/>
                    </a:gs>
                  </a:gsLst>
                  <a:lin ang="0" scaled="1"/>
                </a:gradFill>
                <a:effectLst>
                  <a:outerShdw dist="107763" dir="18900000" algn="ctr" rotWithShape="0">
                    <a:srgbClr val="B2B2B2">
                      <a:alpha val="50000"/>
                    </a:srgbClr>
                  </a:outerShdw>
                </a:effectLst>
                <a:latin typeface="Verdana" panose="020B0604030504040204" pitchFamily="34" charset="0"/>
                <a:ea typeface="Verdana" panose="020B0604030504040204" pitchFamily="34" charset="0"/>
              </a:rPr>
              <a:t>Thank You !</a:t>
            </a:r>
            <a:endParaRPr lang="zh-CN" altLang="en-US" sz="5400" b="1" kern="10">
              <a:ln w="28575">
                <a:solidFill>
                  <a:srgbClr val="FFFFFF"/>
                </a:solidFill>
                <a:round/>
                <a:headEnd/>
                <a:tailEnd/>
              </a:ln>
              <a:gradFill rotWithShape="1">
                <a:gsLst>
                  <a:gs pos="0">
                    <a:schemeClr val="tx2"/>
                  </a:gs>
                  <a:gs pos="100000">
                    <a:schemeClr val="hlink"/>
                  </a:gs>
                </a:gsLst>
                <a:lin ang="0" scaled="1"/>
              </a:gradFill>
              <a:effectLst>
                <a:outerShdw dist="107763" dir="18900000" algn="ctr" rotWithShape="0">
                  <a:srgbClr val="B2B2B2">
                    <a:alpha val="50000"/>
                  </a:srgbClr>
                </a:outerShdw>
              </a:effectLst>
              <a:latin typeface="Verdana" panose="020B0604030504040204" pitchFamily="34" charset="0"/>
            </a:endParaRPr>
          </a:p>
        </p:txBody>
      </p:sp>
      <p:sp>
        <p:nvSpPr>
          <p:cNvPr id="17411" name="文本框 4"/>
          <p:cNvSpPr txBox="1">
            <a:spLocks noChangeArrowheads="1"/>
          </p:cNvSpPr>
          <p:nvPr/>
        </p:nvSpPr>
        <p:spPr bwMode="auto">
          <a:xfrm>
            <a:off x="4259263" y="4181475"/>
            <a:ext cx="44338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a:t>更多资源：</a:t>
            </a:r>
            <a:r>
              <a:rPr lang="en-US" altLang="zh-CN" b="1"/>
              <a:t>http://wlsyzhao.ys168.com/</a:t>
            </a:r>
            <a:endParaRPr lang="zh-CN" altLang="en-US"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1"/>
          <p:cNvSpPr>
            <a:spLocks noChangeArrowheads="1"/>
          </p:cNvSpPr>
          <p:nvPr/>
        </p:nvSpPr>
        <p:spPr bwMode="auto">
          <a:xfrm>
            <a:off x="179388" y="66675"/>
            <a:ext cx="2963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一、</a:t>
            </a:r>
            <a:r>
              <a:rPr lang="zh-CN" altLang="zh-CN" sz="3600" b="1">
                <a:solidFill>
                  <a:srgbClr val="FF0000"/>
                </a:solidFill>
                <a:latin typeface="微软雅黑" panose="020B0503020204020204" pitchFamily="34" charset="-122"/>
                <a:ea typeface="微软雅黑" panose="020B0503020204020204" pitchFamily="34" charset="-122"/>
              </a:rPr>
              <a:t>实验目的</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5123" name="矩形 1"/>
          <p:cNvSpPr>
            <a:spLocks noChangeArrowheads="1"/>
          </p:cNvSpPr>
          <p:nvPr/>
        </p:nvSpPr>
        <p:spPr bwMode="auto">
          <a:xfrm>
            <a:off x="755650" y="1328738"/>
            <a:ext cx="7254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zh-CN" b="1">
                <a:solidFill>
                  <a:srgbClr val="000066"/>
                </a:solidFill>
              </a:rPr>
              <a:t>用单摆测定当地的重力加速度</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31"/>
          <p:cNvSpPr>
            <a:spLocks noChangeArrowheads="1"/>
          </p:cNvSpPr>
          <p:nvPr/>
        </p:nvSpPr>
        <p:spPr bwMode="auto">
          <a:xfrm>
            <a:off x="179388" y="66675"/>
            <a:ext cx="2954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二、</a:t>
            </a:r>
            <a:r>
              <a:rPr lang="zh-CN" altLang="zh-CN" sz="3600" b="1">
                <a:solidFill>
                  <a:srgbClr val="FF0000"/>
                </a:solidFill>
                <a:latin typeface="微软雅黑" panose="020B0503020204020204" pitchFamily="34" charset="-122"/>
                <a:ea typeface="微软雅黑" panose="020B0503020204020204" pitchFamily="34" charset="-122"/>
              </a:rPr>
              <a:t>实验</a:t>
            </a:r>
            <a:r>
              <a:rPr lang="zh-CN" altLang="en-US" sz="3600" b="1">
                <a:solidFill>
                  <a:srgbClr val="FF0000"/>
                </a:solidFill>
                <a:latin typeface="微软雅黑" panose="020B0503020204020204" pitchFamily="34" charset="-122"/>
                <a:ea typeface="微软雅黑" panose="020B0503020204020204" pitchFamily="34" charset="-122"/>
              </a:rPr>
              <a:t>原理</a:t>
            </a:r>
          </a:p>
        </p:txBody>
      </p:sp>
      <p:sp>
        <p:nvSpPr>
          <p:cNvPr id="6147" name="矩形 1"/>
          <p:cNvSpPr>
            <a:spLocks noChangeArrowheads="1"/>
          </p:cNvSpPr>
          <p:nvPr/>
        </p:nvSpPr>
        <p:spPr bwMode="auto">
          <a:xfrm>
            <a:off x="107950" y="1143000"/>
            <a:ext cx="8928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b="1" dirty="0">
                <a:solidFill>
                  <a:srgbClr val="000066"/>
                </a:solidFill>
              </a:rPr>
              <a:t>  </a:t>
            </a:r>
            <a:r>
              <a:rPr lang="zh-CN" altLang="zh-CN" b="1" dirty="0">
                <a:solidFill>
                  <a:srgbClr val="000066"/>
                </a:solidFill>
              </a:rPr>
              <a:t>当单摆角很小时</a:t>
            </a:r>
            <a:r>
              <a:rPr lang="en-US" altLang="zh-CN" b="1" dirty="0">
                <a:solidFill>
                  <a:srgbClr val="000066"/>
                </a:solidFill>
              </a:rPr>
              <a:t> (α&lt;5°)</a:t>
            </a:r>
            <a:r>
              <a:rPr lang="zh-CN" altLang="zh-CN" b="1" dirty="0">
                <a:solidFill>
                  <a:srgbClr val="000066"/>
                </a:solidFill>
              </a:rPr>
              <a:t>，单摆的运动为简谐运动，单摆周期</a:t>
            </a:r>
            <a:r>
              <a:rPr lang="en-US" altLang="zh-CN" b="1" dirty="0">
                <a:solidFill>
                  <a:srgbClr val="000066"/>
                </a:solidFill>
              </a:rPr>
              <a:t>T</a:t>
            </a:r>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nchor="ctr">
            <a:spAutoFit/>
          </a:bodyPr>
          <a:lstStyle/>
          <a:p>
            <a:pPr>
              <a:defRPr/>
            </a:pPr>
            <a:endParaRPr lang="zh-CN" altLang="en-US">
              <a:latin typeface="Arial" charset="0"/>
            </a:endParaRPr>
          </a:p>
        </p:txBody>
      </p:sp>
      <p:sp>
        <p:nvSpPr>
          <p:cNvPr id="6149" name="矩形 1"/>
          <p:cNvSpPr>
            <a:spLocks noChangeArrowheads="1"/>
          </p:cNvSpPr>
          <p:nvPr/>
        </p:nvSpPr>
        <p:spPr bwMode="auto">
          <a:xfrm>
            <a:off x="150813" y="3984625"/>
            <a:ext cx="88741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dirty="0">
                <a:solidFill>
                  <a:srgbClr val="FF0000"/>
                </a:solidFill>
              </a:rPr>
              <a:t>设计提示：</a:t>
            </a:r>
            <a:endParaRPr lang="en-US" altLang="zh-CN" b="1" dirty="0">
              <a:solidFill>
                <a:srgbClr val="FF0000"/>
              </a:solidFill>
            </a:endParaRPr>
          </a:p>
          <a:p>
            <a:r>
              <a:rPr lang="en-US" altLang="zh-CN" b="1" dirty="0">
                <a:solidFill>
                  <a:srgbClr val="008080"/>
                </a:solidFill>
              </a:rPr>
              <a:t>  1</a:t>
            </a:r>
            <a:r>
              <a:rPr lang="zh-CN" altLang="en-US" b="1" dirty="0">
                <a:solidFill>
                  <a:srgbClr val="008080"/>
                </a:solidFill>
              </a:rPr>
              <a:t>、</a:t>
            </a:r>
            <a:r>
              <a:rPr lang="zh-CN" altLang="zh-CN" b="1" dirty="0">
                <a:solidFill>
                  <a:srgbClr val="008080"/>
                </a:solidFill>
              </a:rPr>
              <a:t>当摆角较大时，简谐近似失效，需研究摆球运动的非线性。</a:t>
            </a:r>
            <a:endParaRPr lang="en-US" altLang="zh-CN" b="1" dirty="0">
              <a:solidFill>
                <a:srgbClr val="008080"/>
              </a:solidFill>
            </a:endParaRPr>
          </a:p>
          <a:p>
            <a:r>
              <a:rPr lang="en-US" altLang="zh-CN" b="1" dirty="0">
                <a:solidFill>
                  <a:srgbClr val="008080"/>
                </a:solidFill>
              </a:rPr>
              <a:t>  2</a:t>
            </a:r>
            <a:r>
              <a:rPr lang="zh-CN" altLang="en-US" b="1" dirty="0">
                <a:solidFill>
                  <a:srgbClr val="008080"/>
                </a:solidFill>
              </a:rPr>
              <a:t>、摆线长度设计需要考虑什么？请在报告中阐述摆长的设计考虑；</a:t>
            </a:r>
            <a:endParaRPr lang="en-US" altLang="zh-CN" b="1" dirty="0">
              <a:solidFill>
                <a:srgbClr val="008080"/>
              </a:solidFill>
            </a:endParaRPr>
          </a:p>
          <a:p>
            <a:r>
              <a:rPr lang="en-US" altLang="zh-CN" b="1" dirty="0">
                <a:solidFill>
                  <a:srgbClr val="008080"/>
                </a:solidFill>
              </a:rPr>
              <a:t>  3</a:t>
            </a:r>
            <a:r>
              <a:rPr lang="zh-CN" altLang="en-US" b="1" dirty="0">
                <a:solidFill>
                  <a:srgbClr val="008080"/>
                </a:solidFill>
              </a:rPr>
              <a:t>、由于单摆的周期值较小，如何控制由于周期测量引入的不确定度。</a:t>
            </a:r>
            <a:endParaRPr lang="zh-CN" altLang="zh-CN" b="1" dirty="0">
              <a:solidFill>
                <a:srgbClr val="008080"/>
              </a:solidFill>
            </a:endParaRPr>
          </a:p>
        </p:txBody>
      </p:sp>
      <p:graphicFrame>
        <p:nvGraphicFramePr>
          <p:cNvPr id="6150" name="对象 1"/>
          <p:cNvGraphicFramePr>
            <a:graphicFrameLocks noChangeAspect="1"/>
          </p:cNvGraphicFramePr>
          <p:nvPr/>
        </p:nvGraphicFramePr>
        <p:xfrm>
          <a:off x="1476375" y="1827213"/>
          <a:ext cx="1439863" cy="950912"/>
        </p:xfrm>
        <a:graphic>
          <a:graphicData uri="http://schemas.openxmlformats.org/presentationml/2006/ole">
            <mc:AlternateContent xmlns:mc="http://schemas.openxmlformats.org/markup-compatibility/2006">
              <mc:Choice xmlns:v="urn:schemas-microsoft-com:vml" Requires="v">
                <p:oleObj spid="_x0000_s6180" name="Equation" r:id="rId3" imgW="711000" imgH="469800" progId="Equation.DSMT4">
                  <p:embed/>
                </p:oleObj>
              </mc:Choice>
              <mc:Fallback>
                <p:oleObj name="Equation" r:id="rId3" imgW="711000" imgH="469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27213"/>
                        <a:ext cx="143986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对象 7"/>
          <p:cNvGraphicFramePr>
            <a:graphicFrameLocks noChangeAspect="1"/>
          </p:cNvGraphicFramePr>
          <p:nvPr/>
        </p:nvGraphicFramePr>
        <p:xfrm>
          <a:off x="3963988" y="1930400"/>
          <a:ext cx="1208087" cy="847725"/>
        </p:xfrm>
        <a:graphic>
          <a:graphicData uri="http://schemas.openxmlformats.org/presentationml/2006/ole">
            <mc:AlternateContent xmlns:mc="http://schemas.openxmlformats.org/markup-compatibility/2006">
              <mc:Choice xmlns:v="urn:schemas-microsoft-com:vml" Requires="v">
                <p:oleObj spid="_x0000_s6181" name="Equation" r:id="rId5" imgW="596880" imgH="419040" progId="Equation.DSMT4">
                  <p:embed/>
                </p:oleObj>
              </mc:Choice>
              <mc:Fallback>
                <p:oleObj name="Equation" r:id="rId5" imgW="596880" imgH="41904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988" y="1930400"/>
                        <a:ext cx="12080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右箭头 2"/>
          <p:cNvSpPr/>
          <p:nvPr/>
        </p:nvSpPr>
        <p:spPr>
          <a:xfrm>
            <a:off x="3125788" y="2224088"/>
            <a:ext cx="628650" cy="26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弧形 15"/>
          <p:cNvSpPr/>
          <p:nvPr/>
        </p:nvSpPr>
        <p:spPr>
          <a:xfrm flipH="1" flipV="1">
            <a:off x="5383213" y="-358775"/>
            <a:ext cx="4319587" cy="4319588"/>
          </a:xfrm>
          <a:prstGeom prst="arc">
            <a:avLst>
              <a:gd name="adj1" fmla="val 15520690"/>
              <a:gd name="adj2" fmla="val 16546886"/>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nvGrpSpPr>
          <p:cNvPr id="6154" name="组合 20"/>
          <p:cNvGrpSpPr>
            <a:grpSpLocks/>
          </p:cNvGrpSpPr>
          <p:nvPr/>
        </p:nvGrpSpPr>
        <p:grpSpPr bwMode="auto">
          <a:xfrm>
            <a:off x="7632700" y="1665288"/>
            <a:ext cx="855663" cy="2459037"/>
            <a:chOff x="7632344" y="1665327"/>
            <a:chExt cx="855986" cy="2458939"/>
          </a:xfrm>
        </p:grpSpPr>
        <p:cxnSp>
          <p:nvCxnSpPr>
            <p:cNvPr id="7" name="直接连接符 6"/>
            <p:cNvCxnSpPr/>
            <p:nvPr/>
          </p:nvCxnSpPr>
          <p:spPr>
            <a:xfrm flipH="1">
              <a:off x="7662518" y="1717712"/>
              <a:ext cx="0" cy="22382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79987" y="1665327"/>
              <a:ext cx="268389" cy="2279559"/>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7876284" y="3827532"/>
              <a:ext cx="180000" cy="180000"/>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61" name="文本框 19"/>
            <p:cNvSpPr txBox="1">
              <a:spLocks noChangeArrowheads="1"/>
            </p:cNvSpPr>
            <p:nvPr/>
          </p:nvSpPr>
          <p:spPr bwMode="auto">
            <a:xfrm>
              <a:off x="7786658" y="2571820"/>
              <a:ext cx="269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i="1">
                  <a:latin typeface="Times New Roman" panose="02020603050405020304" pitchFamily="18" charset="0"/>
                  <a:cs typeface="Times New Roman" panose="02020603050405020304" pitchFamily="18" charset="0"/>
                </a:rPr>
                <a:t>l</a:t>
              </a:r>
              <a:endParaRPr lang="zh-CN" altLang="en-US" i="1">
                <a:latin typeface="Times New Roman" panose="02020603050405020304" pitchFamily="18" charset="0"/>
                <a:cs typeface="Times New Roman" panose="02020603050405020304" pitchFamily="18" charset="0"/>
              </a:endParaRPr>
            </a:p>
          </p:txBody>
        </p:sp>
        <p:sp>
          <p:nvSpPr>
            <p:cNvPr id="6162" name="文本框 25"/>
            <p:cNvSpPr txBox="1">
              <a:spLocks noChangeArrowheads="1"/>
            </p:cNvSpPr>
            <p:nvPr/>
          </p:nvSpPr>
          <p:spPr bwMode="auto">
            <a:xfrm>
              <a:off x="8080846" y="3662601"/>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i="1">
                  <a:latin typeface="Times New Roman" panose="02020603050405020304" pitchFamily="18" charset="0"/>
                  <a:cs typeface="Times New Roman" panose="02020603050405020304" pitchFamily="18" charset="0"/>
                </a:rPr>
                <a:t>m</a:t>
              </a:r>
              <a:endParaRPr lang="zh-CN" altLang="en-US" i="1">
                <a:latin typeface="Times New Roman" panose="02020603050405020304" pitchFamily="18" charset="0"/>
                <a:cs typeface="Times New Roman" panose="02020603050405020304" pitchFamily="18" charset="0"/>
              </a:endParaRPr>
            </a:p>
          </p:txBody>
        </p:sp>
        <p:sp>
          <p:nvSpPr>
            <p:cNvPr id="5" name="椭圆 4"/>
            <p:cNvSpPr/>
            <p:nvPr/>
          </p:nvSpPr>
          <p:spPr>
            <a:xfrm>
              <a:off x="7632344" y="1665327"/>
              <a:ext cx="71465" cy="71434"/>
            </a:xfrm>
            <a:prstGeom prst="ellipse">
              <a:avLst/>
            </a:prstGeom>
            <a:solidFill>
              <a:srgbClr val="FF0000"/>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6155" name="矩形 21"/>
          <p:cNvSpPr>
            <a:spLocks noChangeArrowheads="1"/>
          </p:cNvSpPr>
          <p:nvPr/>
        </p:nvSpPr>
        <p:spPr bwMode="auto">
          <a:xfrm>
            <a:off x="309563" y="2925763"/>
            <a:ext cx="62436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a:solidFill>
                  <a:srgbClr val="000066"/>
                </a:solidFill>
              </a:rPr>
              <a:t>设计一个单摆，通过测量单摆摆线长度</a:t>
            </a:r>
            <a:r>
              <a:rPr lang="en-US" altLang="zh-CN" b="1" i="1">
                <a:solidFill>
                  <a:srgbClr val="FF0000"/>
                </a:solidFill>
                <a:latin typeface="Times New Roman" panose="02020603050405020304" pitchFamily="18" charset="0"/>
                <a:cs typeface="Times New Roman" panose="02020603050405020304" pitchFamily="18" charset="0"/>
              </a:rPr>
              <a:t>l</a:t>
            </a:r>
            <a:r>
              <a:rPr lang="zh-CN" altLang="en-US" b="1">
                <a:solidFill>
                  <a:srgbClr val="000066"/>
                </a:solidFill>
              </a:rPr>
              <a:t>和摆动周期</a:t>
            </a:r>
            <a:r>
              <a:rPr lang="en-US" altLang="zh-CN" b="1" i="1">
                <a:solidFill>
                  <a:srgbClr val="FF0000"/>
                </a:solidFill>
                <a:latin typeface="Times New Roman" panose="02020603050405020304" pitchFamily="18" charset="0"/>
                <a:cs typeface="Times New Roman" panose="02020603050405020304" pitchFamily="18" charset="0"/>
              </a:rPr>
              <a:t>T</a:t>
            </a:r>
            <a:r>
              <a:rPr lang="zh-CN" altLang="en-US" b="1">
                <a:solidFill>
                  <a:srgbClr val="000066"/>
                </a:solidFill>
              </a:rPr>
              <a:t>，</a:t>
            </a:r>
            <a:r>
              <a:rPr lang="zh-CN" altLang="zh-CN" b="1">
                <a:solidFill>
                  <a:srgbClr val="000066"/>
                </a:solidFill>
              </a:rPr>
              <a:t>可</a:t>
            </a:r>
            <a:r>
              <a:rPr lang="zh-CN" altLang="en-US" b="1">
                <a:solidFill>
                  <a:srgbClr val="000066"/>
                </a:solidFill>
              </a:rPr>
              <a:t>计算重力加速度</a:t>
            </a:r>
            <a:r>
              <a:rPr lang="en-US" altLang="zh-CN" b="1" i="1">
                <a:solidFill>
                  <a:srgbClr val="FF0000"/>
                </a:solidFill>
                <a:latin typeface="Times New Roman" panose="02020603050405020304" pitchFamily="18" charset="0"/>
                <a:cs typeface="Times New Roman" panose="02020603050405020304" pitchFamily="18" charset="0"/>
              </a:rPr>
              <a:t>g</a:t>
            </a:r>
            <a:r>
              <a:rPr lang="zh-CN" altLang="en-US" b="1">
                <a:solidFill>
                  <a:srgbClr val="000066"/>
                </a:solidFill>
              </a:rPr>
              <a:t>。</a:t>
            </a:r>
            <a:endParaRPr lang="en-US" altLang="zh-CN" b="1">
              <a:solidFill>
                <a:srgbClr val="000066"/>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1"/>
          <p:cNvSpPr>
            <a:spLocks noChangeArrowheads="1"/>
          </p:cNvSpPr>
          <p:nvPr/>
        </p:nvSpPr>
        <p:spPr bwMode="auto">
          <a:xfrm>
            <a:off x="179388" y="66675"/>
            <a:ext cx="2954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三、</a:t>
            </a:r>
            <a:r>
              <a:rPr lang="zh-CN" altLang="zh-CN" sz="3600" b="1">
                <a:solidFill>
                  <a:srgbClr val="FF0000"/>
                </a:solidFill>
                <a:latin typeface="微软雅黑" panose="020B0503020204020204" pitchFamily="34" charset="-122"/>
                <a:ea typeface="微软雅黑" panose="020B0503020204020204" pitchFamily="34" charset="-122"/>
              </a:rPr>
              <a:t>实验</a:t>
            </a:r>
            <a:r>
              <a:rPr lang="zh-CN" altLang="en-US" sz="3600" b="1">
                <a:solidFill>
                  <a:srgbClr val="FF0000"/>
                </a:solidFill>
                <a:latin typeface="微软雅黑" panose="020B0503020204020204" pitchFamily="34" charset="-122"/>
                <a:ea typeface="微软雅黑" panose="020B0503020204020204" pitchFamily="34" charset="-122"/>
              </a:rPr>
              <a:t>仪器</a:t>
            </a:r>
          </a:p>
        </p:txBody>
      </p:sp>
      <p:sp>
        <p:nvSpPr>
          <p:cNvPr id="7171" name="矩形 1"/>
          <p:cNvSpPr>
            <a:spLocks noChangeArrowheads="1"/>
          </p:cNvSpPr>
          <p:nvPr/>
        </p:nvSpPr>
        <p:spPr bwMode="auto">
          <a:xfrm>
            <a:off x="323850" y="1196975"/>
            <a:ext cx="82089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zh-CN" altLang="zh-CN" b="1">
                <a:solidFill>
                  <a:srgbClr val="000066"/>
                </a:solidFill>
              </a:rPr>
              <a:t>长约</a:t>
            </a:r>
            <a:r>
              <a:rPr lang="en-US" altLang="zh-CN" b="1">
                <a:solidFill>
                  <a:srgbClr val="000066"/>
                </a:solidFill>
              </a:rPr>
              <a:t>1m</a:t>
            </a:r>
            <a:r>
              <a:rPr lang="zh-CN" altLang="zh-CN" b="1">
                <a:solidFill>
                  <a:srgbClr val="000066"/>
                </a:solidFill>
              </a:rPr>
              <a:t>的</a:t>
            </a:r>
            <a:r>
              <a:rPr lang="zh-CN" altLang="en-US" b="1">
                <a:solidFill>
                  <a:srgbClr val="000066"/>
                </a:solidFill>
              </a:rPr>
              <a:t>无弹力</a:t>
            </a:r>
            <a:r>
              <a:rPr lang="zh-CN" altLang="zh-CN" b="1">
                <a:solidFill>
                  <a:srgbClr val="000066"/>
                </a:solidFill>
              </a:rPr>
              <a:t>细线一根，毫米刻度尺，小球，手机（装有</a:t>
            </a:r>
            <a:r>
              <a:rPr lang="en-US" altLang="zh-CN" b="1">
                <a:solidFill>
                  <a:srgbClr val="000066"/>
                </a:solidFill>
              </a:rPr>
              <a:t>phyphox</a:t>
            </a:r>
            <a:r>
              <a:rPr lang="zh-CN" altLang="zh-CN" b="1">
                <a:solidFill>
                  <a:srgbClr val="000066"/>
                </a:solidFill>
              </a:rPr>
              <a:t>软件）</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1"/>
          <p:cNvSpPr>
            <a:spLocks noChangeArrowheads="1"/>
          </p:cNvSpPr>
          <p:nvPr/>
        </p:nvSpPr>
        <p:spPr bwMode="auto">
          <a:xfrm>
            <a:off x="179388" y="217488"/>
            <a:ext cx="7616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四、</a:t>
            </a:r>
            <a:r>
              <a:rPr lang="zh-CN" altLang="zh-CN" sz="3600" b="1">
                <a:solidFill>
                  <a:srgbClr val="FF0000"/>
                </a:solidFill>
                <a:latin typeface="微软雅黑" panose="020B0503020204020204" pitchFamily="34" charset="-122"/>
                <a:ea typeface="微软雅黑" panose="020B0503020204020204" pitchFamily="34" charset="-122"/>
              </a:rPr>
              <a:t>实验</a:t>
            </a:r>
            <a:r>
              <a:rPr lang="zh-CN" altLang="en-US" sz="3600" b="1">
                <a:solidFill>
                  <a:srgbClr val="FF0000"/>
                </a:solidFill>
                <a:latin typeface="微软雅黑" panose="020B0503020204020204" pitchFamily="34" charset="-122"/>
                <a:ea typeface="微软雅黑" panose="020B0503020204020204" pitchFamily="34" charset="-122"/>
              </a:rPr>
              <a:t>内容与步骤</a:t>
            </a:r>
            <a:r>
              <a:rPr lang="en-US" altLang="zh-CN" sz="3600" b="1">
                <a:solidFill>
                  <a:srgbClr val="FF0000"/>
                </a:solidFill>
                <a:latin typeface="微软雅黑" panose="020B0503020204020204" pitchFamily="34" charset="-122"/>
                <a:ea typeface="微软雅黑" panose="020B0503020204020204" pitchFamily="34" charset="-122"/>
              </a:rPr>
              <a:t>/</a:t>
            </a:r>
            <a:r>
              <a:rPr lang="en-US" altLang="zh-CN" sz="2800" b="1">
                <a:solidFill>
                  <a:srgbClr val="004E4C"/>
                </a:solidFill>
                <a:latin typeface="微软雅黑" panose="020B0503020204020204" pitchFamily="34" charset="-122"/>
                <a:ea typeface="微软雅黑" panose="020B0503020204020204" pitchFamily="34" charset="-122"/>
              </a:rPr>
              <a:t>4.1</a:t>
            </a:r>
            <a:r>
              <a:rPr lang="zh-CN" altLang="en-US" sz="2800" b="1">
                <a:solidFill>
                  <a:srgbClr val="004E4C"/>
                </a:solidFill>
                <a:latin typeface="微软雅黑" panose="020B0503020204020204" pitchFamily="34" charset="-122"/>
                <a:ea typeface="微软雅黑" panose="020B0503020204020204" pitchFamily="34" charset="-122"/>
              </a:rPr>
              <a:t>、传统</a:t>
            </a:r>
            <a:r>
              <a:rPr lang="zh-CN" altLang="zh-CN" sz="2800" b="1">
                <a:solidFill>
                  <a:srgbClr val="004E4C"/>
                </a:solidFill>
                <a:latin typeface="微软雅黑" panose="020B0503020204020204" pitchFamily="34" charset="-122"/>
                <a:ea typeface="微软雅黑" panose="020B0503020204020204" pitchFamily="34" charset="-122"/>
              </a:rPr>
              <a:t>单摆</a:t>
            </a:r>
            <a:r>
              <a:rPr lang="zh-CN" altLang="en-US" sz="2800" b="1">
                <a:solidFill>
                  <a:srgbClr val="004E4C"/>
                </a:solidFill>
                <a:latin typeface="微软雅黑" panose="020B0503020204020204" pitchFamily="34" charset="-122"/>
                <a:ea typeface="微软雅黑" panose="020B0503020204020204" pitchFamily="34" charset="-122"/>
              </a:rPr>
              <a:t>实验</a:t>
            </a:r>
            <a:endParaRPr lang="zh-CN" altLang="zh-CN" sz="2800" b="1">
              <a:solidFill>
                <a:srgbClr val="004E4C"/>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69272015"/>
              </p:ext>
            </p:extLst>
          </p:nvPr>
        </p:nvGraphicFramePr>
        <p:xfrm>
          <a:off x="401638" y="1989138"/>
          <a:ext cx="5606901" cy="2655886"/>
        </p:xfrm>
        <a:graphic>
          <a:graphicData uri="http://schemas.openxmlformats.org/drawingml/2006/table">
            <a:tbl>
              <a:tblPr/>
              <a:tblGrid>
                <a:gridCol w="1079351"/>
                <a:gridCol w="1131887"/>
                <a:gridCol w="1131888"/>
                <a:gridCol w="1131887"/>
                <a:gridCol w="1131888"/>
              </a:tblGrid>
              <a:tr h="826911">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测量次数</a:t>
                      </a:r>
                    </a:p>
                  </a:txBody>
                  <a:tcPr marL="95250" marR="95250" marT="47633" marB="476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摆长</a:t>
                      </a: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(mm)</a:t>
                      </a:r>
                      <a:endParaRPr kumimoji="0" lang="zh-CN"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50T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(s)</a:t>
                      </a:r>
                      <a:endParaRPr kumimoji="0" lang="zh-CN" altLang="en-US" sz="1800" b="1"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(s)</a:t>
                      </a:r>
                      <a:endParaRPr kumimoji="0" lang="zh-CN" altLang="en-US" sz="1800" b="1"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g</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m/</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a:t>
                      </a:r>
                      <a:r>
                        <a:rPr kumimoji="0" lang="en-US" altLang="zh-CN" sz="1800" b="1" i="0" u="none" strike="noStrike" cap="none" normalizeH="0" baseline="30000">
                          <a:ln>
                            <a:noFill/>
                          </a:ln>
                          <a:solidFill>
                            <a:schemeClr val="tx1"/>
                          </a:solidFill>
                          <a:effectLst/>
                          <a:latin typeface="Arial" panose="020B0604020202020204" pitchFamily="34" charset="0"/>
                          <a:ea typeface="宋体" panose="02010600030101010101" pitchFamily="2" charset="-122"/>
                        </a:rPr>
                        <a:t>2 </a:t>
                      </a: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79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33CC"/>
                          </a:solidFill>
                          <a:effectLst/>
                          <a:latin typeface="Arial" panose="020B0604020202020204" pitchFamily="34" charset="0"/>
                          <a:ea typeface="宋体" panose="02010600030101010101" pitchFamily="2" charset="-122"/>
                        </a:rPr>
                        <a:t>930mm</a:t>
                      </a: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65.</a:t>
                      </a: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r>
              <a:tr h="36579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33CC"/>
                          </a:solidFill>
                          <a:effectLst/>
                          <a:latin typeface="Arial" panose="020B0604020202020204" pitchFamily="34" charset="0"/>
                          <a:ea typeface="宋体" panose="02010600030101010101" pitchFamily="2" charset="-122"/>
                        </a:rPr>
                        <a:t>2</a:t>
                      </a:r>
                      <a:endParaRPr kumimoji="0" lang="zh-CN" altLang="en-US" sz="1800" b="1"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r>
              <a:tr h="36579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3</a:t>
                      </a:r>
                      <a:endParaRPr kumimoji="0" lang="zh-CN" altLang="en-US"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r>
              <a:tr h="36579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4</a:t>
                      </a:r>
                      <a:endParaRPr kumimoji="0" lang="zh-CN" altLang="en-US"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BFF"/>
                    </a:solidFill>
                  </a:tcPr>
                </a:tc>
              </a:tr>
              <a:tr h="36579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rPr>
                        <a:t>5</a:t>
                      </a:r>
                      <a:endParaRPr kumimoji="0" lang="zh-CN" altLang="en-US" sz="1800" b="1"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33CC"/>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8FF"/>
                    </a:solidFill>
                  </a:tcPr>
                </a:tc>
              </a:tr>
            </a:tbl>
          </a:graphicData>
        </a:graphic>
      </p:graphicFrame>
      <p:sp>
        <p:nvSpPr>
          <p:cNvPr id="8253" name="矩形 4"/>
          <p:cNvSpPr>
            <a:spLocks noChangeArrowheads="1"/>
          </p:cNvSpPr>
          <p:nvPr/>
        </p:nvSpPr>
        <p:spPr bwMode="auto">
          <a:xfrm>
            <a:off x="323850" y="1041400"/>
            <a:ext cx="8424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a:solidFill>
                  <a:srgbClr val="000066"/>
                </a:solidFill>
              </a:rPr>
              <a:t>（</a:t>
            </a:r>
            <a:r>
              <a:rPr lang="en-US" altLang="zh-CN" b="1">
                <a:solidFill>
                  <a:srgbClr val="000066"/>
                </a:solidFill>
              </a:rPr>
              <a:t>1</a:t>
            </a:r>
            <a:r>
              <a:rPr lang="zh-CN" altLang="en-US" b="1">
                <a:solidFill>
                  <a:srgbClr val="000066"/>
                </a:solidFill>
              </a:rPr>
              <a:t>）设计一个单摆</a:t>
            </a:r>
            <a:r>
              <a:rPr lang="zh-CN" altLang="zh-CN" b="1">
                <a:solidFill>
                  <a:srgbClr val="000066"/>
                </a:solidFill>
              </a:rPr>
              <a:t>，</a:t>
            </a:r>
            <a:r>
              <a:rPr lang="zh-CN" altLang="en-US" b="1">
                <a:solidFill>
                  <a:srgbClr val="000066"/>
                </a:solidFill>
              </a:rPr>
              <a:t>摆角</a:t>
            </a:r>
            <a:r>
              <a:rPr lang="en-US" altLang="zh-CN" b="1">
                <a:solidFill>
                  <a:srgbClr val="000066"/>
                </a:solidFill>
              </a:rPr>
              <a:t>(α&lt;5°)</a:t>
            </a:r>
            <a:r>
              <a:rPr lang="zh-CN" altLang="en-US" b="1">
                <a:solidFill>
                  <a:srgbClr val="000066"/>
                </a:solidFill>
              </a:rPr>
              <a:t>较小的情况下，</a:t>
            </a:r>
            <a:r>
              <a:rPr lang="zh-CN" altLang="zh-CN" b="1">
                <a:solidFill>
                  <a:srgbClr val="000066"/>
                </a:solidFill>
              </a:rPr>
              <a:t>进行多次测量</a:t>
            </a:r>
            <a:r>
              <a:rPr lang="zh-CN" altLang="en-US" b="1">
                <a:solidFill>
                  <a:srgbClr val="000066"/>
                </a:solidFill>
              </a:rPr>
              <a:t>（不少于</a:t>
            </a:r>
            <a:r>
              <a:rPr lang="en-US" altLang="zh-CN" b="1">
                <a:solidFill>
                  <a:srgbClr val="000066"/>
                </a:solidFill>
              </a:rPr>
              <a:t>5</a:t>
            </a:r>
            <a:r>
              <a:rPr lang="zh-CN" altLang="en-US" b="1">
                <a:solidFill>
                  <a:srgbClr val="000066"/>
                </a:solidFill>
              </a:rPr>
              <a:t>次）</a:t>
            </a:r>
          </a:p>
        </p:txBody>
      </p:sp>
      <p:sp>
        <p:nvSpPr>
          <p:cNvPr id="74754" name="Rectangle 2"/>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nchor="ctr">
            <a:spAutoFit/>
          </a:bodyPr>
          <a:lstStyle/>
          <a:p>
            <a:pPr>
              <a:defRPr/>
            </a:pPr>
            <a:endParaRPr lang="zh-CN" altLang="en-US">
              <a:latin typeface="Arial" charset="0"/>
            </a:endParaRPr>
          </a:p>
        </p:txBody>
      </p:sp>
      <p:sp>
        <p:nvSpPr>
          <p:cNvPr id="74755" name="Rectangle 3"/>
          <p:cNvSpPr>
            <a:spLocks noChangeArrowheads="1"/>
          </p:cNvSpPr>
          <p:nvPr/>
        </p:nvSpPr>
        <p:spPr bwMode="auto">
          <a:xfrm>
            <a:off x="0" y="1457325"/>
            <a:ext cx="9144000" cy="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nchor="ctr">
            <a:spAutoFit/>
          </a:bodyPr>
          <a:lstStyle/>
          <a:p>
            <a:pPr>
              <a:defRPr/>
            </a:pPr>
            <a:endParaRPr lang="zh-CN" altLang="zh-CN"/>
          </a:p>
        </p:txBody>
      </p:sp>
      <p:sp>
        <p:nvSpPr>
          <p:cNvPr id="74757" name="Rectangle 5"/>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nchor="ctr">
            <a:spAutoFit/>
          </a:bodyPr>
          <a:lstStyle/>
          <a:p>
            <a:pPr>
              <a:defRPr/>
            </a:pPr>
            <a:endParaRPr lang="zh-CN" altLang="en-US">
              <a:latin typeface="Arial" charset="0"/>
            </a:endParaRPr>
          </a:p>
        </p:txBody>
      </p:sp>
      <p:sp>
        <p:nvSpPr>
          <p:cNvPr id="74758" name="Rectangle 6"/>
          <p:cNvSpPr>
            <a:spLocks noChangeArrowheads="1"/>
          </p:cNvSpPr>
          <p:nvPr/>
        </p:nvSpPr>
        <p:spPr bwMode="auto">
          <a:xfrm>
            <a:off x="0" y="1152525"/>
            <a:ext cx="9144000" cy="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nchor="ctr">
            <a:spAutoFit/>
          </a:bodyPr>
          <a:lstStyle/>
          <a:p>
            <a:pPr>
              <a:defRPr/>
            </a:pPr>
            <a:endParaRPr lang="zh-CN" altLang="zh-CN"/>
          </a:p>
        </p:txBody>
      </p:sp>
      <p:pic>
        <p:nvPicPr>
          <p:cNvPr id="8258" name="图片 11" descr="https://mmbiz.qpic.cn/mmbiz_png/EPAkPq1aBnuPymibhKiaicTbyEbbXSMIT3ECThTriczfUziaibdeZFpz7feVQP6JLj8ic96rbuP9LaITdo4hyN9MmRuSQ/640?wx_fmt=png&amp;tp=webp&amp;wxfrom=5&amp;wx_lazy=1&amp;wx_c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100" y="4068763"/>
            <a:ext cx="11811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9" name="矩形 1"/>
          <p:cNvSpPr>
            <a:spLocks noChangeArrowheads="1"/>
          </p:cNvSpPr>
          <p:nvPr/>
        </p:nvSpPr>
        <p:spPr bwMode="auto">
          <a:xfrm>
            <a:off x="398463" y="4676775"/>
            <a:ext cx="7254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a:solidFill>
                  <a:srgbClr val="000066"/>
                </a:solidFill>
              </a:rPr>
              <a:t>（</a:t>
            </a:r>
            <a:r>
              <a:rPr lang="en-US" altLang="zh-CN" b="1">
                <a:solidFill>
                  <a:srgbClr val="000066"/>
                </a:solidFill>
              </a:rPr>
              <a:t>2</a:t>
            </a:r>
            <a:r>
              <a:rPr lang="zh-CN" altLang="en-US" b="1">
                <a:solidFill>
                  <a:srgbClr val="000066"/>
                </a:solidFill>
              </a:rPr>
              <a:t>）不确定度评估</a:t>
            </a:r>
            <a:endParaRPr lang="zh-CN" altLang="zh-CN" b="1">
              <a:solidFill>
                <a:srgbClr val="000066"/>
              </a:solidFill>
            </a:endParaRPr>
          </a:p>
        </p:txBody>
      </p:sp>
      <p:graphicFrame>
        <p:nvGraphicFramePr>
          <p:cNvPr id="8260" name="对象 13"/>
          <p:cNvGraphicFramePr>
            <a:graphicFrameLocks noChangeAspect="1"/>
          </p:cNvGraphicFramePr>
          <p:nvPr/>
        </p:nvGraphicFramePr>
        <p:xfrm>
          <a:off x="1692275" y="5211763"/>
          <a:ext cx="3006725" cy="925512"/>
        </p:xfrm>
        <a:graphic>
          <a:graphicData uri="http://schemas.openxmlformats.org/presentationml/2006/ole">
            <mc:AlternateContent xmlns:mc="http://schemas.openxmlformats.org/markup-compatibility/2006">
              <mc:Choice xmlns:v="urn:schemas-microsoft-com:vml" Requires="v">
                <p:oleObj spid="_x0000_s8268" name="Equation" r:id="rId4" imgW="1485720" imgH="457200" progId="Equation.DSMT4">
                  <p:embed/>
                </p:oleObj>
              </mc:Choice>
              <mc:Fallback>
                <p:oleObj name="Equation" r:id="rId4" imgW="1485720" imgH="457200" progId="Equation.DSMT4">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211763"/>
                        <a:ext cx="30067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79388" y="981075"/>
          <a:ext cx="6840535" cy="2567044"/>
        </p:xfrm>
        <a:graphic>
          <a:graphicData uri="http://schemas.openxmlformats.org/drawingml/2006/table">
            <a:tbl>
              <a:tblPr>
                <a:tableStyleId>{5C22544A-7EE6-4342-B048-85BDC9FD1C3A}</a:tableStyleId>
              </a:tblPr>
              <a:tblGrid>
                <a:gridCol w="636644"/>
                <a:gridCol w="298004"/>
                <a:gridCol w="731463"/>
                <a:gridCol w="568916"/>
                <a:gridCol w="636644"/>
                <a:gridCol w="731463"/>
                <a:gridCol w="731463"/>
                <a:gridCol w="731463"/>
                <a:gridCol w="1043012"/>
                <a:gridCol w="731463"/>
              </a:tblGrid>
              <a:tr h="167578">
                <a:tc>
                  <a:txBody>
                    <a:bodyPr/>
                    <a:lstStyle/>
                    <a:p>
                      <a:pPr algn="l" fontAlgn="ctr"/>
                      <a:r>
                        <a:rPr lang="zh-CN" altLang="en-US" sz="1100" u="none" strike="noStrike" dirty="0">
                          <a:effectLst/>
                        </a:rPr>
                        <a:t>测量次数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l-GR" sz="1100" i="1" u="none" strike="noStrike">
                          <a:effectLst/>
                          <a:latin typeface="Times New Roman" panose="02020603050405020304" pitchFamily="18" charset="0"/>
                          <a:cs typeface="Times New Roman" panose="02020603050405020304" pitchFamily="18" charset="0"/>
                        </a:rPr>
                        <a:t>π</a:t>
                      </a:r>
                      <a:endParaRPr lang="el-GR" sz="1100" b="0" i="1"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i="1" u="none" strike="noStrike" dirty="0" smtClean="0">
                          <a:effectLst/>
                          <a:latin typeface="Times New Roman" panose="02020603050405020304" pitchFamily="18" charset="0"/>
                          <a:cs typeface="Times New Roman" panose="02020603050405020304" pitchFamily="18" charset="0"/>
                        </a:rPr>
                        <a:t>l </a:t>
                      </a:r>
                      <a:r>
                        <a:rPr lang="en-US" sz="1100" i="0" u="none" strike="noStrike" dirty="0" smtClean="0">
                          <a:effectLst/>
                          <a:latin typeface="Times New Roman" panose="02020603050405020304" pitchFamily="18" charset="0"/>
                          <a:cs typeface="Times New Roman" panose="02020603050405020304" pitchFamily="18" charset="0"/>
                        </a:rPr>
                        <a:t>m</a:t>
                      </a:r>
                      <a:endParaRPr lang="en-US" sz="11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50T</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smtClean="0">
                          <a:effectLst/>
                        </a:rPr>
                        <a:t>T 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T </a:t>
                      </a:r>
                      <a:r>
                        <a:rPr lang="zh-CN" altLang="en-US" sz="1100" u="none" strike="noStrike" baseline="-25000">
                          <a:effectLst/>
                        </a:rPr>
                        <a:t>平均</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baseline="0" dirty="0" smtClean="0">
                          <a:effectLst/>
                        </a:rPr>
                        <a:t> g</a:t>
                      </a:r>
                      <a:r>
                        <a:rPr lang="en-US" sz="1100" u="none" strike="noStrike" dirty="0" smtClean="0">
                          <a:effectLst/>
                        </a:rPr>
                        <a:t>   m/s</a:t>
                      </a:r>
                      <a:r>
                        <a:rPr lang="en-US" sz="1100" u="none" strike="noStrike" baseline="30000" dirty="0" smtClean="0">
                          <a:effectLst/>
                        </a:rPr>
                        <a:t>2</a:t>
                      </a:r>
                      <a:endParaRPr lang="en-US" sz="1100" b="0" i="0" u="none" strike="noStrike" baseline="30000"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3.141593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0.935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97.68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1.9536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0.00948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8.98704E-05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9.671638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3.141593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96.65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-0.01112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0.000123654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9.878878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97.05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-0.00312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9.7344E-06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9.797613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0.935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97.56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1.9512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0.00708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5.01264E-05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9.695445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3.141593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1.94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1.69744E-05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9.807716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97.19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1.9438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-0.00032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dirty="0">
                          <a:effectLst/>
                        </a:rPr>
                        <a:t>1.024E-07</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9.769406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97.55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1.951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0.00688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4.73344E-05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9.697433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0.935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0.00388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1.50544E-05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9.727325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0.935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96.86</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1.9372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-0.00692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4.78864E-05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9.836088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r" fontAlgn="ctr"/>
                      <a:r>
                        <a:rPr lang="en-US" altLang="zh-CN" sz="1100" u="none" strike="noStrike">
                          <a:effectLst/>
                        </a:rPr>
                        <a:t>10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3.141593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0.935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97.12</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1.9424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1.94412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-0.00172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u="none" strike="noStrike">
                          <a:effectLst/>
                        </a:rPr>
                        <a:t>2.9584E-06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a:effectLst/>
                        </a:rPr>
                        <a:t>9.783494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sz="1100" u="none" strike="noStrike" dirty="0">
                          <a:effectLst/>
                        </a:rPr>
                        <a:t>0.000403696</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g</a:t>
                      </a:r>
                      <a:r>
                        <a:rPr lang="zh-CN" altLang="en-US" sz="1100" u="none" strike="noStrike" dirty="0">
                          <a:effectLst/>
                        </a:rPr>
                        <a:t>平均</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386">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en-US" sz="1100" u="none" strike="noStrike">
                          <a:effectLst/>
                        </a:rPr>
                        <a:t>T</a:t>
                      </a:r>
                      <a:r>
                        <a:rPr lang="zh-CN" altLang="en-US" sz="1100" u="none" strike="noStrike">
                          <a:effectLst/>
                        </a:rPr>
                        <a:t>平均</a:t>
                      </a:r>
                      <a:endParaRPr lang="zh-CN" altLang="en-US" sz="11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r" fontAlgn="ctr"/>
                      <a:r>
                        <a:rPr lang="en-US" altLang="zh-CN" sz="1100" u="none" strike="noStrike" dirty="0">
                          <a:effectLst/>
                        </a:rPr>
                        <a:t>1.94412</a:t>
                      </a:r>
                      <a:endParaRPr lang="en-US" altLang="zh-CN" sz="11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r" fontAlgn="ctr"/>
                      <a:r>
                        <a:rPr lang="en-US" sz="1100" u="none" strike="noStrike">
                          <a:effectLst/>
                        </a:rPr>
                        <a:t>4.48551E-06</a:t>
                      </a:r>
                      <a:endParaRPr lang="en-US" sz="1100" b="0" i="0" u="none" strike="noStrike">
                        <a:solidFill>
                          <a:srgbClr val="FF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r" fontAlgn="ctr"/>
                      <a:r>
                        <a:rPr lang="en-US" altLang="zh-CN" sz="1100" u="none" strike="noStrike" dirty="0">
                          <a:effectLst/>
                        </a:rPr>
                        <a:t>9.766504</a:t>
                      </a:r>
                      <a:endParaRPr lang="en-US" altLang="zh-CN" sz="1100" b="0" i="0" u="none" strike="noStrike" dirty="0">
                        <a:solidFill>
                          <a:srgbClr val="FF0000"/>
                        </a:solidFill>
                        <a:effectLst/>
                        <a:latin typeface="宋体" panose="02010600030101010101" pitchFamily="2" charset="-122"/>
                        <a:ea typeface="宋体" panose="02010600030101010101" pitchFamily="2" charset="-122"/>
                      </a:endParaRPr>
                    </a:p>
                  </a:txBody>
                  <a:tcPr marL="0" marR="0" marT="0" marB="0" anchor="ctr">
                    <a:lnT w="12700" cap="flat" cmpd="sng" algn="ctr">
                      <a:solidFill>
                        <a:schemeClr val="tx1"/>
                      </a:solidFill>
                      <a:prstDash val="solid"/>
                      <a:round/>
                      <a:headEnd type="none" w="med" len="med"/>
                      <a:tailEnd type="none" w="med" len="med"/>
                    </a:lnT>
                  </a:tcPr>
                </a:tc>
              </a:tr>
              <a:tr h="171386">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r" fontAlgn="ctr"/>
                      <a:r>
                        <a:rPr lang="en-US" altLang="zh-CN" sz="1100" u="none" strike="noStrike">
                          <a:effectLst/>
                        </a:rPr>
                        <a:t>0.002117903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r>
              <a:tr h="171386">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r>
            </a:tbl>
          </a:graphicData>
        </a:graphic>
      </p:graphicFrame>
      <p:graphicFrame>
        <p:nvGraphicFramePr>
          <p:cNvPr id="9407" name="对象 2"/>
          <p:cNvGraphicFramePr>
            <a:graphicFrameLocks noChangeAspect="1"/>
          </p:cNvGraphicFramePr>
          <p:nvPr/>
        </p:nvGraphicFramePr>
        <p:xfrm>
          <a:off x="3132138" y="74613"/>
          <a:ext cx="2573337" cy="792162"/>
        </p:xfrm>
        <a:graphic>
          <a:graphicData uri="http://schemas.openxmlformats.org/presentationml/2006/ole">
            <mc:AlternateContent xmlns:mc="http://schemas.openxmlformats.org/markup-compatibility/2006">
              <mc:Choice xmlns:v="urn:schemas-microsoft-com:vml" Requires="v">
                <p:oleObj spid="_x0000_s9454" name="Equation" r:id="rId3" imgW="1485720" imgH="457200" progId="Equation.DSMT4">
                  <p:embed/>
                </p:oleObj>
              </mc:Choice>
              <mc:Fallback>
                <p:oleObj name="Equation" r:id="rId3" imgW="1485720" imgH="4572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74613"/>
                        <a:ext cx="2573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08" name="对象 3"/>
          <p:cNvGraphicFramePr>
            <a:graphicFrameLocks noChangeAspect="1"/>
          </p:cNvGraphicFramePr>
          <p:nvPr/>
        </p:nvGraphicFramePr>
        <p:xfrm>
          <a:off x="323850" y="3313113"/>
          <a:ext cx="2303463" cy="596900"/>
        </p:xfrm>
        <a:graphic>
          <a:graphicData uri="http://schemas.openxmlformats.org/presentationml/2006/ole">
            <mc:AlternateContent xmlns:mc="http://schemas.openxmlformats.org/markup-compatibility/2006">
              <mc:Choice xmlns:v="urn:schemas-microsoft-com:vml" Requires="v">
                <p:oleObj spid="_x0000_s9455" name="Equation" r:id="rId5" imgW="1612800" imgH="419040" progId="Equation.DSMT4">
                  <p:embed/>
                </p:oleObj>
              </mc:Choice>
              <mc:Fallback>
                <p:oleObj name="Equation" r:id="rId5" imgW="1612800" imgH="41904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313113"/>
                        <a:ext cx="2303463" cy="596900"/>
                      </a:xfrm>
                      <a:prstGeom prst="rect">
                        <a:avLst/>
                      </a:prstGeom>
                      <a:solidFill>
                        <a:srgbClr val="ADD6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09" name="对象 4"/>
          <p:cNvGraphicFramePr>
            <a:graphicFrameLocks noChangeAspect="1"/>
          </p:cNvGraphicFramePr>
          <p:nvPr/>
        </p:nvGraphicFramePr>
        <p:xfrm>
          <a:off x="142875" y="3986213"/>
          <a:ext cx="5094288" cy="2695575"/>
        </p:xfrm>
        <a:graphic>
          <a:graphicData uri="http://schemas.openxmlformats.org/presentationml/2006/ole">
            <mc:AlternateContent xmlns:mc="http://schemas.openxmlformats.org/markup-compatibility/2006">
              <mc:Choice xmlns:v="urn:schemas-microsoft-com:vml" Requires="v">
                <p:oleObj spid="_x0000_s9456" name="Equation" r:id="rId7" imgW="3403440" imgH="1803240" progId="Equation.DSMT4">
                  <p:embed/>
                </p:oleObj>
              </mc:Choice>
              <mc:Fallback>
                <p:oleObj name="Equation" r:id="rId7" imgW="3403440" imgH="180324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 y="3986213"/>
                        <a:ext cx="5094288" cy="2695575"/>
                      </a:xfrm>
                      <a:prstGeom prst="rect">
                        <a:avLst/>
                      </a:prstGeom>
                      <a:solidFill>
                        <a:srgbClr val="ADD6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2614613" y="3411538"/>
            <a:ext cx="6134100" cy="400050"/>
          </a:xfrm>
          <a:prstGeom prst="rect">
            <a:avLst/>
          </a:prstGeom>
          <a:noFill/>
        </p:spPr>
        <p:txBody>
          <a:bodyPr>
            <a:spAutoFit/>
          </a:bodyPr>
          <a:lstStyle/>
          <a:p>
            <a:pPr>
              <a:defRPr/>
            </a:pPr>
            <a:r>
              <a:rPr lang="zh-CN" altLang="en-US" sz="2000" dirty="0">
                <a:ln w="0"/>
                <a:effectLst>
                  <a:outerShdw blurRad="38100" dist="19050" dir="2700000" algn="tl" rotWithShape="0">
                    <a:schemeClr val="dk1">
                      <a:alpha val="40000"/>
                    </a:schemeClr>
                  </a:outerShdw>
                </a:effectLst>
              </a:rPr>
              <a:t>摆长是单次测量，不计</a:t>
            </a:r>
            <a:r>
              <a:rPr lang="en-US" altLang="zh-CN" sz="2000" dirty="0">
                <a:ln w="0"/>
                <a:effectLst>
                  <a:outerShdw blurRad="38100" dist="19050" dir="2700000" algn="tl" rotWithShape="0">
                    <a:schemeClr val="dk1">
                      <a:alpha val="40000"/>
                    </a:schemeClr>
                  </a:outerShdw>
                </a:effectLst>
              </a:rPr>
              <a:t>A</a:t>
            </a:r>
            <a:r>
              <a:rPr lang="zh-CN" altLang="en-US" sz="2000" dirty="0">
                <a:ln w="0"/>
                <a:effectLst>
                  <a:outerShdw blurRad="38100" dist="19050" dir="2700000" algn="tl" rotWithShape="0">
                    <a:schemeClr val="dk1">
                      <a:alpha val="40000"/>
                    </a:schemeClr>
                  </a:outerShdw>
                </a:effectLst>
              </a:rPr>
              <a:t>类；卷尺的仪器误差</a:t>
            </a:r>
            <a:r>
              <a:rPr lang="en-US" altLang="zh-CN" sz="2000" dirty="0">
                <a:ln w="0"/>
                <a:effectLst>
                  <a:outerShdw blurRad="38100" dist="19050" dir="2700000" algn="tl" rotWithShape="0">
                    <a:schemeClr val="dk1">
                      <a:alpha val="40000"/>
                    </a:schemeClr>
                  </a:outerShdw>
                </a:effectLst>
              </a:rPr>
              <a:t>1mm</a:t>
            </a:r>
            <a:endParaRPr lang="zh-CN" altLang="en-US" sz="2000" dirty="0">
              <a:ln w="0"/>
              <a:effectLst>
                <a:outerShdw blurRad="38100" dist="19050" dir="2700000" algn="tl" rotWithShape="0">
                  <a:schemeClr val="dk1">
                    <a:alpha val="40000"/>
                  </a:schemeClr>
                </a:outerShdw>
              </a:effectLst>
            </a:endParaRPr>
          </a:p>
        </p:txBody>
      </p:sp>
      <p:graphicFrame>
        <p:nvGraphicFramePr>
          <p:cNvPr id="9411" name="对象 6"/>
          <p:cNvGraphicFramePr>
            <a:graphicFrameLocks noChangeAspect="1"/>
          </p:cNvGraphicFramePr>
          <p:nvPr/>
        </p:nvGraphicFramePr>
        <p:xfrm>
          <a:off x="5446713" y="3986213"/>
          <a:ext cx="3671887" cy="1233487"/>
        </p:xfrm>
        <a:graphic>
          <a:graphicData uri="http://schemas.openxmlformats.org/presentationml/2006/ole">
            <mc:AlternateContent xmlns:mc="http://schemas.openxmlformats.org/markup-compatibility/2006">
              <mc:Choice xmlns:v="urn:schemas-microsoft-com:vml" Requires="v">
                <p:oleObj spid="_x0000_s9457" name="Equation" r:id="rId9" imgW="2336760" imgH="711000" progId="Equation.DSMT4">
                  <p:embed/>
                </p:oleObj>
              </mc:Choice>
              <mc:Fallback>
                <p:oleObj name="Equation" r:id="rId9" imgW="2336760" imgH="7110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6713" y="3986213"/>
                        <a:ext cx="3671887" cy="12334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12" name="对象 7"/>
          <p:cNvGraphicFramePr>
            <a:graphicFrameLocks noChangeAspect="1"/>
          </p:cNvGraphicFramePr>
          <p:nvPr/>
        </p:nvGraphicFramePr>
        <p:xfrm>
          <a:off x="5446713" y="5421313"/>
          <a:ext cx="3911600" cy="725487"/>
        </p:xfrm>
        <a:graphic>
          <a:graphicData uri="http://schemas.openxmlformats.org/presentationml/2006/ole">
            <mc:AlternateContent xmlns:mc="http://schemas.openxmlformats.org/markup-compatibility/2006">
              <mc:Choice xmlns:v="urn:schemas-microsoft-com:vml" Requires="v">
                <p:oleObj spid="_x0000_s9458" name="Equation" r:id="rId11" imgW="2489040" imgH="419040" progId="Equation.DSMT4">
                  <p:embed/>
                </p:oleObj>
              </mc:Choice>
              <mc:Fallback>
                <p:oleObj name="Equation" r:id="rId11" imgW="2489040" imgH="41904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6713" y="5421313"/>
                        <a:ext cx="3911600" cy="72548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323850" y="177800"/>
            <a:ext cx="4319588" cy="584200"/>
          </a:xfrm>
          <a:prstGeom prst="rect">
            <a:avLst/>
          </a:prstGeom>
          <a:noFill/>
        </p:spPr>
        <p:txBody>
          <a:bodyPr>
            <a:spAutoFit/>
          </a:bodyPr>
          <a:lstStyle/>
          <a:p>
            <a:pPr>
              <a:defRPr/>
            </a:pPr>
            <a:r>
              <a:rPr lang="zh-CN" altLang="en-US" sz="3200" dirty="0">
                <a:ln w="0"/>
                <a:solidFill>
                  <a:srgbClr val="FF0000"/>
                </a:solidFill>
                <a:effectLst>
                  <a:outerShdw blurRad="38100" dist="19050" dir="2700000" algn="tl" rotWithShape="0">
                    <a:schemeClr val="dk1">
                      <a:alpha val="40000"/>
                    </a:schemeClr>
                  </a:outerShdw>
                </a:effectLst>
              </a:rPr>
              <a:t>不确定度评估</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31"/>
          <p:cNvSpPr>
            <a:spLocks noChangeArrowheads="1"/>
          </p:cNvSpPr>
          <p:nvPr/>
        </p:nvSpPr>
        <p:spPr bwMode="auto">
          <a:xfrm>
            <a:off x="179388" y="66675"/>
            <a:ext cx="7256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四、</a:t>
            </a:r>
            <a:r>
              <a:rPr lang="zh-CN" altLang="zh-CN" sz="3600" b="1">
                <a:solidFill>
                  <a:srgbClr val="FF0000"/>
                </a:solidFill>
                <a:latin typeface="微软雅黑" panose="020B0503020204020204" pitchFamily="34" charset="-122"/>
                <a:ea typeface="微软雅黑" panose="020B0503020204020204" pitchFamily="34" charset="-122"/>
              </a:rPr>
              <a:t>实验</a:t>
            </a:r>
            <a:r>
              <a:rPr lang="zh-CN" altLang="en-US" sz="3600" b="1">
                <a:solidFill>
                  <a:srgbClr val="FF0000"/>
                </a:solidFill>
                <a:latin typeface="微软雅黑" panose="020B0503020204020204" pitchFamily="34" charset="-122"/>
                <a:ea typeface="微软雅黑" panose="020B0503020204020204" pitchFamily="34" charset="-122"/>
              </a:rPr>
              <a:t>内容与步骤</a:t>
            </a:r>
            <a:r>
              <a:rPr lang="en-US" altLang="zh-CN" sz="3600" b="1">
                <a:solidFill>
                  <a:srgbClr val="FF0000"/>
                </a:solidFill>
                <a:latin typeface="微软雅黑" panose="020B0503020204020204" pitchFamily="34" charset="-122"/>
                <a:ea typeface="微软雅黑" panose="020B0503020204020204" pitchFamily="34" charset="-122"/>
              </a:rPr>
              <a:t>/</a:t>
            </a:r>
            <a:r>
              <a:rPr lang="en-US" altLang="zh-CN" sz="2800" b="1">
                <a:solidFill>
                  <a:srgbClr val="004E4C"/>
                </a:solidFill>
                <a:latin typeface="微软雅黑" panose="020B0503020204020204" pitchFamily="34" charset="-122"/>
                <a:ea typeface="微软雅黑" panose="020B0503020204020204" pitchFamily="34" charset="-122"/>
              </a:rPr>
              <a:t>4.2</a:t>
            </a:r>
            <a:r>
              <a:rPr lang="zh-CN" altLang="en-US" sz="2800" b="1">
                <a:solidFill>
                  <a:srgbClr val="004E4C"/>
                </a:solidFill>
                <a:latin typeface="微软雅黑" panose="020B0503020204020204" pitchFamily="34" charset="-122"/>
                <a:ea typeface="微软雅黑" panose="020B0503020204020204" pitchFamily="34" charset="-122"/>
              </a:rPr>
              <a:t>、手机摆实验</a:t>
            </a:r>
          </a:p>
          <a:p>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11267" name="矩形 1"/>
          <p:cNvSpPr>
            <a:spLocks noChangeArrowheads="1"/>
          </p:cNvSpPr>
          <p:nvPr/>
        </p:nvSpPr>
        <p:spPr bwMode="auto">
          <a:xfrm>
            <a:off x="196850" y="1223963"/>
            <a:ext cx="85947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b="1">
                <a:solidFill>
                  <a:srgbClr val="000066"/>
                </a:solidFill>
              </a:rPr>
              <a:t>(1)</a:t>
            </a:r>
            <a:r>
              <a:rPr lang="zh-CN" altLang="en-US" b="1">
                <a:solidFill>
                  <a:srgbClr val="000066"/>
                </a:solidFill>
              </a:rPr>
              <a:t>、下载并安装</a:t>
            </a:r>
            <a:r>
              <a:rPr lang="en-US" altLang="zh-CN" b="1">
                <a:solidFill>
                  <a:srgbClr val="000066"/>
                </a:solidFill>
              </a:rPr>
              <a:t>phyphox</a:t>
            </a:r>
            <a:r>
              <a:rPr lang="zh-CN" altLang="zh-CN" b="1">
                <a:solidFill>
                  <a:srgbClr val="000066"/>
                </a:solidFill>
              </a:rPr>
              <a:t>软件</a:t>
            </a:r>
            <a:endParaRPr lang="en-US" altLang="zh-CN" b="1">
              <a:solidFill>
                <a:srgbClr val="000066"/>
              </a:solidFill>
            </a:endParaRPr>
          </a:p>
          <a:p>
            <a:r>
              <a:rPr lang="en-US" altLang="zh-CN" b="1">
                <a:solidFill>
                  <a:srgbClr val="000066"/>
                </a:solidFill>
              </a:rPr>
              <a:t>(2)</a:t>
            </a:r>
            <a:r>
              <a:rPr lang="zh-CN" altLang="en-US" b="1">
                <a:solidFill>
                  <a:srgbClr val="000066"/>
                </a:solidFill>
              </a:rPr>
              <a:t>、</a:t>
            </a:r>
            <a:r>
              <a:rPr lang="zh-CN" altLang="zh-CN" b="1">
                <a:solidFill>
                  <a:srgbClr val="000066"/>
                </a:solidFill>
              </a:rPr>
              <a:t>将细绳一端固定在竖直墙面上，</a:t>
            </a:r>
            <a:endParaRPr lang="en-US" altLang="zh-CN" b="1">
              <a:solidFill>
                <a:srgbClr val="000066"/>
              </a:solidFill>
            </a:endParaRPr>
          </a:p>
          <a:p>
            <a:r>
              <a:rPr lang="zh-CN" altLang="zh-CN" b="1">
                <a:solidFill>
                  <a:srgbClr val="000066"/>
                </a:solidFill>
              </a:rPr>
              <a:t>另一端固定在手机上，让手机面与墙</a:t>
            </a:r>
            <a:endParaRPr lang="en-US" altLang="zh-CN" b="1">
              <a:solidFill>
                <a:srgbClr val="000066"/>
              </a:solidFill>
            </a:endParaRPr>
          </a:p>
          <a:p>
            <a:r>
              <a:rPr lang="zh-CN" altLang="zh-CN" b="1">
                <a:solidFill>
                  <a:srgbClr val="000066"/>
                </a:solidFill>
              </a:rPr>
              <a:t>面平行，做成一个摆。</a:t>
            </a:r>
            <a:endParaRPr lang="en-US" altLang="zh-CN" b="1">
              <a:solidFill>
                <a:srgbClr val="000066"/>
              </a:solidFill>
            </a:endParaRPr>
          </a:p>
          <a:p>
            <a:r>
              <a:rPr lang="en-US" altLang="zh-CN" b="1">
                <a:solidFill>
                  <a:srgbClr val="000066"/>
                </a:solidFill>
              </a:rPr>
              <a:t>(3)</a:t>
            </a:r>
            <a:r>
              <a:rPr lang="zh-CN" altLang="en-US" b="1">
                <a:solidFill>
                  <a:srgbClr val="000066"/>
                </a:solidFill>
              </a:rPr>
              <a:t>、</a:t>
            </a:r>
            <a:r>
              <a:rPr lang="zh-CN" altLang="zh-CN" b="1">
                <a:solidFill>
                  <a:srgbClr val="000066"/>
                </a:solidFill>
              </a:rPr>
              <a:t>打开软件，下拉菜单找到</a:t>
            </a:r>
            <a:endParaRPr lang="en-US" altLang="zh-CN" b="1">
              <a:solidFill>
                <a:srgbClr val="000066"/>
              </a:solidFill>
            </a:endParaRPr>
          </a:p>
          <a:p>
            <a:r>
              <a:rPr lang="en-US" altLang="zh-CN" b="1">
                <a:solidFill>
                  <a:srgbClr val="000066"/>
                </a:solidFill>
              </a:rPr>
              <a:t>mechanics</a:t>
            </a:r>
            <a:r>
              <a:rPr lang="zh-CN" altLang="zh-CN" b="1">
                <a:solidFill>
                  <a:srgbClr val="000066"/>
                </a:solidFill>
              </a:rPr>
              <a:t>下的</a:t>
            </a:r>
            <a:r>
              <a:rPr lang="en-US" altLang="zh-CN" b="1">
                <a:solidFill>
                  <a:srgbClr val="000066"/>
                </a:solidFill>
              </a:rPr>
              <a:t>Pendulum</a:t>
            </a:r>
            <a:r>
              <a:rPr lang="zh-CN" altLang="zh-CN" b="1">
                <a:solidFill>
                  <a:srgbClr val="000066"/>
                </a:solidFill>
              </a:rPr>
              <a:t>，让手机偏离平衡位置一个小角度，点击运行按钮，放手后，软件会根据陀螺仪测量的数据自动记录单摆的周期和频率。</a:t>
            </a:r>
            <a:endParaRPr lang="en-US" altLang="zh-CN" b="1">
              <a:solidFill>
                <a:srgbClr val="000066"/>
              </a:solidFill>
            </a:endParaRPr>
          </a:p>
        </p:txBody>
      </p:sp>
      <p:pic>
        <p:nvPicPr>
          <p:cNvPr id="11268" name="图片 6" descr="https://mmbiz.qpic.cn/mmbiz_png/EPAkPq1aBnuPymibhKiaicTbyEbbXSMIT3EpL7A3dJEpWm0efTWFXaG0pSH7S4XhwYG6S5tdzXOLicibyvzMPxcnzmQ/640?wx_fmt=png&amp;tp=webp&amp;wxfrom=5&amp;wx_lazy=1&amp;wx_c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993775"/>
            <a:ext cx="11811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1071563"/>
            <a:ext cx="115252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矩形 2"/>
          <p:cNvSpPr>
            <a:spLocks noChangeArrowheads="1"/>
          </p:cNvSpPr>
          <p:nvPr/>
        </p:nvSpPr>
        <p:spPr bwMode="auto">
          <a:xfrm>
            <a:off x="288925" y="4270375"/>
            <a:ext cx="7146925" cy="1477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en-US" altLang="zh-CN" sz="2000" b="1">
                <a:solidFill>
                  <a:srgbClr val="008080"/>
                </a:solidFill>
              </a:rPr>
              <a:t>phyphox</a:t>
            </a:r>
            <a:r>
              <a:rPr lang="zh-CN" altLang="zh-CN" sz="2000" b="1">
                <a:solidFill>
                  <a:srgbClr val="008080"/>
                </a:solidFill>
              </a:rPr>
              <a:t>软件</a:t>
            </a:r>
            <a:r>
              <a:rPr lang="zh-CN" altLang="en-US" sz="2000" b="1">
                <a:solidFill>
                  <a:srgbClr val="008080"/>
                </a:solidFill>
              </a:rPr>
              <a:t>中，</a:t>
            </a:r>
            <a:r>
              <a:rPr lang="en-US" altLang="zh-CN" sz="2000" b="1">
                <a:solidFill>
                  <a:srgbClr val="008080"/>
                </a:solidFill>
              </a:rPr>
              <a:t>G</a:t>
            </a:r>
            <a:r>
              <a:rPr lang="zh-CN" altLang="zh-CN" sz="2000" b="1">
                <a:solidFill>
                  <a:srgbClr val="008080"/>
                </a:solidFill>
              </a:rPr>
              <a:t>栏目中可以输入摆长，系统会自动计算重力加速度</a:t>
            </a:r>
            <a:r>
              <a:rPr lang="en-US" altLang="zh-CN" sz="2000" b="1">
                <a:solidFill>
                  <a:srgbClr val="008080"/>
                </a:solidFill>
              </a:rPr>
              <a:t>g</a:t>
            </a:r>
            <a:r>
              <a:rPr lang="zh-CN" altLang="zh-CN" sz="2000" b="1">
                <a:solidFill>
                  <a:srgbClr val="008080"/>
                </a:solidFill>
              </a:rPr>
              <a:t>；</a:t>
            </a:r>
            <a:r>
              <a:rPr lang="en-US" altLang="zh-CN" sz="2000" b="1">
                <a:solidFill>
                  <a:srgbClr val="008080"/>
                </a:solidFill>
              </a:rPr>
              <a:t>Length</a:t>
            </a:r>
            <a:r>
              <a:rPr lang="zh-CN" altLang="zh-CN" sz="2000" b="1">
                <a:solidFill>
                  <a:srgbClr val="008080"/>
                </a:solidFill>
              </a:rPr>
              <a:t>栏目中，默认</a:t>
            </a:r>
            <a:r>
              <a:rPr lang="en-US" altLang="zh-CN" sz="2000" b="1">
                <a:solidFill>
                  <a:srgbClr val="008080"/>
                </a:solidFill>
              </a:rPr>
              <a:t>g</a:t>
            </a:r>
            <a:r>
              <a:rPr lang="zh-CN" altLang="zh-CN" sz="2000" b="1">
                <a:solidFill>
                  <a:srgbClr val="008080"/>
                </a:solidFill>
              </a:rPr>
              <a:t>值为</a:t>
            </a:r>
            <a:r>
              <a:rPr lang="en-US" altLang="zh-CN" sz="2000" b="1">
                <a:solidFill>
                  <a:srgbClr val="008080"/>
                </a:solidFill>
              </a:rPr>
              <a:t>9.81 m/s</a:t>
            </a:r>
            <a:r>
              <a:rPr lang="en-US" altLang="zh-CN" sz="2000" b="1" baseline="30000">
                <a:solidFill>
                  <a:srgbClr val="008080"/>
                </a:solidFill>
              </a:rPr>
              <a:t>2</a:t>
            </a:r>
            <a:r>
              <a:rPr lang="zh-CN" altLang="zh-CN" sz="2000" b="1">
                <a:solidFill>
                  <a:srgbClr val="008080"/>
                </a:solidFill>
              </a:rPr>
              <a:t>，系统会自动计算摆长。注意：测量摆长时，从悬点的位置到手机的中心</a:t>
            </a:r>
            <a:endParaRPr lang="zh-CN" altLang="en-US" sz="2000" b="1">
              <a:solidFill>
                <a:srgbClr val="008080"/>
              </a:solidFill>
            </a:endParaRPr>
          </a:p>
        </p:txBody>
      </p:sp>
      <p:pic>
        <p:nvPicPr>
          <p:cNvPr id="11271" name="图片 3" descr="https://mmbiz.qpic.cn/mmbiz_png/EPAkPq1aBnuPymibhKiaicTbyEbbXSMIT3E5R3ppAmWehU0I0t9ibb0hj4OEnlqltxM2VOe09myQIJgHUqaBRIibprg/640?wx_fmt=png&amp;tp=webp&amp;wxfrom=5&amp;wx_lazy=1&amp;wx_c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9825" y="3970338"/>
            <a:ext cx="13239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47675" y="1628775"/>
          <a:ext cx="8353425" cy="2460626"/>
        </p:xfrm>
        <a:graphic>
          <a:graphicData uri="http://schemas.openxmlformats.org/drawingml/2006/table">
            <a:tbl>
              <a:tblPr firstRow="1" bandRow="1">
                <a:tableStyleId>{5C22544A-7EE6-4342-B048-85BDC9FD1C3A}</a:tableStyleId>
              </a:tblPr>
              <a:tblGrid>
                <a:gridCol w="1670685"/>
                <a:gridCol w="1670685"/>
                <a:gridCol w="1670685"/>
                <a:gridCol w="1670685"/>
                <a:gridCol w="1670685"/>
              </a:tblGrid>
              <a:tr h="498733">
                <a:tc>
                  <a:txBody>
                    <a:bodyPr/>
                    <a:lstStyle/>
                    <a:p>
                      <a:pPr algn="ctr"/>
                      <a:r>
                        <a:rPr lang="zh-CN" altLang="zh-CN" sz="1800" b="1" kern="1200" dirty="0">
                          <a:solidFill>
                            <a:schemeClr val="tx1"/>
                          </a:solidFill>
                          <a:latin typeface="+mn-lt"/>
                          <a:ea typeface="+mn-ea"/>
                          <a:cs typeface="+mn-cs"/>
                        </a:rPr>
                        <a:t>测量次数</a:t>
                      </a:r>
                      <a:endParaRPr lang="zh-CN" altLang="en-US" sz="1800" b="1" dirty="0">
                        <a:solidFill>
                          <a:schemeClr val="tx1"/>
                        </a:solidFill>
                      </a:endParaRPr>
                    </a:p>
                  </a:txBody>
                  <a:tcPr marL="91445" marR="91445"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mn-lt"/>
                          <a:ea typeface="+mn-ea"/>
                          <a:cs typeface="+mn-cs"/>
                        </a:rPr>
                        <a:t>摆长</a:t>
                      </a:r>
                      <a:r>
                        <a:rPr lang="en-US" altLang="zh-CN" sz="1800" b="1" kern="1200" dirty="0">
                          <a:solidFill>
                            <a:schemeClr val="dk1"/>
                          </a:solidFill>
                          <a:latin typeface="+mn-lt"/>
                          <a:ea typeface="+mn-ea"/>
                          <a:cs typeface="+mn-cs"/>
                        </a:rPr>
                        <a:t>l(mm)</a:t>
                      </a:r>
                      <a:endParaRPr lang="zh-CN" altLang="zh-CN" sz="1800" b="1" kern="1200" dirty="0">
                        <a:solidFill>
                          <a:schemeClr val="dk1"/>
                        </a:solidFill>
                        <a:latin typeface="+mn-lt"/>
                        <a:ea typeface="+mn-ea"/>
                        <a:cs typeface="+mn-cs"/>
                      </a:endParaRPr>
                    </a:p>
                  </a:txBody>
                  <a:tcPr marL="91445" marR="91445" marT="45730" marB="45730" anchor="ctr"/>
                </a:tc>
                <a:tc>
                  <a:txBody>
                    <a:bodyPr/>
                    <a:lstStyle/>
                    <a:p>
                      <a:pPr algn="ctr">
                        <a:spcAft>
                          <a:spcPts val="0"/>
                        </a:spcAft>
                      </a:pPr>
                      <a:r>
                        <a:rPr lang="zh-CN" sz="1800" b="1" kern="100" dirty="0">
                          <a:solidFill>
                            <a:schemeClr val="tx1"/>
                          </a:solidFill>
                          <a:latin typeface="Times New Roman"/>
                          <a:ea typeface="宋体"/>
                        </a:rPr>
                        <a:t>周期</a:t>
                      </a:r>
                      <a:r>
                        <a:rPr lang="en-US" altLang="zh-CN" sz="1800" b="1" kern="100" dirty="0">
                          <a:solidFill>
                            <a:schemeClr val="tx1"/>
                          </a:solidFill>
                          <a:latin typeface="Times New Roman"/>
                          <a:ea typeface="宋体"/>
                        </a:rPr>
                        <a:t>T</a:t>
                      </a:r>
                      <a:r>
                        <a:rPr lang="zh-CN" sz="1800" b="1" kern="100" dirty="0">
                          <a:solidFill>
                            <a:schemeClr val="tx1"/>
                          </a:solidFill>
                          <a:latin typeface="Times New Roman"/>
                          <a:ea typeface="宋体"/>
                        </a:rPr>
                        <a:t>（</a:t>
                      </a:r>
                      <a:r>
                        <a:rPr lang="en-US" sz="1800" b="1" kern="100" dirty="0">
                          <a:solidFill>
                            <a:schemeClr val="tx1"/>
                          </a:solidFill>
                          <a:latin typeface="Times New Roman"/>
                          <a:ea typeface="宋体"/>
                        </a:rPr>
                        <a:t>s</a:t>
                      </a:r>
                      <a:r>
                        <a:rPr lang="zh-CN" sz="1800" b="1" kern="100" dirty="0">
                          <a:solidFill>
                            <a:schemeClr val="tx1"/>
                          </a:solidFill>
                          <a:latin typeface="Times New Roman"/>
                          <a:ea typeface="宋体"/>
                        </a:rPr>
                        <a:t>）</a:t>
                      </a:r>
                    </a:p>
                  </a:txBody>
                  <a:tcPr marL="68584" marR="68584" marT="0" marB="0" anchor="ctr"/>
                </a:tc>
                <a:tc>
                  <a:txBody>
                    <a:bodyPr/>
                    <a:lstStyle/>
                    <a:p>
                      <a:pPr algn="ctr">
                        <a:spcAft>
                          <a:spcPts val="0"/>
                        </a:spcAft>
                      </a:pPr>
                      <a:r>
                        <a:rPr lang="zh-CN" sz="1800" b="1" kern="100" dirty="0">
                          <a:solidFill>
                            <a:schemeClr val="tx1"/>
                          </a:solidFill>
                          <a:latin typeface="Times New Roman"/>
                          <a:ea typeface="宋体"/>
                        </a:rPr>
                        <a:t>频率（</a:t>
                      </a:r>
                      <a:r>
                        <a:rPr lang="en-US" sz="1800" b="1" kern="100" dirty="0">
                          <a:solidFill>
                            <a:schemeClr val="tx1"/>
                          </a:solidFill>
                          <a:latin typeface="Times New Roman"/>
                          <a:ea typeface="宋体"/>
                        </a:rPr>
                        <a:t>Hz</a:t>
                      </a:r>
                      <a:r>
                        <a:rPr lang="zh-CN" sz="1800" b="1" kern="100" dirty="0">
                          <a:solidFill>
                            <a:schemeClr val="tx1"/>
                          </a:solidFill>
                          <a:latin typeface="Times New Roman"/>
                          <a:ea typeface="宋体"/>
                        </a:rPr>
                        <a:t>）</a:t>
                      </a:r>
                    </a:p>
                  </a:txBody>
                  <a:tcPr marL="68584" marR="68584" marT="0" marB="0" anchor="ctr"/>
                </a:tc>
                <a:tc>
                  <a:txBody>
                    <a:bodyPr/>
                    <a:lstStyle/>
                    <a:p>
                      <a:pPr marL="0" algn="ctr" defTabSz="914400" rtl="0" eaLnBrk="1" latinLnBrk="0" hangingPunct="1"/>
                      <a:r>
                        <a:rPr lang="en-US" altLang="zh-CN" sz="1800" b="1" kern="1200" dirty="0">
                          <a:solidFill>
                            <a:schemeClr val="dk1"/>
                          </a:solidFill>
                          <a:latin typeface="+mn-lt"/>
                          <a:ea typeface="+mn-ea"/>
                          <a:cs typeface="+mn-cs"/>
                        </a:rPr>
                        <a:t>g</a:t>
                      </a:r>
                      <a:r>
                        <a:rPr lang="zh-CN" altLang="en-US" sz="1800" b="1" kern="1200" dirty="0">
                          <a:solidFill>
                            <a:schemeClr val="dk1"/>
                          </a:solidFill>
                          <a:latin typeface="+mn-lt"/>
                          <a:ea typeface="+mn-ea"/>
                          <a:cs typeface="+mn-cs"/>
                        </a:rPr>
                        <a:t>（</a:t>
                      </a:r>
                      <a:r>
                        <a:rPr lang="en-US" altLang="zh-CN" sz="1800" b="1" kern="1200" dirty="0">
                          <a:solidFill>
                            <a:schemeClr val="dk1"/>
                          </a:solidFill>
                          <a:latin typeface="+mn-lt"/>
                          <a:ea typeface="+mn-ea"/>
                          <a:cs typeface="+mn-cs"/>
                        </a:rPr>
                        <a:t>m/</a:t>
                      </a:r>
                      <a:r>
                        <a:rPr lang="en-US" altLang="zh-CN" sz="1800" b="1" kern="1200" dirty="0">
                          <a:solidFill>
                            <a:schemeClr val="tx1"/>
                          </a:solidFill>
                          <a:latin typeface="+mn-lt"/>
                          <a:ea typeface="+mn-ea"/>
                          <a:cs typeface="+mn-cs"/>
                        </a:rPr>
                        <a:t>s</a:t>
                      </a:r>
                      <a:r>
                        <a:rPr lang="en-US" altLang="zh-CN" sz="1800" b="1" kern="1200" baseline="30000" dirty="0">
                          <a:solidFill>
                            <a:schemeClr val="tx1"/>
                          </a:solidFill>
                          <a:latin typeface="+mn-lt"/>
                          <a:ea typeface="+mn-ea"/>
                          <a:cs typeface="+mn-cs"/>
                        </a:rPr>
                        <a:t>2 </a:t>
                      </a:r>
                      <a:r>
                        <a:rPr lang="en-US" altLang="zh-CN" sz="1800" b="1" kern="1200" dirty="0">
                          <a:solidFill>
                            <a:schemeClr val="dk1"/>
                          </a:solidFill>
                          <a:latin typeface="+mn-lt"/>
                          <a:ea typeface="+mn-ea"/>
                          <a:cs typeface="+mn-cs"/>
                        </a:rPr>
                        <a:t>)</a:t>
                      </a:r>
                      <a:endParaRPr lang="zh-CN" altLang="en-US" sz="1800" b="1" kern="1200" dirty="0">
                        <a:solidFill>
                          <a:schemeClr val="tx1"/>
                        </a:solidFill>
                        <a:latin typeface="+mn-lt"/>
                        <a:ea typeface="+mn-ea"/>
                        <a:cs typeface="+mn-cs"/>
                      </a:endParaRPr>
                    </a:p>
                  </a:txBody>
                  <a:tcPr marL="91445" marR="91445" marT="45730" marB="45730" anchor="ctr"/>
                </a:tc>
              </a:tr>
              <a:tr h="365790">
                <a:tc>
                  <a:txBody>
                    <a:bodyPr/>
                    <a:lstStyle/>
                    <a:p>
                      <a:pPr algn="ctr"/>
                      <a:r>
                        <a:rPr lang="en-US" altLang="zh-CN" sz="1800" b="1" dirty="0">
                          <a:solidFill>
                            <a:schemeClr val="tx1"/>
                          </a:solidFill>
                        </a:rPr>
                        <a:t>1</a:t>
                      </a:r>
                      <a:endParaRPr lang="zh-CN" altLang="en-US" sz="1800" b="1" dirty="0">
                        <a:solidFill>
                          <a:schemeClr val="tx1"/>
                        </a:solidFill>
                      </a:endParaRPr>
                    </a:p>
                  </a:txBody>
                  <a:tcPr marL="91445" marR="91445" marT="45730" marB="45730" anchor="ctr"/>
                </a:tc>
                <a:tc>
                  <a:txBody>
                    <a:bodyPr/>
                    <a:lstStyle/>
                    <a:p>
                      <a:endParaRPr lang="zh-CN" altLang="en-US" sz="1800" b="1" dirty="0">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r>
              <a:tr h="365790">
                <a:tc>
                  <a:txBody>
                    <a:bodyPr/>
                    <a:lstStyle/>
                    <a:p>
                      <a:pPr algn="ctr"/>
                      <a:r>
                        <a:rPr lang="en-US" altLang="zh-CN" sz="1800" b="1" dirty="0">
                          <a:solidFill>
                            <a:schemeClr val="tx1"/>
                          </a:solidFill>
                        </a:rPr>
                        <a:t>2</a:t>
                      </a:r>
                      <a:endParaRPr lang="zh-CN" altLang="en-US" sz="1800" b="1" dirty="0">
                        <a:solidFill>
                          <a:schemeClr val="tx1"/>
                        </a:solidFill>
                      </a:endParaRPr>
                    </a:p>
                  </a:txBody>
                  <a:tcPr marL="91445" marR="91445" marT="45730" marB="45730" anchor="ctr"/>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r>
              <a:tr h="365790">
                <a:tc>
                  <a:txBody>
                    <a:bodyPr/>
                    <a:lstStyle/>
                    <a:p>
                      <a:pPr algn="ctr"/>
                      <a:r>
                        <a:rPr lang="en-US" altLang="zh-CN" sz="1800" b="1" dirty="0">
                          <a:solidFill>
                            <a:schemeClr val="tx1"/>
                          </a:solidFill>
                        </a:rPr>
                        <a:t>3</a:t>
                      </a:r>
                      <a:endParaRPr lang="zh-CN" altLang="en-US" sz="1800" b="1" dirty="0">
                        <a:solidFill>
                          <a:schemeClr val="tx1"/>
                        </a:solidFill>
                      </a:endParaRPr>
                    </a:p>
                  </a:txBody>
                  <a:tcPr marL="91445" marR="91445" marT="45730" marB="45730" anchor="ctr"/>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r>
              <a:tr h="365790">
                <a:tc>
                  <a:txBody>
                    <a:bodyPr/>
                    <a:lstStyle/>
                    <a:p>
                      <a:pPr algn="ctr"/>
                      <a:r>
                        <a:rPr lang="en-US" altLang="zh-CN" sz="1800" b="1" dirty="0">
                          <a:solidFill>
                            <a:schemeClr val="tx1"/>
                          </a:solidFill>
                        </a:rPr>
                        <a:t>4</a:t>
                      </a:r>
                      <a:endParaRPr lang="zh-CN" altLang="en-US" sz="1800" b="1" dirty="0">
                        <a:solidFill>
                          <a:schemeClr val="tx1"/>
                        </a:solidFill>
                      </a:endParaRPr>
                    </a:p>
                  </a:txBody>
                  <a:tcPr marL="91445" marR="91445" marT="45730" marB="45730" anchor="ctr"/>
                </a:tc>
                <a:tc>
                  <a:txBody>
                    <a:bodyPr/>
                    <a:lstStyle/>
                    <a:p>
                      <a:endParaRPr lang="zh-CN" altLang="en-US" sz="1800" b="1" dirty="0">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a:solidFill>
                          <a:schemeClr val="tx1"/>
                        </a:solidFill>
                      </a:endParaRPr>
                    </a:p>
                  </a:txBody>
                  <a:tcPr marL="91445" marR="91445" marT="45730" marB="45730"/>
                </a:tc>
              </a:tr>
              <a:tr h="498733">
                <a:tc>
                  <a:txBody>
                    <a:bodyPr/>
                    <a:lstStyle/>
                    <a:p>
                      <a:pPr algn="ctr"/>
                      <a:r>
                        <a:rPr lang="en-US" altLang="zh-CN" sz="1800" b="1" dirty="0">
                          <a:solidFill>
                            <a:schemeClr val="tx1"/>
                          </a:solidFill>
                        </a:rPr>
                        <a:t>5</a:t>
                      </a:r>
                      <a:endParaRPr lang="zh-CN" altLang="en-US" sz="1800" b="1" dirty="0">
                        <a:solidFill>
                          <a:schemeClr val="tx1"/>
                        </a:solidFill>
                      </a:endParaRPr>
                    </a:p>
                  </a:txBody>
                  <a:tcPr marL="91445" marR="91445" marT="45730" marB="45730" anchor="ctr"/>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c>
                  <a:txBody>
                    <a:bodyPr/>
                    <a:lstStyle/>
                    <a:p>
                      <a:endParaRPr lang="zh-CN" altLang="en-US" sz="1800" b="1" dirty="0">
                        <a:solidFill>
                          <a:schemeClr val="tx1"/>
                        </a:solidFill>
                      </a:endParaRPr>
                    </a:p>
                  </a:txBody>
                  <a:tcPr marL="91445" marR="91445" marT="45730" marB="45730"/>
                </a:tc>
              </a:tr>
            </a:tbl>
          </a:graphicData>
        </a:graphic>
      </p:graphicFrame>
      <p:sp>
        <p:nvSpPr>
          <p:cNvPr id="12334" name="矩形 1"/>
          <p:cNvSpPr>
            <a:spLocks noChangeArrowheads="1"/>
          </p:cNvSpPr>
          <p:nvPr/>
        </p:nvSpPr>
        <p:spPr bwMode="auto">
          <a:xfrm>
            <a:off x="466725" y="4365625"/>
            <a:ext cx="8353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a:t>注意：摆长是</a:t>
            </a:r>
            <a:r>
              <a:rPr lang="zh-CN" altLang="zh-CN"/>
              <a:t>从悬点的位置测量到手机的中心</a:t>
            </a:r>
          </a:p>
        </p:txBody>
      </p:sp>
      <p:sp>
        <p:nvSpPr>
          <p:cNvPr id="12335" name="矩形 31"/>
          <p:cNvSpPr>
            <a:spLocks noChangeArrowheads="1"/>
          </p:cNvSpPr>
          <p:nvPr/>
        </p:nvSpPr>
        <p:spPr bwMode="auto">
          <a:xfrm>
            <a:off x="179388" y="66675"/>
            <a:ext cx="7256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四、</a:t>
            </a:r>
            <a:r>
              <a:rPr lang="zh-CN" altLang="zh-CN" sz="3600" b="1">
                <a:solidFill>
                  <a:srgbClr val="FF0000"/>
                </a:solidFill>
                <a:latin typeface="微软雅黑" panose="020B0503020204020204" pitchFamily="34" charset="-122"/>
                <a:ea typeface="微软雅黑" panose="020B0503020204020204" pitchFamily="34" charset="-122"/>
              </a:rPr>
              <a:t>实验</a:t>
            </a:r>
            <a:r>
              <a:rPr lang="zh-CN" altLang="en-US" sz="3600" b="1">
                <a:solidFill>
                  <a:srgbClr val="FF0000"/>
                </a:solidFill>
                <a:latin typeface="微软雅黑" panose="020B0503020204020204" pitchFamily="34" charset="-122"/>
                <a:ea typeface="微软雅黑" panose="020B0503020204020204" pitchFamily="34" charset="-122"/>
              </a:rPr>
              <a:t>内容与步骤</a:t>
            </a:r>
            <a:r>
              <a:rPr lang="en-US" altLang="zh-CN" sz="3600" b="1">
                <a:solidFill>
                  <a:srgbClr val="FF0000"/>
                </a:solidFill>
                <a:latin typeface="微软雅黑" panose="020B0503020204020204" pitchFamily="34" charset="-122"/>
                <a:ea typeface="微软雅黑" panose="020B0503020204020204" pitchFamily="34" charset="-122"/>
              </a:rPr>
              <a:t>/</a:t>
            </a:r>
            <a:r>
              <a:rPr lang="en-US" altLang="zh-CN" sz="2800" b="1">
                <a:solidFill>
                  <a:srgbClr val="004E4C"/>
                </a:solidFill>
                <a:latin typeface="微软雅黑" panose="020B0503020204020204" pitchFamily="34" charset="-122"/>
                <a:ea typeface="微软雅黑" panose="020B0503020204020204" pitchFamily="34" charset="-122"/>
              </a:rPr>
              <a:t>4.2</a:t>
            </a:r>
            <a:r>
              <a:rPr lang="zh-CN" altLang="en-US" sz="2800" b="1">
                <a:solidFill>
                  <a:srgbClr val="004E4C"/>
                </a:solidFill>
                <a:latin typeface="微软雅黑" panose="020B0503020204020204" pitchFamily="34" charset="-122"/>
                <a:ea typeface="微软雅黑" panose="020B0503020204020204" pitchFamily="34" charset="-122"/>
              </a:rPr>
              <a:t>、手机摆实验</a:t>
            </a:r>
          </a:p>
          <a:p>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12336" name="矩形 1"/>
          <p:cNvSpPr>
            <a:spLocks noChangeArrowheads="1"/>
          </p:cNvSpPr>
          <p:nvPr/>
        </p:nvSpPr>
        <p:spPr bwMode="auto">
          <a:xfrm>
            <a:off x="107950" y="1143000"/>
            <a:ext cx="8928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b="1">
                <a:solidFill>
                  <a:srgbClr val="000066"/>
                </a:solidFill>
              </a:rPr>
              <a:t>  </a:t>
            </a:r>
            <a:r>
              <a:rPr lang="zh-CN" altLang="zh-CN" b="1">
                <a:solidFill>
                  <a:srgbClr val="000066"/>
                </a:solidFill>
              </a:rPr>
              <a:t>当单摆角很小时</a:t>
            </a:r>
            <a:r>
              <a:rPr lang="en-US" altLang="zh-CN" b="1">
                <a:solidFill>
                  <a:srgbClr val="000066"/>
                </a:solidFill>
              </a:rPr>
              <a:t> (α&lt;5°)</a:t>
            </a:r>
            <a:r>
              <a:rPr lang="zh-CN" altLang="zh-CN" b="1">
                <a:solidFill>
                  <a:srgbClr val="000066"/>
                </a:solidFill>
              </a:rPr>
              <a:t>，</a:t>
            </a:r>
            <a:r>
              <a:rPr lang="zh-CN" altLang="en-US" b="1">
                <a:solidFill>
                  <a:srgbClr val="000066"/>
                </a:solidFill>
              </a:rPr>
              <a:t>多次测量</a:t>
            </a:r>
            <a:r>
              <a:rPr lang="zh-CN" altLang="zh-CN" b="1">
                <a:solidFill>
                  <a:srgbClr val="000066"/>
                </a:solidFill>
              </a:rPr>
              <a:t>单摆周期</a:t>
            </a:r>
            <a:r>
              <a:rPr lang="en-US" altLang="zh-CN" b="1">
                <a:solidFill>
                  <a:srgbClr val="000066"/>
                </a:solidFill>
              </a:rPr>
              <a:t>T</a:t>
            </a:r>
            <a:r>
              <a:rPr lang="zh-CN" altLang="en-US" b="1">
                <a:solidFill>
                  <a:srgbClr val="000066"/>
                </a:solidFill>
              </a:rPr>
              <a:t>（不少于</a:t>
            </a:r>
            <a:r>
              <a:rPr lang="en-US" altLang="zh-CN" b="1">
                <a:solidFill>
                  <a:srgbClr val="000066"/>
                </a:solidFill>
              </a:rPr>
              <a:t>5</a:t>
            </a:r>
            <a:r>
              <a:rPr lang="zh-CN" altLang="en-US" b="1">
                <a:solidFill>
                  <a:srgbClr val="000066"/>
                </a:solidFill>
              </a:rPr>
              <a:t>次）</a:t>
            </a:r>
          </a:p>
          <a:p>
            <a:endParaRPr lang="en-US" altLang="zh-CN" b="1">
              <a:solidFill>
                <a:srgbClr val="000066"/>
              </a:solidFill>
            </a:endParaRPr>
          </a:p>
        </p:txBody>
      </p:sp>
      <p:sp>
        <p:nvSpPr>
          <p:cNvPr id="12337" name="矩形 1"/>
          <p:cNvSpPr>
            <a:spLocks noChangeArrowheads="1"/>
          </p:cNvSpPr>
          <p:nvPr/>
        </p:nvSpPr>
        <p:spPr bwMode="auto">
          <a:xfrm>
            <a:off x="398463" y="4827588"/>
            <a:ext cx="7254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a:solidFill>
                  <a:srgbClr val="000066"/>
                </a:solidFill>
              </a:rPr>
              <a:t>（</a:t>
            </a:r>
            <a:r>
              <a:rPr lang="en-US" altLang="zh-CN" b="1">
                <a:solidFill>
                  <a:srgbClr val="000066"/>
                </a:solidFill>
              </a:rPr>
              <a:t>2</a:t>
            </a:r>
            <a:r>
              <a:rPr lang="zh-CN" altLang="en-US" b="1">
                <a:solidFill>
                  <a:srgbClr val="000066"/>
                </a:solidFill>
              </a:rPr>
              <a:t>）不确定度评估</a:t>
            </a:r>
            <a:endParaRPr lang="zh-CN" altLang="zh-CN" b="1">
              <a:solidFill>
                <a:srgbClr val="000066"/>
              </a:solidFill>
            </a:endParaRPr>
          </a:p>
        </p:txBody>
      </p:sp>
      <p:graphicFrame>
        <p:nvGraphicFramePr>
          <p:cNvPr id="12338" name="对象 9"/>
          <p:cNvGraphicFramePr>
            <a:graphicFrameLocks noChangeAspect="1"/>
          </p:cNvGraphicFramePr>
          <p:nvPr/>
        </p:nvGraphicFramePr>
        <p:xfrm>
          <a:off x="1692275" y="5362575"/>
          <a:ext cx="3006725" cy="925513"/>
        </p:xfrm>
        <a:graphic>
          <a:graphicData uri="http://schemas.openxmlformats.org/presentationml/2006/ole">
            <mc:AlternateContent xmlns:mc="http://schemas.openxmlformats.org/markup-compatibility/2006">
              <mc:Choice xmlns:v="urn:schemas-microsoft-com:vml" Requires="v">
                <p:oleObj spid="_x0000_s12346" name="Equation" r:id="rId3" imgW="1485720" imgH="457200" progId="Equation.DSMT4">
                  <p:embed/>
                </p:oleObj>
              </mc:Choice>
              <mc:Fallback>
                <p:oleObj name="Equation" r:id="rId3" imgW="1485720" imgH="4572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362575"/>
                        <a:ext cx="30067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6"/>
          <p:cNvSpPr txBox="1">
            <a:spLocks noChangeArrowheads="1"/>
          </p:cNvSpPr>
          <p:nvPr/>
        </p:nvSpPr>
        <p:spPr bwMode="auto">
          <a:xfrm>
            <a:off x="107950" y="133350"/>
            <a:ext cx="6335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3600" b="1">
                <a:solidFill>
                  <a:srgbClr val="FF0000"/>
                </a:solidFill>
                <a:latin typeface="微软雅黑" panose="020B0503020204020204" pitchFamily="34" charset="-122"/>
                <a:ea typeface="微软雅黑" panose="020B0503020204020204" pitchFamily="34" charset="-122"/>
              </a:rPr>
              <a:t>五</a:t>
            </a:r>
            <a:r>
              <a:rPr lang="en-US" altLang="zh-CN" sz="3600" b="1">
                <a:solidFill>
                  <a:srgbClr val="FF0000"/>
                </a:solidFill>
                <a:latin typeface="微软雅黑" panose="020B0503020204020204" pitchFamily="34" charset="-122"/>
                <a:ea typeface="微软雅黑" panose="020B0503020204020204" pitchFamily="34" charset="-122"/>
              </a:rPr>
              <a:t>.</a:t>
            </a:r>
            <a:r>
              <a:rPr lang="zh-CN" altLang="en-US" sz="3600" b="1">
                <a:solidFill>
                  <a:srgbClr val="FF0000"/>
                </a:solidFill>
                <a:latin typeface="微软雅黑" panose="020B0503020204020204" pitchFamily="34" charset="-122"/>
                <a:ea typeface="微软雅黑" panose="020B0503020204020204" pitchFamily="34" charset="-122"/>
              </a:rPr>
              <a:t>数据处理及思考题</a:t>
            </a:r>
          </a:p>
        </p:txBody>
      </p:sp>
      <p:sp>
        <p:nvSpPr>
          <p:cNvPr id="13315" name="文本框 21"/>
          <p:cNvSpPr txBox="1">
            <a:spLocks noChangeArrowheads="1"/>
          </p:cNvSpPr>
          <p:nvPr/>
        </p:nvSpPr>
        <p:spPr bwMode="auto">
          <a:xfrm>
            <a:off x="179388" y="977900"/>
            <a:ext cx="3382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800" b="1">
                <a:solidFill>
                  <a:srgbClr val="004E4C"/>
                </a:solidFill>
                <a:latin typeface="微软雅黑" panose="020B0503020204020204" pitchFamily="34" charset="-122"/>
                <a:ea typeface="微软雅黑" panose="020B0503020204020204" pitchFamily="34" charset="-122"/>
              </a:rPr>
              <a:t>5.1</a:t>
            </a:r>
            <a:r>
              <a:rPr lang="zh-CN" altLang="en-US" sz="2800" b="1">
                <a:solidFill>
                  <a:srgbClr val="004E4C"/>
                </a:solidFill>
                <a:latin typeface="微软雅黑" panose="020B0503020204020204" pitchFamily="34" charset="-122"/>
                <a:ea typeface="微软雅黑" panose="020B0503020204020204" pitchFamily="34" charset="-122"/>
              </a:rPr>
              <a:t>、</a:t>
            </a:r>
            <a:r>
              <a:rPr lang="en-US" altLang="zh-CN" sz="2800" b="1">
                <a:solidFill>
                  <a:srgbClr val="004E4C"/>
                </a:solidFill>
                <a:latin typeface="微软雅黑" panose="020B0503020204020204" pitchFamily="34" charset="-122"/>
                <a:ea typeface="微软雅黑" panose="020B0503020204020204" pitchFamily="34" charset="-122"/>
              </a:rPr>
              <a:t> </a:t>
            </a:r>
            <a:r>
              <a:rPr lang="zh-CN" altLang="en-US" sz="2800" b="1">
                <a:solidFill>
                  <a:srgbClr val="004E4C"/>
                </a:solidFill>
                <a:latin typeface="微软雅黑" panose="020B0503020204020204" pitchFamily="34" charset="-122"/>
                <a:ea typeface="微软雅黑" panose="020B0503020204020204" pitchFamily="34" charset="-122"/>
              </a:rPr>
              <a:t>数据处理要求</a:t>
            </a:r>
          </a:p>
        </p:txBody>
      </p:sp>
      <p:sp>
        <p:nvSpPr>
          <p:cNvPr id="13316" name="文本框 22"/>
          <p:cNvSpPr txBox="1">
            <a:spLocks noChangeArrowheads="1"/>
          </p:cNvSpPr>
          <p:nvPr/>
        </p:nvSpPr>
        <p:spPr bwMode="auto">
          <a:xfrm>
            <a:off x="128588" y="2420938"/>
            <a:ext cx="4514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800" b="1"/>
              <a:t> </a:t>
            </a:r>
            <a:r>
              <a:rPr lang="en-US" altLang="zh-CN" sz="2800" b="1">
                <a:solidFill>
                  <a:srgbClr val="004E4C"/>
                </a:solidFill>
                <a:latin typeface="微软雅黑" panose="020B0503020204020204" pitchFamily="34" charset="-122"/>
                <a:ea typeface="微软雅黑" panose="020B0503020204020204" pitchFamily="34" charset="-122"/>
              </a:rPr>
              <a:t>5.2 </a:t>
            </a:r>
            <a:r>
              <a:rPr lang="zh-CN" altLang="en-US" sz="2800" b="1">
                <a:solidFill>
                  <a:srgbClr val="004E4C"/>
                </a:solidFill>
                <a:latin typeface="微软雅黑" panose="020B0503020204020204" pitchFamily="34" charset="-122"/>
                <a:ea typeface="微软雅黑" panose="020B0503020204020204" pitchFamily="34" charset="-122"/>
              </a:rPr>
              <a:t>、结果表述及总结</a:t>
            </a:r>
          </a:p>
        </p:txBody>
      </p:sp>
      <p:sp>
        <p:nvSpPr>
          <p:cNvPr id="13317" name="文本框 23"/>
          <p:cNvSpPr txBox="1">
            <a:spLocks noChangeArrowheads="1"/>
          </p:cNvSpPr>
          <p:nvPr/>
        </p:nvSpPr>
        <p:spPr bwMode="auto">
          <a:xfrm>
            <a:off x="-127000" y="3887788"/>
            <a:ext cx="93249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pPr>
            <a:r>
              <a:rPr lang="en-US" altLang="zh-CN" sz="2800" dirty="0"/>
              <a:t>   </a:t>
            </a:r>
            <a:r>
              <a:rPr lang="en-US" altLang="zh-CN" sz="2800" b="1" dirty="0">
                <a:solidFill>
                  <a:srgbClr val="004E4C"/>
                </a:solidFill>
                <a:latin typeface="微软雅黑" panose="020B0503020204020204" pitchFamily="34" charset="-122"/>
                <a:ea typeface="微软雅黑" panose="020B0503020204020204" pitchFamily="34" charset="-122"/>
              </a:rPr>
              <a:t>5.3</a:t>
            </a:r>
            <a:r>
              <a:rPr lang="zh-CN" altLang="en-US" sz="2800" b="1" dirty="0">
                <a:solidFill>
                  <a:srgbClr val="004E4C"/>
                </a:solidFill>
                <a:latin typeface="微软雅黑" panose="020B0503020204020204" pitchFamily="34" charset="-122"/>
                <a:ea typeface="微软雅黑" panose="020B0503020204020204" pitchFamily="34" charset="-122"/>
              </a:rPr>
              <a:t>、思考题</a:t>
            </a:r>
            <a:endParaRPr lang="en-US" altLang="zh-CN" sz="2800" b="1" dirty="0">
              <a:solidFill>
                <a:srgbClr val="004E4C"/>
              </a:solidFill>
              <a:latin typeface="微软雅黑" panose="020B0503020204020204" pitchFamily="34" charset="-122"/>
              <a:ea typeface="微软雅黑" panose="020B0503020204020204" pitchFamily="34" charset="-122"/>
            </a:endParaRPr>
          </a:p>
          <a:p>
            <a:pPr>
              <a:lnSpc>
                <a:spcPct val="150000"/>
              </a:lnSpc>
            </a:pPr>
            <a:r>
              <a:rPr lang="en-US" altLang="zh-CN" sz="2800" dirty="0"/>
              <a:t>       1</a:t>
            </a:r>
            <a:r>
              <a:rPr lang="zh-CN" altLang="en-US" sz="2800" dirty="0"/>
              <a:t>、讨论减少不确定度的可行方法</a:t>
            </a:r>
            <a:endParaRPr lang="en-US" altLang="zh-CN" sz="2800" dirty="0"/>
          </a:p>
          <a:p>
            <a:pPr>
              <a:lnSpc>
                <a:spcPct val="150000"/>
              </a:lnSpc>
            </a:pPr>
            <a:r>
              <a:rPr lang="en-US" altLang="zh-CN" sz="2800" dirty="0"/>
              <a:t>     </a:t>
            </a:r>
            <a:r>
              <a:rPr lang="zh-CN" altLang="en-US" sz="2800" dirty="0"/>
              <a:t>  </a:t>
            </a:r>
            <a:r>
              <a:rPr lang="en-US" altLang="zh-CN" sz="2800" dirty="0"/>
              <a:t>2</a:t>
            </a:r>
            <a:r>
              <a:rPr lang="zh-CN" altLang="en-US" sz="2800" dirty="0"/>
              <a:t>、利用</a:t>
            </a:r>
            <a:r>
              <a:rPr lang="en-US" altLang="zh-CN" sz="2800" dirty="0" err="1"/>
              <a:t>phyphox</a:t>
            </a:r>
            <a:r>
              <a:rPr lang="zh-CN" altLang="en-US" sz="2800" dirty="0"/>
              <a:t>软件的功能设计一个单摆相关的实验</a:t>
            </a:r>
          </a:p>
        </p:txBody>
      </p:sp>
      <p:sp>
        <p:nvSpPr>
          <p:cNvPr id="13318" name="文本框 27"/>
          <p:cNvSpPr txBox="1">
            <a:spLocks noChangeArrowheads="1"/>
          </p:cNvSpPr>
          <p:nvPr/>
        </p:nvSpPr>
        <p:spPr bwMode="auto">
          <a:xfrm>
            <a:off x="827088" y="1700213"/>
            <a:ext cx="7200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a:t>1</a:t>
            </a:r>
            <a:r>
              <a:rPr lang="zh-CN" altLang="en-US"/>
              <a:t>、计算当地重力加速度</a:t>
            </a:r>
            <a:r>
              <a:rPr lang="en-US" altLang="zh-CN" i="1">
                <a:latin typeface="Times New Roman" panose="02020603050405020304" pitchFamily="18" charset="0"/>
                <a:cs typeface="Times New Roman" panose="02020603050405020304" pitchFamily="18" charset="0"/>
              </a:rPr>
              <a:t>g</a:t>
            </a:r>
            <a:r>
              <a:rPr lang="zh-CN" altLang="en-US"/>
              <a:t>、评估不确定度</a:t>
            </a:r>
          </a:p>
        </p:txBody>
      </p:sp>
      <p:pic>
        <p:nvPicPr>
          <p:cNvPr id="1332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1738313"/>
            <a:ext cx="3603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2360612"/>
            <a:ext cx="2168060" cy="1788467"/>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8442</TotalTime>
  <Words>891</Words>
  <Application>Microsoft Office PowerPoint</Application>
  <PresentationFormat>全屏显示(4:3)</PresentationFormat>
  <Paragraphs>229</Paragraphs>
  <Slides>12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3" baseType="lpstr">
      <vt:lpstr>华文隶书</vt:lpstr>
      <vt:lpstr>华文中宋</vt:lpstr>
      <vt:lpstr>宋体</vt:lpstr>
      <vt:lpstr>微软雅黑</vt:lpstr>
      <vt:lpstr>Arial</vt:lpstr>
      <vt:lpstr>Calibri</vt:lpstr>
      <vt:lpstr>Times New Roman</vt:lpstr>
      <vt:lpstr>Verdana</vt:lpstr>
      <vt:lpstr>Wingdings</vt:lpstr>
      <vt:lpstr>古瓶荷花</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yiduo</cp:lastModifiedBy>
  <cp:revision>211</cp:revision>
  <dcterms:created xsi:type="dcterms:W3CDTF">2007-03-01T02:00:05Z</dcterms:created>
  <dcterms:modified xsi:type="dcterms:W3CDTF">2022-03-23T11:37:47Z</dcterms:modified>
</cp:coreProperties>
</file>