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391" r:id="rId2"/>
    <p:sldId id="582" r:id="rId3"/>
    <p:sldId id="594" r:id="rId4"/>
    <p:sldId id="256" r:id="rId5"/>
    <p:sldId id="592" r:id="rId6"/>
    <p:sldId id="593" r:id="rId7"/>
    <p:sldId id="584" r:id="rId8"/>
    <p:sldId id="590" r:id="rId9"/>
    <p:sldId id="257" r:id="rId10"/>
    <p:sldId id="262" r:id="rId11"/>
    <p:sldId id="258" r:id="rId12"/>
    <p:sldId id="585" r:id="rId13"/>
    <p:sldId id="591" r:id="rId14"/>
    <p:sldId id="586" r:id="rId15"/>
    <p:sldId id="587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6666"/>
    <a:srgbClr val="FF66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/>
              <a:t>阻值和</a:t>
            </a:r>
            <a:r>
              <a:rPr lang="en-US"/>
              <a:t>1/T</a:t>
            </a:r>
            <a:r>
              <a:rPr lang="zh-CN"/>
              <a:t>的关系</a:t>
            </a:r>
          </a:p>
        </c:rich>
      </c:tx>
      <c:layout>
        <c:manualLayout>
          <c:xMode val="edge"/>
          <c:yMode val="edge"/>
          <c:x val="0.43888888888888911"/>
          <c:y val="0.8981481481481482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528071935635643"/>
          <c:y val="3.2407407407407413E-2"/>
          <c:w val="0.80688812585632474"/>
          <c:h val="0.76760061242344735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tx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tx1">
                    <a:lumMod val="5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exp"/>
            <c:dispRSqr val="1"/>
            <c:dispEq val="1"/>
            <c:trendlineLbl>
              <c:layout>
                <c:manualLayout>
                  <c:x val="-0.10426990376202976"/>
                  <c:y val="8.703703703703703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200" b="1" i="0" u="none" strike="noStrike" kern="1200" cap="none" spc="0" baseline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y = 0.0129e3724.7x</a:t>
                    </a:r>
                    <a:br>
                      <a:rPr lang="en-US"/>
                    </a:br>
                    <a:r>
                      <a:rPr lang="en-US"/>
                      <a:t>R² = 0.9999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Sheet1!$B$3:$O$3</c:f>
              <c:numCache>
                <c:formatCode>General</c:formatCode>
                <c:ptCount val="14"/>
                <c:pt idx="0">
                  <c:v>3.4112229234180454E-3</c:v>
                </c:pt>
                <c:pt idx="1">
                  <c:v>3.3540164346805307E-3</c:v>
                </c:pt>
                <c:pt idx="2">
                  <c:v>3.2986970146792029E-3</c:v>
                </c:pt>
                <c:pt idx="3">
                  <c:v>3.245172805451892E-3</c:v>
                </c:pt>
                <c:pt idx="4">
                  <c:v>3.193357815743255E-3</c:v>
                </c:pt>
                <c:pt idx="5">
                  <c:v>3.1431714600031447E-3</c:v>
                </c:pt>
                <c:pt idx="6">
                  <c:v>3.0945381401825791E-3</c:v>
                </c:pt>
                <c:pt idx="7">
                  <c:v>3.0473868657626101E-3</c:v>
                </c:pt>
                <c:pt idx="8">
                  <c:v>3.0016509079994007E-3</c:v>
                </c:pt>
                <c:pt idx="9">
                  <c:v>2.9572674848440048E-3</c:v>
                </c:pt>
                <c:pt idx="10">
                  <c:v>2.9141774734081313E-3</c:v>
                </c:pt>
                <c:pt idx="11">
                  <c:v>2.8723251472066646E-3</c:v>
                </c:pt>
                <c:pt idx="12">
                  <c:v>2.831657935721365E-3</c:v>
                </c:pt>
                <c:pt idx="13">
                  <c:v>2.7921262041044267E-3</c:v>
                </c:pt>
              </c:numCache>
            </c:numRef>
          </c:xVal>
          <c:yVal>
            <c:numRef>
              <c:f>Sheet1!$B$6:$P$6</c:f>
              <c:numCache>
                <c:formatCode>General</c:formatCode>
                <c:ptCount val="15"/>
                <c:pt idx="0">
                  <c:v>4220</c:v>
                </c:pt>
                <c:pt idx="1">
                  <c:v>3415</c:v>
                </c:pt>
                <c:pt idx="2">
                  <c:v>2815</c:v>
                </c:pt>
                <c:pt idx="3">
                  <c:v>2310</c:v>
                </c:pt>
                <c:pt idx="4">
                  <c:v>1910</c:v>
                </c:pt>
                <c:pt idx="5">
                  <c:v>1560</c:v>
                </c:pt>
                <c:pt idx="6">
                  <c:v>1295</c:v>
                </c:pt>
                <c:pt idx="7">
                  <c:v>1085</c:v>
                </c:pt>
                <c:pt idx="8">
                  <c:v>925</c:v>
                </c:pt>
                <c:pt idx="9">
                  <c:v>785</c:v>
                </c:pt>
                <c:pt idx="10">
                  <c:v>665</c:v>
                </c:pt>
                <c:pt idx="11">
                  <c:v>575</c:v>
                </c:pt>
                <c:pt idx="12">
                  <c:v>487.5</c:v>
                </c:pt>
                <c:pt idx="13">
                  <c:v>425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A9E2-4B94-992F-ABE2D9D6A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775360"/>
        <c:axId val="327777280"/>
      </c:scatterChart>
      <c:valAx>
        <c:axId val="327775360"/>
        <c:scaling>
          <c:orientation val="minMax"/>
          <c:min val="2.7000000000000014E-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1/T</a:t>
                </a:r>
                <a:r>
                  <a:rPr lang="zh-CN"/>
                  <a:t>（</a:t>
                </a:r>
                <a:r>
                  <a:rPr lang="en-US"/>
                  <a:t>1/K )</a:t>
                </a:r>
                <a:endParaRPr lang="zh-CN"/>
              </a:p>
            </c:rich>
          </c:tx>
          <c:layout>
            <c:manualLayout>
              <c:xMode val="edge"/>
              <c:yMode val="edge"/>
              <c:x val="0.80215863386159691"/>
              <c:y val="0.74330292879288484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777280"/>
        <c:crosses val="autoZero"/>
        <c:crossBetween val="midCat"/>
      </c:valAx>
      <c:valAx>
        <c:axId val="32777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</a:t>
                </a:r>
                <a:r>
                  <a:rPr lang="zh-CN"/>
                  <a:t>（</a:t>
                </a:r>
                <a:r>
                  <a:rPr lang="en-US"/>
                  <a:t>Ω</a:t>
                </a:r>
                <a:r>
                  <a:rPr lang="zh-CN"/>
                  <a:t>）</a:t>
                </a:r>
              </a:p>
            </c:rich>
          </c:tx>
          <c:layout>
            <c:manualLayout>
              <c:xMode val="edge"/>
              <c:yMode val="edge"/>
              <c:x val="0.13363991760374949"/>
              <c:y val="3.9237395506045408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7775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50000"/>
        </a:schemeClr>
      </a:solidFill>
      <a:round/>
    </a:ln>
    <a:effectLst/>
  </c:spPr>
  <c:txPr>
    <a:bodyPr/>
    <a:lstStyle/>
    <a:p>
      <a:pPr>
        <a:defRPr sz="1200" b="1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zh-CN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C152F-A088-47B9-A9E0-BB3D23BAE6DC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04D9-042C-4BCD-9748-B90D73DCCCD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7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804D9-042C-4BCD-9748-B90D73DCCCD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23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89080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6250939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904923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ACFA6-820B-4E76-A020-949D0A654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CE05B9-CDE2-457B-906F-291E24AD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B18D3-BEBA-4EE4-930F-6CE2E174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530C-9CEF-4339-AAF9-E0B465FD3F9C}" type="datetimeFigureOut">
              <a:rPr lang="zh-CN" altLang="en-US" smtClean="0"/>
              <a:pPr/>
              <a:t>2022/4/5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81FFF-97A8-46C9-B4FE-4B1CDD46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CD6ED-388A-47AF-994E-58076DC9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AFAF-5081-4B20-9204-344865193B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881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1924532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60431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148130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78195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685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0485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55371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986507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>
            <a:extLst>
              <a:ext uri="{FF2B5EF4-FFF2-40B4-BE49-F238E27FC236}">
                <a16:creationId xmlns:a16="http://schemas.microsoft.com/office/drawing/2014/main" id="{6E640D72-4987-4116-8022-6C479FA39C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1"/>
            <a:ext cx="12192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>
            <a:extLst>
              <a:ext uri="{FF2B5EF4-FFF2-40B4-BE49-F238E27FC236}">
                <a16:creationId xmlns:a16="http://schemas.microsoft.com/office/drawing/2014/main" id="{24AF985F-0AC1-47BC-BD5D-70882BC4DB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074151" y="6415089"/>
            <a:ext cx="264583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63A58433-06AD-4ED7-95C4-53D1D5C429D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7" name="Line 22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0E24EAC1-573B-44C7-A43B-4F26BC6649B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462871" name="AutoShape 2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59A259-DA15-4D12-AC75-91068BB2A90A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0016597" y="6446310"/>
            <a:ext cx="327025" cy="2645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sp>
        <p:nvSpPr>
          <p:cNvPr id="462872" name="AutoShape 2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2A14C-D214-49CD-A304-AFB4D49ED11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10746846" y="6446309"/>
            <a:ext cx="327025" cy="264584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/>
          </a:p>
        </p:txBody>
      </p:sp>
      <p:grpSp>
        <p:nvGrpSpPr>
          <p:cNvPr id="1030" name="Group 25">
            <a:extLst>
              <a:ext uri="{FF2B5EF4-FFF2-40B4-BE49-F238E27FC236}">
                <a16:creationId xmlns:a16="http://schemas.microsoft.com/office/drawing/2014/main" id="{ADB7F0A0-280B-46BF-9DD4-3B9AECC1F83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688233" y="6415089"/>
            <a:ext cx="264584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  <a:extLst>
                <a:ext uri="{FF2B5EF4-FFF2-40B4-BE49-F238E27FC236}">
                  <a16:creationId xmlns:a16="http://schemas.microsoft.com/office/drawing/2014/main" id="{2B7A4E97-A37B-4756-899C-14270F6CC74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1035" name="Line 27">
              <a:extLst>
                <a:ext uri="{FF2B5EF4-FFF2-40B4-BE49-F238E27FC236}">
                  <a16:creationId xmlns:a16="http://schemas.microsoft.com/office/drawing/2014/main" id="{4AE502DC-8D9E-4E6D-BC9F-95F6402BF67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3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pic>
        <p:nvPicPr>
          <p:cNvPr id="1031" name="Picture 37" descr="bj">
            <a:extLst>
              <a:ext uri="{FF2B5EF4-FFF2-40B4-BE49-F238E27FC236}">
                <a16:creationId xmlns:a16="http://schemas.microsoft.com/office/drawing/2014/main" id="{0132B7B4-21ED-473D-B3D4-DF007C87E6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>
            <a:extLst>
              <a:ext uri="{FF2B5EF4-FFF2-40B4-BE49-F238E27FC236}">
                <a16:creationId xmlns:a16="http://schemas.microsoft.com/office/drawing/2014/main" id="{AC10BE33-A0C8-4960-A49D-6E647A4F04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11226"/>
            <a:ext cx="12192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1033" name="Rectangle 34">
            <a:extLst>
              <a:ext uri="{FF2B5EF4-FFF2-40B4-BE49-F238E27FC236}">
                <a16:creationId xmlns:a16="http://schemas.microsoft.com/office/drawing/2014/main" id="{E058D2D5-3E50-4E7F-AC5B-3AC586F64FA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173789"/>
            <a:ext cx="12192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80792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chart" Target="../charts/chart1.xml"/><Relationship Id="rId9" Type="http://schemas.openxmlformats.org/officeDocument/2006/relationships/image" Target="../media/image3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aryun.ustcori.com:323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png"/><Relationship Id="rId11" Type="http://schemas.openxmlformats.org/officeDocument/2006/relationships/image" Target="../media/image11.wmf"/><Relationship Id="rId5" Type="http://schemas.openxmlformats.org/officeDocument/2006/relationships/image" Target="../media/image18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7.png"/><Relationship Id="rId9" Type="http://schemas.openxmlformats.org/officeDocument/2006/relationships/image" Target="../media/image10.wmf"/><Relationship Id="rId1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>
            <a:extLst>
              <a:ext uri="{FF2B5EF4-FFF2-40B4-BE49-F238E27FC236}">
                <a16:creationId xmlns:a16="http://schemas.microsoft.com/office/drawing/2014/main" id="{440D3FE6-0D2A-403D-9AFE-E7202C8E9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4025"/>
            <a:ext cx="12192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>
            <a:extLst>
              <a:ext uri="{FF2B5EF4-FFF2-40B4-BE49-F238E27FC236}">
                <a16:creationId xmlns:a16="http://schemas.microsoft.com/office/drawing/2014/main" id="{9F4402C6-2528-42C3-85C6-3D1071619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995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</a:rPr>
              <a:t>                                                       </a:t>
            </a:r>
            <a:endParaRPr kumimoji="1" lang="en-US" altLang="zh-CN" sz="2800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5">
            <a:extLst>
              <a:ext uri="{FF2B5EF4-FFF2-40B4-BE49-F238E27FC236}">
                <a16:creationId xmlns:a16="http://schemas.microsoft.com/office/drawing/2014/main" id="{2EFD7C4B-0B27-4B15-9C4B-46E1E782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8080"/>
              </a:solidFill>
            </a:endParaRPr>
          </a:p>
        </p:txBody>
      </p:sp>
      <p:sp>
        <p:nvSpPr>
          <p:cNvPr id="4101" name="WordArt 8">
            <a:extLst>
              <a:ext uri="{FF2B5EF4-FFF2-40B4-BE49-F238E27FC236}">
                <a16:creationId xmlns:a16="http://schemas.microsoft.com/office/drawing/2014/main" id="{B269F40B-D199-4B7D-97D1-04796A2A81B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99063" y="4845846"/>
            <a:ext cx="4127501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kern="10" dirty="0"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物理实验（一）</a:t>
            </a:r>
          </a:p>
        </p:txBody>
      </p:sp>
      <p:sp>
        <p:nvSpPr>
          <p:cNvPr id="4102" name="WordArt 9">
            <a:extLst>
              <a:ext uri="{FF2B5EF4-FFF2-40B4-BE49-F238E27FC236}">
                <a16:creationId xmlns:a16="http://schemas.microsoft.com/office/drawing/2014/main" id="{319DB3AC-9A8D-4A7B-B7D2-43A0DAC759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016501" y="2319332"/>
            <a:ext cx="6705600" cy="156289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虚拟仿真实验</a:t>
            </a:r>
            <a:r>
              <a:rPr lang="en-US" altLang="zh-CN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</a:t>
            </a:r>
          </a:p>
          <a:p>
            <a:r>
              <a:rPr lang="zh-CN" alt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热敏电阻温度特性研究实验</a:t>
            </a:r>
          </a:p>
        </p:txBody>
      </p:sp>
      <p:sp>
        <p:nvSpPr>
          <p:cNvPr id="4103" name="WordArt 8">
            <a:extLst>
              <a:ext uri="{FF2B5EF4-FFF2-40B4-BE49-F238E27FC236}">
                <a16:creationId xmlns:a16="http://schemas.microsoft.com/office/drawing/2014/main" id="{B4C11DEF-AC3B-4B93-BA66-A7584C5A60D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64163" y="4724401"/>
            <a:ext cx="4127501" cy="8286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 b="1" kern="10"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24EBE85-8364-49DE-AC9F-74DFFAB4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546" y="3969044"/>
            <a:ext cx="3167352" cy="2739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0D26F9E-87E3-42C6-8FBB-D2A56A59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247" y="4308268"/>
            <a:ext cx="2377115" cy="23602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B3A51F-387C-4BF5-AD33-4272EC06C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5579" y="2299599"/>
            <a:ext cx="1714649" cy="4368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6956002-3DC6-4D61-A22B-A25D990D31FB}"/>
                  </a:ext>
                </a:extLst>
              </p:cNvPr>
              <p:cNvSpPr txBox="1"/>
              <p:nvPr/>
            </p:nvSpPr>
            <p:spPr>
              <a:xfrm>
                <a:off x="73762" y="1089480"/>
                <a:ext cx="9930047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双击实验图标可以放大，下图分别是自耦调压器、电阻箱和温度计的放大图。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用鼠标调节旋钮：鼠标左键为“增加”，鼠标右键为“减小”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可尝试使水温升高，掌握调节电桥平衡的方法。指针的偏转规律为：水温升高</a:t>
                </a:r>
                <a14:m>
                  <m:oMath xmlns:m="http://schemas.openxmlformats.org/officeDocument/2006/math">
                    <m:r>
                      <a:rPr lang="en-US" altLang="zh-CN" sz="2000" b="1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altLang="zh-CN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电阻减小</a:t>
                </a:r>
                <a14:m>
                  <m:oMath xmlns:m="http://schemas.openxmlformats.org/officeDocument/2006/math">
                    <m:r>
                      <a:rPr lang="zh-CN" altLang="en-US" sz="2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指针向左偏，为使电桥平衡，需减小电阻箱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的值（使指针向右偏）；反之则需增加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调压器电压不易过大（调至</a:t>
                </a:r>
                <a:r>
                  <a:rPr lang="en-US" altLang="zh-CN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30-50V</a:t>
                </a: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即可），否则可能由于升温过快导致用来调电桥平衡的时间不够，进而引起较大误差。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216000" indent="-216000" algn="just">
                  <a:buFont typeface="Arial" panose="020B0604020202020204" pitchFamily="34" charset="0"/>
                  <a:buChar char="•"/>
                </a:pPr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温度升高（降低）过程中，记录一个温度的电阻后，可尝试调节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，始终保持指针不偏离平衡位置太远。待温度即将到达下一个记录点时，快速调节电阻箱使电桥平衡并记录电阻箱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的值。</a:t>
                </a:r>
                <a:endParaRPr lang="en-US" altLang="zh-CN" sz="20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6956002-3DC6-4D61-A22B-A25D990D3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2" y="1089480"/>
                <a:ext cx="9930047" cy="3170099"/>
              </a:xfrm>
              <a:prstGeom prst="rect">
                <a:avLst/>
              </a:prstGeom>
              <a:blipFill>
                <a:blip r:embed="rId5"/>
                <a:stretch>
                  <a:fillRect l="-552" t="-1154" r="-675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31">
            <a:extLst>
              <a:ext uri="{FF2B5EF4-FFF2-40B4-BE49-F238E27FC236}">
                <a16:creationId xmlns:a16="http://schemas.microsoft.com/office/drawing/2014/main" id="{9DC629C6-8B5D-484A-8146-D02EB0D49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7087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、虚拟实验操作提示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7548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477673" y="1274884"/>
                <a:ext cx="1120481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按实验电路图连线，对检流计调零。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把比率臂设为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，用鼠标调节电阻箱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的阻值（左键增加，右键减小），把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设为室温下的电阻值（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4100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欧姆左右）。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打开电压开关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，通过打开（右键）或短暂打开（左键）检流计开关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G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，同时调节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的阻值，使电桥平衡，此时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的示数即为热敏电阻在室温下的电阻值。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 algn="just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电桥平衡后，打开检流计的开关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G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，微调电阻箱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的值，使检流计分别偏离平衡位置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1-3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格，记下电阻的变化至表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</a:schemeClr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，由此计算室温下的电桥灵敏度。</a:t>
                </a:r>
                <a:endParaRPr lang="en-US" altLang="zh-CN" sz="2400" b="1" dirty="0">
                  <a:solidFill>
                    <a:schemeClr val="tx1">
                      <a:lumMod val="50000"/>
                    </a:schemeClr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3" y="1274884"/>
                <a:ext cx="11204812" cy="2677656"/>
              </a:xfrm>
              <a:prstGeom prst="rect">
                <a:avLst/>
              </a:prstGeom>
              <a:blipFill>
                <a:blip r:embed="rId2"/>
                <a:stretch>
                  <a:fillRect l="-762" t="-1822" r="-871" b="-4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1">
            <a:extLst>
              <a:ext uri="{FF2B5EF4-FFF2-40B4-BE49-F238E27FC236}">
                <a16:creationId xmlns:a16="http://schemas.microsoft.com/office/drawing/2014/main" id="{A416AF04-7ABB-4A9B-8248-D6813F66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6949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、测量电桥的灵敏度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B6E2DB0-27BC-4AFA-9879-A0B6DAD14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0767226"/>
                  </p:ext>
                </p:extLst>
              </p:nvPr>
            </p:nvGraphicFramePr>
            <p:xfrm>
              <a:off x="4876119" y="4176069"/>
              <a:ext cx="6806366" cy="21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7415">
                      <a:extLst>
                        <a:ext uri="{9D8B030D-6E8A-4147-A177-3AD203B41FA5}">
                          <a16:colId xmlns:a16="http://schemas.microsoft.com/office/drawing/2014/main" val="1146605664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056457713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2525791365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val="12702673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（偏转格数）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061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（向左偏转）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5330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5570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5810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767796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（向右偏转）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4910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4730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4560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015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l-GR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𝜟</m:t>
                              </m:r>
                              <m:sSub>
                                <m:sSubPr>
                                  <m:ctrlPr>
                                    <a:rPr lang="el-GR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（平均值）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420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625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168621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电桥灵敏度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24.576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63804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B6E2DB0-27BC-4AFA-9879-A0B6DAD143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050767226"/>
                  </p:ext>
                </p:extLst>
              </p:nvPr>
            </p:nvGraphicFramePr>
            <p:xfrm>
              <a:off x="4876119" y="4176069"/>
              <a:ext cx="6806366" cy="216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7415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146605664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56457713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525791365"/>
                        </a:ext>
                      </a:extLst>
                    </a:gridCol>
                    <a:gridCol w="148631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127026735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2817" r="-190155" b="-4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2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3</a:t>
                          </a:r>
                          <a:endParaRPr lang="zh-CN" altLang="en-US" b="1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23406170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102817" r="-190155" b="-3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5330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5570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5810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87767796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202817" r="-190155" b="-2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4910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4730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4560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233601533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9" t="-302817" r="-190155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210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420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625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3471686211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电桥灵敏度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24.381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>
                                  <a:lumMod val="60000"/>
                                  <a:lumOff val="40000"/>
                                </a:schemeClr>
                              </a:solidFill>
                            </a:rPr>
                            <a:t>24.576</a:t>
                          </a:r>
                          <a:endParaRPr lang="zh-CN" altLang="en-US" b="0" dirty="0">
                            <a:solidFill>
                              <a:schemeClr val="tx1">
                                <a:lumMod val="60000"/>
                                <a:lumOff val="4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7663804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C8CD7F-693F-40F2-9431-646933B652BC}"/>
                  </a:ext>
                </a:extLst>
              </p:cNvPr>
              <p:cNvSpPr txBox="1"/>
              <p:nvPr/>
            </p:nvSpPr>
            <p:spPr>
              <a:xfrm>
                <a:off x="1042039" y="4716113"/>
                <a:ext cx="3434427" cy="107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室温：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热敏电阻的阻值：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𝟓𝟏𝟐𝟎</m:t>
                    </m:r>
                    <m:r>
                      <a:rPr lang="el-GR" altLang="zh-CN" b="1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endParaRPr lang="en-US" altLang="zh-CN" b="1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r>
                  <a:rPr lang="zh-CN" alt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电桥灵敏度：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𝜟</m:t>
                        </m:r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𝜟</m:t>
                            </m:r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b="1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AC8CD7F-693F-40F2-9431-646933B65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39" y="4716113"/>
                <a:ext cx="3434427" cy="1079911"/>
              </a:xfrm>
              <a:prstGeom prst="rect">
                <a:avLst/>
              </a:prstGeom>
              <a:blipFill>
                <a:blip r:embed="rId4"/>
                <a:stretch>
                  <a:fillRect l="-1599" t="-4520"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BACB47C-C906-46F3-8B76-F109B51AC453}"/>
              </a:ext>
            </a:extLst>
          </p:cNvPr>
          <p:cNvSpPr txBox="1"/>
          <p:nvPr/>
        </p:nvSpPr>
        <p:spPr>
          <a:xfrm>
            <a:off x="5679189" y="6427629"/>
            <a:ext cx="379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1 </a:t>
            </a:r>
            <a:r>
              <a:rPr lang="zh-CN" altLang="en-US" b="1" dirty="0"/>
              <a:t>测量电桥灵敏度数据记录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2610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553585" y="1118980"/>
                <a:ext cx="103963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调节自耦调压器的电压值，使烧杯里的水的温度从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升高到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以上，每隔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测量一次热敏电阻值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，记录数据表格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然后把自耦调压器输出电压值调为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，使水慢慢冷却。同样，降温过程中每隔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测量一次热敏电阻值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，最后取升降和温的平均电阻值，并作出热敏电阻阻值与温度对应关系曲线。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85" y="1118980"/>
                <a:ext cx="10396340" cy="1938992"/>
              </a:xfrm>
              <a:prstGeom prst="rect">
                <a:avLst/>
              </a:prstGeom>
              <a:blipFill>
                <a:blip r:embed="rId2"/>
                <a:stretch>
                  <a:fillRect l="-821" t="-2516" r="-3812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1">
            <a:extLst>
              <a:ext uri="{FF2B5EF4-FFF2-40B4-BE49-F238E27FC236}">
                <a16:creationId xmlns:a16="http://schemas.microsoft.com/office/drawing/2014/main" id="{A416AF04-7ABB-4A9B-8248-D6813F66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91037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、测量热敏阻值随温度的变化曲线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409B761-FD3B-4FFA-A526-599B1F05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6814190"/>
                  </p:ext>
                </p:extLst>
              </p:nvPr>
            </p:nvGraphicFramePr>
            <p:xfrm>
              <a:off x="993435" y="3345074"/>
              <a:ext cx="6263410" cy="26457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9408">
                      <a:extLst>
                        <a:ext uri="{9D8B030D-6E8A-4147-A177-3AD203B41FA5}">
                          <a16:colId xmlns:a16="http://schemas.microsoft.com/office/drawing/2014/main" val="2118318683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1966622915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1455629496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4040833820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2644344137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2665513902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4117756984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:a16="http://schemas.microsoft.com/office/drawing/2014/main" val="2602147063"/>
                        </a:ext>
                      </a:extLst>
                    </a:gridCol>
                  </a:tblGrid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温度（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889118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（上升）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1290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8583514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（下降）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1570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3513031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（平均）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1244026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3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温度（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60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31353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（上升）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1080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1535932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（下降）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540088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3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𝛀</m:t>
                              </m:r>
                              <m:r>
                                <a:rPr lang="en-US" altLang="zh-CN" sz="1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sz="1200" b="1" dirty="0">
                              <a:solidFill>
                                <a:srgbClr val="002060"/>
                              </a:solidFill>
                            </a:rPr>
                            <a:t>（平均）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487.5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9987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409B761-FD3B-4FFA-A526-599B1F0537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1296814190"/>
                  </p:ext>
                </p:extLst>
              </p:nvPr>
            </p:nvGraphicFramePr>
            <p:xfrm>
              <a:off x="993435" y="3345074"/>
              <a:ext cx="6263410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9408">
                      <a:extLst>
                        <a:ext uri="{9D8B030D-6E8A-4147-A177-3AD203B41FA5}">
                          <a16:colId xmlns="" xmlns:a14="http://schemas.microsoft.com/office/drawing/2010/main" xmlns:a16="http://schemas.microsoft.com/office/drawing/2014/main" val="2118318683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="" xmlns:a14="http://schemas.microsoft.com/office/drawing/2010/main" xmlns:a16="http://schemas.microsoft.com/office/drawing/2014/main" val="1966622915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="" xmlns:a14="http://schemas.microsoft.com/office/drawing/2010/main" xmlns:a16="http://schemas.microsoft.com/office/drawing/2014/main" val="1455629496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="" xmlns:a14="http://schemas.microsoft.com/office/drawing/2010/main" xmlns:a16="http://schemas.microsoft.com/office/drawing/2014/main" val="4040833820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="" xmlns:a14="http://schemas.microsoft.com/office/drawing/2010/main" xmlns:a16="http://schemas.microsoft.com/office/drawing/2014/main" val="2644344137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="" xmlns:a14="http://schemas.microsoft.com/office/drawing/2010/main" xmlns:a16="http://schemas.microsoft.com/office/drawing/2014/main" val="2665513902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="" xmlns:a14="http://schemas.microsoft.com/office/drawing/2010/main" xmlns:a16="http://schemas.microsoft.com/office/drawing/2014/main" val="4117756984"/>
                        </a:ext>
                      </a:extLst>
                    </a:gridCol>
                    <a:gridCol w="706286">
                      <a:extLst>
                        <a:ext uri="{9D8B030D-6E8A-4147-A177-3AD203B41FA5}">
                          <a16:colId xmlns="" xmlns:a14="http://schemas.microsoft.com/office/drawing/2010/main" xmlns:a16="http://schemas.microsoft.com/office/drawing/2014/main" val="2602147063"/>
                        </a:ext>
                      </a:extLst>
                    </a:gridCol>
                  </a:tblGrid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1852" r="-375115" b="-7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4="http://schemas.microsoft.com/office/drawing/2010/main" xmlns:a16="http://schemas.microsoft.com/office/drawing/2014/main" val="4144889118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100000" r="-375115" b="-5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1550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1290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4="http://schemas.microsoft.com/office/drawing/2010/main" xmlns:a16="http://schemas.microsoft.com/office/drawing/2014/main" val="3118583514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203704" r="-375115" b="-5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4240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3430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2830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2320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1570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1300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4="http://schemas.microsoft.com/office/drawing/2010/main" xmlns:a16="http://schemas.microsoft.com/office/drawing/2014/main" val="4013513031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298182" r="-375115" b="-39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3415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2815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2310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1560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1295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4="http://schemas.microsoft.com/office/drawing/2010/main" xmlns:a16="http://schemas.microsoft.com/office/drawing/2014/main" val="3331244026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405556" r="-375115" b="-3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55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60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4="http://schemas.microsoft.com/office/drawing/2010/main" xmlns:a16="http://schemas.microsoft.com/office/drawing/2014/main" val="392231353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505556" r="-375115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1080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920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485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4="http://schemas.microsoft.com/office/drawing/2010/main" xmlns:a16="http://schemas.microsoft.com/office/drawing/2014/main" val="2951535932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594545" r="-375115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1090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dirty="0">
                              <a:solidFill>
                                <a:srgbClr val="002060"/>
                              </a:solidFill>
                            </a:rPr>
                            <a:t>930</a:t>
                          </a:r>
                          <a:endParaRPr lang="zh-CN" altLang="en-US" sz="1200" b="1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670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580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490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430</a:t>
                          </a:r>
                          <a:endParaRPr lang="zh-CN" altLang="en-US" sz="1200" b="1" kern="1200" dirty="0">
                            <a:solidFill>
                              <a:srgbClr val="002060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4="http://schemas.microsoft.com/office/drawing/2010/main" xmlns:a16="http://schemas.microsoft.com/office/drawing/2014/main" val="2605400889"/>
                      </a:ext>
                    </a:extLst>
                  </a:tr>
                  <a:tr h="3307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61" t="-707407" r="-375115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fontAlgn="b" latinLnBrk="0" hangingPunct="1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785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665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575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487.5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lnSpc>
                              <a:spcPts val="1300"/>
                            </a:lnSpc>
                          </a:pPr>
                          <a:r>
                            <a:rPr lang="en-US" altLang="zh-CN" sz="1200" b="1" kern="1200" dirty="0">
                              <a:solidFill>
                                <a:srgbClr val="00206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206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="" xmlns:a14="http://schemas.microsoft.com/office/drawing/2010/main" xmlns:a16="http://schemas.microsoft.com/office/drawing/2014/main" val="2879987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875A01DB-EC21-44D4-93A6-F0A78C63A9C8}"/>
              </a:ext>
            </a:extLst>
          </p:cNvPr>
          <p:cNvSpPr txBox="1"/>
          <p:nvPr/>
        </p:nvSpPr>
        <p:spPr>
          <a:xfrm>
            <a:off x="1764370" y="6224090"/>
            <a:ext cx="360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2 </a:t>
            </a:r>
            <a:r>
              <a:rPr lang="zh-CN" altLang="en-US" b="1" dirty="0"/>
              <a:t>阻值随温度改变的测量数据</a:t>
            </a:r>
            <a:endParaRPr lang="en-US" altLang="zh-CN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1D0228-6648-4067-86A1-A19FA6D394D9}"/>
              </a:ext>
            </a:extLst>
          </p:cNvPr>
          <p:cNvGrpSpPr/>
          <p:nvPr/>
        </p:nvGrpSpPr>
        <p:grpSpPr>
          <a:xfrm>
            <a:off x="7592180" y="3057972"/>
            <a:ext cx="4458835" cy="3048012"/>
            <a:chOff x="7733165" y="3582026"/>
            <a:chExt cx="4458835" cy="3048012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5D8854F-88D4-4E65-A9CC-682E8CB98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3143" y="3582026"/>
              <a:ext cx="4168857" cy="30480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ED13A8C-264D-4263-9B03-4D38FF96BA4D}"/>
                    </a:ext>
                  </a:extLst>
                </p:cNvPr>
                <p:cNvSpPr txBox="1"/>
                <p:nvPr/>
              </p:nvSpPr>
              <p:spPr>
                <a:xfrm>
                  <a:off x="9703558" y="6356565"/>
                  <a:ext cx="10579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温度（</a:t>
                  </a:r>
                  <a14:m>
                    <m:oMath xmlns:m="http://schemas.openxmlformats.org/officeDocument/2006/math">
                      <m:r>
                        <a:rPr lang="en-US" altLang="zh-CN" sz="1600" b="1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℃ </m:t>
                      </m:r>
                    </m:oMath>
                  </a14:m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ED13A8C-264D-4263-9B03-4D38FF96B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3558" y="6356565"/>
                  <a:ext cx="1057982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11494" t="-30000" r="-12069" b="-4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807F7F6-C92D-4BE4-B566-5A43B9A7404D}"/>
                    </a:ext>
                  </a:extLst>
                </p:cNvPr>
                <p:cNvSpPr txBox="1"/>
                <p:nvPr/>
              </p:nvSpPr>
              <p:spPr>
                <a:xfrm rot="16200000">
                  <a:off x="7344918" y="4637184"/>
                  <a:ext cx="102271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阻值（</a:t>
                  </a:r>
                  <a14:m>
                    <m:oMath xmlns:m="http://schemas.openxmlformats.org/officeDocument/2006/math">
                      <m:r>
                        <a:rPr lang="zh-CN" altLang="en-US" sz="1600" b="1" i="1" dirty="0" smtClean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altLang="zh-CN" sz="1600" b="1" i="1" dirty="0">
                          <a:solidFill>
                            <a:srgbClr val="08080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1600" b="1" dirty="0">
                      <a:solidFill>
                        <a:srgbClr val="080808"/>
                      </a:solidFill>
                      <a:latin typeface="+mn-ea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807F7F6-C92D-4BE4-B566-5A43B9A74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44918" y="4637184"/>
                  <a:ext cx="1022716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30000" t="-12500" r="-47500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A193CC10-419C-4B84-8239-FFDD16600015}"/>
              </a:ext>
            </a:extLst>
          </p:cNvPr>
          <p:cNvSpPr txBox="1"/>
          <p:nvPr/>
        </p:nvSpPr>
        <p:spPr>
          <a:xfrm>
            <a:off x="8741295" y="6302125"/>
            <a:ext cx="27005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4 </a:t>
            </a:r>
            <a:r>
              <a:rPr lang="zh-CN" altLang="en-US" b="1" dirty="0"/>
              <a:t>阻值与温度的关系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1542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884841" y="1981876"/>
                <a:ext cx="4238512" cy="656655"/>
              </a:xfrm>
              <a:prstGeom prst="rect">
                <a:avLst/>
              </a:prstGeom>
              <a:ln>
                <a:solidFill>
                  <a:srgbClr val="FF3399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/</m:t>
                        </m:r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为绝对温度，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41" y="1981876"/>
                <a:ext cx="4238512" cy="656655"/>
              </a:xfrm>
              <a:prstGeom prst="rect">
                <a:avLst/>
              </a:prstGeom>
              <a:blipFill rotWithShape="0">
                <a:blip r:embed="rId3"/>
                <a:stretch>
                  <a:fillRect l="-1003" t="-1818" b="-12727"/>
                </a:stretch>
              </a:blipFill>
              <a:ln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7061221"/>
              </p:ext>
            </p:extLst>
          </p:nvPr>
        </p:nvGraphicFramePr>
        <p:xfrm>
          <a:off x="720735" y="1971556"/>
          <a:ext cx="5787642" cy="3848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43" y="144455"/>
                <a:ext cx="66051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</a:p>
            </p:txBody>
          </p:sp>
        </mc:Choice>
        <mc:Fallback xmlns="">
          <p:sp>
            <p:nvSpPr>
              <p:cNvPr id="7" name="矩形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416AF04-7ABB-4A9B-8248-D6813F66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843" y="144455"/>
                <a:ext cx="6605142" cy="646331"/>
              </a:xfrm>
              <a:prstGeom prst="rect">
                <a:avLst/>
              </a:prstGeom>
              <a:blipFill>
                <a:blip r:embed="rId5"/>
                <a:stretch>
                  <a:fillRect l="-2862" t="-15094" r="-1016" b="-3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 flipH="1">
            <a:off x="613186" y="1225413"/>
            <a:ext cx="6045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en-US" altLang="zh-CN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：做电阻值和</a:t>
            </a:r>
            <a:r>
              <a:rPr lang="en-US" altLang="zh-CN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1/T</a:t>
            </a:r>
            <a:r>
              <a:rPr lang="zh-CN" altLang="en-US" sz="2800" b="1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884841" y="2817450"/>
                <a:ext cx="4238512" cy="1583447"/>
              </a:xfrm>
              <a:prstGeom prst="rect">
                <a:avLst/>
              </a:prstGeom>
              <a:ln>
                <a:solidFill>
                  <a:srgbClr val="FF3399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对比公式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𝐵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/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𝑇</m:t>
                        </m:r>
                      </m:sup>
                    </m:sSup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得：</a:t>
                </a:r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=0.0129Ω</a:t>
                </a:r>
              </a:p>
              <a:p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𝑩</m:t>
                    </m:r>
                  </m:oMath>
                </a14:m>
                <a:r>
                  <a:rPr lang="en-US" altLang="zh-CN" sz="24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=3724.7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𝑲</m:t>
                    </m:r>
                  </m:oMath>
                </a14:m>
                <a:endParaRPr lang="zh-CN" altLang="en-US" sz="2400" i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841" y="2817450"/>
                <a:ext cx="4238512" cy="1583447"/>
              </a:xfrm>
              <a:prstGeom prst="rect">
                <a:avLst/>
              </a:prstGeom>
              <a:blipFill>
                <a:blip r:embed="rId6"/>
                <a:stretch>
                  <a:fillRect l="-143" t="-1527" b="-7634"/>
                </a:stretch>
              </a:blipFill>
              <a:ln>
                <a:solidFill>
                  <a:srgbClr val="FF3399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18328" y="5783139"/>
                <a:ext cx="28680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注意这里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需换算绝对温度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8" y="5783139"/>
                <a:ext cx="286809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99" t="-10000" r="-127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884842" y="4613114"/>
            <a:ext cx="4238512" cy="1022746"/>
          </a:xfrm>
          <a:prstGeom prst="rect">
            <a:avLst/>
          </a:prstGeom>
          <a:ln>
            <a:solidFill>
              <a:srgbClr val="FF3399"/>
            </a:solidFill>
          </a:ln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204189"/>
              </p:ext>
            </p:extLst>
          </p:nvPr>
        </p:nvGraphicFramePr>
        <p:xfrm>
          <a:off x="7218328" y="4718441"/>
          <a:ext cx="2088683" cy="660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8" imgW="1244520" imgH="393480" progId="Equation.DSMT4">
                  <p:embed/>
                </p:oleObj>
              </mc:Choice>
              <mc:Fallback>
                <p:oleObj name="Equation" r:id="rId8" imgW="1244520" imgH="39348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28" y="4718441"/>
                        <a:ext cx="2088683" cy="6607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3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0" y="977835"/>
                <a:ext cx="11971437" cy="127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方法</a:t>
                </a:r>
                <a:r>
                  <a:rPr lang="en-US" altLang="zh-CN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（手工作图适合）：</a:t>
                </a:r>
                <a:r>
                  <a:rPr lang="zh-CN" altLang="en-US" sz="2800" b="1" dirty="0">
                    <a:solidFill>
                      <a:srgbClr val="FF33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“曲线改直线”法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，对公式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两边求自然对数，可得到以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为横坐标，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为纵轴的直线：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indent="457200" algn="just"/>
                <a14:m>
                  <m:oMath xmlns:m="http://schemas.openxmlformats.org/officeDocument/2006/math">
                    <m:r>
                      <a:rPr lang="en-US" altLang="zh-CN" sz="2400" b="1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𝐥𝐧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（注意这里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需换算绝对温度）</a:t>
                </a:r>
                <a:endParaRPr lang="en-US" altLang="zh-CN" sz="2400" b="1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7835"/>
                <a:ext cx="11971437" cy="1275670"/>
              </a:xfrm>
              <a:prstGeom prst="rect">
                <a:avLst/>
              </a:prstGeom>
              <a:blipFill rotWithShape="0">
                <a:blip r:embed="rId2"/>
                <a:stretch>
                  <a:fillRect l="-764" t="-4762" r="-764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7128"/>
                <a:ext cx="66051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5.1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>
                            <a:solidFill>
                              <a:srgbClr val="004E4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的值</a:t>
                </a:r>
              </a:p>
            </p:txBody>
          </p:sp>
        </mc:Choice>
        <mc:Fallback xmlns="">
          <p:sp>
            <p:nvSpPr>
              <p:cNvPr id="4" name="矩形 31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A416AF04-7ABB-4A9B-8248-D6813F66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7128"/>
                <a:ext cx="6605142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2768" t="-15094" r="-923" b="-3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C076B6-BBD8-4493-B740-DC0E6FF7D955}"/>
                  </a:ext>
                </a:extLst>
              </p:cNvPr>
              <p:cNvSpPr txBox="1"/>
              <p:nvPr/>
            </p:nvSpPr>
            <p:spPr>
              <a:xfrm flipH="1">
                <a:off x="7592194" y="2915714"/>
                <a:ext cx="4099544" cy="221599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直线的斜率：</a:t>
                </a:r>
                <a:r>
                  <a:rPr lang="en-US" altLang="zh-CN" sz="2000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3724.7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b="1" i="1" dirty="0">
                    <a:solidFill>
                      <a:schemeClr val="accent4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轴的截距：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𝐥𝐧</m:t>
                        </m:r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000" b="1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000" b="1" i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)=−4.35</m:t>
                    </m:r>
                  </m:oMath>
                </a14:m>
                <a:endParaRPr lang="en-US" altLang="zh-CN" sz="2000" i="1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4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由此可得</a:t>
                </a:r>
                <a:endParaRPr lang="en-US" altLang="zh-CN" sz="2400" b="1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=0.0129</m:t>
                      </m:r>
                      <m:r>
                        <a:rPr lang="el-GR" altLang="zh-CN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𝛺</m:t>
                      </m:r>
                      <m:r>
                        <a:rPr lang="el-GR" altLang="zh-CN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，</m:t>
                      </m:r>
                      <m:r>
                        <a:rPr lang="en-US" altLang="zh-CN" sz="20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=3724.7</m:t>
                      </m:r>
                      <m:r>
                        <a:rPr lang="en-US" altLang="zh-CN" sz="20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4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B4C076B6-BBD8-4493-B740-DC0E6FF7D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92194" y="2915714"/>
                <a:ext cx="4099544" cy="2215991"/>
              </a:xfrm>
              <a:prstGeom prst="rect">
                <a:avLst/>
              </a:prstGeom>
              <a:blipFill rotWithShape="0">
                <a:blip r:embed="rId4"/>
                <a:stretch>
                  <a:fillRect l="-20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57" y="2253505"/>
            <a:ext cx="6059264" cy="36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0B4F9C-EBA1-4E87-9D4A-2272DE95DCFE}"/>
                  </a:ext>
                </a:extLst>
              </p:cNvPr>
              <p:cNvSpPr txBox="1"/>
              <p:nvPr/>
            </p:nvSpPr>
            <p:spPr>
              <a:xfrm>
                <a:off x="861457" y="1293333"/>
                <a:ext cx="8922909" cy="465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710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en-US" altLang="zh-CN" sz="24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对温度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求导：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𝒅𝑹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温度系数</a:t>
                </a:r>
                <a14:m>
                  <m:oMath xmlns:m="http://schemas.openxmlformats.org/officeDocument/2006/math">
                    <m:r>
                      <a:rPr lang="el-GR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𝒅𝑹</m:t>
                        </m:r>
                      </m:num>
                      <m:den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𝒅𝑻</m:t>
                        </m:r>
                      </m:den>
                    </m:f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sz="2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带入数值：</a:t>
                </a:r>
                <a:endParaRPr lang="en-US" altLang="zh-CN" sz="24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l-GR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𝛺</m:t>
                    </m:r>
                    <m:r>
                      <a:rPr lang="el-GR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i="1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=3724.7</m:t>
                    </m:r>
                    <m:r>
                      <a:rPr lang="en-US" altLang="zh-CN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=50℃=323.15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marL="37710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=1295</m:t>
                      </m:r>
                      <m:r>
                        <m:rPr>
                          <m:sty m:val="p"/>
                        </m:rPr>
                        <a:rPr lang="el-GR" altLang="zh-CN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时的电阻温度系数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7710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zh-CN" altLang="en-US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3724.7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×0.0129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1259</m:t>
                        </m:r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323.15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3724.67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323.15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=−0.037(1/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solidFill>
                    <a:srgbClr val="00206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F70B4F9C-EBA1-4E87-9D4A-2272DE95D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57" y="1293333"/>
                <a:ext cx="8922909" cy="46539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1">
                <a:extLst>
                  <a:ext uri="{FF2B5EF4-FFF2-40B4-BE49-F238E27FC236}">
                    <a16:creationId xmlns:a16="http://schemas.microsoft.com/office/drawing/2014/main" id="{A416AF04-7ABB-4A9B-8248-D6813F66E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9749"/>
                <a:ext cx="866294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五、数据处理</a:t>
                </a:r>
                <a:r>
                  <a:rPr lang="en-US" altLang="zh-CN" sz="3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en-US" altLang="zh-CN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5.2</a:t>
                </a:r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、计算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𝟓𝟎</m:t>
                    </m:r>
                    <m:r>
                      <a:rPr lang="en-US" altLang="zh-CN" sz="2800" b="1" i="1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800" b="1" dirty="0">
                    <a:solidFill>
                      <a:srgbClr val="004E4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时的电阻温度系数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004E4C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</m:oMath>
                </a14:m>
                <a:endParaRPr lang="zh-CN" altLang="en-US" sz="2800" b="1" dirty="0">
                  <a:solidFill>
                    <a:srgbClr val="004E4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416AF04-7ABB-4A9B-8248-D6813F66E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9749"/>
                <a:ext cx="8662949" cy="646331"/>
              </a:xfrm>
              <a:prstGeom prst="rect">
                <a:avLst/>
              </a:prstGeom>
              <a:blipFill>
                <a:blip r:embed="rId4"/>
                <a:stretch>
                  <a:fillRect l="-2111" t="-15094" b="-349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296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2634F5C-50A2-4855-87FA-941522A78F59}"/>
                  </a:ext>
                </a:extLst>
              </p:cNvPr>
              <p:cNvSpPr txBox="1"/>
              <p:nvPr/>
            </p:nvSpPr>
            <p:spPr>
              <a:xfrm>
                <a:off x="1202208" y="2228671"/>
                <a:ext cx="97875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计算室温下惠更斯电桥的灵敏度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画出热敏电阻的阻值随温度的变化曲线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求出热敏电阻的材料常数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以及温度趋于无穷时的阻值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marL="360000" indent="-396000">
                  <a:buFont typeface="+mj-lt"/>
                  <a:buAutoNum type="arabicPeriod"/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求出热敏电阻在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时的电阻温度系数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634F5C-50A2-4855-87FA-941522A78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208" y="2228671"/>
                <a:ext cx="9787583" cy="1569660"/>
              </a:xfrm>
              <a:prstGeom prst="rect">
                <a:avLst/>
              </a:prstGeom>
              <a:blipFill>
                <a:blip r:embed="rId2"/>
                <a:stretch>
                  <a:fillRect l="-872" t="-3113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31">
            <a:extLst>
              <a:ext uri="{FF2B5EF4-FFF2-40B4-BE49-F238E27FC236}">
                <a16:creationId xmlns:a16="http://schemas.microsoft.com/office/drawing/2014/main" id="{E4377AF4-EE50-48F3-92F0-C014460AF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六、报告要求</a:t>
            </a:r>
            <a:endParaRPr lang="zh-CN" altLang="en-US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9368" y="4365521"/>
            <a:ext cx="7344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、热敏电阻和普通电阻的主要区别是什么？热敏电阻有哪些分类？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、如何提高电桥的灵敏度？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、如何选择电桥的比率臂？（只要提到能读取更多的有效数字即可）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、电桥选择不同量程时，对结果的准确度</a:t>
            </a:r>
            <a:r>
              <a:rPr lang="en-US" altLang="zh-CN" dirty="0"/>
              <a:t>(</a:t>
            </a:r>
            <a:r>
              <a:rPr lang="zh-CN" altLang="en-US" dirty="0"/>
              <a:t>有效数字</a:t>
            </a:r>
            <a:r>
              <a:rPr lang="en-US" altLang="zh-CN" dirty="0"/>
              <a:t>)</a:t>
            </a:r>
            <a:r>
              <a:rPr lang="zh-CN" altLang="en-US" dirty="0"/>
              <a:t>有何影响？</a:t>
            </a:r>
          </a:p>
        </p:txBody>
      </p:sp>
    </p:spTree>
    <p:extLst>
      <p:ext uri="{BB962C8B-B14F-4D97-AF65-F5344CB8AC3E}">
        <p14:creationId xmlns:p14="http://schemas.microsoft.com/office/powerpoint/2010/main" val="18426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63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矩形 1">
                <a:extLst>
                  <a:ext uri="{FF2B5EF4-FFF2-40B4-BE49-F238E27FC236}">
                    <a16:creationId xmlns:a16="http://schemas.microsoft.com/office/drawing/2014/main" id="{27CC5AB1-FB1A-4756-91C0-0BED11A8F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332" y="1248504"/>
                <a:ext cx="7254875" cy="18004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了解惠更斯电桥的工作原理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学习测量室温下的电桥灵敏度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测量</a:t>
                </a:r>
                <a:r>
                  <a:rPr lang="en-US" altLang="zh-CN" b="1" dirty="0">
                    <a:solidFill>
                      <a:srgbClr val="000066"/>
                    </a:solidFill>
                  </a:rPr>
                  <a:t>NTC</a:t>
                </a:r>
                <a:r>
                  <a:rPr lang="zh-CN" altLang="en-US" b="1" dirty="0">
                    <a:solidFill>
                      <a:srgbClr val="000066"/>
                    </a:solidFill>
                  </a:rPr>
                  <a:t>热敏电阻</a:t>
                </a:r>
                <a:r>
                  <a:rPr lang="en-US" altLang="zh-CN" b="1" dirty="0">
                    <a:solidFill>
                      <a:srgbClr val="000066"/>
                    </a:solidFill>
                  </a:rPr>
                  <a:t>—</a:t>
                </a:r>
                <a:r>
                  <a:rPr lang="zh-CN" altLang="en-US" b="1" dirty="0">
                    <a:solidFill>
                      <a:srgbClr val="000066"/>
                    </a:solidFill>
                  </a:rPr>
                  <a:t>温度曲线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  <a:p>
                <a:pPr marL="457200" indent="-457200"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b="1" dirty="0">
                    <a:solidFill>
                      <a:srgbClr val="000066"/>
                    </a:solidFill>
                  </a:rPr>
                  <a:t>计算热敏电阻在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𝟓𝟎</m:t>
                    </m:r>
                    <m:r>
                      <a:rPr lang="en-US" altLang="zh-CN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zh-CN" altLang="en-US" b="1" dirty="0">
                    <a:solidFill>
                      <a:srgbClr val="002060"/>
                    </a:solidFill>
                    <a:latin typeface="华文中宋" panose="02010600040101010101" pitchFamily="2" charset="-122"/>
                  </a:rPr>
                  <a:t>的电阻温度系数</a:t>
                </a:r>
                <a:endParaRPr lang="en-US" altLang="zh-CN" b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5123" name="矩形 1">
                <a:extLst>
                  <a:ext uri="{FF2B5EF4-FFF2-40B4-BE49-F238E27FC236}">
                    <a16:creationId xmlns:a16="http://schemas.microsoft.com/office/drawing/2014/main" xmlns="" id="{27CC5AB1-FB1A-4756-91C0-0BED11A8F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332" y="1248504"/>
                <a:ext cx="7254875" cy="1800493"/>
              </a:xfrm>
              <a:prstGeom prst="rect">
                <a:avLst/>
              </a:prstGeom>
              <a:blipFill>
                <a:blip r:embed="rId2"/>
                <a:stretch>
                  <a:fillRect l="-1176" t="-2712" b="-71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9088" t="4687" r="9029" b="8724"/>
          <a:stretch/>
        </p:blipFill>
        <p:spPr>
          <a:xfrm>
            <a:off x="6740731" y="1519555"/>
            <a:ext cx="4012603" cy="38188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8291727" y="3429000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66"/>
                </a:solidFill>
              </a:rPr>
              <a:t>热敏电阻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31">
            <a:extLst>
              <a:ext uri="{FF2B5EF4-FFF2-40B4-BE49-F238E27FC236}">
                <a16:creationId xmlns:a16="http://schemas.microsoft.com/office/drawing/2014/main" id="{7A9E483D-EB81-43C8-8AE7-6DD96872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仪器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5CD6DB-1EAD-44B4-BA54-8CE91A5AB671}"/>
              </a:ext>
            </a:extLst>
          </p:cNvPr>
          <p:cNvSpPr txBox="1"/>
          <p:nvPr/>
        </p:nvSpPr>
        <p:spPr>
          <a:xfrm>
            <a:off x="1234365" y="1538344"/>
            <a:ext cx="943722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虚拟仿真实验系统地址：</a:t>
            </a:r>
            <a:r>
              <a:rPr lang="en-US" altLang="zh-CN" sz="2400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  <a:hlinkClick r:id="rId2"/>
              </a:rPr>
              <a:t>http://aryun.ustcori.com:3230</a:t>
            </a:r>
            <a:endParaRPr lang="en-US" altLang="zh-CN" sz="2400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                                                           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账号：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SZDX+</a:t>
            </a:r>
            <a:r>
              <a:rPr lang="zh-CN" altLang="en-US" dirty="0">
                <a:solidFill>
                  <a:srgbClr val="00206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学号（忽略加号），密码：学号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热敏电阻温度特性研究实验</a:t>
            </a:r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--</a:t>
            </a: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用箱式电桥研究热敏电阻温度特性</a:t>
            </a:r>
            <a:endParaRPr lang="en-US" altLang="zh-CN" sz="2400" b="1" dirty="0">
              <a:solidFill>
                <a:srgbClr val="000066"/>
              </a:solidFill>
              <a:latin typeface="Arial" panose="020B0604020202020204" pitchFamily="34" charset="0"/>
              <a:ea typeface="华文中宋" panose="02010600040101010101" pitchFamily="2" charset="-122"/>
            </a:endParaRPr>
          </a:p>
          <a:p>
            <a:pPr marL="457200" indent="-457200">
              <a:spcAft>
                <a:spcPts val="600"/>
              </a:spcAft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000066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实验仪器：自耦调压器、热敏电阻及电炉加热装置、电桥箱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ABC2994-433E-4CE1-B3C3-44787F8723BD}"/>
                  </a:ext>
                </a:extLst>
              </p:cNvPr>
              <p:cNvSpPr txBox="1"/>
              <p:nvPr/>
            </p:nvSpPr>
            <p:spPr>
              <a:xfrm>
                <a:off x="1234365" y="3493916"/>
                <a:ext cx="8788998" cy="241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2000" b="1" dirty="0">
                    <a:solidFill>
                      <a:srgbClr val="002060"/>
                    </a:solidFill>
                  </a:rPr>
                  <a:t>虚拟实验系统使用提示：</a:t>
                </a:r>
                <a:endParaRPr lang="en-US" altLang="zh-CN" sz="2000" b="1" dirty="0">
                  <a:solidFill>
                    <a:srgbClr val="002060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首次登录需修改密码，密码至少</a:t>
                </a:r>
                <a:r>
                  <a:rPr lang="en-US" altLang="zh-CN" b="1" dirty="0">
                    <a:solidFill>
                      <a:srgbClr val="006666"/>
                    </a:solidFill>
                  </a:rPr>
                  <a:t>10</a:t>
                </a:r>
                <a:r>
                  <a:rPr lang="zh-CN" altLang="en-US" b="1" dirty="0">
                    <a:solidFill>
                      <a:srgbClr val="006666"/>
                    </a:solidFill>
                  </a:rPr>
                  <a:t>位，且需包含大小写字母。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登录后请设置“密码问题设置”，以防忘记密码时找回。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登录后点击进入“大学物理仿真实验系统”进行仿真实验。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选定实验项目，点击“开始实验”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b="1" dirty="0">
                    <a:solidFill>
                      <a:srgbClr val="006666"/>
                    </a:solidFill>
                  </a:rPr>
                  <a:t>“</a:t>
                </a:r>
                <a:r>
                  <a:rPr lang="zh-CN" altLang="en-US" b="1" dirty="0">
                    <a:solidFill>
                      <a:srgbClr val="006666"/>
                    </a:solidFill>
                  </a:rPr>
                  <a:t>下载运行环境”（运行环境只需安装一次）</a:t>
                </a:r>
                <a:endParaRPr lang="en-US" altLang="zh-CN" b="1" dirty="0">
                  <a:solidFill>
                    <a:srgbClr val="006666"/>
                  </a:solidFill>
                </a:endParaRPr>
              </a:p>
              <a:p>
                <a:pPr marL="576000" indent="-360000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6666"/>
                    </a:solidFill>
                  </a:rPr>
                  <a:t>运行环境安装后，点击“开始实验”，下载实验包。请上课前请先下载实验包，否则课上多人同时下载可能网速会变慢。（每个实验包只需下载一次）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4ABC2994-433E-4CE1-B3C3-44787F872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365" y="3493916"/>
                <a:ext cx="8788998" cy="2416046"/>
              </a:xfrm>
              <a:prstGeom prst="rect">
                <a:avLst/>
              </a:prstGeom>
              <a:blipFill rotWithShape="0">
                <a:blip r:embed="rId3"/>
                <a:stretch>
                  <a:fillRect l="-693" t="-1768" r="-3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7768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A8E320-57BB-4D4B-941A-6AE49D23402E}"/>
              </a:ext>
            </a:extLst>
          </p:cNvPr>
          <p:cNvSpPr txBox="1"/>
          <p:nvPr/>
        </p:nvSpPr>
        <p:spPr>
          <a:xfrm>
            <a:off x="573496" y="1080195"/>
            <a:ext cx="1012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spcAft>
                <a:spcPts val="60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热敏电阻是电阻值对温度非常敏感的一种电阻器，热敏电阻作为温度传感器具有用料省、成本低、体积小等优点，可以简便灵敏地测量微小温度的变化，在很多科学研究领域都有广泛的应用。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31">
            <a:extLst>
              <a:ext uri="{FF2B5EF4-FFF2-40B4-BE49-F238E27FC236}">
                <a16:creationId xmlns:a16="http://schemas.microsoft.com/office/drawing/2014/main" id="{727454AA-A1D1-4FDE-A15B-3223330B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6369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、热敏电阻简介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3891" y="2417346"/>
            <a:ext cx="1078633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热敏电阻从材料分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b="1" dirty="0">
              <a:solidFill>
                <a:schemeClr val="accent4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、半导体热敏电阻材料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此类材料有单晶半导体、多晶半导体、玻璃半导体、有机半导体以及金属氧化物等。它们均具有非常大的电阻温度系数和高的电阻率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、金属热敏电阻材料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此类材料作为热电阻测温、限流器以及自动恒温加热元件均有较为广泛的应用。如铂电阻温度计、镍电阻温度计、铜电阻温度计等。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 合金热敏电阻材料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合金热敏电阻材料亦称热敏电阻合金。这种合金具有较高的电阻率，并且电阻值随温度的变化较为敏感，是一种制造温敏传感器的良好材料。</a:t>
            </a:r>
          </a:p>
        </p:txBody>
      </p:sp>
    </p:spTree>
    <p:extLst>
      <p:ext uri="{BB962C8B-B14F-4D97-AF65-F5344CB8AC3E}">
        <p14:creationId xmlns:p14="http://schemas.microsoft.com/office/powerpoint/2010/main" val="335066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5" t="15680" r="25966" b="-1587"/>
          <a:stretch/>
        </p:blipFill>
        <p:spPr>
          <a:xfrm>
            <a:off x="9035249" y="3439323"/>
            <a:ext cx="3156752" cy="22514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4247" y="1129169"/>
            <a:ext cx="89010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热敏电阻按阻值随温度变化分类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PTC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（正温度系数）：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在工作温度范围内，电阻值随温度升高而增大；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如铂电阻、铜电阻</a:t>
            </a:r>
            <a:endParaRPr lang="en-US" altLang="zh-CN" sz="2400" b="1" dirty="0">
              <a:solidFill>
                <a:srgbClr val="00B05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可用于温度测量、温度控制、过流保护、过热保护、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彩电消磁等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</a:p>
          <a:p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400" b="1" dirty="0">
                <a:solidFill>
                  <a:schemeClr val="accent4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（负温度系数）：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在工作温度范围内，电阻值随温度升高而减小。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</a:t>
            </a:r>
            <a:r>
              <a:rPr lang="zh-CN" altLang="en-US" sz="2400" b="1" dirty="0">
                <a:solidFill>
                  <a:srgbClr val="7030A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可用于温度测量、温度补偿、抑制浪涌等</a:t>
            </a:r>
            <a:endParaRPr lang="en-US" altLang="zh-CN" sz="2400" b="1" dirty="0">
              <a:solidFill>
                <a:srgbClr val="7030A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49" y="1129169"/>
            <a:ext cx="2857500" cy="20764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314505" y="2652663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PTC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283941" y="521476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1221108" y="5322491"/>
            <a:ext cx="633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本次实验：测量</a:t>
            </a:r>
            <a:r>
              <a:rPr lang="en-US" altLang="zh-CN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8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电阻的温度特性</a:t>
            </a:r>
            <a:endParaRPr lang="en-US" altLang="zh-CN" sz="2800" b="1" dirty="0">
              <a:solidFill>
                <a:srgbClr val="FF66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矩形 31">
            <a:extLst>
              <a:ext uri="{FF2B5EF4-FFF2-40B4-BE49-F238E27FC236}">
                <a16:creationId xmlns:a16="http://schemas.microsoft.com/office/drawing/2014/main" id="{727454AA-A1D1-4FDE-A15B-3223330B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63690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、热敏电阻简介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00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4446" y="1112911"/>
            <a:ext cx="5048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NTC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热敏电阻的电阻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温度关系：</a:t>
            </a:r>
            <a:endParaRPr lang="en-US" altLang="zh-CN" sz="2400" b="1" dirty="0">
              <a:solidFill>
                <a:srgbClr val="00206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 31">
            <a:extLst>
              <a:ext uri="{FF2B5EF4-FFF2-40B4-BE49-F238E27FC236}">
                <a16:creationId xmlns:a16="http://schemas.microsoft.com/office/drawing/2014/main" id="{727454AA-A1D1-4FDE-A15B-3223330B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67" y="193843"/>
            <a:ext cx="72831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NTC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电阻的温度特性</a:t>
            </a:r>
            <a:endParaRPr lang="en-US" altLang="zh-CN" sz="28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61842" y="1574576"/>
                <a:ext cx="715383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为绝对温度，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趋于无穷时的阻值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表征了阻值随温度变化的快慢。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𝐴</m:t>
                    </m:r>
                    <m:r>
                      <a:rPr lang="zh-CN" alt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、</m:t>
                    </m:r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𝐵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是与半导体材料有关的常数。</a:t>
                </a:r>
                <a:endParaRPr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2" y="1574576"/>
                <a:ext cx="715383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278" t="-4061" r="-5537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301233"/>
              </p:ext>
            </p:extLst>
          </p:nvPr>
        </p:nvGraphicFramePr>
        <p:xfrm>
          <a:off x="1996097" y="1678346"/>
          <a:ext cx="1531086" cy="8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4" imgW="558720" imgH="304560" progId="Equation.DSMT4">
                  <p:embed/>
                </p:oleObj>
              </mc:Choice>
              <mc:Fallback>
                <p:oleObj name="Equation" r:id="rId4" imgW="558720" imgH="30456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6097" y="1678346"/>
                        <a:ext cx="1531086" cy="83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428532" y="2756198"/>
            <a:ext cx="40269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热敏电阻的电阻温度系数</a:t>
            </a:r>
            <a:r>
              <a:rPr lang="en-US" altLang="zh-CN" sz="2400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261842" y="3895454"/>
                <a:ext cx="6096000" cy="4616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是温度为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时的电阻值</a:t>
                </a: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2" y="3895454"/>
                <a:ext cx="6096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5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286443"/>
              </p:ext>
            </p:extLst>
          </p:nvPr>
        </p:nvGraphicFramePr>
        <p:xfrm>
          <a:off x="1880021" y="3422779"/>
          <a:ext cx="19494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7" imgW="711000" imgH="431640" progId="Equation.DSMT4">
                  <p:embed/>
                </p:oleObj>
              </mc:Choice>
              <mc:Fallback>
                <p:oleObj name="Equation" r:id="rId7" imgW="711000" imgH="43164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0021" y="3422779"/>
                        <a:ext cx="1949450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20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7A987F-9E74-4EF4-8AE9-465F63F73342}"/>
                  </a:ext>
                </a:extLst>
              </p:cNvPr>
              <p:cNvSpPr txBox="1"/>
              <p:nvPr/>
            </p:nvSpPr>
            <p:spPr>
              <a:xfrm>
                <a:off x="173401" y="895917"/>
                <a:ext cx="8893949" cy="2015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图中四个电阻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组成一个四边形，称为电桥的四个臂，在四边形的一对对角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A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C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之间连接电源，而在另一对对角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之间接入检流计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。当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B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D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两点电位相等时，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中无电流通过，电桥便达到了平衡，平衡状态下满足：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 indent="457200" algn="just">
                  <a:spcAft>
                    <a:spcPts val="600"/>
                  </a:spcAft>
                </a:pP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D67A987F-9E74-4EF4-8AE9-465F63F7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01" y="895917"/>
                <a:ext cx="8893949" cy="2015936"/>
              </a:xfrm>
              <a:prstGeom prst="rect">
                <a:avLst/>
              </a:prstGeom>
              <a:blipFill rotWithShape="0">
                <a:blip r:embed="rId3"/>
                <a:stretch>
                  <a:fillRect l="-1028" t="-2417" r="-1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82F1BC8-FF71-413D-AB44-074E946FBD41}"/>
              </a:ext>
            </a:extLst>
          </p:cNvPr>
          <p:cNvGrpSpPr/>
          <p:nvPr/>
        </p:nvGrpSpPr>
        <p:grpSpPr>
          <a:xfrm>
            <a:off x="8994166" y="882905"/>
            <a:ext cx="2901064" cy="3050876"/>
            <a:chOff x="9117912" y="1208131"/>
            <a:chExt cx="2901064" cy="3050876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976B02B-BCDA-40E0-8A21-33C6CDB32BA4}"/>
                </a:ext>
              </a:extLst>
            </p:cNvPr>
            <p:cNvGrpSpPr/>
            <p:nvPr/>
          </p:nvGrpSpPr>
          <p:grpSpPr>
            <a:xfrm>
              <a:off x="9117912" y="1208131"/>
              <a:ext cx="2901064" cy="2630416"/>
              <a:chOff x="4095750" y="1086087"/>
              <a:chExt cx="2436216" cy="2390746"/>
            </a:xfrm>
          </p:grpSpPr>
          <p:sp>
            <p:nvSpPr>
              <p:cNvPr id="6" name="菱形 5">
                <a:extLst>
                  <a:ext uri="{FF2B5EF4-FFF2-40B4-BE49-F238E27FC236}">
                    <a16:creationId xmlns:a16="http://schemas.microsoft.com/office/drawing/2014/main" id="{D90D679F-CB24-40C4-B680-DAA47782844A}"/>
                  </a:ext>
                </a:extLst>
              </p:cNvPr>
              <p:cNvSpPr/>
              <p:nvPr/>
            </p:nvSpPr>
            <p:spPr>
              <a:xfrm>
                <a:off x="4381500" y="1364362"/>
                <a:ext cx="1916430" cy="1264537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674DA37-0519-46B8-B3A3-98DF5A050085}"/>
                  </a:ext>
                </a:extLst>
              </p:cNvPr>
              <p:cNvSpPr/>
              <p:nvPr/>
            </p:nvSpPr>
            <p:spPr>
              <a:xfrm rot="19599243">
                <a:off x="4701540" y="161163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91D4C05-6C2E-4B96-B030-436E069D5854}"/>
                  </a:ext>
                </a:extLst>
              </p:cNvPr>
              <p:cNvSpPr/>
              <p:nvPr/>
            </p:nvSpPr>
            <p:spPr>
              <a:xfrm rot="19599243">
                <a:off x="5612130" y="2286000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0A6BD63-4C1A-4136-8C52-1BF651CB7FD2}"/>
                  </a:ext>
                </a:extLst>
              </p:cNvPr>
              <p:cNvSpPr/>
              <p:nvPr/>
            </p:nvSpPr>
            <p:spPr>
              <a:xfrm rot="1951095">
                <a:off x="4702564" y="2288058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9B8A7E8-F4D6-4C4D-9B99-EA156A636099}"/>
                  </a:ext>
                </a:extLst>
              </p:cNvPr>
              <p:cNvSpPr/>
              <p:nvPr/>
            </p:nvSpPr>
            <p:spPr>
              <a:xfrm rot="1951095">
                <a:off x="5590294" y="1613689"/>
                <a:ext cx="396240" cy="876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5059B744-C289-48EF-BEC8-9532A53D158C}"/>
                  </a:ext>
                </a:extLst>
              </p:cNvPr>
              <p:cNvCxnSpPr/>
              <p:nvPr/>
            </p:nvCxnSpPr>
            <p:spPr>
              <a:xfrm flipV="1">
                <a:off x="5620662" y="1546860"/>
                <a:ext cx="358365" cy="2133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68A64A18-18A4-461F-ADF2-37B30AB9BF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9715" y="1364362"/>
                <a:ext cx="0" cy="12645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5C54DF3-060C-4E85-B2B4-35E8264831F4}"/>
                  </a:ext>
                </a:extLst>
              </p:cNvPr>
              <p:cNvSpPr/>
              <p:nvPr/>
            </p:nvSpPr>
            <p:spPr>
              <a:xfrm>
                <a:off x="5208270" y="1855470"/>
                <a:ext cx="270478" cy="2705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AFBC45DE-7CD8-46D6-8587-7202D611907B}"/>
                      </a:ext>
                    </a:extLst>
                  </p:cNvPr>
                  <p:cNvSpPr txBox="1"/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4="http://schemas.microsoft.com/office/drawing/2010/main" xmlns:a16="http://schemas.microsoft.com/office/drawing/2014/main" xmlns="" id="{AFBC45DE-7CD8-46D6-8587-7202D61190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4535" y="1354890"/>
                    <a:ext cx="260023" cy="25176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5686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3965D123-B7FF-447D-B267-CD13CE38A341}"/>
                      </a:ext>
                    </a:extLst>
                  </p:cNvPr>
                  <p:cNvSpPr txBox="1"/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4="http://schemas.microsoft.com/office/drawing/2010/main" xmlns:a16="http://schemas.microsoft.com/office/drawing/2014/main" xmlns="" id="{3965D123-B7FF-447D-B267-CD13CE38A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83987">
                    <a:off x="5787123" y="2320158"/>
                    <a:ext cx="264491" cy="25176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4545" r="-3636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037144EE-AAB9-46F8-B330-B5595FB46049}"/>
                      </a:ext>
                    </a:extLst>
                  </p:cNvPr>
                  <p:cNvSpPr txBox="1"/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4="http://schemas.microsoft.com/office/drawing/2010/main" xmlns:a16="http://schemas.microsoft.com/office/drawing/2014/main" xmlns="" id="{037144EE-AAB9-46F8-B330-B5595FB460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6444" y="2383932"/>
                    <a:ext cx="264491" cy="25176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3462" r="-384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961B4FB4-710B-4C63-9125-75649524C2FF}"/>
                      </a:ext>
                    </a:extLst>
                  </p:cNvPr>
                  <p:cNvSpPr txBox="1"/>
                  <p:nvPr/>
                </p:nvSpPr>
                <p:spPr>
                  <a:xfrm rot="21357119">
                    <a:off x="5684881" y="1306521"/>
                    <a:ext cx="264491" cy="251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xmlns="" xmlns:a14="http://schemas.microsoft.com/office/drawing/2010/main" id="{961B4FB4-710B-4C63-9125-75649524C2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357119">
                    <a:off x="5712642" y="1340068"/>
                    <a:ext cx="208968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4DDFD29-6F48-4D8A-AA84-4F5B68BA0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9190" y="3054667"/>
                <a:ext cx="0" cy="11144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40312FD-FFF5-4EE8-9178-3C9CBEFA0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8242" y="3010343"/>
                <a:ext cx="0" cy="2133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ACF24155-96AE-4E09-9B83-3B8599A291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79553" y="3110700"/>
                <a:ext cx="513937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8D01D655-C911-4764-9CB9-E76D763DE9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77690" y="1996632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58AE62A-80AF-4BFD-820D-BE43EA0BF9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74558" y="3108960"/>
                <a:ext cx="5648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oval"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8D3F380-31C8-4C5A-9DF0-EDE501B60B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01740" y="1990725"/>
                <a:ext cx="11398" cy="11123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27FC3AB9-2DC9-4356-A604-FD000D7DE4CF}"/>
                  </a:ext>
                </a:extLst>
              </p:cNvPr>
              <p:cNvCxnSpPr/>
              <p:nvPr/>
            </p:nvCxnSpPr>
            <p:spPr>
              <a:xfrm flipH="1">
                <a:off x="5817126" y="3103053"/>
                <a:ext cx="490313" cy="781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F126AA0A-5395-4F7C-8CD4-6905358ADE57}"/>
                  </a:ext>
                </a:extLst>
              </p:cNvPr>
              <p:cNvCxnSpPr/>
              <p:nvPr/>
            </p:nvCxnSpPr>
            <p:spPr>
              <a:xfrm flipV="1">
                <a:off x="5563544" y="2983230"/>
                <a:ext cx="224870" cy="12763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1B61420-D7D0-4AD5-A854-9111493E1189}"/>
                  </a:ext>
                </a:extLst>
              </p:cNvPr>
              <p:cNvSpPr txBox="1"/>
              <p:nvPr/>
            </p:nvSpPr>
            <p:spPr>
              <a:xfrm>
                <a:off x="4095750" y="1809750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E4C7BB6-9C28-43A1-8480-EDC58F802145}"/>
                  </a:ext>
                </a:extLst>
              </p:cNvPr>
              <p:cNvSpPr txBox="1"/>
              <p:nvPr/>
            </p:nvSpPr>
            <p:spPr>
              <a:xfrm>
                <a:off x="5191835" y="1086087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B90D93A3-11D5-4684-86E3-7BD7E88B6C5C}"/>
                  </a:ext>
                </a:extLst>
              </p:cNvPr>
              <p:cNvSpPr txBox="1"/>
              <p:nvPr/>
            </p:nvSpPr>
            <p:spPr>
              <a:xfrm>
                <a:off x="6271460" y="179851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5C1AB52-F2AA-44BB-8F07-98CC255D74C6}"/>
                  </a:ext>
                </a:extLst>
              </p:cNvPr>
              <p:cNvSpPr txBox="1"/>
              <p:nvPr/>
            </p:nvSpPr>
            <p:spPr>
              <a:xfrm>
                <a:off x="5191313" y="2579328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ADE13DA-04D7-4638-AE1A-AB0EA6827D9A}"/>
                  </a:ext>
                </a:extLst>
              </p:cNvPr>
              <p:cNvSpPr txBox="1"/>
              <p:nvPr/>
            </p:nvSpPr>
            <p:spPr>
              <a:xfrm>
                <a:off x="4740129" y="3137564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FA9FD15-4037-4AFB-B830-11807883B29E}"/>
                  </a:ext>
                </a:extLst>
              </p:cNvPr>
              <p:cNvSpPr txBox="1"/>
              <p:nvPr/>
            </p:nvSpPr>
            <p:spPr>
              <a:xfrm>
                <a:off x="5483534" y="3141153"/>
                <a:ext cx="260506" cy="335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7BEA245-98B7-4E67-A179-91563FAE3CB3}"/>
                </a:ext>
              </a:extLst>
            </p:cNvPr>
            <p:cNvSpPr txBox="1"/>
            <p:nvPr/>
          </p:nvSpPr>
          <p:spPr>
            <a:xfrm>
              <a:off x="9672811" y="3889675"/>
              <a:ext cx="18535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1 </a:t>
              </a:r>
              <a:r>
                <a:rPr lang="zh-CN" altLang="en-US" b="1" dirty="0"/>
                <a:t>惠更斯电桥</a:t>
              </a:r>
              <a:endParaRPr lang="en-US" altLang="zh-CN" b="1" dirty="0"/>
            </a:p>
          </p:txBody>
        </p:sp>
      </p:grpSp>
      <p:sp>
        <p:nvSpPr>
          <p:cNvPr id="47" name="矩形 31">
            <a:extLst>
              <a:ext uri="{FF2B5EF4-FFF2-40B4-BE49-F238E27FC236}">
                <a16:creationId xmlns:a16="http://schemas.microsoft.com/office/drawing/2014/main" id="{385A1D0B-3137-4911-A6C8-4C93D4AF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9658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惠更斯电桥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752937"/>
              </p:ext>
            </p:extLst>
          </p:nvPr>
        </p:nvGraphicFramePr>
        <p:xfrm>
          <a:off x="3408092" y="2679844"/>
          <a:ext cx="16970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8" imgW="685800" imgH="431640" progId="Equation.DSMT4">
                  <p:embed/>
                </p:oleObj>
              </mc:Choice>
              <mc:Fallback>
                <p:oleObj name="Equation" r:id="rId8" imgW="685800" imgH="43164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092" y="2679844"/>
                        <a:ext cx="1697038" cy="1068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826"/>
              </p:ext>
            </p:extLst>
          </p:nvPr>
        </p:nvGraphicFramePr>
        <p:xfrm>
          <a:off x="1616075" y="3944938"/>
          <a:ext cx="49403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10" imgW="2768400" imgH="431640" progId="Equation.DSMT4">
                  <p:embed/>
                </p:oleObj>
              </mc:Choice>
              <mc:Fallback>
                <p:oleObj name="Equation" r:id="rId10" imgW="2768400" imgH="43164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944938"/>
                        <a:ext cx="4940300" cy="798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7030A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89023" y="5116659"/>
                <a:ext cx="77351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均可知，即可求出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，本实验中，热敏电阻就是</a:t>
                </a:r>
                <a:r>
                  <a:rPr lang="en-US" altLang="zh-CN" sz="24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i="1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3" y="5116659"/>
                <a:ext cx="7735176" cy="830997"/>
              </a:xfrm>
              <a:prstGeom prst="rect">
                <a:avLst/>
              </a:prstGeom>
              <a:blipFill rotWithShape="0">
                <a:blip r:embed="rId12"/>
                <a:stretch>
                  <a:fillRect l="-1261" t="-5839" r="-1182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1068990" y="2862858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电桥测量公式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9442229" y="1666056"/>
            <a:ext cx="259934" cy="156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376813" y="1342585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0679078" y="964190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endCxn id="10" idx="1"/>
          </p:cNvCxnSpPr>
          <p:nvPr/>
        </p:nvCxnSpPr>
        <p:spPr>
          <a:xfrm>
            <a:off x="10583357" y="1242357"/>
            <a:ext cx="227511" cy="1424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9644998" y="1729165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9521415" y="1991529"/>
            <a:ext cx="180749" cy="106968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10635910" y="2408343"/>
            <a:ext cx="130313" cy="87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0444698" y="2116581"/>
            <a:ext cx="44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23897"/>
              </p:ext>
            </p:extLst>
          </p:nvPr>
        </p:nvGraphicFramePr>
        <p:xfrm>
          <a:off x="9578904" y="4092636"/>
          <a:ext cx="1444510" cy="176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13" imgW="736560" imgH="901440" progId="Equation.DSMT4">
                  <p:embed/>
                </p:oleObj>
              </mc:Choice>
              <mc:Fallback>
                <p:oleObj name="Equation" r:id="rId13" imgW="736560" imgH="90144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8904" y="4092636"/>
                        <a:ext cx="1444510" cy="17687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35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131569" y="1248066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电桥灵敏度：</a:t>
            </a: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69486"/>
              </p:ext>
            </p:extLst>
          </p:nvPr>
        </p:nvGraphicFramePr>
        <p:xfrm>
          <a:off x="2154671" y="1068958"/>
          <a:ext cx="1919017" cy="103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3" imgW="799920" imgH="431640" progId="Equation.DSMT4">
                  <p:embed/>
                </p:oleObj>
              </mc:Choice>
              <mc:Fallback>
                <p:oleObj name="Equation" r:id="rId3" imgW="799920" imgH="431640" progId="Equation.DSMT4">
                  <p:embed/>
                  <p:pic>
                    <p:nvPicPr>
                      <p:cNvPr id="0" name="Picture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671" y="1068958"/>
                        <a:ext cx="1919017" cy="103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4152452" y="1171471"/>
            <a:ext cx="80395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物理意义：电桥平衡后，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改变△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引起检流计指针  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偏转格△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，反映了电桥对电阻变化量的分辨能力。</a:t>
            </a:r>
            <a:endParaRPr lang="zh-CN" altLang="en-US" sz="2400" b="1" baseline="-25000" dirty="0">
              <a:solidFill>
                <a:srgbClr val="0070C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767" name="Group 15"/>
          <p:cNvGrpSpPr>
            <a:grpSpLocks/>
          </p:cNvGrpSpPr>
          <p:nvPr/>
        </p:nvGrpSpPr>
        <p:grpSpPr bwMode="auto">
          <a:xfrm>
            <a:off x="869320" y="2641647"/>
            <a:ext cx="10820399" cy="4197350"/>
            <a:chOff x="385" y="1570"/>
            <a:chExt cx="6816" cy="2644"/>
          </a:xfrm>
        </p:grpSpPr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385" y="1570"/>
              <a:ext cx="36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影响电桥的灵敏度的因素（了解即可） ：</a:t>
              </a:r>
            </a:p>
          </p:txBody>
        </p:sp>
        <p:graphicFrame>
          <p:nvGraphicFramePr>
            <p:cNvPr id="747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145877"/>
                </p:ext>
              </p:extLst>
            </p:nvPr>
          </p:nvGraphicFramePr>
          <p:xfrm>
            <a:off x="657" y="1842"/>
            <a:ext cx="3493" cy="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Equation" r:id="rId5" imgW="2539800" imgH="622080" progId="Equation.DSMT4">
                    <p:embed/>
                  </p:oleObj>
                </mc:Choice>
                <mc:Fallback>
                  <p:oleObj name="Equation" r:id="rId5" imgW="2539800" imgH="62208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42"/>
                          <a:ext cx="3493" cy="8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4726" y="1858"/>
              <a:ext cx="1759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400" i="1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  S</a:t>
              </a:r>
              <a:r>
                <a:rPr lang="en-US" altLang="zh-CN" sz="2400" i="1" baseline="-250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400" dirty="0">
                  <a:solidFill>
                    <a:srgbClr val="008000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 i="1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i="1" baseline="-25000" dirty="0" err="1">
                  <a:solidFill>
                    <a:srgbClr val="008000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 </a:t>
              </a:r>
              <a:r>
                <a:rPr lang="zh-CN" altLang="en-US" sz="2400" dirty="0">
                  <a:solidFill>
                    <a:srgbClr val="008000"/>
                  </a:solidFill>
                  <a:latin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检流计的灵敏度和内阻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,  </a:t>
              </a:r>
              <a:r>
                <a:rPr lang="en-US" altLang="zh-CN" sz="2400" b="1" i="1" dirty="0">
                  <a:solidFill>
                    <a:srgbClr val="00B05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工作电源电压</a:t>
              </a: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446" y="2760"/>
              <a:ext cx="6755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提高灵敏度的方法：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1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Wingdings" panose="05000000000000000000" pitchFamily="2" charset="2"/>
                </a:rPr>
                <a:t>）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选用高灵敏度低内阻的检流计；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）适当减小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en-US" altLang="zh-CN" sz="2400" b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400" b="1" i="1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rgbClr val="FF66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的值；</a:t>
              </a:r>
              <a:endParaRPr lang="en-US" altLang="zh-CN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（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）尽量把桥臂配制成均匀状态（如四臂电阻相等）使</a:t>
              </a:r>
              <a:r>
                <a:rPr lang="en-US" altLang="zh-CN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r>
                <a:rPr lang="zh-CN" altLang="en-US" sz="2400" b="1" dirty="0">
                  <a:solidFill>
                    <a:srgbClr val="FF66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的值最小。</a:t>
              </a:r>
            </a:p>
            <a:p>
              <a:endParaRPr lang="zh-CN" altLang="en-US" sz="2400" b="1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  <a:p>
              <a:r>
                <a:rPr lang="zh-CN" altLang="en-US" sz="2400" b="1" dirty="0">
                  <a:solidFill>
                    <a:srgbClr val="00B05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</a:t>
              </a:r>
              <a:endParaRPr lang="zh-CN" altLang="en-US" sz="2400" b="1" dirty="0">
                <a:solidFill>
                  <a:srgbClr val="FF66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aphicFrame>
          <p:nvGraphicFramePr>
            <p:cNvPr id="7476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946961"/>
                </p:ext>
              </p:extLst>
            </p:nvPr>
          </p:nvGraphicFramePr>
          <p:xfrm>
            <a:off x="5315" y="3117"/>
            <a:ext cx="1170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" name="Equation" r:id="rId7" imgW="850680" imgH="431640" progId="Equation.DSMT4">
                    <p:embed/>
                  </p:oleObj>
                </mc:Choice>
                <mc:Fallback>
                  <p:oleObj name="Equation" r:id="rId7" imgW="850680" imgH="431640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" y="3117"/>
                          <a:ext cx="1170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31">
            <a:extLst>
              <a:ext uri="{FF2B5EF4-FFF2-40B4-BE49-F238E27FC236}">
                <a16:creationId xmlns:a16="http://schemas.microsoft.com/office/drawing/2014/main" id="{385A1D0B-3137-4911-A6C8-4C93D4AF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9658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、电阻的测量更方法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惠更斯电桥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55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67A987F-9E74-4EF4-8AE9-465F63F73342}"/>
                  </a:ext>
                </a:extLst>
              </p:cNvPr>
              <p:cNvSpPr txBox="1"/>
              <p:nvPr/>
            </p:nvSpPr>
            <p:spPr>
              <a:xfrm>
                <a:off x="163915" y="990702"/>
                <a:ext cx="57659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被集成在电桥箱里，如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2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所示。其中电阻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按一个比率旋钮进行调节的。</a:t>
                </a:r>
                <a:r>
                  <a:rPr lang="en-US" altLang="zh-CN" sz="2400" b="1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是一个可调电阻箱，实验时，热敏电阻通过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接线柱接入电桥。</a:t>
                </a:r>
                <a:endParaRPr lang="en-US" altLang="zh-CN" sz="2400" b="1" dirty="0">
                  <a:solidFill>
                    <a:srgbClr val="00206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7A987F-9E74-4EF4-8AE9-465F63F73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15" y="990702"/>
                <a:ext cx="5765990" cy="1569660"/>
              </a:xfrm>
              <a:prstGeom prst="rect">
                <a:avLst/>
              </a:prstGeom>
              <a:blipFill>
                <a:blip r:embed="rId2"/>
                <a:stretch>
                  <a:fillRect l="-1691" t="-3113" r="-1586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图片 54">
            <a:extLst>
              <a:ext uri="{FF2B5EF4-FFF2-40B4-BE49-F238E27FC236}">
                <a16:creationId xmlns:a16="http://schemas.microsoft.com/office/drawing/2014/main" id="{40EC301E-44F7-4DC8-ACA8-6EA30645D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80"/>
          <a:stretch/>
        </p:blipFill>
        <p:spPr>
          <a:xfrm>
            <a:off x="6112278" y="1060947"/>
            <a:ext cx="5583623" cy="4370116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DFBB7856-772F-418C-8A74-17A559F1A2B0}"/>
              </a:ext>
            </a:extLst>
          </p:cNvPr>
          <p:cNvSpPr txBox="1"/>
          <p:nvPr/>
        </p:nvSpPr>
        <p:spPr>
          <a:xfrm>
            <a:off x="9213424" y="5387491"/>
            <a:ext cx="258123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FF00"/>
                </a:solidFill>
              </a:rPr>
              <a:t>电源开关，单击鼠标左键控制“开”与“关”。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A7C56EB-A877-4736-AA07-7A8BB5E652C3}"/>
              </a:ext>
            </a:extLst>
          </p:cNvPr>
          <p:cNvSpPr txBox="1"/>
          <p:nvPr/>
        </p:nvSpPr>
        <p:spPr>
          <a:xfrm>
            <a:off x="9743620" y="4378406"/>
            <a:ext cx="2326593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FF00"/>
                </a:solidFill>
              </a:rPr>
              <a:t>检流计开关，单击鼠标左键试探、单击鼠标右键控制“开”与“关”。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3F2F2B0-689E-4CCB-84E3-63183A9A79FC}"/>
              </a:ext>
            </a:extLst>
          </p:cNvPr>
          <p:cNvCxnSpPr>
            <a:cxnSpLocks/>
          </p:cNvCxnSpPr>
          <p:nvPr/>
        </p:nvCxnSpPr>
        <p:spPr>
          <a:xfrm flipV="1">
            <a:off x="7763606" y="905148"/>
            <a:ext cx="245194" cy="515623"/>
          </a:xfrm>
          <a:prstGeom prst="straightConnector1">
            <a:avLst/>
          </a:prstGeom>
          <a:ln w="1905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D2887F0-2FF5-4C4A-BF1D-122A8B5ED24F}"/>
                  </a:ext>
                </a:extLst>
              </p:cNvPr>
              <p:cNvSpPr txBox="1"/>
              <p:nvPr/>
            </p:nvSpPr>
            <p:spPr>
              <a:xfrm>
                <a:off x="7540995" y="520961"/>
                <a:ext cx="3506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比率臂，调节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的比值。</a:t>
                </a: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FD2887F0-2FF5-4C4A-BF1D-122A8B5ED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995" y="520961"/>
                <a:ext cx="350683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391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F9B6A808-8234-4EBC-9B80-6FF083C275FF}"/>
              </a:ext>
            </a:extLst>
          </p:cNvPr>
          <p:cNvSpPr txBox="1"/>
          <p:nvPr/>
        </p:nvSpPr>
        <p:spPr>
          <a:xfrm>
            <a:off x="6112278" y="5515265"/>
            <a:ext cx="25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内接电源和内接检流计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7" name="矩形 31">
            <a:extLst>
              <a:ext uri="{FF2B5EF4-FFF2-40B4-BE49-F238E27FC236}">
                <a16:creationId xmlns:a16="http://schemas.microsoft.com/office/drawing/2014/main" id="{385A1D0B-3137-4911-A6C8-4C93D4AF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9749"/>
            <a:ext cx="708719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36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、惠更斯电桥的结构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89006B-4B0B-4D51-9779-A237E2413279}"/>
              </a:ext>
            </a:extLst>
          </p:cNvPr>
          <p:cNvGrpSpPr/>
          <p:nvPr/>
        </p:nvGrpSpPr>
        <p:grpSpPr>
          <a:xfrm>
            <a:off x="495598" y="2784207"/>
            <a:ext cx="4417287" cy="2653754"/>
            <a:chOff x="924309" y="3931488"/>
            <a:chExt cx="4417287" cy="265375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AFEC03-A3C3-4365-9B08-E35C6DE30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4309" y="3931488"/>
              <a:ext cx="4417287" cy="2137177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9562D4F-12D4-4795-8D42-C60FAFDA3147}"/>
                </a:ext>
              </a:extLst>
            </p:cNvPr>
            <p:cNvSpPr txBox="1"/>
            <p:nvPr/>
          </p:nvSpPr>
          <p:spPr>
            <a:xfrm>
              <a:off x="2010832" y="6215910"/>
              <a:ext cx="207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图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实验线路图</a:t>
              </a:r>
              <a:endParaRPr lang="en-US" altLang="zh-CN" b="1" dirty="0"/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8897608" y="4097871"/>
            <a:ext cx="304525" cy="1598059"/>
          </a:xfrm>
          <a:custGeom>
            <a:avLst/>
            <a:gdLst>
              <a:gd name="connsiteX0" fmla="*/ 0 w 258183"/>
              <a:gd name="connsiteY0" fmla="*/ 0 h 742277"/>
              <a:gd name="connsiteX1" fmla="*/ 0 w 258183"/>
              <a:gd name="connsiteY1" fmla="*/ 742277 h 742277"/>
              <a:gd name="connsiteX2" fmla="*/ 258183 w 258183"/>
              <a:gd name="connsiteY2" fmla="*/ 742277 h 742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183" h="742277">
                <a:moveTo>
                  <a:pt x="0" y="0"/>
                </a:moveTo>
                <a:lnTo>
                  <a:pt x="0" y="742277"/>
                </a:lnTo>
                <a:lnTo>
                  <a:pt x="258183" y="742277"/>
                </a:ln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9517525" y="4073143"/>
            <a:ext cx="236668" cy="720762"/>
          </a:xfrm>
          <a:custGeom>
            <a:avLst/>
            <a:gdLst>
              <a:gd name="connsiteX0" fmla="*/ 10757 w 236668"/>
              <a:gd name="connsiteY0" fmla="*/ 0 h 720762"/>
              <a:gd name="connsiteX1" fmla="*/ 0 w 236668"/>
              <a:gd name="connsiteY1" fmla="*/ 720762 h 720762"/>
              <a:gd name="connsiteX2" fmla="*/ 236668 w 236668"/>
              <a:gd name="connsiteY2" fmla="*/ 710004 h 720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668" h="720762">
                <a:moveTo>
                  <a:pt x="10757" y="0"/>
                </a:moveTo>
                <a:lnTo>
                  <a:pt x="0" y="720762"/>
                </a:lnTo>
                <a:lnTo>
                  <a:pt x="236668" y="710004"/>
                </a:lnTo>
              </a:path>
            </a:pathLst>
          </a:custGeom>
          <a:noFill/>
          <a:ln w="190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59764" y="1124367"/>
            <a:ext cx="2678796" cy="2411039"/>
          </a:xfrm>
          <a:prstGeom prst="rect">
            <a:avLst/>
          </a:prstGeom>
          <a:noFill/>
          <a:ln w="1905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9" idx="3"/>
          </p:cNvCxnSpPr>
          <p:nvPr/>
        </p:nvCxnSpPr>
        <p:spPr>
          <a:xfrm flipV="1">
            <a:off x="11338560" y="2143766"/>
            <a:ext cx="539715" cy="1861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1682700" y="17744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0175" y="5515265"/>
            <a:ext cx="4883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为自耦调压器、热敏电阻的实验线路图，用鼠标双击仪器可读取或调节相应数值。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8008800" y="4097871"/>
            <a:ext cx="0" cy="15068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661122" y="5874760"/>
            <a:ext cx="2552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  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惠更斯电桥的结构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227057"/>
      </p:ext>
    </p:extLst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2014</TotalTime>
  <Words>1998</Words>
  <Application>Microsoft Office PowerPoint</Application>
  <PresentationFormat>宽屏</PresentationFormat>
  <Paragraphs>232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华文隶书</vt:lpstr>
      <vt:lpstr>华文中宋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古瓶荷花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王 曦</cp:lastModifiedBy>
  <cp:revision>146</cp:revision>
  <dcterms:created xsi:type="dcterms:W3CDTF">2020-05-28T12:01:12Z</dcterms:created>
  <dcterms:modified xsi:type="dcterms:W3CDTF">2022-04-05T11:41:40Z</dcterms:modified>
</cp:coreProperties>
</file>