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2" r:id="rId3"/>
    <p:sldId id="317" r:id="rId4"/>
    <p:sldId id="318" r:id="rId6"/>
    <p:sldId id="303" r:id="rId7"/>
    <p:sldId id="305" r:id="rId8"/>
    <p:sldId id="306" r:id="rId9"/>
    <p:sldId id="307" r:id="rId10"/>
    <p:sldId id="310" r:id="rId11"/>
    <p:sldId id="313" r:id="rId12"/>
    <p:sldId id="314" r:id="rId13"/>
    <p:sldId id="315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24" name=""/>
        <p:cNvGrpSpPr/>
        <p:nvPr/>
      </p:nvGrpSpPr>
      <p:grpSpPr/>
      <p:grpSp>
        <p:nvGrpSpPr>
          <p:cNvPr id="25" name="组合 20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8590" name="矩形 20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48591" name="矩形 20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>
                <a:latin typeface="Times New Roman" panose="02020603050405020304" pitchFamily="2" charset="0"/>
              </a:endParaRPr>
            </a:p>
          </p:txBody>
        </p:sp>
        <p:grpSp>
          <p:nvGrpSpPr>
            <p:cNvPr id="26" name="组合 2052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048592" name="矩形 2053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3" name="矩形 2054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4" name="矩形 2055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5" name="矩形 2056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6" name="矩形 2057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7" name="矩形 2058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8" name="矩形 2059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599" name="矩形 2060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600" name="矩形 2061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1048601" name="矩形 2062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1048602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03" name="页脚占位符 20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04" name="灯片编号占位符 20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05" name="标题 20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6" name="副标题 20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1pPr>
            <a:lvl2pPr marL="457200" lvl="1" indent="0" algn="ctr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2pPr>
            <a:lvl3pPr marL="914400" lvl="2" indent="0" algn="ctr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3pPr>
            <a:lvl4pPr marL="1371600" lvl="3" indent="0" algn="ctr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4pPr>
            <a:lvl5pPr marL="1828800" lvl="4" indent="0" algn="ctr">
              <a:buClr>
                <a:schemeClr val="bg2"/>
              </a:buClr>
              <a:buSzTx/>
              <a:buFont typeface="Wingdings" panose="05000000000000000000" pitchFamily="2" charset="2"/>
              <a:buNone/>
              <a:defRPr sz="34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8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9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4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5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7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5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6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8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2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48653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1" name=""/>
        <p:cNvGrpSpPr/>
        <p:nvPr/>
      </p:nvGrpSpPr>
      <p:grpSpPr/>
      <p:sp>
        <p:nvSpPr>
          <p:cNvPr id="1048576" name="页脚占位符 10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57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2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48578" name="矩形 10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48579" name="矩形 10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</a:ln>
          </p:spPr>
          <p:txBody>
            <a:bodyPr/>
            <a:p>
              <a:pPr lvl="0"/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48580" name="矩形 10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581" name="矩形 10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582" name="矩形 10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583" name="矩形 10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584" name="矩形 10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48585" name="矩形 10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586" name="矩形 10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48587" name="标题 10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8" name="文本占位符 10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89" name="日期占位符 10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/>
      <p:sp>
        <p:nvSpPr>
          <p:cNvPr id="1048607" name="标题 4097"/>
          <p:cNvSpPr>
            <a:spLocks noGrp="1"/>
          </p:cNvSpPr>
          <p:nvPr>
            <p:ph type="ctrTitle"/>
          </p:nvPr>
        </p:nvSpPr>
        <p:spPr>
          <a:xfrm>
            <a:off x="2916238" y="1700213"/>
            <a:ext cx="6019800" cy="2209800"/>
          </a:xfrm>
        </p:spPr>
        <p:txBody>
          <a:bodyPr anchor="ctr"/>
          <a:p>
            <a:pPr defTabSz="914400">
              <a:buSzTx/>
            </a:pPr>
            <a:r>
              <a:rPr lang="en-US" altLang="zh-CN" sz="4600" kern="1200" baseline="0">
                <a:latin typeface="Arial" panose="020B0604020202020204" pitchFamily="34" charset="0"/>
                <a:ea typeface="宋体" panose="02010600030101010101" pitchFamily="2" charset="-122"/>
              </a:rPr>
              <a:t>Discrete Mathmaticis </a:t>
            </a:r>
            <a:endParaRPr lang="en-US" altLang="zh-CN" sz="46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8" name="副标题 4098"/>
          <p:cNvSpPr>
            <a:spLocks noGrp="1"/>
          </p:cNvSpPr>
          <p:nvPr>
            <p:ph type="subTitle" idx="1"/>
          </p:nvPr>
        </p:nvSpPr>
        <p:spPr>
          <a:xfrm>
            <a:off x="2268538" y="4267200"/>
            <a:ext cx="6723062" cy="1752600"/>
          </a:xfrm>
        </p:spPr>
        <p:txBody>
          <a:bodyPr anchor="t"/>
          <a:p>
            <a:pPr defTabSz="914400">
              <a:buSzPct val="75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Dr. xiaogang peng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75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kern="12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nd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semester of year 2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22-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75000"/>
            </a:pP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/>
      <p:sp>
        <p:nvSpPr>
          <p:cNvPr id="1048636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/>
              <a:t>Suggestions on learning in English</a:t>
            </a:r>
            <a:endParaRPr lang="en-US" altLang="zh-CN" sz="4000"/>
          </a:p>
        </p:txBody>
      </p:sp>
      <p:sp>
        <p:nvSpPr>
          <p:cNvPr id="1048637" name="文本占位符 19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Focus more on the “terms”</a:t>
            </a:r>
            <a:endParaRPr lang="en-US" altLang="zh-CN"/>
          </a:p>
          <a:p>
            <a:r>
              <a:rPr lang="en-US" altLang="zh-CN"/>
              <a:t>Ask when you are not quite understand</a:t>
            </a:r>
            <a:endParaRPr lang="en-US" altLang="zh-CN"/>
          </a:p>
          <a:p>
            <a:r>
              <a:rPr lang="en-US" altLang="zh-CN"/>
              <a:t>Don’t be upset by the slow reading speed</a:t>
            </a:r>
            <a:endParaRPr lang="en-US" altLang="zh-CN"/>
          </a:p>
          <a:p>
            <a:r>
              <a:rPr lang="en-US" altLang="zh-CN"/>
              <a:t>Be bold in using it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sp>
        <p:nvSpPr>
          <p:cNvPr id="1048638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If you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1048639" name="文本占位符 2048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Want to have a less challenging class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Just Want to have a </a:t>
            </a:r>
            <a:r>
              <a:rPr lang="en-US" altLang="zh-CN" sz="2800"/>
              <a:t>D 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Want to play around.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DROP THIS COURSE!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BUT!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If you’ve tried your best and show it, </a:t>
            </a:r>
            <a:endParaRPr lang="en-US" altLang="zh-CN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NO ONE WILL BE FAILED.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Textbook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Discrete Mathematics and Its Applications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by Kenneth H. Rosen, 7</a:t>
            </a:r>
            <a:r>
              <a:rPr lang="en-US" altLang="zh-CN" baseline="30000" dirty="0"/>
              <a:t>th</a:t>
            </a:r>
            <a:r>
              <a:rPr lang="en-US" altLang="zh-CN" dirty="0"/>
              <a:t> edition, McGraw Hill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126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3501390"/>
            <a:ext cx="28956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Grading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Class performance matters </a:t>
            </a:r>
            <a:endParaRPr lang="en-US" altLang="zh-CN" dirty="0"/>
          </a:p>
          <a:p>
            <a:r>
              <a:rPr lang="en-US" altLang="zh-CN" dirty="0"/>
              <a:t>15% Homework &amp;  quiz</a:t>
            </a:r>
            <a:endParaRPr lang="en-US" altLang="zh-CN" dirty="0"/>
          </a:p>
          <a:p>
            <a:r>
              <a:rPr lang="en-US" altLang="zh-CN" dirty="0"/>
              <a:t>15% midterm </a:t>
            </a:r>
            <a:endParaRPr lang="en-US" altLang="zh-CN" dirty="0"/>
          </a:p>
          <a:p>
            <a:r>
              <a:rPr lang="en-US" altLang="zh-CN" dirty="0"/>
              <a:t>10% paper on DM application (group project)</a:t>
            </a:r>
            <a:endParaRPr lang="en-US" altLang="zh-CN" dirty="0"/>
          </a:p>
          <a:p>
            <a:r>
              <a:rPr lang="en-US" altLang="zh-CN" dirty="0"/>
              <a:t>60% Final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/>
      <p:sp>
        <p:nvSpPr>
          <p:cNvPr id="1048614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Dr. Xiaogang Peng</a:t>
            </a:r>
            <a:endParaRPr lang="en-US" altLang="zh-CN" dirty="0"/>
          </a:p>
        </p:txBody>
      </p:sp>
      <p:sp>
        <p:nvSpPr>
          <p:cNvPr id="1048615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b="1" dirty="0"/>
              <a:t>Zhiteng Building 823</a:t>
            </a:r>
            <a:endParaRPr lang="en-US" b="1" dirty="0"/>
          </a:p>
          <a:p>
            <a:r>
              <a:rPr lang="en-US" b="1" dirty="0"/>
              <a:t>pengxg@szu.edu.cn</a:t>
            </a:r>
            <a:endParaRPr 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618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Basic topics</a:t>
            </a:r>
            <a:endParaRPr lang="en-US" altLang="zh-CN"/>
          </a:p>
        </p:txBody>
      </p:sp>
      <p:sp>
        <p:nvSpPr>
          <p:cNvPr id="1048619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US" altLang="zh-CN" sz="2400" b="1"/>
              <a:t>ch1. logic and proofs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ch2. sets functions sequences sum and matrix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ch3. algorithms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ch4.number theory and cryptography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ch5. induction and recursion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ch6. counting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ch9. relations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ch10. graph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ch11. tree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ch12. boolean algebra* (if time permits)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sp>
        <p:nvSpPr>
          <p:cNvPr id="1048620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Some Specials:</a:t>
            </a:r>
            <a:endParaRPr lang="en-US" altLang="zh-CN"/>
          </a:p>
        </p:txBody>
      </p:sp>
      <p:sp>
        <p:nvSpPr>
          <p:cNvPr id="1048621" name="文本占位符 92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Not very difficult final exam.</a:t>
            </a:r>
            <a:endParaRPr lang="en-US" altLang="zh-CN"/>
          </a:p>
          <a:p>
            <a:r>
              <a:rPr lang="en-US" altLang="zh-CN"/>
              <a:t>Focus on topics listed on ppt (topic- based learning)</a:t>
            </a:r>
            <a:endParaRPr lang="en-US" altLang="zh-CN"/>
          </a:p>
          <a:p>
            <a:pPr lvl="1"/>
            <a:r>
              <a:rPr lang="en-US" altLang="zh-CN"/>
              <a:t>Try your best to understand in class</a:t>
            </a:r>
            <a:endParaRPr lang="en-US" altLang="zh-CN"/>
          </a:p>
          <a:p>
            <a:pPr lvl="1"/>
            <a:r>
              <a:rPr lang="en-US" altLang="zh-CN"/>
              <a:t>Reviews are needed after class</a:t>
            </a:r>
            <a:endParaRPr lang="en-US" altLang="zh-CN"/>
          </a:p>
          <a:p>
            <a:pPr lvl="1"/>
            <a:r>
              <a:rPr lang="en-US" altLang="zh-CN"/>
              <a:t>Summarize the topics and try to fit them into a whole picture.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/>
      <p:sp>
        <p:nvSpPr>
          <p:cNvPr id="104862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048623" name="文本占位符 102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 group project which will contribute 10% to your final grade.</a:t>
            </a:r>
            <a:endParaRPr lang="en-US" altLang="zh-CN"/>
          </a:p>
          <a:p>
            <a:r>
              <a:rPr lang="en-US" altLang="zh-CN"/>
              <a:t>You will gain the experience of grading</a:t>
            </a:r>
            <a:endParaRPr lang="en-US" altLang="zh-CN"/>
          </a:p>
          <a:p>
            <a:r>
              <a:rPr lang="en-US" altLang="zh-CN"/>
              <a:t>You will enjoy some new thoughts and teaching methods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</a:t>
            </a:r>
            <a:r>
              <a:rPr lang="en-US" altLang="zh-CN"/>
              <a:t>n class Exercise EVERY </a:t>
            </a:r>
            <a:r>
              <a:rPr lang="en-US" altLang="zh-CN"/>
              <a:t>week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sp>
        <p:nvSpPr>
          <p:cNvPr id="1048628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Group Project</a:t>
            </a:r>
            <a:endParaRPr lang="en-US" altLang="zh-CN"/>
          </a:p>
        </p:txBody>
      </p:sp>
      <p:sp>
        <p:nvSpPr>
          <p:cNvPr id="1048629" name="文本占位符 153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DM application in the real world.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Use the knowledge in DM area to analyse a realworld case or a problem then provide a solution.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A group with up to 3 members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2 reports: 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400"/>
              <a:t>1) midterm report.  (what problem? which way to go?)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2) Final Report(15</a:t>
            </a:r>
            <a:r>
              <a:rPr lang="en-US" altLang="zh-CN" sz="2400" baseline="30000"/>
              <a:t>th</a:t>
            </a:r>
            <a:r>
              <a:rPr lang="en-US" altLang="zh-CN" sz="2400"/>
              <a:t> week) and ppt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0486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NEVER CHEAT!</a:t>
            </a:r>
            <a:endParaRPr lang="en-US" altLang="zh-CN"/>
          </a:p>
        </p:txBody>
      </p:sp>
      <p:sp>
        <p:nvSpPr>
          <p:cNvPr id="1048635" name="文本占位符 18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Will lead to a 0 in my class (definitely fail) and </a:t>
            </a:r>
            <a:endParaRPr lang="en-US" altLang="zh-CN"/>
          </a:p>
          <a:p>
            <a:r>
              <a:rPr lang="en-US" altLang="zh-CN"/>
              <a:t>subject to a penalty of low scores because your bad credit in all of my classes.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dhMjhmMjUzMDYzY2FmNWQxOWVkMzZlMjk2MzEzOGIifQ=="/>
  <p:tag name="KSO_WPP_MARK_KEY" val="e68d021f-08e3-4096-87b6-3c381664a102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/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Times New Roman</vt:lpstr>
      <vt:lpstr>MS PGothic</vt:lpstr>
      <vt:lpstr>微软雅黑</vt:lpstr>
      <vt:lpstr>Arial Unicode MS</vt:lpstr>
      <vt:lpstr>Calibri</vt:lpstr>
      <vt:lpstr>Pixel</vt:lpstr>
      <vt:lpstr>Discrete Mathmaticis </vt:lpstr>
      <vt:lpstr>Textbook</vt:lpstr>
      <vt:lpstr>Grading</vt:lpstr>
      <vt:lpstr>Dr. Xiaogang Peng</vt:lpstr>
      <vt:lpstr>Basic topics</vt:lpstr>
      <vt:lpstr>Some Specials:</vt:lpstr>
      <vt:lpstr>PowerPoint 演示文稿</vt:lpstr>
      <vt:lpstr>Group Project</vt:lpstr>
      <vt:lpstr>NEVER CHEAT!</vt:lpstr>
      <vt:lpstr>Suggestions on learning in English</vt:lpstr>
      <vt:lpstr>If you…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Mathmaticis </dc:title>
  <dc:creator>MC SYSTEM</dc:creator>
  <cp:lastModifiedBy>patrick临风</cp:lastModifiedBy>
  <cp:revision>8</cp:revision>
  <dcterms:created xsi:type="dcterms:W3CDTF">2021-09-08T13:46:00Z</dcterms:created>
  <dcterms:modified xsi:type="dcterms:W3CDTF">2022-09-08T08:49:29Z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90BDA7B0E58C489E804F7214130AF246</vt:lpwstr>
  </property>
</Properties>
</file>