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sldIdLst>
    <p:sldId id="473" r:id="rId3"/>
    <p:sldId id="584" r:id="rId4"/>
    <p:sldId id="585" r:id="rId5"/>
    <p:sldId id="586" r:id="rId6"/>
    <p:sldId id="498" r:id="rId7"/>
    <p:sldId id="499" r:id="rId8"/>
    <p:sldId id="577" r:id="rId9"/>
    <p:sldId id="578" r:id="rId10"/>
    <p:sldId id="576" r:id="rId11"/>
    <p:sldId id="500" r:id="rId12"/>
    <p:sldId id="501" r:id="rId13"/>
    <p:sldId id="502" r:id="rId14"/>
    <p:sldId id="579" r:id="rId15"/>
    <p:sldId id="580" r:id="rId16"/>
    <p:sldId id="503" r:id="rId17"/>
    <p:sldId id="760" r:id="rId18"/>
    <p:sldId id="504" r:id="rId19"/>
    <p:sldId id="505" r:id="rId20"/>
    <p:sldId id="761" r:id="rId21"/>
    <p:sldId id="762" r:id="rId22"/>
    <p:sldId id="763" r:id="rId23"/>
    <p:sldId id="506" r:id="rId24"/>
    <p:sldId id="765" r:id="rId25"/>
    <p:sldId id="766" r:id="rId26"/>
    <p:sldId id="507" r:id="rId27"/>
    <p:sldId id="767" r:id="rId28"/>
    <p:sldId id="508" r:id="rId29"/>
    <p:sldId id="509" r:id="rId30"/>
    <p:sldId id="510" r:id="rId31"/>
    <p:sldId id="511" r:id="rId32"/>
    <p:sldId id="512" r:id="rId33"/>
    <p:sldId id="513" r:id="rId34"/>
    <p:sldId id="768" r:id="rId35"/>
    <p:sldId id="769" r:id="rId36"/>
    <p:sldId id="770" r:id="rId37"/>
    <p:sldId id="514" r:id="rId38"/>
    <p:sldId id="515" r:id="rId39"/>
    <p:sldId id="581" r:id="rId40"/>
    <p:sldId id="582" r:id="rId41"/>
    <p:sldId id="771" r:id="rId42"/>
    <p:sldId id="583" r:id="rId43"/>
    <p:sldId id="773" r:id="rId44"/>
    <p:sldId id="772" r:id="rId45"/>
    <p:sldId id="774" r:id="rId46"/>
    <p:sldId id="839" r:id="rId47"/>
    <p:sldId id="516" r:id="rId48"/>
    <p:sldId id="775" r:id="rId49"/>
    <p:sldId id="518" r:id="rId50"/>
    <p:sldId id="519" r:id="rId51"/>
    <p:sldId id="776" r:id="rId52"/>
    <p:sldId id="677" r:id="rId53"/>
    <p:sldId id="678" r:id="rId54"/>
    <p:sldId id="679" r:id="rId55"/>
    <p:sldId id="680" r:id="rId56"/>
    <p:sldId id="681" r:id="rId57"/>
    <p:sldId id="777" r:id="rId58"/>
    <p:sldId id="683" r:id="rId59"/>
    <p:sldId id="684" r:id="rId60"/>
    <p:sldId id="778" r:id="rId61"/>
    <p:sldId id="685" r:id="rId62"/>
    <p:sldId id="779" r:id="rId63"/>
    <p:sldId id="686" r:id="rId64"/>
    <p:sldId id="687" r:id="rId65"/>
    <p:sldId id="689" r:id="rId66"/>
    <p:sldId id="691" r:id="rId67"/>
    <p:sldId id="692" r:id="rId68"/>
    <p:sldId id="693" r:id="rId69"/>
    <p:sldId id="694" r:id="rId70"/>
    <p:sldId id="780" r:id="rId71"/>
    <p:sldId id="695" r:id="rId72"/>
    <p:sldId id="696" r:id="rId73"/>
    <p:sldId id="781" r:id="rId74"/>
    <p:sldId id="697" r:id="rId75"/>
    <p:sldId id="698" r:id="rId76"/>
    <p:sldId id="699" r:id="rId77"/>
    <p:sldId id="700" r:id="rId78"/>
    <p:sldId id="701" r:id="rId79"/>
    <p:sldId id="702" r:id="rId80"/>
    <p:sldId id="703" r:id="rId81"/>
    <p:sldId id="704" r:id="rId82"/>
    <p:sldId id="705" r:id="rId83"/>
    <p:sldId id="707" r:id="rId84"/>
    <p:sldId id="782" r:id="rId85"/>
    <p:sldId id="784" r:id="rId86"/>
    <p:sldId id="783" r:id="rId87"/>
    <p:sldId id="708" r:id="rId88"/>
    <p:sldId id="706" r:id="rId89"/>
    <p:sldId id="712" r:id="rId90"/>
    <p:sldId id="713" r:id="rId91"/>
    <p:sldId id="785" r:id="rId92"/>
    <p:sldId id="787" r:id="rId93"/>
    <p:sldId id="789" r:id="rId94"/>
    <p:sldId id="715" r:id="rId95"/>
    <p:sldId id="890" r:id="rId96"/>
    <p:sldId id="786" r:id="rId97"/>
    <p:sldId id="788" r:id="rId98"/>
    <p:sldId id="891" r:id="rId100"/>
    <p:sldId id="892" r:id="rId101"/>
    <p:sldId id="898" r:id="rId102"/>
    <p:sldId id="899" r:id="rId103"/>
    <p:sldId id="893" r:id="rId104"/>
    <p:sldId id="894" r:id="rId105"/>
    <p:sldId id="895" r:id="rId106"/>
    <p:sldId id="896" r:id="rId107"/>
    <p:sldId id="897" r:id="rId108"/>
    <p:sldId id="924" r:id="rId109"/>
    <p:sldId id="900" r:id="rId110"/>
    <p:sldId id="901" r:id="rId111"/>
    <p:sldId id="902" r:id="rId112"/>
    <p:sldId id="903" r:id="rId113"/>
    <p:sldId id="904" r:id="rId114"/>
    <p:sldId id="905" r:id="rId115"/>
    <p:sldId id="906" r:id="rId116"/>
    <p:sldId id="907" r:id="rId117"/>
    <p:sldId id="908" r:id="rId118"/>
    <p:sldId id="909" r:id="rId119"/>
    <p:sldId id="910" r:id="rId120"/>
    <p:sldId id="911" r:id="rId121"/>
    <p:sldId id="912" r:id="rId122"/>
    <p:sldId id="913" r:id="rId123"/>
    <p:sldId id="914" r:id="rId124"/>
    <p:sldId id="915" r:id="rId125"/>
    <p:sldId id="916" r:id="rId126"/>
    <p:sldId id="917" r:id="rId127"/>
    <p:sldId id="918" r:id="rId128"/>
    <p:sldId id="919" r:id="rId129"/>
    <p:sldId id="920" r:id="rId130"/>
    <p:sldId id="921" r:id="rId131"/>
    <p:sldId id="922" r:id="rId132"/>
    <p:sldId id="923" r:id="rId133"/>
  </p:sldIdLst>
  <p:sldSz cx="9144000" cy="6858000" type="screen4x3"/>
  <p:notesSz cx="6858000" cy="9144000"/>
  <p:custDataLst>
    <p:tags r:id="rId137"/>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458"/>
    <p:restoredTop sz="94660"/>
  </p:normalViewPr>
  <p:slideViewPr>
    <p:cSldViewPr showGuides="1">
      <p:cViewPr varScale="1">
        <p:scale>
          <a:sx n="67" d="100"/>
          <a:sy n="67" d="100"/>
        </p:scale>
        <p:origin x="-437"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notesMaster" Target="notesMasters/notesMaster1.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7" Type="http://schemas.openxmlformats.org/officeDocument/2006/relationships/tags" Target="tags/tag6.xml"/><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3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利用</a:t>
            </a:r>
            <a:r>
              <a:rPr lang="en-US" altLang="zh-CN"/>
              <a:t>dirac</a:t>
            </a:r>
            <a:r>
              <a:rPr lang="zh-CN" altLang="en-US"/>
              <a:t>，每个节点都</a:t>
            </a:r>
            <a:r>
              <a:rPr lang="en-US" altLang="zh-CN"/>
              <a:t>n-1</a:t>
            </a:r>
            <a:r>
              <a:rPr lang="zh-CN" altLang="en-US"/>
              <a:t>，大于</a:t>
            </a:r>
            <a:r>
              <a:rPr lang="en-US" altLang="zh-CN"/>
              <a:t>n/2,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5,12,9,4,3,</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bg>
      <p:bgPr>
        <a:blipFill rotWithShape="1">
          <a:blip r:embed="rId2"/>
        </a:blip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2"/>
          <p:cNvSpPr>
            <a:spLocks noGrp="1"/>
          </p:cNvSpPr>
          <p:nvPr>
            <p:ph type="dt" sz="half" idx="2"/>
          </p:nvPr>
        </p:nvSpPr>
        <p:spPr>
          <a:xfrm>
            <a:off x="609600" y="6245225"/>
            <a:ext cx="19812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9287B16-C789-4345-8911-B3F9D76C8943}"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3"/>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4"/>
          <p:cNvSpPr>
            <a:spLocks noGrp="1"/>
          </p:cNvSpPr>
          <p:nvPr>
            <p:ph type="sldNum" sz="quarter" idx="4"/>
          </p:nvPr>
        </p:nvSpPr>
        <p:spPr>
          <a:xfrm>
            <a:off x="6553200" y="6245225"/>
            <a:ext cx="1981200" cy="476250"/>
          </a:xfrm>
          <a:prstGeom prst="rect">
            <a:avLst/>
          </a:prstGeom>
        </p:spPr>
        <p:txBody>
          <a:bodyPr vert="horz" lIns="91440" tIns="45720" rIns="91440" bIns="45720" rtlCol="0" anchor="ctr"/>
          <a:p>
            <a:pPr algn="r">
              <a:buNone/>
            </a:pPr>
            <a:fld id="{9A0DB2DC-4C9A-4742-B13C-FB6460FD3503}" type="slidenum">
              <a:rPr lang="zh-CN" altLang="zh-CN" dirty="0"/>
            </a:fld>
            <a:endParaRPr lang="zh-CN"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bg>
      <p:bgPr>
        <a:blipFill rotWithShape="1">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4"/>
          <p:cNvSpPr>
            <a:spLocks noGrp="1"/>
          </p:cNvSpPr>
          <p:nvPr>
            <p:ph type="dt" sz="half" idx="12"/>
          </p:nvPr>
        </p:nvSpPr>
        <p:spPr>
          <a:xfrm>
            <a:off x="609600" y="6245225"/>
            <a:ext cx="1981200" cy="47625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D97E3AF-FCB9-4422-BC5C-404EFBCFFEC6}" type="datetime1">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5"/>
          <p:cNvSpPr>
            <a:spLocks noGrp="1"/>
          </p:cNvSpPr>
          <p:nvPr>
            <p:ph type="ftr" sz="quarter" idx="3"/>
          </p:nvPr>
        </p:nvSpPr>
        <p:spPr>
          <a:xfrm>
            <a:off x="3124200" y="6245225"/>
            <a:ext cx="2895600" cy="47625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6"/>
          <p:cNvSpPr>
            <a:spLocks noGrp="1"/>
          </p:cNvSpPr>
          <p:nvPr>
            <p:ph type="sldNum" sz="quarter" idx="4"/>
          </p:nvPr>
        </p:nvSpPr>
        <p:spPr>
          <a:xfrm>
            <a:off x="6553200" y="6245225"/>
            <a:ext cx="1981200" cy="476250"/>
          </a:xfrm>
          <a:prstGeom prst="rect">
            <a:avLst/>
          </a:prstGeom>
        </p:spPr>
        <p:txBody>
          <a:bodyPr vert="horz" lIns="91440" tIns="45720" rIns="91440" bIns="45720" rtlCol="0" anchor="ctr"/>
          <a:p>
            <a:pPr algn="r">
              <a:buNone/>
            </a:pPr>
            <a:fld id="{9A0DB2DC-4C9A-4742-B13C-FB6460FD3503}" type="slidenum">
              <a:rPr lang="zh-CN" altLang="zh-CN" dirty="0"/>
            </a:fld>
            <a:endParaRPr lang="zh-CN"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blipFill rotWithShape="1">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blipFill rotWithShape="1">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1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jpe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6"/>
        </a:blipFill>
        <a:effectLst/>
      </p:bgPr>
    </p:bg>
    <p:spTree>
      <p:nvGrpSpPr>
        <p:cNvPr id="1" name=""/>
        <p:cNvGrpSpPr/>
        <p:nvPr/>
      </p:nvGrpSpPr>
      <p:grpSpPr/>
      <p:sp>
        <p:nvSpPr>
          <p:cNvPr id="1026"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DF48E873-FFE6-4EA8-B8A0-76BCFC9B7868}"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defRPr>
            </a:lvl1pPr>
          </a:lstStyle>
          <a:p>
            <a:pPr lvl="0" eaLnBrk="1" hangingPunct="1">
              <a:buNone/>
            </a:pPr>
            <a:fld id="{9A0DB2DC-4C9A-4742-B13C-FB6460FD3503}" type="slidenum">
              <a:rPr lang="zh-CN" altLang="en-US" dirty="0">
                <a:latin typeface="Calibri" panose="020F0502020204030204" pitchFamily="34" charset="0"/>
              </a:rPr>
            </a:fld>
            <a:endParaRPr lang="zh-CN" altLang="en-US"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vmlDrawing" Target="../drawings/vmlDrawing19.vml"/><Relationship Id="rId7" Type="http://schemas.openxmlformats.org/officeDocument/2006/relationships/slideLayout" Target="../slideLayouts/slideLayout2.xml"/><Relationship Id="rId6" Type="http://schemas.openxmlformats.org/officeDocument/2006/relationships/image" Target="../media/image72.wmf"/><Relationship Id="rId5" Type="http://schemas.openxmlformats.org/officeDocument/2006/relationships/oleObject" Target="../embeddings/oleObject34.bin"/><Relationship Id="rId4" Type="http://schemas.openxmlformats.org/officeDocument/2006/relationships/image" Target="../media/image71.wmf"/><Relationship Id="rId3" Type="http://schemas.openxmlformats.org/officeDocument/2006/relationships/oleObject" Target="../embeddings/oleObject33.bin"/><Relationship Id="rId2" Type="http://schemas.openxmlformats.org/officeDocument/2006/relationships/image" Target="../media/image70.wmf"/><Relationship Id="rId1" Type="http://schemas.openxmlformats.org/officeDocument/2006/relationships/oleObject" Target="../embeddings/oleObject32.bin"/></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76.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08.xml.rels><?xml version="1.0" encoding="UTF-8" standalone="yes"?>
<Relationships xmlns="http://schemas.openxmlformats.org/package/2006/relationships"><Relationship Id="rId5" Type="http://schemas.openxmlformats.org/officeDocument/2006/relationships/vmlDrawing" Target="../drawings/vmlDrawing20.vml"/><Relationship Id="rId4" Type="http://schemas.openxmlformats.org/officeDocument/2006/relationships/slideLayout" Target="../slideLayouts/slideLayout7.xml"/><Relationship Id="rId3" Type="http://schemas.openxmlformats.org/officeDocument/2006/relationships/image" Target="../media/image79.png"/><Relationship Id="rId2" Type="http://schemas.openxmlformats.org/officeDocument/2006/relationships/image" Target="../media/image78.wmf"/><Relationship Id="rId1" Type="http://schemas.openxmlformats.org/officeDocument/2006/relationships/oleObject" Target="../embeddings/oleObject35.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0.png"/></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1.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3.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5" Type="http://schemas.openxmlformats.org/officeDocument/2006/relationships/vmlDrawing" Target="../drawings/vmlDrawing21.vml"/><Relationship Id="rId4" Type="http://schemas.openxmlformats.org/officeDocument/2006/relationships/slideLayout" Target="../slideLayouts/slideLayout2.xml"/><Relationship Id="rId3" Type="http://schemas.openxmlformats.org/officeDocument/2006/relationships/image" Target="../media/image85.wmf"/><Relationship Id="rId2" Type="http://schemas.openxmlformats.org/officeDocument/2006/relationships/oleObject" Target="../embeddings/oleObject36.bin"/><Relationship Id="rId1" Type="http://schemas.openxmlformats.org/officeDocument/2006/relationships/image" Target="../media/image8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6.png"/><Relationship Id="rId1" Type="http://schemas.openxmlformats.org/officeDocument/2006/relationships/tags" Target="../tags/tag5.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8.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0.png"/><Relationship Id="rId1" Type="http://schemas.openxmlformats.org/officeDocument/2006/relationships/image" Target="../media/image8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1.png"/></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3.png"/><Relationship Id="rId1" Type="http://schemas.openxmlformats.org/officeDocument/2006/relationships/image" Target="../media/image92.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4.png"/></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png"/></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wmf"/><Relationship Id="rId7" Type="http://schemas.openxmlformats.org/officeDocument/2006/relationships/oleObject" Target="../embeddings/oleObject6.bin"/><Relationship Id="rId6" Type="http://schemas.openxmlformats.org/officeDocument/2006/relationships/image" Target="../media/image29.wmf"/><Relationship Id="rId5" Type="http://schemas.openxmlformats.org/officeDocument/2006/relationships/oleObject" Target="../embeddings/oleObject5.bin"/><Relationship Id="rId4" Type="http://schemas.openxmlformats.org/officeDocument/2006/relationships/image" Target="../media/image28.wmf"/><Relationship Id="rId3" Type="http://schemas.openxmlformats.org/officeDocument/2006/relationships/oleObject" Target="../embeddings/oleObject4.bin"/><Relationship Id="rId2" Type="http://schemas.openxmlformats.org/officeDocument/2006/relationships/image" Target="../media/image27.wmf"/><Relationship Id="rId10" Type="http://schemas.openxmlformats.org/officeDocument/2006/relationships/vmlDrawing" Target="../drawings/vmlDrawing3.vml"/><Relationship Id="rId1" Type="http://schemas.openxmlformats.org/officeDocument/2006/relationships/oleObject" Target="../embeddings/oleObject3.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34.wmf"/><Relationship Id="rId1" Type="http://schemas.openxmlformats.org/officeDocument/2006/relationships/oleObject" Target="../embeddings/oleObject7.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7.xml"/><Relationship Id="rId4" Type="http://schemas.openxmlformats.org/officeDocument/2006/relationships/image" Target="../media/image37.wmf"/><Relationship Id="rId3" Type="http://schemas.openxmlformats.org/officeDocument/2006/relationships/oleObject" Target="../embeddings/oleObject9.bin"/><Relationship Id="rId2" Type="http://schemas.openxmlformats.org/officeDocument/2006/relationships/image" Target="../media/image36.wmf"/><Relationship Id="rId1" Type="http://schemas.openxmlformats.org/officeDocument/2006/relationships/oleObject" Target="../embeddings/oleObject8.bin"/></Relationships>
</file>

<file path=ppt/slides/_rels/slide53.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7.xml"/><Relationship Id="rId4" Type="http://schemas.openxmlformats.org/officeDocument/2006/relationships/image" Target="../media/image39.wmf"/><Relationship Id="rId3" Type="http://schemas.openxmlformats.org/officeDocument/2006/relationships/oleObject" Target="../embeddings/oleObject11.bin"/><Relationship Id="rId2" Type="http://schemas.openxmlformats.org/officeDocument/2006/relationships/image" Target="../media/image38.wmf"/><Relationship Id="rId1"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40.wmf"/><Relationship Id="rId3" Type="http://schemas.openxmlformats.org/officeDocument/2006/relationships/oleObject" Target="../embeddings/oleObject13.bin"/><Relationship Id="rId2" Type="http://schemas.openxmlformats.org/officeDocument/2006/relationships/image" Target="../media/image36.wmf"/><Relationship Id="rId1" Type="http://schemas.openxmlformats.org/officeDocument/2006/relationships/oleObject" Target="../embeddings/oleObject12.bin"/></Relationships>
</file>

<file path=ppt/slides/_rels/slide55.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7.xml"/><Relationship Id="rId4" Type="http://schemas.openxmlformats.org/officeDocument/2006/relationships/image" Target="../media/image41.wmf"/><Relationship Id="rId3" Type="http://schemas.openxmlformats.org/officeDocument/2006/relationships/oleObject" Target="../embeddings/oleObject15.bin"/><Relationship Id="rId2" Type="http://schemas.openxmlformats.org/officeDocument/2006/relationships/image" Target="../media/image39.wmf"/><Relationship Id="rId1" Type="http://schemas.openxmlformats.org/officeDocument/2006/relationships/oleObject" Target="../embeddings/oleObject14.bin"/></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2.png"/></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7.xml"/><Relationship Id="rId4" Type="http://schemas.openxmlformats.org/officeDocument/2006/relationships/image" Target="../media/image44.wmf"/><Relationship Id="rId3" Type="http://schemas.openxmlformats.org/officeDocument/2006/relationships/oleObject" Target="../embeddings/oleObject17.bin"/><Relationship Id="rId2" Type="http://schemas.openxmlformats.org/officeDocument/2006/relationships/image" Target="../media/image43.wmf"/><Relationship Id="rId1" Type="http://schemas.openxmlformats.org/officeDocument/2006/relationships/oleObject" Target="../embeddings/oleObject1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4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60.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48.wmf"/><Relationship Id="rId3" Type="http://schemas.openxmlformats.org/officeDocument/2006/relationships/oleObject" Target="../embeddings/oleObject19.bin"/><Relationship Id="rId2" Type="http://schemas.openxmlformats.org/officeDocument/2006/relationships/image" Target="../media/image47.wmf"/><Relationship Id="rId1"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49.wmf"/><Relationship Id="rId1" Type="http://schemas.openxmlformats.org/officeDocument/2006/relationships/oleObject" Target="../embeddings/oleObject20.bin"/></Relationships>
</file>

<file path=ppt/slides/_rels/slide67.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7.xml"/><Relationship Id="rId4" Type="http://schemas.openxmlformats.org/officeDocument/2006/relationships/image" Target="../media/image51.wmf"/><Relationship Id="rId3" Type="http://schemas.openxmlformats.org/officeDocument/2006/relationships/oleObject" Target="../embeddings/oleObject22.bin"/><Relationship Id="rId2" Type="http://schemas.openxmlformats.org/officeDocument/2006/relationships/image" Target="../media/image50.wmf"/><Relationship Id="rId1" Type="http://schemas.openxmlformats.org/officeDocument/2006/relationships/oleObject" Target="../embeddings/oleObject2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7.xml"/><Relationship Id="rId2" Type="http://schemas.openxmlformats.org/officeDocument/2006/relationships/image" Target="../media/image52.wmf"/><Relationship Id="rId1" Type="http://schemas.openxmlformats.org/officeDocument/2006/relationships/oleObject" Target="../embeddings/oleObject23.bin"/></Relationships>
</file>

<file path=ppt/slides/_rels/slide76.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53.wmf"/><Relationship Id="rId1" Type="http://schemas.openxmlformats.org/officeDocument/2006/relationships/oleObject" Target="../embeddings/oleObject24.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6" Type="http://schemas.openxmlformats.org/officeDocument/2006/relationships/vmlDrawing" Target="../drawings/vmlDrawing15.vml"/><Relationship Id="rId5" Type="http://schemas.openxmlformats.org/officeDocument/2006/relationships/slideLayout" Target="../slideLayouts/slideLayout7.xml"/><Relationship Id="rId4" Type="http://schemas.openxmlformats.org/officeDocument/2006/relationships/image" Target="../media/image55.wmf"/><Relationship Id="rId3" Type="http://schemas.openxmlformats.org/officeDocument/2006/relationships/oleObject" Target="../embeddings/oleObject26.bin"/><Relationship Id="rId2" Type="http://schemas.openxmlformats.org/officeDocument/2006/relationships/image" Target="../media/image54.wmf"/><Relationship Id="rId1" Type="http://schemas.openxmlformats.org/officeDocument/2006/relationships/oleObject" Target="../embeddings/oleObject25.bin"/></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57.wmf"/><Relationship Id="rId3" Type="http://schemas.openxmlformats.org/officeDocument/2006/relationships/oleObject" Target="../embeddings/oleObject28.bin"/><Relationship Id="rId2" Type="http://schemas.openxmlformats.org/officeDocument/2006/relationships/image" Target="../media/image56.wmf"/><Relationship Id="rId1" Type="http://schemas.openxmlformats.org/officeDocument/2006/relationships/oleObject" Target="../embeddings/oleObject27.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8.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9.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62.wmf"/><Relationship Id="rId3" Type="http://schemas.openxmlformats.org/officeDocument/2006/relationships/oleObject" Target="../embeddings/oleObject30.bin"/><Relationship Id="rId2" Type="http://schemas.openxmlformats.org/officeDocument/2006/relationships/image" Target="../media/image61.wmf"/><Relationship Id="rId1" Type="http://schemas.openxmlformats.org/officeDocument/2006/relationships/oleObject" Target="../embeddings/oleObject29.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64.wmf"/><Relationship Id="rId1" Type="http://schemas.openxmlformats.org/officeDocument/2006/relationships/oleObject" Target="../embeddings/oleObject31.bin"/></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2.xml"/><Relationship Id="rId4" Type="http://schemas.openxmlformats.org/officeDocument/2006/relationships/image" Target="../media/image66.png"/><Relationship Id="rId3" Type="http://schemas.openxmlformats.org/officeDocument/2006/relationships/tags" Target="../tags/tag3.xml"/><Relationship Id="rId2" Type="http://schemas.openxmlformats.org/officeDocument/2006/relationships/image" Target="../media/image65.png"/><Relationship Id="rId1" Type="http://schemas.openxmlformats.org/officeDocument/2006/relationships/tags" Target="../tags/tag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7.png"/><Relationship Id="rId1" Type="http://schemas.openxmlformats.org/officeDocument/2006/relationships/tags" Target="../tags/tag4.xml"/></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9.png"/><Relationship Id="rId1"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xfrm>
            <a:off x="457200" y="274638"/>
            <a:ext cx="8229600" cy="993775"/>
          </a:xfrm>
        </p:spPr>
        <p:txBody>
          <a:bodyPr vert="horz" wrap="square" lIns="91440" tIns="45720" rIns="91440" bIns="45720" anchor="ctr"/>
          <a:p>
            <a:pPr algn="l" eaLnBrk="1" hangingPunct="1"/>
            <a:r>
              <a:rPr lang="en-US" altLang="zh-CN" sz="4000" b="1" dirty="0">
                <a:latin typeface="Times New Roman" panose="02020603050405020304" pitchFamily="18" charset="0"/>
                <a:cs typeface="Times New Roman" panose="02020603050405020304" pitchFamily="18" charset="0"/>
              </a:rPr>
              <a:t>Chapter 6  Graphs</a:t>
            </a:r>
            <a:endParaRPr lang="en-US" altLang="zh-CN" sz="4000" dirty="0"/>
          </a:p>
        </p:txBody>
      </p:sp>
      <p:sp>
        <p:nvSpPr>
          <p:cNvPr id="6147" name="Rectangle 3"/>
          <p:cNvSpPr>
            <a:spLocks noGrp="1"/>
          </p:cNvSpPr>
          <p:nvPr>
            <p:ph idx="1"/>
          </p:nvPr>
        </p:nvSpPr>
        <p:spPr>
          <a:xfrm>
            <a:off x="250825" y="1557338"/>
            <a:ext cx="8713788" cy="4824412"/>
          </a:xfrm>
        </p:spPr>
        <p:txBody>
          <a:bodyPr vert="horz" wrap="square" lIns="91440" tIns="45720" rIns="91440" bIns="45720" anchor="t"/>
          <a:p>
            <a:pPr eaLnBrk="1" hangingPunct="1"/>
            <a:r>
              <a:rPr lang="en-US" altLang="zh-CN" sz="3000" dirty="0">
                <a:solidFill>
                  <a:schemeClr val="tx1"/>
                </a:solidFill>
                <a:latin typeface="Times New Roman" panose="02020603050405020304" pitchFamily="18" charset="0"/>
                <a:cs typeface="Times New Roman" panose="02020603050405020304" pitchFamily="18" charset="0"/>
              </a:rPr>
              <a:t>6.1 Graphs and Graph Models</a:t>
            </a:r>
            <a:endParaRPr lang="en-US" altLang="zh-CN" sz="3000" dirty="0">
              <a:solidFill>
                <a:schemeClr val="tx1"/>
              </a:solidFill>
              <a:latin typeface="Times New Roman" panose="02020603050405020304" pitchFamily="18" charset="0"/>
              <a:cs typeface="Times New Roman" panose="02020603050405020304" pitchFamily="18" charset="0"/>
            </a:endParaRPr>
          </a:p>
          <a:p>
            <a:pPr eaLnBrk="1" hangingPunct="1"/>
            <a:r>
              <a:rPr lang="en-US" altLang="zh-CN" sz="3000" dirty="0">
                <a:solidFill>
                  <a:schemeClr val="tx1"/>
                </a:solidFill>
                <a:latin typeface="Times New Roman" panose="02020603050405020304" pitchFamily="18" charset="0"/>
                <a:cs typeface="Times New Roman" panose="02020603050405020304" pitchFamily="18" charset="0"/>
              </a:rPr>
              <a:t>6.2 Graph Terminology and Special Types of Graphs </a:t>
            </a:r>
            <a:endParaRPr lang="en-US" altLang="zh-CN" sz="3000" dirty="0">
              <a:solidFill>
                <a:schemeClr val="tx1"/>
              </a:solidFill>
              <a:latin typeface="Times New Roman" panose="02020603050405020304" pitchFamily="18" charset="0"/>
              <a:cs typeface="Times New Roman" panose="02020603050405020304" pitchFamily="18" charset="0"/>
            </a:endParaRPr>
          </a:p>
          <a:p>
            <a:pPr eaLnBrk="1" hangingPunct="1"/>
            <a:r>
              <a:rPr lang="en-US" altLang="zh-CN" sz="3000" dirty="0">
                <a:latin typeface="Times New Roman" panose="02020603050405020304" pitchFamily="18" charset="0"/>
                <a:cs typeface="Times New Roman" panose="02020603050405020304" pitchFamily="18" charset="0"/>
              </a:rPr>
              <a:t>6.3 Representing Graphs and Graph Isomorphism </a:t>
            </a:r>
            <a:endParaRPr lang="en-US" altLang="zh-CN" sz="3000" dirty="0">
              <a:latin typeface="Times New Roman" panose="02020603050405020304" pitchFamily="18" charset="0"/>
              <a:cs typeface="Times New Roman" panose="02020603050405020304" pitchFamily="18" charset="0"/>
            </a:endParaRPr>
          </a:p>
          <a:p>
            <a:pPr eaLnBrk="1" hangingPunct="1"/>
            <a:r>
              <a:rPr lang="en-US" altLang="zh-CN" sz="3000" dirty="0">
                <a:latin typeface="Times New Roman" panose="02020603050405020304" pitchFamily="18" charset="0"/>
                <a:cs typeface="Times New Roman" panose="02020603050405020304" pitchFamily="18" charset="0"/>
              </a:rPr>
              <a:t>6.4 Connectivity </a:t>
            </a:r>
            <a:endParaRPr lang="en-US" altLang="zh-CN" sz="3000" dirty="0">
              <a:latin typeface="Times New Roman" panose="02020603050405020304" pitchFamily="18" charset="0"/>
              <a:cs typeface="Times New Roman" panose="02020603050405020304" pitchFamily="18" charset="0"/>
            </a:endParaRPr>
          </a:p>
          <a:p>
            <a:pPr eaLnBrk="1" hangingPunct="1"/>
            <a:r>
              <a:rPr lang="en-US" altLang="zh-CN" sz="3000" dirty="0">
                <a:latin typeface="Times New Roman" panose="02020603050405020304" pitchFamily="18" charset="0"/>
                <a:cs typeface="Times New Roman" panose="02020603050405020304" pitchFamily="18" charset="0"/>
              </a:rPr>
              <a:t>6.5 Euler and Hamilton Paths </a:t>
            </a:r>
            <a:endParaRPr lang="en-US" altLang="zh-CN" sz="3000" dirty="0">
              <a:latin typeface="Times New Roman" panose="02020603050405020304" pitchFamily="18" charset="0"/>
              <a:cs typeface="Times New Roman" panose="02020603050405020304" pitchFamily="18" charset="0"/>
            </a:endParaRPr>
          </a:p>
          <a:p>
            <a:pPr eaLnBrk="1" hangingPunct="1"/>
            <a:r>
              <a:rPr lang="en-US" altLang="zh-CN" sz="3000" dirty="0">
                <a:latin typeface="Times New Roman" panose="02020603050405020304" pitchFamily="18" charset="0"/>
                <a:cs typeface="Times New Roman" panose="02020603050405020304" pitchFamily="18" charset="0"/>
              </a:rPr>
              <a:t>6.6 Shortest-Path Problems</a:t>
            </a:r>
            <a:endParaRPr lang="en-US" altLang="zh-CN" sz="3000" dirty="0">
              <a:latin typeface="Times New Roman" panose="02020603050405020304" pitchFamily="18" charset="0"/>
              <a:cs typeface="Times New Roman" panose="02020603050405020304" pitchFamily="18" charset="0"/>
            </a:endParaRPr>
          </a:p>
          <a:p>
            <a:pPr eaLnBrk="1" hangingPunct="1"/>
            <a:r>
              <a:rPr lang="en-US" altLang="zh-CN" sz="3000" dirty="0">
                <a:latin typeface="Times New Roman" panose="02020603050405020304" pitchFamily="18" charset="0"/>
                <a:cs typeface="Times New Roman" panose="02020603050405020304" pitchFamily="18" charset="0"/>
              </a:rPr>
              <a:t>6.7 Planar Graphs</a:t>
            </a:r>
            <a:endParaRPr lang="en-US" altLang="zh-CN" sz="3000" dirty="0">
              <a:latin typeface="Times New Roman" panose="02020603050405020304" pitchFamily="18" charset="0"/>
              <a:cs typeface="Times New Roman" panose="02020603050405020304" pitchFamily="18" charset="0"/>
            </a:endParaRPr>
          </a:p>
          <a:p>
            <a:pPr eaLnBrk="1" hangingPunct="1"/>
            <a:r>
              <a:rPr lang="en-US" altLang="zh-CN" sz="3000" dirty="0">
                <a:latin typeface="Times New Roman" panose="02020603050405020304" pitchFamily="18" charset="0"/>
                <a:cs typeface="Times New Roman" panose="02020603050405020304" pitchFamily="18" charset="0"/>
              </a:rPr>
              <a:t>6.8 Graph Coloring</a:t>
            </a:r>
            <a:endParaRPr lang="en-US" altLang="zh-CN" sz="3000" dirty="0">
              <a:latin typeface="Times New Roman" panose="02020603050405020304" pitchFamily="18" charset="0"/>
              <a:ea typeface="Times New Roman" panose="02020603050405020304" pitchFamily="18" charset="0"/>
            </a:endParaRPr>
          </a:p>
        </p:txBody>
      </p:sp>
      <p:sp>
        <p:nvSpPr>
          <p:cNvPr id="6148" name="矩形 2"/>
          <p:cNvSpPr/>
          <p:nvPr/>
        </p:nvSpPr>
        <p:spPr>
          <a:xfrm>
            <a:off x="6084888" y="3500438"/>
            <a:ext cx="2646362" cy="267811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图</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同构</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连通</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欧拉图、哈密顿图</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最短路问题</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平图</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图着色</a:t>
            </a:r>
            <a:endParaRPr lang="zh-CN" altLang="en-US" sz="2400" dirty="0">
              <a:solidFill>
                <a:srgbClr val="FF000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5363" name="Rectangle 6"/>
          <p:cNvSpPr/>
          <p:nvPr/>
        </p:nvSpPr>
        <p:spPr>
          <a:xfrm>
            <a:off x="597853" y="2028825"/>
            <a:ext cx="7947025" cy="2800350"/>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multigraph</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G=(V,E) consists of a set V of vertices, a set E of edges, and a function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from E to { {u, v} | u,vV, uv }.</a:t>
            </a:r>
            <a:endParaRPr lang="en-US" altLang="zh-CN" sz="3200" dirty="0">
              <a:latin typeface="Times New Roman" panose="02020603050405020304" pitchFamily="18" charset="0"/>
              <a:cs typeface="Times New Roman" panose="02020603050405020304" pitchFamily="18" charset="0"/>
              <a:sym typeface="Symbol" panose="05050102010706020507" pitchFamily="18" charset="2"/>
            </a:endParaRPr>
          </a:p>
          <a:p>
            <a:pPr>
              <a:lnSpc>
                <a:spcPct val="110000"/>
              </a:lnSpc>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The edges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and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are called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multiple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or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parallel</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edges if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15364"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5365"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Undirected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8595" name="Rectangle 3"/>
          <p:cNvSpPr>
            <a:spLocks noGrp="1"/>
          </p:cNvSpPr>
          <p:nvPr>
            <p:ph idx="1"/>
          </p:nvPr>
        </p:nvSpPr>
        <p:spPr>
          <a:xfrm>
            <a:off x="5772150" y="4000500"/>
            <a:ext cx="1200150" cy="365522"/>
          </a:xfrm>
        </p:spPr>
        <p:txBody>
          <a:bodyPr vert="horz" wrap="square" lIns="68580" tIns="34290" rIns="68580" bIns="34290" anchor="t">
            <a:normAutofit/>
          </a:bodyPr>
          <a:p>
            <a:pPr eaLnBrk="1" hangingPunct="1">
              <a:lnSpc>
                <a:spcPct val="90000"/>
              </a:lnSpc>
              <a:buFontTx/>
              <a:buNone/>
            </a:pPr>
            <a:r>
              <a:rPr lang="zh-CN" altLang="en-US" sz="2100" dirty="0">
                <a:solidFill>
                  <a:srgbClr val="FF0000"/>
                </a:solidFill>
              </a:rPr>
              <a:t>最优解</a:t>
            </a:r>
            <a:endParaRPr lang="zh-CN" altLang="en-US" sz="2100" dirty="0">
              <a:solidFill>
                <a:srgbClr val="FF0000"/>
              </a:solidFill>
            </a:endParaRPr>
          </a:p>
        </p:txBody>
      </p:sp>
      <p:graphicFrame>
        <p:nvGraphicFramePr>
          <p:cNvPr id="32771" name="Object 5"/>
          <p:cNvGraphicFramePr>
            <a:graphicFrameLocks noChangeAspect="1"/>
          </p:cNvGraphicFramePr>
          <p:nvPr/>
        </p:nvGraphicFramePr>
        <p:xfrm>
          <a:off x="1543050" y="971550"/>
          <a:ext cx="2601516" cy="2628900"/>
        </p:xfrm>
        <a:graphic>
          <a:graphicData uri="http://schemas.openxmlformats.org/presentationml/2006/ole">
            <mc:AlternateContent xmlns:mc="http://schemas.openxmlformats.org/markup-compatibility/2006">
              <mc:Choice xmlns:v="urn:schemas-microsoft-com:vml" Requires="v">
                <p:oleObj spid="_x0000_s3083" name="" r:id="rId1" imgW="1838325" imgH="1857375" progId="Word.Picture.8">
                  <p:embed/>
                </p:oleObj>
              </mc:Choice>
              <mc:Fallback>
                <p:oleObj name="" r:id="rId1" imgW="1838325" imgH="1857375" progId="Word.Picture.8">
                  <p:embed/>
                  <p:pic>
                    <p:nvPicPr>
                      <p:cNvPr id="0" name="图片 3082"/>
                      <p:cNvPicPr/>
                      <p:nvPr/>
                    </p:nvPicPr>
                    <p:blipFill>
                      <a:blip r:embed="rId2"/>
                      <a:stretch>
                        <a:fillRect/>
                      </a:stretch>
                    </p:blipFill>
                    <p:spPr>
                      <a:xfrm>
                        <a:off x="1543050" y="971550"/>
                        <a:ext cx="2601516" cy="2628900"/>
                      </a:xfrm>
                      <a:prstGeom prst="rect">
                        <a:avLst/>
                      </a:prstGeom>
                      <a:noFill/>
                      <a:ln w="38100">
                        <a:noFill/>
                        <a:miter/>
                      </a:ln>
                    </p:spPr>
                  </p:pic>
                </p:oleObj>
              </mc:Fallback>
            </mc:AlternateContent>
          </a:graphicData>
        </a:graphic>
      </p:graphicFrame>
      <p:graphicFrame>
        <p:nvGraphicFramePr>
          <p:cNvPr id="238596" name="Object 4"/>
          <p:cNvGraphicFramePr>
            <a:graphicFrameLocks noChangeAspect="1"/>
          </p:cNvGraphicFramePr>
          <p:nvPr/>
        </p:nvGraphicFramePr>
        <p:xfrm>
          <a:off x="4972050" y="1543050"/>
          <a:ext cx="2488406" cy="2514600"/>
        </p:xfrm>
        <a:graphic>
          <a:graphicData uri="http://schemas.openxmlformats.org/presentationml/2006/ole">
            <mc:AlternateContent xmlns:mc="http://schemas.openxmlformats.org/markup-compatibility/2006">
              <mc:Choice xmlns:v="urn:schemas-microsoft-com:vml" Requires="v">
                <p:oleObj spid="_x0000_s3080" name="" r:id="rId3" imgW="1838325" imgH="1857375" progId="Word.Picture.8">
                  <p:embed/>
                </p:oleObj>
              </mc:Choice>
              <mc:Fallback>
                <p:oleObj name="" r:id="rId3" imgW="1838325" imgH="1857375" progId="Word.Picture.8">
                  <p:embed/>
                  <p:pic>
                    <p:nvPicPr>
                      <p:cNvPr id="0" name="图片 3079"/>
                      <p:cNvPicPr/>
                      <p:nvPr/>
                    </p:nvPicPr>
                    <p:blipFill>
                      <a:blip r:embed="rId4"/>
                      <a:stretch>
                        <a:fillRect/>
                      </a:stretch>
                    </p:blipFill>
                    <p:spPr>
                      <a:xfrm>
                        <a:off x="4972050" y="1543050"/>
                        <a:ext cx="2488406" cy="2514600"/>
                      </a:xfrm>
                      <a:prstGeom prst="rect">
                        <a:avLst/>
                      </a:prstGeom>
                      <a:noFill/>
                      <a:ln w="38100">
                        <a:noFill/>
                        <a:miter/>
                      </a:ln>
                    </p:spPr>
                  </p:pic>
                </p:oleObj>
              </mc:Fallback>
            </mc:AlternateContent>
          </a:graphicData>
        </a:graphic>
      </p:graphicFrame>
      <p:sp>
        <p:nvSpPr>
          <p:cNvPr id="32773" name="Rectangle 6"/>
          <p:cNvSpPr/>
          <p:nvPr/>
        </p:nvSpPr>
        <p:spPr>
          <a:xfrm>
            <a:off x="1143000" y="803910"/>
            <a:ext cx="309880" cy="106680"/>
          </a:xfrm>
          <a:prstGeom prst="rect">
            <a:avLst/>
          </a:prstGeom>
          <a:noFill/>
          <a:ln w="9525">
            <a:noFill/>
          </a:ln>
        </p:spPr>
        <p:txBody>
          <a:bodyPr wrap="none" anchor="ctr">
            <a:spAutoFit/>
          </a:bodyPr>
          <a:p>
            <a:endParaRPr lang="zh-CN" altLang="en-US" sz="100" dirty="0">
              <a:latin typeface="Calibri" panose="020F0502020204030204" pitchFamily="34" charset="0"/>
            </a:endParaRPr>
          </a:p>
        </p:txBody>
      </p:sp>
      <p:sp>
        <p:nvSpPr>
          <p:cNvPr id="32774" name="Rectangle 7"/>
          <p:cNvSpPr/>
          <p:nvPr/>
        </p:nvSpPr>
        <p:spPr>
          <a:xfrm>
            <a:off x="4396105" y="2238772"/>
            <a:ext cx="351790" cy="206375"/>
          </a:xfrm>
          <a:prstGeom prst="rect">
            <a:avLst/>
          </a:prstGeom>
          <a:noFill/>
          <a:ln w="9525">
            <a:noFill/>
          </a:ln>
        </p:spPr>
        <p:txBody>
          <a:bodyPr wrap="none" anchor="ctr">
            <a:spAutoFit/>
          </a:bodyPr>
          <a:p>
            <a:pPr algn="ctr"/>
            <a:r>
              <a:rPr lang="en-US" altLang="zh-CN" sz="750" dirty="0">
                <a:latin typeface="Times New Roman" panose="02020603050405020304" pitchFamily="18" charset="0"/>
                <a:cs typeface="Times New Roman" panose="02020603050405020304" pitchFamily="18" charset="0"/>
              </a:rPr>
              <a:t>       </a:t>
            </a:r>
            <a:endParaRPr lang="en-US" altLang="zh-CN" sz="100" dirty="0">
              <a:latin typeface="Calibri" panose="020F0502020204030204" pitchFamily="34" charset="0"/>
            </a:endParaRPr>
          </a:p>
        </p:txBody>
      </p:sp>
      <p:sp>
        <p:nvSpPr>
          <p:cNvPr id="32775" name="Rectangle 9"/>
          <p:cNvSpPr/>
          <p:nvPr/>
        </p:nvSpPr>
        <p:spPr>
          <a:xfrm>
            <a:off x="1143000" y="2754154"/>
            <a:ext cx="309880" cy="106680"/>
          </a:xfrm>
          <a:prstGeom prst="rect">
            <a:avLst/>
          </a:prstGeom>
          <a:noFill/>
          <a:ln w="9525">
            <a:noFill/>
          </a:ln>
        </p:spPr>
        <p:txBody>
          <a:bodyPr wrap="none" anchor="ctr">
            <a:spAutoFit/>
          </a:bodyPr>
          <a:p>
            <a:endParaRPr lang="zh-CN" altLang="en-US" sz="100" dirty="0">
              <a:latin typeface="Calibri" panose="020F0502020204030204" pitchFamily="34" charset="0"/>
            </a:endParaRPr>
          </a:p>
        </p:txBody>
      </p:sp>
      <p:graphicFrame>
        <p:nvGraphicFramePr>
          <p:cNvPr id="32776" name="Object 8"/>
          <p:cNvGraphicFramePr>
            <a:graphicFrameLocks noChangeAspect="1"/>
          </p:cNvGraphicFramePr>
          <p:nvPr/>
        </p:nvGraphicFramePr>
        <p:xfrm>
          <a:off x="1771650" y="3600450"/>
          <a:ext cx="2286000" cy="2060972"/>
        </p:xfrm>
        <a:graphic>
          <a:graphicData uri="http://schemas.openxmlformats.org/presentationml/2006/ole">
            <mc:AlternateContent xmlns:mc="http://schemas.openxmlformats.org/markup-compatibility/2006">
              <mc:Choice xmlns:v="urn:schemas-microsoft-com:vml" Requires="v">
                <p:oleObj spid="_x0000_s3079" name="" r:id="rId5" imgW="1838325" imgH="1657350" progId="Word.Picture.8">
                  <p:embed/>
                </p:oleObj>
              </mc:Choice>
              <mc:Fallback>
                <p:oleObj name="" r:id="rId5" imgW="1838325" imgH="1657350" progId="Word.Picture.8">
                  <p:embed/>
                  <p:pic>
                    <p:nvPicPr>
                      <p:cNvPr id="0" name="图片 3078"/>
                      <p:cNvPicPr/>
                      <p:nvPr/>
                    </p:nvPicPr>
                    <p:blipFill>
                      <a:blip r:embed="rId6"/>
                      <a:stretch>
                        <a:fillRect/>
                      </a:stretch>
                    </p:blipFill>
                    <p:spPr>
                      <a:xfrm>
                        <a:off x="1771650" y="3600450"/>
                        <a:ext cx="2286000" cy="2060972"/>
                      </a:xfrm>
                      <a:prstGeom prst="rect">
                        <a:avLst/>
                      </a:prstGeom>
                      <a:noFill/>
                      <a:ln w="38100">
                        <a:noFill/>
                        <a:miter/>
                      </a:ln>
                    </p:spPr>
                  </p:pic>
                </p:oleObj>
              </mc:Fallback>
            </mc:AlternateContent>
          </a:graphicData>
        </a:graphic>
      </p:graphicFrame>
      <p:sp>
        <p:nvSpPr>
          <p:cNvPr id="238602" name="Rectangle 10"/>
          <p:cNvSpPr/>
          <p:nvPr/>
        </p:nvSpPr>
        <p:spPr>
          <a:xfrm>
            <a:off x="3829050" y="5200650"/>
            <a:ext cx="1828800" cy="365522"/>
          </a:xfrm>
          <a:prstGeom prst="rect">
            <a:avLst/>
          </a:prstGeom>
          <a:noFill/>
          <a:ln w="9525">
            <a:noFill/>
          </a:ln>
        </p:spPr>
        <p:txBody>
          <a:bodyPr/>
          <a:p>
            <a:pPr marL="342900" indent="-342900">
              <a:lnSpc>
                <a:spcPct val="90000"/>
              </a:lnSpc>
              <a:spcBef>
                <a:spcPct val="20000"/>
              </a:spcBef>
            </a:pPr>
            <a:r>
              <a:rPr lang="zh-CN" altLang="en-US" sz="2100" dirty="0">
                <a:solidFill>
                  <a:srgbClr val="FF0000"/>
                </a:solidFill>
                <a:latin typeface="Calibri" panose="020F0502020204030204" pitchFamily="34" charset="0"/>
              </a:rPr>
              <a:t>贪心算法：最近邻法求解</a:t>
            </a:r>
            <a:endParaRPr lang="zh-CN" altLang="en-US" sz="2100" dirty="0">
              <a:solidFill>
                <a:srgbClr val="FF0000"/>
              </a:solidFill>
              <a:latin typeface="Calibri" panose="020F0502020204030204" pitchFamily="34" charset="0"/>
            </a:endParaRPr>
          </a:p>
        </p:txBody>
      </p:sp>
      <p:sp>
        <p:nvSpPr>
          <p:cNvPr id="25603" name="Rectangle 14"/>
          <p:cNvSpPr/>
          <p:nvPr/>
        </p:nvSpPr>
        <p:spPr>
          <a:xfrm>
            <a:off x="1475899" y="475933"/>
            <a:ext cx="6372225" cy="588169"/>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6.6 Shortest-Path Problems</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8602">
                                            <p:txEl>
                                              <p:charRg st="0" end="7"/>
                                            </p:txEl>
                                          </p:spTgt>
                                        </p:tgtEl>
                                        <p:attrNameLst>
                                          <p:attrName>style.visibility</p:attrName>
                                        </p:attrNameLst>
                                      </p:cBhvr>
                                      <p:to>
                                        <p:strVal val="visible"/>
                                      </p:to>
                                    </p:set>
                                    <p:animEffect transition="in" filter="checkerboard(across)">
                                      <p:cBhvr>
                                        <p:cTn id="7" dur="500"/>
                                        <p:tgtEl>
                                          <p:spTgt spid="238602">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checkerboard(across)">
                                      <p:cBhvr>
                                        <p:cTn id="12" dur="500"/>
                                        <p:tgtEl>
                                          <p:spTgt spid="238596"/>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38595">
                                            <p:txEl>
                                              <p:charRg st="0" end="4"/>
                                            </p:txEl>
                                          </p:spTgt>
                                        </p:tgtEl>
                                        <p:attrNameLst>
                                          <p:attrName>style.visibility</p:attrName>
                                        </p:attrNameLst>
                                      </p:cBhvr>
                                      <p:to>
                                        <p:strVal val="visible"/>
                                      </p:to>
                                    </p:set>
                                    <p:animEffect transition="in" filter="checkerboard(across)">
                                      <p:cBhvr>
                                        <p:cTn id="15" dur="500"/>
                                        <p:tgtEl>
                                          <p:spTgt spid="238595">
                                            <p:txEl>
                                              <p:charRg st="0"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P spid="238602"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p:cNvSpPr>
          <p:nvPr>
            <p:ph idx="1"/>
          </p:nvPr>
        </p:nvSpPr>
        <p:spPr>
          <a:xfrm>
            <a:off x="547370" y="1052830"/>
            <a:ext cx="8229600" cy="4525963"/>
          </a:xfrm>
        </p:spPr>
        <p:txBody>
          <a:bodyPr vert="horz" wrap="square" lIns="68580" tIns="34290" rIns="68580" bIns="34290" anchor="t"/>
          <a:p>
            <a:pPr eaLnBrk="1" hangingPunct="1"/>
            <a:r>
              <a:rPr lang="en-US" altLang="zh-CN" dirty="0"/>
              <a:t>Dijkstra, 1959</a:t>
            </a:r>
            <a:r>
              <a:rPr lang="zh-CN" altLang="en-US" dirty="0"/>
              <a:t>年提出的</a:t>
            </a:r>
            <a:endParaRPr lang="zh-CN" altLang="en-US" dirty="0"/>
          </a:p>
          <a:p>
            <a:pPr eaLnBrk="1" hangingPunct="1"/>
            <a:r>
              <a:rPr lang="zh-CN" altLang="en-US" dirty="0"/>
              <a:t>可</a:t>
            </a:r>
            <a:r>
              <a:rPr lang="zh-CN" altLang="en-US" dirty="0">
                <a:latin typeface="Times New Roman" panose="02020603050405020304" pitchFamily="18" charset="0"/>
              </a:rPr>
              <a:t>以求出</a:t>
            </a:r>
            <a:r>
              <a:rPr lang="en-US" altLang="zh-CN" i="1" dirty="0">
                <a:latin typeface="Times New Roman" panose="02020603050405020304" pitchFamily="18" charset="0"/>
              </a:rPr>
              <a:t>G</a:t>
            </a:r>
            <a:r>
              <a:rPr lang="zh-CN" altLang="en-US" dirty="0">
                <a:latin typeface="Times New Roman" panose="02020603050405020304" pitchFamily="18" charset="0"/>
              </a:rPr>
              <a:t>中一点</a:t>
            </a:r>
            <a:r>
              <a:rPr lang="en-US" altLang="zh-CN" i="1" dirty="0">
                <a:latin typeface="Times New Roman" panose="02020603050405020304" pitchFamily="18" charset="0"/>
              </a:rPr>
              <a:t>u</a:t>
            </a:r>
            <a:r>
              <a:rPr lang="en-US" altLang="zh-CN" baseline="-25000" dirty="0">
                <a:latin typeface="Times New Roman" panose="02020603050405020304" pitchFamily="18" charset="0"/>
              </a:rPr>
              <a:t>0</a:t>
            </a:r>
            <a:r>
              <a:rPr lang="zh-CN" altLang="en-US" dirty="0">
                <a:latin typeface="Times New Roman" panose="02020603050405020304" pitchFamily="18" charset="0"/>
              </a:rPr>
              <a:t>到其余各点的最短路及距离，它至今是解最短路问题的最好算法。</a:t>
            </a:r>
            <a:endParaRPr lang="zh-CN" altLang="en-US" dirty="0">
              <a:latin typeface="Times New Roman" panose="02020603050405020304" pitchFamily="18" charset="0"/>
            </a:endParaRPr>
          </a:p>
          <a:p>
            <a:pPr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只讨论简单图</a:t>
            </a:r>
            <a:endParaRPr lang="zh-CN" altLang="en-US" dirty="0">
              <a:latin typeface="Times New Roman" panose="02020603050405020304" pitchFamily="18" charset="0"/>
            </a:endParaRPr>
          </a:p>
          <a:p>
            <a:pPr eaLnBrk="1" hangingPunct="1"/>
            <a:r>
              <a:rPr lang="en-US" altLang="zh-CN" dirty="0">
                <a:latin typeface="Times New Roman" panose="02020603050405020304" pitchFamily="18" charset="0"/>
              </a:rPr>
              <a:t>2  </a:t>
            </a:r>
            <a:r>
              <a:rPr lang="zh-CN" altLang="en-US" dirty="0"/>
              <a:t>假定所有边的权均为正数。</a:t>
            </a:r>
            <a:endParaRPr lang="zh-CN" altLang="en-US" dirty="0"/>
          </a:p>
          <a:p>
            <a:pPr eaLnBrk="1" hangingPunct="1"/>
            <a:r>
              <a:rPr lang="zh-CN" altLang="en-US" dirty="0"/>
              <a:t>What is the length of a shortest path between a and z in the weighted graph shown in Figure 3? </a:t>
            </a:r>
            <a:r>
              <a:rPr lang="zh-CN" altLang="en-US" dirty="0">
                <a:latin typeface="Times New Roman" panose="02020603050405020304" pitchFamily="18" charset="0"/>
              </a:rPr>
              <a:t> </a:t>
            </a:r>
            <a:endParaRPr lang="zh-CN" altLang="en-US" dirty="0">
              <a:latin typeface="Times New Roman" panose="02020603050405020304" pitchFamily="18" charset="0"/>
            </a:endParaRPr>
          </a:p>
        </p:txBody>
      </p:sp>
      <p:sp>
        <p:nvSpPr>
          <p:cNvPr id="25603" name="Rectangle 14"/>
          <p:cNvSpPr/>
          <p:nvPr/>
        </p:nvSpPr>
        <p:spPr>
          <a:xfrm>
            <a:off x="1475899" y="475933"/>
            <a:ext cx="6372225" cy="588169"/>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6.6 Shortest-Path Problems</a:t>
            </a:r>
            <a:endParaRPr lang="en-US" altLang="zh-CN" sz="3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3564414" y="5085239"/>
            <a:ext cx="2882741" cy="1624013"/>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29699" name="Rectangle 4"/>
          <p:cNvSpPr/>
          <p:nvPr/>
        </p:nvSpPr>
        <p:spPr>
          <a:xfrm>
            <a:off x="1601391" y="2220516"/>
            <a:ext cx="3788410" cy="423545"/>
          </a:xfrm>
          <a:prstGeom prst="rect">
            <a:avLst/>
          </a:prstGeom>
          <a:noFill/>
          <a:ln w="9525">
            <a:noFill/>
          </a:ln>
        </p:spPr>
        <p:txBody>
          <a:bodyPr wrap="none">
            <a:spAutoFit/>
          </a:bodyPr>
          <a:p>
            <a:pPr>
              <a:lnSpc>
                <a:spcPct val="90000"/>
              </a:lnSpc>
              <a:spcBef>
                <a:spcPct val="30000"/>
              </a:spcBef>
              <a:spcAft>
                <a:spcPct val="30000"/>
              </a:spcAft>
            </a:pPr>
            <a:r>
              <a:rPr lang="en-US" altLang="zh-CN" sz="2400" dirty="0">
                <a:solidFill>
                  <a:srgbClr val="000066"/>
                </a:solidFill>
                <a:latin typeface="Calibri" panose="020F0502020204030204" pitchFamily="34" charset="0"/>
              </a:rPr>
              <a:t>6.6.2 Shortest-Path Problems</a:t>
            </a:r>
            <a:r>
              <a:rPr lang="en-US" altLang="zh-CN" sz="100" dirty="0">
                <a:latin typeface="Calibri" panose="020F0502020204030204" pitchFamily="34" charset="0"/>
              </a:rPr>
              <a:t> </a:t>
            </a:r>
            <a:endParaRPr lang="en-US" altLang="zh-CN" sz="100" dirty="0">
              <a:latin typeface="Calibri" panose="020F0502020204030204" pitchFamily="34" charset="0"/>
            </a:endParaRPr>
          </a:p>
        </p:txBody>
      </p:sp>
      <p:sp>
        <p:nvSpPr>
          <p:cNvPr id="58373" name="Rectangle 5"/>
          <p:cNvSpPr/>
          <p:nvPr/>
        </p:nvSpPr>
        <p:spPr>
          <a:xfrm>
            <a:off x="1881188" y="2726531"/>
            <a:ext cx="5715000" cy="1863725"/>
          </a:xfrm>
          <a:prstGeom prst="rect">
            <a:avLst/>
          </a:prstGeom>
          <a:noFill/>
          <a:ln w="9525">
            <a:noFill/>
          </a:ln>
        </p:spPr>
        <p:txBody>
          <a:bodyPr>
            <a:spAutoFit/>
          </a:bodyPr>
          <a:p>
            <a:pPr>
              <a:lnSpc>
                <a:spcPct val="120000"/>
              </a:lnSpc>
            </a:pPr>
            <a:r>
              <a:rPr lang="en-US" altLang="zh-CN" sz="2400" b="1" dirty="0">
                <a:latin typeface="Times New Roman" panose="02020603050405020304" pitchFamily="18" charset="0"/>
                <a:cs typeface="Times New Roman" panose="02020603050405020304" pitchFamily="18" charset="0"/>
              </a:rPr>
              <a:t>Theorem 1 </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迪克斯特</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屈</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拉</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20000"/>
              </a:lnSpc>
            </a:pP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Dijkstra’s algorithm finds the length of a shortest path between two vertices in a connected simple undirected weighted graph. </a:t>
            </a:r>
            <a:endParaRPr lang="en-US" altLang="zh-CN" sz="2400" dirty="0">
              <a:latin typeface="Times New Roman" panose="02020603050405020304" pitchFamily="18" charset="0"/>
              <a:ea typeface="Times New Roman" panose="02020603050405020304" pitchFamily="18" charset="0"/>
            </a:endParaRPr>
          </a:p>
        </p:txBody>
      </p:sp>
      <p:sp>
        <p:nvSpPr>
          <p:cNvPr id="29701" name="Rectangle 14"/>
          <p:cNvSpPr/>
          <p:nvPr/>
        </p:nvSpPr>
        <p:spPr>
          <a:xfrm>
            <a:off x="1378744" y="1214438"/>
            <a:ext cx="6372225" cy="588169"/>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6.6 Shortest-Path Problems</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373"/>
                                        </p:tgtEl>
                                        <p:attrNameLst>
                                          <p:attrName>style.visibility</p:attrName>
                                        </p:attrNameLst>
                                      </p:cBhvr>
                                      <p:to>
                                        <p:strVal val="visible"/>
                                      </p:to>
                                    </p:set>
                                    <p:animEffect transition="in" filter="blinds(horizontal)">
                                      <p:cBhvr>
                                        <p:cTn id="7" dur="500"/>
                                        <p:tgtEl>
                                          <p:spTgt spid="58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755650" y="116205"/>
            <a:ext cx="7092315" cy="6395085"/>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nvPr>
        </p:nvPicPr>
        <p:blipFill>
          <a:blip r:embed="rId1"/>
          <a:stretch>
            <a:fillRect/>
          </a:stretch>
        </p:blipFill>
        <p:spPr>
          <a:xfrm>
            <a:off x="1334929" y="857726"/>
            <a:ext cx="7468553" cy="5018723"/>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30723" name="Rectangle 5"/>
          <p:cNvSpPr/>
          <p:nvPr/>
        </p:nvSpPr>
        <p:spPr>
          <a:xfrm>
            <a:off x="1601391" y="2220516"/>
            <a:ext cx="3788410" cy="423545"/>
          </a:xfrm>
          <a:prstGeom prst="rect">
            <a:avLst/>
          </a:prstGeom>
          <a:noFill/>
          <a:ln w="9525">
            <a:noFill/>
          </a:ln>
        </p:spPr>
        <p:txBody>
          <a:bodyPr wrap="none">
            <a:spAutoFit/>
          </a:bodyPr>
          <a:p>
            <a:pPr>
              <a:lnSpc>
                <a:spcPct val="90000"/>
              </a:lnSpc>
              <a:spcBef>
                <a:spcPct val="30000"/>
              </a:spcBef>
              <a:spcAft>
                <a:spcPct val="30000"/>
              </a:spcAft>
            </a:pPr>
            <a:r>
              <a:rPr lang="en-US" altLang="zh-CN" sz="2400" dirty="0">
                <a:solidFill>
                  <a:srgbClr val="000066"/>
                </a:solidFill>
                <a:latin typeface="Calibri" panose="020F0502020204030204" pitchFamily="34" charset="0"/>
              </a:rPr>
              <a:t>6.6.2 Shortest-Path Problems</a:t>
            </a:r>
            <a:r>
              <a:rPr lang="en-US" altLang="zh-CN" sz="100" dirty="0">
                <a:latin typeface="Calibri" panose="020F0502020204030204" pitchFamily="34" charset="0"/>
              </a:rPr>
              <a:t> </a:t>
            </a:r>
            <a:endParaRPr lang="en-US" altLang="zh-CN" sz="100" dirty="0">
              <a:latin typeface="Calibri" panose="020F0502020204030204" pitchFamily="34" charset="0"/>
            </a:endParaRPr>
          </a:p>
        </p:txBody>
      </p:sp>
      <p:sp>
        <p:nvSpPr>
          <p:cNvPr id="59397" name="Rectangle 6"/>
          <p:cNvSpPr/>
          <p:nvPr/>
        </p:nvSpPr>
        <p:spPr>
          <a:xfrm>
            <a:off x="1653778" y="2662238"/>
            <a:ext cx="5943600" cy="2489200"/>
          </a:xfrm>
          <a:prstGeom prst="rect">
            <a:avLst/>
          </a:prstGeom>
          <a:noFill/>
          <a:ln w="9525">
            <a:noFill/>
          </a:ln>
        </p:spPr>
        <p:txBody>
          <a:bodyPr>
            <a:spAutoFit/>
          </a:bodyPr>
          <a:p>
            <a:pPr algn="just">
              <a:lnSpc>
                <a:spcPct val="130000"/>
              </a:lnSpc>
            </a:pPr>
            <a:r>
              <a:rPr lang="en-US" altLang="zh-CN" sz="2400" b="1" dirty="0">
                <a:latin typeface="Times New Roman" panose="02020603050405020304" pitchFamily="18" charset="0"/>
                <a:cs typeface="Times New Roman" panose="02020603050405020304" pitchFamily="18" charset="0"/>
              </a:rPr>
              <a:t>Theorem 2</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Dijkstra’s algorithm uses O(n</a:t>
            </a:r>
            <a:r>
              <a:rPr lang="en-US" altLang="zh-CN" sz="2400" baseline="30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operations (additions and comparisons) to find the length of a shortest path between two vertices in a connected simple undirected weighted graph with n vertices.</a:t>
            </a:r>
            <a:endParaRPr lang="en-US" altLang="zh-CN" sz="2400" dirty="0">
              <a:latin typeface="Times New Roman" panose="02020603050405020304" pitchFamily="18" charset="0"/>
              <a:ea typeface="Times New Roman" panose="02020603050405020304" pitchFamily="18" charset="0"/>
            </a:endParaRPr>
          </a:p>
        </p:txBody>
      </p:sp>
      <p:sp>
        <p:nvSpPr>
          <p:cNvPr id="30725" name="Rectangle 14"/>
          <p:cNvSpPr/>
          <p:nvPr/>
        </p:nvSpPr>
        <p:spPr>
          <a:xfrm>
            <a:off x="1378744" y="1214438"/>
            <a:ext cx="6372225" cy="588169"/>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6.6 Shortest-Path Problems</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7"/>
                                        </p:tgtEl>
                                        <p:attrNameLst>
                                          <p:attrName>style.visibility</p:attrName>
                                        </p:attrNameLst>
                                      </p:cBhvr>
                                      <p:to>
                                        <p:strVal val="visible"/>
                                      </p:to>
                                    </p:set>
                                    <p:animEffect transition="in" filter="blinds(horizontal)">
                                      <p:cBhvr>
                                        <p:cTn id="7" dur="5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03350" y="620395"/>
            <a:ext cx="4869180" cy="3779520"/>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115" y="4364673"/>
            <a:ext cx="8229600" cy="1143000"/>
          </a:xfrm>
        </p:spPr>
        <p:txBody>
          <a:bodyPr>
            <a:normAutofit fontScale="90000"/>
          </a:bodyPr>
          <a:p>
            <a:r>
              <a:rPr lang="en-US" altLang="zh-CN"/>
              <a:t>I</a:t>
            </a:r>
            <a:r>
              <a:rPr lang="zh-CN" altLang="en-US"/>
              <a:t>s it possible to find at least one</a:t>
            </a:r>
            <a:br>
              <a:rPr lang="zh-CN" altLang="en-US"/>
            </a:br>
            <a:r>
              <a:rPr lang="zh-CN" altLang="en-US"/>
              <a:t>way to represent this graph in a plane without any edges crossing?（</a:t>
            </a:r>
            <a:r>
              <a:rPr lang="en-US" altLang="zh-CN"/>
              <a:t>K</a:t>
            </a:r>
            <a:r>
              <a:rPr lang="en-US" altLang="zh-CN" baseline="-25000"/>
              <a:t>3</a:t>
            </a:r>
            <a:r>
              <a:rPr lang="zh-CN" altLang="en-US" baseline="-25000"/>
              <a:t>，</a:t>
            </a:r>
            <a:r>
              <a:rPr lang="en-US" altLang="zh-CN" baseline="-25000"/>
              <a:t>3</a:t>
            </a:r>
            <a:r>
              <a:rPr lang="zh-CN" altLang="en-US"/>
              <a:t>）</a:t>
            </a:r>
            <a:endParaRPr lang="zh-CN" altLang="en-US"/>
          </a:p>
        </p:txBody>
      </p:sp>
      <p:pic>
        <p:nvPicPr>
          <p:cNvPr id="4" name="内容占位符 3"/>
          <p:cNvPicPr>
            <a:picLocks noChangeAspect="1"/>
          </p:cNvPicPr>
          <p:nvPr>
            <p:ph idx="1"/>
          </p:nvPr>
        </p:nvPicPr>
        <p:blipFill>
          <a:blip r:embed="rId1"/>
          <a:stretch>
            <a:fillRect/>
          </a:stretch>
        </p:blipFill>
        <p:spPr>
          <a:xfrm>
            <a:off x="2771934" y="1052830"/>
            <a:ext cx="3636169" cy="3068479"/>
          </a:xfrm>
          <a:prstGeom prst="rect">
            <a:avLst/>
          </a:prstGeom>
        </p:spPr>
      </p:pic>
      <p:sp>
        <p:nvSpPr>
          <p:cNvPr id="61444" name="Rectangle 4"/>
          <p:cNvSpPr txBox="1"/>
          <p:nvPr/>
        </p:nvSpPr>
        <p:spPr>
          <a:xfrm>
            <a:off x="1547416" y="260430"/>
            <a:ext cx="6318647" cy="566738"/>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graphicFrame>
        <p:nvGraphicFramePr>
          <p:cNvPr id="61443" name="Object 4"/>
          <p:cNvGraphicFramePr>
            <a:graphicFrameLocks noChangeAspect="1"/>
          </p:cNvGraphicFramePr>
          <p:nvPr>
            <p:ph idx="1"/>
          </p:nvPr>
        </p:nvGraphicFramePr>
        <p:xfrm>
          <a:off x="321945" y="1790700"/>
          <a:ext cx="4623197" cy="2213372"/>
        </p:xfrm>
        <a:graphic>
          <a:graphicData uri="http://schemas.openxmlformats.org/presentationml/2006/ole">
            <mc:AlternateContent xmlns:mc="http://schemas.openxmlformats.org/markup-compatibility/2006">
              <mc:Choice xmlns:v="urn:schemas-microsoft-com:vml" Requires="v">
                <p:oleObj spid="_x0000_s3092" name="" r:id="rId1" imgW="2952750" imgH="1076325" progId="Word.Picture.8">
                  <p:embed/>
                </p:oleObj>
              </mc:Choice>
              <mc:Fallback>
                <p:oleObj name="" r:id="rId1" imgW="2952750" imgH="1076325" progId="Word.Picture.8">
                  <p:embed/>
                  <p:pic>
                    <p:nvPicPr>
                      <p:cNvPr id="0" name="图片 3091"/>
                      <p:cNvPicPr/>
                      <p:nvPr/>
                    </p:nvPicPr>
                    <p:blipFill>
                      <a:blip r:embed="rId2"/>
                      <a:srcRect/>
                      <a:stretch>
                        <a:fillRect/>
                      </a:stretch>
                    </p:blipFill>
                    <p:spPr>
                      <a:xfrm>
                        <a:off x="321945" y="1790700"/>
                        <a:ext cx="4623197" cy="2213372"/>
                      </a:xfrm>
                      <a:prstGeom prst="rect">
                        <a:avLst/>
                      </a:prstGeom>
                      <a:solidFill>
                        <a:srgbClr val="CCECFF">
                          <a:alpha val="100000"/>
                        </a:srgbClr>
                      </a:solidFill>
                      <a:ln w="38100">
                        <a:miter/>
                      </a:ln>
                    </p:spPr>
                  </p:pic>
                </p:oleObj>
              </mc:Fallback>
            </mc:AlternateContent>
          </a:graphicData>
        </a:graphic>
      </p:graphicFrame>
      <p:sp>
        <p:nvSpPr>
          <p:cNvPr id="61444" name="Rectangle 4"/>
          <p:cNvSpPr txBox="1"/>
          <p:nvPr/>
        </p:nvSpPr>
        <p:spPr>
          <a:xfrm>
            <a:off x="1439466" y="1160860"/>
            <a:ext cx="6318647" cy="566738"/>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4945380" y="2962751"/>
            <a:ext cx="4136231" cy="2255520"/>
          </a:xfrm>
          <a:prstGeom prst="rect">
            <a:avLst/>
          </a:prstGeom>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60419" name="Rectangle 4"/>
          <p:cNvSpPr>
            <a:spLocks noGrp="1"/>
          </p:cNvSpPr>
          <p:nvPr>
            <p:ph type="title"/>
          </p:nvPr>
        </p:nvSpPr>
        <p:spPr>
          <a:xfrm>
            <a:off x="1439466" y="1160860"/>
            <a:ext cx="6318647" cy="566738"/>
          </a:xfrm>
        </p:spPr>
        <p:txBody>
          <a:bodyPr vert="horz" wrap="square" lIns="68580" tIns="34290" rIns="68580" bIns="34290" anchor="b"/>
          <a:p>
            <a:pPr algn="l"/>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sp>
        <p:nvSpPr>
          <p:cNvPr id="61444" name="Rectangle 5"/>
          <p:cNvSpPr/>
          <p:nvPr/>
        </p:nvSpPr>
        <p:spPr>
          <a:xfrm>
            <a:off x="1601391" y="2220516"/>
            <a:ext cx="4533265" cy="423545"/>
          </a:xfrm>
          <a:prstGeom prst="rect">
            <a:avLst/>
          </a:prstGeom>
          <a:noFill/>
          <a:ln w="9525">
            <a:noFill/>
          </a:ln>
        </p:spPr>
        <p:txBody>
          <a:bodyPr wrap="none">
            <a:spAutoFit/>
          </a:bodyPr>
          <a:p>
            <a:pPr>
              <a:lnSpc>
                <a:spcPct val="90000"/>
              </a:lnSpc>
              <a:spcBef>
                <a:spcPct val="30000"/>
              </a:spcBef>
              <a:spcAft>
                <a:spcPct val="30000"/>
              </a:spcAft>
            </a:pPr>
            <a:r>
              <a:rPr lang="en-US" altLang="zh-CN" sz="2400" dirty="0">
                <a:solidFill>
                  <a:srgbClr val="000066"/>
                </a:solidFill>
                <a:latin typeface="Calibri" panose="020F0502020204030204" pitchFamily="34" charset="0"/>
              </a:rPr>
              <a:t>6.7.1 The concept of planar graphs </a:t>
            </a:r>
            <a:endParaRPr lang="en-US" altLang="zh-CN" sz="2400" dirty="0">
              <a:solidFill>
                <a:srgbClr val="000066"/>
              </a:solidFill>
              <a:latin typeface="Calibri" panose="020F0502020204030204" pitchFamily="34" charset="0"/>
            </a:endParaRPr>
          </a:p>
        </p:txBody>
      </p:sp>
      <p:sp>
        <p:nvSpPr>
          <p:cNvPr id="61445" name="Rectangle 6"/>
          <p:cNvSpPr/>
          <p:nvPr/>
        </p:nvSpPr>
        <p:spPr>
          <a:xfrm>
            <a:off x="1709738" y="2672953"/>
            <a:ext cx="5943600" cy="1771015"/>
          </a:xfrm>
          <a:prstGeom prst="rect">
            <a:avLst/>
          </a:prstGeom>
          <a:noFill/>
          <a:ln w="9525">
            <a:noFill/>
          </a:ln>
        </p:spPr>
        <p:txBody>
          <a:bodyPr>
            <a:spAutoFit/>
          </a:bodyPr>
          <a:p>
            <a:pPr algn="just">
              <a:lnSpc>
                <a:spcPct val="130000"/>
              </a:lnSpc>
            </a:pPr>
            <a:r>
              <a:rPr lang="en-US" altLang="zh-CN" sz="2100" dirty="0">
                <a:solidFill>
                  <a:schemeClr val="accent2"/>
                </a:solidFill>
                <a:latin typeface="Calibri" panose="020F0502020204030204" pitchFamily="34" charset="0"/>
                <a:cs typeface="Times New Roman" panose="02020603050405020304" pitchFamily="18" charset="0"/>
              </a:rPr>
              <a:t>Definition</a:t>
            </a:r>
            <a:r>
              <a:rPr lang="zh-CN" altLang="en-US" sz="2100" dirty="0">
                <a:solidFill>
                  <a:schemeClr val="accent2"/>
                </a:solidFill>
                <a:latin typeface="Calibri" panose="020F0502020204030204" pitchFamily="34" charset="0"/>
              </a:rPr>
              <a:t>：</a:t>
            </a:r>
            <a:endParaRPr lang="zh-CN" altLang="en-US" sz="2100" dirty="0">
              <a:solidFill>
                <a:schemeClr val="accent2"/>
              </a:solidFill>
              <a:latin typeface="Calibri" panose="020F0502020204030204" pitchFamily="34" charset="0"/>
            </a:endParaRPr>
          </a:p>
          <a:p>
            <a:pPr algn="just">
              <a:lnSpc>
                <a:spcPct val="130000"/>
              </a:lnSpc>
            </a:pPr>
            <a:r>
              <a:rPr lang="en-US" altLang="zh-CN" sz="2100" dirty="0">
                <a:solidFill>
                  <a:schemeClr val="hlink"/>
                </a:solidFill>
                <a:latin typeface="Calibri" panose="020F0502020204030204" pitchFamily="34" charset="0"/>
                <a:cs typeface="Times New Roman" panose="02020603050405020304" pitchFamily="18" charset="0"/>
              </a:rPr>
              <a:t>A graph is called planar if it can be drawn in the plane without any edges crossing.Such a drawing is called a planar representation of the graph .</a:t>
            </a:r>
            <a:r>
              <a:rPr lang="en-US" altLang="zh-CN" sz="2100" dirty="0">
                <a:solidFill>
                  <a:schemeClr val="hlink"/>
                </a:solidFill>
                <a:latin typeface="Calibri" panose="020F0502020204030204" pitchFamily="34" charset="0"/>
              </a:rPr>
              <a:t> </a:t>
            </a:r>
            <a:endParaRPr lang="en-US" altLang="zh-CN" sz="2100" dirty="0">
              <a:solidFill>
                <a:schemeClr val="hlink"/>
              </a:solidFill>
              <a:latin typeface="Calibri" panose="020F0502020204030204" pitchFamily="34" charset="0"/>
            </a:endParaRPr>
          </a:p>
        </p:txBody>
      </p:sp>
      <p:sp>
        <p:nvSpPr>
          <p:cNvPr id="61446" name="Rectangle 10"/>
          <p:cNvSpPr/>
          <p:nvPr/>
        </p:nvSpPr>
        <p:spPr>
          <a:xfrm>
            <a:off x="1709738" y="4930379"/>
            <a:ext cx="1944291" cy="414020"/>
          </a:xfrm>
          <a:prstGeom prst="rect">
            <a:avLst/>
          </a:prstGeom>
          <a:noFill/>
          <a:ln w="9525">
            <a:noFill/>
          </a:ln>
        </p:spPr>
        <p:txBody>
          <a:bodyPr>
            <a:spAutoFit/>
          </a:bodyPr>
          <a:p>
            <a:r>
              <a:rPr lang="en-US" altLang="zh-CN" sz="2100" dirty="0">
                <a:solidFill>
                  <a:schemeClr val="accent2"/>
                </a:solidFill>
                <a:latin typeface="Calibri" panose="020F0502020204030204" pitchFamily="34" charset="0"/>
              </a:rPr>
              <a:t>planar graph</a:t>
            </a:r>
            <a:r>
              <a:rPr lang="en-US" altLang="zh-CN" sz="2100" dirty="0">
                <a:latin typeface="Calibri" panose="020F0502020204030204" pitchFamily="34" charset="0"/>
              </a:rPr>
              <a:t> </a:t>
            </a:r>
            <a:endParaRPr lang="en-US" altLang="zh-CN" sz="2100" dirty="0">
              <a:latin typeface="Calibri" panose="020F0502020204030204" pitchFamily="34" charset="0"/>
            </a:endParaRPr>
          </a:p>
        </p:txBody>
      </p:sp>
      <p:sp>
        <p:nvSpPr>
          <p:cNvPr id="61447" name="Rectangle 11"/>
          <p:cNvSpPr/>
          <p:nvPr/>
        </p:nvSpPr>
        <p:spPr>
          <a:xfrm>
            <a:off x="3707606" y="4930379"/>
            <a:ext cx="2171700" cy="414020"/>
          </a:xfrm>
          <a:prstGeom prst="rect">
            <a:avLst/>
          </a:prstGeom>
          <a:noFill/>
          <a:ln w="9525">
            <a:noFill/>
          </a:ln>
        </p:spPr>
        <p:txBody>
          <a:bodyPr>
            <a:spAutoFit/>
          </a:bodyPr>
          <a:p>
            <a:r>
              <a:rPr lang="en-US" altLang="zh-CN" sz="2100" dirty="0">
                <a:solidFill>
                  <a:schemeClr val="accent2"/>
                </a:solidFill>
                <a:latin typeface="Calibri" panose="020F0502020204030204" pitchFamily="34" charset="0"/>
              </a:rPr>
              <a:t>imbedding </a:t>
            </a:r>
            <a:endParaRPr lang="en-US" altLang="zh-CN" sz="2100" dirty="0">
              <a:solidFill>
                <a:schemeClr val="accent2"/>
              </a:solidFill>
              <a:latin typeface="Calibri" panose="020F0502020204030204" pitchFamily="34" charset="0"/>
            </a:endParaRPr>
          </a:p>
        </p:txBody>
      </p:sp>
      <p:sp>
        <p:nvSpPr>
          <p:cNvPr id="61448" name="Rectangle 12"/>
          <p:cNvSpPr/>
          <p:nvPr/>
        </p:nvSpPr>
        <p:spPr>
          <a:xfrm>
            <a:off x="5625704" y="4941094"/>
            <a:ext cx="1862138" cy="414020"/>
          </a:xfrm>
          <a:prstGeom prst="rect">
            <a:avLst/>
          </a:prstGeom>
          <a:noFill/>
          <a:ln w="9525">
            <a:noFill/>
          </a:ln>
        </p:spPr>
        <p:txBody>
          <a:bodyPr>
            <a:spAutoFit/>
          </a:bodyPr>
          <a:p>
            <a:r>
              <a:rPr lang="en-US" altLang="zh-CN" sz="2100" dirty="0">
                <a:solidFill>
                  <a:schemeClr val="accent2"/>
                </a:solidFill>
                <a:latin typeface="Calibri" panose="020F0502020204030204" pitchFamily="34" charset="0"/>
                <a:cs typeface="Arial" panose="020B0604020202020204" pitchFamily="34" charset="0"/>
              </a:rPr>
              <a:t>plane graph</a:t>
            </a:r>
            <a:r>
              <a:rPr lang="en-US" altLang="zh-CN" sz="2100" dirty="0">
                <a:solidFill>
                  <a:schemeClr val="bg1"/>
                </a:solidFill>
                <a:latin typeface="Times New Roman" panose="02020603050405020304" pitchFamily="18" charset="0"/>
              </a:rPr>
              <a:t> </a:t>
            </a:r>
            <a:endParaRPr lang="en-US" altLang="zh-CN" sz="21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blinds(horizontal)">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45"/>
                                        </p:tgtEl>
                                        <p:attrNameLst>
                                          <p:attrName>style.visibility</p:attrName>
                                        </p:attrNameLst>
                                      </p:cBhvr>
                                      <p:to>
                                        <p:strVal val="visible"/>
                                      </p:to>
                                    </p:set>
                                    <p:animEffect transition="in" filter="blinds(horizontal)">
                                      <p:cBhvr>
                                        <p:cTn id="12" dur="500"/>
                                        <p:tgtEl>
                                          <p:spTgt spid="614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46"/>
                                        </p:tgtEl>
                                        <p:attrNameLst>
                                          <p:attrName>style.visibility</p:attrName>
                                        </p:attrNameLst>
                                      </p:cBhvr>
                                      <p:to>
                                        <p:strVal val="visible"/>
                                      </p:to>
                                    </p:set>
                                    <p:animEffect transition="in" filter="blinds(horizontal)">
                                      <p:cBhvr>
                                        <p:cTn id="17" dur="500"/>
                                        <p:tgtEl>
                                          <p:spTgt spid="614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47"/>
                                        </p:tgtEl>
                                        <p:attrNameLst>
                                          <p:attrName>style.visibility</p:attrName>
                                        </p:attrNameLst>
                                      </p:cBhvr>
                                      <p:to>
                                        <p:strVal val="visible"/>
                                      </p:to>
                                    </p:set>
                                    <p:animEffect transition="in" filter="blinds(horizontal)">
                                      <p:cBhvr>
                                        <p:cTn id="22" dur="500"/>
                                        <p:tgtEl>
                                          <p:spTgt spid="614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48"/>
                                        </p:tgtEl>
                                        <p:attrNameLst>
                                          <p:attrName>style.visibility</p:attrName>
                                        </p:attrNameLst>
                                      </p:cBhvr>
                                      <p:to>
                                        <p:strVal val="visible"/>
                                      </p:to>
                                    </p:set>
                                    <p:animEffect transition="in" filter="blinds(horizontal)">
                                      <p:cBhvr>
                                        <p:cTn id="27" dur="500"/>
                                        <p:tgtEl>
                                          <p:spTgt spid="61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5" grpId="0"/>
      <p:bldP spid="61446" grpId="0"/>
      <p:bldP spid="61447" grpId="0"/>
      <p:bldP spid="614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6387" name="Rectangle 5"/>
          <p:cNvSpPr/>
          <p:nvPr/>
        </p:nvSpPr>
        <p:spPr>
          <a:xfrm>
            <a:off x="609600" y="2636838"/>
            <a:ext cx="7947025" cy="2259012"/>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a:t>
            </a:r>
            <a:r>
              <a:rPr lang="zh-CN" altLang="en-US" sz="3200" b="1" dirty="0">
                <a:latin typeface="Times New Roman" panose="02020603050405020304" pitchFamily="18" charset="0"/>
                <a:cs typeface="Times New Roman" panose="02020603050405020304" pitchFamily="18" charset="0"/>
              </a:rPr>
              <a:t>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pseudograph</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G=(V, E) consists of a set V of vertices, a set E of edges, and  a function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from E to { {u, v} | u,vV }. An edge is 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loop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if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)={u,u}={u}</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for some uV.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16388"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6389"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Undirected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410051" y="3247549"/>
            <a:ext cx="8323898" cy="2554129"/>
          </a:xfrm>
          <a:prstGeom prst="rect">
            <a:avLst/>
          </a:prstGeom>
        </p:spPr>
      </p:pic>
      <p:sp>
        <p:nvSpPr>
          <p:cNvPr id="5" name="文本框 4"/>
          <p:cNvSpPr txBox="1"/>
          <p:nvPr/>
        </p:nvSpPr>
        <p:spPr>
          <a:xfrm>
            <a:off x="1194435" y="1304925"/>
            <a:ext cx="5591175" cy="198755"/>
          </a:xfrm>
          <a:prstGeom prst="rect">
            <a:avLst/>
          </a:prstGeom>
          <a:noFill/>
        </p:spPr>
        <p:txBody>
          <a:bodyPr wrap="square" rtlCol="0">
            <a:spAutoFit/>
          </a:bodyPr>
          <a:p>
            <a:r>
              <a:rPr lang="en-US" altLang="zh-CN" sz="100"/>
              <a:t>V1,V5,v4,v3--&gt;R1,R2-&gt;V3 in R2,(R21,R22)</a:t>
            </a:r>
            <a:endParaRPr lang="en-US" altLang="zh-CN" sz="100"/>
          </a:p>
          <a:p>
            <a:endParaRPr lang="en-US" altLang="zh-CN" sz="100"/>
          </a:p>
          <a:p>
            <a:r>
              <a:rPr lang="en-US" altLang="zh-CN" sz="100"/>
              <a:t>Then V6? </a:t>
            </a:r>
            <a:endParaRPr lang="en-US" altLang="zh-CN" sz="100"/>
          </a:p>
          <a:p>
            <a:endParaRPr lang="en-US" altLang="zh-CN" sz="100"/>
          </a:p>
          <a:p>
            <a:endParaRPr lang="en-US" altLang="zh-CN" sz="100"/>
          </a:p>
          <a:p>
            <a:endParaRPr lang="en-US" altLang="zh-CN" sz="100"/>
          </a:p>
          <a:p>
            <a:r>
              <a:rPr lang="en-US" altLang="zh-CN" sz="100"/>
              <a:t>Application: Circuit without crossing, Roads without underpasses or over passes</a:t>
            </a:r>
            <a:endParaRPr lang="en-US" altLang="zh-CN" sz="1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63492" name="Rectangle 5"/>
          <p:cNvSpPr/>
          <p:nvPr/>
        </p:nvSpPr>
        <p:spPr>
          <a:xfrm>
            <a:off x="168593" y="2582863"/>
            <a:ext cx="6156722" cy="2968625"/>
          </a:xfrm>
          <a:prstGeom prst="rect">
            <a:avLst/>
          </a:prstGeom>
          <a:noFill/>
          <a:ln w="9525">
            <a:noFill/>
          </a:ln>
        </p:spPr>
        <p:txBody>
          <a:bodyPr anchor="ctr">
            <a:spAutoFit/>
          </a:bodyPr>
          <a:p>
            <a:pPr>
              <a:lnSpc>
                <a:spcPct val="130000"/>
              </a:lnSpc>
            </a:pPr>
            <a:r>
              <a:rPr lang="en-US" altLang="zh-CN" sz="2400" dirty="0">
                <a:solidFill>
                  <a:schemeClr val="accent2"/>
                </a:solidFill>
                <a:latin typeface="Calibri" panose="020F0502020204030204" pitchFamily="34" charset="0"/>
              </a:rPr>
              <a:t>Euler</a:t>
            </a:r>
            <a:r>
              <a:rPr lang="en-US" altLang="zh-CN" sz="2400" dirty="0">
                <a:solidFill>
                  <a:schemeClr val="accent2"/>
                </a:solidFill>
                <a:latin typeface="Arial" panose="020B0604020202020204" pitchFamily="34" charset="0"/>
              </a:rPr>
              <a:t>’</a:t>
            </a:r>
            <a:r>
              <a:rPr lang="en-US" altLang="zh-CN" sz="2400" dirty="0">
                <a:solidFill>
                  <a:schemeClr val="accent2"/>
                </a:solidFill>
                <a:latin typeface="Calibri" panose="020F0502020204030204" pitchFamily="34" charset="0"/>
              </a:rPr>
              <a:t>s Formula</a:t>
            </a:r>
            <a:r>
              <a:rPr lang="zh-CN" altLang="en-US" sz="2400" dirty="0">
                <a:solidFill>
                  <a:schemeClr val="accent2"/>
                </a:solidFill>
                <a:latin typeface="Calibri" panose="020F0502020204030204" pitchFamily="34" charset="0"/>
              </a:rPr>
              <a:t>：</a:t>
            </a:r>
            <a:endParaRPr lang="zh-CN" altLang="en-US" sz="2400" dirty="0">
              <a:solidFill>
                <a:schemeClr val="accent2"/>
              </a:solidFill>
              <a:latin typeface="Calibri" panose="020F0502020204030204" pitchFamily="34" charset="0"/>
            </a:endParaRPr>
          </a:p>
          <a:p>
            <a:pPr>
              <a:lnSpc>
                <a:spcPct val="130000"/>
              </a:lnSpc>
            </a:pPr>
            <a:r>
              <a:rPr lang="zh-CN" altLang="en-US" sz="2400" dirty="0">
                <a:solidFill>
                  <a:schemeClr val="hlink"/>
                </a:solidFill>
                <a:latin typeface="Calibri" panose="020F0502020204030204" pitchFamily="34" charset="0"/>
              </a:rPr>
              <a:t>    </a:t>
            </a:r>
            <a:r>
              <a:rPr lang="en-US" altLang="zh-CN" sz="2400" dirty="0">
                <a:solidFill>
                  <a:schemeClr val="hlink"/>
                </a:solidFill>
                <a:latin typeface="Calibri" panose="020F0502020204030204" pitchFamily="34" charset="0"/>
              </a:rPr>
              <a:t>Let G be a connected planar simple graph with </a:t>
            </a:r>
            <a:r>
              <a:rPr lang="en-US" altLang="zh-CN" sz="2400" dirty="0">
                <a:solidFill>
                  <a:srgbClr val="0000FF"/>
                </a:solidFill>
                <a:latin typeface="Calibri" panose="020F0502020204030204" pitchFamily="34" charset="0"/>
              </a:rPr>
              <a:t>e</a:t>
            </a:r>
            <a:r>
              <a:rPr lang="en-US" altLang="zh-CN" sz="2400" dirty="0">
                <a:solidFill>
                  <a:schemeClr val="hlink"/>
                </a:solidFill>
                <a:latin typeface="Calibri" panose="020F0502020204030204" pitchFamily="34" charset="0"/>
              </a:rPr>
              <a:t> edges and </a:t>
            </a:r>
            <a:r>
              <a:rPr lang="en-US" altLang="zh-CN" sz="2400" dirty="0">
                <a:solidFill>
                  <a:srgbClr val="0000FF"/>
                </a:solidFill>
                <a:latin typeface="Calibri" panose="020F0502020204030204" pitchFamily="34" charset="0"/>
              </a:rPr>
              <a:t>v</a:t>
            </a:r>
            <a:r>
              <a:rPr lang="en-US" altLang="zh-CN" sz="2400" dirty="0">
                <a:solidFill>
                  <a:schemeClr val="hlink"/>
                </a:solidFill>
                <a:latin typeface="Calibri" panose="020F0502020204030204" pitchFamily="34" charset="0"/>
              </a:rPr>
              <a:t> vertices.</a:t>
            </a:r>
            <a:endParaRPr lang="en-US" altLang="zh-CN" sz="2400" dirty="0">
              <a:solidFill>
                <a:schemeClr val="hlink"/>
              </a:solidFill>
              <a:latin typeface="Calibri" panose="020F0502020204030204" pitchFamily="34" charset="0"/>
            </a:endParaRPr>
          </a:p>
          <a:p>
            <a:pPr>
              <a:lnSpc>
                <a:spcPct val="130000"/>
              </a:lnSpc>
            </a:pPr>
            <a:r>
              <a:rPr lang="en-US" altLang="zh-CN" sz="2400" dirty="0">
                <a:solidFill>
                  <a:schemeClr val="hlink"/>
                </a:solidFill>
                <a:latin typeface="Calibri" panose="020F0502020204030204" pitchFamily="34" charset="0"/>
              </a:rPr>
              <a:t>Let </a:t>
            </a:r>
            <a:r>
              <a:rPr lang="en-US" altLang="zh-CN" sz="2400" dirty="0">
                <a:solidFill>
                  <a:srgbClr val="0000FF"/>
                </a:solidFill>
                <a:latin typeface="Calibri" panose="020F0502020204030204" pitchFamily="34" charset="0"/>
              </a:rPr>
              <a:t>r</a:t>
            </a:r>
            <a:r>
              <a:rPr lang="en-US" altLang="zh-CN" sz="2400" dirty="0">
                <a:solidFill>
                  <a:schemeClr val="hlink"/>
                </a:solidFill>
                <a:latin typeface="Calibri" panose="020F0502020204030204" pitchFamily="34" charset="0"/>
              </a:rPr>
              <a:t> be the number of regions in a planar representation of G.Then </a:t>
            </a:r>
            <a:endParaRPr lang="en-US" altLang="zh-CN" sz="2400" dirty="0">
              <a:solidFill>
                <a:schemeClr val="hlink"/>
              </a:solidFill>
              <a:latin typeface="Calibri" panose="020F0502020204030204" pitchFamily="34" charset="0"/>
            </a:endParaRPr>
          </a:p>
          <a:p>
            <a:pPr>
              <a:lnSpc>
                <a:spcPct val="130000"/>
              </a:lnSpc>
            </a:pPr>
            <a:r>
              <a:rPr lang="en-US" altLang="zh-CN" sz="2400" dirty="0">
                <a:solidFill>
                  <a:schemeClr val="hlink"/>
                </a:solidFill>
                <a:latin typeface="Calibri" panose="020F0502020204030204" pitchFamily="34" charset="0"/>
              </a:rPr>
              <a:t>              </a:t>
            </a:r>
            <a:r>
              <a:rPr lang="en-US" altLang="zh-CN" sz="2400" dirty="0">
                <a:solidFill>
                  <a:srgbClr val="0000FF"/>
                </a:solidFill>
                <a:latin typeface="Calibri" panose="020F0502020204030204" pitchFamily="34" charset="0"/>
              </a:rPr>
              <a:t>r</a:t>
            </a:r>
            <a:r>
              <a:rPr lang="en-US" altLang="zh-CN" sz="2400" dirty="0">
                <a:solidFill>
                  <a:schemeClr val="hlink"/>
                </a:solidFill>
                <a:latin typeface="Calibri" panose="020F0502020204030204" pitchFamily="34" charset="0"/>
              </a:rPr>
              <a:t> = </a:t>
            </a:r>
            <a:r>
              <a:rPr lang="en-US" altLang="zh-CN" sz="2400" dirty="0">
                <a:solidFill>
                  <a:srgbClr val="0000FF"/>
                </a:solidFill>
                <a:latin typeface="Calibri" panose="020F0502020204030204" pitchFamily="34" charset="0"/>
              </a:rPr>
              <a:t>e</a:t>
            </a:r>
            <a:r>
              <a:rPr lang="en-US" altLang="zh-CN" sz="2400" dirty="0">
                <a:solidFill>
                  <a:schemeClr val="hlink"/>
                </a:solidFill>
                <a:latin typeface="Calibri" panose="020F0502020204030204" pitchFamily="34" charset="0"/>
              </a:rPr>
              <a:t> </a:t>
            </a:r>
            <a:r>
              <a:rPr lang="en-US" altLang="zh-CN" sz="2400" dirty="0">
                <a:solidFill>
                  <a:schemeClr val="hlink"/>
                </a:solidFill>
                <a:latin typeface="Arial" panose="020B0604020202020204" pitchFamily="34" charset="0"/>
              </a:rPr>
              <a:t>–</a:t>
            </a:r>
            <a:r>
              <a:rPr lang="en-US" altLang="zh-CN" sz="2400" dirty="0">
                <a:solidFill>
                  <a:schemeClr val="hlink"/>
                </a:solidFill>
                <a:latin typeface="Calibri" panose="020F0502020204030204" pitchFamily="34" charset="0"/>
              </a:rPr>
              <a:t> </a:t>
            </a:r>
            <a:r>
              <a:rPr lang="en-US" altLang="zh-CN" sz="2400" dirty="0">
                <a:solidFill>
                  <a:srgbClr val="0000FF"/>
                </a:solidFill>
                <a:latin typeface="Calibri" panose="020F0502020204030204" pitchFamily="34" charset="0"/>
              </a:rPr>
              <a:t>v</a:t>
            </a:r>
            <a:r>
              <a:rPr lang="en-US" altLang="zh-CN" sz="2400" dirty="0">
                <a:solidFill>
                  <a:schemeClr val="hlink"/>
                </a:solidFill>
                <a:latin typeface="Calibri" panose="020F0502020204030204" pitchFamily="34" charset="0"/>
              </a:rPr>
              <a:t> + 2. </a:t>
            </a:r>
            <a:endParaRPr lang="en-US" altLang="zh-CN" sz="2400" dirty="0">
              <a:solidFill>
                <a:schemeClr val="hlink"/>
              </a:solidFill>
              <a:latin typeface="Calibri" panose="020F0502020204030204" pitchFamily="34" charset="0"/>
            </a:endParaRPr>
          </a:p>
        </p:txBody>
      </p:sp>
      <p:sp>
        <p:nvSpPr>
          <p:cNvPr id="63493" name="Rectangle 6"/>
          <p:cNvSpPr/>
          <p:nvPr/>
        </p:nvSpPr>
        <p:spPr>
          <a:xfrm>
            <a:off x="168355" y="1829039"/>
            <a:ext cx="2852420" cy="460375"/>
          </a:xfrm>
          <a:prstGeom prst="rect">
            <a:avLst/>
          </a:prstGeom>
          <a:noFill/>
          <a:ln w="9525">
            <a:noFill/>
          </a:ln>
        </p:spPr>
        <p:txBody>
          <a:bodyPr wrap="none">
            <a:spAutoFit/>
          </a:bodyPr>
          <a:p>
            <a:r>
              <a:rPr lang="en-US" altLang="zh-CN" sz="2400" dirty="0">
                <a:solidFill>
                  <a:schemeClr val="folHlink"/>
                </a:solidFill>
                <a:latin typeface="Calibri" panose="020F0502020204030204" pitchFamily="34" charset="0"/>
              </a:rPr>
              <a:t>6.7.2  Euler</a:t>
            </a:r>
            <a:r>
              <a:rPr lang="en-US" altLang="zh-CN" sz="2400" dirty="0">
                <a:solidFill>
                  <a:schemeClr val="folHlink"/>
                </a:solidFill>
                <a:latin typeface="Arial" panose="020B0604020202020204" pitchFamily="34" charset="0"/>
              </a:rPr>
              <a:t>’</a:t>
            </a:r>
            <a:r>
              <a:rPr lang="en-US" altLang="zh-CN" sz="2400" dirty="0">
                <a:solidFill>
                  <a:schemeClr val="folHlink"/>
                </a:solidFill>
                <a:latin typeface="Calibri" panose="020F0502020204030204" pitchFamily="34" charset="0"/>
              </a:rPr>
              <a:t>s Formula</a:t>
            </a:r>
            <a:endParaRPr lang="en-US" altLang="zh-CN" sz="2400" dirty="0">
              <a:solidFill>
                <a:schemeClr val="folHlink"/>
              </a:solidFill>
              <a:latin typeface="Calibri" panose="020F0502020204030204" pitchFamily="34" charset="0"/>
            </a:endParaRPr>
          </a:p>
        </p:txBody>
      </p:sp>
      <p:sp>
        <p:nvSpPr>
          <p:cNvPr id="62469" name="Rectangle 4"/>
          <p:cNvSpPr txBox="1"/>
          <p:nvPr/>
        </p:nvSpPr>
        <p:spPr>
          <a:xfrm>
            <a:off x="1439466" y="1160860"/>
            <a:ext cx="6318647" cy="566738"/>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4930140" y="1286351"/>
            <a:ext cx="4040029" cy="18583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blinds(horizontal)">
                                      <p:cBhvr>
                                        <p:cTn id="7" dur="500"/>
                                        <p:tgtEl>
                                          <p:spTgt spid="634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blinds(horizontal)">
                                      <p:cBhvr>
                                        <p:cTn id="12"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63493"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Proof: induction, n-&gt;n+1</a:t>
            </a:r>
            <a:endParaRPr lang="en-US" altLang="zh-CN"/>
          </a:p>
        </p:txBody>
      </p:sp>
      <p:pic>
        <p:nvPicPr>
          <p:cNvPr id="4" name="内容占位符 3"/>
          <p:cNvPicPr>
            <a:picLocks noChangeAspect="1"/>
          </p:cNvPicPr>
          <p:nvPr>
            <p:ph idx="1"/>
          </p:nvPr>
        </p:nvPicPr>
        <p:blipFill>
          <a:blip r:embed="rId1"/>
          <a:stretch>
            <a:fillRect/>
          </a:stretch>
        </p:blipFill>
        <p:spPr>
          <a:xfrm>
            <a:off x="251460" y="1772920"/>
            <a:ext cx="8803005" cy="4044950"/>
          </a:xfrm>
          <a:prstGeom prst="rect">
            <a:avLst/>
          </a:prstGeo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64516" name="Rectangle 5"/>
          <p:cNvSpPr/>
          <p:nvPr/>
        </p:nvSpPr>
        <p:spPr>
          <a:xfrm>
            <a:off x="318135" y="2082483"/>
            <a:ext cx="8496300" cy="4407535"/>
          </a:xfrm>
          <a:prstGeom prst="rect">
            <a:avLst/>
          </a:prstGeom>
          <a:noFill/>
          <a:ln w="9525">
            <a:noFill/>
          </a:ln>
        </p:spPr>
        <p:txBody>
          <a:bodyPr wrap="square" anchor="ctr">
            <a:spAutoFit/>
          </a:bodyPr>
          <a:p>
            <a:pPr>
              <a:lnSpc>
                <a:spcPct val="130000"/>
              </a:lnSpc>
            </a:pPr>
            <a:r>
              <a:rPr lang="en-US" altLang="zh-CN" sz="2400" dirty="0">
                <a:solidFill>
                  <a:schemeClr val="accent2"/>
                </a:solidFill>
                <a:latin typeface="Calibri" panose="020F0502020204030204" pitchFamily="34" charset="0"/>
              </a:rPr>
              <a:t>Corollary 1</a:t>
            </a:r>
            <a:r>
              <a:rPr lang="zh-CN" altLang="en-US" sz="2400" dirty="0">
                <a:solidFill>
                  <a:schemeClr val="accent2"/>
                </a:solidFill>
                <a:latin typeface="Calibri" panose="020F0502020204030204" pitchFamily="34" charset="0"/>
              </a:rPr>
              <a:t>：</a:t>
            </a:r>
            <a:endParaRPr lang="zh-CN" altLang="en-US" sz="2400" dirty="0">
              <a:solidFill>
                <a:schemeClr val="accent2"/>
              </a:solidFill>
              <a:latin typeface="Calibri" panose="020F0502020204030204" pitchFamily="34" charset="0"/>
            </a:endParaRPr>
          </a:p>
          <a:p>
            <a:pPr>
              <a:lnSpc>
                <a:spcPct val="130000"/>
              </a:lnSpc>
            </a:pPr>
            <a:r>
              <a:rPr lang="zh-CN" altLang="en-US" sz="2400" dirty="0">
                <a:solidFill>
                  <a:schemeClr val="hlink"/>
                </a:solidFill>
                <a:latin typeface="Calibri" panose="020F0502020204030204" pitchFamily="34" charset="0"/>
              </a:rPr>
              <a:t>   </a:t>
            </a:r>
            <a:r>
              <a:rPr lang="en-US" altLang="zh-CN" sz="2400" dirty="0">
                <a:solidFill>
                  <a:schemeClr val="hlink"/>
                </a:solidFill>
                <a:latin typeface="Calibri" panose="020F0502020204030204" pitchFamily="34" charset="0"/>
              </a:rPr>
              <a:t>If G is a connected planar simple graph with e edges and v vertices where v </a:t>
            </a:r>
            <a:r>
              <a:rPr lang="en-US" altLang="zh-CN" sz="2400" dirty="0">
                <a:solidFill>
                  <a:schemeClr val="hlink"/>
                </a:solidFill>
                <a:latin typeface="Calibri" panose="020F0502020204030204" pitchFamily="34" charset="0"/>
                <a:sym typeface="Symbol" panose="05050102010706020507" pitchFamily="18" charset="2"/>
              </a:rPr>
              <a:t> </a:t>
            </a:r>
            <a:r>
              <a:rPr lang="en-US" altLang="zh-CN" sz="2400" dirty="0">
                <a:solidFill>
                  <a:schemeClr val="hlink"/>
                </a:solidFill>
                <a:latin typeface="Calibri" panose="020F0502020204030204" pitchFamily="34" charset="0"/>
              </a:rPr>
              <a:t>3, then e </a:t>
            </a:r>
            <a:r>
              <a:rPr lang="en-US" altLang="zh-CN" sz="2400" dirty="0">
                <a:solidFill>
                  <a:schemeClr val="hlink"/>
                </a:solidFill>
                <a:latin typeface="Calibri" panose="020F0502020204030204" pitchFamily="34" charset="0"/>
                <a:sym typeface="Symbol" panose="05050102010706020507" pitchFamily="18" charset="2"/>
              </a:rPr>
              <a:t> </a:t>
            </a:r>
            <a:r>
              <a:rPr lang="en-US" altLang="zh-CN" sz="2400" dirty="0">
                <a:solidFill>
                  <a:schemeClr val="hlink"/>
                </a:solidFill>
                <a:latin typeface="Calibri" panose="020F0502020204030204" pitchFamily="34" charset="0"/>
              </a:rPr>
              <a:t>3v-6.  </a:t>
            </a:r>
            <a:endParaRPr lang="en-US" altLang="zh-CN" sz="2400" dirty="0">
              <a:solidFill>
                <a:schemeClr val="hlink"/>
              </a:solidFill>
              <a:latin typeface="Calibri" panose="020F0502020204030204" pitchFamily="34" charset="0"/>
            </a:endParaRPr>
          </a:p>
          <a:p>
            <a:pPr>
              <a:lnSpc>
                <a:spcPct val="130000"/>
              </a:lnSpc>
            </a:pPr>
            <a:endParaRPr lang="en-US" altLang="zh-CN" sz="2400" dirty="0">
              <a:solidFill>
                <a:schemeClr val="hlink"/>
              </a:solidFill>
              <a:latin typeface="Calibri" panose="020F0502020204030204" pitchFamily="34" charset="0"/>
            </a:endParaRPr>
          </a:p>
          <a:p>
            <a:pPr>
              <a:lnSpc>
                <a:spcPct val="130000"/>
              </a:lnSpc>
            </a:pPr>
            <a:r>
              <a:rPr lang="en-US" altLang="zh-CN" sz="2400" dirty="0">
                <a:solidFill>
                  <a:schemeClr val="hlink"/>
                </a:solidFill>
                <a:latin typeface="Calibri" panose="020F0502020204030204" pitchFamily="34" charset="0"/>
              </a:rPr>
              <a:t>So:The graph K5 has 5 vertices and 10 edges. However, the inequality e ≤ 3v − 6 is not satisfied for this graph because e = 10 and 3v − 6 = 9. Therefore, K5 is not planar</a:t>
            </a:r>
            <a:endParaRPr lang="en-US" altLang="zh-CN" sz="2400" dirty="0">
              <a:solidFill>
                <a:schemeClr val="hlink"/>
              </a:solidFill>
              <a:latin typeface="Calibri" panose="020F0502020204030204" pitchFamily="34" charset="0"/>
            </a:endParaRPr>
          </a:p>
          <a:p>
            <a:pPr>
              <a:lnSpc>
                <a:spcPct val="130000"/>
              </a:lnSpc>
            </a:pPr>
            <a:endParaRPr lang="en-US" altLang="zh-CN" sz="2400" dirty="0">
              <a:solidFill>
                <a:schemeClr val="hlink"/>
              </a:solidFill>
              <a:latin typeface="Calibri" panose="020F0502020204030204" pitchFamily="34" charset="0"/>
            </a:endParaRPr>
          </a:p>
          <a:p>
            <a:pPr>
              <a:lnSpc>
                <a:spcPct val="130000"/>
              </a:lnSpc>
            </a:pPr>
            <a:endParaRPr lang="en-US" altLang="zh-CN" sz="2400" dirty="0">
              <a:solidFill>
                <a:schemeClr val="hlink"/>
              </a:solidFill>
              <a:latin typeface="Calibri" panose="020F0502020204030204" pitchFamily="34" charset="0"/>
            </a:endParaRPr>
          </a:p>
        </p:txBody>
      </p:sp>
      <p:sp>
        <p:nvSpPr>
          <p:cNvPr id="63492" name="Rectangle 6"/>
          <p:cNvSpPr/>
          <p:nvPr/>
        </p:nvSpPr>
        <p:spPr>
          <a:xfrm>
            <a:off x="1599962" y="1763792"/>
            <a:ext cx="2852420" cy="460375"/>
          </a:xfrm>
          <a:prstGeom prst="rect">
            <a:avLst/>
          </a:prstGeom>
          <a:noFill/>
          <a:ln w="9525">
            <a:noFill/>
          </a:ln>
        </p:spPr>
        <p:txBody>
          <a:bodyPr wrap="none">
            <a:spAutoFit/>
          </a:bodyPr>
          <a:p>
            <a:r>
              <a:rPr lang="en-US" altLang="zh-CN" sz="2400" dirty="0">
                <a:solidFill>
                  <a:schemeClr val="folHlink"/>
                </a:solidFill>
                <a:latin typeface="Calibri" panose="020F0502020204030204" pitchFamily="34" charset="0"/>
              </a:rPr>
              <a:t>6.7.2  Euler</a:t>
            </a:r>
            <a:r>
              <a:rPr lang="en-US" altLang="zh-CN" sz="2400" dirty="0">
                <a:solidFill>
                  <a:schemeClr val="folHlink"/>
                </a:solidFill>
                <a:latin typeface="Arial" panose="020B0604020202020204" pitchFamily="34" charset="0"/>
              </a:rPr>
              <a:t>’</a:t>
            </a:r>
            <a:r>
              <a:rPr lang="en-US" altLang="zh-CN" sz="2400" dirty="0">
                <a:solidFill>
                  <a:schemeClr val="folHlink"/>
                </a:solidFill>
                <a:latin typeface="Calibri" panose="020F0502020204030204" pitchFamily="34" charset="0"/>
              </a:rPr>
              <a:t>s Formula</a:t>
            </a:r>
            <a:endParaRPr lang="en-US" altLang="zh-CN" sz="2400" dirty="0">
              <a:solidFill>
                <a:schemeClr val="folHlink"/>
              </a:solidFill>
              <a:latin typeface="Calibri" panose="020F0502020204030204" pitchFamily="34" charset="0"/>
            </a:endParaRPr>
          </a:p>
        </p:txBody>
      </p:sp>
      <p:sp>
        <p:nvSpPr>
          <p:cNvPr id="63493" name="Rectangle 4"/>
          <p:cNvSpPr txBox="1"/>
          <p:nvPr/>
        </p:nvSpPr>
        <p:spPr>
          <a:xfrm>
            <a:off x="1439466" y="1160860"/>
            <a:ext cx="6318647" cy="566738"/>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65540" name="Rectangle 5"/>
          <p:cNvSpPr/>
          <p:nvPr/>
        </p:nvSpPr>
        <p:spPr>
          <a:xfrm>
            <a:off x="273844" y="2301161"/>
            <a:ext cx="8421529" cy="2730500"/>
          </a:xfrm>
          <a:prstGeom prst="rect">
            <a:avLst/>
          </a:prstGeom>
          <a:noFill/>
          <a:ln w="9525">
            <a:noFill/>
          </a:ln>
        </p:spPr>
        <p:txBody>
          <a:bodyPr wrap="square" anchor="ctr">
            <a:spAutoFit/>
          </a:bodyPr>
          <a:p>
            <a:pPr>
              <a:lnSpc>
                <a:spcPct val="130000"/>
              </a:lnSpc>
            </a:pPr>
            <a:r>
              <a:rPr lang="en-US" altLang="zh-CN" sz="2400" dirty="0">
                <a:solidFill>
                  <a:schemeClr val="accent2"/>
                </a:solidFill>
                <a:latin typeface="Calibri" panose="020F0502020204030204" pitchFamily="34" charset="0"/>
              </a:rPr>
              <a:t>Corollary 2</a:t>
            </a:r>
            <a:r>
              <a:rPr lang="zh-CN" altLang="en-US" sz="2400" dirty="0">
                <a:solidFill>
                  <a:schemeClr val="accent2"/>
                </a:solidFill>
                <a:latin typeface="Calibri" panose="020F0502020204030204" pitchFamily="34" charset="0"/>
              </a:rPr>
              <a:t>：</a:t>
            </a:r>
            <a:endParaRPr lang="zh-CN" altLang="en-US" sz="2400" dirty="0">
              <a:solidFill>
                <a:schemeClr val="accent2"/>
              </a:solidFill>
              <a:latin typeface="Calibri" panose="020F0502020204030204" pitchFamily="34" charset="0"/>
            </a:endParaRPr>
          </a:p>
          <a:p>
            <a:pPr>
              <a:lnSpc>
                <a:spcPct val="130000"/>
              </a:lnSpc>
            </a:pPr>
            <a:r>
              <a:rPr lang="zh-CN" altLang="en-US" sz="100" dirty="0">
                <a:solidFill>
                  <a:schemeClr val="folHlink"/>
                </a:solidFill>
                <a:latin typeface="Calibri" panose="020F0502020204030204" pitchFamily="34" charset="0"/>
              </a:rPr>
              <a:t>   </a:t>
            </a:r>
            <a:r>
              <a:rPr lang="en-US" altLang="zh-CN" sz="2700" dirty="0">
                <a:solidFill>
                  <a:schemeClr val="folHlink"/>
                </a:solidFill>
                <a:latin typeface="Calibri" panose="020F0502020204030204" pitchFamily="34" charset="0"/>
              </a:rPr>
              <a:t>If G is a connected planar simple graph , then G has a vertex of degree not exceeding five. </a:t>
            </a:r>
            <a:endParaRPr lang="en-US" altLang="zh-CN" sz="2700" dirty="0">
              <a:solidFill>
                <a:schemeClr val="folHlink"/>
              </a:solidFill>
              <a:latin typeface="Calibri" panose="020F0502020204030204" pitchFamily="34" charset="0"/>
            </a:endParaRPr>
          </a:p>
          <a:p>
            <a:pPr>
              <a:lnSpc>
                <a:spcPct val="130000"/>
              </a:lnSpc>
            </a:pPr>
            <a:endParaRPr lang="en-US" altLang="zh-CN" sz="2700" dirty="0">
              <a:solidFill>
                <a:schemeClr val="folHlink"/>
              </a:solidFill>
              <a:latin typeface="Calibri" panose="020F0502020204030204" pitchFamily="34" charset="0"/>
            </a:endParaRPr>
          </a:p>
          <a:p>
            <a:pPr>
              <a:lnSpc>
                <a:spcPct val="130000"/>
              </a:lnSpc>
            </a:pPr>
            <a:endParaRPr lang="en-US" altLang="zh-CN" sz="2700" dirty="0">
              <a:solidFill>
                <a:schemeClr val="folHlink"/>
              </a:solidFill>
              <a:latin typeface="Calibri" panose="020F0502020204030204" pitchFamily="34" charset="0"/>
            </a:endParaRPr>
          </a:p>
        </p:txBody>
      </p:sp>
      <p:sp>
        <p:nvSpPr>
          <p:cNvPr id="64516" name="Rectangle 6"/>
          <p:cNvSpPr/>
          <p:nvPr/>
        </p:nvSpPr>
        <p:spPr>
          <a:xfrm>
            <a:off x="1601391" y="2187179"/>
            <a:ext cx="2852420" cy="460375"/>
          </a:xfrm>
          <a:prstGeom prst="rect">
            <a:avLst/>
          </a:prstGeom>
          <a:noFill/>
          <a:ln w="9525">
            <a:noFill/>
          </a:ln>
        </p:spPr>
        <p:txBody>
          <a:bodyPr wrap="none">
            <a:spAutoFit/>
          </a:bodyPr>
          <a:p>
            <a:r>
              <a:rPr lang="en-US" altLang="zh-CN" sz="2400" dirty="0">
                <a:solidFill>
                  <a:schemeClr val="folHlink"/>
                </a:solidFill>
                <a:latin typeface="Calibri" panose="020F0502020204030204" pitchFamily="34" charset="0"/>
              </a:rPr>
              <a:t>6.7.2  Euler</a:t>
            </a:r>
            <a:r>
              <a:rPr lang="en-US" altLang="zh-CN" sz="2400" dirty="0">
                <a:solidFill>
                  <a:schemeClr val="folHlink"/>
                </a:solidFill>
                <a:latin typeface="Arial" panose="020B0604020202020204" pitchFamily="34" charset="0"/>
              </a:rPr>
              <a:t>’</a:t>
            </a:r>
            <a:r>
              <a:rPr lang="en-US" altLang="zh-CN" sz="2400" dirty="0">
                <a:solidFill>
                  <a:schemeClr val="folHlink"/>
                </a:solidFill>
                <a:latin typeface="Calibri" panose="020F0502020204030204" pitchFamily="34" charset="0"/>
              </a:rPr>
              <a:t>s Formula</a:t>
            </a:r>
            <a:endParaRPr lang="en-US" altLang="zh-CN" sz="2400" dirty="0">
              <a:solidFill>
                <a:schemeClr val="folHlink"/>
              </a:solidFill>
              <a:latin typeface="Calibri" panose="020F0502020204030204" pitchFamily="34" charset="0"/>
            </a:endParaRPr>
          </a:p>
        </p:txBody>
      </p:sp>
      <p:sp>
        <p:nvSpPr>
          <p:cNvPr id="64517" name="Rectangle 4"/>
          <p:cNvSpPr txBox="1"/>
          <p:nvPr/>
        </p:nvSpPr>
        <p:spPr>
          <a:xfrm>
            <a:off x="1439466" y="1160860"/>
            <a:ext cx="6318647" cy="566738"/>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246698" y="3915728"/>
            <a:ext cx="8681085" cy="1519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blinds(horizontal)">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日期占位符 2"/>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66564" name="Rectangle 6"/>
          <p:cNvSpPr/>
          <p:nvPr/>
        </p:nvSpPr>
        <p:spPr>
          <a:xfrm>
            <a:off x="344329" y="2057797"/>
            <a:ext cx="7198519" cy="3448685"/>
          </a:xfrm>
          <a:prstGeom prst="rect">
            <a:avLst/>
          </a:prstGeom>
          <a:noFill/>
          <a:ln w="9525">
            <a:noFill/>
          </a:ln>
        </p:spPr>
        <p:txBody>
          <a:bodyPr wrap="square" anchor="ctr">
            <a:spAutoFit/>
          </a:bodyPr>
          <a:p>
            <a:pPr>
              <a:lnSpc>
                <a:spcPct val="130000"/>
              </a:lnSpc>
            </a:pPr>
            <a:r>
              <a:rPr lang="en-US" altLang="zh-CN" sz="2400" dirty="0">
                <a:solidFill>
                  <a:srgbClr val="FF0000"/>
                </a:solidFill>
                <a:latin typeface="Calibri" panose="020F0502020204030204" pitchFamily="34" charset="0"/>
              </a:rPr>
              <a:t>the fact that the inequality e ≤ 3v − 6 is satisfied does not imply that a graph is planar</a:t>
            </a:r>
            <a:r>
              <a:rPr lang="en-US" altLang="zh-CN" sz="2400" dirty="0">
                <a:solidFill>
                  <a:schemeClr val="accent2"/>
                </a:solidFill>
                <a:latin typeface="Calibri" panose="020F0502020204030204" pitchFamily="34" charset="0"/>
              </a:rPr>
              <a:t>:</a:t>
            </a:r>
            <a:r>
              <a:rPr lang="en-US" altLang="zh-CN" sz="2400" dirty="0">
                <a:solidFill>
                  <a:srgbClr val="FF0000"/>
                </a:solidFill>
                <a:latin typeface="Calibri" panose="020F0502020204030204" pitchFamily="34" charset="0"/>
              </a:rPr>
              <a:t>Ex.  K</a:t>
            </a:r>
            <a:r>
              <a:rPr lang="en-US" altLang="zh-CN" sz="2400" baseline="-25000" dirty="0">
                <a:solidFill>
                  <a:srgbClr val="FF0000"/>
                </a:solidFill>
                <a:latin typeface="Calibri" panose="020F0502020204030204" pitchFamily="34" charset="0"/>
              </a:rPr>
              <a:t>3,3</a:t>
            </a:r>
            <a:endParaRPr lang="en-US" altLang="zh-CN" sz="2400" dirty="0">
              <a:solidFill>
                <a:schemeClr val="accent2"/>
              </a:solidFill>
              <a:latin typeface="Calibri" panose="020F0502020204030204" pitchFamily="34" charset="0"/>
            </a:endParaRPr>
          </a:p>
          <a:p>
            <a:pPr>
              <a:lnSpc>
                <a:spcPct val="130000"/>
              </a:lnSpc>
            </a:pPr>
            <a:r>
              <a:rPr lang="en-US" altLang="zh-CN" sz="2400" dirty="0">
                <a:solidFill>
                  <a:schemeClr val="accent2"/>
                </a:solidFill>
                <a:latin typeface="Calibri" panose="020F0502020204030204" pitchFamily="34" charset="0"/>
              </a:rPr>
              <a:t>Corollary 3</a:t>
            </a:r>
            <a:r>
              <a:rPr lang="zh-CN" altLang="en-US" sz="2400" dirty="0">
                <a:solidFill>
                  <a:schemeClr val="accent2"/>
                </a:solidFill>
                <a:latin typeface="Calibri" panose="020F0502020204030204" pitchFamily="34" charset="0"/>
              </a:rPr>
              <a:t>：</a:t>
            </a:r>
            <a:endParaRPr lang="zh-CN" altLang="en-US" sz="2400" dirty="0">
              <a:solidFill>
                <a:schemeClr val="accent2"/>
              </a:solidFill>
              <a:latin typeface="Calibri" panose="020F0502020204030204" pitchFamily="34" charset="0"/>
            </a:endParaRPr>
          </a:p>
          <a:p>
            <a:pPr>
              <a:lnSpc>
                <a:spcPct val="130000"/>
              </a:lnSpc>
            </a:pPr>
            <a:r>
              <a:rPr lang="zh-CN" altLang="en-US" sz="100" dirty="0">
                <a:solidFill>
                  <a:schemeClr val="folHlink"/>
                </a:solidFill>
                <a:latin typeface="Calibri" panose="020F0502020204030204" pitchFamily="34" charset="0"/>
              </a:rPr>
              <a:t>  </a:t>
            </a:r>
            <a:r>
              <a:rPr lang="zh-CN" altLang="en-US" sz="2400" dirty="0">
                <a:solidFill>
                  <a:schemeClr val="folHlink"/>
                </a:solidFill>
                <a:latin typeface="Calibri" panose="020F0502020204030204" pitchFamily="34" charset="0"/>
              </a:rPr>
              <a:t> </a:t>
            </a:r>
            <a:r>
              <a:rPr lang="en-US" altLang="zh-CN" sz="2400" dirty="0">
                <a:solidFill>
                  <a:schemeClr val="hlink"/>
                </a:solidFill>
                <a:latin typeface="Calibri" panose="020F0502020204030204" pitchFamily="34" charset="0"/>
              </a:rPr>
              <a:t>If a connected planar simple graph has e edges and v vertices with v</a:t>
            </a:r>
            <a:r>
              <a:rPr lang="en-US" altLang="zh-CN" sz="2400" dirty="0">
                <a:solidFill>
                  <a:schemeClr val="hlink"/>
                </a:solidFill>
                <a:latin typeface="Calibri" panose="020F0502020204030204" pitchFamily="34" charset="0"/>
                <a:sym typeface="Symbol" panose="05050102010706020507" pitchFamily="18" charset="2"/>
              </a:rPr>
              <a:t></a:t>
            </a:r>
            <a:r>
              <a:rPr lang="en-US" altLang="zh-CN" sz="2400" dirty="0">
                <a:solidFill>
                  <a:schemeClr val="hlink"/>
                </a:solidFill>
                <a:latin typeface="Calibri" panose="020F0502020204030204" pitchFamily="34" charset="0"/>
              </a:rPr>
              <a:t>3 and no circuits of length three,then e</a:t>
            </a:r>
            <a:r>
              <a:rPr lang="en-US" altLang="zh-CN" sz="2400" dirty="0">
                <a:solidFill>
                  <a:schemeClr val="hlink"/>
                </a:solidFill>
                <a:latin typeface="Calibri" panose="020F0502020204030204" pitchFamily="34" charset="0"/>
                <a:sym typeface="Symbol" panose="05050102010706020507" pitchFamily="18" charset="2"/>
              </a:rPr>
              <a:t></a:t>
            </a:r>
            <a:r>
              <a:rPr lang="en-US" altLang="zh-CN" sz="2400" dirty="0">
                <a:solidFill>
                  <a:schemeClr val="hlink"/>
                </a:solidFill>
                <a:latin typeface="Calibri" panose="020F0502020204030204" pitchFamily="34" charset="0"/>
              </a:rPr>
              <a:t>2v-4. </a:t>
            </a:r>
            <a:endParaRPr lang="en-US" altLang="zh-CN" sz="2400" dirty="0">
              <a:solidFill>
                <a:schemeClr val="hlink"/>
              </a:solidFill>
              <a:latin typeface="Calibri" panose="020F0502020204030204" pitchFamily="34" charset="0"/>
            </a:endParaRPr>
          </a:p>
          <a:p>
            <a:pPr>
              <a:lnSpc>
                <a:spcPct val="130000"/>
              </a:lnSpc>
            </a:pPr>
            <a:r>
              <a:rPr lang="en-US" altLang="zh-CN" sz="2400" dirty="0">
                <a:solidFill>
                  <a:srgbClr val="FF0000"/>
                </a:solidFill>
                <a:latin typeface="Calibri" panose="020F0502020204030204" pitchFamily="34" charset="0"/>
              </a:rPr>
              <a:t>According to Corollary 3, </a:t>
            </a:r>
            <a:r>
              <a:rPr lang="en-US" altLang="zh-CN" sz="2400" dirty="0">
                <a:solidFill>
                  <a:srgbClr val="FF0000"/>
                </a:solidFill>
                <a:latin typeface="Calibri" panose="020F0502020204030204" pitchFamily="34" charset="0"/>
                <a:sym typeface="+mn-ea"/>
              </a:rPr>
              <a:t>K</a:t>
            </a:r>
            <a:r>
              <a:rPr lang="en-US" altLang="zh-CN" sz="2400" baseline="-25000" dirty="0">
                <a:solidFill>
                  <a:srgbClr val="FF0000"/>
                </a:solidFill>
                <a:latin typeface="Calibri" panose="020F0502020204030204" pitchFamily="34" charset="0"/>
                <a:sym typeface="+mn-ea"/>
              </a:rPr>
              <a:t>3,3</a:t>
            </a:r>
            <a:r>
              <a:rPr lang="en-US" altLang="zh-CN" sz="2400" dirty="0">
                <a:solidFill>
                  <a:srgbClr val="FF0000"/>
                </a:solidFill>
                <a:latin typeface="Calibri" panose="020F0502020204030204" pitchFamily="34" charset="0"/>
              </a:rPr>
              <a:t> is nonplanar</a:t>
            </a:r>
            <a:endParaRPr lang="en-US" altLang="zh-CN" sz="2400" dirty="0">
              <a:solidFill>
                <a:srgbClr val="FF0000"/>
              </a:solidFill>
              <a:latin typeface="Calibri" panose="020F0502020204030204" pitchFamily="34" charset="0"/>
            </a:endParaRPr>
          </a:p>
        </p:txBody>
      </p:sp>
      <p:sp>
        <p:nvSpPr>
          <p:cNvPr id="65541" name="Rectangle 4"/>
          <p:cNvSpPr txBox="1"/>
          <p:nvPr/>
        </p:nvSpPr>
        <p:spPr>
          <a:xfrm>
            <a:off x="1439466" y="1160860"/>
            <a:ext cx="6318647" cy="566738"/>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dirty="0">
                <a:solidFill>
                  <a:schemeClr val="hlink"/>
                </a:solidFill>
                <a:latin typeface="Calibri" panose="020F0502020204030204" pitchFamily="34" charset="0"/>
                <a:cs typeface="Times New Roman" panose="02020603050405020304" pitchFamily="18" charset="0"/>
                <a:sym typeface="+mn-ea"/>
              </a:rPr>
              <a:t>homeomorphic: </a:t>
            </a:r>
            <a:r>
              <a:rPr lang="zh-CN" altLang="en-US" dirty="0">
                <a:solidFill>
                  <a:schemeClr val="hlink"/>
                </a:solidFill>
                <a:latin typeface="Calibri" panose="020F0502020204030204" pitchFamily="34" charset="0"/>
                <a:cs typeface="Times New Roman" panose="02020603050405020304" pitchFamily="18" charset="0"/>
                <a:sym typeface="+mn-ea"/>
              </a:rPr>
              <a:t>同胚性</a:t>
            </a:r>
            <a:br>
              <a:rPr lang="zh-CN" altLang="en-US" dirty="0">
                <a:solidFill>
                  <a:schemeClr val="hlink"/>
                </a:solidFill>
                <a:latin typeface="Calibri" panose="020F0502020204030204" pitchFamily="34" charset="0"/>
                <a:cs typeface="Times New Roman" panose="02020603050405020304" pitchFamily="18" charset="0"/>
                <a:sym typeface="+mn-ea"/>
              </a:rPr>
            </a:br>
            <a:r>
              <a:rPr lang="zh-CN" altLang="en-US" dirty="0">
                <a:solidFill>
                  <a:schemeClr val="hlink"/>
                </a:solidFill>
                <a:latin typeface="Calibri" panose="020F0502020204030204" pitchFamily="34" charset="0"/>
                <a:cs typeface="Times New Roman" panose="02020603050405020304" pitchFamily="18" charset="0"/>
                <a:sym typeface="+mn-ea"/>
              </a:rPr>
              <a:t>不是</a:t>
            </a:r>
            <a:r>
              <a:rPr lang="en-US" altLang="zh-CN" dirty="0">
                <a:solidFill>
                  <a:schemeClr val="hlink"/>
                </a:solidFill>
                <a:latin typeface="Calibri" panose="020F0502020204030204" pitchFamily="34" charset="0"/>
                <a:cs typeface="Times New Roman" panose="02020603050405020304" pitchFamily="18" charset="0"/>
                <a:sym typeface="+mn-ea"/>
              </a:rPr>
              <a:t>ISOMOPHIC</a:t>
            </a:r>
            <a:r>
              <a:rPr lang="zh-CN" altLang="en-US" dirty="0">
                <a:solidFill>
                  <a:schemeClr val="hlink"/>
                </a:solidFill>
                <a:latin typeface="Calibri" panose="020F0502020204030204" pitchFamily="34" charset="0"/>
                <a:cs typeface="Times New Roman" panose="02020603050405020304" pitchFamily="18" charset="0"/>
                <a:sym typeface="+mn-ea"/>
              </a:rPr>
              <a:t>（同构）</a:t>
            </a:r>
            <a:br>
              <a:rPr lang="zh-CN" altLang="en-US" dirty="0">
                <a:solidFill>
                  <a:schemeClr val="hlink"/>
                </a:solidFill>
                <a:latin typeface="Calibri" panose="020F0502020204030204" pitchFamily="34" charset="0"/>
                <a:cs typeface="Times New Roman" panose="02020603050405020304" pitchFamily="18" charset="0"/>
                <a:sym typeface="+mn-ea"/>
              </a:rPr>
            </a:br>
            <a:r>
              <a:rPr lang="en-US" altLang="zh-CN" dirty="0">
                <a:solidFill>
                  <a:schemeClr val="hlink"/>
                </a:solidFill>
                <a:latin typeface="Calibri" panose="020F0502020204030204" pitchFamily="34" charset="0"/>
                <a:cs typeface="Times New Roman" panose="02020603050405020304" pitchFamily="18" charset="0"/>
                <a:sym typeface="+mn-ea"/>
              </a:rPr>
              <a:t>elementary subdivision </a:t>
            </a:r>
            <a:r>
              <a:rPr lang="zh-CN" altLang="en-US" dirty="0">
                <a:solidFill>
                  <a:schemeClr val="hlink"/>
                </a:solidFill>
                <a:latin typeface="Calibri" panose="020F0502020204030204" pitchFamily="34" charset="0"/>
                <a:cs typeface="Times New Roman" panose="02020603050405020304" pitchFamily="18" charset="0"/>
                <a:sym typeface="+mn-ea"/>
              </a:rPr>
              <a:t>初等细分</a:t>
            </a:r>
            <a:endParaRPr lang="zh-CN" altLang="en-US" dirty="0">
              <a:solidFill>
                <a:schemeClr val="hlink"/>
              </a:solidFill>
              <a:latin typeface="Calibri" panose="020F0502020204030204" pitchFamily="34" charset="0"/>
              <a:cs typeface="Times New Roman" panose="02020603050405020304" pitchFamily="18" charset="0"/>
              <a:sym typeface="+mn-ea"/>
            </a:endParaRPr>
          </a:p>
        </p:txBody>
      </p:sp>
      <p:pic>
        <p:nvPicPr>
          <p:cNvPr id="4" name="内容占位符 3"/>
          <p:cNvPicPr>
            <a:picLocks noChangeAspect="1"/>
          </p:cNvPicPr>
          <p:nvPr>
            <p:ph idx="1"/>
          </p:nvPr>
        </p:nvPicPr>
        <p:blipFill>
          <a:blip r:embed="rId1"/>
          <a:stretch>
            <a:fillRect/>
          </a:stretch>
        </p:blipFill>
        <p:spPr>
          <a:xfrm>
            <a:off x="0" y="2619851"/>
            <a:ext cx="9013984" cy="1152525"/>
          </a:xfrm>
          <a:prstGeom prst="rect">
            <a:avLst/>
          </a:prstGeom>
        </p:spPr>
      </p:pic>
      <p:graphicFrame>
        <p:nvGraphicFramePr>
          <p:cNvPr id="67589" name="Object 8"/>
          <p:cNvGraphicFramePr>
            <a:graphicFrameLocks noChangeAspect="1"/>
          </p:cNvGraphicFramePr>
          <p:nvPr/>
        </p:nvGraphicFramePr>
        <p:xfrm>
          <a:off x="701040" y="4248389"/>
          <a:ext cx="6426994" cy="1241822"/>
        </p:xfrm>
        <a:graphic>
          <a:graphicData uri="http://schemas.openxmlformats.org/presentationml/2006/ole">
            <mc:AlternateContent xmlns:mc="http://schemas.openxmlformats.org/markup-compatibility/2006">
              <mc:Choice xmlns:v="urn:schemas-microsoft-com:vml" Requires="v">
                <p:oleObj spid="_x0000_s3093" name="" r:id="rId2" imgW="4982210" imgH="705485" progId="Word.Picture.8">
                  <p:embed/>
                </p:oleObj>
              </mc:Choice>
              <mc:Fallback>
                <p:oleObj name="" r:id="rId2" imgW="4982210" imgH="705485" progId="Word.Picture.8">
                  <p:embed/>
                  <p:pic>
                    <p:nvPicPr>
                      <p:cNvPr id="0" name="图片 3092"/>
                      <p:cNvPicPr/>
                      <p:nvPr/>
                    </p:nvPicPr>
                    <p:blipFill>
                      <a:blip r:embed="rId3"/>
                      <a:stretch>
                        <a:fillRect/>
                      </a:stretch>
                    </p:blipFill>
                    <p:spPr>
                      <a:xfrm>
                        <a:off x="701040" y="4248389"/>
                        <a:ext cx="6426994" cy="1241822"/>
                      </a:xfrm>
                      <a:prstGeom prst="rect">
                        <a:avLst/>
                      </a:prstGeom>
                      <a:solidFill>
                        <a:srgbClr val="CCECFF"/>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9"/>
                                        </p:tgtEl>
                                        <p:attrNameLst>
                                          <p:attrName>style.visibility</p:attrName>
                                        </p:attrNameLst>
                                      </p:cBhvr>
                                      <p:to>
                                        <p:strVal val="visible"/>
                                      </p:to>
                                    </p:set>
                                    <p:animEffect transition="in" filter="blinds(horizontal)">
                                      <p:cBhvr>
                                        <p:cTn id="7" dur="500"/>
                                        <p:tgtEl>
                                          <p:spTgt spid="6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日期占位符 1"/>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67588" name="Rectangle 7"/>
          <p:cNvSpPr/>
          <p:nvPr/>
        </p:nvSpPr>
        <p:spPr>
          <a:xfrm>
            <a:off x="1601391" y="2187179"/>
            <a:ext cx="3625850" cy="460375"/>
          </a:xfrm>
          <a:prstGeom prst="rect">
            <a:avLst/>
          </a:prstGeom>
          <a:noFill/>
          <a:ln w="9525">
            <a:noFill/>
          </a:ln>
        </p:spPr>
        <p:txBody>
          <a:bodyPr wrap="none">
            <a:spAutoFit/>
          </a:bodyPr>
          <a:p>
            <a:r>
              <a:rPr lang="en-US" altLang="zh-CN" sz="2400" dirty="0">
                <a:solidFill>
                  <a:schemeClr val="folHlink"/>
                </a:solidFill>
                <a:latin typeface="Calibri" panose="020F0502020204030204" pitchFamily="34" charset="0"/>
              </a:rPr>
              <a:t>6.7.3 Kuratowsiki</a:t>
            </a:r>
            <a:r>
              <a:rPr lang="en-US" altLang="zh-CN" sz="2400" dirty="0">
                <a:solidFill>
                  <a:schemeClr val="folHlink"/>
                </a:solidFill>
                <a:latin typeface="Arial" panose="020B0604020202020204" pitchFamily="34" charset="0"/>
              </a:rPr>
              <a:t>’</a:t>
            </a:r>
            <a:r>
              <a:rPr lang="en-US" altLang="zh-CN" sz="2400" dirty="0">
                <a:solidFill>
                  <a:schemeClr val="folHlink"/>
                </a:solidFill>
                <a:latin typeface="Calibri" panose="020F0502020204030204" pitchFamily="34" charset="0"/>
              </a:rPr>
              <a:t>s theorem</a:t>
            </a:r>
            <a:r>
              <a:rPr lang="en-US" altLang="zh-CN" sz="100" dirty="0">
                <a:latin typeface="Calibri" panose="020F0502020204030204" pitchFamily="34" charset="0"/>
              </a:rPr>
              <a:t> </a:t>
            </a:r>
            <a:endParaRPr lang="en-US" altLang="zh-CN" sz="100" dirty="0">
              <a:latin typeface="Calibri" panose="020F0502020204030204" pitchFamily="34" charset="0"/>
            </a:endParaRPr>
          </a:p>
        </p:txBody>
      </p:sp>
      <p:sp>
        <p:nvSpPr>
          <p:cNvPr id="67590" name="Rectangle 9"/>
          <p:cNvSpPr/>
          <p:nvPr/>
        </p:nvSpPr>
        <p:spPr>
          <a:xfrm>
            <a:off x="1657350" y="3948113"/>
            <a:ext cx="5943600" cy="1156970"/>
          </a:xfrm>
          <a:prstGeom prst="rect">
            <a:avLst/>
          </a:prstGeom>
          <a:noFill/>
          <a:ln w="9525">
            <a:noFill/>
          </a:ln>
        </p:spPr>
        <p:txBody>
          <a:bodyPr>
            <a:spAutoFit/>
          </a:bodyPr>
          <a:p>
            <a:pPr algn="just">
              <a:lnSpc>
                <a:spcPct val="110000"/>
              </a:lnSpc>
            </a:pPr>
            <a:r>
              <a:rPr lang="en-US" altLang="zh-CN" sz="2100" b="1" dirty="0">
                <a:solidFill>
                  <a:srgbClr val="CC0000"/>
                </a:solidFill>
                <a:latin typeface="Times New Roman" panose="02020603050405020304" pitchFamily="18" charset="0"/>
                <a:cs typeface="Times New Roman" panose="02020603050405020304" pitchFamily="18" charset="0"/>
              </a:rPr>
              <a:t> </a:t>
            </a:r>
            <a:r>
              <a:rPr lang="en-US" altLang="zh-CN" sz="2100" b="1" dirty="0">
                <a:solidFill>
                  <a:srgbClr val="CC0000"/>
                </a:solidFill>
                <a:latin typeface="Calibri" panose="020F0502020204030204" pitchFamily="34" charset="0"/>
                <a:cs typeface="Times New Roman" panose="02020603050405020304" pitchFamily="18" charset="0"/>
              </a:rPr>
              <a:t>Theorem</a:t>
            </a:r>
            <a:r>
              <a:rPr lang="zh-CN" altLang="en-US" sz="2100" b="1" dirty="0">
                <a:solidFill>
                  <a:srgbClr val="CC0000"/>
                </a:solidFill>
                <a:latin typeface="Calibri" panose="020F0502020204030204" pitchFamily="34" charset="0"/>
              </a:rPr>
              <a:t>：</a:t>
            </a:r>
            <a:endParaRPr lang="zh-CN" altLang="en-US" sz="2100" b="1" dirty="0">
              <a:solidFill>
                <a:srgbClr val="CC0000"/>
              </a:solidFill>
              <a:latin typeface="Calibri" panose="020F0502020204030204" pitchFamily="34" charset="0"/>
            </a:endParaRPr>
          </a:p>
          <a:p>
            <a:pPr algn="just">
              <a:lnSpc>
                <a:spcPct val="110000"/>
              </a:lnSpc>
            </a:pPr>
            <a:r>
              <a:rPr lang="zh-CN" altLang="en-US" sz="2100" dirty="0">
                <a:solidFill>
                  <a:schemeClr val="bg1"/>
                </a:solidFill>
                <a:latin typeface="Calibri" panose="020F0502020204030204" pitchFamily="34" charset="0"/>
                <a:cs typeface="Times New Roman" panose="02020603050405020304" pitchFamily="18" charset="0"/>
              </a:rPr>
              <a:t>  </a:t>
            </a:r>
            <a:r>
              <a:rPr lang="en-US" altLang="zh-CN" sz="2100" dirty="0">
                <a:solidFill>
                  <a:schemeClr val="hlink"/>
                </a:solidFill>
                <a:latin typeface="Calibri" panose="020F0502020204030204" pitchFamily="34" charset="0"/>
                <a:cs typeface="Times New Roman" panose="02020603050405020304" pitchFamily="18" charset="0"/>
              </a:rPr>
              <a:t>A graph is </a:t>
            </a:r>
            <a:r>
              <a:rPr lang="en-US" altLang="zh-CN" sz="2100" dirty="0">
                <a:solidFill>
                  <a:srgbClr val="FF0000"/>
                </a:solidFill>
                <a:latin typeface="Calibri" panose="020F0502020204030204" pitchFamily="34" charset="0"/>
                <a:cs typeface="Times New Roman" panose="02020603050405020304" pitchFamily="18" charset="0"/>
              </a:rPr>
              <a:t>nonplanar</a:t>
            </a:r>
            <a:r>
              <a:rPr lang="en-US" altLang="zh-CN" sz="2100" dirty="0">
                <a:solidFill>
                  <a:schemeClr val="hlink"/>
                </a:solidFill>
                <a:latin typeface="Calibri" panose="020F0502020204030204" pitchFamily="34" charset="0"/>
                <a:cs typeface="Times New Roman" panose="02020603050405020304" pitchFamily="18" charset="0"/>
              </a:rPr>
              <a:t> </a:t>
            </a:r>
            <a:r>
              <a:rPr lang="en-US" altLang="zh-CN" sz="2100" dirty="0">
                <a:solidFill>
                  <a:srgbClr val="FF0000"/>
                </a:solidFill>
                <a:latin typeface="Calibri" panose="020F0502020204030204" pitchFamily="34" charset="0"/>
                <a:cs typeface="Times New Roman" panose="02020603050405020304" pitchFamily="18" charset="0"/>
              </a:rPr>
              <a:t>if and only if</a:t>
            </a:r>
            <a:r>
              <a:rPr lang="en-US" altLang="zh-CN" sz="2100" dirty="0">
                <a:solidFill>
                  <a:schemeClr val="hlink"/>
                </a:solidFill>
                <a:latin typeface="Calibri" panose="020F0502020204030204" pitchFamily="34" charset="0"/>
                <a:cs typeface="Times New Roman" panose="02020603050405020304" pitchFamily="18" charset="0"/>
              </a:rPr>
              <a:t> it contains a subgraph homeomorphic to K</a:t>
            </a:r>
            <a:r>
              <a:rPr lang="en-US" altLang="zh-CN" sz="2100" baseline="-30000" dirty="0">
                <a:solidFill>
                  <a:schemeClr val="hlink"/>
                </a:solidFill>
                <a:latin typeface="Calibri" panose="020F0502020204030204" pitchFamily="34" charset="0"/>
                <a:cs typeface="Times New Roman" panose="02020603050405020304" pitchFamily="18" charset="0"/>
              </a:rPr>
              <a:t>3,3</a:t>
            </a:r>
            <a:r>
              <a:rPr lang="en-US" altLang="zh-CN" sz="2100" dirty="0">
                <a:solidFill>
                  <a:schemeClr val="hlink"/>
                </a:solidFill>
                <a:latin typeface="Calibri" panose="020F0502020204030204" pitchFamily="34" charset="0"/>
                <a:cs typeface="Times New Roman" panose="02020603050405020304" pitchFamily="18" charset="0"/>
              </a:rPr>
              <a:t> or K</a:t>
            </a:r>
            <a:r>
              <a:rPr lang="en-US" altLang="zh-CN" sz="2100" baseline="-30000" dirty="0">
                <a:solidFill>
                  <a:schemeClr val="hlink"/>
                </a:solidFill>
                <a:latin typeface="Calibri" panose="020F0502020204030204" pitchFamily="34" charset="0"/>
                <a:cs typeface="Times New Roman" panose="02020603050405020304" pitchFamily="18" charset="0"/>
              </a:rPr>
              <a:t>5</a:t>
            </a:r>
            <a:r>
              <a:rPr lang="en-US" altLang="zh-CN" sz="2100" dirty="0">
                <a:solidFill>
                  <a:schemeClr val="hlink"/>
                </a:solidFill>
                <a:latin typeface="Calibri" panose="020F0502020204030204" pitchFamily="34" charset="0"/>
                <a:cs typeface="Times New Roman" panose="02020603050405020304" pitchFamily="18" charset="0"/>
              </a:rPr>
              <a:t>.</a:t>
            </a:r>
            <a:r>
              <a:rPr lang="en-US" altLang="zh-CN" sz="2100" dirty="0">
                <a:solidFill>
                  <a:schemeClr val="hlink"/>
                </a:solidFill>
                <a:latin typeface="Calibri" panose="020F0502020204030204" pitchFamily="34" charset="0"/>
              </a:rPr>
              <a:t> </a:t>
            </a:r>
            <a:endParaRPr lang="en-US" altLang="zh-CN" sz="2100" dirty="0">
              <a:solidFill>
                <a:schemeClr val="hlink"/>
              </a:solidFill>
              <a:latin typeface="Calibri" panose="020F0502020204030204" pitchFamily="34" charset="0"/>
            </a:endParaRPr>
          </a:p>
        </p:txBody>
      </p:sp>
      <p:sp>
        <p:nvSpPr>
          <p:cNvPr id="66566" name="Rectangle 4"/>
          <p:cNvSpPr txBox="1"/>
          <p:nvPr/>
        </p:nvSpPr>
        <p:spPr>
          <a:xfrm>
            <a:off x="1439466" y="1160860"/>
            <a:ext cx="6318647" cy="566738"/>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6.7 Planar Graphs</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blinds(horizontal)">
                                      <p:cBhvr>
                                        <p:cTn id="7" dur="500"/>
                                        <p:tgtEl>
                                          <p:spTgt spid="675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90"/>
                                        </p:tgtEl>
                                        <p:attrNameLst>
                                          <p:attrName>style.visibility</p:attrName>
                                        </p:attrNameLst>
                                      </p:cBhvr>
                                      <p:to>
                                        <p:strVal val="visible"/>
                                      </p:to>
                                    </p:set>
                                    <p:animEffect transition="in" filter="blinds(horizontal)">
                                      <p:cBhvr>
                                        <p:cTn id="12" dur="500"/>
                                        <p:tgtEl>
                                          <p:spTgt spid="67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p:bldP spid="67590"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1076325" y="1679258"/>
            <a:ext cx="6182678" cy="2075021"/>
          </a:xfrm>
          <a:prstGeom prst="rect">
            <a:avLst/>
          </a:prstGeom>
        </p:spPr>
      </p:pic>
      <p:sp>
        <p:nvSpPr>
          <p:cNvPr id="2" name="文本框 1"/>
          <p:cNvSpPr txBox="1"/>
          <p:nvPr/>
        </p:nvSpPr>
        <p:spPr>
          <a:xfrm>
            <a:off x="2383393" y="1165384"/>
            <a:ext cx="2718435" cy="700405"/>
          </a:xfrm>
          <a:prstGeom prst="rect">
            <a:avLst/>
          </a:prstGeom>
          <a:noFill/>
        </p:spPr>
        <p:txBody>
          <a:bodyPr wrap="none" rtlCol="0" anchor="t">
            <a:spAutoFit/>
          </a:bodyPr>
          <a:p>
            <a:pPr algn="just">
              <a:lnSpc>
                <a:spcPct val="110000"/>
              </a:lnSpc>
            </a:pPr>
            <a:r>
              <a:rPr lang="en-US" altLang="zh-CN" sz="3600" dirty="0">
                <a:solidFill>
                  <a:schemeClr val="hlink"/>
                </a:solidFill>
                <a:latin typeface="Calibri" panose="020F0502020204030204" pitchFamily="34" charset="0"/>
                <a:cs typeface="Times New Roman" panose="02020603050405020304" pitchFamily="18" charset="0"/>
                <a:sym typeface="+mn-ea"/>
              </a:rPr>
              <a:t>Is G  </a:t>
            </a:r>
            <a:r>
              <a:rPr lang="en-US" altLang="zh-CN" sz="3600" dirty="0">
                <a:solidFill>
                  <a:srgbClr val="FF0000"/>
                </a:solidFill>
                <a:latin typeface="Calibri" panose="020F0502020204030204" pitchFamily="34" charset="0"/>
                <a:cs typeface="Times New Roman" panose="02020603050405020304" pitchFamily="18" charset="0"/>
                <a:sym typeface="+mn-ea"/>
              </a:rPr>
              <a:t>planar</a:t>
            </a:r>
            <a:r>
              <a:rPr lang="zh-CN" altLang="en-US" sz="3600" dirty="0">
                <a:solidFill>
                  <a:schemeClr val="hlink"/>
                </a:solidFill>
                <a:latin typeface="Calibri" panose="020F0502020204030204" pitchFamily="34" charset="0"/>
                <a:cs typeface="Times New Roman" panose="02020603050405020304" pitchFamily="18" charset="0"/>
                <a:sym typeface="+mn-ea"/>
              </a:rPr>
              <a:t>？</a:t>
            </a:r>
            <a:r>
              <a:rPr lang="en-US" altLang="zh-CN" sz="100" dirty="0">
                <a:solidFill>
                  <a:schemeClr val="hlink"/>
                </a:solidFill>
                <a:latin typeface="Calibri" panose="020F0502020204030204" pitchFamily="34" charset="0"/>
                <a:sym typeface="+mn-ea"/>
              </a:rPr>
              <a:t> </a:t>
            </a:r>
            <a:endParaRPr lang="zh-CN" altLang="en-US" sz="1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02895" y="2154079"/>
            <a:ext cx="8275320" cy="2979420"/>
          </a:xfrm>
          <a:prstGeom prst="rect">
            <a:avLst/>
          </a:prstGeom>
        </p:spPr>
      </p:pic>
      <p:sp>
        <p:nvSpPr>
          <p:cNvPr id="3" name="文本框 2"/>
          <p:cNvSpPr txBox="1"/>
          <p:nvPr/>
        </p:nvSpPr>
        <p:spPr>
          <a:xfrm>
            <a:off x="929164" y="1449705"/>
            <a:ext cx="1774825" cy="553085"/>
          </a:xfrm>
          <a:prstGeom prst="rect">
            <a:avLst/>
          </a:prstGeom>
          <a:noFill/>
        </p:spPr>
        <p:txBody>
          <a:bodyPr wrap="none" rtlCol="0" anchor="t">
            <a:spAutoFit/>
          </a:bodyPr>
          <a:p>
            <a:r>
              <a:rPr lang="en-US" altLang="zh-CN" sz="3000" dirty="0">
                <a:solidFill>
                  <a:schemeClr val="hlink"/>
                </a:solidFill>
                <a:latin typeface="Calibri" panose="020F0502020204030204" pitchFamily="34" charset="0"/>
                <a:cs typeface="Times New Roman" panose="02020603050405020304" pitchFamily="18" charset="0"/>
                <a:sym typeface="+mn-ea"/>
              </a:rPr>
              <a:t>Is  </a:t>
            </a:r>
            <a:r>
              <a:rPr lang="en-US" altLang="zh-CN" sz="3000" dirty="0">
                <a:solidFill>
                  <a:srgbClr val="FF0000"/>
                </a:solidFill>
                <a:latin typeface="Calibri" panose="020F0502020204030204" pitchFamily="34" charset="0"/>
                <a:cs typeface="Times New Roman" panose="02020603050405020304" pitchFamily="18" charset="0"/>
                <a:sym typeface="+mn-ea"/>
              </a:rPr>
              <a:t>planar?</a:t>
            </a:r>
            <a:r>
              <a:rPr lang="zh-CN" altLang="en-US" sz="100" dirty="0">
                <a:solidFill>
                  <a:schemeClr val="hlink"/>
                </a:solidFill>
                <a:latin typeface="Calibri" panose="020F0502020204030204" pitchFamily="34" charset="0"/>
                <a:cs typeface="Times New Roman" panose="02020603050405020304" pitchFamily="18" charset="0"/>
                <a:sym typeface="+mn-ea"/>
              </a:rPr>
              <a:t>？</a:t>
            </a:r>
            <a:endParaRPr lang="zh-CN" altLang="en-US" sz="1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日期占位符 4"/>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7411" name="Rectangle 29"/>
          <p:cNvSpPr/>
          <p:nvPr/>
        </p:nvSpPr>
        <p:spPr>
          <a:xfrm>
            <a:off x="814705" y="2101850"/>
            <a:ext cx="7515225" cy="3844925"/>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2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directed graph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D</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consists of a nonempty set of vertices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and a set of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directed edge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s (or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arc</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s)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E.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Each directed edge is associated with an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ordered pair</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vertices. The directed edge associated with the ordered pair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is said to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start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and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end</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17412"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7413"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7414" name="矩形 2"/>
          <p:cNvSpPr/>
          <p:nvPr/>
        </p:nvSpPr>
        <p:spPr>
          <a:xfrm>
            <a:off x="7164388" y="1270000"/>
            <a:ext cx="1108075" cy="831850"/>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有向图</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弧</a:t>
            </a:r>
            <a:endParaRPr lang="zh-CN" altLang="en-US" sz="2400" dirty="0">
              <a:solidFill>
                <a:srgbClr val="FF0000"/>
              </a:solidFill>
              <a:latin typeface="Calibri" panose="020F0502020204030204"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日期占位符 1"/>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72708" name="Rectangle 5"/>
          <p:cNvSpPr/>
          <p:nvPr/>
        </p:nvSpPr>
        <p:spPr>
          <a:xfrm>
            <a:off x="1601391" y="2187179"/>
            <a:ext cx="2762250" cy="460375"/>
          </a:xfrm>
          <a:prstGeom prst="rect">
            <a:avLst/>
          </a:prstGeom>
          <a:noFill/>
          <a:ln w="9525">
            <a:noFill/>
          </a:ln>
        </p:spPr>
        <p:txBody>
          <a:bodyPr wrap="none">
            <a:spAutoFit/>
          </a:bodyPr>
          <a:p>
            <a:r>
              <a:rPr lang="en-US" altLang="zh-CN" sz="2400" dirty="0">
                <a:solidFill>
                  <a:schemeClr val="folHlink"/>
                </a:solidFill>
                <a:latin typeface="Calibri" panose="020F0502020204030204" pitchFamily="34" charset="0"/>
              </a:rPr>
              <a:t>6.6.2 Graph coloring </a:t>
            </a:r>
            <a:endParaRPr lang="en-US" altLang="zh-CN" sz="2400" dirty="0">
              <a:solidFill>
                <a:schemeClr val="folHlink"/>
              </a:solidFill>
              <a:latin typeface="Calibri" panose="020F0502020204030204" pitchFamily="34" charset="0"/>
            </a:endParaRPr>
          </a:p>
        </p:txBody>
      </p:sp>
      <p:sp>
        <p:nvSpPr>
          <p:cNvPr id="72709" name="Rectangle 6"/>
          <p:cNvSpPr/>
          <p:nvPr/>
        </p:nvSpPr>
        <p:spPr>
          <a:xfrm>
            <a:off x="1656160" y="2726531"/>
            <a:ext cx="6048375" cy="2306320"/>
          </a:xfrm>
          <a:prstGeom prst="rect">
            <a:avLst/>
          </a:prstGeom>
          <a:noFill/>
          <a:ln w="9525">
            <a:noFill/>
          </a:ln>
        </p:spPr>
        <p:txBody>
          <a:bodyPr>
            <a:spAutoFit/>
          </a:bodyPr>
          <a:p>
            <a:pPr>
              <a:lnSpc>
                <a:spcPct val="120000"/>
              </a:lnSpc>
            </a:pPr>
            <a:r>
              <a:rPr lang="en-US" altLang="zh-CN" sz="2400" b="1" dirty="0">
                <a:solidFill>
                  <a:schemeClr val="accent2"/>
                </a:solidFill>
                <a:latin typeface="Calibri" panose="020F0502020204030204" pitchFamily="34" charset="0"/>
              </a:rPr>
              <a:t>Definition</a:t>
            </a:r>
            <a:r>
              <a:rPr lang="zh-CN" altLang="en-US" sz="2400" b="1" dirty="0">
                <a:solidFill>
                  <a:schemeClr val="accent2"/>
                </a:solidFill>
                <a:latin typeface="Calibri" panose="020F0502020204030204" pitchFamily="34" charset="0"/>
              </a:rPr>
              <a:t>：</a:t>
            </a:r>
            <a:endParaRPr lang="zh-CN" altLang="en-US" sz="2400" b="1" dirty="0">
              <a:solidFill>
                <a:schemeClr val="accent2"/>
              </a:solidFill>
              <a:latin typeface="Calibri" panose="020F0502020204030204" pitchFamily="34" charset="0"/>
            </a:endParaRPr>
          </a:p>
          <a:p>
            <a:pPr>
              <a:lnSpc>
                <a:spcPct val="120000"/>
              </a:lnSpc>
            </a:pPr>
            <a:r>
              <a:rPr lang="zh-CN" altLang="en-US" sz="2400" b="1" dirty="0">
                <a:solidFill>
                  <a:schemeClr val="bg1"/>
                </a:solidFill>
                <a:latin typeface="宋体" panose="02010600030101010101" pitchFamily="2" charset="-122"/>
              </a:rPr>
              <a:t>   </a:t>
            </a:r>
            <a:r>
              <a:rPr lang="en-US" altLang="zh-CN" sz="2400" dirty="0">
                <a:solidFill>
                  <a:schemeClr val="folHlink"/>
                </a:solidFill>
                <a:latin typeface="Calibri" panose="020F0502020204030204" pitchFamily="34" charset="0"/>
              </a:rPr>
              <a:t>A coloring of a simple graph is the assignment of a color to each vertex of the graph so that no two adjacent vertices are assigned the same color. </a:t>
            </a:r>
            <a:endParaRPr lang="en-US" altLang="zh-CN" sz="2400" dirty="0">
              <a:solidFill>
                <a:schemeClr val="folHlink"/>
              </a:solidFill>
              <a:latin typeface="Calibri" panose="020F0502020204030204" pitchFamily="34" charset="0"/>
            </a:endParaRPr>
          </a:p>
        </p:txBody>
      </p:sp>
      <p:sp>
        <p:nvSpPr>
          <p:cNvPr id="71685" name="Rectangle 5"/>
          <p:cNvSpPr/>
          <p:nvPr/>
        </p:nvSpPr>
        <p:spPr>
          <a:xfrm>
            <a:off x="1439466" y="1228725"/>
            <a:ext cx="6318647" cy="513160"/>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6.8 Graph Coloring</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Effect transition="in" filter="blinds(horizontal)">
                                      <p:cBhvr>
                                        <p:cTn id="7" dur="500"/>
                                        <p:tgtEl>
                                          <p:spTgt spid="727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709"/>
                                        </p:tgtEl>
                                        <p:attrNameLst>
                                          <p:attrName>style.visibility</p:attrName>
                                        </p:attrNameLst>
                                      </p:cBhvr>
                                      <p:to>
                                        <p:strVal val="visible"/>
                                      </p:to>
                                    </p:set>
                                    <p:animEffect transition="in" filter="blinds(horizontal)">
                                      <p:cBhvr>
                                        <p:cTn id="12"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p:bldP spid="7270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日期占位符 1"/>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pic>
        <p:nvPicPr>
          <p:cNvPr id="72707" name="Picture 4" descr="usa"/>
          <p:cNvPicPr>
            <a:picLocks noChangeAspect="1"/>
          </p:cNvPicPr>
          <p:nvPr/>
        </p:nvPicPr>
        <p:blipFill>
          <a:blip r:embed="rId1"/>
          <a:stretch>
            <a:fillRect/>
          </a:stretch>
        </p:blipFill>
        <p:spPr>
          <a:xfrm>
            <a:off x="2033588" y="2457450"/>
            <a:ext cx="5183981" cy="2807494"/>
          </a:xfrm>
          <a:prstGeom prst="rect">
            <a:avLst/>
          </a:prstGeom>
          <a:noFill/>
          <a:ln w="9525">
            <a:noFill/>
          </a:ln>
        </p:spPr>
      </p:pic>
      <p:sp>
        <p:nvSpPr>
          <p:cNvPr id="72708" name="Rectangle 5"/>
          <p:cNvSpPr/>
          <p:nvPr/>
        </p:nvSpPr>
        <p:spPr>
          <a:xfrm>
            <a:off x="1439466" y="1228725"/>
            <a:ext cx="6318647" cy="513160"/>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6.8 Graph Coloring</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日期占位符 1"/>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74757" name="Rectangle 6"/>
          <p:cNvSpPr/>
          <p:nvPr/>
        </p:nvSpPr>
        <p:spPr>
          <a:xfrm>
            <a:off x="253365" y="1771174"/>
            <a:ext cx="8363903" cy="4150360"/>
          </a:xfrm>
          <a:prstGeom prst="rect">
            <a:avLst/>
          </a:prstGeom>
          <a:noFill/>
          <a:ln w="9525">
            <a:noFill/>
          </a:ln>
        </p:spPr>
        <p:txBody>
          <a:bodyPr wrap="square">
            <a:spAutoFit/>
          </a:bodyPr>
          <a:p>
            <a:pPr>
              <a:lnSpc>
                <a:spcPct val="110000"/>
              </a:lnSpc>
            </a:pPr>
            <a:r>
              <a:rPr lang="en-US" altLang="zh-CN" sz="2400" b="1" dirty="0">
                <a:solidFill>
                  <a:schemeClr val="accent2"/>
                </a:solidFill>
                <a:latin typeface="Calibri" panose="020F0502020204030204" pitchFamily="34" charset="0"/>
              </a:rPr>
              <a:t>Definition</a:t>
            </a:r>
            <a:r>
              <a:rPr lang="zh-CN" altLang="en-US" sz="2400" b="1" dirty="0">
                <a:solidFill>
                  <a:schemeClr val="accent2"/>
                </a:solidFill>
                <a:latin typeface="Calibri" panose="020F0502020204030204" pitchFamily="34" charset="0"/>
              </a:rPr>
              <a:t>：</a:t>
            </a:r>
            <a:endParaRPr lang="zh-CN" altLang="en-US" sz="2400" b="1" dirty="0">
              <a:solidFill>
                <a:schemeClr val="accent2"/>
              </a:solidFill>
              <a:latin typeface="Calibri" panose="020F0502020204030204" pitchFamily="34" charset="0"/>
            </a:endParaRPr>
          </a:p>
          <a:p>
            <a:pPr>
              <a:lnSpc>
                <a:spcPct val="110000"/>
              </a:lnSpc>
            </a:pPr>
            <a:r>
              <a:rPr lang="zh-CN" altLang="en-US" sz="2100" b="1" dirty="0">
                <a:solidFill>
                  <a:schemeClr val="bg1"/>
                </a:solidFill>
                <a:latin typeface="宋体" panose="02010600030101010101" pitchFamily="2" charset="-122"/>
              </a:rPr>
              <a:t>     </a:t>
            </a:r>
            <a:r>
              <a:rPr lang="en-US" altLang="zh-CN" sz="2400" dirty="0">
                <a:solidFill>
                  <a:schemeClr val="folHlink"/>
                </a:solidFill>
                <a:latin typeface="Calibri" panose="020F0502020204030204" pitchFamily="34" charset="0"/>
                <a:cs typeface="Times New Roman" panose="02020603050405020304" pitchFamily="18" charset="0"/>
              </a:rPr>
              <a:t>The </a:t>
            </a:r>
            <a:r>
              <a:rPr lang="en-US" altLang="zh-CN" sz="2400" dirty="0">
                <a:solidFill>
                  <a:srgbClr val="FF0000"/>
                </a:solidFill>
                <a:latin typeface="Calibri" panose="020F0502020204030204" pitchFamily="34" charset="0"/>
                <a:cs typeface="Times New Roman" panose="02020603050405020304" pitchFamily="18" charset="0"/>
              </a:rPr>
              <a:t>chromatic</a:t>
            </a:r>
            <a:r>
              <a:rPr lang="en-US" altLang="zh-CN" sz="2400" dirty="0">
                <a:solidFill>
                  <a:schemeClr val="folHlink"/>
                </a:solidFill>
                <a:latin typeface="Calibri" panose="020F0502020204030204" pitchFamily="34" charset="0"/>
                <a:cs typeface="Times New Roman" panose="02020603050405020304" pitchFamily="18" charset="0"/>
              </a:rPr>
              <a:t> number of a graph is the least number of colors needed for a coloring of this graph.</a:t>
            </a:r>
            <a:r>
              <a:rPr lang="en-US" altLang="zh-CN" sz="2400" dirty="0">
                <a:solidFill>
                  <a:schemeClr val="folHlink"/>
                </a:solidFill>
                <a:latin typeface="Calibri" panose="020F0502020204030204" pitchFamily="34" charset="0"/>
              </a:rPr>
              <a:t>  The chromatic number of a graph G is denoted by χ (G). (Here χ is the Greek letter chi.)</a:t>
            </a:r>
            <a:endParaRPr lang="en-US" altLang="zh-CN" sz="2400" dirty="0">
              <a:solidFill>
                <a:schemeClr val="folHlink"/>
              </a:solidFill>
              <a:latin typeface="Calibri" panose="020F0502020204030204" pitchFamily="34" charset="0"/>
            </a:endParaRPr>
          </a:p>
          <a:p>
            <a:pPr>
              <a:lnSpc>
                <a:spcPct val="110000"/>
              </a:lnSpc>
            </a:pPr>
            <a:endParaRPr lang="en-US" altLang="zh-CN" sz="2400" dirty="0">
              <a:solidFill>
                <a:schemeClr val="folHlink"/>
              </a:solidFill>
              <a:latin typeface="Calibri" panose="020F0502020204030204" pitchFamily="34" charset="0"/>
            </a:endParaRPr>
          </a:p>
          <a:p>
            <a:pPr>
              <a:lnSpc>
                <a:spcPct val="110000"/>
              </a:lnSpc>
            </a:pPr>
            <a:r>
              <a:rPr lang="en-US" altLang="zh-CN" sz="2400" dirty="0">
                <a:solidFill>
                  <a:schemeClr val="folHlink"/>
                </a:solidFill>
                <a:latin typeface="Calibri" panose="020F0502020204030204" pitchFamily="34" charset="0"/>
              </a:rPr>
              <a:t>Each region of the map is represented by a vertex. Edges connect two vertices if the regions represented by these vertices have a common border. Two regions that touch at only one point are not considered adjacent. The resulting graph is called the </a:t>
            </a:r>
            <a:r>
              <a:rPr lang="en-US" altLang="zh-CN" sz="2400" dirty="0">
                <a:solidFill>
                  <a:srgbClr val="FF0000"/>
                </a:solidFill>
                <a:latin typeface="Calibri" panose="020F0502020204030204" pitchFamily="34" charset="0"/>
              </a:rPr>
              <a:t>dual graph</a:t>
            </a:r>
            <a:r>
              <a:rPr lang="en-US" altLang="zh-CN" sz="2400" dirty="0">
                <a:solidFill>
                  <a:schemeClr val="folHlink"/>
                </a:solidFill>
                <a:latin typeface="Calibri" panose="020F0502020204030204" pitchFamily="34" charset="0"/>
              </a:rPr>
              <a:t> of the map</a:t>
            </a:r>
            <a:endParaRPr lang="en-US" altLang="zh-CN" sz="2400" dirty="0">
              <a:solidFill>
                <a:schemeClr val="folHlink"/>
              </a:solidFill>
              <a:latin typeface="Calibri" panose="020F0502020204030204" pitchFamily="34" charset="0"/>
            </a:endParaRPr>
          </a:p>
        </p:txBody>
      </p:sp>
      <p:sp>
        <p:nvSpPr>
          <p:cNvPr id="73733" name="Rectangle 5"/>
          <p:cNvSpPr/>
          <p:nvPr/>
        </p:nvSpPr>
        <p:spPr>
          <a:xfrm>
            <a:off x="1275636" y="915353"/>
            <a:ext cx="6318647" cy="513160"/>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6.8 Graph Coloring</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7"/>
                                        </p:tgtEl>
                                        <p:attrNameLst>
                                          <p:attrName>style.visibility</p:attrName>
                                        </p:attrNameLst>
                                      </p:cBhvr>
                                      <p:to>
                                        <p:strVal val="visible"/>
                                      </p:to>
                                    </p:set>
                                    <p:animEffect transition="in" filter="blinds(horizontal)">
                                      <p:cBhvr>
                                        <p:cTn id="7"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7"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70009" y="970121"/>
            <a:ext cx="5511165" cy="2455069"/>
          </a:xfrm>
          <a:prstGeom prst="rect">
            <a:avLst/>
          </a:prstGeom>
        </p:spPr>
      </p:pic>
      <p:pic>
        <p:nvPicPr>
          <p:cNvPr id="3" name="图片 2"/>
          <p:cNvPicPr>
            <a:picLocks noChangeAspect="1"/>
          </p:cNvPicPr>
          <p:nvPr/>
        </p:nvPicPr>
        <p:blipFill>
          <a:blip r:embed="rId2"/>
          <a:stretch>
            <a:fillRect/>
          </a:stretch>
        </p:blipFill>
        <p:spPr>
          <a:xfrm>
            <a:off x="2425541" y="3606641"/>
            <a:ext cx="5489258" cy="2228374"/>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日期占位符 1"/>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75779" name="Rectangle 5"/>
          <p:cNvSpPr/>
          <p:nvPr/>
        </p:nvSpPr>
        <p:spPr>
          <a:xfrm>
            <a:off x="1601391" y="2187179"/>
            <a:ext cx="2762250" cy="460375"/>
          </a:xfrm>
          <a:prstGeom prst="rect">
            <a:avLst/>
          </a:prstGeom>
          <a:noFill/>
          <a:ln w="9525">
            <a:noFill/>
          </a:ln>
        </p:spPr>
        <p:txBody>
          <a:bodyPr wrap="none">
            <a:spAutoFit/>
          </a:bodyPr>
          <a:p>
            <a:r>
              <a:rPr lang="en-US" altLang="zh-CN" sz="2400" dirty="0">
                <a:solidFill>
                  <a:schemeClr val="folHlink"/>
                </a:solidFill>
                <a:latin typeface="Calibri" panose="020F0502020204030204" pitchFamily="34" charset="0"/>
              </a:rPr>
              <a:t>6.6.2 Graph coloring </a:t>
            </a:r>
            <a:endParaRPr lang="en-US" altLang="zh-CN" sz="2400" dirty="0">
              <a:solidFill>
                <a:schemeClr val="folHlink"/>
              </a:solidFill>
              <a:latin typeface="Calibri" panose="020F0502020204030204" pitchFamily="34" charset="0"/>
            </a:endParaRPr>
          </a:p>
        </p:txBody>
      </p:sp>
      <p:sp>
        <p:nvSpPr>
          <p:cNvPr id="76805" name="Rectangle 6"/>
          <p:cNvSpPr/>
          <p:nvPr/>
        </p:nvSpPr>
        <p:spPr>
          <a:xfrm>
            <a:off x="1709738" y="2781300"/>
            <a:ext cx="5994797" cy="2306955"/>
          </a:xfrm>
          <a:prstGeom prst="rect">
            <a:avLst/>
          </a:prstGeom>
          <a:noFill/>
          <a:ln w="9525">
            <a:noFill/>
          </a:ln>
        </p:spPr>
        <p:txBody>
          <a:bodyPr>
            <a:spAutoFit/>
          </a:bodyPr>
          <a:p>
            <a:pPr>
              <a:buChar char="•"/>
            </a:pPr>
            <a:r>
              <a:rPr lang="en-US" altLang="zh-CN" sz="2100" dirty="0">
                <a:solidFill>
                  <a:schemeClr val="accent2"/>
                </a:solidFill>
                <a:latin typeface="Calibri" panose="020F0502020204030204" pitchFamily="34" charset="0"/>
              </a:rPr>
              <a:t>  </a:t>
            </a:r>
            <a:r>
              <a:rPr lang="en-US" altLang="zh-CN" sz="2400" dirty="0">
                <a:solidFill>
                  <a:schemeClr val="accent2"/>
                </a:solidFill>
                <a:latin typeface="Calibri" panose="020F0502020204030204" pitchFamily="34" charset="0"/>
              </a:rPr>
              <a:t>The four color theorem</a:t>
            </a:r>
            <a:endParaRPr lang="en-US" altLang="zh-CN" sz="2400" dirty="0">
              <a:solidFill>
                <a:schemeClr val="accent2"/>
              </a:solidFill>
              <a:latin typeface="Calibri" panose="020F0502020204030204" pitchFamily="34" charset="0"/>
            </a:endParaRPr>
          </a:p>
          <a:p>
            <a:r>
              <a:rPr lang="en-US" altLang="zh-CN" sz="2400" dirty="0">
                <a:solidFill>
                  <a:schemeClr val="bg1"/>
                </a:solidFill>
                <a:latin typeface="Calibri" panose="020F0502020204030204" pitchFamily="34" charset="0"/>
              </a:rPr>
              <a:t>  </a:t>
            </a:r>
            <a:r>
              <a:rPr lang="en-US" altLang="zh-CN" sz="2400" dirty="0">
                <a:solidFill>
                  <a:schemeClr val="folHlink"/>
                </a:solidFill>
                <a:latin typeface="Calibri" panose="020F0502020204030204" pitchFamily="34" charset="0"/>
              </a:rPr>
              <a:t>The chromatic number of a </a:t>
            </a:r>
            <a:r>
              <a:rPr lang="en-US" altLang="zh-CN" sz="2400" dirty="0">
                <a:solidFill>
                  <a:srgbClr val="FF0000"/>
                </a:solidFill>
                <a:latin typeface="Calibri" panose="020F0502020204030204" pitchFamily="34" charset="0"/>
              </a:rPr>
              <a:t>planar</a:t>
            </a:r>
            <a:r>
              <a:rPr lang="en-US" altLang="zh-CN" sz="2400" dirty="0">
                <a:solidFill>
                  <a:schemeClr val="folHlink"/>
                </a:solidFill>
                <a:latin typeface="Calibri" panose="020F0502020204030204" pitchFamily="34" charset="0"/>
              </a:rPr>
              <a:t> graph is no greater than four.</a:t>
            </a:r>
            <a:r>
              <a:rPr lang="en-US" altLang="zh-CN" sz="2400" dirty="0">
                <a:solidFill>
                  <a:schemeClr val="folHlink"/>
                </a:solidFill>
                <a:latin typeface="Times New Roman" panose="02020603050405020304" pitchFamily="18" charset="0"/>
              </a:rPr>
              <a:t> </a:t>
            </a:r>
            <a:endParaRPr lang="en-US" altLang="zh-CN" sz="2400" dirty="0">
              <a:solidFill>
                <a:schemeClr val="folHlink"/>
              </a:solidFill>
              <a:latin typeface="Times New Roman" panose="02020603050405020304" pitchFamily="18" charset="0"/>
            </a:endParaRPr>
          </a:p>
          <a:p>
            <a:endParaRPr lang="en-US" altLang="zh-CN" sz="2400" dirty="0">
              <a:solidFill>
                <a:schemeClr val="folHlink"/>
              </a:solidFill>
              <a:latin typeface="Times New Roman" panose="02020603050405020304" pitchFamily="18" charset="0"/>
            </a:endParaRPr>
          </a:p>
          <a:p>
            <a:r>
              <a:rPr lang="en-US" altLang="zh-CN" sz="2400" dirty="0">
                <a:solidFill>
                  <a:schemeClr val="folHlink"/>
                </a:solidFill>
                <a:latin typeface="Times New Roman" panose="02020603050405020304" pitchFamily="18" charset="0"/>
              </a:rPr>
              <a:t>Nonplanar graphs can have arbitrarily large chromatic numbers</a:t>
            </a:r>
            <a:endParaRPr lang="en-US" altLang="zh-CN" sz="2400" dirty="0">
              <a:solidFill>
                <a:schemeClr val="folHlink"/>
              </a:solidFill>
              <a:latin typeface="Times New Roman" panose="02020603050405020304" pitchFamily="18" charset="0"/>
            </a:endParaRPr>
          </a:p>
        </p:txBody>
      </p:sp>
      <p:sp>
        <p:nvSpPr>
          <p:cNvPr id="75781" name="Rectangle 5"/>
          <p:cNvSpPr/>
          <p:nvPr/>
        </p:nvSpPr>
        <p:spPr>
          <a:xfrm>
            <a:off x="1439466" y="1228725"/>
            <a:ext cx="6318647" cy="513160"/>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6.8 Graph Coloring</a:t>
            </a:r>
            <a:endParaRPr lang="en-US" altLang="zh-CN" sz="3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Effect transition="in" filter="blinds(horizontal)">
                                      <p:cBhvr>
                                        <p:cTn id="7" dur="500"/>
                                        <p:tgtEl>
                                          <p:spTgt spid="76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490663" y="2812256"/>
            <a:ext cx="6162199" cy="2376964"/>
          </a:xfrm>
          <a:prstGeom prst="rect">
            <a:avLst/>
          </a:prstGeom>
        </p:spPr>
      </p:pic>
      <p:sp>
        <p:nvSpPr>
          <p:cNvPr id="3" name="文本框 2"/>
          <p:cNvSpPr txBox="1"/>
          <p:nvPr/>
        </p:nvSpPr>
        <p:spPr>
          <a:xfrm>
            <a:off x="1394936" y="1222534"/>
            <a:ext cx="4755356" cy="121920"/>
          </a:xfrm>
          <a:prstGeom prst="rect">
            <a:avLst/>
          </a:prstGeom>
          <a:noFill/>
        </p:spPr>
        <p:txBody>
          <a:bodyPr wrap="square" rtlCol="0">
            <a:spAutoFit/>
          </a:bodyPr>
          <a:p>
            <a:r>
              <a:rPr lang="en-US" altLang="zh-CN" sz="100"/>
              <a:t>in G</a:t>
            </a:r>
            <a:r>
              <a:rPr lang="zh-CN" altLang="en-US" sz="100"/>
              <a:t>：</a:t>
            </a:r>
            <a:r>
              <a:rPr lang="en-US" altLang="zh-CN" sz="100"/>
              <a:t> abc must have 3 colors</a:t>
            </a:r>
            <a:r>
              <a:rPr lang="zh-CN" altLang="en-US" sz="100"/>
              <a:t>。</a:t>
            </a:r>
            <a:endParaRPr lang="zh-CN" altLang="en-US" sz="100"/>
          </a:p>
          <a:p>
            <a:r>
              <a:rPr lang="en-US" altLang="zh-CN" sz="100"/>
              <a:t>in H</a:t>
            </a:r>
            <a:r>
              <a:rPr lang="zh-CN" altLang="en-US" sz="100"/>
              <a:t>，</a:t>
            </a:r>
            <a:r>
              <a:rPr lang="en-US" altLang="zh-CN" sz="100"/>
              <a:t>another color is needed</a:t>
            </a:r>
            <a:endParaRPr lang="en-US" altLang="zh-CN" sz="1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3346" y="2434114"/>
            <a:ext cx="3767614" cy="3064669"/>
          </a:xfrm>
          <a:prstGeom prst="rect">
            <a:avLst/>
          </a:prstGeom>
        </p:spPr>
      </p:pic>
      <p:sp>
        <p:nvSpPr>
          <p:cNvPr id="3" name="文本框 2"/>
          <p:cNvSpPr txBox="1"/>
          <p:nvPr/>
        </p:nvSpPr>
        <p:spPr>
          <a:xfrm>
            <a:off x="581025" y="1230154"/>
            <a:ext cx="2135029" cy="553085"/>
          </a:xfrm>
          <a:prstGeom prst="rect">
            <a:avLst/>
          </a:prstGeom>
          <a:noFill/>
        </p:spPr>
        <p:txBody>
          <a:bodyPr wrap="square" rtlCol="0">
            <a:spAutoFit/>
          </a:bodyPr>
          <a:p>
            <a:r>
              <a:rPr lang="zh-CN" altLang="en-US" sz="3000"/>
              <a:t>χ (K</a:t>
            </a:r>
            <a:r>
              <a:rPr lang="zh-CN" altLang="en-US" sz="3000" baseline="-25000"/>
              <a:t>n</a:t>
            </a:r>
            <a:r>
              <a:rPr lang="zh-CN" altLang="en-US" sz="3000"/>
              <a:t>) = n</a:t>
            </a:r>
            <a:endParaRPr lang="zh-CN" altLang="en-US" sz="3000"/>
          </a:p>
        </p:txBody>
      </p:sp>
      <p:pic>
        <p:nvPicPr>
          <p:cNvPr id="4" name="图片 3"/>
          <p:cNvPicPr>
            <a:picLocks noChangeAspect="1"/>
          </p:cNvPicPr>
          <p:nvPr/>
        </p:nvPicPr>
        <p:blipFill>
          <a:blip r:embed="rId2"/>
          <a:stretch>
            <a:fillRect/>
          </a:stretch>
        </p:blipFill>
        <p:spPr>
          <a:xfrm>
            <a:off x="4616768" y="2984659"/>
            <a:ext cx="3681889" cy="2418398"/>
          </a:xfrm>
          <a:prstGeom prst="rect">
            <a:avLst/>
          </a:prstGeom>
        </p:spPr>
      </p:pic>
      <p:sp>
        <p:nvSpPr>
          <p:cNvPr id="5" name="文本框 4"/>
          <p:cNvSpPr txBox="1"/>
          <p:nvPr/>
        </p:nvSpPr>
        <p:spPr>
          <a:xfrm>
            <a:off x="4968716" y="1459706"/>
            <a:ext cx="2135029" cy="553085"/>
          </a:xfrm>
          <a:prstGeom prst="rect">
            <a:avLst/>
          </a:prstGeom>
          <a:noFill/>
        </p:spPr>
        <p:txBody>
          <a:bodyPr wrap="square" rtlCol="0">
            <a:spAutoFit/>
          </a:bodyPr>
          <a:p>
            <a:r>
              <a:rPr lang="zh-CN" altLang="en-US" sz="3000"/>
              <a:t>χ (K</a:t>
            </a:r>
            <a:r>
              <a:rPr lang="en-US" altLang="zh-CN" sz="3000" baseline="-25000"/>
              <a:t>m,n</a:t>
            </a:r>
            <a:r>
              <a:rPr lang="zh-CN" altLang="en-US" sz="3000"/>
              <a:t>) = </a:t>
            </a:r>
            <a:r>
              <a:rPr lang="en-US" altLang="zh-CN" sz="3000"/>
              <a:t>2</a:t>
            </a:r>
            <a:endParaRPr lang="en-US" altLang="zh-CN" sz="30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22910" y="2837974"/>
            <a:ext cx="3880961" cy="2474119"/>
          </a:xfrm>
          <a:prstGeom prst="rect">
            <a:avLst/>
          </a:prstGeom>
        </p:spPr>
      </p:pic>
      <p:sp>
        <p:nvSpPr>
          <p:cNvPr id="3" name="文本框 2"/>
          <p:cNvSpPr txBox="1"/>
          <p:nvPr/>
        </p:nvSpPr>
        <p:spPr>
          <a:xfrm>
            <a:off x="768191" y="1297305"/>
            <a:ext cx="7785735" cy="829945"/>
          </a:xfrm>
          <a:prstGeom prst="rect">
            <a:avLst/>
          </a:prstGeom>
          <a:noFill/>
        </p:spPr>
        <p:txBody>
          <a:bodyPr wrap="square" rtlCol="0">
            <a:spAutoFit/>
          </a:bodyPr>
          <a:p>
            <a:r>
              <a:rPr lang="zh-CN" altLang="en-US" sz="2400"/>
              <a:t>χ (C</a:t>
            </a:r>
            <a:r>
              <a:rPr lang="zh-CN" altLang="en-US" sz="2400" baseline="-25000"/>
              <a:t>n</a:t>
            </a:r>
            <a:r>
              <a:rPr lang="zh-CN" altLang="en-US" sz="2400"/>
              <a:t>) = 2 if n is an even positive integer with n ≥ 4 </a:t>
            </a:r>
            <a:endParaRPr lang="zh-CN" altLang="en-US" sz="2400"/>
          </a:p>
          <a:p>
            <a:r>
              <a:rPr lang="zh-CN" altLang="en-US" sz="2400"/>
              <a:t>and χ (C</a:t>
            </a:r>
            <a:r>
              <a:rPr lang="zh-CN" altLang="en-US" sz="2400" baseline="-25000"/>
              <a:t>n</a:t>
            </a:r>
            <a:r>
              <a:rPr lang="zh-CN" altLang="en-US" sz="2400"/>
              <a:t>) = 3</a:t>
            </a:r>
            <a:r>
              <a:rPr lang="en-US" altLang="zh-CN" sz="2400"/>
              <a:t>, </a:t>
            </a:r>
            <a:r>
              <a:rPr lang="zh-CN" altLang="en-US" sz="2400"/>
              <a:t>if n is an odd positive integer with n ≥ 3.</a:t>
            </a:r>
            <a:endParaRPr lang="zh-CN" altLang="en-US" sz="2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日期占位符 1"/>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77828" name="Rectangle 5"/>
          <p:cNvSpPr/>
          <p:nvPr/>
        </p:nvSpPr>
        <p:spPr>
          <a:xfrm>
            <a:off x="1601391" y="2187179"/>
            <a:ext cx="4676140" cy="460375"/>
          </a:xfrm>
          <a:prstGeom prst="rect">
            <a:avLst/>
          </a:prstGeom>
          <a:noFill/>
          <a:ln w="9525">
            <a:noFill/>
          </a:ln>
        </p:spPr>
        <p:txBody>
          <a:bodyPr wrap="none">
            <a:spAutoFit/>
          </a:bodyPr>
          <a:p>
            <a:r>
              <a:rPr lang="en-US" altLang="zh-CN" sz="2400" dirty="0">
                <a:solidFill>
                  <a:schemeClr val="folHlink"/>
                </a:solidFill>
                <a:latin typeface="Calibri" panose="020F0502020204030204" pitchFamily="34" charset="0"/>
              </a:rPr>
              <a:t>6.6.3 Applications of graph colorings</a:t>
            </a:r>
            <a:r>
              <a:rPr lang="en-US" altLang="zh-CN" sz="100" dirty="0">
                <a:latin typeface="Calibri" panose="020F0502020204030204" pitchFamily="34" charset="0"/>
              </a:rPr>
              <a:t> </a:t>
            </a:r>
            <a:endParaRPr lang="en-US" altLang="zh-CN" sz="100" dirty="0">
              <a:latin typeface="Calibri" panose="020F0502020204030204" pitchFamily="34" charset="0"/>
            </a:endParaRPr>
          </a:p>
        </p:txBody>
      </p:sp>
      <p:sp>
        <p:nvSpPr>
          <p:cNvPr id="76807" name="Rectangle 5"/>
          <p:cNvSpPr/>
          <p:nvPr/>
        </p:nvSpPr>
        <p:spPr>
          <a:xfrm>
            <a:off x="1439466" y="1228725"/>
            <a:ext cx="6318647" cy="513160"/>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6.8 Graph Coloring</a:t>
            </a:r>
            <a:endParaRPr lang="en-US" altLang="zh-CN" sz="3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0" y="3195161"/>
            <a:ext cx="8594408" cy="20378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linds(horizontal)">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925354" y="2456498"/>
            <a:ext cx="8017193" cy="29236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日期占位符 4"/>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8435" name="Rectangle 29"/>
          <p:cNvSpPr/>
          <p:nvPr/>
        </p:nvSpPr>
        <p:spPr>
          <a:xfrm>
            <a:off x="908050" y="2141220"/>
            <a:ext cx="7515225" cy="1717675"/>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When a</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directed graph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D</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has no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loop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s and has no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multiple directed edges</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it is called 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simple directed graph</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18436"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8437"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96215" y="4156075"/>
            <a:ext cx="8227060" cy="2089150"/>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Frequency Assignments </a:t>
            </a:r>
            <a:endParaRPr lang="zh-CN" altLang="en-US"/>
          </a:p>
        </p:txBody>
      </p:sp>
      <p:sp>
        <p:nvSpPr>
          <p:cNvPr id="3" name="内容占位符 2"/>
          <p:cNvSpPr>
            <a:spLocks noGrp="1"/>
          </p:cNvSpPr>
          <p:nvPr>
            <p:ph idx="1"/>
          </p:nvPr>
        </p:nvSpPr>
        <p:spPr/>
        <p:txBody>
          <a:bodyPr>
            <a:normAutofit lnSpcReduction="10000"/>
          </a:bodyPr>
          <a:p>
            <a:r>
              <a:rPr lang="zh-CN" altLang="en-US" sz="1800"/>
              <a:t>Television channels 2 through 13 are assigned to stations in North</a:t>
            </a:r>
            <a:r>
              <a:rPr lang="en-US" altLang="zh-CN" sz="1800"/>
              <a:t> </a:t>
            </a:r>
            <a:r>
              <a:rPr lang="zh-CN" altLang="en-US" sz="1800"/>
              <a:t>America so that no two stations within 150 miles can operate on the same channel. How can the</a:t>
            </a:r>
            <a:r>
              <a:rPr lang="en-US" altLang="zh-CN" sz="1800"/>
              <a:t> </a:t>
            </a:r>
            <a:r>
              <a:rPr lang="zh-CN" altLang="en-US" sz="1800"/>
              <a:t>assignment of channels be modeled by graph coloring?</a:t>
            </a:r>
            <a:endParaRPr lang="zh-CN" altLang="en-US" sz="1800"/>
          </a:p>
          <a:p>
            <a:endParaRPr lang="zh-CN" altLang="en-US"/>
          </a:p>
          <a:p>
            <a:r>
              <a:rPr lang="zh-CN" altLang="en-US" sz="1500"/>
              <a:t>Solution: </a:t>
            </a:r>
            <a:r>
              <a:rPr lang="zh-CN" altLang="en-US" sz="1800"/>
              <a:t>Construct a graph by assigning a vertex to each station. Two vertices are connected by</a:t>
            </a:r>
            <a:r>
              <a:rPr lang="en-US" altLang="zh-CN" sz="1800"/>
              <a:t> </a:t>
            </a:r>
            <a:r>
              <a:rPr lang="zh-CN" altLang="en-US" sz="1800"/>
              <a:t>an edge if they are located within 150 miles of each other.An assignment of channels corresponds</a:t>
            </a:r>
            <a:r>
              <a:rPr lang="en-US" altLang="zh-CN" sz="1800"/>
              <a:t> </a:t>
            </a:r>
            <a:r>
              <a:rPr lang="zh-CN" altLang="en-US" sz="1800"/>
              <a:t>to a coloring of the graph, where each color represents a different channel.</a:t>
            </a:r>
            <a:endParaRPr lang="zh-CN"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日期占位符 4"/>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9459" name="Rectangle 29"/>
          <p:cNvSpPr/>
          <p:nvPr/>
        </p:nvSpPr>
        <p:spPr>
          <a:xfrm>
            <a:off x="882650" y="2400300"/>
            <a:ext cx="7515225" cy="1717675"/>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a:t>
            </a:r>
            <a:r>
              <a:rPr lang="en-US" altLang="zh-CN" sz="3200" i="1" dirty="0">
                <a:solidFill>
                  <a:srgbClr val="FF0000"/>
                </a:solidFill>
                <a:latin typeface="Times New Roman" panose="02020603050405020304" pitchFamily="18" charset="0"/>
                <a:cs typeface="Times New Roman" panose="02020603050405020304" pitchFamily="18" charset="0"/>
              </a:rPr>
              <a:t>D</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irected graph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that may have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multiple directed edges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called 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directed multigraph</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19460"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9461"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9462" name="矩形 2"/>
          <p:cNvSpPr/>
          <p:nvPr/>
        </p:nvSpPr>
        <p:spPr>
          <a:xfrm>
            <a:off x="6699250" y="4508500"/>
            <a:ext cx="1724025" cy="461963"/>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有向多重图</a:t>
            </a:r>
            <a:endParaRPr lang="zh-CN" altLang="en-US" sz="2400" dirty="0">
              <a:solidFill>
                <a:srgbClr val="FF0000"/>
              </a:solidFill>
              <a:latin typeface="Calibri" panose="020F0502020204030204" pitchFamily="34" charset="0"/>
            </a:endParaRPr>
          </a:p>
        </p:txBody>
      </p:sp>
      <p:sp>
        <p:nvSpPr>
          <p:cNvPr id="19463" name="矩形 2"/>
          <p:cNvSpPr/>
          <p:nvPr/>
        </p:nvSpPr>
        <p:spPr>
          <a:xfrm>
            <a:off x="3392805" y="3592830"/>
            <a:ext cx="4402138" cy="585788"/>
          </a:xfrm>
          <a:prstGeom prst="rect">
            <a:avLst/>
          </a:prstGeom>
          <a:noFill/>
          <a:ln w="9525">
            <a:noFill/>
          </a:ln>
        </p:spPr>
        <p:txBody>
          <a:bodyPr wrap="none">
            <a:spAutoFit/>
          </a:bodyPr>
          <a:p>
            <a:r>
              <a:rPr lang="en-US" altLang="zh-CN" sz="3200" dirty="0">
                <a:latin typeface="Times New Roman" panose="02020603050405020304" pitchFamily="18" charset="0"/>
                <a:cs typeface="Times New Roman" panose="02020603050405020304" pitchFamily="18" charset="0"/>
              </a:rPr>
              <a:t>An edge of </a:t>
            </a:r>
            <a:r>
              <a:rPr lang="en-US" altLang="zh-CN" sz="3200" i="1" dirty="0">
                <a:solidFill>
                  <a:srgbClr val="FF0000"/>
                </a:solidFill>
                <a:latin typeface="Times New Roman" panose="02020603050405020304" pitchFamily="18" charset="0"/>
                <a:cs typeface="Times New Roman" panose="02020603050405020304" pitchFamily="18" charset="0"/>
              </a:rPr>
              <a:t>multiplicity</a:t>
            </a:r>
            <a:r>
              <a:rPr lang="en-US" altLang="zh-CN" sz="3200" dirty="0">
                <a:latin typeface="Times New Roman" panose="02020603050405020304" pitchFamily="18" charset="0"/>
                <a:cs typeface="Times New Roman" panose="02020603050405020304" pitchFamily="18" charset="0"/>
              </a:rPr>
              <a:t> m</a:t>
            </a:r>
            <a:endParaRPr lang="zh-CN" altLang="en-US" sz="3200"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40335" y="4268470"/>
            <a:ext cx="6421120" cy="20675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0483" name="Rectangle 25"/>
          <p:cNvSpPr/>
          <p:nvPr/>
        </p:nvSpPr>
        <p:spPr>
          <a:xfrm>
            <a:off x="827088" y="2420938"/>
            <a:ext cx="7515225" cy="2800350"/>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directed multigraph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D=(V,E) consists of a nonempty set V of vertices, a set E of edges, and a function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from E to { (u,v) | u,vV }. The edges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and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are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multiple edges</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if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f</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0484"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20485"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0483" name="Rectangle 25"/>
          <p:cNvSpPr/>
          <p:nvPr/>
        </p:nvSpPr>
        <p:spPr>
          <a:xfrm>
            <a:off x="827088" y="2420938"/>
            <a:ext cx="7515225" cy="1173480"/>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 graph with both directed and undirected edges is called a mixed graph.</a:t>
            </a:r>
            <a:endParaRPr lang="zh-CN" altLang="en-US" sz="3200" dirty="0">
              <a:latin typeface="Times New Roman" panose="02020603050405020304" pitchFamily="18" charset="0"/>
              <a:cs typeface="Times New Roman" panose="02020603050405020304" pitchFamily="18" charset="0"/>
              <a:sym typeface="Symbol" panose="05050102010706020507" pitchFamily="18" charset="2"/>
            </a:endParaRPr>
          </a:p>
        </p:txBody>
      </p:sp>
      <p:sp>
        <p:nvSpPr>
          <p:cNvPr id="20484"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20485" name="Rectangle 78"/>
          <p:cNvSpPr/>
          <p:nvPr/>
        </p:nvSpPr>
        <p:spPr>
          <a:xfrm>
            <a:off x="609600" y="1506538"/>
            <a:ext cx="5688013" cy="53403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Mix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graphicFrame>
        <p:nvGraphicFramePr>
          <p:cNvPr id="12293" name="Group 5"/>
          <p:cNvGraphicFramePr>
            <a:graphicFrameLocks noGrp="1"/>
          </p:cNvGraphicFramePr>
          <p:nvPr>
            <p:ph idx="1"/>
          </p:nvPr>
        </p:nvGraphicFramePr>
        <p:xfrm>
          <a:off x="755650" y="2276475"/>
          <a:ext cx="8001000" cy="3951289"/>
        </p:xfrm>
        <a:graphic>
          <a:graphicData uri="http://schemas.openxmlformats.org/drawingml/2006/table">
            <a:tbl>
              <a:tblPr/>
              <a:tblGrid>
                <a:gridCol w="2000250"/>
                <a:gridCol w="2000250"/>
                <a:gridCol w="2000250"/>
                <a:gridCol w="2000250"/>
              </a:tblGrid>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type</a:t>
                      </a:r>
                      <a:endParaRPr kumimoji="0" lang="en-US"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edges</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Multiple edges allowed?</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Loops allowed?</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Simple graph</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rPr>
                        <a:t>undirected</a:t>
                      </a:r>
                      <a:endParaRPr kumimoji="0" lang="en-US" sz="1400" b="0" i="0" u="none" strike="noStrike" cap="none" normalizeH="0" baseline="0" dirty="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no</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no</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78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Multigraph</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undirected</a:t>
                      </a:r>
                      <a:endPar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yes</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no</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43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Pseudograph</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undirected</a:t>
                      </a:r>
                      <a:endPar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yes</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yes</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Simple directed graph</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directed</a:t>
                      </a:r>
                      <a:endPar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no</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no</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315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Directed multigraph</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Mixed graph </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Directed</a:t>
                      </a:r>
                      <a:endPar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rPr>
                        <a:t>Undirected and directed</a:t>
                      </a:r>
                      <a:endParaRPr kumimoji="0" lang="en-US" sz="1400" b="0" i="0" u="none" strike="noStrike" cap="none" normalizeH="0" baseline="0" smtClean="0">
                        <a:ln>
                          <a:noFill/>
                        </a:ln>
                        <a:solidFill>
                          <a:srgbClr val="0000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Yes</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yes</a:t>
                      </a:r>
                      <a:endParaRPr kumimoji="0" lang="en-US" sz="14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Yes</a:t>
                      </a:r>
                      <a:endParaRPr kumimoji="0" lang="en-US"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en-US"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rPr>
                        <a:t>yes</a:t>
                      </a:r>
                      <a:endParaRPr kumimoji="0" lang="en-US" sz="1400" b="0" i="0" u="none" strike="noStrike" cap="none" normalizeH="0" baseline="0" dirty="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1544" name="Line 57"/>
          <p:cNvSpPr/>
          <p:nvPr/>
        </p:nvSpPr>
        <p:spPr>
          <a:xfrm>
            <a:off x="755650" y="5661025"/>
            <a:ext cx="7920038" cy="0"/>
          </a:xfrm>
          <a:prstGeom prst="line">
            <a:avLst/>
          </a:prstGeom>
          <a:ln w="9525" cap="flat" cmpd="sng">
            <a:solidFill>
              <a:schemeClr val="tx1"/>
            </a:solidFill>
            <a:prstDash val="solid"/>
            <a:headEnd type="none" w="med" len="med"/>
            <a:tailEnd type="none" w="med" len="med"/>
          </a:ln>
        </p:spPr>
      </p:sp>
      <p:sp>
        <p:nvSpPr>
          <p:cNvPr id="21545"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2531" name="Rectangle 19"/>
          <p:cNvSpPr/>
          <p:nvPr/>
        </p:nvSpPr>
        <p:spPr>
          <a:xfrm>
            <a:off x="684213" y="1557338"/>
            <a:ext cx="28892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Graph models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2533" name="Rectangle 21"/>
          <p:cNvSpPr/>
          <p:nvPr/>
        </p:nvSpPr>
        <p:spPr>
          <a:xfrm>
            <a:off x="3738245" y="1643380"/>
            <a:ext cx="3598545" cy="534035"/>
          </a:xfrm>
          <a:prstGeom prst="rect">
            <a:avLst/>
          </a:prstGeom>
          <a:noFill/>
          <a:ln w="9525">
            <a:noFill/>
          </a:ln>
        </p:spPr>
        <p:txBody>
          <a:bodyPr wrap="square">
            <a:spAutoFit/>
          </a:bodyPr>
          <a:p>
            <a:pPr>
              <a:lnSpc>
                <a:spcPct val="120000"/>
              </a:lnSpc>
            </a:pPr>
            <a:r>
              <a:rPr lang="en-US" altLang="zh-CN" sz="2400" dirty="0">
                <a:solidFill>
                  <a:schemeClr val="accent2"/>
                </a:solidFill>
                <a:latin typeface="Calibri" panose="020F0502020204030204" pitchFamily="34" charset="0"/>
                <a:sym typeface="Symbol" panose="05050102010706020507" pitchFamily="18" charset="2"/>
              </a:rPr>
              <a:t> </a:t>
            </a:r>
            <a:r>
              <a:rPr lang="en-US" altLang="zh-CN" sz="2400" dirty="0">
                <a:solidFill>
                  <a:schemeClr val="accent2"/>
                </a:solidFill>
                <a:latin typeface="Calibri" panose="020F0502020204030204" pitchFamily="34" charset="0"/>
                <a:cs typeface="Times New Roman" panose="02020603050405020304" pitchFamily="18" charset="0"/>
                <a:sym typeface="Symbol" panose="05050102010706020507" pitchFamily="18" charset="2"/>
              </a:rPr>
              <a:t>Acquaintanceship graphs</a:t>
            </a:r>
            <a:r>
              <a:rPr lang="en-US" altLang="zh-CN" sz="2400" dirty="0">
                <a:solidFill>
                  <a:srgbClr val="FF9933"/>
                </a:solidFill>
                <a:latin typeface="Calibri" panose="020F0502020204030204" pitchFamily="34" charset="0"/>
                <a:cs typeface="Times New Roman" panose="02020603050405020304" pitchFamily="18" charset="0"/>
                <a:sym typeface="Symbol" panose="05050102010706020507" pitchFamily="18" charset="2"/>
              </a:rPr>
              <a:t> </a:t>
            </a:r>
            <a:endParaRPr lang="en-US" altLang="zh-CN" sz="2400" dirty="0">
              <a:solidFill>
                <a:srgbClr val="FF9933"/>
              </a:solidFill>
              <a:latin typeface="Calibri" panose="020F0502020204030204" pitchFamily="34" charset="0"/>
              <a:ea typeface="Times New Roman" panose="02020603050405020304" pitchFamily="18" charset="0"/>
              <a:sym typeface="Symbol" panose="05050102010706020507" pitchFamily="18" charset="2"/>
            </a:endParaRPr>
          </a:p>
        </p:txBody>
      </p:sp>
      <p:sp>
        <p:nvSpPr>
          <p:cNvPr id="22540"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684530" y="2092325"/>
            <a:ext cx="7058660" cy="462153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60680" y="235585"/>
            <a:ext cx="8474075" cy="3043555"/>
          </a:xfrm>
          <a:prstGeom prst="rect">
            <a:avLst/>
          </a:prstGeom>
        </p:spPr>
      </p:pic>
      <p:pic>
        <p:nvPicPr>
          <p:cNvPr id="3" name="图片 2"/>
          <p:cNvPicPr>
            <a:picLocks noChangeAspect="1"/>
          </p:cNvPicPr>
          <p:nvPr/>
        </p:nvPicPr>
        <p:blipFill>
          <a:blip r:embed="rId2"/>
          <a:stretch>
            <a:fillRect/>
          </a:stretch>
        </p:blipFill>
        <p:spPr>
          <a:xfrm>
            <a:off x="370840" y="3553460"/>
            <a:ext cx="8524875" cy="3180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p:txBody>
          <a:bodyPr vert="horz" wrap="square" lIns="91440" tIns="45720" rIns="91440" bIns="45720" anchor="ctr"/>
          <a:p>
            <a:pPr eaLnBrk="1" hangingPunct="1"/>
            <a:r>
              <a:rPr lang="en-US" altLang="zh-CN" dirty="0"/>
              <a:t>Euler Graph</a:t>
            </a:r>
            <a:endParaRPr lang="en-US" altLang="zh-CN" dirty="0"/>
          </a:p>
        </p:txBody>
      </p:sp>
      <p:sp>
        <p:nvSpPr>
          <p:cNvPr id="7171" name="Rectangle 3"/>
          <p:cNvSpPr>
            <a:spLocks noGrp="1"/>
          </p:cNvSpPr>
          <p:nvPr>
            <p:ph type="body" sz="half" idx="1"/>
          </p:nvPr>
        </p:nvSpPr>
        <p:spPr>
          <a:xfrm>
            <a:off x="457200" y="1600200"/>
            <a:ext cx="4664075" cy="895350"/>
          </a:xfrm>
        </p:spPr>
        <p:txBody>
          <a:bodyPr vert="horz" wrap="square" lIns="91440" tIns="45720" rIns="91440" bIns="45720" anchor="t"/>
          <a:p>
            <a:pPr eaLnBrk="1" hangingPunct="1">
              <a:buClrTx/>
              <a:buSzTx/>
              <a:buFont typeface="Arial" panose="020B0604020202020204" pitchFamily="34" charset="0"/>
            </a:pPr>
            <a:r>
              <a:rPr lang="en-US" altLang="zh-CN" sz="2800" dirty="0"/>
              <a:t>History:</a:t>
            </a:r>
            <a:endParaRPr lang="en-US" altLang="zh-CN" sz="2800" dirty="0"/>
          </a:p>
          <a:p>
            <a:pPr lvl="1" eaLnBrk="1" hangingPunct="1"/>
            <a:r>
              <a:rPr lang="en-US" altLang="zh-CN" sz="2400" dirty="0"/>
              <a:t>Leonhard Euler (1707 -1783)</a:t>
            </a:r>
            <a:endParaRPr lang="en-US" altLang="zh-CN" sz="2400" dirty="0"/>
          </a:p>
        </p:txBody>
      </p:sp>
      <p:pic>
        <p:nvPicPr>
          <p:cNvPr id="7172" name="Picture 4" descr="Euler"/>
          <p:cNvPicPr>
            <a:picLocks noChangeAspect="1"/>
          </p:cNvPicPr>
          <p:nvPr>
            <p:ph sz="quarter" idx="2"/>
          </p:nvPr>
        </p:nvPicPr>
        <p:blipFill>
          <a:blip r:embed="rId1"/>
          <a:srcRect/>
          <a:stretch>
            <a:fillRect/>
          </a:stretch>
        </p:blipFill>
        <p:spPr>
          <a:xfrm>
            <a:off x="914400" y="2946400"/>
            <a:ext cx="2974975" cy="3486150"/>
          </a:xfrm>
        </p:spPr>
      </p:pic>
      <p:pic>
        <p:nvPicPr>
          <p:cNvPr id="7173" name="Picture 5" descr="bridge1"/>
          <p:cNvPicPr>
            <a:picLocks noChangeAspect="1"/>
          </p:cNvPicPr>
          <p:nvPr>
            <p:ph sz="quarter" idx="3"/>
          </p:nvPr>
        </p:nvPicPr>
        <p:blipFill>
          <a:blip r:embed="rId2"/>
          <a:srcRect/>
          <a:stretch>
            <a:fillRect/>
          </a:stretch>
        </p:blipFill>
        <p:spPr>
          <a:xfrm>
            <a:off x="5181600" y="5334000"/>
            <a:ext cx="3344863" cy="1309688"/>
          </a:xfrm>
        </p:spPr>
      </p:pic>
      <p:sp>
        <p:nvSpPr>
          <p:cNvPr id="7174" name="Rectangle 6"/>
          <p:cNvSpPr/>
          <p:nvPr/>
        </p:nvSpPr>
        <p:spPr>
          <a:xfrm>
            <a:off x="4724400" y="1676400"/>
            <a:ext cx="3867150" cy="2705100"/>
          </a:xfrm>
          <a:prstGeom prst="rect">
            <a:avLst/>
          </a:prstGeom>
          <a:noFill/>
          <a:ln w="9525">
            <a:noFill/>
          </a:ln>
        </p:spPr>
        <p:txBody>
          <a:bodyPr/>
          <a:p>
            <a:pPr marL="342900" indent="-342900">
              <a:spcBef>
                <a:spcPct val="20000"/>
              </a:spcBef>
              <a:buChar char="•"/>
            </a:pPr>
            <a:r>
              <a:rPr lang="en-US" altLang="zh-CN" sz="2400" dirty="0">
                <a:latin typeface="Calibri" panose="020F0502020204030204" pitchFamily="34" charset="0"/>
              </a:rPr>
              <a:t>In Konigsberg, German, a river ran through the city. After passing an island in its center, the river broke into two branches. Seven bridges were built so that the people of the city could get from one part to another. </a:t>
            </a:r>
            <a:endParaRPr lang="en-US" altLang="zh-CN" sz="2400" dirty="0">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0"/>
            <a:ext cx="8919210" cy="3429000"/>
          </a:xfrm>
          <a:prstGeom prst="rect">
            <a:avLst/>
          </a:prstGeom>
        </p:spPr>
      </p:pic>
      <p:pic>
        <p:nvPicPr>
          <p:cNvPr id="3" name="图片 2"/>
          <p:cNvPicPr>
            <a:picLocks noChangeAspect="1"/>
          </p:cNvPicPr>
          <p:nvPr/>
        </p:nvPicPr>
        <p:blipFill>
          <a:blip r:embed="rId2"/>
          <a:stretch>
            <a:fillRect/>
          </a:stretch>
        </p:blipFill>
        <p:spPr>
          <a:xfrm>
            <a:off x="0" y="3429000"/>
            <a:ext cx="8901430" cy="30499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1283970"/>
            <a:ext cx="8917940" cy="3614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3555" name="Rectangle 13"/>
          <p:cNvSpPr>
            <a:spLocks noGrp="1"/>
          </p:cNvSpPr>
          <p:nvPr>
            <p:ph type="title"/>
          </p:nvPr>
        </p:nvSpPr>
        <p:spPr>
          <a:xfrm>
            <a:off x="395288" y="304800"/>
            <a:ext cx="8424862" cy="1216025"/>
          </a:xfrm>
        </p:spPr>
        <p:txBody>
          <a:bodyPr vert="horz" wrap="square" lIns="91440" tIns="45720" rIns="91440" bIns="45720" anchor="b"/>
          <a:p>
            <a:pPr algn="l"/>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3556"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4342" name="Rectangle 23"/>
          <p:cNvSpPr/>
          <p:nvPr/>
        </p:nvSpPr>
        <p:spPr>
          <a:xfrm>
            <a:off x="679450" y="2535238"/>
            <a:ext cx="7780338" cy="3538537"/>
          </a:xfrm>
          <a:prstGeom prst="rect">
            <a:avLst/>
          </a:prstGeom>
          <a:noFill/>
          <a:ln w="9525">
            <a:noFill/>
          </a:ln>
        </p:spPr>
        <p:txBody>
          <a:bodyPr>
            <a:spAutoFit/>
          </a:bodyPr>
          <a:p>
            <a:r>
              <a:rPr lang="en-US" altLang="zh-CN" sz="3200" b="1" dirty="0">
                <a:latin typeface="Times New Roman" panose="02020603050405020304" pitchFamily="18" charset="0"/>
                <a:cs typeface="Times New Roman" panose="02020603050405020304" pitchFamily="18" charset="0"/>
              </a:rPr>
              <a:t>Definition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1</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Two vertices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in an undirected graph G are called </a:t>
            </a:r>
            <a:r>
              <a:rPr lang="en-US" altLang="zh-CN" sz="3200" i="1" dirty="0">
                <a:solidFill>
                  <a:srgbClr val="FF0000"/>
                </a:solidFill>
                <a:latin typeface="Times New Roman" panose="02020603050405020304" pitchFamily="18" charset="0"/>
                <a:cs typeface="Times New Roman" panose="02020603050405020304" pitchFamily="18" charset="0"/>
              </a:rPr>
              <a:t>adjacent</a:t>
            </a:r>
            <a:r>
              <a:rPr lang="en-US" altLang="zh-CN" sz="3200" dirty="0">
                <a:latin typeface="Times New Roman" panose="02020603050405020304" pitchFamily="18" charset="0"/>
                <a:cs typeface="Times New Roman" panose="02020603050405020304" pitchFamily="18" charset="0"/>
              </a:rPr>
              <a:t> or </a:t>
            </a:r>
            <a:r>
              <a:rPr lang="en-US" altLang="zh-CN" sz="3200" i="1" dirty="0">
                <a:solidFill>
                  <a:srgbClr val="FF0000"/>
                </a:solidFill>
                <a:latin typeface="Times New Roman" panose="02020603050405020304" pitchFamily="18" charset="0"/>
                <a:cs typeface="Times New Roman" panose="02020603050405020304" pitchFamily="18" charset="0"/>
              </a:rPr>
              <a:t>neighbors</a:t>
            </a:r>
            <a:r>
              <a:rPr lang="en-US" altLang="zh-CN" sz="3200" dirty="0">
                <a:latin typeface="Times New Roman" panose="02020603050405020304" pitchFamily="18" charset="0"/>
                <a:cs typeface="Times New Roman" panose="02020603050405020304" pitchFamily="18" charset="0"/>
              </a:rPr>
              <a:t> in G if {u,v} is an edge of G. If </a:t>
            </a:r>
            <a:r>
              <a:rPr lang="en-US" altLang="zh-CN" sz="3200" i="1" dirty="0">
                <a:solidFill>
                  <a:srgbClr val="FF0000"/>
                </a:solidFill>
                <a:latin typeface="Times New Roman" panose="02020603050405020304" pitchFamily="18" charset="0"/>
                <a:cs typeface="Times New Roman" panose="02020603050405020304" pitchFamily="18" charset="0"/>
              </a:rPr>
              <a:t>e</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i="1" dirty="0">
                <a:solidFill>
                  <a:srgbClr val="FF0000"/>
                </a:solidFill>
                <a:latin typeface="Times New Roman" panose="02020603050405020304" pitchFamily="18" charset="0"/>
                <a:cs typeface="Times New Roman" panose="02020603050405020304" pitchFamily="18" charset="0"/>
              </a:rPr>
              <a:t>u</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i="1" dirty="0">
                <a:solidFill>
                  <a:srgbClr val="FF0000"/>
                </a:solidFill>
                <a:latin typeface="Times New Roman" panose="02020603050405020304" pitchFamily="18" charset="0"/>
                <a:cs typeface="Times New Roman" panose="02020603050405020304" pitchFamily="18" charset="0"/>
              </a:rPr>
              <a:t>v</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the edge </a:t>
            </a:r>
            <a:r>
              <a:rPr lang="en-US" altLang="zh-CN" sz="3200" i="1" dirty="0">
                <a:solidFill>
                  <a:srgbClr val="FF0000"/>
                </a:solidFill>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 is called </a:t>
            </a:r>
            <a:r>
              <a:rPr lang="en-US" altLang="zh-CN" sz="3200" i="1" dirty="0">
                <a:solidFill>
                  <a:srgbClr val="FF0000"/>
                </a:solidFill>
                <a:latin typeface="Times New Roman" panose="02020603050405020304" pitchFamily="18" charset="0"/>
                <a:cs typeface="Times New Roman" panose="02020603050405020304" pitchFamily="18" charset="0"/>
              </a:rPr>
              <a:t>incident with </a:t>
            </a:r>
            <a:r>
              <a:rPr lang="en-US" altLang="zh-CN" sz="3200" dirty="0">
                <a:latin typeface="Times New Roman" panose="02020603050405020304" pitchFamily="18" charset="0"/>
                <a:cs typeface="Times New Roman" panose="02020603050405020304" pitchFamily="18" charset="0"/>
              </a:rPr>
              <a:t>the vertices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The edge e is also said to </a:t>
            </a:r>
            <a:r>
              <a:rPr lang="en-US" altLang="zh-CN" sz="3200" i="1" dirty="0">
                <a:solidFill>
                  <a:srgbClr val="FF0000"/>
                </a:solidFill>
                <a:latin typeface="Times New Roman" panose="02020603050405020304" pitchFamily="18" charset="0"/>
                <a:cs typeface="Times New Roman" panose="02020603050405020304" pitchFamily="18" charset="0"/>
              </a:rPr>
              <a:t>connect</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The vertices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are called </a:t>
            </a:r>
            <a:r>
              <a:rPr lang="en-US" altLang="zh-CN" sz="3200" i="1" dirty="0">
                <a:solidFill>
                  <a:srgbClr val="FF0000"/>
                </a:solidFill>
                <a:latin typeface="Times New Roman" panose="02020603050405020304" pitchFamily="18" charset="0"/>
                <a:cs typeface="Times New Roman" panose="02020603050405020304" pitchFamily="18" charset="0"/>
              </a:rPr>
              <a:t>endpoints</a:t>
            </a:r>
            <a:r>
              <a:rPr lang="en-US" altLang="zh-CN" sz="3200" dirty="0">
                <a:latin typeface="Times New Roman" panose="02020603050405020304" pitchFamily="18" charset="0"/>
                <a:cs typeface="Times New Roman" panose="02020603050405020304" pitchFamily="18" charset="0"/>
              </a:rPr>
              <a:t> of the edge {</a:t>
            </a:r>
            <a:r>
              <a:rPr lang="en-US" altLang="zh-CN" sz="3200" i="1" dirty="0">
                <a:latin typeface="Times New Roman" panose="02020603050405020304" pitchFamily="18" charset="0"/>
                <a:cs typeface="Times New Roman" panose="02020603050405020304" pitchFamily="18" charset="0"/>
              </a:rPr>
              <a:t>u</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endParaRPr lang="en-US" altLang="zh-CN" sz="3200" dirty="0">
              <a:latin typeface="Times New Roman" panose="02020603050405020304" pitchFamily="18" charset="0"/>
              <a:ea typeface="Times New Roman" panose="02020603050405020304" pitchFamily="18" charset="0"/>
            </a:endParaRPr>
          </a:p>
        </p:txBody>
      </p:sp>
      <p:sp>
        <p:nvSpPr>
          <p:cNvPr id="23558" name="矩形 2"/>
          <p:cNvSpPr/>
          <p:nvPr/>
        </p:nvSpPr>
        <p:spPr>
          <a:xfrm>
            <a:off x="6948488" y="1181100"/>
            <a:ext cx="1944687" cy="1200150"/>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相邻，邻居</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关联，连接</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端点</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blinds(horizontal)">
                                      <p:cBhvr>
                                        <p:cTn id="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5366" name="Rectangle 17"/>
          <p:cNvSpPr/>
          <p:nvPr/>
        </p:nvSpPr>
        <p:spPr>
          <a:xfrm>
            <a:off x="468313" y="2328863"/>
            <a:ext cx="8353425" cy="2554287"/>
          </a:xfrm>
          <a:prstGeom prst="rect">
            <a:avLst/>
          </a:prstGeom>
          <a:noFill/>
          <a:ln w="9525">
            <a:noFill/>
          </a:ln>
        </p:spPr>
        <p:txBody>
          <a:bodyPr>
            <a:spAutoFit/>
          </a:bodyPr>
          <a:p>
            <a:r>
              <a:rPr lang="en-US" altLang="zh-CN" sz="3200" b="1" dirty="0">
                <a:latin typeface="Times New Roman" panose="02020603050405020304" pitchFamily="18" charset="0"/>
                <a:cs typeface="Times New Roman" panose="02020603050405020304" pitchFamily="18" charset="0"/>
              </a:rPr>
              <a:t>Definition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The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degree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a vertex in an undirected graph is the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number of edges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incident with it, except that a loop at a vertex contributes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twice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to the degree of that vertex. The degree of the vertex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denoted by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deg(</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4580"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4581"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 name="矩形 1"/>
          <p:cNvSpPr/>
          <p:nvPr/>
        </p:nvSpPr>
        <p:spPr>
          <a:xfrm>
            <a:off x="574675" y="5013325"/>
            <a:ext cx="8066088" cy="1076325"/>
          </a:xfrm>
          <a:prstGeom prst="rect">
            <a:avLst/>
          </a:prstGeom>
          <a:noFill/>
          <a:ln w="9525">
            <a:noFill/>
          </a:ln>
        </p:spPr>
        <p:txBody>
          <a:bodyPr>
            <a:spAutoFit/>
          </a:bodyPr>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 vertex of degree zero is called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isolated</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 vertex of degree one is called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pendant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4583" name="矩形 2"/>
          <p:cNvSpPr/>
          <p:nvPr/>
        </p:nvSpPr>
        <p:spPr>
          <a:xfrm>
            <a:off x="7191375" y="1173163"/>
            <a:ext cx="1439863" cy="1200150"/>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度数</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孤立点</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悬挂点</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5366" name="Rectangle 17"/>
          <p:cNvSpPr/>
          <p:nvPr/>
        </p:nvSpPr>
        <p:spPr>
          <a:xfrm>
            <a:off x="468313" y="2328863"/>
            <a:ext cx="8353425" cy="3538220"/>
          </a:xfrm>
          <a:prstGeom prst="rect">
            <a:avLst/>
          </a:prstGeom>
          <a:noFill/>
          <a:ln w="9525">
            <a:noFill/>
          </a:ln>
        </p:spPr>
        <p:txBody>
          <a:bodyPr>
            <a:spAutoFit/>
          </a:bodyPr>
          <a:p>
            <a:r>
              <a:rPr lang="en-US" altLang="zh-CN" sz="3200" b="1" dirty="0">
                <a:latin typeface="Times New Roman" panose="02020603050405020304" pitchFamily="18" charset="0"/>
                <a:cs typeface="Times New Roman" panose="02020603050405020304" pitchFamily="18" charset="0"/>
              </a:rPr>
              <a:t>Definition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2</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The set of all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neighbors</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a vertex v of G = (V , E), denoted by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 (v)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called the neighborhood of v. If A is a subset of V , we denote by N (A) the set of all vertices in G that are adjacent to at least one vertex in A. </a:t>
            </a:r>
            <a:endParaRPr lang="en-US" altLang="zh-CN" sz="3200" dirty="0">
              <a:latin typeface="Times New Roman" panose="02020603050405020304" pitchFamily="18" charset="0"/>
              <a:cs typeface="Times New Roman" panose="02020603050405020304" pitchFamily="18" charset="0"/>
              <a:sym typeface="Symbol" panose="05050102010706020507" pitchFamily="18" charset="2"/>
            </a:endParaRPr>
          </a:p>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So, </a:t>
            </a:r>
            <a:endParaRPr lang="en-US" altLang="zh-CN" sz="3200" dirty="0">
              <a:latin typeface="Times New Roman" panose="02020603050405020304" pitchFamily="18" charset="0"/>
              <a:cs typeface="Times New Roman" panose="02020603050405020304" pitchFamily="18" charset="0"/>
              <a:sym typeface="Symbol" panose="05050102010706020507" pitchFamily="18" charset="2"/>
            </a:endParaRPr>
          </a:p>
          <a:p>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 (A) = </a:t>
            </a:r>
            <a:r>
              <a:rPr lang="en-US" altLang="zh-CN" sz="3200" dirty="0">
                <a:solidFill>
                  <a:srgbClr val="FF0000"/>
                </a:solidFill>
                <a:latin typeface="微软雅黑" panose="020B0503020204020204" charset="-122"/>
                <a:ea typeface="微软雅黑" panose="020B0503020204020204" charset="-122"/>
                <a:cs typeface="Times New Roman" panose="02020603050405020304" pitchFamily="18" charset="0"/>
                <a:sym typeface="Symbol" panose="05050102010706020507" pitchFamily="18" charset="2"/>
              </a:rPr>
              <a:t>∪</a:t>
            </a:r>
            <a:r>
              <a:rPr lang="en-US" altLang="zh-CN" sz="3200" baseline="-25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N (v).</a:t>
            </a:r>
            <a:endPar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24580"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4581"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5366" name="Rectangle 17"/>
          <p:cNvSpPr/>
          <p:nvPr/>
        </p:nvSpPr>
        <p:spPr>
          <a:xfrm>
            <a:off x="468313" y="2328863"/>
            <a:ext cx="8353425" cy="2553335"/>
          </a:xfrm>
          <a:prstGeom prst="rect">
            <a:avLst/>
          </a:prstGeom>
          <a:noFill/>
          <a:ln w="9525">
            <a:noFill/>
          </a:ln>
        </p:spPr>
        <p:txBody>
          <a:bodyPr>
            <a:spAutoFit/>
          </a:bodyPr>
          <a:p>
            <a:r>
              <a:rPr lang="en-US" altLang="zh-CN" sz="3200" b="1" dirty="0">
                <a:latin typeface="Times New Roman" panose="02020603050405020304" pitchFamily="18" charset="0"/>
                <a:cs typeface="Times New Roman" panose="02020603050405020304" pitchFamily="18" charset="0"/>
              </a:rPr>
              <a:t>Definition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3</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The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degree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a vertex in an undirected graph is the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number of edges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incident with it, except that a loop at a vertex contributes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twice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to the degree of that vertex. The degree of the vertex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denoted by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deg(</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4580"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4581"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 name="矩形 1"/>
          <p:cNvSpPr/>
          <p:nvPr/>
        </p:nvSpPr>
        <p:spPr>
          <a:xfrm>
            <a:off x="574675" y="5013325"/>
            <a:ext cx="8066088" cy="1076325"/>
          </a:xfrm>
          <a:prstGeom prst="rect">
            <a:avLst/>
          </a:prstGeom>
          <a:noFill/>
          <a:ln w="9525">
            <a:noFill/>
          </a:ln>
        </p:spPr>
        <p:txBody>
          <a:bodyPr>
            <a:spAutoFit/>
          </a:bodyPr>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 vertex of degree zero is called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isolated</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 vertex of degree one is called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pendant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4583" name="矩形 2"/>
          <p:cNvSpPr/>
          <p:nvPr/>
        </p:nvSpPr>
        <p:spPr>
          <a:xfrm>
            <a:off x="7191375" y="1173163"/>
            <a:ext cx="1439863" cy="1200150"/>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度数</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孤立点</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悬挂点</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6"/>
                                        </p:tgtEl>
                                        <p:attrNameLst>
                                          <p:attrName>style.visibility</p:attrName>
                                        </p:attrNameLst>
                                      </p:cBhvr>
                                      <p:to>
                                        <p:strVal val="visible"/>
                                      </p:to>
                                    </p:set>
                                    <p:animEffect transition="in" filter="blinds(horizontal)">
                                      <p:cBhvr>
                                        <p:cTn id="7" dur="500"/>
                                        <p:tgtEl>
                                          <p:spTgt spid="1536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6"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4580"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4581" name="Rectangle 21"/>
          <p:cNvSpPr/>
          <p:nvPr/>
        </p:nvSpPr>
        <p:spPr>
          <a:xfrm>
            <a:off x="684530" y="1773555"/>
            <a:ext cx="8134985" cy="1420495"/>
          </a:xfrm>
          <a:prstGeom prst="rect">
            <a:avLst/>
          </a:prstGeom>
          <a:noFill/>
          <a:ln w="9525">
            <a:noFill/>
          </a:ln>
        </p:spPr>
        <p:txBody>
          <a:bodyPr wrap="square">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Example</a:t>
            </a:r>
            <a:r>
              <a:rPr lang="zh-CN" altLang="en-US" sz="3200" b="1" dirty="0">
                <a:solidFill>
                  <a:srgbClr val="0000CC"/>
                </a:solidFill>
                <a:latin typeface="Times New Roman" panose="02020603050405020304" pitchFamily="18" charset="0"/>
                <a:cs typeface="Times New Roman" panose="02020603050405020304" pitchFamily="18" charset="0"/>
              </a:rPr>
              <a:t>：What are the degrees and what are the neighborhoods of the vertices in the graphs G and </a:t>
            </a:r>
            <a:r>
              <a:rPr lang="en-US" altLang="zh-CN" sz="3200" b="1" dirty="0">
                <a:solidFill>
                  <a:srgbClr val="0000CC"/>
                </a:solidFill>
                <a:latin typeface="Times New Roman" panose="02020603050405020304" pitchFamily="18" charset="0"/>
                <a:cs typeface="Times New Roman" panose="02020603050405020304" pitchFamily="18" charset="0"/>
              </a:rPr>
              <a:t>H </a:t>
            </a:r>
            <a:r>
              <a:rPr lang="en-US" altLang="zh-CN" sz="3200" b="1" dirty="0">
                <a:solidFill>
                  <a:srgbClr val="0000CC"/>
                </a:solidFill>
                <a:latin typeface="Times New Roman" panose="02020603050405020304" pitchFamily="18" charset="0"/>
                <a:cs typeface="Times New Roman" panose="02020603050405020304" pitchFamily="18" charset="0"/>
              </a:rPr>
              <a:t>displayed in Figure 1?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218440" y="3261360"/>
            <a:ext cx="8641715" cy="33496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5603" name="Rectangle 18"/>
          <p:cNvSpPr/>
          <p:nvPr/>
        </p:nvSpPr>
        <p:spPr>
          <a:xfrm>
            <a:off x="5381625" y="1773238"/>
            <a:ext cx="2738438" cy="609600"/>
          </a:xfrm>
          <a:prstGeom prst="rect">
            <a:avLst/>
          </a:prstGeom>
          <a:noFill/>
          <a:ln w="9525">
            <a:noFill/>
          </a:ln>
        </p:spPr>
        <p:txBody>
          <a:bodyPr>
            <a:spAutoFit/>
          </a:bodyPr>
          <a:p>
            <a:pPr>
              <a:lnSpc>
                <a:spcPct val="120000"/>
              </a:lnSpc>
            </a:pPr>
            <a:r>
              <a:rPr lang="en-US" altLang="zh-CN" sz="2800" dirty="0">
                <a:solidFill>
                  <a:srgbClr val="990000"/>
                </a:solidFill>
                <a:latin typeface="Calibri" panose="020F0502020204030204" pitchFamily="34" charset="0"/>
              </a:rPr>
              <a:t> Basic theorem</a:t>
            </a:r>
            <a:r>
              <a:rPr lang="en-US" altLang="zh-CN" dirty="0">
                <a:solidFill>
                  <a:srgbClr val="990000"/>
                </a:solidFill>
                <a:latin typeface="Calibri" panose="020F0502020204030204" pitchFamily="34" charset="0"/>
              </a:rPr>
              <a:t> </a:t>
            </a:r>
            <a:endParaRPr lang="en-US" altLang="zh-CN" dirty="0">
              <a:solidFill>
                <a:srgbClr val="990000"/>
              </a:solidFill>
              <a:latin typeface="Calibri" panose="020F0502020204030204" pitchFamily="34" charset="0"/>
            </a:endParaRPr>
          </a:p>
        </p:txBody>
      </p:sp>
      <p:sp>
        <p:nvSpPr>
          <p:cNvPr id="25604" name="Rectangle 21"/>
          <p:cNvSpPr/>
          <p:nvPr/>
        </p:nvSpPr>
        <p:spPr>
          <a:xfrm>
            <a:off x="684213" y="2708275"/>
            <a:ext cx="7848600" cy="1865313"/>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cs typeface="Times New Roman" panose="02020603050405020304" pitchFamily="18" charset="0"/>
              </a:rPr>
              <a:t>Theorem 1  The handshaking theorem</a:t>
            </a:r>
            <a:endParaRPr lang="zh-CN" altLang="en-US" sz="3200" b="1" dirty="0">
              <a:latin typeface="Times New Roman" panose="02020603050405020304" pitchFamily="18" charset="0"/>
              <a:cs typeface="Times New Roman" panose="02020603050405020304" pitchFamily="18" charset="0"/>
            </a:endParaRPr>
          </a:p>
          <a:p>
            <a:pPr>
              <a:lnSpc>
                <a:spcPct val="120000"/>
              </a:lnSpc>
            </a:pPr>
            <a:r>
              <a:rPr lang="zh-CN" altLang="en-US" sz="3200" dirty="0">
                <a:latin typeface="Times New Roman" panose="02020603050405020304" pitchFamily="18" charset="0"/>
                <a:cs typeface="Times New Roman" panose="02020603050405020304" pitchFamily="18" charset="0"/>
              </a:rPr>
              <a:t>    </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Let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G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be an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undirected graph</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with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edges. Then</a:t>
            </a:r>
            <a:endParaRPr lang="en-US" altLang="zh-CN" sz="20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5605" name="Rectangle 23"/>
          <p:cNvSpPr/>
          <p:nvPr/>
        </p:nvSpPr>
        <p:spPr>
          <a:xfrm>
            <a:off x="7223125" y="5778500"/>
            <a:ext cx="1309688" cy="549275"/>
          </a:xfrm>
          <a:prstGeom prst="rect">
            <a:avLst/>
          </a:prstGeom>
          <a:noFill/>
          <a:ln w="9525">
            <a:noFill/>
          </a:ln>
        </p:spPr>
        <p:txBody>
          <a:bodyPr wrap="none">
            <a:spAutoFit/>
          </a:bodyPr>
          <a:p>
            <a:r>
              <a:rPr lang="en-US" altLang="zh-CN" dirty="0">
                <a:solidFill>
                  <a:schemeClr val="folHlink"/>
                </a:solidFill>
                <a:latin typeface="Calibri" panose="020F0502020204030204" pitchFamily="34" charset="0"/>
                <a:sym typeface="Symbol" panose="05050102010706020507" pitchFamily="18" charset="2"/>
              </a:rPr>
              <a:t>|E|=e</a:t>
            </a:r>
            <a:endParaRPr lang="en-US" altLang="zh-CN" dirty="0">
              <a:solidFill>
                <a:schemeClr val="folHlink"/>
              </a:solidFill>
              <a:latin typeface="Calibri" panose="020F0502020204030204" pitchFamily="34" charset="0"/>
              <a:sym typeface="Symbol" panose="05050102010706020507" pitchFamily="18" charset="2"/>
            </a:endParaRPr>
          </a:p>
        </p:txBody>
      </p:sp>
      <p:sp>
        <p:nvSpPr>
          <p:cNvPr id="25606"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5607"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graphicFrame>
        <p:nvGraphicFramePr>
          <p:cNvPr id="25608" name="对象 2"/>
          <p:cNvGraphicFramePr>
            <a:graphicFrameLocks noChangeAspect="1"/>
          </p:cNvGraphicFramePr>
          <p:nvPr/>
        </p:nvGraphicFramePr>
        <p:xfrm>
          <a:off x="2916238" y="4443413"/>
          <a:ext cx="2879725" cy="1060450"/>
        </p:xfrm>
        <a:graphic>
          <a:graphicData uri="http://schemas.openxmlformats.org/presentationml/2006/ole">
            <mc:AlternateContent xmlns:mc="http://schemas.openxmlformats.org/markup-compatibility/2006">
              <mc:Choice xmlns:v="urn:schemas-microsoft-com:vml" Requires="v">
                <p:oleObj spid="_x0000_s3076" name="" r:id="rId1" imgW="926465" imgH="342900" progId="Equation.DSMT4">
                  <p:embed/>
                </p:oleObj>
              </mc:Choice>
              <mc:Fallback>
                <p:oleObj name="" r:id="rId1" imgW="926465" imgH="342900" progId="Equation.DSMT4">
                  <p:embed/>
                  <p:pic>
                    <p:nvPicPr>
                      <p:cNvPr id="0" name="图片 3075"/>
                      <p:cNvPicPr/>
                      <p:nvPr/>
                    </p:nvPicPr>
                    <p:blipFill>
                      <a:blip r:embed="rId2"/>
                      <a:stretch>
                        <a:fillRect/>
                      </a:stretch>
                    </p:blipFill>
                    <p:spPr>
                      <a:xfrm>
                        <a:off x="2916238" y="4443413"/>
                        <a:ext cx="2879725" cy="1060450"/>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6627" name="Rectangle 18"/>
          <p:cNvSpPr/>
          <p:nvPr/>
        </p:nvSpPr>
        <p:spPr>
          <a:xfrm>
            <a:off x="1081088" y="2781300"/>
            <a:ext cx="7010400" cy="1273175"/>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cs typeface="Times New Roman" panose="02020603050405020304" pitchFamily="18" charset="0"/>
              </a:rPr>
              <a:t>Theorem</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2 </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An undirected graph has an </a:t>
            </a:r>
            <a:r>
              <a:rPr lang="en-US" altLang="zh-CN" sz="3200" i="1" dirty="0">
                <a:solidFill>
                  <a:srgbClr val="FF0000"/>
                </a:solidFill>
                <a:latin typeface="Times New Roman" panose="02020603050405020304" pitchFamily="18" charset="0"/>
                <a:cs typeface="Times New Roman" panose="02020603050405020304" pitchFamily="18" charset="0"/>
              </a:rPr>
              <a:t>even</a:t>
            </a:r>
            <a:r>
              <a:rPr lang="en-US" altLang="zh-CN" sz="3200" dirty="0">
                <a:latin typeface="Times New Roman" panose="02020603050405020304" pitchFamily="18" charset="0"/>
                <a:cs typeface="Times New Roman" panose="02020603050405020304" pitchFamily="18" charset="0"/>
              </a:rPr>
              <a:t> number of vertices of </a:t>
            </a:r>
            <a:r>
              <a:rPr lang="en-US" altLang="zh-CN" sz="3200" i="1" dirty="0">
                <a:solidFill>
                  <a:srgbClr val="FF0000"/>
                </a:solidFill>
                <a:latin typeface="Times New Roman" panose="02020603050405020304" pitchFamily="18" charset="0"/>
                <a:cs typeface="Times New Roman" panose="02020603050405020304" pitchFamily="18" charset="0"/>
              </a:rPr>
              <a:t>odd</a:t>
            </a:r>
            <a:r>
              <a:rPr lang="en-US" altLang="zh-CN" sz="3200" dirty="0">
                <a:latin typeface="Times New Roman" panose="02020603050405020304" pitchFamily="18" charset="0"/>
                <a:cs typeface="Times New Roman" panose="02020603050405020304" pitchFamily="18" charset="0"/>
              </a:rPr>
              <a:t> degree. </a:t>
            </a:r>
            <a:endParaRPr lang="en-US" altLang="zh-CN" sz="3200" dirty="0">
              <a:latin typeface="Times New Roman" panose="02020603050405020304" pitchFamily="18" charset="0"/>
              <a:ea typeface="Times New Roman" panose="02020603050405020304" pitchFamily="18" charset="0"/>
            </a:endParaRPr>
          </a:p>
        </p:txBody>
      </p:sp>
      <p:sp>
        <p:nvSpPr>
          <p:cNvPr id="26628"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6629"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6630" name="Rectangle 18"/>
          <p:cNvSpPr/>
          <p:nvPr/>
        </p:nvSpPr>
        <p:spPr>
          <a:xfrm>
            <a:off x="1063625" y="4437063"/>
            <a:ext cx="2738438" cy="574675"/>
          </a:xfrm>
          <a:prstGeom prst="rect">
            <a:avLst/>
          </a:prstGeom>
          <a:noFill/>
          <a:ln w="9525">
            <a:noFill/>
          </a:ln>
        </p:spPr>
        <p:txBody>
          <a:bodyPr>
            <a:spAutoFit/>
          </a:bodyPr>
          <a:p>
            <a:pPr>
              <a:lnSpc>
                <a:spcPct val="120000"/>
              </a:lnSpc>
            </a:pPr>
            <a:r>
              <a:rPr lang="en-US" altLang="zh-CN" sz="2800" dirty="0">
                <a:latin typeface="Times New Roman" panose="02020603050405020304" pitchFamily="18" charset="0"/>
                <a:cs typeface="Times New Roman" panose="02020603050405020304" pitchFamily="18" charset="0"/>
              </a:rPr>
              <a:t>Proof </a:t>
            </a:r>
            <a:r>
              <a:rPr lang="en-US" altLang="zh-CN" sz="2800" dirty="0">
                <a:latin typeface="Times New Roman" panose="02020603050405020304" pitchFamily="18" charset="0"/>
                <a:ea typeface="Times New Roman" panose="02020603050405020304" pitchFamily="18" charset="0"/>
              </a:rPr>
              <a:t>…</a:t>
            </a:r>
            <a:endParaRPr lang="en-US" altLang="zh-CN"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7651" name="Rectangle 18"/>
          <p:cNvSpPr/>
          <p:nvPr/>
        </p:nvSpPr>
        <p:spPr>
          <a:xfrm>
            <a:off x="4094163" y="1993900"/>
            <a:ext cx="3022600" cy="534988"/>
          </a:xfrm>
          <a:prstGeom prst="rect">
            <a:avLst/>
          </a:prstGeom>
          <a:noFill/>
          <a:ln w="9525">
            <a:noFill/>
          </a:ln>
        </p:spPr>
        <p:txBody>
          <a:bodyPr>
            <a:spAutoFit/>
          </a:bodyPr>
          <a:p>
            <a:pPr>
              <a:lnSpc>
                <a:spcPct val="90000"/>
              </a:lnSpc>
              <a:spcBef>
                <a:spcPct val="30000"/>
              </a:spcBef>
              <a:spcAft>
                <a:spcPct val="30000"/>
              </a:spcAft>
            </a:pPr>
            <a:r>
              <a:rPr lang="en-US" altLang="zh-CN" sz="3200" dirty="0">
                <a:solidFill>
                  <a:srgbClr val="0000CC"/>
                </a:solidFill>
                <a:latin typeface="Calibri" panose="020F0502020204030204" pitchFamily="34" charset="0"/>
              </a:rPr>
              <a:t>Directed graph</a:t>
            </a:r>
            <a:endParaRPr lang="en-US" altLang="zh-CN" sz="3200" dirty="0">
              <a:solidFill>
                <a:srgbClr val="0000CC"/>
              </a:solidFill>
              <a:latin typeface="Calibri" panose="020F0502020204030204" pitchFamily="34" charset="0"/>
            </a:endParaRPr>
          </a:p>
        </p:txBody>
      </p:sp>
      <p:sp>
        <p:nvSpPr>
          <p:cNvPr id="18438" name="Rectangle 20"/>
          <p:cNvSpPr/>
          <p:nvPr/>
        </p:nvSpPr>
        <p:spPr>
          <a:xfrm>
            <a:off x="639763" y="2492375"/>
            <a:ext cx="7620000" cy="3538220"/>
          </a:xfrm>
          <a:prstGeom prst="rect">
            <a:avLst/>
          </a:prstGeom>
          <a:noFill/>
          <a:ln w="9525">
            <a:noFill/>
          </a:ln>
        </p:spPr>
        <p:txBody>
          <a:bodyPr>
            <a:spAutoFit/>
          </a:bodyPr>
          <a:p>
            <a:r>
              <a:rPr lang="en-US" altLang="zh-CN" sz="3200" b="1" dirty="0">
                <a:latin typeface="Times New Roman" panose="02020603050405020304" pitchFamily="18" charset="0"/>
                <a:cs typeface="Times New Roman" panose="02020603050405020304" pitchFamily="18" charset="0"/>
              </a:rPr>
              <a:t>Definition 4</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When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an edge of the graph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G</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with directed edges, u is said to be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adjacent to</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v and v is said to be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adjacent from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u. The vertex u is called the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initial vertex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of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and v is called the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terminal</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or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end vertex</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The initial vertex and terminal vertex of a loop are the same.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7653"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7654"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7655" name="矩形 2"/>
          <p:cNvSpPr/>
          <p:nvPr/>
        </p:nvSpPr>
        <p:spPr>
          <a:xfrm>
            <a:off x="7129463" y="1209675"/>
            <a:ext cx="1727200" cy="831850"/>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初始点，尾</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终点，头</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blinds(horizontal)">
                                      <p:cBhvr>
                                        <p:cTn id="7"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p:txBody>
          <a:bodyPr vert="horz" wrap="square" lIns="91440" tIns="45720" rIns="91440" bIns="45720" anchor="ctr"/>
          <a:p>
            <a:pPr eaLnBrk="1" hangingPunct="1"/>
            <a:r>
              <a:rPr lang="en-US" altLang="zh-CN" dirty="0"/>
              <a:t>Konigsberg Bridges Problem</a:t>
            </a:r>
            <a:endParaRPr lang="en-US" altLang="zh-CN" dirty="0"/>
          </a:p>
        </p:txBody>
      </p:sp>
      <p:pic>
        <p:nvPicPr>
          <p:cNvPr id="8195" name="Picture 3" descr="bridgesol1"/>
          <p:cNvPicPr>
            <a:picLocks noChangeAspect="1"/>
          </p:cNvPicPr>
          <p:nvPr>
            <p:ph sz="half" idx="1"/>
          </p:nvPr>
        </p:nvPicPr>
        <p:blipFill>
          <a:blip r:embed="rId1"/>
          <a:srcRect/>
          <a:stretch>
            <a:fillRect/>
          </a:stretch>
        </p:blipFill>
        <p:spPr>
          <a:xfrm>
            <a:off x="990600" y="2209800"/>
            <a:ext cx="2962275" cy="2182813"/>
          </a:xfrm>
        </p:spPr>
      </p:pic>
      <p:pic>
        <p:nvPicPr>
          <p:cNvPr id="8196" name="Picture 4" descr="bridgesol2"/>
          <p:cNvPicPr>
            <a:picLocks noChangeAspect="1"/>
          </p:cNvPicPr>
          <p:nvPr>
            <p:ph sz="quarter" idx="2"/>
          </p:nvPr>
        </p:nvPicPr>
        <p:blipFill>
          <a:blip r:embed="rId2"/>
          <a:srcRect/>
          <a:stretch>
            <a:fillRect/>
          </a:stretch>
        </p:blipFill>
        <p:spPr>
          <a:xfrm>
            <a:off x="5181600" y="2286000"/>
            <a:ext cx="2963863" cy="2182813"/>
          </a:xfrm>
        </p:spPr>
      </p:pic>
      <p:sp>
        <p:nvSpPr>
          <p:cNvPr id="8197" name="Text Box 5"/>
          <p:cNvSpPr txBox="1"/>
          <p:nvPr/>
        </p:nvSpPr>
        <p:spPr>
          <a:xfrm>
            <a:off x="685800" y="1600200"/>
            <a:ext cx="7775575" cy="7016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cs typeface="Times New Roman" panose="02020603050405020304" pitchFamily="18" charset="0"/>
              </a:rPr>
              <a:t>People wondered whether or not one could walk around the city in a way that would involve crossing each bridge exactly once. Now, you have a try!</a:t>
            </a:r>
            <a:endParaRPr lang="en-US" altLang="zh-CN" sz="2000" dirty="0">
              <a:latin typeface="Times New Roman" panose="02020603050405020304" pitchFamily="18" charset="0"/>
              <a:ea typeface="Times New Roman" panose="02020603050405020304" pitchFamily="18" charset="0"/>
            </a:endParaRPr>
          </a:p>
        </p:txBody>
      </p:sp>
      <p:sp>
        <p:nvSpPr>
          <p:cNvPr id="8198" name="Text Box 6"/>
          <p:cNvSpPr txBox="1"/>
          <p:nvPr/>
        </p:nvSpPr>
        <p:spPr>
          <a:xfrm>
            <a:off x="762000" y="4648200"/>
            <a:ext cx="7200900" cy="396875"/>
          </a:xfrm>
          <a:prstGeom prst="rect">
            <a:avLst/>
          </a:prstGeom>
          <a:noFill/>
          <a:ln w="9525">
            <a:noFill/>
          </a:ln>
        </p:spPr>
        <p:txBody>
          <a:bodyPr>
            <a:spAutoFit/>
          </a:bodyPr>
          <a:p>
            <a:pPr>
              <a:spcBef>
                <a:spcPct val="50000"/>
              </a:spcBef>
            </a:pPr>
            <a:r>
              <a:rPr lang="en-US" altLang="zh-CN" sz="2000" dirty="0">
                <a:latin typeface="Times New Roman" panose="02020603050405020304" pitchFamily="18" charset="0"/>
                <a:cs typeface="Times New Roman" panose="02020603050405020304" pitchFamily="18" charset="0"/>
              </a:rPr>
              <a:t>How about if a bridge is removed?</a:t>
            </a:r>
            <a:endParaRPr lang="en-US" altLang="zh-CN" sz="2000" dirty="0">
              <a:latin typeface="Times New Roman" panose="02020603050405020304" pitchFamily="18" charset="0"/>
              <a:ea typeface="Times New Roman" panose="02020603050405020304" pitchFamily="18" charset="0"/>
            </a:endParaRPr>
          </a:p>
        </p:txBody>
      </p:sp>
      <p:pic>
        <p:nvPicPr>
          <p:cNvPr id="8199" name="Picture 7" descr="bridgesol3"/>
          <p:cNvPicPr>
            <a:picLocks noChangeAspect="1"/>
          </p:cNvPicPr>
          <p:nvPr>
            <p:ph sz="quarter" idx="3"/>
          </p:nvPr>
        </p:nvPicPr>
        <p:blipFill>
          <a:blip r:embed="rId3"/>
          <a:srcRect/>
          <a:stretch>
            <a:fillRect/>
          </a:stretch>
        </p:blipFill>
        <p:spPr>
          <a:xfrm>
            <a:off x="5334000" y="4572000"/>
            <a:ext cx="2679700" cy="197485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日期占位符 4"/>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9462" name="Rectangle 341"/>
          <p:cNvSpPr/>
          <p:nvPr/>
        </p:nvSpPr>
        <p:spPr>
          <a:xfrm>
            <a:off x="681038" y="2427288"/>
            <a:ext cx="8210550" cy="3044190"/>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cs typeface="Times New Roman" panose="02020603050405020304" pitchFamily="18" charset="0"/>
              </a:rPr>
              <a:t>Definition 5</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In a graph with directed edges the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in-degree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a vertex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denoted by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deg</a:t>
            </a:r>
            <a:r>
              <a:rPr lang="en-US" altLang="zh-CN" sz="3200" baseline="30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the number of edges with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as their terminal vertex. The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out-degree</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v, denoted by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deg</a:t>
            </a:r>
            <a:r>
              <a:rPr lang="en-US" altLang="zh-CN" sz="3200" b="1" baseline="30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the number of edges with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as their initial vertex.</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8676"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8677"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8678" name="矩形 2"/>
          <p:cNvSpPr/>
          <p:nvPr/>
        </p:nvSpPr>
        <p:spPr>
          <a:xfrm>
            <a:off x="7091363" y="1357313"/>
            <a:ext cx="1728787" cy="831850"/>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入度</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出度</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linds(horizontal)">
                                      <p:cBhvr>
                                        <p:cTn id="7"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9699" name="Rectangle 103"/>
          <p:cNvSpPr/>
          <p:nvPr/>
        </p:nvSpPr>
        <p:spPr>
          <a:xfrm>
            <a:off x="2443163" y="2308225"/>
            <a:ext cx="3240087" cy="536575"/>
          </a:xfrm>
          <a:prstGeom prst="rect">
            <a:avLst/>
          </a:prstGeom>
          <a:noFill/>
          <a:ln w="9525">
            <a:noFill/>
          </a:ln>
        </p:spPr>
        <p:txBody>
          <a:bodyPr>
            <a:spAutoFit/>
          </a:bodyPr>
          <a:p>
            <a:pPr>
              <a:lnSpc>
                <a:spcPct val="90000"/>
              </a:lnSpc>
              <a:spcBef>
                <a:spcPct val="30000"/>
              </a:spcBef>
              <a:spcAft>
                <a:spcPct val="30000"/>
              </a:spcAft>
            </a:pPr>
            <a:r>
              <a:rPr lang="en-US" altLang="zh-CN" sz="3200" dirty="0">
                <a:solidFill>
                  <a:schemeClr val="accent2"/>
                </a:solidFill>
                <a:latin typeface="Calibri" panose="020F0502020204030204" pitchFamily="34" charset="0"/>
              </a:rPr>
              <a:t>Directed graph</a:t>
            </a:r>
            <a:endParaRPr lang="en-US" altLang="zh-CN" sz="3200" dirty="0">
              <a:solidFill>
                <a:schemeClr val="accent2"/>
              </a:solidFill>
              <a:latin typeface="Calibri" panose="020F0502020204030204" pitchFamily="34" charset="0"/>
            </a:endParaRPr>
          </a:p>
        </p:txBody>
      </p:sp>
      <p:sp>
        <p:nvSpPr>
          <p:cNvPr id="29700" name="Rectangle 105"/>
          <p:cNvSpPr/>
          <p:nvPr/>
        </p:nvSpPr>
        <p:spPr>
          <a:xfrm>
            <a:off x="1042988" y="3141663"/>
            <a:ext cx="7391400" cy="1274762"/>
          </a:xfrm>
          <a:prstGeom prst="rect">
            <a:avLst/>
          </a:prstGeom>
          <a:noFill/>
          <a:ln w="9525">
            <a:noFill/>
          </a:ln>
        </p:spPr>
        <p:txBody>
          <a:bodyPr>
            <a:spAutoFit/>
          </a:bodyPr>
          <a:p>
            <a:pPr algn="just">
              <a:lnSpc>
                <a:spcPct val="120000"/>
              </a:lnSpc>
            </a:pP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Theorem 3</a:t>
            </a:r>
            <a:r>
              <a:rPr lang="zh-CN" altLang="en-US"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Let G=(V,E) be a graph with directed edges. Then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9701"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29702" name="Rectangle 21"/>
          <p:cNvSpPr/>
          <p:nvPr/>
        </p:nvSpPr>
        <p:spPr>
          <a:xfrm>
            <a:off x="684213" y="1773238"/>
            <a:ext cx="467995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Basic Terminology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graphicFrame>
        <p:nvGraphicFramePr>
          <p:cNvPr id="29703" name="对象 1"/>
          <p:cNvGraphicFramePr>
            <a:graphicFrameLocks noChangeAspect="1"/>
          </p:cNvGraphicFramePr>
          <p:nvPr/>
        </p:nvGraphicFramePr>
        <p:xfrm>
          <a:off x="1476375" y="4508500"/>
          <a:ext cx="5719763" cy="1060450"/>
        </p:xfrm>
        <a:graphic>
          <a:graphicData uri="http://schemas.openxmlformats.org/presentationml/2006/ole">
            <mc:AlternateContent xmlns:mc="http://schemas.openxmlformats.org/markup-compatibility/2006">
              <mc:Choice xmlns:v="urn:schemas-microsoft-com:vml" Requires="v">
                <p:oleObj spid="_x0000_s3079" name="" r:id="rId1" imgW="1841500" imgH="342900" progId="Equation.DSMT4">
                  <p:embed/>
                </p:oleObj>
              </mc:Choice>
              <mc:Fallback>
                <p:oleObj name="" r:id="rId1" imgW="1841500" imgH="342900" progId="Equation.DSMT4">
                  <p:embed/>
                  <p:pic>
                    <p:nvPicPr>
                      <p:cNvPr id="0" name="图片 3078"/>
                      <p:cNvPicPr/>
                      <p:nvPr/>
                    </p:nvPicPr>
                    <p:blipFill>
                      <a:blip r:embed="rId2"/>
                      <a:stretch>
                        <a:fillRect/>
                      </a:stretch>
                    </p:blipFill>
                    <p:spPr>
                      <a:xfrm>
                        <a:off x="1476375" y="4508500"/>
                        <a:ext cx="5719763" cy="1060450"/>
                      </a:xfrm>
                      <a:prstGeom prst="rect">
                        <a:avLst/>
                      </a:prstGeom>
                      <a:noFill/>
                      <a:ln w="38100">
                        <a:noFill/>
                        <a:miter/>
                      </a:ln>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0723" name="Rectangle 71"/>
          <p:cNvSpPr/>
          <p:nvPr/>
        </p:nvSpPr>
        <p:spPr>
          <a:xfrm>
            <a:off x="684213" y="1758950"/>
            <a:ext cx="8208962"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Some Special Simple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1509" name="Rectangle 72"/>
          <p:cNvSpPr/>
          <p:nvPr/>
        </p:nvSpPr>
        <p:spPr>
          <a:xfrm>
            <a:off x="985838" y="2439988"/>
            <a:ext cx="3633787" cy="479425"/>
          </a:xfrm>
          <a:prstGeom prst="rect">
            <a:avLst/>
          </a:prstGeom>
          <a:noFill/>
          <a:ln w="9525">
            <a:noFill/>
          </a:ln>
        </p:spPr>
        <p:txBody>
          <a:bodyPr wrap="none">
            <a:spAutoFit/>
          </a:bodyPr>
          <a:p>
            <a:pPr>
              <a:lnSpc>
                <a:spcPct val="90000"/>
              </a:lnSpc>
              <a:spcBef>
                <a:spcPct val="30000"/>
              </a:spcBef>
              <a:spcAft>
                <a:spcPct val="30000"/>
              </a:spcAft>
            </a:pP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1</a:t>
            </a: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Complete graphs </a:t>
            </a:r>
            <a:endParaRPr lang="en-US" altLang="zh-CN" sz="2800" dirty="0">
              <a:solidFill>
                <a:srgbClr val="FF0000"/>
              </a:solidFill>
              <a:latin typeface="Times New Roman" panose="02020603050405020304" pitchFamily="18" charset="0"/>
              <a:ea typeface="Times New Roman" panose="02020603050405020304" pitchFamily="18" charset="0"/>
            </a:endParaRPr>
          </a:p>
        </p:txBody>
      </p:sp>
      <p:sp>
        <p:nvSpPr>
          <p:cNvPr id="21510" name="Rectangle 73"/>
          <p:cNvSpPr/>
          <p:nvPr/>
        </p:nvSpPr>
        <p:spPr>
          <a:xfrm>
            <a:off x="990600" y="3049588"/>
            <a:ext cx="2138363" cy="479425"/>
          </a:xfrm>
          <a:prstGeom prst="rect">
            <a:avLst/>
          </a:prstGeom>
          <a:noFill/>
          <a:ln w="9525">
            <a:noFill/>
          </a:ln>
        </p:spPr>
        <p:txBody>
          <a:bodyPr wrap="none">
            <a:spAutoFit/>
          </a:bodyPr>
          <a:p>
            <a:pPr>
              <a:lnSpc>
                <a:spcPct val="90000"/>
              </a:lnSpc>
              <a:spcBef>
                <a:spcPct val="30000"/>
              </a:spcBef>
              <a:spcAft>
                <a:spcPct val="30000"/>
              </a:spcAft>
            </a:pP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2</a:t>
            </a: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Cycles </a:t>
            </a:r>
            <a:endParaRPr lang="en-US" altLang="zh-CN" sz="2800" dirty="0">
              <a:solidFill>
                <a:srgbClr val="FF0000"/>
              </a:solidFill>
              <a:latin typeface="Times New Roman" panose="02020603050405020304" pitchFamily="18" charset="0"/>
              <a:ea typeface="Times New Roman" panose="02020603050405020304" pitchFamily="18" charset="0"/>
            </a:endParaRPr>
          </a:p>
        </p:txBody>
      </p:sp>
      <p:sp>
        <p:nvSpPr>
          <p:cNvPr id="21511" name="Rectangle 74"/>
          <p:cNvSpPr/>
          <p:nvPr/>
        </p:nvSpPr>
        <p:spPr>
          <a:xfrm>
            <a:off x="990600" y="3640138"/>
            <a:ext cx="2254250" cy="479425"/>
          </a:xfrm>
          <a:prstGeom prst="rect">
            <a:avLst/>
          </a:prstGeom>
          <a:noFill/>
          <a:ln w="9525">
            <a:noFill/>
          </a:ln>
        </p:spPr>
        <p:txBody>
          <a:bodyPr wrap="none">
            <a:spAutoFit/>
          </a:bodyPr>
          <a:p>
            <a:pPr>
              <a:lnSpc>
                <a:spcPct val="90000"/>
              </a:lnSpc>
              <a:spcBef>
                <a:spcPct val="30000"/>
              </a:spcBef>
              <a:spcAft>
                <a:spcPct val="30000"/>
              </a:spcAft>
            </a:pP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3</a:t>
            </a: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Wheels </a:t>
            </a:r>
            <a:endParaRPr lang="en-US" altLang="zh-CN" sz="2800" dirty="0">
              <a:solidFill>
                <a:srgbClr val="FF0000"/>
              </a:solidFill>
              <a:latin typeface="Times New Roman" panose="02020603050405020304" pitchFamily="18" charset="0"/>
              <a:ea typeface="Times New Roman" panose="02020603050405020304" pitchFamily="18" charset="0"/>
            </a:endParaRPr>
          </a:p>
        </p:txBody>
      </p:sp>
      <p:sp>
        <p:nvSpPr>
          <p:cNvPr id="21512" name="Rectangle 75"/>
          <p:cNvSpPr/>
          <p:nvPr/>
        </p:nvSpPr>
        <p:spPr>
          <a:xfrm>
            <a:off x="1008063" y="4249738"/>
            <a:ext cx="6415087" cy="479425"/>
          </a:xfrm>
          <a:prstGeom prst="rect">
            <a:avLst/>
          </a:prstGeom>
          <a:noFill/>
          <a:ln w="9525">
            <a:noFill/>
          </a:ln>
        </p:spPr>
        <p:txBody>
          <a:bodyPr wrap="none">
            <a:spAutoFit/>
          </a:bodyPr>
          <a:p>
            <a:pPr>
              <a:lnSpc>
                <a:spcPct val="90000"/>
              </a:lnSpc>
              <a:spcBef>
                <a:spcPct val="30000"/>
              </a:spcBef>
              <a:spcAft>
                <a:spcPct val="30000"/>
              </a:spcAft>
            </a:pP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4</a:t>
            </a: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n</a:t>
            </a:r>
            <a:r>
              <a:rPr lang="en-US" altLang="zh-CN" sz="2800" dirty="0">
                <a:solidFill>
                  <a:srgbClr val="FF0000"/>
                </a:solidFill>
                <a:latin typeface="Times New Roman" panose="02020603050405020304" pitchFamily="18" charset="0"/>
                <a:cs typeface="Times New Roman" panose="02020603050405020304" pitchFamily="18" charset="0"/>
              </a:rPr>
              <a:t>-Cubes</a:t>
            </a: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i="1" dirty="0">
                <a:solidFill>
                  <a:srgbClr val="FF0000"/>
                </a:solidFill>
                <a:latin typeface="Times New Roman" panose="02020603050405020304" pitchFamily="18" charset="0"/>
                <a:cs typeface="Times New Roman" panose="02020603050405020304" pitchFamily="18" charset="0"/>
              </a:rPr>
              <a:t>n</a:t>
            </a:r>
            <a:r>
              <a:rPr lang="en-US" altLang="zh-CN" sz="2800" dirty="0">
                <a:solidFill>
                  <a:srgbClr val="FF0000"/>
                </a:solidFill>
                <a:latin typeface="Times New Roman" panose="02020603050405020304" pitchFamily="18" charset="0"/>
                <a:cs typeface="Times New Roman" panose="02020603050405020304" pitchFamily="18" charset="0"/>
              </a:rPr>
              <a:t>-dimensional hypercube </a:t>
            </a:r>
            <a:endParaRPr lang="en-US" altLang="zh-CN" sz="2800" dirty="0">
              <a:solidFill>
                <a:srgbClr val="FF0000"/>
              </a:solidFill>
              <a:latin typeface="Times New Roman" panose="02020603050405020304" pitchFamily="18" charset="0"/>
              <a:ea typeface="Times New Roman" panose="02020603050405020304" pitchFamily="18" charset="0"/>
            </a:endParaRPr>
          </a:p>
        </p:txBody>
      </p:sp>
      <p:sp>
        <p:nvSpPr>
          <p:cNvPr id="21513" name="Rectangle 76"/>
          <p:cNvSpPr/>
          <p:nvPr/>
        </p:nvSpPr>
        <p:spPr>
          <a:xfrm>
            <a:off x="990600" y="4878388"/>
            <a:ext cx="3214688" cy="479425"/>
          </a:xfrm>
          <a:prstGeom prst="rect">
            <a:avLst/>
          </a:prstGeom>
          <a:noFill/>
          <a:ln w="9525">
            <a:noFill/>
          </a:ln>
        </p:spPr>
        <p:txBody>
          <a:bodyPr wrap="none">
            <a:spAutoFit/>
          </a:bodyPr>
          <a:p>
            <a:pPr>
              <a:lnSpc>
                <a:spcPct val="90000"/>
              </a:lnSpc>
              <a:spcBef>
                <a:spcPct val="30000"/>
              </a:spcBef>
              <a:spcAft>
                <a:spcPct val="30000"/>
              </a:spcAft>
            </a:pP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5</a:t>
            </a:r>
            <a:r>
              <a:rPr lang="zh-CN" altLang="en-US" sz="2800" dirty="0">
                <a:solidFill>
                  <a:srgbClr val="FF0000"/>
                </a:solidFill>
                <a:latin typeface="Times New Roman" panose="02020603050405020304" pitchFamily="18" charset="0"/>
                <a:cs typeface="Times New Roman" panose="02020603050405020304" pitchFamily="18" charset="0"/>
              </a:rPr>
              <a:t>）</a:t>
            </a:r>
            <a:r>
              <a:rPr lang="en-US" altLang="zh-CN" sz="2800" dirty="0">
                <a:solidFill>
                  <a:srgbClr val="FF0000"/>
                </a:solidFill>
                <a:latin typeface="Times New Roman" panose="02020603050405020304" pitchFamily="18" charset="0"/>
                <a:cs typeface="Times New Roman" panose="02020603050405020304" pitchFamily="18" charset="0"/>
              </a:rPr>
              <a:t>Regular graph </a:t>
            </a:r>
            <a:endParaRPr lang="en-US" altLang="zh-CN" sz="2800" dirty="0">
              <a:solidFill>
                <a:srgbClr val="FF0000"/>
              </a:solidFill>
              <a:latin typeface="Times New Roman" panose="02020603050405020304" pitchFamily="18" charset="0"/>
              <a:ea typeface="Times New Roman" panose="02020603050405020304" pitchFamily="18" charset="0"/>
            </a:endParaRPr>
          </a:p>
        </p:txBody>
      </p:sp>
      <p:sp>
        <p:nvSpPr>
          <p:cNvPr id="30729"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0730" name="矩形 2"/>
          <p:cNvSpPr/>
          <p:nvPr/>
        </p:nvSpPr>
        <p:spPr>
          <a:xfrm>
            <a:off x="7451725" y="2359025"/>
            <a:ext cx="1368425" cy="2308225"/>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完全图</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圈</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轮</a:t>
            </a:r>
            <a:endParaRPr lang="en-US" altLang="zh-CN" sz="2400" dirty="0">
              <a:solidFill>
                <a:srgbClr val="FF0000"/>
              </a:solidFill>
              <a:latin typeface="Calibri" panose="020F0502020204030204" pitchFamily="34" charset="0"/>
            </a:endParaRPr>
          </a:p>
          <a:p>
            <a:r>
              <a:rPr lang="en-US" altLang="zh-CN" sz="2400" dirty="0">
                <a:solidFill>
                  <a:srgbClr val="FF0000"/>
                </a:solidFill>
                <a:latin typeface="Calibri" panose="020F0502020204030204" pitchFamily="34" charset="0"/>
              </a:rPr>
              <a:t>N</a:t>
            </a:r>
            <a:r>
              <a:rPr lang="zh-CN" altLang="en-US" sz="2400" dirty="0">
                <a:solidFill>
                  <a:srgbClr val="FF0000"/>
                </a:solidFill>
                <a:latin typeface="Calibri" panose="020F0502020204030204" pitchFamily="34" charset="0"/>
              </a:rPr>
              <a:t>维立方</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正则图</a:t>
            </a:r>
            <a:endParaRPr lang="en-US" altLang="zh-CN" sz="2400" dirty="0">
              <a:solidFill>
                <a:srgbClr val="FF0000"/>
              </a:solidFill>
              <a:latin typeface="Calibri" panose="020F0502020204030204" pitchFamily="34" charset="0"/>
            </a:endParaRPr>
          </a:p>
          <a:p>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linds(horizontal)">
                                      <p:cBhvr>
                                        <p:cTn id="7" dur="500"/>
                                        <p:tgtEl>
                                          <p:spTgt spid="215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10"/>
                                        </p:tgtEl>
                                        <p:attrNameLst>
                                          <p:attrName>style.visibility</p:attrName>
                                        </p:attrNameLst>
                                      </p:cBhvr>
                                      <p:to>
                                        <p:strVal val="visible"/>
                                      </p:to>
                                    </p:set>
                                    <p:animEffect transition="in" filter="blinds(horizontal)">
                                      <p:cBhvr>
                                        <p:cTn id="12" dur="500"/>
                                        <p:tgtEl>
                                          <p:spTgt spid="215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blinds(horizontal)">
                                      <p:cBhvr>
                                        <p:cTn id="17" dur="500"/>
                                        <p:tgtEl>
                                          <p:spTgt spid="215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blinds(horizontal)">
                                      <p:cBhvr>
                                        <p:cTn id="22" dur="500"/>
                                        <p:tgtEl>
                                          <p:spTgt spid="215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1513"/>
                                        </p:tgtEl>
                                        <p:attrNameLst>
                                          <p:attrName>style.visibility</p:attrName>
                                        </p:attrNameLst>
                                      </p:cBhvr>
                                      <p:to>
                                        <p:strVal val="visible"/>
                                      </p:to>
                                    </p:set>
                                    <p:animEffect transition="in" filter="blinds(horizontal)">
                                      <p:cBhvr>
                                        <p:cTn id="27" dur="500"/>
                                        <p:tgtEl>
                                          <p:spTgt spid="21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21510" grpId="0"/>
      <p:bldP spid="21511" grpId="0"/>
      <p:bldP spid="21512" grpId="0"/>
      <p:bldP spid="215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6855" y="487045"/>
            <a:ext cx="8841740" cy="2306955"/>
          </a:xfrm>
          <a:prstGeom prst="rect">
            <a:avLst/>
          </a:prstGeom>
          <a:noFill/>
        </p:spPr>
        <p:txBody>
          <a:bodyPr wrap="square" rtlCol="0">
            <a:spAutoFit/>
          </a:bodyPr>
          <a:p>
            <a:pPr algn="just"/>
            <a:r>
              <a:rPr lang="zh-CN" altLang="en-US" sz="3600"/>
              <a:t>Complete Graphs： A complete graph on n vertices, denoted by Kn, is a simple graph that contains exactly one edge between each pair of distinct vertices.</a:t>
            </a:r>
            <a:endParaRPr lang="zh-CN" altLang="en-US" sz="3600"/>
          </a:p>
        </p:txBody>
      </p:sp>
      <p:pic>
        <p:nvPicPr>
          <p:cNvPr id="3" name="图片 2"/>
          <p:cNvPicPr>
            <a:picLocks noChangeAspect="1"/>
          </p:cNvPicPr>
          <p:nvPr/>
        </p:nvPicPr>
        <p:blipFill>
          <a:blip r:embed="rId1"/>
          <a:stretch>
            <a:fillRect/>
          </a:stretch>
        </p:blipFill>
        <p:spPr>
          <a:xfrm>
            <a:off x="376555" y="3298825"/>
            <a:ext cx="8561705" cy="22891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8265" y="67945"/>
            <a:ext cx="8930640" cy="3327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59740" y="355600"/>
            <a:ext cx="7848600" cy="2871470"/>
          </a:xfrm>
          <a:prstGeom prst="rect">
            <a:avLst/>
          </a:prstGeom>
        </p:spPr>
      </p:pic>
      <p:pic>
        <p:nvPicPr>
          <p:cNvPr id="3" name="图片 2"/>
          <p:cNvPicPr>
            <a:picLocks noChangeAspect="1"/>
          </p:cNvPicPr>
          <p:nvPr/>
        </p:nvPicPr>
        <p:blipFill>
          <a:blip r:embed="rId2"/>
          <a:stretch>
            <a:fillRect/>
          </a:stretch>
        </p:blipFill>
        <p:spPr>
          <a:xfrm>
            <a:off x="459740" y="3415665"/>
            <a:ext cx="6529705" cy="327088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1747" name="Rectangle 17"/>
          <p:cNvSpPr/>
          <p:nvPr/>
        </p:nvSpPr>
        <p:spPr>
          <a:xfrm>
            <a:off x="684213" y="1758950"/>
            <a:ext cx="4464050"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Bipartite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2533" name="Rectangle 18"/>
          <p:cNvSpPr/>
          <p:nvPr/>
        </p:nvSpPr>
        <p:spPr>
          <a:xfrm>
            <a:off x="755650" y="2420938"/>
            <a:ext cx="8064500" cy="3638550"/>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cs typeface="Times New Roman" panose="02020603050405020304" pitchFamily="18" charset="0"/>
              </a:rPr>
              <a:t>Definition 5</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simple graph G is called </a:t>
            </a:r>
            <a:r>
              <a:rPr lang="en-US" altLang="zh-CN" sz="3200" dirty="0">
                <a:solidFill>
                  <a:srgbClr val="FF0000"/>
                </a:solidFill>
                <a:latin typeface="Times New Roman" panose="02020603050405020304" pitchFamily="18" charset="0"/>
                <a:cs typeface="Times New Roman" panose="02020603050405020304" pitchFamily="18" charset="0"/>
              </a:rPr>
              <a:t>bipartite</a:t>
            </a:r>
            <a:r>
              <a:rPr lang="en-US" altLang="zh-CN" sz="3200" dirty="0">
                <a:latin typeface="Times New Roman" panose="02020603050405020304" pitchFamily="18" charset="0"/>
                <a:cs typeface="Times New Roman" panose="02020603050405020304" pitchFamily="18" charset="0"/>
              </a:rPr>
              <a:t> if its vertex set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can be partitioned into </a:t>
            </a:r>
            <a:r>
              <a:rPr lang="en-US" altLang="zh-CN" sz="3200" dirty="0">
                <a:solidFill>
                  <a:srgbClr val="FF0000"/>
                </a:solidFill>
                <a:latin typeface="Times New Roman" panose="02020603050405020304" pitchFamily="18" charset="0"/>
                <a:cs typeface="Times New Roman" panose="02020603050405020304" pitchFamily="18" charset="0"/>
              </a:rPr>
              <a:t>two disjoint sets </a:t>
            </a:r>
            <a:r>
              <a:rPr lang="en-US" altLang="zh-CN" sz="3200" i="1" dirty="0">
                <a:latin typeface="Times New Roman" panose="02020603050405020304" pitchFamily="18" charset="0"/>
                <a:cs typeface="Times New Roman" panose="02020603050405020304" pitchFamily="18" charset="0"/>
              </a:rPr>
              <a:t>V</a:t>
            </a:r>
            <a:r>
              <a:rPr lang="en-US" altLang="zh-CN" sz="3200" baseline="-30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V</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such that every edge in the graph connects a vertex in </a:t>
            </a:r>
            <a:r>
              <a:rPr lang="en-US" altLang="zh-CN" sz="3200" i="1" dirty="0">
                <a:latin typeface="Times New Roman" panose="02020603050405020304" pitchFamily="18" charset="0"/>
                <a:cs typeface="Times New Roman" panose="02020603050405020304" pitchFamily="18" charset="0"/>
              </a:rPr>
              <a:t>V</a:t>
            </a:r>
            <a:r>
              <a:rPr lang="en-US" altLang="zh-CN" sz="3200" baseline="-30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FF0000"/>
                </a:solidFill>
                <a:latin typeface="Times New Roman" panose="02020603050405020304" pitchFamily="18" charset="0"/>
                <a:cs typeface="Times New Roman" panose="02020603050405020304" pitchFamily="18" charset="0"/>
              </a:rPr>
              <a:t>and</a:t>
            </a:r>
            <a:r>
              <a:rPr lang="en-US" altLang="zh-CN" sz="3200" dirty="0">
                <a:latin typeface="Times New Roman" panose="02020603050405020304" pitchFamily="18" charset="0"/>
                <a:cs typeface="Times New Roman" panose="02020603050405020304" pitchFamily="18" charset="0"/>
              </a:rPr>
              <a:t> a vertex in </a:t>
            </a:r>
            <a:r>
              <a:rPr lang="en-US" altLang="zh-CN" sz="3200" i="1" dirty="0">
                <a:latin typeface="Times New Roman" panose="02020603050405020304" pitchFamily="18" charset="0"/>
                <a:cs typeface="Times New Roman" panose="02020603050405020304" pitchFamily="18" charset="0"/>
              </a:rPr>
              <a:t>V</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We call </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i="1" dirty="0">
                <a:solidFill>
                  <a:srgbClr val="FF0000"/>
                </a:solidFill>
                <a:latin typeface="Times New Roman" panose="02020603050405020304" pitchFamily="18" charset="0"/>
                <a:cs typeface="Times New Roman" panose="02020603050405020304" pitchFamily="18" charset="0"/>
              </a:rPr>
              <a:t>V</a:t>
            </a:r>
            <a:r>
              <a:rPr lang="en-US" altLang="zh-CN" sz="3200" baseline="-30000" dirty="0">
                <a:solidFill>
                  <a:srgbClr val="FF0000"/>
                </a:solidFill>
                <a:latin typeface="Times New Roman" panose="02020603050405020304" pitchFamily="18" charset="0"/>
                <a:cs typeface="Times New Roman" panose="02020603050405020304" pitchFamily="18" charset="0"/>
              </a:rPr>
              <a:t>1</a:t>
            </a:r>
            <a:r>
              <a:rPr lang="en-US" altLang="zh-CN" sz="3200" i="1" dirty="0">
                <a:solidFill>
                  <a:srgbClr val="FF0000"/>
                </a:solidFill>
                <a:latin typeface="Times New Roman" panose="02020603050405020304" pitchFamily="18" charset="0"/>
                <a:cs typeface="Times New Roman" panose="02020603050405020304" pitchFamily="18" charset="0"/>
              </a:rPr>
              <a:t>, V</a:t>
            </a:r>
            <a:r>
              <a:rPr lang="en-US" altLang="zh-CN" sz="3200" baseline="-30000" dirty="0">
                <a:solidFill>
                  <a:srgbClr val="FF0000"/>
                </a:solidFill>
                <a:latin typeface="Times New Roman" panose="02020603050405020304" pitchFamily="18" charset="0"/>
                <a:cs typeface="Times New Roman" panose="02020603050405020304" pitchFamily="18" charset="0"/>
              </a:rPr>
              <a:t>2</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a:t>
            </a:r>
            <a:r>
              <a:rPr lang="en-US" altLang="zh-CN" sz="3200" i="1" dirty="0">
                <a:solidFill>
                  <a:srgbClr val="FF0000"/>
                </a:solidFill>
                <a:latin typeface="Times New Roman" panose="02020603050405020304" pitchFamily="18" charset="0"/>
                <a:cs typeface="Times New Roman" panose="02020603050405020304" pitchFamily="18" charset="0"/>
              </a:rPr>
              <a:t>bipartition</a:t>
            </a:r>
            <a:r>
              <a:rPr lang="en-US" altLang="zh-CN" sz="3200" dirty="0">
                <a:latin typeface="Times New Roman" panose="02020603050405020304" pitchFamily="18" charset="0"/>
                <a:cs typeface="Times New Roman" panose="02020603050405020304" pitchFamily="18" charset="0"/>
              </a:rPr>
              <a:t> of the vertex set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of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ea typeface="Times New Roman" panose="02020603050405020304" pitchFamily="18" charset="0"/>
            </a:endParaRPr>
          </a:p>
        </p:txBody>
      </p:sp>
      <p:sp>
        <p:nvSpPr>
          <p:cNvPr id="31749"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1750" name="矩形 2"/>
          <p:cNvSpPr/>
          <p:nvPr/>
        </p:nvSpPr>
        <p:spPr>
          <a:xfrm>
            <a:off x="7308850" y="1758950"/>
            <a:ext cx="1366838" cy="461963"/>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二分图</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Effect transition="in" filter="blinds(horizontal)">
                                      <p:cBhvr>
                                        <p:cTn id="7"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grpSp>
        <p:nvGrpSpPr>
          <p:cNvPr id="23557" name="Group 5"/>
          <p:cNvGrpSpPr>
            <a:grpSpLocks noChangeAspect="1"/>
          </p:cNvGrpSpPr>
          <p:nvPr/>
        </p:nvGrpSpPr>
        <p:grpSpPr>
          <a:xfrm>
            <a:off x="395288" y="2781300"/>
            <a:ext cx="4105275" cy="2160588"/>
            <a:chOff x="0" y="0"/>
            <a:chExt cx="2316" cy="1067"/>
          </a:xfrm>
        </p:grpSpPr>
        <p:graphicFrame>
          <p:nvGraphicFramePr>
            <p:cNvPr id="32777" name="Object 260"/>
            <p:cNvGraphicFramePr>
              <a:graphicFrameLocks noChangeAspect="1"/>
            </p:cNvGraphicFramePr>
            <p:nvPr/>
          </p:nvGraphicFramePr>
          <p:xfrm>
            <a:off x="0" y="0"/>
            <a:ext cx="1560" cy="1067"/>
          </p:xfrm>
          <a:graphic>
            <a:graphicData uri="http://schemas.openxmlformats.org/presentationml/2006/ole">
              <mc:AlternateContent xmlns:mc="http://schemas.openxmlformats.org/markup-compatibility/2006">
                <mc:Choice xmlns:v="urn:schemas-microsoft-com:vml" Requires="v">
                  <p:oleObj spid="_x0000_s3077" name="" r:id="rId1" imgW="1647825" imgH="800100" progId="Word.Picture.8">
                    <p:embed/>
                  </p:oleObj>
                </mc:Choice>
                <mc:Fallback>
                  <p:oleObj name="" r:id="rId1" imgW="1647825" imgH="800100" progId="Word.Picture.8">
                    <p:embed/>
                    <p:pic>
                      <p:nvPicPr>
                        <p:cNvPr id="0" name="图片 3076"/>
                        <p:cNvPicPr/>
                        <p:nvPr/>
                      </p:nvPicPr>
                      <p:blipFill>
                        <a:blip r:embed="rId2"/>
                        <a:stretch>
                          <a:fillRect/>
                        </a:stretch>
                      </p:blipFill>
                      <p:spPr>
                        <a:xfrm>
                          <a:off x="0" y="0"/>
                          <a:ext cx="1560" cy="1067"/>
                        </a:xfrm>
                        <a:prstGeom prst="rect">
                          <a:avLst/>
                        </a:prstGeom>
                        <a:noFill/>
                        <a:ln w="38100">
                          <a:noFill/>
                          <a:miter/>
                        </a:ln>
                      </p:spPr>
                    </p:pic>
                  </p:oleObj>
                </mc:Fallback>
              </mc:AlternateContent>
            </a:graphicData>
          </a:graphic>
        </p:graphicFrame>
        <p:graphicFrame>
          <p:nvGraphicFramePr>
            <p:cNvPr id="32778" name="Object 261"/>
            <p:cNvGraphicFramePr>
              <a:graphicFrameLocks noChangeAspect="1"/>
            </p:cNvGraphicFramePr>
            <p:nvPr/>
          </p:nvGraphicFramePr>
          <p:xfrm>
            <a:off x="1497" y="0"/>
            <a:ext cx="819" cy="1056"/>
          </p:xfrm>
          <a:graphic>
            <a:graphicData uri="http://schemas.openxmlformats.org/presentationml/2006/ole">
              <mc:AlternateContent xmlns:mc="http://schemas.openxmlformats.org/markup-compatibility/2006">
                <mc:Choice xmlns:v="urn:schemas-microsoft-com:vml" Requires="v">
                  <p:oleObj spid="_x0000_s3078" name="" r:id="rId3" imgW="781685" imgH="905510" progId="Word.Picture.8">
                    <p:embed/>
                  </p:oleObj>
                </mc:Choice>
                <mc:Fallback>
                  <p:oleObj name="" r:id="rId3" imgW="781685" imgH="905510" progId="Word.Picture.8">
                    <p:embed/>
                    <p:pic>
                      <p:nvPicPr>
                        <p:cNvPr id="0" name="图片 3077"/>
                        <p:cNvPicPr/>
                        <p:nvPr/>
                      </p:nvPicPr>
                      <p:blipFill>
                        <a:blip r:embed="rId4"/>
                        <a:stretch>
                          <a:fillRect/>
                        </a:stretch>
                      </p:blipFill>
                      <p:spPr>
                        <a:xfrm>
                          <a:off x="1497" y="0"/>
                          <a:ext cx="819" cy="1056"/>
                        </a:xfrm>
                        <a:prstGeom prst="rect">
                          <a:avLst/>
                        </a:prstGeom>
                        <a:solidFill>
                          <a:schemeClr val="bg2"/>
                        </a:solidFill>
                        <a:ln w="38100">
                          <a:noFill/>
                          <a:miter/>
                        </a:ln>
                      </p:spPr>
                    </p:pic>
                  </p:oleObj>
                </mc:Fallback>
              </mc:AlternateContent>
            </a:graphicData>
          </a:graphic>
        </p:graphicFrame>
      </p:grpSp>
      <p:grpSp>
        <p:nvGrpSpPr>
          <p:cNvPr id="23560" name="Group 8"/>
          <p:cNvGrpSpPr>
            <a:grpSpLocks noChangeAspect="1"/>
          </p:cNvGrpSpPr>
          <p:nvPr/>
        </p:nvGrpSpPr>
        <p:grpSpPr>
          <a:xfrm>
            <a:off x="4622800" y="2781300"/>
            <a:ext cx="4270375" cy="2160588"/>
            <a:chOff x="0" y="0"/>
            <a:chExt cx="2364" cy="1056"/>
          </a:xfrm>
        </p:grpSpPr>
        <p:graphicFrame>
          <p:nvGraphicFramePr>
            <p:cNvPr id="32775" name="Object 263"/>
            <p:cNvGraphicFramePr>
              <a:graphicFrameLocks noChangeAspect="1"/>
            </p:cNvGraphicFramePr>
            <p:nvPr/>
          </p:nvGraphicFramePr>
          <p:xfrm>
            <a:off x="0" y="0"/>
            <a:ext cx="1561" cy="1056"/>
          </p:xfrm>
          <a:graphic>
            <a:graphicData uri="http://schemas.openxmlformats.org/presentationml/2006/ole">
              <mc:AlternateContent xmlns:mc="http://schemas.openxmlformats.org/markup-compatibility/2006">
                <mc:Choice xmlns:v="urn:schemas-microsoft-com:vml" Requires="v">
                  <p:oleObj spid="_x0000_s3080" name="" r:id="rId5" imgW="1647825" imgH="800100" progId="Word.Picture.8">
                    <p:embed/>
                  </p:oleObj>
                </mc:Choice>
                <mc:Fallback>
                  <p:oleObj name="" r:id="rId5" imgW="1647825" imgH="800100" progId="Word.Picture.8">
                    <p:embed/>
                    <p:pic>
                      <p:nvPicPr>
                        <p:cNvPr id="0" name="图片 3079"/>
                        <p:cNvPicPr/>
                        <p:nvPr/>
                      </p:nvPicPr>
                      <p:blipFill>
                        <a:blip r:embed="rId6"/>
                        <a:stretch>
                          <a:fillRect/>
                        </a:stretch>
                      </p:blipFill>
                      <p:spPr>
                        <a:xfrm>
                          <a:off x="0" y="0"/>
                          <a:ext cx="1561" cy="1056"/>
                        </a:xfrm>
                        <a:prstGeom prst="rect">
                          <a:avLst/>
                        </a:prstGeom>
                        <a:noFill/>
                        <a:ln w="38100">
                          <a:noFill/>
                          <a:miter/>
                        </a:ln>
                      </p:spPr>
                    </p:pic>
                  </p:oleObj>
                </mc:Fallback>
              </mc:AlternateContent>
            </a:graphicData>
          </a:graphic>
        </p:graphicFrame>
        <p:graphicFrame>
          <p:nvGraphicFramePr>
            <p:cNvPr id="32776" name="Object 264"/>
            <p:cNvGraphicFramePr>
              <a:graphicFrameLocks noChangeAspect="1"/>
            </p:cNvGraphicFramePr>
            <p:nvPr/>
          </p:nvGraphicFramePr>
          <p:xfrm>
            <a:off x="1548" y="0"/>
            <a:ext cx="816" cy="1056"/>
          </p:xfrm>
          <a:graphic>
            <a:graphicData uri="http://schemas.openxmlformats.org/presentationml/2006/ole">
              <mc:AlternateContent xmlns:mc="http://schemas.openxmlformats.org/markup-compatibility/2006">
                <mc:Choice xmlns:v="urn:schemas-microsoft-com:vml" Requires="v">
                  <p:oleObj spid="_x0000_s3081" name="" r:id="rId7" imgW="781685" imgH="905510" progId="Word.Picture.8">
                    <p:embed/>
                  </p:oleObj>
                </mc:Choice>
                <mc:Fallback>
                  <p:oleObj name="" r:id="rId7" imgW="781685" imgH="905510" progId="Word.Picture.8">
                    <p:embed/>
                    <p:pic>
                      <p:nvPicPr>
                        <p:cNvPr id="0" name="图片 3080"/>
                        <p:cNvPicPr/>
                        <p:nvPr/>
                      </p:nvPicPr>
                      <p:blipFill>
                        <a:blip r:embed="rId8"/>
                        <a:stretch>
                          <a:fillRect/>
                        </a:stretch>
                      </p:blipFill>
                      <p:spPr>
                        <a:xfrm>
                          <a:off x="1548" y="0"/>
                          <a:ext cx="816" cy="1056"/>
                        </a:xfrm>
                        <a:prstGeom prst="rect">
                          <a:avLst/>
                        </a:prstGeom>
                        <a:solidFill>
                          <a:srgbClr val="CCECFF"/>
                        </a:solidFill>
                        <a:ln w="38100">
                          <a:noFill/>
                          <a:miter/>
                        </a:ln>
                      </p:spPr>
                    </p:pic>
                  </p:oleObj>
                </mc:Fallback>
              </mc:AlternateContent>
            </a:graphicData>
          </a:graphic>
        </p:graphicFrame>
      </p:grpSp>
      <p:sp>
        <p:nvSpPr>
          <p:cNvPr id="32773"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2774" name="Rectangle 17"/>
          <p:cNvSpPr/>
          <p:nvPr/>
        </p:nvSpPr>
        <p:spPr>
          <a:xfrm>
            <a:off x="684213" y="1758950"/>
            <a:ext cx="4464050"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Bipartite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 name="文本框 1"/>
          <p:cNvSpPr txBox="1"/>
          <p:nvPr/>
        </p:nvSpPr>
        <p:spPr>
          <a:xfrm>
            <a:off x="1773555" y="5692775"/>
            <a:ext cx="6470650" cy="368300"/>
          </a:xfrm>
          <a:prstGeom prst="rect">
            <a:avLst/>
          </a:prstGeom>
          <a:noFill/>
        </p:spPr>
        <p:txBody>
          <a:bodyPr wrap="square" rtlCol="0">
            <a:spAutoFit/>
          </a:bodyPr>
          <a:p>
            <a:r>
              <a:rPr lang="en-US" altLang="zh-CN"/>
              <a:t>triangles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linds(horizontal)">
                                      <p:cBhvr>
                                        <p:cTn id="7" dur="500"/>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60"/>
                                        </p:tgtEl>
                                        <p:attrNameLst>
                                          <p:attrName>style.visibility</p:attrName>
                                        </p:attrNameLst>
                                      </p:cBhvr>
                                      <p:to>
                                        <p:strVal val="visible"/>
                                      </p:to>
                                    </p:set>
                                    <p:animEffect transition="in" filter="blinds(horizontal)">
                                      <p:cBhvr>
                                        <p:cTn id="12" dur="5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3795" name="Rectangle 17"/>
          <p:cNvSpPr/>
          <p:nvPr/>
        </p:nvSpPr>
        <p:spPr>
          <a:xfrm>
            <a:off x="684213" y="1758950"/>
            <a:ext cx="4464050"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Bipartite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33796" name="Rectangle 18"/>
          <p:cNvSpPr/>
          <p:nvPr/>
        </p:nvSpPr>
        <p:spPr>
          <a:xfrm>
            <a:off x="755650" y="2420938"/>
            <a:ext cx="8064500" cy="2995612"/>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cs typeface="Times New Roman" panose="02020603050405020304" pitchFamily="18" charset="0"/>
              </a:rPr>
              <a:t>Theorem 4</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simple graph is </a:t>
            </a:r>
            <a:r>
              <a:rPr lang="en-US" altLang="zh-CN" sz="3200" dirty="0">
                <a:solidFill>
                  <a:srgbClr val="FF0000"/>
                </a:solidFill>
                <a:latin typeface="Times New Roman" panose="02020603050405020304" pitchFamily="18" charset="0"/>
                <a:cs typeface="Times New Roman" panose="02020603050405020304" pitchFamily="18" charset="0"/>
              </a:rPr>
              <a:t>bipartite</a:t>
            </a:r>
            <a:r>
              <a:rPr lang="en-US" altLang="zh-CN" sz="3200" dirty="0">
                <a:latin typeface="Times New Roman" panose="02020603050405020304" pitchFamily="18" charset="0"/>
                <a:cs typeface="Times New Roman" panose="02020603050405020304" pitchFamily="18" charset="0"/>
              </a:rPr>
              <a:t> if and only if it is possible to assign one of two different colors to each vertex of the graph so that </a:t>
            </a:r>
            <a:r>
              <a:rPr lang="en-US" altLang="zh-CN" sz="3200" dirty="0">
                <a:solidFill>
                  <a:srgbClr val="FF0000"/>
                </a:solidFill>
                <a:latin typeface="Times New Roman" panose="02020603050405020304" pitchFamily="18" charset="0"/>
                <a:cs typeface="Times New Roman" panose="02020603050405020304" pitchFamily="18" charset="0"/>
              </a:rPr>
              <a:t>no</a:t>
            </a:r>
            <a:r>
              <a:rPr lang="en-US" altLang="zh-CN" sz="3200" dirty="0">
                <a:latin typeface="Times New Roman" panose="02020603050405020304" pitchFamily="18" charset="0"/>
                <a:cs typeface="Times New Roman" panose="02020603050405020304" pitchFamily="18" charset="0"/>
              </a:rPr>
              <a:t> two adjacent vertices are assigned the </a:t>
            </a:r>
            <a:r>
              <a:rPr lang="en-US" altLang="zh-CN" sz="3200" dirty="0">
                <a:solidFill>
                  <a:srgbClr val="FF0000"/>
                </a:solidFill>
                <a:latin typeface="Times New Roman" panose="02020603050405020304" pitchFamily="18" charset="0"/>
                <a:cs typeface="Times New Roman" panose="02020603050405020304" pitchFamily="18" charset="0"/>
              </a:rPr>
              <a:t>same  color</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ea typeface="Times New Roman" panose="02020603050405020304" pitchFamily="18" charset="0"/>
            </a:endParaRPr>
          </a:p>
        </p:txBody>
      </p:sp>
      <p:sp>
        <p:nvSpPr>
          <p:cNvPr id="33797"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3798" name="矩形 2"/>
          <p:cNvSpPr/>
          <p:nvPr/>
        </p:nvSpPr>
        <p:spPr>
          <a:xfrm>
            <a:off x="7308850" y="1758950"/>
            <a:ext cx="1366838" cy="461963"/>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二分图</a:t>
            </a:r>
            <a:endParaRPr lang="zh-CN" altLang="en-US" sz="2400" dirty="0">
              <a:solidFill>
                <a:srgbClr val="FF0000"/>
              </a:solidFill>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4819" name="Rectangle 17"/>
          <p:cNvSpPr/>
          <p:nvPr/>
        </p:nvSpPr>
        <p:spPr>
          <a:xfrm>
            <a:off x="684213" y="1758950"/>
            <a:ext cx="4464050"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Bipartite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34820" name="Rectangle 18"/>
          <p:cNvSpPr/>
          <p:nvPr/>
        </p:nvSpPr>
        <p:spPr>
          <a:xfrm>
            <a:off x="755650" y="2420938"/>
            <a:ext cx="8064500" cy="3638550"/>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cs typeface="Times New Roman" panose="02020603050405020304" pitchFamily="18" charset="0"/>
              </a:rPr>
              <a:t>Definition</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a:t>
            </a:r>
            <a:r>
              <a:rPr lang="en-US" altLang="zh-CN" sz="3200" dirty="0">
                <a:solidFill>
                  <a:srgbClr val="FF0000"/>
                </a:solidFill>
                <a:latin typeface="Times New Roman" panose="02020603050405020304" pitchFamily="18" charset="0"/>
                <a:cs typeface="Times New Roman" panose="02020603050405020304" pitchFamily="18" charset="0"/>
              </a:rPr>
              <a:t>complete</a:t>
            </a:r>
            <a:r>
              <a:rPr lang="en-US" altLang="zh-CN" sz="3200" dirty="0">
                <a:latin typeface="Times New Roman" panose="02020603050405020304" pitchFamily="18" charset="0"/>
                <a:cs typeface="Times New Roman" panose="02020603050405020304" pitchFamily="18" charset="0"/>
              </a:rPr>
              <a:t> </a:t>
            </a:r>
            <a:r>
              <a:rPr lang="en-US" altLang="zh-CN" sz="3200" dirty="0">
                <a:solidFill>
                  <a:srgbClr val="FF0000"/>
                </a:solidFill>
                <a:latin typeface="Times New Roman" panose="02020603050405020304" pitchFamily="18" charset="0"/>
                <a:cs typeface="Times New Roman" panose="02020603050405020304" pitchFamily="18" charset="0"/>
              </a:rPr>
              <a:t>bipartite</a:t>
            </a:r>
            <a:r>
              <a:rPr lang="en-US" altLang="zh-CN" sz="3200" dirty="0">
                <a:latin typeface="Times New Roman" panose="02020603050405020304" pitchFamily="18" charset="0"/>
                <a:cs typeface="Times New Roman" panose="02020603050405020304" pitchFamily="18" charset="0"/>
              </a:rPr>
              <a:t> graph </a:t>
            </a:r>
            <a:r>
              <a:rPr lang="en-US" altLang="zh-CN" sz="3200" i="1" dirty="0">
                <a:solidFill>
                  <a:srgbClr val="FF0000"/>
                </a:solidFill>
                <a:latin typeface="Times New Roman" panose="02020603050405020304" pitchFamily="18" charset="0"/>
                <a:cs typeface="Times New Roman" panose="02020603050405020304" pitchFamily="18" charset="0"/>
              </a:rPr>
              <a:t>K</a:t>
            </a:r>
            <a:r>
              <a:rPr lang="en-US" altLang="zh-CN" sz="3200" i="1" baseline="-25000" dirty="0">
                <a:solidFill>
                  <a:srgbClr val="FF0000"/>
                </a:solidFill>
                <a:latin typeface="Times New Roman" panose="02020603050405020304" pitchFamily="18" charset="0"/>
                <a:cs typeface="Times New Roman" panose="02020603050405020304" pitchFamily="18" charset="0"/>
              </a:rPr>
              <a:t>m</a:t>
            </a:r>
            <a:r>
              <a:rPr lang="en-US" altLang="zh-CN" sz="3200" baseline="-25000" dirty="0">
                <a:solidFill>
                  <a:srgbClr val="FF0000"/>
                </a:solidFill>
                <a:latin typeface="Times New Roman" panose="02020603050405020304" pitchFamily="18" charset="0"/>
                <a:cs typeface="Times New Roman" panose="02020603050405020304" pitchFamily="18" charset="0"/>
              </a:rPr>
              <a:t>,</a:t>
            </a:r>
            <a:r>
              <a:rPr lang="en-US" altLang="zh-CN" sz="3200" i="1" baseline="-25000" dirty="0">
                <a:solidFill>
                  <a:srgbClr val="FF0000"/>
                </a:solidFill>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is a graph that has its vertex set partitioned into two subset of </a:t>
            </a:r>
            <a:r>
              <a:rPr lang="en-US" altLang="zh-CN" sz="3200" i="1" dirty="0">
                <a:latin typeface="Times New Roman" panose="02020603050405020304" pitchFamily="18" charset="0"/>
                <a:cs typeface="Times New Roman" panose="02020603050405020304" pitchFamily="18" charset="0"/>
              </a:rPr>
              <a:t>m</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vertices, respectively. There is an edge between two vertices if and only if </a:t>
            </a:r>
            <a:r>
              <a:rPr lang="en-US" altLang="zh-CN" sz="3200" dirty="0">
                <a:solidFill>
                  <a:srgbClr val="FF0000"/>
                </a:solidFill>
                <a:latin typeface="Times New Roman" panose="02020603050405020304" pitchFamily="18" charset="0"/>
                <a:cs typeface="Times New Roman" panose="02020603050405020304" pitchFamily="18" charset="0"/>
              </a:rPr>
              <a:t>one</a:t>
            </a:r>
            <a:r>
              <a:rPr lang="en-US" altLang="zh-CN" sz="3200" dirty="0">
                <a:latin typeface="Times New Roman" panose="02020603050405020304" pitchFamily="18" charset="0"/>
                <a:cs typeface="Times New Roman" panose="02020603050405020304" pitchFamily="18" charset="0"/>
              </a:rPr>
              <a:t> vertex is in the first subset and the </a:t>
            </a:r>
            <a:r>
              <a:rPr lang="en-US" altLang="zh-CN" sz="3200" dirty="0">
                <a:solidFill>
                  <a:srgbClr val="FF0000"/>
                </a:solidFill>
                <a:latin typeface="Times New Roman" panose="02020603050405020304" pitchFamily="18" charset="0"/>
                <a:cs typeface="Times New Roman" panose="02020603050405020304" pitchFamily="18" charset="0"/>
              </a:rPr>
              <a:t>other</a:t>
            </a:r>
            <a:r>
              <a:rPr lang="en-US" altLang="zh-CN" sz="3200" dirty="0">
                <a:latin typeface="Times New Roman" panose="02020603050405020304" pitchFamily="18" charset="0"/>
                <a:cs typeface="Times New Roman" panose="02020603050405020304" pitchFamily="18" charset="0"/>
              </a:rPr>
              <a:t> vertex is in the second subset.</a:t>
            </a:r>
            <a:endParaRPr lang="en-US" altLang="zh-CN" sz="3200" dirty="0">
              <a:latin typeface="Times New Roman" panose="02020603050405020304" pitchFamily="18" charset="0"/>
              <a:ea typeface="Times New Roman" panose="02020603050405020304" pitchFamily="18" charset="0"/>
            </a:endParaRPr>
          </a:p>
        </p:txBody>
      </p:sp>
      <p:sp>
        <p:nvSpPr>
          <p:cNvPr id="34821"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4822" name="矩形 2"/>
          <p:cNvSpPr/>
          <p:nvPr/>
        </p:nvSpPr>
        <p:spPr>
          <a:xfrm>
            <a:off x="6804025" y="1758950"/>
            <a:ext cx="1871663" cy="461963"/>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完全二分图</a:t>
            </a:r>
            <a:endParaRPr lang="zh-CN" altLang="en-US" sz="2400" dirty="0">
              <a:solidFill>
                <a:srgbClr val="FF0000"/>
              </a:solidFill>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p:txBody>
          <a:bodyPr vert="horz" wrap="square" lIns="91440" tIns="45720" rIns="91440" bIns="45720" anchor="ctr"/>
          <a:p>
            <a:pPr eaLnBrk="1" hangingPunct="1"/>
            <a:r>
              <a:rPr lang="en-US" altLang="zh-CN" dirty="0"/>
              <a:t>Why?</a:t>
            </a:r>
            <a:endParaRPr lang="en-US" altLang="zh-CN" dirty="0"/>
          </a:p>
        </p:txBody>
      </p:sp>
      <p:pic>
        <p:nvPicPr>
          <p:cNvPr id="9219" name="Picture 3" descr="brnet"/>
          <p:cNvPicPr>
            <a:picLocks noChangeAspect="1"/>
          </p:cNvPicPr>
          <p:nvPr>
            <p:ph sz="half" idx="1"/>
          </p:nvPr>
        </p:nvPicPr>
        <p:blipFill>
          <a:blip r:embed="rId1"/>
          <a:srcRect/>
          <a:stretch>
            <a:fillRect/>
          </a:stretch>
        </p:blipFill>
        <p:spPr>
          <a:xfrm>
            <a:off x="601663" y="1863725"/>
            <a:ext cx="2614612" cy="1717675"/>
          </a:xfrm>
        </p:spPr>
      </p:pic>
      <p:pic>
        <p:nvPicPr>
          <p:cNvPr id="9220" name="Picture 4" descr="network1"/>
          <p:cNvPicPr>
            <a:picLocks noChangeAspect="1"/>
          </p:cNvPicPr>
          <p:nvPr>
            <p:ph sz="half" idx="2"/>
          </p:nvPr>
        </p:nvPicPr>
        <p:blipFill>
          <a:blip r:embed="rId2"/>
          <a:srcRect/>
          <a:stretch>
            <a:fillRect/>
          </a:stretch>
        </p:blipFill>
        <p:spPr>
          <a:xfrm>
            <a:off x="5338763" y="1849438"/>
            <a:ext cx="1535112" cy="168592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53390" y="483235"/>
            <a:ext cx="8555355" cy="41611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5843" name="Rectangle 14"/>
          <p:cNvSpPr/>
          <p:nvPr/>
        </p:nvSpPr>
        <p:spPr>
          <a:xfrm>
            <a:off x="684213" y="1758950"/>
            <a:ext cx="8208962"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Some Applications of Special Types of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35844" name="Rectangle 15"/>
          <p:cNvSpPr/>
          <p:nvPr/>
        </p:nvSpPr>
        <p:spPr>
          <a:xfrm>
            <a:off x="1600200" y="2728913"/>
            <a:ext cx="3619500" cy="2012950"/>
          </a:xfrm>
          <a:prstGeom prst="rect">
            <a:avLst/>
          </a:prstGeom>
          <a:noFill/>
          <a:ln w="9525">
            <a:noFill/>
          </a:ln>
        </p:spPr>
        <p:txBody>
          <a:bodyPr>
            <a:spAutoFit/>
          </a:bodyPr>
          <a:p>
            <a:pPr>
              <a:lnSpc>
                <a:spcPct val="90000"/>
              </a:lnSpc>
              <a:spcBef>
                <a:spcPct val="30000"/>
              </a:spcBef>
              <a:spcAft>
                <a:spcPct val="30000"/>
              </a:spcAft>
            </a:pPr>
            <a:r>
              <a:rPr lang="en-US" altLang="zh-CN" sz="3200" dirty="0">
                <a:solidFill>
                  <a:srgbClr val="FF0000"/>
                </a:solidFill>
                <a:latin typeface="Times New Roman" panose="02020603050405020304" pitchFamily="18" charset="0"/>
                <a:cs typeface="Times New Roman" panose="02020603050405020304" pitchFamily="18" charset="0"/>
              </a:rPr>
              <a:t>Matching</a:t>
            </a:r>
            <a:endParaRPr lang="en-US" altLang="zh-CN" sz="3200" dirty="0">
              <a:solidFill>
                <a:srgbClr val="FF0000"/>
              </a:solidFill>
              <a:latin typeface="Times New Roman" panose="02020603050405020304" pitchFamily="18" charset="0"/>
              <a:cs typeface="Times New Roman" panose="02020603050405020304" pitchFamily="18" charset="0"/>
            </a:endParaRPr>
          </a:p>
          <a:p>
            <a:pPr>
              <a:lnSpc>
                <a:spcPct val="90000"/>
              </a:lnSpc>
              <a:spcBef>
                <a:spcPct val="30000"/>
              </a:spcBef>
              <a:spcAft>
                <a:spcPct val="30000"/>
              </a:spcAft>
            </a:pPr>
            <a:r>
              <a:rPr lang="en-US" altLang="zh-CN" sz="3200" dirty="0">
                <a:solidFill>
                  <a:srgbClr val="FF0000"/>
                </a:solidFill>
                <a:latin typeface="Times New Roman" panose="02020603050405020304" pitchFamily="18" charset="0"/>
                <a:cs typeface="Times New Roman" panose="02020603050405020304" pitchFamily="18" charset="0"/>
              </a:rPr>
              <a:t>Maximal matching</a:t>
            </a:r>
            <a:endParaRPr lang="en-US" altLang="zh-CN" sz="3200" dirty="0">
              <a:solidFill>
                <a:srgbClr val="FF0000"/>
              </a:solidFill>
              <a:latin typeface="Times New Roman" panose="02020603050405020304" pitchFamily="18" charset="0"/>
              <a:cs typeface="Times New Roman" panose="02020603050405020304" pitchFamily="18" charset="0"/>
            </a:endParaRPr>
          </a:p>
          <a:p>
            <a:pPr>
              <a:lnSpc>
                <a:spcPct val="90000"/>
              </a:lnSpc>
              <a:spcBef>
                <a:spcPct val="30000"/>
              </a:spcBef>
              <a:spcAft>
                <a:spcPct val="30000"/>
              </a:spcAft>
            </a:pPr>
            <a:endParaRPr lang="en-US" altLang="zh-CN" sz="3200" dirty="0">
              <a:solidFill>
                <a:srgbClr val="FF0000"/>
              </a:solidFill>
              <a:latin typeface="Times New Roman" panose="02020603050405020304" pitchFamily="18" charset="0"/>
              <a:ea typeface="Times New Roman" panose="02020603050405020304" pitchFamily="18" charset="0"/>
            </a:endParaRPr>
          </a:p>
        </p:txBody>
      </p:sp>
      <p:sp>
        <p:nvSpPr>
          <p:cNvPr id="35845"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5846" name="矩形 2"/>
          <p:cNvSpPr/>
          <p:nvPr/>
        </p:nvSpPr>
        <p:spPr>
          <a:xfrm>
            <a:off x="6499225" y="2508250"/>
            <a:ext cx="1871663" cy="461963"/>
          </a:xfrm>
          <a:prstGeom prst="rect">
            <a:avLst/>
          </a:prstGeom>
          <a:noFill/>
          <a:ln w="9525">
            <a:noFill/>
          </a:ln>
        </p:spPr>
        <p:txBody>
          <a:bodyPr>
            <a:spAutoFit/>
          </a:bodyPr>
          <a:p>
            <a:r>
              <a:rPr lang="en-US" altLang="zh-CN" sz="2400" dirty="0">
                <a:solidFill>
                  <a:srgbClr val="FF0000"/>
                </a:solidFill>
                <a:latin typeface="Calibri" panose="020F0502020204030204" pitchFamily="34" charset="0"/>
              </a:rPr>
              <a:t>Skim</a:t>
            </a:r>
            <a:endParaRPr lang="en-US" altLang="zh-CN" sz="2400" dirty="0">
              <a:solidFill>
                <a:srgbClr val="FF0000"/>
              </a:solidFill>
              <a:latin typeface="Calibri" panose="020F0502020204030204" pitchFamily="34" charset="0"/>
            </a:endParaRPr>
          </a:p>
        </p:txBody>
      </p:sp>
      <p:sp>
        <p:nvSpPr>
          <p:cNvPr id="35847" name="矩形 2"/>
          <p:cNvSpPr/>
          <p:nvPr/>
        </p:nvSpPr>
        <p:spPr>
          <a:xfrm>
            <a:off x="6499225" y="3357563"/>
            <a:ext cx="1871663" cy="1200150"/>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匹配，对集</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最大匹配</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完美匹配</a:t>
            </a:r>
            <a:endParaRPr lang="zh-CN" altLang="en-US" sz="2400" dirty="0">
              <a:solidFill>
                <a:srgbClr val="FF0000"/>
              </a:solidFill>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4583" name="Rectangle 17"/>
          <p:cNvSpPr/>
          <p:nvPr/>
        </p:nvSpPr>
        <p:spPr>
          <a:xfrm>
            <a:off x="88265" y="784225"/>
            <a:ext cx="9055100" cy="6000750"/>
          </a:xfrm>
          <a:prstGeom prst="rect">
            <a:avLst/>
          </a:prstGeom>
          <a:noFill/>
          <a:ln w="9525">
            <a:noFill/>
          </a:ln>
        </p:spPr>
        <p:txBody>
          <a:bodyPr wrap="square">
            <a:spAutoFit/>
          </a:bodyPr>
          <a:p>
            <a:pPr marL="457200" indent="-457200" algn="just">
              <a:buFont typeface="Arial" panose="020B0604020202020204" pitchFamily="34" charset="0"/>
              <a:buChar char="•"/>
            </a:pPr>
            <a:r>
              <a:rPr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a:t>
            </a:r>
            <a:r>
              <a:rPr sz="3200" dirty="0">
                <a:latin typeface="Times New Roman" panose="02020603050405020304" pitchFamily="18" charset="0"/>
                <a:cs typeface="Times New Roman" panose="02020603050405020304" pitchFamily="18" charset="0"/>
              </a:rPr>
              <a:t> </a:t>
            </a:r>
            <a:r>
              <a:rPr sz="3200" b="1" dirty="0">
                <a:solidFill>
                  <a:srgbClr val="FF0000"/>
                </a:solidFill>
                <a:latin typeface="Times New Roman" panose="02020603050405020304" pitchFamily="18" charset="0"/>
                <a:cs typeface="Times New Roman" panose="02020603050405020304" pitchFamily="18" charset="0"/>
              </a:rPr>
              <a:t>matching</a:t>
            </a:r>
            <a:r>
              <a:rPr sz="3200" dirty="0">
                <a:latin typeface="Times New Roman" panose="02020603050405020304" pitchFamily="18" charset="0"/>
                <a:cs typeface="Times New Roman" panose="02020603050405020304" pitchFamily="18" charset="0"/>
              </a:rPr>
              <a:t> is a subset of edges such that</a:t>
            </a:r>
            <a:r>
              <a:rPr sz="3200" dirty="0">
                <a:solidFill>
                  <a:srgbClr val="FF0000"/>
                </a:solidFill>
                <a:latin typeface="Times New Roman" panose="02020603050405020304" pitchFamily="18" charset="0"/>
                <a:cs typeface="Times New Roman" panose="02020603050405020304" pitchFamily="18" charset="0"/>
              </a:rPr>
              <a:t> if</a:t>
            </a:r>
            <a:r>
              <a:rPr sz="3200" dirty="0">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{s,t} and {u, v} are distinct edges</a:t>
            </a:r>
            <a:r>
              <a:rPr sz="3200" dirty="0">
                <a:latin typeface="Times New Roman" panose="02020603050405020304" pitchFamily="18" charset="0"/>
                <a:cs typeface="Times New Roman" panose="02020603050405020304" pitchFamily="18" charset="0"/>
              </a:rPr>
              <a:t> of the matching,</a:t>
            </a:r>
            <a:r>
              <a:rPr sz="3200" dirty="0">
                <a:solidFill>
                  <a:srgbClr val="FF0000"/>
                </a:solidFill>
                <a:latin typeface="Times New Roman" panose="02020603050405020304" pitchFamily="18" charset="0"/>
                <a:cs typeface="Times New Roman" panose="02020603050405020304" pitchFamily="18" charset="0"/>
              </a:rPr>
              <a:t>then s, t, u, and v are distinct. </a:t>
            </a:r>
            <a:r>
              <a:rPr sz="3200" dirty="0">
                <a:latin typeface="Times New Roman" panose="02020603050405020304" pitchFamily="18" charset="0"/>
                <a:cs typeface="Times New Roman" panose="02020603050405020304" pitchFamily="18" charset="0"/>
              </a:rPr>
              <a:t>A vertex that is the </a:t>
            </a:r>
            <a:r>
              <a:rPr sz="3200" dirty="0">
                <a:solidFill>
                  <a:srgbClr val="FF0000"/>
                </a:solidFill>
                <a:latin typeface="Times New Roman" panose="02020603050405020304" pitchFamily="18" charset="0"/>
                <a:cs typeface="Times New Roman" panose="02020603050405020304" pitchFamily="18" charset="0"/>
              </a:rPr>
              <a:t>endpoint</a:t>
            </a:r>
            <a:r>
              <a:rPr sz="3200" dirty="0">
                <a:latin typeface="Times New Roman" panose="02020603050405020304" pitchFamily="18" charset="0"/>
                <a:cs typeface="Times New Roman" panose="02020603050405020304" pitchFamily="18" charset="0"/>
              </a:rPr>
              <a:t> of an edge of a matching M is said to be </a:t>
            </a:r>
            <a:r>
              <a:rPr sz="3200" b="1" dirty="0">
                <a:solidFill>
                  <a:srgbClr val="FF0000"/>
                </a:solidFill>
                <a:latin typeface="Times New Roman" panose="02020603050405020304" pitchFamily="18" charset="0"/>
                <a:cs typeface="Times New Roman" panose="02020603050405020304" pitchFamily="18" charset="0"/>
              </a:rPr>
              <a:t>matched</a:t>
            </a:r>
            <a:r>
              <a:rPr sz="3200" dirty="0">
                <a:latin typeface="Times New Roman" panose="02020603050405020304" pitchFamily="18" charset="0"/>
                <a:cs typeface="Times New Roman" panose="02020603050405020304" pitchFamily="18" charset="0"/>
              </a:rPr>
              <a:t> in M; otherwise it is said to be </a:t>
            </a:r>
            <a:r>
              <a:rPr sz="3200" b="1" dirty="0">
                <a:solidFill>
                  <a:srgbClr val="FF0000"/>
                </a:solidFill>
                <a:latin typeface="Times New Roman" panose="02020603050405020304" pitchFamily="18" charset="0"/>
                <a:cs typeface="Times New Roman" panose="02020603050405020304" pitchFamily="18" charset="0"/>
              </a:rPr>
              <a:t>unmatched</a:t>
            </a:r>
            <a:r>
              <a:rPr sz="3200" dirty="0">
                <a:latin typeface="Times New Roman" panose="02020603050405020304" pitchFamily="18" charset="0"/>
                <a:cs typeface="Times New Roman" panose="02020603050405020304" pitchFamily="18" charset="0"/>
              </a:rPr>
              <a:t>. A maximum matching is a matching with the largest number of edges. </a:t>
            </a:r>
            <a:endParaRPr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sz="3200" dirty="0">
                <a:latin typeface="Times New Roman" panose="02020603050405020304" pitchFamily="18" charset="0"/>
                <a:cs typeface="Times New Roman" panose="02020603050405020304" pitchFamily="18" charset="0"/>
              </a:rPr>
              <a:t>We say that a matching M in a bipartite graph </a:t>
            </a:r>
            <a:endParaRPr sz="3200" dirty="0">
              <a:latin typeface="Times New Roman" panose="02020603050405020304" pitchFamily="18" charset="0"/>
              <a:cs typeface="Times New Roman" panose="02020603050405020304" pitchFamily="18" charset="0"/>
            </a:endParaRPr>
          </a:p>
          <a:p>
            <a:pPr algn="just">
              <a:buFont typeface="Arial" panose="020B0604020202020204" pitchFamily="34" charset="0"/>
            </a:pPr>
            <a:r>
              <a:rPr sz="3200" dirty="0">
                <a:latin typeface="Times New Roman" panose="02020603050405020304" pitchFamily="18" charset="0"/>
                <a:cs typeface="Times New Roman" panose="02020603050405020304" pitchFamily="18" charset="0"/>
              </a:rPr>
              <a:t>G = (V , E)with bipartition (V1, V2) is a </a:t>
            </a:r>
            <a:r>
              <a:rPr sz="3200" b="1" dirty="0">
                <a:solidFill>
                  <a:srgbClr val="FF0000"/>
                </a:solidFill>
                <a:latin typeface="Times New Roman" panose="02020603050405020304" pitchFamily="18" charset="0"/>
                <a:cs typeface="Times New Roman" panose="02020603050405020304" pitchFamily="18" charset="0"/>
              </a:rPr>
              <a:t>complete matching</a:t>
            </a:r>
            <a:r>
              <a:rPr sz="3200" dirty="0">
                <a:latin typeface="Times New Roman" panose="02020603050405020304" pitchFamily="18" charset="0"/>
                <a:cs typeface="Times New Roman" panose="02020603050405020304" pitchFamily="18" charset="0"/>
              </a:rPr>
              <a:t> from V1 to V2 if </a:t>
            </a:r>
            <a:r>
              <a:rPr sz="3200" dirty="0">
                <a:solidFill>
                  <a:srgbClr val="FF0000"/>
                </a:solidFill>
                <a:latin typeface="Times New Roman" panose="02020603050405020304" pitchFamily="18" charset="0"/>
                <a:cs typeface="Times New Roman" panose="02020603050405020304" pitchFamily="18" charset="0"/>
              </a:rPr>
              <a:t>every</a:t>
            </a:r>
            <a:r>
              <a:rPr sz="3200" dirty="0">
                <a:latin typeface="Times New Roman" panose="02020603050405020304" pitchFamily="18" charset="0"/>
                <a:cs typeface="Times New Roman" panose="02020603050405020304" pitchFamily="18" charset="0"/>
              </a:rPr>
              <a:t> vertex in</a:t>
            </a:r>
            <a:r>
              <a:rPr sz="3200" b="1" dirty="0">
                <a:solidFill>
                  <a:srgbClr val="FF0000"/>
                </a:solidFill>
                <a:latin typeface="Times New Roman" panose="02020603050405020304" pitchFamily="18" charset="0"/>
                <a:cs typeface="Times New Roman" panose="02020603050405020304" pitchFamily="18" charset="0"/>
              </a:rPr>
              <a:t> </a:t>
            </a:r>
            <a:r>
              <a:rPr sz="3200" dirty="0">
                <a:solidFill>
                  <a:srgbClr val="FF0000"/>
                </a:solidFill>
                <a:latin typeface="Times New Roman" panose="02020603050405020304" pitchFamily="18" charset="0"/>
                <a:cs typeface="Times New Roman" panose="02020603050405020304" pitchFamily="18" charset="0"/>
              </a:rPr>
              <a:t>V1 is the endpoint</a:t>
            </a:r>
            <a:r>
              <a:rPr sz="3200" dirty="0">
                <a:latin typeface="Times New Roman" panose="02020603050405020304" pitchFamily="18" charset="0"/>
                <a:cs typeface="Times New Roman" panose="02020603050405020304" pitchFamily="18" charset="0"/>
              </a:rPr>
              <a:t> of an edge in the matching, or equivalently, if |M|=|V1|.</a:t>
            </a:r>
            <a:endParaRPr sz="3200" dirty="0">
              <a:latin typeface="Times New Roman" panose="02020603050405020304" pitchFamily="18" charset="0"/>
              <a:cs typeface="Times New Roman" panose="02020603050405020304" pitchFamily="18" charset="0"/>
            </a:endParaRPr>
          </a:p>
        </p:txBody>
      </p:sp>
      <p:sp>
        <p:nvSpPr>
          <p:cNvPr id="36870" name="Rectangle 13"/>
          <p:cNvSpPr txBox="1"/>
          <p:nvPr/>
        </p:nvSpPr>
        <p:spPr>
          <a:xfrm>
            <a:off x="359410" y="154305"/>
            <a:ext cx="8424545" cy="629920"/>
          </a:xfrm>
          <a:prstGeom prst="rect">
            <a:avLst/>
          </a:prstGeom>
          <a:noFill/>
          <a:ln w="9525">
            <a:noFill/>
          </a:ln>
        </p:spPr>
        <p:txBody>
          <a:bodyPr anchor="b"/>
          <a:p>
            <a:pPr>
              <a:lnSpc>
                <a:spcPct val="90000"/>
              </a:lnSpc>
              <a:spcBef>
                <a:spcPct val="30000"/>
              </a:spcBef>
              <a:spcAft>
                <a:spcPct val="30000"/>
              </a:spcAft>
            </a:pPr>
            <a:r>
              <a:rPr lang="en-US" altLang="zh-CN" sz="4000" b="1" dirty="0">
                <a:solidFill>
                  <a:srgbClr val="0000CC"/>
                </a:solidFill>
                <a:latin typeface="Times New Roman" panose="02020603050405020304" pitchFamily="18" charset="0"/>
                <a:cs typeface="Times New Roman" panose="02020603050405020304" pitchFamily="18" charset="0"/>
                <a:sym typeface="+mn-ea"/>
              </a:rPr>
              <a:t>Matching</a:t>
            </a:r>
            <a:endParaRPr lang="en-US" altLang="zh-CN" sz="4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0" y="1552575"/>
            <a:ext cx="9144635" cy="320294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4583" name="Rectangle 17"/>
          <p:cNvSpPr/>
          <p:nvPr/>
        </p:nvSpPr>
        <p:spPr>
          <a:xfrm>
            <a:off x="635" y="784225"/>
            <a:ext cx="9142730" cy="4523105"/>
          </a:xfrm>
          <a:prstGeom prst="rect">
            <a:avLst/>
          </a:prstGeom>
          <a:noFill/>
          <a:ln w="9525">
            <a:noFill/>
          </a:ln>
        </p:spPr>
        <p:txBody>
          <a:bodyPr wrap="square">
            <a:spAutoFit/>
          </a:bodyPr>
          <a:p>
            <a:pPr marL="457200" indent="-457200" algn="just">
              <a:buFont typeface="Arial" panose="020B0604020202020204" pitchFamily="34" charset="0"/>
              <a:buChar char="•"/>
            </a:pPr>
            <a:r>
              <a:rPr sz="3200" b="1" dirty="0">
                <a:solidFill>
                  <a:srgbClr val="0070C0"/>
                </a:solidFill>
                <a:latin typeface="Times New Roman" panose="02020603050405020304" pitchFamily="18" charset="0"/>
                <a:cs typeface="Times New Roman" panose="02020603050405020304" pitchFamily="18" charset="0"/>
              </a:rPr>
              <a:t> HALL’S MARRIAGE THEOREM</a:t>
            </a:r>
            <a:r>
              <a:rPr lang="zh-CN" sz="3200" b="1" dirty="0">
                <a:solidFill>
                  <a:srgbClr val="0070C0"/>
                </a:solidFill>
                <a:latin typeface="Times New Roman" panose="02020603050405020304" pitchFamily="18" charset="0"/>
                <a:cs typeface="Times New Roman" panose="02020603050405020304" pitchFamily="18" charset="0"/>
              </a:rPr>
              <a:t>：</a:t>
            </a:r>
            <a:r>
              <a:rPr sz="3200" dirty="0">
                <a:latin typeface="Times New Roman" panose="02020603050405020304" pitchFamily="18" charset="0"/>
                <a:cs typeface="Times New Roman" panose="02020603050405020304" pitchFamily="18" charset="0"/>
              </a:rPr>
              <a:t> </a:t>
            </a:r>
            <a:endParaRPr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sz="3200" dirty="0">
                <a:latin typeface="Times New Roman" panose="02020603050405020304" pitchFamily="18" charset="0"/>
                <a:cs typeface="Times New Roman" panose="02020603050405020304" pitchFamily="18" charset="0"/>
              </a:rPr>
              <a:t>The bipartite graph G = (V , E) with bipartition (V1, V2) has a </a:t>
            </a:r>
            <a:r>
              <a:rPr sz="3200" dirty="0">
                <a:solidFill>
                  <a:srgbClr val="FF0000"/>
                </a:solidFill>
                <a:latin typeface="Times New Roman" panose="02020603050405020304" pitchFamily="18" charset="0"/>
                <a:cs typeface="Times New Roman" panose="02020603050405020304" pitchFamily="18" charset="0"/>
              </a:rPr>
              <a:t>complete matching</a:t>
            </a:r>
            <a:r>
              <a:rPr sz="3200" dirty="0">
                <a:latin typeface="Times New Roman" panose="02020603050405020304" pitchFamily="18" charset="0"/>
                <a:cs typeface="Times New Roman" panose="02020603050405020304" pitchFamily="18" charset="0"/>
              </a:rPr>
              <a:t> from V1 to V2 if and only if |N (A)|≥|A| for all subsets A of V1.</a:t>
            </a:r>
            <a:endParaRPr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Proof</a:t>
            </a:r>
            <a:r>
              <a:rPr lang="zh-CN" altLang="en-US"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Strong Induction</a:t>
            </a:r>
            <a:endParaRPr lang="en-US"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BUT</a:t>
            </a:r>
            <a:r>
              <a:rPr lang="zh-CN" altLang="en-US" sz="3200" dirty="0">
                <a:latin typeface="Times New Roman" panose="02020603050405020304" pitchFamily="18" charset="0"/>
                <a:cs typeface="Times New Roman" panose="02020603050405020304" pitchFamily="18" charset="0"/>
              </a:rPr>
              <a:t>：we </a:t>
            </a:r>
            <a:r>
              <a:rPr lang="zh-CN" altLang="en-US" sz="3200" dirty="0">
                <a:solidFill>
                  <a:srgbClr val="FF0000"/>
                </a:solidFill>
                <a:latin typeface="Times New Roman" panose="02020603050405020304" pitchFamily="18" charset="0"/>
                <a:cs typeface="Times New Roman" panose="02020603050405020304" pitchFamily="18" charset="0"/>
              </a:rPr>
              <a:t>cannot</a:t>
            </a:r>
            <a:r>
              <a:rPr lang="zh-CN" altLang="en-US" sz="3200" dirty="0">
                <a:latin typeface="Times New Roman" panose="02020603050405020304" pitchFamily="18" charset="0"/>
                <a:cs typeface="Times New Roman" panose="02020603050405020304" pitchFamily="18" charset="0"/>
              </a:rPr>
              <a:t> construct an algorithm based on this proof that finds a complete matching in a bipartite graph.</a:t>
            </a:r>
            <a:endParaRPr lang="zh-CN" altLang="en-US" sz="3200" dirty="0">
              <a:latin typeface="Times New Roman" panose="02020603050405020304" pitchFamily="18" charset="0"/>
              <a:cs typeface="Times New Roman" panose="02020603050405020304" pitchFamily="18" charset="0"/>
            </a:endParaRPr>
          </a:p>
        </p:txBody>
      </p:sp>
      <p:sp>
        <p:nvSpPr>
          <p:cNvPr id="36870" name="Rectangle 13"/>
          <p:cNvSpPr txBox="1"/>
          <p:nvPr/>
        </p:nvSpPr>
        <p:spPr>
          <a:xfrm>
            <a:off x="359410" y="154305"/>
            <a:ext cx="8424545" cy="629920"/>
          </a:xfrm>
          <a:prstGeom prst="rect">
            <a:avLst/>
          </a:prstGeom>
          <a:noFill/>
          <a:ln w="9525">
            <a:noFill/>
          </a:ln>
        </p:spPr>
        <p:txBody>
          <a:bodyPr anchor="b"/>
          <a:p>
            <a:pPr>
              <a:lnSpc>
                <a:spcPct val="90000"/>
              </a:lnSpc>
              <a:spcBef>
                <a:spcPct val="30000"/>
              </a:spcBef>
              <a:spcAft>
                <a:spcPct val="30000"/>
              </a:spcAft>
            </a:pPr>
            <a:r>
              <a:rPr lang="en-US" altLang="zh-CN" sz="4000" b="1" dirty="0">
                <a:solidFill>
                  <a:srgbClr val="0000CC"/>
                </a:solidFill>
                <a:latin typeface="Times New Roman" panose="02020603050405020304" pitchFamily="18" charset="0"/>
                <a:cs typeface="Times New Roman" panose="02020603050405020304" pitchFamily="18" charset="0"/>
                <a:sym typeface="+mn-ea"/>
              </a:rPr>
              <a:t>Matching</a:t>
            </a:r>
            <a:endParaRPr lang="en-US" altLang="zh-CN" sz="4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3"/>
                                        </p:tgtEl>
                                        <p:attrNameLst>
                                          <p:attrName>style.visibility</p:attrName>
                                        </p:attrNameLst>
                                      </p:cBhvr>
                                      <p:to>
                                        <p:strVal val="visible"/>
                                      </p:to>
                                    </p:set>
                                    <p:animEffect transition="in" filter="blinds(horizontal)">
                                      <p:cBhvr>
                                        <p:cTn id="7"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332990" y="616585"/>
            <a:ext cx="6047105" cy="4954270"/>
          </a:xfrm>
          <a:prstGeom prst="rect">
            <a:avLst/>
          </a:prstGeom>
          <a:noFill/>
        </p:spPr>
        <p:txBody>
          <a:bodyPr wrap="square" rtlCol="0" anchor="t">
            <a:spAutoFit/>
          </a:bodyPr>
          <a:p>
            <a:r>
              <a:rPr sz="2800" b="1" dirty="0">
                <a:solidFill>
                  <a:srgbClr val="0070C0"/>
                </a:solidFill>
                <a:latin typeface="Times New Roman" panose="02020603050405020304" pitchFamily="18" charset="0"/>
                <a:cs typeface="Times New Roman" panose="02020603050405020304" pitchFamily="18" charset="0"/>
                <a:sym typeface="+mn-ea"/>
              </a:rPr>
              <a:t>HALL’S MARRIAGE THEOREM</a:t>
            </a:r>
            <a:r>
              <a:rPr lang="zh-CN" sz="2800" b="1" dirty="0">
                <a:solidFill>
                  <a:srgbClr val="0070C0"/>
                </a:solidFill>
                <a:latin typeface="Times New Roman" panose="02020603050405020304" pitchFamily="18" charset="0"/>
                <a:cs typeface="Times New Roman" panose="02020603050405020304" pitchFamily="18" charset="0"/>
                <a:sym typeface="+mn-ea"/>
              </a:rPr>
              <a:t>：</a:t>
            </a:r>
            <a:r>
              <a:rPr lang="en-US" altLang="zh-CN" sz="2800" b="1" dirty="0">
                <a:solidFill>
                  <a:srgbClr val="0070C0"/>
                </a:solidFill>
                <a:latin typeface="Times New Roman" panose="02020603050405020304" pitchFamily="18" charset="0"/>
                <a:cs typeface="Times New Roman" panose="02020603050405020304" pitchFamily="18" charset="0"/>
                <a:sym typeface="+mn-ea"/>
              </a:rPr>
              <a:t> Example </a:t>
            </a:r>
            <a:endParaRPr lang="en-US" altLang="zh-CN" sz="2800" b="1" dirty="0">
              <a:solidFill>
                <a:srgbClr val="0070C0"/>
              </a:solidFill>
              <a:latin typeface="Times New Roman" panose="02020603050405020304" pitchFamily="18" charset="0"/>
              <a:cs typeface="Times New Roman" panose="02020603050405020304" pitchFamily="18" charset="0"/>
              <a:sym typeface="+mn-ea"/>
            </a:endParaRPr>
          </a:p>
          <a:p>
            <a:r>
              <a:rPr lang="zh-CN" altLang="en-US" sz="2800"/>
              <a:t>A =&gt; {1, 2, 3} </a:t>
            </a:r>
            <a:endParaRPr lang="zh-CN" altLang="en-US" sz="2800"/>
          </a:p>
          <a:p>
            <a:r>
              <a:rPr lang="zh-CN" altLang="en-US" sz="2800"/>
              <a:t>B =&gt; {4} </a:t>
            </a:r>
            <a:endParaRPr lang="zh-CN" altLang="en-US" sz="2800"/>
          </a:p>
          <a:p>
            <a:r>
              <a:rPr lang="zh-CN" altLang="en-US" sz="2800"/>
              <a:t>C =&gt; {3, 4} </a:t>
            </a:r>
            <a:endParaRPr lang="zh-CN" altLang="en-US" sz="2800"/>
          </a:p>
          <a:p>
            <a:r>
              <a:rPr lang="zh-CN" altLang="en-US" sz="2800"/>
              <a:t>D =&gt; {3} </a:t>
            </a:r>
            <a:endParaRPr lang="zh-CN" altLang="en-US" sz="2800"/>
          </a:p>
          <a:p>
            <a:r>
              <a:rPr lang="zh-CN" altLang="en-US" sz="2800"/>
              <a:t>1 =&gt; {A, B, C} </a:t>
            </a:r>
            <a:endParaRPr lang="zh-CN" altLang="en-US" sz="2800"/>
          </a:p>
          <a:p>
            <a:r>
              <a:rPr lang="zh-CN" altLang="en-US" sz="2800"/>
              <a:t>2 =&gt; {B, C, D} </a:t>
            </a:r>
            <a:endParaRPr lang="zh-CN" altLang="en-US" sz="2800"/>
          </a:p>
          <a:p>
            <a:r>
              <a:rPr lang="zh-CN" altLang="en-US" sz="2800"/>
              <a:t>3 =&gt; {B, C} </a:t>
            </a:r>
            <a:endParaRPr lang="zh-CN" altLang="en-US" sz="2800"/>
          </a:p>
          <a:p>
            <a:r>
              <a:rPr lang="zh-CN" altLang="en-US" sz="2800"/>
              <a:t>4 =&gt; {C}</a:t>
            </a:r>
            <a:endParaRPr lang="zh-CN" altLang="en-US" sz="2800"/>
          </a:p>
          <a:p>
            <a:endParaRPr lang="zh-CN" altLang="en-US"/>
          </a:p>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6867" name="Rectangle 15"/>
          <p:cNvSpPr/>
          <p:nvPr/>
        </p:nvSpPr>
        <p:spPr>
          <a:xfrm>
            <a:off x="598488" y="1773238"/>
            <a:ext cx="8208962"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New Graphs From Old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4582" name="Rectangle 16"/>
          <p:cNvSpPr/>
          <p:nvPr/>
        </p:nvSpPr>
        <p:spPr>
          <a:xfrm>
            <a:off x="1187450" y="2492375"/>
            <a:ext cx="3768725"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Subgraph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4583" name="Rectangle 17"/>
          <p:cNvSpPr/>
          <p:nvPr/>
        </p:nvSpPr>
        <p:spPr>
          <a:xfrm>
            <a:off x="893763" y="3162300"/>
            <a:ext cx="7620000" cy="3046095"/>
          </a:xfrm>
          <a:prstGeom prst="rect">
            <a:avLst/>
          </a:prstGeom>
          <a:noFill/>
          <a:ln w="9525">
            <a:noFill/>
          </a:ln>
        </p:spPr>
        <p:txBody>
          <a:bodyPr>
            <a:spAutoFit/>
          </a:bodyPr>
          <a:p>
            <a:r>
              <a:rPr lang="en-US" altLang="zh-CN" sz="3200" b="1" dirty="0">
                <a:latin typeface="Times New Roman" panose="02020603050405020304" pitchFamily="18" charset="0"/>
                <a:cs typeface="Times New Roman" panose="02020603050405020304" pitchFamily="18" charset="0"/>
              </a:rPr>
              <a:t>Definition 7</a:t>
            </a:r>
            <a:r>
              <a:rPr lang="zh-CN" altLang="en-US" sz="3200" b="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a:t>
            </a:r>
            <a:r>
              <a:rPr lang="en-US" altLang="zh-CN" sz="3200" i="1" dirty="0">
                <a:solidFill>
                  <a:srgbClr val="FF0000"/>
                </a:solidFill>
                <a:latin typeface="Times New Roman" panose="02020603050405020304" pitchFamily="18" charset="0"/>
                <a:cs typeface="Times New Roman" panose="02020603050405020304" pitchFamily="18" charset="0"/>
              </a:rPr>
              <a:t>subgraph</a:t>
            </a:r>
            <a:r>
              <a:rPr lang="en-US" altLang="zh-CN" sz="3200" dirty="0">
                <a:latin typeface="Times New Roman" panose="02020603050405020304" pitchFamily="18" charset="0"/>
                <a:cs typeface="Times New Roman" panose="02020603050405020304" pitchFamily="18" charset="0"/>
              </a:rPr>
              <a:t> of a graph </a:t>
            </a:r>
            <a:r>
              <a:rPr lang="en-US" altLang="zh-CN" sz="3200" i="1" dirty="0">
                <a:latin typeface="Times New Roman" panose="02020603050405020304" pitchFamily="18" charset="0"/>
                <a:cs typeface="Times New Roman" panose="02020603050405020304" pitchFamily="18" charset="0"/>
              </a:rPr>
              <a:t>G</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 is a graph </a:t>
            </a:r>
            <a:r>
              <a:rPr lang="en-US" altLang="zh-CN" sz="3200" i="1" dirty="0">
                <a:latin typeface="Times New Roman" panose="02020603050405020304" pitchFamily="18" charset="0"/>
                <a:cs typeface="Times New Roman" panose="02020603050405020304" pitchFamily="18" charset="0"/>
              </a:rPr>
              <a:t>H</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W</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rPr>
              <a:t>) where </a:t>
            </a:r>
            <a:r>
              <a:rPr lang="en-US" altLang="zh-CN" sz="3200" i="1" dirty="0">
                <a:latin typeface="Times New Roman" panose="02020603050405020304" pitchFamily="18" charset="0"/>
                <a:cs typeface="Times New Roman" panose="02020603050405020304" pitchFamily="18" charset="0"/>
              </a:rPr>
              <a:t>W</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and </a:t>
            </a:r>
            <a:r>
              <a:rPr lang="en-US" altLang="zh-CN" sz="3200" i="1" dirty="0">
                <a:latin typeface="Times New Roman" panose="02020603050405020304" pitchFamily="18" charset="0"/>
                <a:cs typeface="Times New Roman" panose="02020603050405020304" pitchFamily="18" charset="0"/>
              </a:rPr>
              <a:t>F</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endParaRPr lang="en-US" altLang="zh-CN" sz="3200" dirty="0">
              <a:latin typeface="Times New Roman" panose="02020603050405020304" pitchFamily="18" charset="0"/>
              <a:cs typeface="Times New Roman" panose="02020603050405020304" pitchFamily="18" charset="0"/>
              <a:sym typeface="Symbol" panose="05050102010706020507" pitchFamily="18" charset="2"/>
            </a:endParaRPr>
          </a:p>
          <a:p>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 subgraph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H</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G</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a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proper subgraph</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G</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if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H</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36870"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6871" name="矩形 2"/>
          <p:cNvSpPr/>
          <p:nvPr/>
        </p:nvSpPr>
        <p:spPr>
          <a:xfrm>
            <a:off x="6804025" y="1708150"/>
            <a:ext cx="1871663" cy="830263"/>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子图</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真子图</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blinds(horizontal)">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blinds(horizontal)">
                                      <p:cBhvr>
                                        <p:cTn id="12"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4582" name="Rectangle 16"/>
          <p:cNvSpPr/>
          <p:nvPr/>
        </p:nvSpPr>
        <p:spPr>
          <a:xfrm>
            <a:off x="1276985" y="1520825"/>
            <a:ext cx="3768725" cy="53403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Induced Subgraph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4583" name="Rectangle 17"/>
          <p:cNvSpPr/>
          <p:nvPr/>
        </p:nvSpPr>
        <p:spPr>
          <a:xfrm>
            <a:off x="1055688" y="2216785"/>
            <a:ext cx="7620000" cy="2553335"/>
          </a:xfrm>
          <a:prstGeom prst="rect">
            <a:avLst/>
          </a:prstGeom>
          <a:noFill/>
          <a:ln w="9525">
            <a:noFill/>
          </a:ln>
        </p:spPr>
        <p:txBody>
          <a:bodyPr>
            <a:spAutoFit/>
          </a:bodyPr>
          <a:p>
            <a:r>
              <a:rPr lang="en-US" altLang="zh-CN" sz="3200" b="1" dirty="0">
                <a:latin typeface="Times New Roman" panose="02020603050405020304" pitchFamily="18" charset="0"/>
                <a:cs typeface="Times New Roman" panose="02020603050405020304" pitchFamily="18" charset="0"/>
              </a:rPr>
              <a:t>Definition 8</a:t>
            </a:r>
            <a:r>
              <a:rPr lang="zh-CN" altLang="en-US" sz="3200" b="1"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Let G = (V , E) be a simple graph. The subgraph induced by a subset W of the </a:t>
            </a:r>
            <a:r>
              <a:rPr sz="3200" dirty="0">
                <a:solidFill>
                  <a:srgbClr val="FF0000"/>
                </a:solidFill>
                <a:latin typeface="Times New Roman" panose="02020603050405020304" pitchFamily="18" charset="0"/>
                <a:cs typeface="Times New Roman" panose="02020603050405020304" pitchFamily="18" charset="0"/>
              </a:rPr>
              <a:t>vertex</a:t>
            </a:r>
            <a:r>
              <a:rPr sz="3200" dirty="0">
                <a:latin typeface="Times New Roman" panose="02020603050405020304" pitchFamily="18" charset="0"/>
                <a:cs typeface="Times New Roman" panose="02020603050405020304" pitchFamily="18" charset="0"/>
              </a:rPr>
              <a:t> set V is the graph (W, F ), where the edge set F contains an edge in E if and only if both endpoints of this edge are in W.</a:t>
            </a:r>
            <a:endParaRPr sz="3200" dirty="0">
              <a:latin typeface="Times New Roman" panose="02020603050405020304" pitchFamily="18" charset="0"/>
              <a:cs typeface="Times New Roman" panose="02020603050405020304" pitchFamily="18" charset="0"/>
            </a:endParaRPr>
          </a:p>
        </p:txBody>
      </p:sp>
      <p:sp>
        <p:nvSpPr>
          <p:cNvPr id="36870"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6871" name="矩形 2"/>
          <p:cNvSpPr/>
          <p:nvPr/>
        </p:nvSpPr>
        <p:spPr>
          <a:xfrm>
            <a:off x="6804025" y="1369695"/>
            <a:ext cx="1871663" cy="1198880"/>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导出子图，生成子图</a:t>
            </a:r>
            <a:endParaRPr lang="en-US" altLang="zh-CN" sz="2400" dirty="0">
              <a:solidFill>
                <a:srgbClr val="FF0000"/>
              </a:solidFill>
              <a:latin typeface="Calibri" panose="020F0502020204030204" pitchFamily="34" charset="0"/>
            </a:endParaRPr>
          </a:p>
          <a:p>
            <a:endParaRPr lang="zh-CN" altLang="en-US" sz="2400" dirty="0">
              <a:solidFill>
                <a:srgbClr val="FF0000"/>
              </a:solidFill>
              <a:latin typeface="Calibri" panose="020F0502020204030204" pitchFamily="34" charset="0"/>
            </a:endParaRPr>
          </a:p>
        </p:txBody>
      </p:sp>
      <p:pic>
        <p:nvPicPr>
          <p:cNvPr id="2" name="图片 1"/>
          <p:cNvPicPr>
            <a:picLocks noChangeAspect="1"/>
          </p:cNvPicPr>
          <p:nvPr/>
        </p:nvPicPr>
        <p:blipFill>
          <a:blip r:embed="rId1"/>
          <a:stretch>
            <a:fillRect/>
          </a:stretch>
        </p:blipFill>
        <p:spPr>
          <a:xfrm>
            <a:off x="229235" y="4770120"/>
            <a:ext cx="3688715" cy="2073910"/>
          </a:xfrm>
          <a:prstGeom prst="rect">
            <a:avLst/>
          </a:prstGeom>
        </p:spPr>
      </p:pic>
      <p:sp>
        <p:nvSpPr>
          <p:cNvPr id="3" name="文本框 2"/>
          <p:cNvSpPr txBox="1"/>
          <p:nvPr/>
        </p:nvSpPr>
        <p:spPr>
          <a:xfrm>
            <a:off x="4892040" y="5175250"/>
            <a:ext cx="3856355" cy="1568450"/>
          </a:xfrm>
          <a:prstGeom prst="rect">
            <a:avLst/>
          </a:prstGeom>
          <a:noFill/>
        </p:spPr>
        <p:txBody>
          <a:bodyPr wrap="square" rtlCol="0">
            <a:spAutoFit/>
          </a:bodyPr>
          <a:p>
            <a:r>
              <a:rPr lang="en-US" altLang="zh-CN" sz="3200"/>
              <a:t>what is the induced subgraph  of with abce within K</a:t>
            </a:r>
            <a:r>
              <a:rPr lang="en-US" altLang="zh-CN" sz="3200" baseline="-25000"/>
              <a:t>5</a:t>
            </a:r>
            <a:endParaRPr lang="en-US" altLang="zh-CN" sz="3200"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Effect transition="in" filter="blinds(horizontal)">
                                      <p:cBhvr>
                                        <p:cTn id="7" dur="500"/>
                                        <p:tgtEl>
                                          <p:spTgt spid="245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blinds(horizontal)">
                                      <p:cBhvr>
                                        <p:cTn id="12" dur="500"/>
                                        <p:tgtEl>
                                          <p:spTgt spid="2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26628" name="Rectangle 46"/>
          <p:cNvSpPr/>
          <p:nvPr/>
        </p:nvSpPr>
        <p:spPr>
          <a:xfrm>
            <a:off x="630238" y="2708275"/>
            <a:ext cx="6238875" cy="478155"/>
          </a:xfrm>
          <a:prstGeom prst="rect">
            <a:avLst/>
          </a:prstGeom>
          <a:noFill/>
          <a:ln w="9525">
            <a:noFill/>
          </a:ln>
        </p:spPr>
        <p:txBody>
          <a:bodyPr>
            <a:spAutoFit/>
          </a:bodyPr>
          <a:p>
            <a:pPr>
              <a:lnSpc>
                <a:spcPct val="90000"/>
              </a:lnSpc>
              <a:spcBef>
                <a:spcPct val="30000"/>
              </a:spcBef>
              <a:spcAft>
                <a:spcPct val="30000"/>
              </a:spcAft>
            </a:pPr>
            <a:r>
              <a:rPr lang="en-US" altLang="zh-CN" sz="2800" dirty="0">
                <a:solidFill>
                  <a:schemeClr val="folHlink"/>
                </a:solidFill>
                <a:latin typeface="Calibri" panose="020F0502020204030204" pitchFamily="34" charset="0"/>
                <a:cs typeface="Times New Roman" panose="02020603050405020304" pitchFamily="18" charset="0"/>
              </a:rPr>
              <a:t>Induced subgraph </a:t>
            </a:r>
            <a:r>
              <a:rPr lang="zh-CN" altLang="en-US" sz="2800" dirty="0">
                <a:solidFill>
                  <a:schemeClr val="folHlink"/>
                </a:solidFill>
                <a:latin typeface="Calibri" panose="020F0502020204030204" pitchFamily="34" charset="0"/>
                <a:cs typeface="Times New Roman" panose="02020603050405020304" pitchFamily="18" charset="0"/>
              </a:rPr>
              <a:t>（</a:t>
            </a:r>
            <a:r>
              <a:rPr lang="en-US" altLang="zh-CN" sz="2800" dirty="0">
                <a:solidFill>
                  <a:schemeClr val="folHlink"/>
                </a:solidFill>
                <a:latin typeface="Calibri" panose="020F0502020204030204" pitchFamily="34" charset="0"/>
                <a:cs typeface="Times New Roman" panose="02020603050405020304" pitchFamily="18" charset="0"/>
              </a:rPr>
              <a:t>edge</a:t>
            </a:r>
            <a:r>
              <a:rPr lang="zh-CN" altLang="en-US" sz="2800" dirty="0">
                <a:solidFill>
                  <a:schemeClr val="folHlink"/>
                </a:solidFill>
                <a:latin typeface="Calibri" panose="020F0502020204030204" pitchFamily="34" charset="0"/>
                <a:cs typeface="Times New Roman" panose="02020603050405020304" pitchFamily="18" charset="0"/>
              </a:rPr>
              <a:t>）</a:t>
            </a:r>
            <a:endParaRPr lang="zh-CN" altLang="en-US" sz="2800" dirty="0">
              <a:solidFill>
                <a:schemeClr val="folHlink"/>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38916" name="Rectangle 48"/>
          <p:cNvSpPr/>
          <p:nvPr/>
        </p:nvSpPr>
        <p:spPr>
          <a:xfrm>
            <a:off x="0" y="2628900"/>
            <a:ext cx="9144000" cy="0"/>
          </a:xfrm>
          <a:prstGeom prst="rect">
            <a:avLst/>
          </a:prstGeom>
          <a:noFill/>
          <a:ln w="9525">
            <a:noFill/>
          </a:ln>
        </p:spPr>
        <p:txBody>
          <a:bodyPr wrap="none" anchor="ctr">
            <a:spAutoFit/>
          </a:bodyPr>
          <a:p>
            <a:endParaRPr lang="zh-CN" altLang="en-US" dirty="0">
              <a:latin typeface="Calibri" panose="020F0502020204030204" pitchFamily="34" charset="0"/>
            </a:endParaRPr>
          </a:p>
        </p:txBody>
      </p:sp>
      <p:sp>
        <p:nvSpPr>
          <p:cNvPr id="38917" name="Rectangle 50"/>
          <p:cNvSpPr/>
          <p:nvPr/>
        </p:nvSpPr>
        <p:spPr>
          <a:xfrm>
            <a:off x="0" y="2628900"/>
            <a:ext cx="9144000" cy="0"/>
          </a:xfrm>
          <a:prstGeom prst="rect">
            <a:avLst/>
          </a:prstGeom>
          <a:noFill/>
          <a:ln w="9525">
            <a:noFill/>
          </a:ln>
        </p:spPr>
        <p:txBody>
          <a:bodyPr wrap="none" anchor="ctr">
            <a:spAutoFit/>
          </a:bodyPr>
          <a:p>
            <a:endParaRPr lang="zh-CN" altLang="en-US" dirty="0">
              <a:latin typeface="Calibri" panose="020F0502020204030204" pitchFamily="34" charset="0"/>
            </a:endParaRPr>
          </a:p>
        </p:txBody>
      </p:sp>
      <p:graphicFrame>
        <p:nvGraphicFramePr>
          <p:cNvPr id="26631" name="Object 49"/>
          <p:cNvGraphicFramePr>
            <a:graphicFrameLocks noChangeAspect="1"/>
          </p:cNvGraphicFramePr>
          <p:nvPr/>
        </p:nvGraphicFramePr>
        <p:xfrm>
          <a:off x="395288" y="3429000"/>
          <a:ext cx="8424862" cy="2303463"/>
        </p:xfrm>
        <a:graphic>
          <a:graphicData uri="http://schemas.openxmlformats.org/presentationml/2006/ole">
            <mc:AlternateContent xmlns:mc="http://schemas.openxmlformats.org/markup-compatibility/2006">
              <mc:Choice xmlns:v="urn:schemas-microsoft-com:vml" Requires="v">
                <p:oleObj spid="_x0000_s3082" name="" r:id="rId1" imgW="5523230" imgH="1600835" progId="Word.Picture.8">
                  <p:embed/>
                </p:oleObj>
              </mc:Choice>
              <mc:Fallback>
                <p:oleObj name="" r:id="rId1" imgW="5523230" imgH="1600835" progId="Word.Picture.8">
                  <p:embed/>
                  <p:pic>
                    <p:nvPicPr>
                      <p:cNvPr id="0" name="图片 3081"/>
                      <p:cNvPicPr/>
                      <p:nvPr/>
                    </p:nvPicPr>
                    <p:blipFill>
                      <a:blip r:embed="rId2"/>
                      <a:stretch>
                        <a:fillRect/>
                      </a:stretch>
                    </p:blipFill>
                    <p:spPr>
                      <a:xfrm>
                        <a:off x="395288" y="3429000"/>
                        <a:ext cx="8424862" cy="2303463"/>
                      </a:xfrm>
                      <a:prstGeom prst="rect">
                        <a:avLst/>
                      </a:prstGeom>
                      <a:noFill/>
                      <a:ln w="38100">
                        <a:noFill/>
                        <a:miter/>
                      </a:ln>
                    </p:spPr>
                  </p:pic>
                </p:oleObj>
              </mc:Fallback>
            </mc:AlternateContent>
          </a:graphicData>
        </a:graphic>
      </p:graphicFrame>
      <p:sp>
        <p:nvSpPr>
          <p:cNvPr id="38919"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8920" name="矩形 2"/>
          <p:cNvSpPr/>
          <p:nvPr/>
        </p:nvSpPr>
        <p:spPr>
          <a:xfrm>
            <a:off x="6804025" y="1708150"/>
            <a:ext cx="1871663" cy="830263"/>
          </a:xfrm>
          <a:prstGeom prst="rect">
            <a:avLst/>
          </a:prstGeom>
          <a:noFill/>
          <a:ln w="9525">
            <a:noFill/>
          </a:ln>
        </p:spPr>
        <p:txBody>
          <a:bodyPr>
            <a:spAutoFit/>
          </a:bodyPr>
          <a:p>
            <a:r>
              <a:rPr lang="zh-CN" altLang="en-US" sz="2400" dirty="0">
                <a:solidFill>
                  <a:srgbClr val="FF0000"/>
                </a:solidFill>
                <a:latin typeface="Calibri" panose="020F0502020204030204" pitchFamily="34" charset="0"/>
              </a:rPr>
              <a:t>导出子图</a:t>
            </a:r>
            <a:endParaRPr lang="en-US" altLang="zh-CN" sz="2400" dirty="0">
              <a:solidFill>
                <a:srgbClr val="FF0000"/>
              </a:solidFill>
              <a:latin typeface="Calibri" panose="020F0502020204030204" pitchFamily="34" charset="0"/>
            </a:endParaRPr>
          </a:p>
          <a:p>
            <a:endParaRPr lang="zh-CN" altLang="en-US" sz="2400" dirty="0">
              <a:solidFill>
                <a:srgbClr val="FF0000"/>
              </a:solidFill>
              <a:latin typeface="Calibri" panose="020F0502020204030204" pitchFamily="34" charset="0"/>
            </a:endParaRPr>
          </a:p>
        </p:txBody>
      </p:sp>
      <p:sp>
        <p:nvSpPr>
          <p:cNvPr id="38921" name="Rectangle 15"/>
          <p:cNvSpPr/>
          <p:nvPr/>
        </p:nvSpPr>
        <p:spPr>
          <a:xfrm>
            <a:off x="503238" y="1844675"/>
            <a:ext cx="8208962"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New Graphs From Old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blinds(horizontal)">
                                      <p:cBhvr>
                                        <p:cTn id="7" dur="500"/>
                                        <p:tgtEl>
                                          <p:spTgt spid="266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blinds(horizontal)">
                                      <p:cBhvr>
                                        <p:cTn id="12"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日期占位符 2"/>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9939" name="Rectangle 31"/>
          <p:cNvSpPr/>
          <p:nvPr/>
        </p:nvSpPr>
        <p:spPr>
          <a:xfrm>
            <a:off x="0" y="0"/>
            <a:ext cx="9144000" cy="0"/>
          </a:xfrm>
          <a:prstGeom prst="rect">
            <a:avLst/>
          </a:prstGeom>
          <a:noFill/>
          <a:ln w="9525">
            <a:noFill/>
          </a:ln>
        </p:spPr>
        <p:txBody>
          <a:bodyPr wrap="none" anchor="ctr">
            <a:spAutoFit/>
          </a:bodyPr>
          <a:p>
            <a:endParaRPr lang="zh-CN" altLang="en-US" dirty="0">
              <a:latin typeface="Calibri" panose="020F0502020204030204" pitchFamily="34" charset="0"/>
            </a:endParaRPr>
          </a:p>
        </p:txBody>
      </p:sp>
      <p:sp>
        <p:nvSpPr>
          <p:cNvPr id="27653" name="Rectangle 33"/>
          <p:cNvSpPr/>
          <p:nvPr/>
        </p:nvSpPr>
        <p:spPr>
          <a:xfrm>
            <a:off x="684213" y="2881313"/>
            <a:ext cx="7848600" cy="3046412"/>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cs typeface="Times New Roman" panose="02020603050405020304" pitchFamily="18" charset="0"/>
              </a:rPr>
              <a:t>Definition 7</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The </a:t>
            </a:r>
            <a:r>
              <a:rPr lang="en-US" altLang="zh-CN" sz="3200" i="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union</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of two simple graph G</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and G</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)is the simple graph with vertex set V</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and edge set E</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E</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.The union of G</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and G</a:t>
            </a:r>
            <a:r>
              <a:rPr lang="en-US" altLang="zh-CN" sz="32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is denoted by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a:t>
            </a:r>
            <a:r>
              <a:rPr lang="en-US" altLang="zh-CN" sz="3200" baseline="-30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G</a:t>
            </a:r>
            <a:r>
              <a:rPr lang="en-US" altLang="zh-CN" sz="3200" baseline="-300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39941" name="Rectangle 34"/>
          <p:cNvSpPr/>
          <p:nvPr/>
        </p:nvSpPr>
        <p:spPr>
          <a:xfrm>
            <a:off x="982663" y="2405063"/>
            <a:ext cx="3768725" cy="476250"/>
          </a:xfrm>
          <a:prstGeom prst="rect">
            <a:avLst/>
          </a:prstGeom>
          <a:noFill/>
          <a:ln w="9525">
            <a:noFill/>
          </a:ln>
        </p:spPr>
        <p:txBody>
          <a:bodyPr>
            <a:spAutoFit/>
          </a:bodyPr>
          <a:p>
            <a:pPr>
              <a:lnSpc>
                <a:spcPct val="90000"/>
              </a:lnSpc>
              <a:spcBef>
                <a:spcPct val="30000"/>
              </a:spcBef>
              <a:spcAft>
                <a:spcPct val="30000"/>
              </a:spcAft>
            </a:pPr>
            <a:r>
              <a:rPr lang="en-US" altLang="zh-CN" sz="2800" dirty="0">
                <a:solidFill>
                  <a:schemeClr val="accent2"/>
                </a:solidFill>
                <a:latin typeface="Calibri" panose="020F0502020204030204" pitchFamily="34" charset="0"/>
                <a:cs typeface="Times New Roman" panose="02020603050405020304" pitchFamily="18" charset="0"/>
              </a:rPr>
              <a:t>Union</a:t>
            </a:r>
            <a:r>
              <a:rPr lang="en-US" altLang="zh-CN" sz="2800" dirty="0">
                <a:solidFill>
                  <a:srgbClr val="FF9933"/>
                </a:solidFill>
                <a:latin typeface="Calibri" panose="020F0502020204030204" pitchFamily="34" charset="0"/>
                <a:cs typeface="Times New Roman" panose="02020603050405020304" pitchFamily="18" charset="0"/>
              </a:rPr>
              <a:t> </a:t>
            </a:r>
            <a:endParaRPr lang="en-US" altLang="zh-CN" sz="2800" dirty="0">
              <a:solidFill>
                <a:srgbClr val="FF9933"/>
              </a:solidFill>
              <a:latin typeface="Calibri" panose="020F0502020204030204" pitchFamily="34" charset="0"/>
              <a:ea typeface="Times New Roman" panose="02020603050405020304" pitchFamily="18" charset="0"/>
            </a:endParaRPr>
          </a:p>
        </p:txBody>
      </p:sp>
      <p:sp>
        <p:nvSpPr>
          <p:cNvPr id="39942" name="Rectangle 13"/>
          <p:cNvSpPr txBox="1"/>
          <p:nvPr/>
        </p:nvSpPr>
        <p:spPr>
          <a:xfrm>
            <a:off x="395288" y="304800"/>
            <a:ext cx="8424862" cy="12160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6.2 Graph Terminology and Special Types of Graphs</a:t>
            </a:r>
            <a:endParaRPr lang="en-US" altLang="zh-CN" sz="4000" b="1" dirty="0">
              <a:latin typeface="Times New Roman" panose="02020603050405020304" pitchFamily="18" charset="0"/>
              <a:ea typeface="Times New Roman" panose="02020603050405020304" pitchFamily="18" charset="0"/>
            </a:endParaRPr>
          </a:p>
        </p:txBody>
      </p:sp>
      <p:sp>
        <p:nvSpPr>
          <p:cNvPr id="39943" name="Rectangle 15"/>
          <p:cNvSpPr/>
          <p:nvPr/>
        </p:nvSpPr>
        <p:spPr>
          <a:xfrm>
            <a:off x="503238" y="1844675"/>
            <a:ext cx="8208962"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New Graphs From Old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3"/>
                                        </p:tgtEl>
                                        <p:attrNameLst>
                                          <p:attrName>style.visibility</p:attrName>
                                        </p:attrNameLst>
                                      </p:cBhvr>
                                      <p:to>
                                        <p:strVal val="visible"/>
                                      </p:to>
                                    </p:set>
                                    <p:animEffect transition="in" filter="blinds(horizontal)">
                                      <p:cBhvr>
                                        <p:cTn id="7"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0243" name="Rectangle 8"/>
          <p:cNvSpPr/>
          <p:nvPr/>
        </p:nvSpPr>
        <p:spPr>
          <a:xfrm>
            <a:off x="468313" y="2205038"/>
            <a:ext cx="7731125" cy="3341687"/>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1</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a:t>
            </a:r>
            <a:r>
              <a:rPr lang="en-US" altLang="zh-CN" sz="3200" i="1" dirty="0">
                <a:solidFill>
                  <a:srgbClr val="FF0000"/>
                </a:solidFill>
                <a:latin typeface="Times New Roman" panose="02020603050405020304" pitchFamily="18" charset="0"/>
                <a:cs typeface="Times New Roman" panose="02020603050405020304" pitchFamily="18" charset="0"/>
              </a:rPr>
              <a:t>graph</a:t>
            </a:r>
            <a:r>
              <a:rPr lang="en-US" altLang="zh-CN" sz="3200" i="1" dirty="0">
                <a:latin typeface="Times New Roman" panose="02020603050405020304" pitchFamily="18" charset="0"/>
                <a:cs typeface="Times New Roman" panose="02020603050405020304" pitchFamily="18" charset="0"/>
              </a:rPr>
              <a:t> G</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t>
            </a:r>
            <a:r>
              <a:rPr lang="en-US" altLang="zh-CN" sz="3200" i="1" dirty="0">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 consists of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a nonempty set of </a:t>
            </a:r>
            <a:r>
              <a:rPr lang="en-US" altLang="zh-CN" sz="3200" i="1" dirty="0">
                <a:solidFill>
                  <a:srgbClr val="FF0000"/>
                </a:solidFill>
                <a:latin typeface="Times New Roman" panose="02020603050405020304" pitchFamily="18" charset="0"/>
                <a:cs typeface="Times New Roman" panose="02020603050405020304" pitchFamily="18" charset="0"/>
              </a:rPr>
              <a:t>vertices</a:t>
            </a:r>
            <a:r>
              <a:rPr lang="en-US" altLang="zh-CN" sz="3200" i="1"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 (or </a:t>
            </a:r>
            <a:r>
              <a:rPr lang="en-US" altLang="zh-CN" sz="3200" dirty="0">
                <a:solidFill>
                  <a:srgbClr val="FF0000"/>
                </a:solidFill>
                <a:latin typeface="Times New Roman" panose="02020603050405020304" pitchFamily="18" charset="0"/>
                <a:cs typeface="Times New Roman" panose="02020603050405020304" pitchFamily="18" charset="0"/>
              </a:rPr>
              <a:t>node</a:t>
            </a:r>
            <a:r>
              <a:rPr lang="en-US" altLang="zh-CN" sz="3200" dirty="0">
                <a:latin typeface="Times New Roman" panose="02020603050405020304" pitchFamily="18" charset="0"/>
                <a:cs typeface="Times New Roman" panose="02020603050405020304" pitchFamily="18" charset="0"/>
              </a:rPr>
              <a:t>s) and </a:t>
            </a:r>
            <a:r>
              <a:rPr lang="en-US" altLang="zh-CN" sz="3200" i="1" dirty="0">
                <a:latin typeface="Times New Roman" panose="02020603050405020304" pitchFamily="18" charset="0"/>
                <a:cs typeface="Times New Roman" panose="02020603050405020304" pitchFamily="18" charset="0"/>
              </a:rPr>
              <a:t>E</a:t>
            </a:r>
            <a:r>
              <a:rPr lang="en-US" altLang="zh-CN" sz="3200" dirty="0">
                <a:latin typeface="Times New Roman" panose="02020603050405020304" pitchFamily="18" charset="0"/>
                <a:cs typeface="Times New Roman" panose="02020603050405020304" pitchFamily="18" charset="0"/>
              </a:rPr>
              <a:t>, a set of </a:t>
            </a:r>
            <a:r>
              <a:rPr lang="en-US" altLang="zh-CN" sz="3200" i="1" dirty="0">
                <a:solidFill>
                  <a:srgbClr val="FF0000"/>
                </a:solidFill>
                <a:latin typeface="Times New Roman" panose="02020603050405020304" pitchFamily="18" charset="0"/>
                <a:cs typeface="Times New Roman" panose="02020603050405020304" pitchFamily="18" charset="0"/>
              </a:rPr>
              <a:t>edge</a:t>
            </a:r>
            <a:r>
              <a:rPr lang="en-US" altLang="zh-CN" sz="3200" i="1" dirty="0">
                <a:latin typeface="Times New Roman" panose="02020603050405020304" pitchFamily="18" charset="0"/>
                <a:cs typeface="Times New Roman" panose="02020603050405020304" pitchFamily="18" charset="0"/>
              </a:rPr>
              <a:t>s. </a:t>
            </a:r>
            <a:r>
              <a:rPr lang="en-US" altLang="zh-CN" sz="3200" dirty="0">
                <a:latin typeface="Times New Roman" panose="02020603050405020304" pitchFamily="18" charset="0"/>
                <a:cs typeface="Times New Roman" panose="02020603050405020304" pitchFamily="18" charset="0"/>
              </a:rPr>
              <a:t>Each edge has either one or two vertices associated with it, called its </a:t>
            </a:r>
            <a:r>
              <a:rPr lang="en-US" altLang="zh-CN" sz="3200" i="1" dirty="0">
                <a:solidFill>
                  <a:srgbClr val="FF0000"/>
                </a:solidFill>
                <a:latin typeface="Times New Roman" panose="02020603050405020304" pitchFamily="18" charset="0"/>
                <a:cs typeface="Times New Roman" panose="02020603050405020304" pitchFamily="18" charset="0"/>
              </a:rPr>
              <a:t>endpoint</a:t>
            </a:r>
            <a:r>
              <a:rPr lang="en-US" altLang="zh-CN" sz="3200" dirty="0">
                <a:latin typeface="Times New Roman" panose="02020603050405020304" pitchFamily="18" charset="0"/>
                <a:cs typeface="Times New Roman" panose="02020603050405020304" pitchFamily="18" charset="0"/>
              </a:rPr>
              <a:t>s. An edge is said to </a:t>
            </a:r>
            <a:r>
              <a:rPr lang="en-US" altLang="zh-CN" sz="3200" i="1" dirty="0">
                <a:solidFill>
                  <a:srgbClr val="FF0000"/>
                </a:solidFill>
                <a:latin typeface="Times New Roman" panose="02020603050405020304" pitchFamily="18" charset="0"/>
                <a:cs typeface="Times New Roman" panose="02020603050405020304" pitchFamily="18" charset="0"/>
              </a:rPr>
              <a:t>connect</a:t>
            </a:r>
            <a:r>
              <a:rPr lang="en-US" altLang="zh-CN" sz="3200" dirty="0">
                <a:latin typeface="Times New Roman" panose="02020603050405020304" pitchFamily="18" charset="0"/>
                <a:cs typeface="Times New Roman" panose="02020603050405020304" pitchFamily="18" charset="0"/>
              </a:rPr>
              <a:t> its endpoints.</a:t>
            </a:r>
            <a:endParaRPr lang="en-US" altLang="zh-CN" sz="3200" dirty="0">
              <a:latin typeface="Times New Roman" panose="02020603050405020304" pitchFamily="18" charset="0"/>
              <a:ea typeface="Times New Roman" panose="02020603050405020304" pitchFamily="18" charset="0"/>
            </a:endParaRPr>
          </a:p>
        </p:txBody>
      </p:sp>
      <p:sp>
        <p:nvSpPr>
          <p:cNvPr id="10244"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0245"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Undirected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0246" name="矩形 2"/>
          <p:cNvSpPr/>
          <p:nvPr/>
        </p:nvSpPr>
        <p:spPr>
          <a:xfrm>
            <a:off x="5940425" y="5132388"/>
            <a:ext cx="2646363" cy="8302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图，顶点，点，边</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端点，连接，关联</a:t>
            </a:r>
            <a:endParaRPr lang="zh-CN" altLang="en-US" sz="2400" dirty="0">
              <a:solidFill>
                <a:srgbClr val="FF0000"/>
              </a:solidFill>
              <a:latin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88950" y="2044700"/>
            <a:ext cx="8357235" cy="308737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5"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sp>
        <p:nvSpPr>
          <p:cNvPr id="3076" name="Rectangle 22"/>
          <p:cNvSpPr/>
          <p:nvPr/>
        </p:nvSpPr>
        <p:spPr>
          <a:xfrm>
            <a:off x="703263" y="2500313"/>
            <a:ext cx="4013200"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Representing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9701" name="Rectangle 24"/>
          <p:cNvSpPr/>
          <p:nvPr/>
        </p:nvSpPr>
        <p:spPr>
          <a:xfrm>
            <a:off x="1066800" y="3429000"/>
            <a:ext cx="3433763" cy="631825"/>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 Adjacency Lists</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sp>
        <p:nvSpPr>
          <p:cNvPr id="29702" name="Rectangle 25"/>
          <p:cNvSpPr/>
          <p:nvPr/>
        </p:nvSpPr>
        <p:spPr>
          <a:xfrm>
            <a:off x="1066800" y="4365625"/>
            <a:ext cx="4010025" cy="682625"/>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 Adjacency Matrices </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sp>
        <p:nvSpPr>
          <p:cNvPr id="29703" name="Rectangle 26"/>
          <p:cNvSpPr/>
          <p:nvPr/>
        </p:nvSpPr>
        <p:spPr>
          <a:xfrm>
            <a:off x="1066800" y="5416550"/>
            <a:ext cx="4152900" cy="684213"/>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 Incidence Matrices</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sp>
        <p:nvSpPr>
          <p:cNvPr id="3080" name="Rectangle 21"/>
          <p:cNvSpPr/>
          <p:nvPr/>
        </p:nvSpPr>
        <p:spPr>
          <a:xfrm>
            <a:off x="684213" y="1773238"/>
            <a:ext cx="2735262"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3081" name="矩形 2"/>
          <p:cNvSpPr/>
          <p:nvPr/>
        </p:nvSpPr>
        <p:spPr>
          <a:xfrm>
            <a:off x="5867400" y="1614488"/>
            <a:ext cx="1582738" cy="831850"/>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图同构</a:t>
            </a:r>
            <a:endParaRPr lang="en-US" altLang="zh-CN" sz="2400" dirty="0">
              <a:solidFill>
                <a:srgbClr val="FF0000"/>
              </a:solidFill>
              <a:latin typeface="Calibri" panose="020F0502020204030204" pitchFamily="34" charset="0"/>
              <a:ea typeface="宋体" panose="02010600030101010101" pitchFamily="2" charset="-122"/>
            </a:endParaRPr>
          </a:p>
          <a:p>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Isomorphic</a:t>
            </a:r>
            <a:endParaRPr lang="en-US" altLang="zh-CN" sz="2400" dirty="0">
              <a:solidFill>
                <a:srgbClr val="FF0000"/>
              </a:solidFill>
              <a:latin typeface="Times New Roman" panose="02020603050405020304" pitchFamily="18" charset="0"/>
              <a:ea typeface="Times New Roman" panose="02020603050405020304" pitchFamily="18" charset="0"/>
            </a:endParaRPr>
          </a:p>
        </p:txBody>
      </p:sp>
      <p:sp>
        <p:nvSpPr>
          <p:cNvPr id="3082" name="矩形 2"/>
          <p:cNvSpPr/>
          <p:nvPr/>
        </p:nvSpPr>
        <p:spPr>
          <a:xfrm>
            <a:off x="6516688" y="3736975"/>
            <a:ext cx="1416050" cy="1939925"/>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邻接表</a:t>
            </a:r>
            <a:endParaRPr lang="en-US" altLang="zh-CN" sz="2400" dirty="0">
              <a:solidFill>
                <a:srgbClr val="FF0000"/>
              </a:solidFill>
              <a:latin typeface="Calibri" panose="020F0502020204030204" pitchFamily="34" charset="0"/>
              <a:ea typeface="宋体" panose="02010600030101010101" pitchFamily="2" charset="-122"/>
            </a:endParaRPr>
          </a:p>
          <a:p>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邻接矩阵</a:t>
            </a:r>
            <a:endParaRPr lang="en-US" altLang="zh-CN" sz="2400" dirty="0">
              <a:solidFill>
                <a:srgbClr val="FF0000"/>
              </a:solidFill>
              <a:latin typeface="Calibri" panose="020F0502020204030204" pitchFamily="34" charset="0"/>
              <a:ea typeface="宋体" panose="02010600030101010101" pitchFamily="2" charset="-122"/>
            </a:endParaRPr>
          </a:p>
          <a:p>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关联矩阵</a:t>
            </a:r>
            <a:endParaRPr lang="en-US" altLang="zh-CN" sz="2400"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701"/>
                                        </p:tgtEl>
                                        <p:attrNameLst>
                                          <p:attrName>style.visibility</p:attrName>
                                        </p:attrNameLst>
                                      </p:cBhvr>
                                      <p:to>
                                        <p:strVal val="visible"/>
                                      </p:to>
                                    </p:set>
                                    <p:animEffect transition="in" filter="blinds(horizontal)">
                                      <p:cBhvr>
                                        <p:cTn id="7" dur="500"/>
                                        <p:tgtEl>
                                          <p:spTgt spid="2970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702"/>
                                        </p:tgtEl>
                                        <p:attrNameLst>
                                          <p:attrName>style.visibility</p:attrName>
                                        </p:attrNameLst>
                                      </p:cBhvr>
                                      <p:to>
                                        <p:strVal val="visible"/>
                                      </p:to>
                                    </p:set>
                                    <p:animEffect transition="in" filter="blinds(horizontal)">
                                      <p:cBhvr>
                                        <p:cTn id="12" dur="500"/>
                                        <p:tgtEl>
                                          <p:spTgt spid="2970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703"/>
                                        </p:tgtEl>
                                        <p:attrNameLst>
                                          <p:attrName>style.visibility</p:attrName>
                                        </p:attrNameLst>
                                      </p:cBhvr>
                                      <p:to>
                                        <p:strVal val="visible"/>
                                      </p:to>
                                    </p:set>
                                    <p:animEffect transition="in" filter="blinds(horizontal)">
                                      <p:cBhvr>
                                        <p:cTn id="17" dur="500"/>
                                        <p:tgtEl>
                                          <p:spTgt spid="29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2" grpId="0"/>
      <p:bldP spid="2970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4099"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sp>
        <p:nvSpPr>
          <p:cNvPr id="4100" name="Rectangle 22"/>
          <p:cNvSpPr/>
          <p:nvPr/>
        </p:nvSpPr>
        <p:spPr>
          <a:xfrm>
            <a:off x="777875" y="1700213"/>
            <a:ext cx="4011613"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Representing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4101" name="Rectangle 24"/>
          <p:cNvSpPr/>
          <p:nvPr/>
        </p:nvSpPr>
        <p:spPr>
          <a:xfrm>
            <a:off x="1066800" y="2270125"/>
            <a:ext cx="3433763" cy="631825"/>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 Adjacency Lists</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sp>
        <p:nvSpPr>
          <p:cNvPr id="4102" name="矩形 2"/>
          <p:cNvSpPr/>
          <p:nvPr/>
        </p:nvSpPr>
        <p:spPr>
          <a:xfrm>
            <a:off x="5940425" y="1585913"/>
            <a:ext cx="1108075" cy="4619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邻接表</a:t>
            </a:r>
            <a:endParaRPr lang="en-US" altLang="zh-CN" sz="2400" dirty="0">
              <a:solidFill>
                <a:srgbClr val="FF0000"/>
              </a:solidFill>
              <a:latin typeface="Calibri" panose="020F0502020204030204" pitchFamily="34" charset="0"/>
              <a:ea typeface="宋体" panose="02010600030101010101" pitchFamily="2" charset="-122"/>
            </a:endParaRPr>
          </a:p>
        </p:txBody>
      </p:sp>
      <p:graphicFrame>
        <p:nvGraphicFramePr>
          <p:cNvPr id="4103" name="对象 1"/>
          <p:cNvGraphicFramePr>
            <a:graphicFrameLocks noChangeAspect="1"/>
          </p:cNvGraphicFramePr>
          <p:nvPr/>
        </p:nvGraphicFramePr>
        <p:xfrm>
          <a:off x="600075" y="2997200"/>
          <a:ext cx="3886200" cy="3124200"/>
        </p:xfrm>
        <a:graphic>
          <a:graphicData uri="http://schemas.openxmlformats.org/presentationml/2006/ole">
            <mc:AlternateContent xmlns:mc="http://schemas.openxmlformats.org/markup-compatibility/2006">
              <mc:Choice xmlns:v="urn:schemas-microsoft-com:vml" Requires="v">
                <p:oleObj spid="_x0000_s3077" name="" r:id="rId1" imgW="2295525" imgH="1657350" progId="Word.Picture.8">
                  <p:embed/>
                </p:oleObj>
              </mc:Choice>
              <mc:Fallback>
                <p:oleObj name="" r:id="rId1" imgW="2295525" imgH="1657350" progId="Word.Picture.8">
                  <p:embed/>
                  <p:pic>
                    <p:nvPicPr>
                      <p:cNvPr id="0" name="图片 3076"/>
                      <p:cNvPicPr/>
                      <p:nvPr/>
                    </p:nvPicPr>
                    <p:blipFill>
                      <a:blip r:embed="rId2"/>
                      <a:stretch>
                        <a:fillRect/>
                      </a:stretch>
                    </p:blipFill>
                    <p:spPr>
                      <a:xfrm>
                        <a:off x="600075" y="2997200"/>
                        <a:ext cx="3886200" cy="3124200"/>
                      </a:xfrm>
                      <a:prstGeom prst="rect">
                        <a:avLst/>
                      </a:prstGeom>
                      <a:noFill/>
                      <a:ln w="38100">
                        <a:noFill/>
                        <a:miter/>
                      </a:ln>
                    </p:spPr>
                  </p:pic>
                </p:oleObj>
              </mc:Fallback>
            </mc:AlternateContent>
          </a:graphicData>
        </a:graphic>
      </p:graphicFrame>
      <p:graphicFrame>
        <p:nvGraphicFramePr>
          <p:cNvPr id="4104" name="对象 2"/>
          <p:cNvGraphicFramePr>
            <a:graphicFrameLocks noChangeAspect="1"/>
          </p:cNvGraphicFramePr>
          <p:nvPr/>
        </p:nvGraphicFramePr>
        <p:xfrm>
          <a:off x="4848225" y="2484438"/>
          <a:ext cx="3827463" cy="3995737"/>
        </p:xfrm>
        <a:graphic>
          <a:graphicData uri="http://schemas.openxmlformats.org/presentationml/2006/ole">
            <mc:AlternateContent xmlns:mc="http://schemas.openxmlformats.org/markup-compatibility/2006">
              <mc:Choice xmlns:v="urn:schemas-microsoft-com:vml" Requires="v">
                <p:oleObj spid="_x0000_s3076" name="" r:id="rId3" imgW="1574800" imgH="1651000" progId="Equation.DSMT4">
                  <p:embed/>
                </p:oleObj>
              </mc:Choice>
              <mc:Fallback>
                <p:oleObj name="" r:id="rId3" imgW="1574800" imgH="1651000" progId="Equation.DSMT4">
                  <p:embed/>
                  <p:pic>
                    <p:nvPicPr>
                      <p:cNvPr id="0" name="图片 3075"/>
                      <p:cNvPicPr/>
                      <p:nvPr/>
                    </p:nvPicPr>
                    <p:blipFill>
                      <a:blip r:embed="rId4"/>
                      <a:stretch>
                        <a:fillRect/>
                      </a:stretch>
                    </p:blipFill>
                    <p:spPr>
                      <a:xfrm>
                        <a:off x="4848225" y="2484438"/>
                        <a:ext cx="3827463" cy="3995737"/>
                      </a:xfrm>
                      <a:prstGeom prst="rect">
                        <a:avLst/>
                      </a:prstGeom>
                      <a:no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5123"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sp>
        <p:nvSpPr>
          <p:cNvPr id="5124" name="Rectangle 22"/>
          <p:cNvSpPr/>
          <p:nvPr/>
        </p:nvSpPr>
        <p:spPr>
          <a:xfrm>
            <a:off x="777875" y="1700213"/>
            <a:ext cx="4011613"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Representing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5125" name="Rectangle 24"/>
          <p:cNvSpPr/>
          <p:nvPr/>
        </p:nvSpPr>
        <p:spPr>
          <a:xfrm>
            <a:off x="1066800" y="2270125"/>
            <a:ext cx="3433763" cy="631825"/>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 Adjacency Lists</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sp>
        <p:nvSpPr>
          <p:cNvPr id="5126" name="矩形 2"/>
          <p:cNvSpPr/>
          <p:nvPr/>
        </p:nvSpPr>
        <p:spPr>
          <a:xfrm>
            <a:off x="6084888" y="1700213"/>
            <a:ext cx="1106487" cy="4619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邻接表</a:t>
            </a:r>
            <a:endParaRPr lang="en-US" altLang="zh-CN" sz="2400" dirty="0">
              <a:solidFill>
                <a:srgbClr val="FF0000"/>
              </a:solidFill>
              <a:latin typeface="Calibri" panose="020F0502020204030204" pitchFamily="34" charset="0"/>
              <a:ea typeface="宋体" panose="02010600030101010101" pitchFamily="2" charset="-122"/>
            </a:endParaRPr>
          </a:p>
        </p:txBody>
      </p:sp>
      <p:graphicFrame>
        <p:nvGraphicFramePr>
          <p:cNvPr id="5127" name="对象 2"/>
          <p:cNvGraphicFramePr>
            <a:graphicFrameLocks noChangeAspect="1"/>
          </p:cNvGraphicFramePr>
          <p:nvPr/>
        </p:nvGraphicFramePr>
        <p:xfrm>
          <a:off x="3962400" y="3068638"/>
          <a:ext cx="5062538" cy="2889250"/>
        </p:xfrm>
        <a:graphic>
          <a:graphicData uri="http://schemas.openxmlformats.org/presentationml/2006/ole">
            <mc:AlternateContent xmlns:mc="http://schemas.openxmlformats.org/markup-compatibility/2006">
              <mc:Choice xmlns:v="urn:schemas-microsoft-com:vml" Requires="v">
                <p:oleObj spid="_x0000_s3082" name="" r:id="rId1" imgW="2082800" imgH="1193800" progId="Equation.DSMT4">
                  <p:embed/>
                </p:oleObj>
              </mc:Choice>
              <mc:Fallback>
                <p:oleObj name="" r:id="rId1" imgW="2082800" imgH="1193800" progId="Equation.DSMT4">
                  <p:embed/>
                  <p:pic>
                    <p:nvPicPr>
                      <p:cNvPr id="0" name="图片 3081"/>
                      <p:cNvPicPr/>
                      <p:nvPr/>
                    </p:nvPicPr>
                    <p:blipFill>
                      <a:blip r:embed="rId2"/>
                      <a:stretch>
                        <a:fillRect/>
                      </a:stretch>
                    </p:blipFill>
                    <p:spPr>
                      <a:xfrm>
                        <a:off x="3962400" y="3068638"/>
                        <a:ext cx="5062538" cy="2889250"/>
                      </a:xfrm>
                      <a:prstGeom prst="rect">
                        <a:avLst/>
                      </a:prstGeom>
                      <a:noFill/>
                      <a:ln w="38100">
                        <a:noFill/>
                        <a:miter/>
                      </a:ln>
                    </p:spPr>
                  </p:pic>
                </p:oleObj>
              </mc:Fallback>
            </mc:AlternateContent>
          </a:graphicData>
        </a:graphic>
      </p:graphicFrame>
      <p:graphicFrame>
        <p:nvGraphicFramePr>
          <p:cNvPr id="5128" name="对象 3"/>
          <p:cNvGraphicFramePr>
            <a:graphicFrameLocks noChangeAspect="1"/>
          </p:cNvGraphicFramePr>
          <p:nvPr/>
        </p:nvGraphicFramePr>
        <p:xfrm>
          <a:off x="779463" y="3068638"/>
          <a:ext cx="3276600" cy="2982912"/>
        </p:xfrm>
        <a:graphic>
          <a:graphicData uri="http://schemas.openxmlformats.org/presentationml/2006/ole">
            <mc:AlternateContent xmlns:mc="http://schemas.openxmlformats.org/markup-compatibility/2006">
              <mc:Choice xmlns:v="urn:schemas-microsoft-com:vml" Requires="v">
                <p:oleObj spid="_x0000_s3080" name="" r:id="rId3" imgW="1381125" imgH="1257300" progId="Word.Picture.8">
                  <p:embed/>
                </p:oleObj>
              </mc:Choice>
              <mc:Fallback>
                <p:oleObj name="" r:id="rId3" imgW="1381125" imgH="1257300" progId="Word.Picture.8">
                  <p:embed/>
                  <p:pic>
                    <p:nvPicPr>
                      <p:cNvPr id="0" name="图片 3079"/>
                      <p:cNvPicPr/>
                      <p:nvPr/>
                    </p:nvPicPr>
                    <p:blipFill>
                      <a:blip r:embed="rId4"/>
                      <a:stretch>
                        <a:fillRect/>
                      </a:stretch>
                    </p:blipFill>
                    <p:spPr>
                      <a:xfrm>
                        <a:off x="779463" y="3068638"/>
                        <a:ext cx="3276600" cy="2982912"/>
                      </a:xfrm>
                      <a:prstGeom prst="rect">
                        <a:avLst/>
                      </a:prstGeom>
                      <a:noFill/>
                      <a:ln w="38100">
                        <a:noFill/>
                        <a:miter/>
                      </a:ln>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6147"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sp>
        <p:nvSpPr>
          <p:cNvPr id="6148" name="Rectangle 22"/>
          <p:cNvSpPr/>
          <p:nvPr/>
        </p:nvSpPr>
        <p:spPr>
          <a:xfrm>
            <a:off x="777875" y="1700213"/>
            <a:ext cx="4011613"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Representing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6149" name="矩形 2"/>
          <p:cNvSpPr/>
          <p:nvPr/>
        </p:nvSpPr>
        <p:spPr>
          <a:xfrm>
            <a:off x="5940425" y="1700213"/>
            <a:ext cx="1416050" cy="4619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邻接矩阵</a:t>
            </a:r>
            <a:endParaRPr lang="en-US" altLang="zh-CN" sz="2400" dirty="0">
              <a:solidFill>
                <a:srgbClr val="FF0000"/>
              </a:solidFill>
              <a:latin typeface="Calibri" panose="020F0502020204030204" pitchFamily="34" charset="0"/>
              <a:ea typeface="宋体" panose="02010600030101010101" pitchFamily="2" charset="-122"/>
            </a:endParaRPr>
          </a:p>
        </p:txBody>
      </p:sp>
      <p:graphicFrame>
        <p:nvGraphicFramePr>
          <p:cNvPr id="6150" name="对象 1"/>
          <p:cNvGraphicFramePr>
            <a:graphicFrameLocks noChangeAspect="1"/>
          </p:cNvGraphicFramePr>
          <p:nvPr/>
        </p:nvGraphicFramePr>
        <p:xfrm>
          <a:off x="600075" y="2997200"/>
          <a:ext cx="3886200" cy="3124200"/>
        </p:xfrm>
        <a:graphic>
          <a:graphicData uri="http://schemas.openxmlformats.org/presentationml/2006/ole">
            <mc:AlternateContent xmlns:mc="http://schemas.openxmlformats.org/markup-compatibility/2006">
              <mc:Choice xmlns:v="urn:schemas-microsoft-com:vml" Requires="v">
                <p:oleObj spid="_x0000_s3083" name="" r:id="rId1" imgW="2295525" imgH="1657350" progId="Word.Picture.8">
                  <p:embed/>
                </p:oleObj>
              </mc:Choice>
              <mc:Fallback>
                <p:oleObj name="" r:id="rId1" imgW="2295525" imgH="1657350" progId="Word.Picture.8">
                  <p:embed/>
                  <p:pic>
                    <p:nvPicPr>
                      <p:cNvPr id="0" name="图片 3082"/>
                      <p:cNvPicPr/>
                      <p:nvPr/>
                    </p:nvPicPr>
                    <p:blipFill>
                      <a:blip r:embed="rId2"/>
                      <a:stretch>
                        <a:fillRect/>
                      </a:stretch>
                    </p:blipFill>
                    <p:spPr>
                      <a:xfrm>
                        <a:off x="600075" y="2997200"/>
                        <a:ext cx="3886200" cy="3124200"/>
                      </a:xfrm>
                      <a:prstGeom prst="rect">
                        <a:avLst/>
                      </a:prstGeom>
                      <a:noFill/>
                      <a:ln w="38100">
                        <a:noFill/>
                        <a:miter/>
                      </a:ln>
                    </p:spPr>
                  </p:pic>
                </p:oleObj>
              </mc:Fallback>
            </mc:AlternateContent>
          </a:graphicData>
        </a:graphic>
      </p:graphicFrame>
      <p:sp>
        <p:nvSpPr>
          <p:cNvPr id="6151" name="Rectangle 25"/>
          <p:cNvSpPr/>
          <p:nvPr/>
        </p:nvSpPr>
        <p:spPr>
          <a:xfrm>
            <a:off x="804863" y="2420938"/>
            <a:ext cx="4008437" cy="682625"/>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 Adjacency Matrices </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graphicFrame>
        <p:nvGraphicFramePr>
          <p:cNvPr id="6152" name="对象 3"/>
          <p:cNvGraphicFramePr>
            <a:graphicFrameLocks noChangeAspect="1"/>
          </p:cNvGraphicFramePr>
          <p:nvPr/>
        </p:nvGraphicFramePr>
        <p:xfrm>
          <a:off x="4381500" y="2838450"/>
          <a:ext cx="4470400" cy="3206750"/>
        </p:xfrm>
        <a:graphic>
          <a:graphicData uri="http://schemas.openxmlformats.org/presentationml/2006/ole">
            <mc:AlternateContent xmlns:mc="http://schemas.openxmlformats.org/markup-compatibility/2006">
              <mc:Choice xmlns:v="urn:schemas-microsoft-com:vml" Requires="v">
                <p:oleObj spid="_x0000_s3081" name="" r:id="rId3" imgW="2235200" imgH="1600200" progId="Equation.DSMT4">
                  <p:embed/>
                </p:oleObj>
              </mc:Choice>
              <mc:Fallback>
                <p:oleObj name="" r:id="rId3" imgW="2235200" imgH="1600200" progId="Equation.DSMT4">
                  <p:embed/>
                  <p:pic>
                    <p:nvPicPr>
                      <p:cNvPr id="0" name="图片 3080"/>
                      <p:cNvPicPr/>
                      <p:nvPr/>
                    </p:nvPicPr>
                    <p:blipFill>
                      <a:blip r:embed="rId4"/>
                      <a:stretch>
                        <a:fillRect/>
                      </a:stretch>
                    </p:blipFill>
                    <p:spPr>
                      <a:xfrm>
                        <a:off x="4381500" y="2838450"/>
                        <a:ext cx="4470400" cy="3206750"/>
                      </a:xfrm>
                      <a:prstGeom prst="rect">
                        <a:avLst/>
                      </a:prstGeom>
                      <a:noFill/>
                      <a:ln w="38100">
                        <a:noFill/>
                        <a:miter/>
                      </a:ln>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7171"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sp>
        <p:nvSpPr>
          <p:cNvPr id="7172" name="Rectangle 22"/>
          <p:cNvSpPr/>
          <p:nvPr/>
        </p:nvSpPr>
        <p:spPr>
          <a:xfrm>
            <a:off x="777875" y="1700213"/>
            <a:ext cx="4011613"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Representing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7173" name="矩形 2"/>
          <p:cNvSpPr/>
          <p:nvPr/>
        </p:nvSpPr>
        <p:spPr>
          <a:xfrm>
            <a:off x="5940425" y="1700213"/>
            <a:ext cx="1416050" cy="4619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邻接矩阵</a:t>
            </a:r>
            <a:endParaRPr lang="en-US" altLang="zh-CN" sz="2400" dirty="0">
              <a:solidFill>
                <a:srgbClr val="FF0000"/>
              </a:solidFill>
              <a:latin typeface="Calibri" panose="020F0502020204030204" pitchFamily="34" charset="0"/>
              <a:ea typeface="宋体" panose="02010600030101010101" pitchFamily="2" charset="-122"/>
            </a:endParaRPr>
          </a:p>
        </p:txBody>
      </p:sp>
      <p:sp>
        <p:nvSpPr>
          <p:cNvPr id="7174" name="Rectangle 25"/>
          <p:cNvSpPr/>
          <p:nvPr/>
        </p:nvSpPr>
        <p:spPr>
          <a:xfrm>
            <a:off x="804863" y="2420938"/>
            <a:ext cx="4008437" cy="682625"/>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 Adjacency Matrices </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graphicFrame>
        <p:nvGraphicFramePr>
          <p:cNvPr id="7175" name="对象 4"/>
          <p:cNvGraphicFramePr>
            <a:graphicFrameLocks noChangeAspect="1"/>
          </p:cNvGraphicFramePr>
          <p:nvPr/>
        </p:nvGraphicFramePr>
        <p:xfrm>
          <a:off x="779463" y="3068638"/>
          <a:ext cx="3276600" cy="2982912"/>
        </p:xfrm>
        <a:graphic>
          <a:graphicData uri="http://schemas.openxmlformats.org/presentationml/2006/ole">
            <mc:AlternateContent xmlns:mc="http://schemas.openxmlformats.org/markup-compatibility/2006">
              <mc:Choice xmlns:v="urn:schemas-microsoft-com:vml" Requires="v">
                <p:oleObj spid="_x0000_s3079" name="" r:id="rId1" imgW="1381125" imgH="1257300" progId="Word.Picture.8">
                  <p:embed/>
                </p:oleObj>
              </mc:Choice>
              <mc:Fallback>
                <p:oleObj name="" r:id="rId1" imgW="1381125" imgH="1257300" progId="Word.Picture.8">
                  <p:embed/>
                  <p:pic>
                    <p:nvPicPr>
                      <p:cNvPr id="0" name="图片 3078"/>
                      <p:cNvPicPr/>
                      <p:nvPr/>
                    </p:nvPicPr>
                    <p:blipFill>
                      <a:blip r:embed="rId2"/>
                      <a:stretch>
                        <a:fillRect/>
                      </a:stretch>
                    </p:blipFill>
                    <p:spPr>
                      <a:xfrm>
                        <a:off x="779463" y="3068638"/>
                        <a:ext cx="3276600" cy="2982912"/>
                      </a:xfrm>
                      <a:prstGeom prst="rect">
                        <a:avLst/>
                      </a:prstGeom>
                      <a:noFill/>
                      <a:ln w="38100">
                        <a:noFill/>
                        <a:miter/>
                      </a:ln>
                    </p:spPr>
                  </p:pic>
                </p:oleObj>
              </mc:Fallback>
            </mc:AlternateContent>
          </a:graphicData>
        </a:graphic>
      </p:graphicFrame>
      <p:graphicFrame>
        <p:nvGraphicFramePr>
          <p:cNvPr id="7176" name="对象 5"/>
          <p:cNvGraphicFramePr>
            <a:graphicFrameLocks noChangeAspect="1"/>
          </p:cNvGraphicFramePr>
          <p:nvPr/>
        </p:nvGraphicFramePr>
        <p:xfrm>
          <a:off x="4376738" y="2744788"/>
          <a:ext cx="4333875" cy="3446462"/>
        </p:xfrm>
        <a:graphic>
          <a:graphicData uri="http://schemas.openxmlformats.org/presentationml/2006/ole">
            <mc:AlternateContent xmlns:mc="http://schemas.openxmlformats.org/markup-compatibility/2006">
              <mc:Choice xmlns:v="urn:schemas-microsoft-com:vml" Requires="v">
                <p:oleObj spid="_x0000_s3078" name="" r:id="rId3" imgW="1155700" imgH="914400" progId="Equation.DSMT4">
                  <p:embed/>
                </p:oleObj>
              </mc:Choice>
              <mc:Fallback>
                <p:oleObj name="" r:id="rId3" imgW="1155700" imgH="914400" progId="Equation.DSMT4">
                  <p:embed/>
                  <p:pic>
                    <p:nvPicPr>
                      <p:cNvPr id="0" name="图片 3077"/>
                      <p:cNvPicPr/>
                      <p:nvPr/>
                    </p:nvPicPr>
                    <p:blipFill>
                      <a:blip r:embed="rId4"/>
                      <a:stretch>
                        <a:fillRect/>
                      </a:stretch>
                    </p:blipFill>
                    <p:spPr>
                      <a:xfrm>
                        <a:off x="4376738" y="2744788"/>
                        <a:ext cx="4333875" cy="3446462"/>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36525" y="1854835"/>
            <a:ext cx="8662035" cy="224409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9219"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sp>
        <p:nvSpPr>
          <p:cNvPr id="9220" name="Rectangle 22"/>
          <p:cNvSpPr/>
          <p:nvPr/>
        </p:nvSpPr>
        <p:spPr>
          <a:xfrm>
            <a:off x="777875" y="1700213"/>
            <a:ext cx="4011613"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Representing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9221" name="矩形 2"/>
          <p:cNvSpPr/>
          <p:nvPr/>
        </p:nvSpPr>
        <p:spPr>
          <a:xfrm>
            <a:off x="5940425" y="1700213"/>
            <a:ext cx="1416050" cy="4619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关联矩阵</a:t>
            </a:r>
            <a:endParaRPr lang="en-US" altLang="zh-CN" sz="2400" dirty="0">
              <a:solidFill>
                <a:srgbClr val="FF0000"/>
              </a:solidFill>
              <a:latin typeface="Calibri" panose="020F0502020204030204" pitchFamily="34" charset="0"/>
              <a:ea typeface="宋体" panose="02010600030101010101" pitchFamily="2" charset="-122"/>
            </a:endParaRPr>
          </a:p>
        </p:txBody>
      </p:sp>
      <p:sp>
        <p:nvSpPr>
          <p:cNvPr id="9222" name="Rectangle 26"/>
          <p:cNvSpPr/>
          <p:nvPr/>
        </p:nvSpPr>
        <p:spPr>
          <a:xfrm>
            <a:off x="922338" y="2432050"/>
            <a:ext cx="4154487" cy="682625"/>
          </a:xfrm>
          <a:prstGeom prst="rect">
            <a:avLst/>
          </a:prstGeom>
          <a:noFill/>
          <a:ln w="9525">
            <a:noFill/>
          </a:ln>
        </p:spPr>
        <p:txBody>
          <a:bodyPr>
            <a:spAutoFit/>
          </a:bodyPr>
          <a:p>
            <a:pPr>
              <a:lnSpc>
                <a:spcPct val="120000"/>
              </a:lnSpc>
            </a:pP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 Incidence Matrices</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graphicFrame>
        <p:nvGraphicFramePr>
          <p:cNvPr id="9223" name="对象 1"/>
          <p:cNvGraphicFramePr>
            <a:graphicFrameLocks noChangeAspect="1"/>
          </p:cNvGraphicFramePr>
          <p:nvPr/>
        </p:nvGraphicFramePr>
        <p:xfrm>
          <a:off x="157163" y="2997200"/>
          <a:ext cx="4343400" cy="3360738"/>
        </p:xfrm>
        <a:graphic>
          <a:graphicData uri="http://schemas.openxmlformats.org/presentationml/2006/ole">
            <mc:AlternateContent xmlns:mc="http://schemas.openxmlformats.org/markup-compatibility/2006">
              <mc:Choice xmlns:v="urn:schemas-microsoft-com:vml" Requires="v">
                <p:oleObj spid="_x0000_s3085" name="" r:id="rId1" imgW="2293620" imgH="1663700" progId="Word.Document.8">
                  <p:embed/>
                </p:oleObj>
              </mc:Choice>
              <mc:Fallback>
                <p:oleObj name="" r:id="rId1" imgW="2293620" imgH="1663700" progId="Word.Document.8">
                  <p:embed/>
                  <p:pic>
                    <p:nvPicPr>
                      <p:cNvPr id="0" name="图片 3084"/>
                      <p:cNvPicPr/>
                      <p:nvPr/>
                    </p:nvPicPr>
                    <p:blipFill>
                      <a:blip r:embed="rId2"/>
                      <a:stretch>
                        <a:fillRect/>
                      </a:stretch>
                    </p:blipFill>
                    <p:spPr>
                      <a:xfrm>
                        <a:off x="157163" y="2997200"/>
                        <a:ext cx="4343400" cy="3360738"/>
                      </a:xfrm>
                      <a:prstGeom prst="rect">
                        <a:avLst/>
                      </a:prstGeom>
                      <a:noFill/>
                      <a:ln w="38100">
                        <a:noFill/>
                        <a:miter/>
                      </a:ln>
                    </p:spPr>
                  </p:pic>
                </p:oleObj>
              </mc:Fallback>
            </mc:AlternateContent>
          </a:graphicData>
        </a:graphic>
      </p:graphicFrame>
      <p:graphicFrame>
        <p:nvGraphicFramePr>
          <p:cNvPr id="9224" name="对象 2"/>
          <p:cNvGraphicFramePr>
            <a:graphicFrameLocks noChangeAspect="1"/>
          </p:cNvGraphicFramePr>
          <p:nvPr/>
        </p:nvGraphicFramePr>
        <p:xfrm>
          <a:off x="4111625" y="3284538"/>
          <a:ext cx="4965700" cy="2665412"/>
        </p:xfrm>
        <a:graphic>
          <a:graphicData uri="http://schemas.openxmlformats.org/presentationml/2006/ole">
            <mc:AlternateContent xmlns:mc="http://schemas.openxmlformats.org/markup-compatibility/2006">
              <mc:Choice xmlns:v="urn:schemas-microsoft-com:vml" Requires="v">
                <p:oleObj spid="_x0000_s3086" name="" r:id="rId3" imgW="2565400" imgH="1371600" progId="Equation.DSMT4">
                  <p:embed/>
                </p:oleObj>
              </mc:Choice>
              <mc:Fallback>
                <p:oleObj name="" r:id="rId3" imgW="2565400" imgH="1371600" progId="Equation.DSMT4">
                  <p:embed/>
                  <p:pic>
                    <p:nvPicPr>
                      <p:cNvPr id="0" name="图片 3085"/>
                      <p:cNvPicPr/>
                      <p:nvPr/>
                    </p:nvPicPr>
                    <p:blipFill>
                      <a:blip r:embed="rId4"/>
                      <a:stretch>
                        <a:fillRect/>
                      </a:stretch>
                    </p:blipFill>
                    <p:spPr>
                      <a:xfrm>
                        <a:off x="4111625" y="3284538"/>
                        <a:ext cx="4965700" cy="2665412"/>
                      </a:xfrm>
                      <a:prstGeom prst="rect">
                        <a:avLst/>
                      </a:prstGeom>
                      <a:noFill/>
                      <a:ln w="38100">
                        <a:noFill/>
                        <a:miter/>
                      </a:ln>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0243" name="Rectangle 14"/>
          <p:cNvSpPr/>
          <p:nvPr/>
        </p:nvSpPr>
        <p:spPr>
          <a:xfrm>
            <a:off x="574675" y="1577975"/>
            <a:ext cx="4608513"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Isomorphism of Graphs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0244" name="Rectangle 15"/>
          <p:cNvSpPr/>
          <p:nvPr/>
        </p:nvSpPr>
        <p:spPr>
          <a:xfrm>
            <a:off x="538163" y="2205038"/>
            <a:ext cx="8137525" cy="3538537"/>
          </a:xfrm>
          <a:prstGeom prst="rect">
            <a:avLst/>
          </a:prstGeom>
          <a:noFill/>
          <a:ln w="9525">
            <a:noFill/>
          </a:ln>
        </p:spPr>
        <p:txBody>
          <a:bodyPr>
            <a:spAutoFit/>
          </a:bodyPr>
          <a:p>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sz="3200" b="1"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The simple graphs G</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and G</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are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isomorphic</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there is a one-to-one and onto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function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from V</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to V</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with the property that a and b are adjacent in G</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and only if f(a) and f(b) are adjacent in G</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for all a and b in V</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Such a function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f</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is called an isomorphism. </a:t>
            </a:r>
            <a:endParaRPr lang="en-US" altLang="zh-CN" sz="3200" dirty="0">
              <a:latin typeface="Times New Roman" panose="02020603050405020304" pitchFamily="18" charset="0"/>
              <a:ea typeface="Times New Roman" panose="02020603050405020304" pitchFamily="18" charset="0"/>
            </a:endParaRPr>
          </a:p>
        </p:txBody>
      </p:sp>
      <p:sp>
        <p:nvSpPr>
          <p:cNvPr id="10245"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0243" name="Rectangle 14"/>
          <p:cNvSpPr/>
          <p:nvPr/>
        </p:nvSpPr>
        <p:spPr>
          <a:xfrm>
            <a:off x="574675" y="1577975"/>
            <a:ext cx="6927850" cy="534035"/>
          </a:xfrm>
          <a:prstGeom prst="rect">
            <a:avLst/>
          </a:prstGeom>
          <a:noFill/>
          <a:ln w="9525">
            <a:noFill/>
          </a:ln>
        </p:spPr>
        <p:txBody>
          <a:bodyPr wrap="square">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Determine the Isomorphism of Graphs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0244" name="Rectangle 15"/>
          <p:cNvSpPr/>
          <p:nvPr/>
        </p:nvSpPr>
        <p:spPr>
          <a:xfrm>
            <a:off x="111125" y="2205355"/>
            <a:ext cx="8564880" cy="1568450"/>
          </a:xfrm>
          <a:prstGeom prst="rect">
            <a:avLst/>
          </a:prstGeom>
          <a:noFill/>
          <a:ln w="9525">
            <a:noFill/>
          </a:ln>
        </p:spPr>
        <p:txBody>
          <a:bodyPr wrap="square">
            <a:spAutoFit/>
          </a:bodyPr>
          <a:p>
            <a:r>
              <a:rPr lang="en-US" sz="3200" b="1" dirty="0">
                <a:latin typeface="Times New Roman" panose="02020603050405020304" pitchFamily="18" charset="0"/>
                <a:ea typeface="宋体" panose="02010600030101010101" pitchFamily="2" charset="-122"/>
                <a:cs typeface="Times New Roman" panose="02020603050405020304" pitchFamily="18" charset="0"/>
              </a:rPr>
              <a:t>Difficult to determine if they are isomophic: n!</a:t>
            </a:r>
            <a:endParaRPr lang="en-US" sz="3200" b="1" dirty="0">
              <a:latin typeface="Times New Roman" panose="02020603050405020304" pitchFamily="18" charset="0"/>
              <a:ea typeface="宋体" panose="02010600030101010101" pitchFamily="2" charset="-122"/>
              <a:cs typeface="Times New Roman" panose="02020603050405020304" pitchFamily="18" charset="0"/>
            </a:endParaRPr>
          </a:p>
          <a:p>
            <a:r>
              <a:rPr lang="en-US" sz="3200" b="1" dirty="0">
                <a:latin typeface="Times New Roman" panose="02020603050405020304" pitchFamily="18" charset="0"/>
                <a:ea typeface="宋体" panose="02010600030101010101" pitchFamily="2" charset="-122"/>
                <a:cs typeface="Times New Roman" panose="02020603050405020304" pitchFamily="18" charset="0"/>
              </a:rPr>
              <a:t>Not that difficult if they are</a:t>
            </a:r>
            <a:r>
              <a:rPr 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not isomophic.</a:t>
            </a:r>
            <a:endParaRPr 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r>
              <a:rPr lang="en-US" sz="3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graph invariant: |V|,|E|, deg(V) with positions....</a:t>
            </a:r>
            <a:endParaRPr lang="en-US" altLang="zh-CN" sz="3200" dirty="0">
              <a:latin typeface="Times New Roman" panose="02020603050405020304" pitchFamily="18" charset="0"/>
              <a:ea typeface="Times New Roman" panose="02020603050405020304" pitchFamily="18" charset="0"/>
            </a:endParaRPr>
          </a:p>
        </p:txBody>
      </p:sp>
      <p:sp>
        <p:nvSpPr>
          <p:cNvPr id="10245"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95250" y="3691255"/>
            <a:ext cx="3930650" cy="3030855"/>
          </a:xfrm>
          <a:prstGeom prst="rect">
            <a:avLst/>
          </a:prstGeom>
        </p:spPr>
      </p:pic>
      <p:pic>
        <p:nvPicPr>
          <p:cNvPr id="3" name="图片 2"/>
          <p:cNvPicPr>
            <a:picLocks noChangeAspect="1"/>
          </p:cNvPicPr>
          <p:nvPr/>
        </p:nvPicPr>
        <p:blipFill>
          <a:blip r:embed="rId2"/>
          <a:stretch>
            <a:fillRect/>
          </a:stretch>
        </p:blipFill>
        <p:spPr>
          <a:xfrm>
            <a:off x="4258310" y="4100195"/>
            <a:ext cx="4653915" cy="16941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1267" name="Rectangle 77"/>
          <p:cNvSpPr/>
          <p:nvPr/>
        </p:nvSpPr>
        <p:spPr>
          <a:xfrm>
            <a:off x="778510" y="2041525"/>
            <a:ext cx="7731125" cy="2259013"/>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en-US" altLang="zh-CN" sz="3200" dirty="0">
                <a:latin typeface="Times New Roman" panose="02020603050405020304" pitchFamily="18" charset="0"/>
                <a:cs typeface="Times New Roman" panose="02020603050405020304" pitchFamily="18" charset="0"/>
              </a:rPr>
              <a:t>A graph in which each edge connects two different vertices and where no two edges connect the same pair of vertices is called a </a:t>
            </a:r>
            <a:r>
              <a:rPr lang="en-US" altLang="zh-CN" sz="3200" i="1" dirty="0">
                <a:solidFill>
                  <a:srgbClr val="FF0000"/>
                </a:solidFill>
                <a:latin typeface="Times New Roman" panose="02020603050405020304" pitchFamily="18" charset="0"/>
                <a:cs typeface="Times New Roman" panose="02020603050405020304" pitchFamily="18" charset="0"/>
              </a:rPr>
              <a:t>simple graph</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ea typeface="Times New Roman" panose="02020603050405020304" pitchFamily="18" charset="0"/>
            </a:endParaRPr>
          </a:p>
        </p:txBody>
      </p:sp>
      <p:sp>
        <p:nvSpPr>
          <p:cNvPr id="11268"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Undirected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1269"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1270" name="矩形 2"/>
          <p:cNvSpPr/>
          <p:nvPr/>
        </p:nvSpPr>
        <p:spPr>
          <a:xfrm>
            <a:off x="7197725" y="4291013"/>
            <a:ext cx="1108075" cy="460375"/>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简单图</a:t>
            </a:r>
            <a:endParaRPr lang="zh-CN" altLang="en-US" sz="2400" dirty="0">
              <a:solidFill>
                <a:srgbClr val="FF0000"/>
              </a:solidFill>
              <a:latin typeface="Calibri" panose="020F0502020204030204" pitchFamily="34" charset="0"/>
            </a:endParaRPr>
          </a:p>
        </p:txBody>
      </p:sp>
      <p:pic>
        <p:nvPicPr>
          <p:cNvPr id="2" name="图片 1"/>
          <p:cNvPicPr>
            <a:picLocks noChangeAspect="1"/>
          </p:cNvPicPr>
          <p:nvPr/>
        </p:nvPicPr>
        <p:blipFill>
          <a:blip r:embed="rId1"/>
          <a:stretch>
            <a:fillRect/>
          </a:stretch>
        </p:blipFill>
        <p:spPr>
          <a:xfrm>
            <a:off x="838835" y="4336415"/>
            <a:ext cx="6265545" cy="238569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1267" name="Rectangle 14"/>
          <p:cNvSpPr/>
          <p:nvPr/>
        </p:nvSpPr>
        <p:spPr>
          <a:xfrm>
            <a:off x="574675" y="1577975"/>
            <a:ext cx="4608513"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Isomorphism of Graphs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1268" name="Rectangle 21"/>
          <p:cNvSpPr/>
          <p:nvPr/>
        </p:nvSpPr>
        <p:spPr>
          <a:xfrm>
            <a:off x="323850" y="260350"/>
            <a:ext cx="8351838" cy="1216025"/>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6.3 Representing Graphs and Graph Isomorphism</a:t>
            </a:r>
            <a:endParaRPr lang="en-US" altLang="zh-CN" sz="4000" b="1" dirty="0">
              <a:latin typeface="Times New Roman" panose="02020603050405020304" pitchFamily="18" charset="0"/>
              <a:ea typeface="Times New Roman" panose="02020603050405020304" pitchFamily="18" charset="0"/>
            </a:endParaRPr>
          </a:p>
        </p:txBody>
      </p:sp>
      <p:graphicFrame>
        <p:nvGraphicFramePr>
          <p:cNvPr id="11270" name="对象 1"/>
          <p:cNvGraphicFramePr>
            <a:graphicFrameLocks noChangeAspect="1"/>
          </p:cNvGraphicFramePr>
          <p:nvPr/>
        </p:nvGraphicFramePr>
        <p:xfrm>
          <a:off x="457200" y="2057400"/>
          <a:ext cx="4038600" cy="3881438"/>
        </p:xfrm>
        <a:graphic>
          <a:graphicData uri="http://schemas.openxmlformats.org/presentationml/2006/ole">
            <mc:AlternateContent xmlns:mc="http://schemas.openxmlformats.org/markup-compatibility/2006">
              <mc:Choice xmlns:v="urn:schemas-microsoft-com:vml" Requires="v">
                <p:oleObj spid="_x0000_s3087" name="" r:id="rId1" imgW="1724025" imgH="1657350" progId="Word.Picture.8">
                  <p:embed/>
                </p:oleObj>
              </mc:Choice>
              <mc:Fallback>
                <p:oleObj name="" r:id="rId1" imgW="1724025" imgH="1657350" progId="Word.Picture.8">
                  <p:embed/>
                  <p:pic>
                    <p:nvPicPr>
                      <p:cNvPr id="0" name="图片 3086"/>
                      <p:cNvPicPr/>
                      <p:nvPr/>
                    </p:nvPicPr>
                    <p:blipFill>
                      <a:blip r:embed="rId2"/>
                      <a:stretch>
                        <a:fillRect/>
                      </a:stretch>
                    </p:blipFill>
                    <p:spPr>
                      <a:xfrm>
                        <a:off x="457200" y="2057400"/>
                        <a:ext cx="4038600" cy="3881438"/>
                      </a:xfrm>
                      <a:prstGeom prst="rect">
                        <a:avLst/>
                      </a:prstGeom>
                      <a:noFill/>
                      <a:ln w="38100">
                        <a:noFill/>
                        <a:miter/>
                      </a:ln>
                    </p:spPr>
                  </p:pic>
                </p:oleObj>
              </mc:Fallback>
            </mc:AlternateContent>
          </a:graphicData>
        </a:graphic>
      </p:graphicFrame>
      <p:graphicFrame>
        <p:nvGraphicFramePr>
          <p:cNvPr id="11271" name="对象 2"/>
          <p:cNvGraphicFramePr>
            <a:graphicFrameLocks noChangeAspect="1"/>
          </p:cNvGraphicFramePr>
          <p:nvPr/>
        </p:nvGraphicFramePr>
        <p:xfrm>
          <a:off x="4419600" y="2057400"/>
          <a:ext cx="4038600" cy="3883025"/>
        </p:xfrm>
        <a:graphic>
          <a:graphicData uri="http://schemas.openxmlformats.org/presentationml/2006/ole">
            <mc:AlternateContent xmlns:mc="http://schemas.openxmlformats.org/markup-compatibility/2006">
              <mc:Choice xmlns:v="urn:schemas-microsoft-com:vml" Requires="v">
                <p:oleObj spid="_x0000_s3084" name="" r:id="rId3" imgW="1724025" imgH="1657350" progId="Word.Picture.8">
                  <p:embed/>
                </p:oleObj>
              </mc:Choice>
              <mc:Fallback>
                <p:oleObj name="" r:id="rId3" imgW="1724025" imgH="1657350" progId="Word.Picture.8">
                  <p:embed/>
                  <p:pic>
                    <p:nvPicPr>
                      <p:cNvPr id="0" name="图片 3083"/>
                      <p:cNvPicPr/>
                      <p:nvPr/>
                    </p:nvPicPr>
                    <p:blipFill>
                      <a:blip r:embed="rId4"/>
                      <a:stretch>
                        <a:fillRect/>
                      </a:stretch>
                    </p:blipFill>
                    <p:spPr>
                      <a:xfrm>
                        <a:off x="4419600" y="2057400"/>
                        <a:ext cx="4038600" cy="3883025"/>
                      </a:xfrm>
                      <a:prstGeom prst="rect">
                        <a:avLst/>
                      </a:prstGeom>
                      <a:noFill/>
                      <a:ln w="38100">
                        <a:noFill/>
                        <a:miter/>
                      </a:ln>
                    </p:spPr>
                  </p:pic>
                </p:oleObj>
              </mc:Fallback>
            </mc:AlternateContent>
          </a:graphicData>
        </a:graphic>
      </p:graphicFrame>
      <p:sp>
        <p:nvSpPr>
          <p:cNvPr id="11272" name="矩形 2"/>
          <p:cNvSpPr/>
          <p:nvPr/>
        </p:nvSpPr>
        <p:spPr>
          <a:xfrm>
            <a:off x="5940425" y="1700213"/>
            <a:ext cx="2116138" cy="461962"/>
          </a:xfrm>
          <a:prstGeom prst="rect">
            <a:avLst/>
          </a:prstGeom>
          <a:noFill/>
          <a:ln w="9525">
            <a:noFill/>
          </a:ln>
        </p:spPr>
        <p:txBody>
          <a:bodyPr wrap="none">
            <a:spAutoFit/>
          </a:bodyPr>
          <a:p>
            <a:r>
              <a:rPr lang="en-US" altLang="zh-CN" sz="2400" dirty="0">
                <a:solidFill>
                  <a:srgbClr val="FF0000"/>
                </a:solidFill>
                <a:latin typeface="Calibri" panose="020F0502020204030204" pitchFamily="34" charset="0"/>
                <a:ea typeface="宋体" panose="02010600030101010101" pitchFamily="2" charset="-122"/>
              </a:rPr>
              <a:t>Graph invariant</a:t>
            </a:r>
            <a:endParaRPr lang="en-US" altLang="zh-CN" sz="2400" dirty="0">
              <a:solidFill>
                <a:srgbClr val="FF0000"/>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77165" y="474980"/>
            <a:ext cx="8600440" cy="5692775"/>
          </a:xfrm>
          <a:prstGeom prst="rect">
            <a:avLst/>
          </a:prstGeom>
          <a:noFill/>
        </p:spPr>
        <p:txBody>
          <a:bodyPr wrap="square" rtlCol="0" anchor="t">
            <a:spAutoFit/>
          </a:bodyPr>
          <a:p>
            <a:pPr marL="457200" indent="-457200" algn="just">
              <a:buFont typeface="Arial" panose="020B0604020202020204" pitchFamily="34" charset="0"/>
              <a:buChar char="•"/>
            </a:pPr>
            <a:r>
              <a:rPr lang="zh-CN" altLang="en-US" sz="2800"/>
              <a:t>The </a:t>
            </a:r>
            <a:r>
              <a:rPr lang="zh-CN" altLang="en-US" sz="2800">
                <a:solidFill>
                  <a:srgbClr val="FF0000"/>
                </a:solidFill>
              </a:rPr>
              <a:t>best algorithms</a:t>
            </a:r>
            <a:r>
              <a:rPr lang="zh-CN" altLang="en-US" sz="2800"/>
              <a:t> known for determining whether two graphs are isomorphic have </a:t>
            </a:r>
            <a:r>
              <a:rPr lang="zh-CN" altLang="en-US" sz="2800">
                <a:solidFill>
                  <a:srgbClr val="FF0000"/>
                </a:solidFill>
              </a:rPr>
              <a:t>exponential worst-case time complexity</a:t>
            </a:r>
            <a:r>
              <a:rPr lang="zh-CN" altLang="en-US" sz="2800"/>
              <a:t> (in the numberof vertices of the graphs). </a:t>
            </a:r>
            <a:endParaRPr lang="zh-CN" altLang="en-US" sz="2800"/>
          </a:p>
          <a:p>
            <a:pPr marL="457200" indent="-457200" algn="just">
              <a:buFont typeface="Arial" panose="020B0604020202020204" pitchFamily="34" charset="0"/>
              <a:buChar char="•"/>
            </a:pPr>
            <a:r>
              <a:rPr lang="zh-CN" altLang="en-US" sz="2800"/>
              <a:t>However, </a:t>
            </a:r>
            <a:r>
              <a:rPr lang="zh-CN" altLang="en-US" sz="2800">
                <a:solidFill>
                  <a:srgbClr val="FF0000"/>
                </a:solidFill>
              </a:rPr>
              <a:t>linear average-case time complexity algorithms</a:t>
            </a:r>
            <a:r>
              <a:rPr lang="zh-CN" altLang="en-US" sz="2800"/>
              <a:t> are known that solve this problem</a:t>
            </a:r>
            <a:r>
              <a:rPr lang="en-US" altLang="zh-CN" sz="2800"/>
              <a:t>.</a:t>
            </a:r>
            <a:endParaRPr lang="zh-CN" altLang="en-US" sz="2800"/>
          </a:p>
          <a:p>
            <a:pPr marL="457200" indent="-457200" algn="just">
              <a:buFont typeface="Arial" panose="020B0604020202020204" pitchFamily="34" charset="0"/>
              <a:buChar char="•"/>
            </a:pPr>
            <a:r>
              <a:rPr lang="en-US" altLang="zh-CN" sz="2800"/>
              <a:t>T</a:t>
            </a:r>
            <a:r>
              <a:rPr lang="zh-CN" altLang="en-US" sz="2800"/>
              <a:t>here is some </a:t>
            </a:r>
            <a:r>
              <a:rPr lang="zh-CN" altLang="en-US" sz="2800">
                <a:solidFill>
                  <a:srgbClr val="FF0000"/>
                </a:solidFill>
              </a:rPr>
              <a:t>hope,</a:t>
            </a:r>
            <a:r>
              <a:rPr lang="zh-CN" altLang="en-US" sz="2800"/>
              <a:t> but also skepticism, that an algorithm with </a:t>
            </a:r>
            <a:r>
              <a:rPr lang="zh-CN" altLang="en-US" sz="2800">
                <a:solidFill>
                  <a:srgbClr val="FF0000"/>
                </a:solidFill>
              </a:rPr>
              <a:t>polynomial worst-case time complexity</a:t>
            </a:r>
            <a:r>
              <a:rPr lang="zh-CN" altLang="en-US" sz="2800"/>
              <a:t> for determining whether two graphs are isomorphic can be found.</a:t>
            </a:r>
            <a:endParaRPr lang="zh-CN" altLang="en-US" sz="2800"/>
          </a:p>
          <a:p>
            <a:pPr marL="457200" indent="-457200" algn="just">
              <a:buFont typeface="Arial" panose="020B0604020202020204" pitchFamily="34" charset="0"/>
              <a:buChar char="•"/>
            </a:pPr>
            <a:endParaRPr lang="zh-CN" altLang="en-US" sz="2800"/>
          </a:p>
          <a:p>
            <a:pPr marL="457200" indent="-457200" algn="just">
              <a:buFont typeface="Arial" panose="020B0604020202020204" pitchFamily="34" charset="0"/>
              <a:buChar char="•"/>
            </a:pPr>
            <a:r>
              <a:rPr lang="en-US" altLang="zh-CN" sz="2800">
                <a:solidFill>
                  <a:srgbClr val="FF0000"/>
                </a:solidFill>
              </a:rPr>
              <a:t>Applications:</a:t>
            </a:r>
            <a:r>
              <a:rPr lang="en-US" altLang="zh-CN" sz="2800"/>
              <a:t> </a:t>
            </a:r>
            <a:r>
              <a:rPr lang="zh-CN" altLang="en-US" sz="2800"/>
              <a:t> </a:t>
            </a:r>
            <a:r>
              <a:rPr lang="en-US" altLang="zh-CN" sz="2800"/>
              <a:t>C</a:t>
            </a:r>
            <a:r>
              <a:rPr lang="zh-CN" altLang="en-US" sz="2800"/>
              <a:t>hemistry</a:t>
            </a:r>
            <a:r>
              <a:rPr lang="en-US" altLang="zh-CN" sz="2800"/>
              <a:t>,</a:t>
            </a:r>
            <a:r>
              <a:rPr lang="zh-CN" altLang="en-US" sz="2800"/>
              <a:t> </a:t>
            </a:r>
            <a:r>
              <a:rPr lang="en-US" altLang="zh-CN" sz="2800"/>
              <a:t>T</a:t>
            </a:r>
            <a:r>
              <a:rPr lang="zh-CN" altLang="en-US" sz="2800"/>
              <a:t>he design of electronic circuits, </a:t>
            </a:r>
            <a:r>
              <a:rPr lang="en-US" altLang="zh-CN" sz="2800"/>
              <a:t>B</a:t>
            </a:r>
            <a:r>
              <a:rPr lang="zh-CN" altLang="en-US" sz="2800"/>
              <a:t>ioinformatics and </a:t>
            </a:r>
            <a:r>
              <a:rPr lang="en-US" altLang="zh-CN" sz="2800"/>
              <a:t>C</a:t>
            </a:r>
            <a:r>
              <a:rPr lang="zh-CN" altLang="en-US" sz="2800"/>
              <a:t>omputer vision.</a:t>
            </a:r>
            <a:endParaRPr lang="zh-CN" altLang="en-US" sz="2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2291"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12292" name="Rectangle 27"/>
          <p:cNvSpPr/>
          <p:nvPr/>
        </p:nvSpPr>
        <p:spPr>
          <a:xfrm>
            <a:off x="539750" y="2205038"/>
            <a:ext cx="8280400" cy="3884612"/>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Let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be a nonnegative integer and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an undirected graph. A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of length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from u to v in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 a sequence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of n edges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of G such that  e</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e</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n-1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where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u</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and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i="1" baseline="-14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When the graph is simple, we denote this path by its vertex sequence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solidFill>
                  <a:srgbClr val="FF0000"/>
                </a:solidFill>
                <a:latin typeface="Times New Roman" panose="02020603050405020304" pitchFamily="18" charset="0"/>
                <a:ea typeface="Times New Roman" panose="02020603050405020304" pitchFamily="18" charset="0"/>
              </a:rPr>
              <a: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Times New Roman" panose="02020603050405020304" pitchFamily="18" charset="0"/>
            </a:endParaRPr>
          </a:p>
        </p:txBody>
      </p:sp>
      <p:sp>
        <p:nvSpPr>
          <p:cNvPr id="12293" name="Rectangle 21"/>
          <p:cNvSpPr/>
          <p:nvPr/>
        </p:nvSpPr>
        <p:spPr>
          <a:xfrm>
            <a:off x="661988" y="1125538"/>
            <a:ext cx="2735262"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Introduction</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2294" name="Rectangle 15"/>
          <p:cNvSpPr/>
          <p:nvPr/>
        </p:nvSpPr>
        <p:spPr>
          <a:xfrm>
            <a:off x="684213" y="1693863"/>
            <a:ext cx="1439862"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2295" name="矩形 2"/>
          <p:cNvSpPr/>
          <p:nvPr/>
        </p:nvSpPr>
        <p:spPr>
          <a:xfrm>
            <a:off x="7451725" y="1700213"/>
            <a:ext cx="800100" cy="4619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通路</a:t>
            </a:r>
            <a:endParaRPr lang="en-US" altLang="zh-CN" sz="2400" dirty="0">
              <a:solidFill>
                <a:srgbClr val="FF0000"/>
              </a:solidFill>
              <a:latin typeface="Calibri" panose="020F0502020204030204" pitchFamily="34" charset="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3315"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13316" name="Rectangle 27"/>
          <p:cNvSpPr/>
          <p:nvPr/>
        </p:nvSpPr>
        <p:spPr>
          <a:xfrm>
            <a:off x="673100" y="1754188"/>
            <a:ext cx="8280400" cy="633412"/>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path</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solidFill>
                  <a:srgbClr val="FF0000"/>
                </a:solidFill>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Times New Roman" panose="02020603050405020304" pitchFamily="18" charset="0"/>
            </a:endParaRPr>
          </a:p>
        </p:txBody>
      </p:sp>
      <p:sp>
        <p:nvSpPr>
          <p:cNvPr id="13317" name="Rectangle 15"/>
          <p:cNvSpPr/>
          <p:nvPr/>
        </p:nvSpPr>
        <p:spPr>
          <a:xfrm>
            <a:off x="673100" y="1158875"/>
            <a:ext cx="1439863"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3318" name="矩形 1"/>
          <p:cNvSpPr/>
          <p:nvPr/>
        </p:nvSpPr>
        <p:spPr>
          <a:xfrm>
            <a:off x="719138" y="2395538"/>
            <a:ext cx="8188325" cy="2800350"/>
          </a:xfrm>
          <a:prstGeom prst="rect">
            <a:avLst/>
          </a:prstGeom>
          <a:noFill/>
          <a:ln w="9525">
            <a:noFill/>
          </a:ln>
        </p:spPr>
        <p:txBody>
          <a:bodyPr>
            <a:spAutoFit/>
          </a:bodyPr>
          <a:p>
            <a:pPr>
              <a:lnSpc>
                <a:spcPct val="11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The path  is a </a:t>
            </a:r>
            <a:r>
              <a:rPr lang="en-US" altLang="zh-CN" sz="32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circuit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it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begins and ends at  the same vertex</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that is, if u=v, and has length greater  then zero. The path or circuit is said to pass through the vertices 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n-1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or traverse the edges e</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14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dirty="0">
              <a:latin typeface="Times New Roman" panose="02020603050405020304" pitchFamily="18" charset="0"/>
              <a:ea typeface="Times New Roman" panose="02020603050405020304" pitchFamily="18" charset="0"/>
            </a:endParaRPr>
          </a:p>
        </p:txBody>
      </p:sp>
      <p:sp>
        <p:nvSpPr>
          <p:cNvPr id="13319" name="矩形 2"/>
          <p:cNvSpPr/>
          <p:nvPr/>
        </p:nvSpPr>
        <p:spPr>
          <a:xfrm>
            <a:off x="742950" y="5180013"/>
            <a:ext cx="7959725" cy="1176337"/>
          </a:xfrm>
          <a:prstGeom prst="rect">
            <a:avLst/>
          </a:prstGeom>
          <a:noFill/>
          <a:ln w="9525">
            <a:noFill/>
          </a:ln>
        </p:spPr>
        <p:txBody>
          <a:bodyPr>
            <a:spAutoFit/>
          </a:bodyPr>
          <a:p>
            <a:pPr>
              <a:lnSpc>
                <a:spcPct val="11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 path or circuit is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simple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it does not contain the same edge more than once. </a:t>
            </a:r>
            <a:endParaRPr lang="en-US" altLang="zh-CN" sz="3200" dirty="0">
              <a:latin typeface="Times New Roman" panose="02020603050405020304" pitchFamily="18" charset="0"/>
              <a:ea typeface="Times New Roman" panose="02020603050405020304" pitchFamily="18" charset="0"/>
            </a:endParaRPr>
          </a:p>
        </p:txBody>
      </p:sp>
      <p:sp>
        <p:nvSpPr>
          <p:cNvPr id="13320" name="矩形 2"/>
          <p:cNvSpPr/>
          <p:nvPr/>
        </p:nvSpPr>
        <p:spPr>
          <a:xfrm>
            <a:off x="7451725" y="1052513"/>
            <a:ext cx="1416050" cy="831850"/>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回路</a:t>
            </a:r>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简单通路</a:t>
            </a:r>
            <a:endParaRPr lang="en-US" altLang="zh-CN" sz="2400" dirty="0">
              <a:solidFill>
                <a:srgbClr val="FF0000"/>
              </a:solidFill>
              <a:latin typeface="Calibri" panose="020F0502020204030204" pitchFamily="34" charset="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5363" name="Rectangle 15"/>
          <p:cNvSpPr/>
          <p:nvPr/>
        </p:nvSpPr>
        <p:spPr>
          <a:xfrm>
            <a:off x="609600" y="1157288"/>
            <a:ext cx="1514475"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5364" name="Rectangle 16"/>
          <p:cNvSpPr/>
          <p:nvPr/>
        </p:nvSpPr>
        <p:spPr>
          <a:xfrm>
            <a:off x="623888" y="1727200"/>
            <a:ext cx="8280400" cy="2994025"/>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Let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be a nonnegative integer and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 directed multigraph. A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of length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from u to v in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 a sequence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of n edges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of G such that e</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e</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,e</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n-1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where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=u</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and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dirty="0">
              <a:latin typeface="Times New Roman" panose="02020603050405020304" pitchFamily="18" charset="0"/>
              <a:ea typeface="Times New Roman" panose="02020603050405020304" pitchFamily="18" charset="0"/>
            </a:endParaRPr>
          </a:p>
        </p:txBody>
      </p:sp>
      <p:sp>
        <p:nvSpPr>
          <p:cNvPr id="15365"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7411" name="Rectangle 15"/>
          <p:cNvSpPr/>
          <p:nvPr/>
        </p:nvSpPr>
        <p:spPr>
          <a:xfrm>
            <a:off x="609600" y="1157288"/>
            <a:ext cx="1514475" cy="53657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7412" name="Rectangle 16"/>
          <p:cNvSpPr/>
          <p:nvPr/>
        </p:nvSpPr>
        <p:spPr>
          <a:xfrm>
            <a:off x="623888" y="1727200"/>
            <a:ext cx="8280400" cy="682625"/>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2 </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is </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dirty="0">
              <a:latin typeface="Times New Roman" panose="02020603050405020304" pitchFamily="18" charset="0"/>
              <a:ea typeface="Times New Roman" panose="02020603050405020304" pitchFamily="18" charset="0"/>
            </a:endParaRPr>
          </a:p>
        </p:txBody>
      </p:sp>
      <p:sp>
        <p:nvSpPr>
          <p:cNvPr id="17413"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17414" name="矩形 1"/>
          <p:cNvSpPr/>
          <p:nvPr/>
        </p:nvSpPr>
        <p:spPr>
          <a:xfrm>
            <a:off x="614363" y="2414588"/>
            <a:ext cx="8134350" cy="4229100"/>
          </a:xfrm>
          <a:prstGeom prst="rect">
            <a:avLst/>
          </a:prstGeom>
          <a:noFill/>
          <a:ln w="9525">
            <a:noFill/>
          </a:ln>
        </p:spPr>
        <p:txBody>
          <a:bodyPr>
            <a:spAutoFit/>
          </a:bodyPr>
          <a:p>
            <a:pPr>
              <a:lnSpc>
                <a:spcPct val="12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When there are no multiple edges in the  directed graph, this path is denoted by its vertex sequence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solidFill>
                  <a:srgbClr val="FF0000"/>
                </a:solidFill>
                <a:latin typeface="Times New Roman" panose="02020603050405020304" pitchFamily="18" charset="0"/>
                <a:ea typeface="Times New Roman" panose="02020603050405020304" pitchFamily="18" charset="0"/>
              </a:rPr>
              <a:t>…</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3200" baseline="-25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 path of length greater then zero that begins and ends at the same vertex is called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 circuit or cycle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 path or circuit is called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simple</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it does not contain the same edge more than once.</a:t>
            </a:r>
            <a:endParaRPr lang="en-US" altLang="zh-CN" sz="3200" dirty="0">
              <a:latin typeface="Times New Roman" panose="02020603050405020304" pitchFamily="18" charset="0"/>
              <a:ea typeface="Times New Roman" panose="02020603050405020304" pitchFamily="18" charset="0"/>
            </a:endParaRPr>
          </a:p>
        </p:txBody>
      </p:sp>
      <p:sp>
        <p:nvSpPr>
          <p:cNvPr id="17415" name="矩形 2"/>
          <p:cNvSpPr/>
          <p:nvPr/>
        </p:nvSpPr>
        <p:spPr>
          <a:xfrm>
            <a:off x="7459663" y="1222375"/>
            <a:ext cx="1184275" cy="1200150"/>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通路</a:t>
            </a:r>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回路</a:t>
            </a:r>
            <a:r>
              <a:rPr lang="en-US" altLang="zh-CN" sz="2400" dirty="0">
                <a:solidFill>
                  <a:srgbClr val="FF0000"/>
                </a:solidFill>
                <a:latin typeface="Calibri" panose="020F0502020204030204" pitchFamily="34" charset="0"/>
                <a:ea typeface="宋体" panose="02010600030101010101" pitchFamily="2" charset="-122"/>
              </a:rPr>
              <a:t>,</a:t>
            </a:r>
            <a:r>
              <a:rPr lang="zh-CN" altLang="en-US" sz="2400" dirty="0">
                <a:solidFill>
                  <a:srgbClr val="FF0000"/>
                </a:solidFill>
                <a:latin typeface="Calibri" panose="020F0502020204030204" pitchFamily="34" charset="0"/>
                <a:ea typeface="宋体" panose="02010600030101010101" pitchFamily="2" charset="-122"/>
              </a:rPr>
              <a:t>圈</a:t>
            </a:r>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简单的</a:t>
            </a:r>
            <a:endParaRPr lang="en-US" altLang="zh-CN" sz="2400" dirty="0">
              <a:solidFill>
                <a:srgbClr val="FF0000"/>
              </a:solidFill>
              <a:latin typeface="Calibri" panose="020F0502020204030204" pitchFamily="34" charset="0"/>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8435" name="Rectangle 6"/>
          <p:cNvSpPr/>
          <p:nvPr/>
        </p:nvSpPr>
        <p:spPr>
          <a:xfrm>
            <a:off x="0" y="2586038"/>
            <a:ext cx="9144000" cy="0"/>
          </a:xfrm>
          <a:prstGeom prst="rect">
            <a:avLst/>
          </a:prstGeom>
          <a:noFill/>
          <a:ln w="9525">
            <a:noFill/>
          </a:ln>
        </p:spPr>
        <p:txBody>
          <a:bodyPr wrap="none" anchor="ctr">
            <a:spAutoFit/>
          </a:bodyPr>
          <a:p>
            <a:endParaRPr lang="zh-CN" altLang="en-US" dirty="0">
              <a:latin typeface="Calibri" panose="020F0502020204030204" pitchFamily="34" charset="0"/>
              <a:ea typeface="宋体" panose="02010600030101010101" pitchFamily="2" charset="-122"/>
            </a:endParaRPr>
          </a:p>
        </p:txBody>
      </p:sp>
      <p:graphicFrame>
        <p:nvGraphicFramePr>
          <p:cNvPr id="18436" name="Object 5"/>
          <p:cNvGraphicFramePr>
            <a:graphicFrameLocks noChangeAspect="1"/>
          </p:cNvGraphicFramePr>
          <p:nvPr/>
        </p:nvGraphicFramePr>
        <p:xfrm>
          <a:off x="684213" y="1917700"/>
          <a:ext cx="7775575" cy="3743325"/>
        </p:xfrm>
        <a:graphic>
          <a:graphicData uri="http://schemas.openxmlformats.org/presentationml/2006/ole">
            <mc:AlternateContent xmlns:mc="http://schemas.openxmlformats.org/markup-compatibility/2006">
              <mc:Choice xmlns:v="urn:schemas-microsoft-com:vml" Requires="v">
                <p:oleObj spid="_x0000_s3078" name="" r:id="rId1" imgW="3609975" imgH="1524000" progId="Word.Picture.8">
                  <p:embed/>
                </p:oleObj>
              </mc:Choice>
              <mc:Fallback>
                <p:oleObj name="" r:id="rId1" imgW="3609975" imgH="1524000" progId="Word.Picture.8">
                  <p:embed/>
                  <p:pic>
                    <p:nvPicPr>
                      <p:cNvPr id="0" name="图片 3077"/>
                      <p:cNvPicPr/>
                      <p:nvPr/>
                    </p:nvPicPr>
                    <p:blipFill>
                      <a:blip r:embed="rId2"/>
                      <a:stretch>
                        <a:fillRect/>
                      </a:stretch>
                    </p:blipFill>
                    <p:spPr>
                      <a:xfrm>
                        <a:off x="684213" y="1917700"/>
                        <a:ext cx="7775575" cy="3743325"/>
                      </a:xfrm>
                      <a:prstGeom prst="rect">
                        <a:avLst/>
                      </a:prstGeom>
                      <a:solidFill>
                        <a:srgbClr val="CCECFF"/>
                      </a:solidFill>
                      <a:ln w="38100">
                        <a:noFill/>
                        <a:miter/>
                      </a:ln>
                    </p:spPr>
                  </p:pic>
                </p:oleObj>
              </mc:Fallback>
            </mc:AlternateContent>
          </a:graphicData>
        </a:graphic>
      </p:graphicFrame>
      <p:sp>
        <p:nvSpPr>
          <p:cNvPr id="18437"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19459" name="Rectangle 19"/>
          <p:cNvSpPr/>
          <p:nvPr/>
        </p:nvSpPr>
        <p:spPr>
          <a:xfrm>
            <a:off x="447675" y="1311275"/>
            <a:ext cx="6861175"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Undirected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9460" name="Rectangle 20"/>
          <p:cNvSpPr/>
          <p:nvPr/>
        </p:nvSpPr>
        <p:spPr>
          <a:xfrm>
            <a:off x="579438" y="2060575"/>
            <a:ext cx="8064500" cy="1865313"/>
          </a:xfrm>
          <a:prstGeom prst="rect">
            <a:avLst/>
          </a:prstGeom>
          <a:noFill/>
          <a:ln w="9525">
            <a:noFill/>
          </a:ln>
        </p:spPr>
        <p:txBody>
          <a:bodyPr>
            <a:spAutoFit/>
          </a:bodyPr>
          <a:p>
            <a:pPr>
              <a:lnSpc>
                <a:spcPct val="12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 3</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An undirected graph is called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connected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there is a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path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between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every pair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of distinct vertices of the graph. </a:t>
            </a:r>
            <a:endParaRPr lang="en-US" altLang="zh-CN" sz="3200" dirty="0">
              <a:latin typeface="Times New Roman" panose="02020603050405020304" pitchFamily="18" charset="0"/>
              <a:ea typeface="Times New Roman" panose="02020603050405020304" pitchFamily="18" charset="0"/>
            </a:endParaRPr>
          </a:p>
        </p:txBody>
      </p:sp>
      <p:sp>
        <p:nvSpPr>
          <p:cNvPr id="19461"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19462" name="矩形 2"/>
          <p:cNvSpPr/>
          <p:nvPr/>
        </p:nvSpPr>
        <p:spPr>
          <a:xfrm>
            <a:off x="7885113" y="1231900"/>
            <a:ext cx="1106487" cy="831850"/>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连通性</a:t>
            </a:r>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连通</a:t>
            </a:r>
            <a:endParaRPr lang="en-US" altLang="zh-CN" sz="2400" dirty="0">
              <a:solidFill>
                <a:srgbClr val="FF0000"/>
              </a:solidFill>
              <a:latin typeface="Calibri" panose="020F0502020204030204" pitchFamily="34" charset="0"/>
              <a:ea typeface="宋体" panose="02010600030101010101" pitchFamily="2" charset="-122"/>
            </a:endParaRPr>
          </a:p>
        </p:txBody>
      </p:sp>
      <p:graphicFrame>
        <p:nvGraphicFramePr>
          <p:cNvPr id="19463" name="对象 1"/>
          <p:cNvGraphicFramePr>
            <a:graphicFrameLocks noChangeAspect="1"/>
          </p:cNvGraphicFramePr>
          <p:nvPr/>
        </p:nvGraphicFramePr>
        <p:xfrm>
          <a:off x="1042988" y="3244850"/>
          <a:ext cx="3733800" cy="3589338"/>
        </p:xfrm>
        <a:graphic>
          <a:graphicData uri="http://schemas.openxmlformats.org/presentationml/2006/ole">
            <mc:AlternateContent xmlns:mc="http://schemas.openxmlformats.org/markup-compatibility/2006">
              <mc:Choice xmlns:v="urn:schemas-microsoft-com:vml" Requires="v">
                <p:oleObj spid="_x0000_s3076" name="" r:id="rId1" imgW="1724025" imgH="1657350" progId="Word.Picture.8">
                  <p:embed/>
                </p:oleObj>
              </mc:Choice>
              <mc:Fallback>
                <p:oleObj name="" r:id="rId1" imgW="1724025" imgH="1657350" progId="Word.Picture.8">
                  <p:embed/>
                  <p:pic>
                    <p:nvPicPr>
                      <p:cNvPr id="0" name="图片 3075"/>
                      <p:cNvPicPr/>
                      <p:nvPr/>
                    </p:nvPicPr>
                    <p:blipFill>
                      <a:blip r:embed="rId2"/>
                      <a:stretch>
                        <a:fillRect/>
                      </a:stretch>
                    </p:blipFill>
                    <p:spPr>
                      <a:xfrm>
                        <a:off x="1042988" y="3244850"/>
                        <a:ext cx="3733800" cy="3589338"/>
                      </a:xfrm>
                      <a:prstGeom prst="rect">
                        <a:avLst/>
                      </a:prstGeom>
                      <a:noFill/>
                      <a:ln w="38100">
                        <a:noFill/>
                        <a:miter/>
                      </a:ln>
                    </p:spPr>
                  </p:pic>
                </p:oleObj>
              </mc:Fallback>
            </mc:AlternateContent>
          </a:graphicData>
        </a:graphic>
      </p:graphicFrame>
      <p:graphicFrame>
        <p:nvGraphicFramePr>
          <p:cNvPr id="19464" name="对象 2"/>
          <p:cNvGraphicFramePr>
            <a:graphicFrameLocks noChangeAspect="1"/>
          </p:cNvGraphicFramePr>
          <p:nvPr/>
        </p:nvGraphicFramePr>
        <p:xfrm>
          <a:off x="4891088" y="3573463"/>
          <a:ext cx="3352800" cy="3224212"/>
        </p:xfrm>
        <a:graphic>
          <a:graphicData uri="http://schemas.openxmlformats.org/presentationml/2006/ole">
            <mc:AlternateContent xmlns:mc="http://schemas.openxmlformats.org/markup-compatibility/2006">
              <mc:Choice xmlns:v="urn:schemas-microsoft-com:vml" Requires="v">
                <p:oleObj spid="_x0000_s3077" name="" r:id="rId3" imgW="1724025" imgH="1657350" progId="Word.Picture.8">
                  <p:embed/>
                </p:oleObj>
              </mc:Choice>
              <mc:Fallback>
                <p:oleObj name="" r:id="rId3" imgW="1724025" imgH="1657350" progId="Word.Picture.8">
                  <p:embed/>
                  <p:pic>
                    <p:nvPicPr>
                      <p:cNvPr id="0" name="图片 3076"/>
                      <p:cNvPicPr/>
                      <p:nvPr/>
                    </p:nvPicPr>
                    <p:blipFill>
                      <a:blip r:embed="rId4"/>
                      <a:stretch>
                        <a:fillRect/>
                      </a:stretch>
                    </p:blipFill>
                    <p:spPr>
                      <a:xfrm>
                        <a:off x="4891088" y="3573463"/>
                        <a:ext cx="3352800" cy="3224212"/>
                      </a:xfrm>
                      <a:prstGeom prst="rect">
                        <a:avLst/>
                      </a:prstGeom>
                      <a:noFill/>
                      <a:ln w="38100">
                        <a:noFill/>
                        <a:miter/>
                      </a:ln>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0483" name="Rectangle 12"/>
          <p:cNvSpPr/>
          <p:nvPr/>
        </p:nvSpPr>
        <p:spPr>
          <a:xfrm>
            <a:off x="609600" y="2349500"/>
            <a:ext cx="7335838" cy="2012950"/>
          </a:xfrm>
          <a:prstGeom prst="rect">
            <a:avLst/>
          </a:prstGeom>
          <a:noFill/>
          <a:ln w="9525">
            <a:noFill/>
          </a:ln>
        </p:spPr>
        <p:txBody>
          <a:bodyPr>
            <a:spAutoFit/>
          </a:bodyPr>
          <a:p>
            <a:pPr>
              <a:lnSpc>
                <a:spcPct val="13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Theorem</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32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There is a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simple path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between every pair of distinct vertices of a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connected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undirected graph. </a:t>
            </a:r>
            <a:endParaRPr lang="en-US" altLang="zh-CN" sz="3200" dirty="0">
              <a:latin typeface="Times New Roman" panose="02020603050405020304" pitchFamily="18" charset="0"/>
              <a:ea typeface="Times New Roman" panose="02020603050405020304" pitchFamily="18" charset="0"/>
            </a:endParaRPr>
          </a:p>
        </p:txBody>
      </p:sp>
      <p:sp>
        <p:nvSpPr>
          <p:cNvPr id="20484"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0485" name="Rectangle 19"/>
          <p:cNvSpPr/>
          <p:nvPr/>
        </p:nvSpPr>
        <p:spPr>
          <a:xfrm>
            <a:off x="447675" y="1311275"/>
            <a:ext cx="6861175"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Undirected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45440" y="1305560"/>
            <a:ext cx="8273415" cy="4399915"/>
          </a:xfrm>
          <a:prstGeom prst="rect">
            <a:avLst/>
          </a:prstGeom>
          <a:noFill/>
        </p:spPr>
        <p:txBody>
          <a:bodyPr wrap="square" rtlCol="0" anchor="t">
            <a:spAutoFit/>
          </a:bodyPr>
          <a:p>
            <a:r>
              <a:rPr lang="zh-CN" altLang="en-US" sz="2800"/>
              <a:t>A</a:t>
            </a:r>
            <a:r>
              <a:rPr lang="zh-CN" altLang="en-US" sz="2800" b="1">
                <a:solidFill>
                  <a:srgbClr val="FF0000"/>
                </a:solidFill>
              </a:rPr>
              <a:t> connected component</a:t>
            </a:r>
            <a:r>
              <a:rPr lang="zh-CN" altLang="en-US" sz="2800"/>
              <a:t> of a graph G is a connected subgraph of G that is not a proper subgraph of another connected subgraph of G.</a:t>
            </a:r>
            <a:endParaRPr lang="zh-CN" altLang="en-US" sz="2800"/>
          </a:p>
          <a:p>
            <a:r>
              <a:rPr lang="zh-CN" altLang="en-US" sz="2800"/>
              <a:t> </a:t>
            </a:r>
            <a:endParaRPr lang="zh-CN" altLang="en-US" sz="2800"/>
          </a:p>
          <a:p>
            <a:r>
              <a:rPr lang="zh-CN" altLang="en-US" sz="2800"/>
              <a:t>That is, a connected component of a graph G is a</a:t>
            </a:r>
            <a:r>
              <a:rPr lang="zh-CN" altLang="en-US" sz="2800">
                <a:solidFill>
                  <a:srgbClr val="FF0000"/>
                </a:solidFill>
              </a:rPr>
              <a:t> maximal </a:t>
            </a:r>
            <a:r>
              <a:rPr lang="zh-CN" altLang="en-US" sz="2800"/>
              <a:t>connected subgraph of G. </a:t>
            </a:r>
            <a:endParaRPr lang="zh-CN" altLang="en-US" sz="2800"/>
          </a:p>
          <a:p>
            <a:endParaRPr lang="zh-CN" altLang="en-US" sz="2800"/>
          </a:p>
          <a:p>
            <a:r>
              <a:rPr lang="zh-CN" altLang="en-US" sz="2800"/>
              <a:t>A graph G that is not connected has two or more connected components that are disjoint and have G as their union.</a:t>
            </a:r>
            <a:endParaRPr lang="zh-CN"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2291" name="Rectangle 77"/>
          <p:cNvSpPr/>
          <p:nvPr/>
        </p:nvSpPr>
        <p:spPr>
          <a:xfrm>
            <a:off x="706120" y="2041525"/>
            <a:ext cx="7731125" cy="1717675"/>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en-US" altLang="zh-CN" sz="3200" dirty="0">
                <a:latin typeface="Times New Roman" panose="02020603050405020304" pitchFamily="18" charset="0"/>
                <a:cs typeface="Times New Roman" panose="02020603050405020304" pitchFamily="18" charset="0"/>
              </a:rPr>
              <a:t>Graphs that may have </a:t>
            </a:r>
            <a:r>
              <a:rPr lang="en-US" altLang="zh-CN" sz="3200" i="1" dirty="0">
                <a:solidFill>
                  <a:srgbClr val="FF0000"/>
                </a:solidFill>
                <a:latin typeface="Times New Roman" panose="02020603050405020304" pitchFamily="18" charset="0"/>
                <a:cs typeface="Times New Roman" panose="02020603050405020304" pitchFamily="18" charset="0"/>
              </a:rPr>
              <a:t>multiple edge</a:t>
            </a:r>
            <a:r>
              <a:rPr lang="en-US" altLang="zh-CN" sz="3200" dirty="0">
                <a:latin typeface="Times New Roman" panose="02020603050405020304" pitchFamily="18" charset="0"/>
                <a:cs typeface="Times New Roman" panose="02020603050405020304" pitchFamily="18" charset="0"/>
              </a:rPr>
              <a:t>s connecting the same vertices are called </a:t>
            </a:r>
            <a:r>
              <a:rPr lang="en-US" altLang="zh-CN" sz="3200" i="1" dirty="0">
                <a:solidFill>
                  <a:srgbClr val="FF0000"/>
                </a:solidFill>
                <a:latin typeface="Times New Roman" panose="02020603050405020304" pitchFamily="18" charset="0"/>
                <a:cs typeface="Times New Roman" panose="02020603050405020304" pitchFamily="18" charset="0"/>
              </a:rPr>
              <a:t>multigraph</a:t>
            </a:r>
            <a:r>
              <a:rPr lang="en-US" altLang="zh-CN" sz="3200" dirty="0">
                <a:latin typeface="Times New Roman" panose="02020603050405020304" pitchFamily="18" charset="0"/>
                <a:cs typeface="Times New Roman" panose="02020603050405020304" pitchFamily="18" charset="0"/>
              </a:rPr>
              <a:t>s.</a:t>
            </a:r>
            <a:endParaRPr lang="en-US" altLang="zh-CN" sz="3200" dirty="0">
              <a:latin typeface="Times New Roman" panose="02020603050405020304" pitchFamily="18" charset="0"/>
              <a:ea typeface="Times New Roman" panose="02020603050405020304" pitchFamily="18" charset="0"/>
            </a:endParaRPr>
          </a:p>
        </p:txBody>
      </p:sp>
      <p:sp>
        <p:nvSpPr>
          <p:cNvPr id="12292"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Undirected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2293"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2294" name="矩形 2"/>
          <p:cNvSpPr/>
          <p:nvPr/>
        </p:nvSpPr>
        <p:spPr>
          <a:xfrm>
            <a:off x="7329170" y="1275398"/>
            <a:ext cx="1108075" cy="830262"/>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多重边</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多重图</a:t>
            </a:r>
            <a:endParaRPr lang="zh-CN" altLang="en-US" sz="2400" dirty="0">
              <a:solidFill>
                <a:srgbClr val="FF0000"/>
              </a:solidFill>
              <a:latin typeface="Calibri" panose="020F0502020204030204" pitchFamily="34" charset="0"/>
            </a:endParaRPr>
          </a:p>
        </p:txBody>
      </p:sp>
      <p:pic>
        <p:nvPicPr>
          <p:cNvPr id="2" name="图片 1"/>
          <p:cNvPicPr>
            <a:picLocks noChangeAspect="1"/>
          </p:cNvPicPr>
          <p:nvPr/>
        </p:nvPicPr>
        <p:blipFill>
          <a:blip r:embed="rId1"/>
          <a:stretch>
            <a:fillRect/>
          </a:stretch>
        </p:blipFill>
        <p:spPr>
          <a:xfrm>
            <a:off x="107950" y="3759200"/>
            <a:ext cx="8696960" cy="240982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1507" name="AutoShape 28"/>
          <p:cNvSpPr>
            <a:spLocks noChangeAspect="1" noTextEdit="1"/>
          </p:cNvSpPr>
          <p:nvPr/>
        </p:nvSpPr>
        <p:spPr>
          <a:xfrm>
            <a:off x="468313" y="2376488"/>
            <a:ext cx="8280400" cy="3644900"/>
          </a:xfrm>
          <a:prstGeom prst="rect">
            <a:avLst/>
          </a:prstGeom>
          <a:noFill/>
          <a:ln w="9525">
            <a:noFill/>
          </a:ln>
        </p:spPr>
        <p:txBody>
          <a:bodyPr/>
          <a:p>
            <a:endParaRPr lang="zh-CN" altLang="en-US"/>
          </a:p>
        </p:txBody>
      </p:sp>
      <p:sp>
        <p:nvSpPr>
          <p:cNvPr id="21508" name="Rectangle 30"/>
          <p:cNvSpPr/>
          <p:nvPr/>
        </p:nvSpPr>
        <p:spPr>
          <a:xfrm>
            <a:off x="468313" y="2428875"/>
            <a:ext cx="85725" cy="411163"/>
          </a:xfrm>
          <a:prstGeom prst="rect">
            <a:avLst/>
          </a:prstGeom>
          <a:noFill/>
          <a:ln w="9525">
            <a:noFill/>
          </a:ln>
        </p:spPr>
        <p:txBody>
          <a:bodyPr wrap="none" lIns="0" tIns="0" rIns="0" bIns="0">
            <a:spAutoFit/>
          </a:bodyPr>
          <a:p>
            <a:r>
              <a:rPr lang="en-US" altLang="zh-CN" sz="2700" dirty="0">
                <a:solidFill>
                  <a:srgbClr val="FF0000"/>
                </a:solidFill>
                <a:latin typeface="Times New Roman" panose="02020603050405020304" pitchFamily="18"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sp>
        <p:nvSpPr>
          <p:cNvPr id="21509" name="Freeform 31"/>
          <p:cNvSpPr/>
          <p:nvPr/>
        </p:nvSpPr>
        <p:spPr>
          <a:xfrm>
            <a:off x="5826125" y="2376488"/>
            <a:ext cx="2897188" cy="2430462"/>
          </a:xfrm>
          <a:custGeom>
            <a:avLst/>
            <a:gdLst>
              <a:gd name="txL" fmla="*/ 0 w 1825"/>
              <a:gd name="txT" fmla="*/ 0 h 1531"/>
              <a:gd name="txR" fmla="*/ 1825 w 1825"/>
              <a:gd name="txB" fmla="*/ 1531 h 153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825" h="1531">
                <a:moveTo>
                  <a:pt x="904" y="0"/>
                </a:moveTo>
                <a:lnTo>
                  <a:pt x="824" y="0"/>
                </a:lnTo>
                <a:lnTo>
                  <a:pt x="727" y="16"/>
                </a:lnTo>
                <a:lnTo>
                  <a:pt x="646" y="33"/>
                </a:lnTo>
                <a:lnTo>
                  <a:pt x="549" y="65"/>
                </a:lnTo>
                <a:lnTo>
                  <a:pt x="468" y="98"/>
                </a:lnTo>
                <a:lnTo>
                  <a:pt x="404" y="130"/>
                </a:lnTo>
                <a:lnTo>
                  <a:pt x="323" y="179"/>
                </a:lnTo>
                <a:lnTo>
                  <a:pt x="258" y="228"/>
                </a:lnTo>
                <a:lnTo>
                  <a:pt x="210" y="277"/>
                </a:lnTo>
                <a:lnTo>
                  <a:pt x="145" y="342"/>
                </a:lnTo>
                <a:lnTo>
                  <a:pt x="97" y="407"/>
                </a:lnTo>
                <a:lnTo>
                  <a:pt x="65" y="472"/>
                </a:lnTo>
                <a:lnTo>
                  <a:pt x="32" y="537"/>
                </a:lnTo>
                <a:lnTo>
                  <a:pt x="16" y="619"/>
                </a:lnTo>
                <a:lnTo>
                  <a:pt x="0" y="684"/>
                </a:lnTo>
                <a:lnTo>
                  <a:pt x="0" y="733"/>
                </a:lnTo>
                <a:lnTo>
                  <a:pt x="0" y="765"/>
                </a:lnTo>
                <a:lnTo>
                  <a:pt x="0" y="814"/>
                </a:lnTo>
                <a:lnTo>
                  <a:pt x="0" y="847"/>
                </a:lnTo>
                <a:lnTo>
                  <a:pt x="16" y="928"/>
                </a:lnTo>
                <a:lnTo>
                  <a:pt x="32" y="993"/>
                </a:lnTo>
                <a:lnTo>
                  <a:pt x="65" y="1075"/>
                </a:lnTo>
                <a:lnTo>
                  <a:pt x="97" y="1140"/>
                </a:lnTo>
                <a:lnTo>
                  <a:pt x="145" y="1189"/>
                </a:lnTo>
                <a:lnTo>
                  <a:pt x="210" y="1254"/>
                </a:lnTo>
                <a:lnTo>
                  <a:pt x="258" y="1303"/>
                </a:lnTo>
                <a:lnTo>
                  <a:pt x="323" y="1352"/>
                </a:lnTo>
                <a:lnTo>
                  <a:pt x="404" y="1400"/>
                </a:lnTo>
                <a:lnTo>
                  <a:pt x="468" y="1449"/>
                </a:lnTo>
                <a:lnTo>
                  <a:pt x="549" y="1482"/>
                </a:lnTo>
                <a:lnTo>
                  <a:pt x="646" y="1498"/>
                </a:lnTo>
                <a:lnTo>
                  <a:pt x="727" y="1514"/>
                </a:lnTo>
                <a:lnTo>
                  <a:pt x="824" y="1531"/>
                </a:lnTo>
                <a:lnTo>
                  <a:pt x="904" y="1531"/>
                </a:lnTo>
                <a:lnTo>
                  <a:pt x="1001" y="1531"/>
                </a:lnTo>
                <a:lnTo>
                  <a:pt x="1098" y="1514"/>
                </a:lnTo>
                <a:lnTo>
                  <a:pt x="1179" y="1498"/>
                </a:lnTo>
                <a:lnTo>
                  <a:pt x="1276" y="1482"/>
                </a:lnTo>
                <a:lnTo>
                  <a:pt x="1357" y="1449"/>
                </a:lnTo>
                <a:lnTo>
                  <a:pt x="1421" y="1400"/>
                </a:lnTo>
                <a:lnTo>
                  <a:pt x="1502" y="1352"/>
                </a:lnTo>
                <a:lnTo>
                  <a:pt x="1566" y="1303"/>
                </a:lnTo>
                <a:lnTo>
                  <a:pt x="1615" y="1254"/>
                </a:lnTo>
                <a:lnTo>
                  <a:pt x="1680" y="1189"/>
                </a:lnTo>
                <a:lnTo>
                  <a:pt x="1712" y="1140"/>
                </a:lnTo>
                <a:lnTo>
                  <a:pt x="1760" y="1075"/>
                </a:lnTo>
                <a:lnTo>
                  <a:pt x="1793" y="993"/>
                </a:lnTo>
                <a:lnTo>
                  <a:pt x="1809" y="928"/>
                </a:lnTo>
                <a:lnTo>
                  <a:pt x="1825" y="847"/>
                </a:lnTo>
                <a:lnTo>
                  <a:pt x="1825" y="814"/>
                </a:lnTo>
                <a:lnTo>
                  <a:pt x="1825" y="765"/>
                </a:lnTo>
                <a:lnTo>
                  <a:pt x="1825" y="733"/>
                </a:lnTo>
                <a:lnTo>
                  <a:pt x="1825" y="684"/>
                </a:lnTo>
                <a:lnTo>
                  <a:pt x="1809" y="619"/>
                </a:lnTo>
                <a:lnTo>
                  <a:pt x="1793" y="537"/>
                </a:lnTo>
                <a:lnTo>
                  <a:pt x="1760" y="472"/>
                </a:lnTo>
                <a:lnTo>
                  <a:pt x="1712" y="407"/>
                </a:lnTo>
                <a:lnTo>
                  <a:pt x="1680" y="342"/>
                </a:lnTo>
                <a:lnTo>
                  <a:pt x="1615" y="277"/>
                </a:lnTo>
                <a:lnTo>
                  <a:pt x="1566" y="228"/>
                </a:lnTo>
                <a:lnTo>
                  <a:pt x="1502" y="179"/>
                </a:lnTo>
                <a:lnTo>
                  <a:pt x="1421" y="130"/>
                </a:lnTo>
                <a:lnTo>
                  <a:pt x="1357" y="98"/>
                </a:lnTo>
                <a:lnTo>
                  <a:pt x="1276" y="65"/>
                </a:lnTo>
                <a:lnTo>
                  <a:pt x="1179" y="33"/>
                </a:lnTo>
                <a:lnTo>
                  <a:pt x="1098" y="16"/>
                </a:lnTo>
                <a:lnTo>
                  <a:pt x="1001" y="0"/>
                </a:lnTo>
                <a:lnTo>
                  <a:pt x="904" y="0"/>
                </a:lnTo>
                <a:close/>
              </a:path>
            </a:pathLst>
          </a:custGeom>
          <a:noFill/>
          <a:ln w="9525">
            <a:noFill/>
          </a:ln>
        </p:spPr>
        <p:txBody>
          <a:bodyPr/>
          <a:p>
            <a:endParaRPr lang="zh-CN" altLang="en-US"/>
          </a:p>
        </p:txBody>
      </p:sp>
      <p:sp>
        <p:nvSpPr>
          <p:cNvPr id="36872" name="Freeform 32"/>
          <p:cNvSpPr>
            <a:spLocks noEditPoints="1"/>
          </p:cNvSpPr>
          <p:nvPr/>
        </p:nvSpPr>
        <p:spPr>
          <a:xfrm>
            <a:off x="5800725" y="2376488"/>
            <a:ext cx="2947988" cy="2455862"/>
          </a:xfrm>
          <a:custGeom>
            <a:avLst/>
            <a:gdLst>
              <a:gd name="txL" fmla="*/ 0 w 1857"/>
              <a:gd name="txT" fmla="*/ 0 h 1547"/>
              <a:gd name="txR" fmla="*/ 1857 w 1857"/>
              <a:gd name="txB" fmla="*/ 1547 h 1547"/>
            </a:gdLst>
            <a:ahLst/>
            <a:cxnLst>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857" h="1547">
                <a:moveTo>
                  <a:pt x="953" y="16"/>
                </a:moveTo>
                <a:lnTo>
                  <a:pt x="920" y="16"/>
                </a:lnTo>
                <a:lnTo>
                  <a:pt x="904" y="16"/>
                </a:lnTo>
                <a:lnTo>
                  <a:pt x="904" y="0"/>
                </a:lnTo>
                <a:lnTo>
                  <a:pt x="920" y="0"/>
                </a:lnTo>
                <a:lnTo>
                  <a:pt x="953" y="0"/>
                </a:lnTo>
                <a:lnTo>
                  <a:pt x="969" y="0"/>
                </a:lnTo>
                <a:lnTo>
                  <a:pt x="969" y="16"/>
                </a:lnTo>
                <a:lnTo>
                  <a:pt x="953" y="16"/>
                </a:lnTo>
                <a:close/>
                <a:moveTo>
                  <a:pt x="856" y="16"/>
                </a:moveTo>
                <a:lnTo>
                  <a:pt x="840" y="16"/>
                </a:lnTo>
                <a:lnTo>
                  <a:pt x="807" y="16"/>
                </a:lnTo>
                <a:lnTo>
                  <a:pt x="807" y="0"/>
                </a:lnTo>
                <a:lnTo>
                  <a:pt x="840" y="0"/>
                </a:lnTo>
                <a:lnTo>
                  <a:pt x="856" y="0"/>
                </a:lnTo>
                <a:lnTo>
                  <a:pt x="872" y="0"/>
                </a:lnTo>
                <a:lnTo>
                  <a:pt x="856" y="16"/>
                </a:lnTo>
                <a:close/>
                <a:moveTo>
                  <a:pt x="759" y="33"/>
                </a:moveTo>
                <a:lnTo>
                  <a:pt x="743" y="33"/>
                </a:lnTo>
                <a:lnTo>
                  <a:pt x="710" y="33"/>
                </a:lnTo>
                <a:lnTo>
                  <a:pt x="710" y="16"/>
                </a:lnTo>
                <a:lnTo>
                  <a:pt x="743" y="16"/>
                </a:lnTo>
                <a:lnTo>
                  <a:pt x="759" y="16"/>
                </a:lnTo>
                <a:lnTo>
                  <a:pt x="759" y="33"/>
                </a:lnTo>
                <a:close/>
                <a:moveTo>
                  <a:pt x="662" y="49"/>
                </a:moveTo>
                <a:lnTo>
                  <a:pt x="662" y="49"/>
                </a:lnTo>
                <a:lnTo>
                  <a:pt x="614" y="49"/>
                </a:lnTo>
                <a:lnTo>
                  <a:pt x="646" y="33"/>
                </a:lnTo>
                <a:lnTo>
                  <a:pt x="662" y="33"/>
                </a:lnTo>
                <a:lnTo>
                  <a:pt x="662" y="49"/>
                </a:lnTo>
                <a:close/>
                <a:moveTo>
                  <a:pt x="565" y="81"/>
                </a:moveTo>
                <a:lnTo>
                  <a:pt x="533" y="81"/>
                </a:lnTo>
                <a:lnTo>
                  <a:pt x="517" y="98"/>
                </a:lnTo>
                <a:lnTo>
                  <a:pt x="517" y="81"/>
                </a:lnTo>
                <a:lnTo>
                  <a:pt x="533" y="65"/>
                </a:lnTo>
                <a:lnTo>
                  <a:pt x="549" y="65"/>
                </a:lnTo>
                <a:lnTo>
                  <a:pt x="565" y="65"/>
                </a:lnTo>
                <a:lnTo>
                  <a:pt x="565" y="81"/>
                </a:lnTo>
                <a:close/>
                <a:moveTo>
                  <a:pt x="468" y="114"/>
                </a:moveTo>
                <a:lnTo>
                  <a:pt x="452" y="114"/>
                </a:lnTo>
                <a:lnTo>
                  <a:pt x="436" y="130"/>
                </a:lnTo>
                <a:lnTo>
                  <a:pt x="420" y="130"/>
                </a:lnTo>
                <a:lnTo>
                  <a:pt x="420" y="114"/>
                </a:lnTo>
                <a:lnTo>
                  <a:pt x="452" y="114"/>
                </a:lnTo>
                <a:lnTo>
                  <a:pt x="468" y="98"/>
                </a:lnTo>
                <a:lnTo>
                  <a:pt x="468" y="114"/>
                </a:lnTo>
                <a:close/>
                <a:moveTo>
                  <a:pt x="387" y="163"/>
                </a:moveTo>
                <a:lnTo>
                  <a:pt x="339" y="179"/>
                </a:lnTo>
                <a:lnTo>
                  <a:pt x="339" y="195"/>
                </a:lnTo>
                <a:lnTo>
                  <a:pt x="339" y="179"/>
                </a:lnTo>
                <a:lnTo>
                  <a:pt x="371" y="147"/>
                </a:lnTo>
                <a:lnTo>
                  <a:pt x="387" y="147"/>
                </a:lnTo>
                <a:lnTo>
                  <a:pt x="387" y="163"/>
                </a:lnTo>
                <a:close/>
                <a:moveTo>
                  <a:pt x="291" y="228"/>
                </a:moveTo>
                <a:lnTo>
                  <a:pt x="274" y="228"/>
                </a:lnTo>
                <a:lnTo>
                  <a:pt x="258" y="244"/>
                </a:lnTo>
                <a:lnTo>
                  <a:pt x="274" y="228"/>
                </a:lnTo>
                <a:lnTo>
                  <a:pt x="291" y="212"/>
                </a:lnTo>
                <a:lnTo>
                  <a:pt x="307" y="212"/>
                </a:lnTo>
                <a:lnTo>
                  <a:pt x="291" y="228"/>
                </a:lnTo>
                <a:close/>
                <a:moveTo>
                  <a:pt x="226" y="293"/>
                </a:moveTo>
                <a:lnTo>
                  <a:pt x="194" y="309"/>
                </a:lnTo>
                <a:lnTo>
                  <a:pt x="194" y="326"/>
                </a:lnTo>
                <a:lnTo>
                  <a:pt x="178" y="326"/>
                </a:lnTo>
                <a:lnTo>
                  <a:pt x="178" y="309"/>
                </a:lnTo>
                <a:lnTo>
                  <a:pt x="194" y="309"/>
                </a:lnTo>
                <a:lnTo>
                  <a:pt x="210" y="277"/>
                </a:lnTo>
                <a:lnTo>
                  <a:pt x="226" y="277"/>
                </a:lnTo>
                <a:lnTo>
                  <a:pt x="226" y="293"/>
                </a:lnTo>
                <a:close/>
                <a:moveTo>
                  <a:pt x="161" y="375"/>
                </a:moveTo>
                <a:lnTo>
                  <a:pt x="145" y="375"/>
                </a:lnTo>
                <a:lnTo>
                  <a:pt x="129" y="407"/>
                </a:lnTo>
                <a:lnTo>
                  <a:pt x="113" y="407"/>
                </a:lnTo>
                <a:lnTo>
                  <a:pt x="113" y="391"/>
                </a:lnTo>
                <a:lnTo>
                  <a:pt x="129" y="375"/>
                </a:lnTo>
                <a:lnTo>
                  <a:pt x="145" y="358"/>
                </a:lnTo>
                <a:lnTo>
                  <a:pt x="161" y="358"/>
                </a:lnTo>
                <a:lnTo>
                  <a:pt x="161" y="375"/>
                </a:lnTo>
                <a:close/>
                <a:moveTo>
                  <a:pt x="97" y="456"/>
                </a:moveTo>
                <a:lnTo>
                  <a:pt x="81" y="472"/>
                </a:lnTo>
                <a:lnTo>
                  <a:pt x="81" y="489"/>
                </a:lnTo>
                <a:lnTo>
                  <a:pt x="65" y="489"/>
                </a:lnTo>
                <a:lnTo>
                  <a:pt x="81" y="472"/>
                </a:lnTo>
                <a:lnTo>
                  <a:pt x="81" y="440"/>
                </a:lnTo>
                <a:lnTo>
                  <a:pt x="97" y="440"/>
                </a:lnTo>
                <a:lnTo>
                  <a:pt x="97" y="456"/>
                </a:lnTo>
                <a:close/>
                <a:moveTo>
                  <a:pt x="65" y="537"/>
                </a:moveTo>
                <a:lnTo>
                  <a:pt x="48" y="586"/>
                </a:lnTo>
                <a:lnTo>
                  <a:pt x="32" y="586"/>
                </a:lnTo>
                <a:lnTo>
                  <a:pt x="32" y="570"/>
                </a:lnTo>
                <a:lnTo>
                  <a:pt x="48" y="537"/>
                </a:lnTo>
                <a:lnTo>
                  <a:pt x="65" y="537"/>
                </a:lnTo>
                <a:close/>
                <a:moveTo>
                  <a:pt x="32" y="635"/>
                </a:moveTo>
                <a:lnTo>
                  <a:pt x="32" y="651"/>
                </a:lnTo>
                <a:lnTo>
                  <a:pt x="16" y="684"/>
                </a:lnTo>
                <a:lnTo>
                  <a:pt x="0" y="684"/>
                </a:lnTo>
                <a:lnTo>
                  <a:pt x="16" y="651"/>
                </a:lnTo>
                <a:lnTo>
                  <a:pt x="16" y="635"/>
                </a:lnTo>
                <a:lnTo>
                  <a:pt x="32" y="635"/>
                </a:lnTo>
                <a:close/>
                <a:moveTo>
                  <a:pt x="16" y="749"/>
                </a:moveTo>
                <a:lnTo>
                  <a:pt x="16" y="765"/>
                </a:lnTo>
                <a:lnTo>
                  <a:pt x="16" y="782"/>
                </a:lnTo>
                <a:lnTo>
                  <a:pt x="16" y="798"/>
                </a:lnTo>
                <a:lnTo>
                  <a:pt x="0" y="798"/>
                </a:lnTo>
                <a:lnTo>
                  <a:pt x="0" y="782"/>
                </a:lnTo>
                <a:lnTo>
                  <a:pt x="0" y="765"/>
                </a:lnTo>
                <a:lnTo>
                  <a:pt x="0" y="749"/>
                </a:lnTo>
                <a:lnTo>
                  <a:pt x="0" y="733"/>
                </a:lnTo>
                <a:lnTo>
                  <a:pt x="16" y="733"/>
                </a:lnTo>
                <a:lnTo>
                  <a:pt x="16" y="749"/>
                </a:lnTo>
                <a:close/>
                <a:moveTo>
                  <a:pt x="16" y="847"/>
                </a:moveTo>
                <a:lnTo>
                  <a:pt x="16" y="847"/>
                </a:lnTo>
                <a:lnTo>
                  <a:pt x="32" y="879"/>
                </a:lnTo>
                <a:lnTo>
                  <a:pt x="32" y="896"/>
                </a:lnTo>
                <a:lnTo>
                  <a:pt x="16" y="896"/>
                </a:lnTo>
                <a:lnTo>
                  <a:pt x="16" y="879"/>
                </a:lnTo>
                <a:lnTo>
                  <a:pt x="0" y="847"/>
                </a:lnTo>
                <a:lnTo>
                  <a:pt x="16" y="830"/>
                </a:lnTo>
                <a:lnTo>
                  <a:pt x="16" y="847"/>
                </a:lnTo>
                <a:close/>
                <a:moveTo>
                  <a:pt x="48" y="944"/>
                </a:moveTo>
                <a:lnTo>
                  <a:pt x="48" y="961"/>
                </a:lnTo>
                <a:lnTo>
                  <a:pt x="48" y="993"/>
                </a:lnTo>
                <a:lnTo>
                  <a:pt x="32" y="993"/>
                </a:lnTo>
                <a:lnTo>
                  <a:pt x="32" y="961"/>
                </a:lnTo>
                <a:lnTo>
                  <a:pt x="32" y="944"/>
                </a:lnTo>
                <a:lnTo>
                  <a:pt x="48" y="944"/>
                </a:lnTo>
                <a:close/>
                <a:moveTo>
                  <a:pt x="81" y="1042"/>
                </a:moveTo>
                <a:lnTo>
                  <a:pt x="81" y="1058"/>
                </a:lnTo>
                <a:lnTo>
                  <a:pt x="97" y="1075"/>
                </a:lnTo>
                <a:lnTo>
                  <a:pt x="97" y="1091"/>
                </a:lnTo>
                <a:lnTo>
                  <a:pt x="81" y="1091"/>
                </a:lnTo>
                <a:lnTo>
                  <a:pt x="81" y="1075"/>
                </a:lnTo>
                <a:lnTo>
                  <a:pt x="65" y="1042"/>
                </a:lnTo>
                <a:lnTo>
                  <a:pt x="81" y="1042"/>
                </a:lnTo>
                <a:close/>
                <a:moveTo>
                  <a:pt x="129" y="1124"/>
                </a:moveTo>
                <a:lnTo>
                  <a:pt x="129" y="1124"/>
                </a:lnTo>
                <a:lnTo>
                  <a:pt x="145" y="1156"/>
                </a:lnTo>
                <a:lnTo>
                  <a:pt x="145" y="1172"/>
                </a:lnTo>
                <a:lnTo>
                  <a:pt x="129" y="1172"/>
                </a:lnTo>
                <a:lnTo>
                  <a:pt x="113" y="1140"/>
                </a:lnTo>
                <a:lnTo>
                  <a:pt x="113" y="1124"/>
                </a:lnTo>
                <a:lnTo>
                  <a:pt x="129" y="1124"/>
                </a:lnTo>
                <a:close/>
                <a:moveTo>
                  <a:pt x="194" y="1205"/>
                </a:moveTo>
                <a:lnTo>
                  <a:pt x="194" y="1221"/>
                </a:lnTo>
                <a:lnTo>
                  <a:pt x="210" y="1238"/>
                </a:lnTo>
                <a:lnTo>
                  <a:pt x="210" y="1254"/>
                </a:lnTo>
                <a:lnTo>
                  <a:pt x="194" y="1238"/>
                </a:lnTo>
                <a:lnTo>
                  <a:pt x="178" y="1221"/>
                </a:lnTo>
                <a:lnTo>
                  <a:pt x="178" y="1205"/>
                </a:lnTo>
                <a:lnTo>
                  <a:pt x="194" y="1205"/>
                </a:lnTo>
                <a:close/>
                <a:moveTo>
                  <a:pt x="258" y="1286"/>
                </a:moveTo>
                <a:lnTo>
                  <a:pt x="274" y="1303"/>
                </a:lnTo>
                <a:lnTo>
                  <a:pt x="291" y="1303"/>
                </a:lnTo>
                <a:lnTo>
                  <a:pt x="291" y="1319"/>
                </a:lnTo>
                <a:lnTo>
                  <a:pt x="274" y="1319"/>
                </a:lnTo>
                <a:lnTo>
                  <a:pt x="242" y="1286"/>
                </a:lnTo>
                <a:lnTo>
                  <a:pt x="258" y="1286"/>
                </a:lnTo>
                <a:close/>
                <a:moveTo>
                  <a:pt x="339" y="1352"/>
                </a:moveTo>
                <a:lnTo>
                  <a:pt x="355" y="1352"/>
                </a:lnTo>
                <a:lnTo>
                  <a:pt x="371" y="1368"/>
                </a:lnTo>
                <a:lnTo>
                  <a:pt x="371" y="1384"/>
                </a:lnTo>
                <a:lnTo>
                  <a:pt x="339" y="1368"/>
                </a:lnTo>
                <a:lnTo>
                  <a:pt x="323" y="1352"/>
                </a:lnTo>
                <a:lnTo>
                  <a:pt x="339" y="1352"/>
                </a:lnTo>
                <a:close/>
                <a:moveTo>
                  <a:pt x="420" y="1400"/>
                </a:moveTo>
                <a:lnTo>
                  <a:pt x="452" y="1417"/>
                </a:lnTo>
                <a:lnTo>
                  <a:pt x="468" y="1417"/>
                </a:lnTo>
                <a:lnTo>
                  <a:pt x="468" y="1433"/>
                </a:lnTo>
                <a:lnTo>
                  <a:pt x="452" y="1433"/>
                </a:lnTo>
                <a:lnTo>
                  <a:pt x="420" y="1417"/>
                </a:lnTo>
                <a:lnTo>
                  <a:pt x="420" y="1400"/>
                </a:lnTo>
                <a:close/>
                <a:moveTo>
                  <a:pt x="517" y="1449"/>
                </a:moveTo>
                <a:lnTo>
                  <a:pt x="533" y="1449"/>
                </a:lnTo>
                <a:lnTo>
                  <a:pt x="549" y="1466"/>
                </a:lnTo>
                <a:lnTo>
                  <a:pt x="565" y="1466"/>
                </a:lnTo>
                <a:lnTo>
                  <a:pt x="549" y="1482"/>
                </a:lnTo>
                <a:lnTo>
                  <a:pt x="533" y="1466"/>
                </a:lnTo>
                <a:lnTo>
                  <a:pt x="501" y="1466"/>
                </a:lnTo>
                <a:lnTo>
                  <a:pt x="501" y="1449"/>
                </a:lnTo>
                <a:lnTo>
                  <a:pt x="517" y="1449"/>
                </a:lnTo>
                <a:close/>
                <a:moveTo>
                  <a:pt x="614" y="1482"/>
                </a:moveTo>
                <a:lnTo>
                  <a:pt x="614" y="1482"/>
                </a:lnTo>
                <a:lnTo>
                  <a:pt x="646" y="1498"/>
                </a:lnTo>
                <a:lnTo>
                  <a:pt x="662" y="1498"/>
                </a:lnTo>
                <a:lnTo>
                  <a:pt x="646" y="1498"/>
                </a:lnTo>
                <a:lnTo>
                  <a:pt x="614" y="1498"/>
                </a:lnTo>
                <a:lnTo>
                  <a:pt x="597" y="1498"/>
                </a:lnTo>
                <a:lnTo>
                  <a:pt x="597" y="1482"/>
                </a:lnTo>
                <a:lnTo>
                  <a:pt x="614" y="1482"/>
                </a:lnTo>
                <a:close/>
                <a:moveTo>
                  <a:pt x="710" y="1498"/>
                </a:moveTo>
                <a:lnTo>
                  <a:pt x="743" y="1514"/>
                </a:lnTo>
                <a:lnTo>
                  <a:pt x="759" y="1514"/>
                </a:lnTo>
                <a:lnTo>
                  <a:pt x="759" y="1531"/>
                </a:lnTo>
                <a:lnTo>
                  <a:pt x="743" y="1531"/>
                </a:lnTo>
                <a:lnTo>
                  <a:pt x="710" y="1514"/>
                </a:lnTo>
                <a:lnTo>
                  <a:pt x="694" y="1514"/>
                </a:lnTo>
                <a:lnTo>
                  <a:pt x="694" y="1498"/>
                </a:lnTo>
                <a:lnTo>
                  <a:pt x="710" y="1498"/>
                </a:lnTo>
                <a:close/>
                <a:moveTo>
                  <a:pt x="807" y="1514"/>
                </a:moveTo>
                <a:lnTo>
                  <a:pt x="840" y="1531"/>
                </a:lnTo>
                <a:lnTo>
                  <a:pt x="856" y="1531"/>
                </a:lnTo>
                <a:lnTo>
                  <a:pt x="840" y="1531"/>
                </a:lnTo>
                <a:lnTo>
                  <a:pt x="807" y="1531"/>
                </a:lnTo>
                <a:lnTo>
                  <a:pt x="791" y="1531"/>
                </a:lnTo>
                <a:lnTo>
                  <a:pt x="807" y="1514"/>
                </a:lnTo>
                <a:close/>
                <a:moveTo>
                  <a:pt x="904" y="1531"/>
                </a:moveTo>
                <a:lnTo>
                  <a:pt x="920" y="1531"/>
                </a:lnTo>
                <a:lnTo>
                  <a:pt x="953" y="1531"/>
                </a:lnTo>
                <a:lnTo>
                  <a:pt x="953" y="1547"/>
                </a:lnTo>
                <a:lnTo>
                  <a:pt x="920" y="1547"/>
                </a:lnTo>
                <a:lnTo>
                  <a:pt x="904" y="1547"/>
                </a:lnTo>
                <a:lnTo>
                  <a:pt x="904" y="1531"/>
                </a:lnTo>
                <a:close/>
                <a:moveTo>
                  <a:pt x="1017" y="1531"/>
                </a:moveTo>
                <a:lnTo>
                  <a:pt x="1017" y="1531"/>
                </a:lnTo>
                <a:lnTo>
                  <a:pt x="1050" y="1514"/>
                </a:lnTo>
                <a:lnTo>
                  <a:pt x="1066" y="1514"/>
                </a:lnTo>
                <a:lnTo>
                  <a:pt x="1066" y="1531"/>
                </a:lnTo>
                <a:lnTo>
                  <a:pt x="1050" y="1531"/>
                </a:lnTo>
                <a:lnTo>
                  <a:pt x="1017" y="1531"/>
                </a:lnTo>
                <a:lnTo>
                  <a:pt x="1001" y="1531"/>
                </a:lnTo>
                <a:lnTo>
                  <a:pt x="1017" y="1531"/>
                </a:lnTo>
                <a:close/>
                <a:moveTo>
                  <a:pt x="1114" y="1514"/>
                </a:moveTo>
                <a:lnTo>
                  <a:pt x="1114" y="1514"/>
                </a:lnTo>
                <a:lnTo>
                  <a:pt x="1146" y="1498"/>
                </a:lnTo>
                <a:lnTo>
                  <a:pt x="1163" y="1498"/>
                </a:lnTo>
                <a:lnTo>
                  <a:pt x="1163" y="1514"/>
                </a:lnTo>
                <a:lnTo>
                  <a:pt x="1114" y="1531"/>
                </a:lnTo>
                <a:lnTo>
                  <a:pt x="1098" y="1514"/>
                </a:lnTo>
                <a:lnTo>
                  <a:pt x="1114" y="1514"/>
                </a:lnTo>
                <a:close/>
                <a:moveTo>
                  <a:pt x="1211" y="1482"/>
                </a:moveTo>
                <a:lnTo>
                  <a:pt x="1243" y="1482"/>
                </a:lnTo>
                <a:lnTo>
                  <a:pt x="1260" y="1482"/>
                </a:lnTo>
                <a:lnTo>
                  <a:pt x="1260" y="1498"/>
                </a:lnTo>
                <a:lnTo>
                  <a:pt x="1243" y="1498"/>
                </a:lnTo>
                <a:lnTo>
                  <a:pt x="1211" y="1498"/>
                </a:lnTo>
                <a:lnTo>
                  <a:pt x="1211" y="1482"/>
                </a:lnTo>
                <a:close/>
                <a:moveTo>
                  <a:pt x="1308" y="1466"/>
                </a:moveTo>
                <a:lnTo>
                  <a:pt x="1324" y="1449"/>
                </a:lnTo>
                <a:lnTo>
                  <a:pt x="1340" y="1449"/>
                </a:lnTo>
                <a:lnTo>
                  <a:pt x="1356" y="1449"/>
                </a:lnTo>
                <a:lnTo>
                  <a:pt x="1324" y="1466"/>
                </a:lnTo>
                <a:lnTo>
                  <a:pt x="1308" y="1466"/>
                </a:lnTo>
                <a:close/>
                <a:moveTo>
                  <a:pt x="1405" y="1417"/>
                </a:moveTo>
                <a:lnTo>
                  <a:pt x="1405" y="1417"/>
                </a:lnTo>
                <a:lnTo>
                  <a:pt x="1437" y="1400"/>
                </a:lnTo>
                <a:lnTo>
                  <a:pt x="1453" y="1400"/>
                </a:lnTo>
                <a:lnTo>
                  <a:pt x="1437" y="1417"/>
                </a:lnTo>
                <a:lnTo>
                  <a:pt x="1405" y="1433"/>
                </a:lnTo>
                <a:lnTo>
                  <a:pt x="1389" y="1433"/>
                </a:lnTo>
                <a:lnTo>
                  <a:pt x="1389" y="1417"/>
                </a:lnTo>
                <a:lnTo>
                  <a:pt x="1405" y="1417"/>
                </a:lnTo>
                <a:close/>
                <a:moveTo>
                  <a:pt x="1486" y="1368"/>
                </a:moveTo>
                <a:lnTo>
                  <a:pt x="1502" y="1352"/>
                </a:lnTo>
                <a:lnTo>
                  <a:pt x="1518" y="1335"/>
                </a:lnTo>
                <a:lnTo>
                  <a:pt x="1534" y="1335"/>
                </a:lnTo>
                <a:lnTo>
                  <a:pt x="1534" y="1352"/>
                </a:lnTo>
                <a:lnTo>
                  <a:pt x="1518" y="1368"/>
                </a:lnTo>
                <a:lnTo>
                  <a:pt x="1502" y="1384"/>
                </a:lnTo>
                <a:lnTo>
                  <a:pt x="1486" y="1384"/>
                </a:lnTo>
                <a:lnTo>
                  <a:pt x="1486" y="1368"/>
                </a:lnTo>
                <a:close/>
                <a:moveTo>
                  <a:pt x="1566" y="1303"/>
                </a:moveTo>
                <a:lnTo>
                  <a:pt x="1566" y="1303"/>
                </a:lnTo>
                <a:lnTo>
                  <a:pt x="1599" y="1286"/>
                </a:lnTo>
                <a:lnTo>
                  <a:pt x="1615" y="1270"/>
                </a:lnTo>
                <a:lnTo>
                  <a:pt x="1615" y="1286"/>
                </a:lnTo>
                <a:lnTo>
                  <a:pt x="1582" y="1319"/>
                </a:lnTo>
                <a:lnTo>
                  <a:pt x="1566" y="1319"/>
                </a:lnTo>
                <a:lnTo>
                  <a:pt x="1566" y="1303"/>
                </a:lnTo>
                <a:close/>
                <a:moveTo>
                  <a:pt x="1647" y="1238"/>
                </a:moveTo>
                <a:lnTo>
                  <a:pt x="1663" y="1221"/>
                </a:lnTo>
                <a:lnTo>
                  <a:pt x="1679" y="1205"/>
                </a:lnTo>
                <a:lnTo>
                  <a:pt x="1679" y="1221"/>
                </a:lnTo>
                <a:lnTo>
                  <a:pt x="1663" y="1238"/>
                </a:lnTo>
                <a:lnTo>
                  <a:pt x="1647" y="1254"/>
                </a:lnTo>
                <a:lnTo>
                  <a:pt x="1647" y="1238"/>
                </a:lnTo>
                <a:close/>
                <a:moveTo>
                  <a:pt x="1712" y="1156"/>
                </a:moveTo>
                <a:lnTo>
                  <a:pt x="1728" y="1124"/>
                </a:lnTo>
                <a:lnTo>
                  <a:pt x="1744" y="1124"/>
                </a:lnTo>
                <a:lnTo>
                  <a:pt x="1744" y="1140"/>
                </a:lnTo>
                <a:lnTo>
                  <a:pt x="1728" y="1172"/>
                </a:lnTo>
                <a:lnTo>
                  <a:pt x="1712" y="1172"/>
                </a:lnTo>
                <a:lnTo>
                  <a:pt x="1712" y="1156"/>
                </a:lnTo>
                <a:close/>
                <a:moveTo>
                  <a:pt x="1760" y="1075"/>
                </a:moveTo>
                <a:lnTo>
                  <a:pt x="1760" y="1058"/>
                </a:lnTo>
                <a:lnTo>
                  <a:pt x="1776" y="1042"/>
                </a:lnTo>
                <a:lnTo>
                  <a:pt x="1792" y="1026"/>
                </a:lnTo>
                <a:lnTo>
                  <a:pt x="1792" y="1042"/>
                </a:lnTo>
                <a:lnTo>
                  <a:pt x="1776" y="1075"/>
                </a:lnTo>
                <a:lnTo>
                  <a:pt x="1776" y="1091"/>
                </a:lnTo>
                <a:lnTo>
                  <a:pt x="1760" y="1091"/>
                </a:lnTo>
                <a:lnTo>
                  <a:pt x="1760" y="1075"/>
                </a:lnTo>
                <a:close/>
                <a:moveTo>
                  <a:pt x="1809" y="977"/>
                </a:moveTo>
                <a:lnTo>
                  <a:pt x="1809" y="961"/>
                </a:lnTo>
                <a:lnTo>
                  <a:pt x="1809" y="944"/>
                </a:lnTo>
                <a:lnTo>
                  <a:pt x="1825" y="928"/>
                </a:lnTo>
                <a:lnTo>
                  <a:pt x="1825" y="944"/>
                </a:lnTo>
                <a:lnTo>
                  <a:pt x="1825" y="961"/>
                </a:lnTo>
                <a:lnTo>
                  <a:pt x="1809" y="993"/>
                </a:lnTo>
                <a:lnTo>
                  <a:pt x="1809" y="977"/>
                </a:lnTo>
                <a:close/>
                <a:moveTo>
                  <a:pt x="1825" y="879"/>
                </a:moveTo>
                <a:lnTo>
                  <a:pt x="1841" y="847"/>
                </a:lnTo>
                <a:lnTo>
                  <a:pt x="1841" y="830"/>
                </a:lnTo>
                <a:lnTo>
                  <a:pt x="1857" y="847"/>
                </a:lnTo>
                <a:lnTo>
                  <a:pt x="1841" y="847"/>
                </a:lnTo>
                <a:lnTo>
                  <a:pt x="1841" y="879"/>
                </a:lnTo>
                <a:lnTo>
                  <a:pt x="1841" y="896"/>
                </a:lnTo>
                <a:lnTo>
                  <a:pt x="1825" y="896"/>
                </a:lnTo>
                <a:lnTo>
                  <a:pt x="1825" y="879"/>
                </a:lnTo>
                <a:close/>
                <a:moveTo>
                  <a:pt x="1841" y="782"/>
                </a:moveTo>
                <a:lnTo>
                  <a:pt x="1841" y="765"/>
                </a:lnTo>
                <a:lnTo>
                  <a:pt x="1841" y="733"/>
                </a:lnTo>
                <a:lnTo>
                  <a:pt x="1857" y="733"/>
                </a:lnTo>
                <a:lnTo>
                  <a:pt x="1857" y="765"/>
                </a:lnTo>
                <a:lnTo>
                  <a:pt x="1857" y="782"/>
                </a:lnTo>
                <a:lnTo>
                  <a:pt x="1841" y="782"/>
                </a:lnTo>
                <a:close/>
                <a:moveTo>
                  <a:pt x="1825" y="684"/>
                </a:moveTo>
                <a:lnTo>
                  <a:pt x="1825" y="651"/>
                </a:lnTo>
                <a:lnTo>
                  <a:pt x="1825" y="635"/>
                </a:lnTo>
                <a:lnTo>
                  <a:pt x="1841" y="635"/>
                </a:lnTo>
                <a:lnTo>
                  <a:pt x="1841" y="651"/>
                </a:lnTo>
                <a:lnTo>
                  <a:pt x="1841" y="684"/>
                </a:lnTo>
                <a:lnTo>
                  <a:pt x="1825" y="684"/>
                </a:lnTo>
                <a:close/>
                <a:moveTo>
                  <a:pt x="1809" y="586"/>
                </a:moveTo>
                <a:lnTo>
                  <a:pt x="1809" y="586"/>
                </a:lnTo>
                <a:lnTo>
                  <a:pt x="1792" y="537"/>
                </a:lnTo>
                <a:lnTo>
                  <a:pt x="1809" y="537"/>
                </a:lnTo>
                <a:lnTo>
                  <a:pt x="1825" y="570"/>
                </a:lnTo>
                <a:lnTo>
                  <a:pt x="1825" y="586"/>
                </a:lnTo>
                <a:lnTo>
                  <a:pt x="1809" y="586"/>
                </a:lnTo>
                <a:close/>
                <a:moveTo>
                  <a:pt x="1776" y="489"/>
                </a:moveTo>
                <a:lnTo>
                  <a:pt x="1760" y="472"/>
                </a:lnTo>
                <a:lnTo>
                  <a:pt x="1760" y="440"/>
                </a:lnTo>
                <a:lnTo>
                  <a:pt x="1744" y="440"/>
                </a:lnTo>
                <a:lnTo>
                  <a:pt x="1760" y="440"/>
                </a:lnTo>
                <a:lnTo>
                  <a:pt x="1776" y="472"/>
                </a:lnTo>
                <a:lnTo>
                  <a:pt x="1792" y="472"/>
                </a:lnTo>
                <a:lnTo>
                  <a:pt x="1792" y="489"/>
                </a:lnTo>
                <a:lnTo>
                  <a:pt x="1776" y="489"/>
                </a:lnTo>
                <a:close/>
                <a:moveTo>
                  <a:pt x="1728" y="391"/>
                </a:moveTo>
                <a:lnTo>
                  <a:pt x="1712" y="375"/>
                </a:lnTo>
                <a:lnTo>
                  <a:pt x="1696" y="358"/>
                </a:lnTo>
                <a:lnTo>
                  <a:pt x="1712" y="358"/>
                </a:lnTo>
                <a:lnTo>
                  <a:pt x="1712" y="375"/>
                </a:lnTo>
                <a:lnTo>
                  <a:pt x="1728" y="391"/>
                </a:lnTo>
                <a:lnTo>
                  <a:pt x="1728" y="407"/>
                </a:lnTo>
                <a:lnTo>
                  <a:pt x="1728" y="391"/>
                </a:lnTo>
                <a:close/>
                <a:moveTo>
                  <a:pt x="1663" y="326"/>
                </a:moveTo>
                <a:lnTo>
                  <a:pt x="1663" y="309"/>
                </a:lnTo>
                <a:lnTo>
                  <a:pt x="1631" y="293"/>
                </a:lnTo>
                <a:lnTo>
                  <a:pt x="1631" y="277"/>
                </a:lnTo>
                <a:lnTo>
                  <a:pt x="1647" y="277"/>
                </a:lnTo>
                <a:lnTo>
                  <a:pt x="1663" y="309"/>
                </a:lnTo>
                <a:lnTo>
                  <a:pt x="1679" y="309"/>
                </a:lnTo>
                <a:lnTo>
                  <a:pt x="1663" y="326"/>
                </a:lnTo>
                <a:close/>
                <a:moveTo>
                  <a:pt x="1582" y="244"/>
                </a:moveTo>
                <a:lnTo>
                  <a:pt x="1566" y="228"/>
                </a:lnTo>
                <a:lnTo>
                  <a:pt x="1550" y="212"/>
                </a:lnTo>
                <a:lnTo>
                  <a:pt x="1566" y="212"/>
                </a:lnTo>
                <a:lnTo>
                  <a:pt x="1582" y="228"/>
                </a:lnTo>
                <a:lnTo>
                  <a:pt x="1599" y="228"/>
                </a:lnTo>
                <a:lnTo>
                  <a:pt x="1599" y="244"/>
                </a:lnTo>
                <a:lnTo>
                  <a:pt x="1582" y="244"/>
                </a:lnTo>
                <a:close/>
                <a:moveTo>
                  <a:pt x="1502" y="179"/>
                </a:moveTo>
                <a:lnTo>
                  <a:pt x="1469" y="163"/>
                </a:lnTo>
                <a:lnTo>
                  <a:pt x="1469" y="147"/>
                </a:lnTo>
                <a:lnTo>
                  <a:pt x="1486" y="147"/>
                </a:lnTo>
                <a:lnTo>
                  <a:pt x="1518" y="179"/>
                </a:lnTo>
                <a:lnTo>
                  <a:pt x="1502" y="179"/>
                </a:lnTo>
                <a:close/>
                <a:moveTo>
                  <a:pt x="1421" y="130"/>
                </a:moveTo>
                <a:lnTo>
                  <a:pt x="1405" y="114"/>
                </a:lnTo>
                <a:lnTo>
                  <a:pt x="1389" y="114"/>
                </a:lnTo>
                <a:lnTo>
                  <a:pt x="1373" y="114"/>
                </a:lnTo>
                <a:lnTo>
                  <a:pt x="1373" y="98"/>
                </a:lnTo>
                <a:lnTo>
                  <a:pt x="1389" y="98"/>
                </a:lnTo>
                <a:lnTo>
                  <a:pt x="1405" y="114"/>
                </a:lnTo>
                <a:lnTo>
                  <a:pt x="1421" y="114"/>
                </a:lnTo>
                <a:lnTo>
                  <a:pt x="1437" y="130"/>
                </a:lnTo>
                <a:lnTo>
                  <a:pt x="1421" y="130"/>
                </a:lnTo>
                <a:close/>
                <a:moveTo>
                  <a:pt x="1324" y="81"/>
                </a:moveTo>
                <a:lnTo>
                  <a:pt x="1324" y="81"/>
                </a:lnTo>
                <a:lnTo>
                  <a:pt x="1292" y="65"/>
                </a:lnTo>
                <a:lnTo>
                  <a:pt x="1276" y="65"/>
                </a:lnTo>
                <a:lnTo>
                  <a:pt x="1292" y="65"/>
                </a:lnTo>
                <a:lnTo>
                  <a:pt x="1324" y="65"/>
                </a:lnTo>
                <a:lnTo>
                  <a:pt x="1340" y="81"/>
                </a:lnTo>
                <a:lnTo>
                  <a:pt x="1324" y="81"/>
                </a:lnTo>
                <a:close/>
                <a:moveTo>
                  <a:pt x="1227" y="49"/>
                </a:moveTo>
                <a:lnTo>
                  <a:pt x="1195" y="49"/>
                </a:lnTo>
                <a:lnTo>
                  <a:pt x="1179" y="33"/>
                </a:lnTo>
                <a:lnTo>
                  <a:pt x="1195" y="33"/>
                </a:lnTo>
                <a:lnTo>
                  <a:pt x="1243" y="49"/>
                </a:lnTo>
                <a:lnTo>
                  <a:pt x="1227" y="49"/>
                </a:lnTo>
                <a:close/>
                <a:moveTo>
                  <a:pt x="1130" y="33"/>
                </a:moveTo>
                <a:lnTo>
                  <a:pt x="1114" y="33"/>
                </a:lnTo>
                <a:lnTo>
                  <a:pt x="1098" y="16"/>
                </a:lnTo>
                <a:lnTo>
                  <a:pt x="1082" y="16"/>
                </a:lnTo>
                <a:lnTo>
                  <a:pt x="1098" y="16"/>
                </a:lnTo>
                <a:lnTo>
                  <a:pt x="1114" y="16"/>
                </a:lnTo>
                <a:lnTo>
                  <a:pt x="1130" y="16"/>
                </a:lnTo>
                <a:lnTo>
                  <a:pt x="1146" y="16"/>
                </a:lnTo>
                <a:lnTo>
                  <a:pt x="1146" y="33"/>
                </a:lnTo>
                <a:lnTo>
                  <a:pt x="1130" y="33"/>
                </a:lnTo>
                <a:close/>
                <a:moveTo>
                  <a:pt x="1033" y="16"/>
                </a:moveTo>
                <a:lnTo>
                  <a:pt x="1017" y="16"/>
                </a:lnTo>
                <a:lnTo>
                  <a:pt x="985" y="16"/>
                </a:lnTo>
                <a:lnTo>
                  <a:pt x="985" y="0"/>
                </a:lnTo>
                <a:lnTo>
                  <a:pt x="1017" y="0"/>
                </a:lnTo>
                <a:lnTo>
                  <a:pt x="1033" y="0"/>
                </a:lnTo>
                <a:lnTo>
                  <a:pt x="1050" y="16"/>
                </a:lnTo>
                <a:lnTo>
                  <a:pt x="1033" y="16"/>
                </a:lnTo>
                <a:close/>
              </a:path>
            </a:pathLst>
          </a:custGeom>
          <a:solidFill>
            <a:srgbClr val="FF0000">
              <a:alpha val="100000"/>
            </a:srgbClr>
          </a:solidFill>
          <a:ln w="0" cap="flat" cmpd="sng">
            <a:solidFill>
              <a:srgbClr val="FF0000">
                <a:alpha val="100000"/>
              </a:srgbClr>
            </a:solidFill>
            <a:prstDash val="solid"/>
            <a:miter lim="800000"/>
            <a:headEnd type="none" w="med" len="med"/>
            <a:tailEnd type="none" w="med" len="med"/>
          </a:ln>
        </p:spPr>
        <p:txBody>
          <a:bodyPr/>
          <a:p>
            <a:endParaRPr lang="zh-CN" altLang="en-US"/>
          </a:p>
        </p:txBody>
      </p:sp>
      <p:sp>
        <p:nvSpPr>
          <p:cNvPr id="21511" name="Freeform 33"/>
          <p:cNvSpPr/>
          <p:nvPr/>
        </p:nvSpPr>
        <p:spPr>
          <a:xfrm>
            <a:off x="3544888" y="2635250"/>
            <a:ext cx="2281237" cy="2430463"/>
          </a:xfrm>
          <a:custGeom>
            <a:avLst/>
            <a:gdLst>
              <a:gd name="txL" fmla="*/ 0 w 1437"/>
              <a:gd name="txT" fmla="*/ 0 h 1531"/>
              <a:gd name="txR" fmla="*/ 1437 w 1437"/>
              <a:gd name="txB" fmla="*/ 1531 h 1531"/>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437" h="1531">
                <a:moveTo>
                  <a:pt x="710" y="0"/>
                </a:moveTo>
                <a:lnTo>
                  <a:pt x="646" y="0"/>
                </a:lnTo>
                <a:lnTo>
                  <a:pt x="565" y="16"/>
                </a:lnTo>
                <a:lnTo>
                  <a:pt x="500" y="32"/>
                </a:lnTo>
                <a:lnTo>
                  <a:pt x="436" y="49"/>
                </a:lnTo>
                <a:lnTo>
                  <a:pt x="371" y="81"/>
                </a:lnTo>
                <a:lnTo>
                  <a:pt x="323" y="130"/>
                </a:lnTo>
                <a:lnTo>
                  <a:pt x="258" y="163"/>
                </a:lnTo>
                <a:lnTo>
                  <a:pt x="210" y="212"/>
                </a:lnTo>
                <a:lnTo>
                  <a:pt x="161" y="277"/>
                </a:lnTo>
                <a:lnTo>
                  <a:pt x="129" y="326"/>
                </a:lnTo>
                <a:lnTo>
                  <a:pt x="81" y="391"/>
                </a:lnTo>
                <a:lnTo>
                  <a:pt x="64" y="456"/>
                </a:lnTo>
                <a:lnTo>
                  <a:pt x="32" y="537"/>
                </a:lnTo>
                <a:lnTo>
                  <a:pt x="16" y="602"/>
                </a:lnTo>
                <a:lnTo>
                  <a:pt x="0" y="684"/>
                </a:lnTo>
                <a:lnTo>
                  <a:pt x="0" y="765"/>
                </a:lnTo>
                <a:lnTo>
                  <a:pt x="0" y="830"/>
                </a:lnTo>
                <a:lnTo>
                  <a:pt x="16" y="912"/>
                </a:lnTo>
                <a:lnTo>
                  <a:pt x="32" y="993"/>
                </a:lnTo>
                <a:lnTo>
                  <a:pt x="64" y="1058"/>
                </a:lnTo>
                <a:lnTo>
                  <a:pt x="81" y="1123"/>
                </a:lnTo>
                <a:lnTo>
                  <a:pt x="129" y="1189"/>
                </a:lnTo>
                <a:lnTo>
                  <a:pt x="161" y="1237"/>
                </a:lnTo>
                <a:lnTo>
                  <a:pt x="210" y="1303"/>
                </a:lnTo>
                <a:lnTo>
                  <a:pt x="258" y="1351"/>
                </a:lnTo>
                <a:lnTo>
                  <a:pt x="323" y="1400"/>
                </a:lnTo>
                <a:lnTo>
                  <a:pt x="371" y="1433"/>
                </a:lnTo>
                <a:lnTo>
                  <a:pt x="436" y="1465"/>
                </a:lnTo>
                <a:lnTo>
                  <a:pt x="500" y="1482"/>
                </a:lnTo>
                <a:lnTo>
                  <a:pt x="565" y="1514"/>
                </a:lnTo>
                <a:lnTo>
                  <a:pt x="646" y="1514"/>
                </a:lnTo>
                <a:lnTo>
                  <a:pt x="710" y="1531"/>
                </a:lnTo>
                <a:lnTo>
                  <a:pt x="791" y="1514"/>
                </a:lnTo>
                <a:lnTo>
                  <a:pt x="856" y="1514"/>
                </a:lnTo>
                <a:lnTo>
                  <a:pt x="920" y="1482"/>
                </a:lnTo>
                <a:lnTo>
                  <a:pt x="1001" y="1465"/>
                </a:lnTo>
                <a:lnTo>
                  <a:pt x="1049" y="1433"/>
                </a:lnTo>
                <a:lnTo>
                  <a:pt x="1114" y="1400"/>
                </a:lnTo>
                <a:lnTo>
                  <a:pt x="1163" y="1351"/>
                </a:lnTo>
                <a:lnTo>
                  <a:pt x="1227" y="1303"/>
                </a:lnTo>
                <a:lnTo>
                  <a:pt x="1259" y="1237"/>
                </a:lnTo>
                <a:lnTo>
                  <a:pt x="1308" y="1189"/>
                </a:lnTo>
                <a:lnTo>
                  <a:pt x="1340" y="1123"/>
                </a:lnTo>
                <a:lnTo>
                  <a:pt x="1372" y="1058"/>
                </a:lnTo>
                <a:lnTo>
                  <a:pt x="1405" y="993"/>
                </a:lnTo>
                <a:lnTo>
                  <a:pt x="1421" y="912"/>
                </a:lnTo>
                <a:lnTo>
                  <a:pt x="1421" y="830"/>
                </a:lnTo>
                <a:lnTo>
                  <a:pt x="1437" y="765"/>
                </a:lnTo>
                <a:lnTo>
                  <a:pt x="1421" y="684"/>
                </a:lnTo>
                <a:lnTo>
                  <a:pt x="1421" y="602"/>
                </a:lnTo>
                <a:lnTo>
                  <a:pt x="1405" y="537"/>
                </a:lnTo>
                <a:lnTo>
                  <a:pt x="1372" y="456"/>
                </a:lnTo>
                <a:lnTo>
                  <a:pt x="1340" y="391"/>
                </a:lnTo>
                <a:lnTo>
                  <a:pt x="1308" y="326"/>
                </a:lnTo>
                <a:lnTo>
                  <a:pt x="1259" y="277"/>
                </a:lnTo>
                <a:lnTo>
                  <a:pt x="1227" y="212"/>
                </a:lnTo>
                <a:lnTo>
                  <a:pt x="1163" y="163"/>
                </a:lnTo>
                <a:lnTo>
                  <a:pt x="1114" y="130"/>
                </a:lnTo>
                <a:lnTo>
                  <a:pt x="1049" y="81"/>
                </a:lnTo>
                <a:lnTo>
                  <a:pt x="1001" y="49"/>
                </a:lnTo>
                <a:lnTo>
                  <a:pt x="920" y="32"/>
                </a:lnTo>
                <a:lnTo>
                  <a:pt x="856" y="16"/>
                </a:lnTo>
                <a:lnTo>
                  <a:pt x="791" y="0"/>
                </a:lnTo>
                <a:lnTo>
                  <a:pt x="710" y="0"/>
                </a:lnTo>
                <a:close/>
              </a:path>
            </a:pathLst>
          </a:custGeom>
          <a:noFill/>
          <a:ln w="9525">
            <a:noFill/>
          </a:ln>
        </p:spPr>
        <p:txBody>
          <a:bodyPr/>
          <a:p>
            <a:endParaRPr lang="zh-CN" altLang="en-US"/>
          </a:p>
        </p:txBody>
      </p:sp>
      <p:sp>
        <p:nvSpPr>
          <p:cNvPr id="36874" name="Freeform 34"/>
          <p:cNvSpPr>
            <a:spLocks noEditPoints="1"/>
          </p:cNvSpPr>
          <p:nvPr/>
        </p:nvSpPr>
        <p:spPr>
          <a:xfrm>
            <a:off x="3544888" y="2609850"/>
            <a:ext cx="2281237" cy="2455863"/>
          </a:xfrm>
          <a:custGeom>
            <a:avLst/>
            <a:gdLst>
              <a:gd name="txL" fmla="*/ 0 w 1437"/>
              <a:gd name="txT" fmla="*/ 0 h 1547"/>
              <a:gd name="txR" fmla="*/ 1437 w 1437"/>
              <a:gd name="txB" fmla="*/ 1547 h 1547"/>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437" h="1547">
                <a:moveTo>
                  <a:pt x="743" y="16"/>
                </a:moveTo>
                <a:lnTo>
                  <a:pt x="710" y="16"/>
                </a:lnTo>
                <a:lnTo>
                  <a:pt x="694" y="16"/>
                </a:lnTo>
                <a:lnTo>
                  <a:pt x="694" y="0"/>
                </a:lnTo>
                <a:lnTo>
                  <a:pt x="710" y="0"/>
                </a:lnTo>
                <a:lnTo>
                  <a:pt x="743" y="0"/>
                </a:lnTo>
                <a:lnTo>
                  <a:pt x="743" y="16"/>
                </a:lnTo>
                <a:close/>
                <a:moveTo>
                  <a:pt x="630" y="16"/>
                </a:moveTo>
                <a:lnTo>
                  <a:pt x="613" y="32"/>
                </a:lnTo>
                <a:lnTo>
                  <a:pt x="597" y="32"/>
                </a:lnTo>
                <a:lnTo>
                  <a:pt x="581" y="32"/>
                </a:lnTo>
                <a:lnTo>
                  <a:pt x="581" y="16"/>
                </a:lnTo>
                <a:lnTo>
                  <a:pt x="597" y="16"/>
                </a:lnTo>
                <a:lnTo>
                  <a:pt x="630" y="0"/>
                </a:lnTo>
                <a:lnTo>
                  <a:pt x="646" y="16"/>
                </a:lnTo>
                <a:lnTo>
                  <a:pt x="630" y="16"/>
                </a:lnTo>
                <a:close/>
                <a:moveTo>
                  <a:pt x="533" y="48"/>
                </a:moveTo>
                <a:lnTo>
                  <a:pt x="500" y="48"/>
                </a:lnTo>
                <a:lnTo>
                  <a:pt x="484" y="48"/>
                </a:lnTo>
                <a:lnTo>
                  <a:pt x="500" y="32"/>
                </a:lnTo>
                <a:lnTo>
                  <a:pt x="533" y="32"/>
                </a:lnTo>
                <a:lnTo>
                  <a:pt x="549" y="32"/>
                </a:lnTo>
                <a:lnTo>
                  <a:pt x="533" y="48"/>
                </a:lnTo>
                <a:close/>
                <a:moveTo>
                  <a:pt x="436" y="81"/>
                </a:moveTo>
                <a:lnTo>
                  <a:pt x="436" y="81"/>
                </a:lnTo>
                <a:lnTo>
                  <a:pt x="404" y="97"/>
                </a:lnTo>
                <a:lnTo>
                  <a:pt x="387" y="97"/>
                </a:lnTo>
                <a:lnTo>
                  <a:pt x="387" y="81"/>
                </a:lnTo>
                <a:lnTo>
                  <a:pt x="404" y="81"/>
                </a:lnTo>
                <a:lnTo>
                  <a:pt x="436" y="65"/>
                </a:lnTo>
                <a:lnTo>
                  <a:pt x="452" y="65"/>
                </a:lnTo>
                <a:lnTo>
                  <a:pt x="436" y="81"/>
                </a:lnTo>
                <a:close/>
                <a:moveTo>
                  <a:pt x="355" y="130"/>
                </a:moveTo>
                <a:lnTo>
                  <a:pt x="355" y="130"/>
                </a:lnTo>
                <a:lnTo>
                  <a:pt x="323" y="146"/>
                </a:lnTo>
                <a:lnTo>
                  <a:pt x="307" y="146"/>
                </a:lnTo>
                <a:lnTo>
                  <a:pt x="307" y="130"/>
                </a:lnTo>
                <a:lnTo>
                  <a:pt x="339" y="114"/>
                </a:lnTo>
                <a:lnTo>
                  <a:pt x="355" y="114"/>
                </a:lnTo>
                <a:lnTo>
                  <a:pt x="355" y="130"/>
                </a:lnTo>
                <a:close/>
                <a:moveTo>
                  <a:pt x="274" y="179"/>
                </a:moveTo>
                <a:lnTo>
                  <a:pt x="258" y="195"/>
                </a:lnTo>
                <a:lnTo>
                  <a:pt x="242" y="211"/>
                </a:lnTo>
                <a:lnTo>
                  <a:pt x="226" y="211"/>
                </a:lnTo>
                <a:lnTo>
                  <a:pt x="226" y="195"/>
                </a:lnTo>
                <a:lnTo>
                  <a:pt x="258" y="179"/>
                </a:lnTo>
                <a:lnTo>
                  <a:pt x="274" y="179"/>
                </a:lnTo>
                <a:close/>
                <a:moveTo>
                  <a:pt x="194" y="260"/>
                </a:moveTo>
                <a:lnTo>
                  <a:pt x="194" y="260"/>
                </a:lnTo>
                <a:lnTo>
                  <a:pt x="177" y="293"/>
                </a:lnTo>
                <a:lnTo>
                  <a:pt x="161" y="293"/>
                </a:lnTo>
                <a:lnTo>
                  <a:pt x="161" y="276"/>
                </a:lnTo>
                <a:lnTo>
                  <a:pt x="177" y="260"/>
                </a:lnTo>
                <a:lnTo>
                  <a:pt x="194" y="244"/>
                </a:lnTo>
                <a:lnTo>
                  <a:pt x="210" y="244"/>
                </a:lnTo>
                <a:lnTo>
                  <a:pt x="194" y="260"/>
                </a:lnTo>
                <a:close/>
                <a:moveTo>
                  <a:pt x="145" y="342"/>
                </a:moveTo>
                <a:lnTo>
                  <a:pt x="129" y="358"/>
                </a:lnTo>
                <a:lnTo>
                  <a:pt x="113" y="374"/>
                </a:lnTo>
                <a:lnTo>
                  <a:pt x="97" y="374"/>
                </a:lnTo>
                <a:lnTo>
                  <a:pt x="113" y="342"/>
                </a:lnTo>
                <a:lnTo>
                  <a:pt x="129" y="325"/>
                </a:lnTo>
                <a:lnTo>
                  <a:pt x="145" y="325"/>
                </a:lnTo>
                <a:lnTo>
                  <a:pt x="145" y="342"/>
                </a:lnTo>
                <a:close/>
                <a:moveTo>
                  <a:pt x="81" y="423"/>
                </a:moveTo>
                <a:lnTo>
                  <a:pt x="81" y="439"/>
                </a:lnTo>
                <a:lnTo>
                  <a:pt x="64" y="472"/>
                </a:lnTo>
                <a:lnTo>
                  <a:pt x="64" y="455"/>
                </a:lnTo>
                <a:lnTo>
                  <a:pt x="64" y="439"/>
                </a:lnTo>
                <a:lnTo>
                  <a:pt x="81" y="423"/>
                </a:lnTo>
                <a:lnTo>
                  <a:pt x="81" y="407"/>
                </a:lnTo>
                <a:lnTo>
                  <a:pt x="81" y="423"/>
                </a:lnTo>
                <a:close/>
                <a:moveTo>
                  <a:pt x="48" y="521"/>
                </a:moveTo>
                <a:lnTo>
                  <a:pt x="32" y="553"/>
                </a:lnTo>
                <a:lnTo>
                  <a:pt x="32" y="569"/>
                </a:lnTo>
                <a:lnTo>
                  <a:pt x="16" y="569"/>
                </a:lnTo>
                <a:lnTo>
                  <a:pt x="16" y="553"/>
                </a:lnTo>
                <a:lnTo>
                  <a:pt x="32" y="553"/>
                </a:lnTo>
                <a:lnTo>
                  <a:pt x="32" y="521"/>
                </a:lnTo>
                <a:lnTo>
                  <a:pt x="32" y="504"/>
                </a:lnTo>
                <a:lnTo>
                  <a:pt x="48" y="504"/>
                </a:lnTo>
                <a:lnTo>
                  <a:pt x="48" y="521"/>
                </a:lnTo>
                <a:close/>
                <a:moveTo>
                  <a:pt x="16" y="618"/>
                </a:moveTo>
                <a:lnTo>
                  <a:pt x="16" y="618"/>
                </a:lnTo>
                <a:lnTo>
                  <a:pt x="16" y="667"/>
                </a:lnTo>
                <a:lnTo>
                  <a:pt x="0" y="667"/>
                </a:lnTo>
                <a:lnTo>
                  <a:pt x="0" y="651"/>
                </a:lnTo>
                <a:lnTo>
                  <a:pt x="16" y="618"/>
                </a:lnTo>
                <a:lnTo>
                  <a:pt x="16" y="602"/>
                </a:lnTo>
                <a:lnTo>
                  <a:pt x="16" y="618"/>
                </a:lnTo>
                <a:close/>
                <a:moveTo>
                  <a:pt x="16" y="716"/>
                </a:moveTo>
                <a:lnTo>
                  <a:pt x="16" y="732"/>
                </a:lnTo>
                <a:lnTo>
                  <a:pt x="16" y="765"/>
                </a:lnTo>
                <a:lnTo>
                  <a:pt x="0" y="765"/>
                </a:lnTo>
                <a:lnTo>
                  <a:pt x="0" y="732"/>
                </a:lnTo>
                <a:lnTo>
                  <a:pt x="0" y="716"/>
                </a:lnTo>
                <a:lnTo>
                  <a:pt x="16" y="716"/>
                </a:lnTo>
                <a:close/>
                <a:moveTo>
                  <a:pt x="16" y="814"/>
                </a:moveTo>
                <a:lnTo>
                  <a:pt x="16" y="846"/>
                </a:lnTo>
                <a:lnTo>
                  <a:pt x="16" y="863"/>
                </a:lnTo>
                <a:lnTo>
                  <a:pt x="0" y="879"/>
                </a:lnTo>
                <a:lnTo>
                  <a:pt x="0" y="863"/>
                </a:lnTo>
                <a:lnTo>
                  <a:pt x="0" y="846"/>
                </a:lnTo>
                <a:lnTo>
                  <a:pt x="0" y="814"/>
                </a:lnTo>
                <a:lnTo>
                  <a:pt x="16" y="814"/>
                </a:lnTo>
                <a:close/>
                <a:moveTo>
                  <a:pt x="16" y="928"/>
                </a:moveTo>
                <a:lnTo>
                  <a:pt x="16" y="928"/>
                </a:lnTo>
                <a:lnTo>
                  <a:pt x="32" y="960"/>
                </a:lnTo>
                <a:lnTo>
                  <a:pt x="32" y="977"/>
                </a:lnTo>
                <a:lnTo>
                  <a:pt x="16" y="977"/>
                </a:lnTo>
                <a:lnTo>
                  <a:pt x="16" y="960"/>
                </a:lnTo>
                <a:lnTo>
                  <a:pt x="0" y="928"/>
                </a:lnTo>
                <a:lnTo>
                  <a:pt x="16" y="911"/>
                </a:lnTo>
                <a:lnTo>
                  <a:pt x="16" y="928"/>
                </a:lnTo>
                <a:close/>
                <a:moveTo>
                  <a:pt x="48" y="1025"/>
                </a:moveTo>
                <a:lnTo>
                  <a:pt x="48" y="1042"/>
                </a:lnTo>
                <a:lnTo>
                  <a:pt x="64" y="1058"/>
                </a:lnTo>
                <a:lnTo>
                  <a:pt x="64" y="1074"/>
                </a:lnTo>
                <a:lnTo>
                  <a:pt x="48" y="1074"/>
                </a:lnTo>
                <a:lnTo>
                  <a:pt x="32" y="1042"/>
                </a:lnTo>
                <a:lnTo>
                  <a:pt x="32" y="1025"/>
                </a:lnTo>
                <a:lnTo>
                  <a:pt x="32" y="1009"/>
                </a:lnTo>
                <a:lnTo>
                  <a:pt x="48" y="1009"/>
                </a:lnTo>
                <a:lnTo>
                  <a:pt x="48" y="1025"/>
                </a:lnTo>
                <a:close/>
                <a:moveTo>
                  <a:pt x="81" y="1123"/>
                </a:moveTo>
                <a:lnTo>
                  <a:pt x="97" y="1139"/>
                </a:lnTo>
                <a:lnTo>
                  <a:pt x="97" y="1156"/>
                </a:lnTo>
                <a:lnTo>
                  <a:pt x="97" y="1172"/>
                </a:lnTo>
                <a:lnTo>
                  <a:pt x="97" y="1156"/>
                </a:lnTo>
                <a:lnTo>
                  <a:pt x="81" y="1139"/>
                </a:lnTo>
                <a:lnTo>
                  <a:pt x="64" y="1123"/>
                </a:lnTo>
                <a:lnTo>
                  <a:pt x="81" y="1107"/>
                </a:lnTo>
                <a:lnTo>
                  <a:pt x="81" y="1123"/>
                </a:lnTo>
                <a:close/>
                <a:moveTo>
                  <a:pt x="129" y="1205"/>
                </a:moveTo>
                <a:lnTo>
                  <a:pt x="145" y="1221"/>
                </a:lnTo>
                <a:lnTo>
                  <a:pt x="161" y="1237"/>
                </a:lnTo>
                <a:lnTo>
                  <a:pt x="161" y="1253"/>
                </a:lnTo>
                <a:lnTo>
                  <a:pt x="145" y="1253"/>
                </a:lnTo>
                <a:lnTo>
                  <a:pt x="129" y="1237"/>
                </a:lnTo>
                <a:lnTo>
                  <a:pt x="113" y="1205"/>
                </a:lnTo>
                <a:lnTo>
                  <a:pt x="129" y="1205"/>
                </a:lnTo>
                <a:close/>
                <a:moveTo>
                  <a:pt x="194" y="1286"/>
                </a:moveTo>
                <a:lnTo>
                  <a:pt x="210" y="1319"/>
                </a:lnTo>
                <a:lnTo>
                  <a:pt x="226" y="1319"/>
                </a:lnTo>
                <a:lnTo>
                  <a:pt x="226" y="1335"/>
                </a:lnTo>
                <a:lnTo>
                  <a:pt x="210" y="1335"/>
                </a:lnTo>
                <a:lnTo>
                  <a:pt x="210" y="1319"/>
                </a:lnTo>
                <a:lnTo>
                  <a:pt x="177" y="1302"/>
                </a:lnTo>
                <a:lnTo>
                  <a:pt x="177" y="1286"/>
                </a:lnTo>
                <a:lnTo>
                  <a:pt x="194" y="1286"/>
                </a:lnTo>
                <a:close/>
                <a:moveTo>
                  <a:pt x="258" y="1351"/>
                </a:moveTo>
                <a:lnTo>
                  <a:pt x="258" y="1367"/>
                </a:lnTo>
                <a:lnTo>
                  <a:pt x="291" y="1384"/>
                </a:lnTo>
                <a:lnTo>
                  <a:pt x="307" y="1384"/>
                </a:lnTo>
                <a:lnTo>
                  <a:pt x="307" y="1400"/>
                </a:lnTo>
                <a:lnTo>
                  <a:pt x="291" y="1400"/>
                </a:lnTo>
                <a:lnTo>
                  <a:pt x="258" y="1367"/>
                </a:lnTo>
                <a:lnTo>
                  <a:pt x="258" y="1351"/>
                </a:lnTo>
                <a:close/>
                <a:moveTo>
                  <a:pt x="339" y="1416"/>
                </a:moveTo>
                <a:lnTo>
                  <a:pt x="355" y="1416"/>
                </a:lnTo>
                <a:lnTo>
                  <a:pt x="371" y="1449"/>
                </a:lnTo>
                <a:lnTo>
                  <a:pt x="387" y="1449"/>
                </a:lnTo>
                <a:lnTo>
                  <a:pt x="371" y="1449"/>
                </a:lnTo>
                <a:lnTo>
                  <a:pt x="339" y="1433"/>
                </a:lnTo>
                <a:lnTo>
                  <a:pt x="339" y="1416"/>
                </a:lnTo>
                <a:close/>
                <a:moveTo>
                  <a:pt x="436" y="1465"/>
                </a:moveTo>
                <a:lnTo>
                  <a:pt x="436" y="1465"/>
                </a:lnTo>
                <a:lnTo>
                  <a:pt x="468" y="1481"/>
                </a:lnTo>
                <a:lnTo>
                  <a:pt x="484" y="1498"/>
                </a:lnTo>
                <a:lnTo>
                  <a:pt x="468" y="1498"/>
                </a:lnTo>
                <a:lnTo>
                  <a:pt x="436" y="1481"/>
                </a:lnTo>
                <a:lnTo>
                  <a:pt x="420" y="1481"/>
                </a:lnTo>
                <a:lnTo>
                  <a:pt x="420" y="1465"/>
                </a:lnTo>
                <a:lnTo>
                  <a:pt x="436" y="1465"/>
                </a:lnTo>
                <a:close/>
                <a:moveTo>
                  <a:pt x="533" y="1498"/>
                </a:moveTo>
                <a:lnTo>
                  <a:pt x="533" y="1514"/>
                </a:lnTo>
                <a:lnTo>
                  <a:pt x="565" y="1514"/>
                </a:lnTo>
                <a:lnTo>
                  <a:pt x="581" y="1514"/>
                </a:lnTo>
                <a:lnTo>
                  <a:pt x="581" y="1530"/>
                </a:lnTo>
                <a:lnTo>
                  <a:pt x="565" y="1530"/>
                </a:lnTo>
                <a:lnTo>
                  <a:pt x="533" y="1530"/>
                </a:lnTo>
                <a:lnTo>
                  <a:pt x="517" y="1514"/>
                </a:lnTo>
                <a:lnTo>
                  <a:pt x="533" y="1498"/>
                </a:lnTo>
                <a:close/>
                <a:moveTo>
                  <a:pt x="630" y="1530"/>
                </a:moveTo>
                <a:lnTo>
                  <a:pt x="646" y="1530"/>
                </a:lnTo>
                <a:lnTo>
                  <a:pt x="662" y="1530"/>
                </a:lnTo>
                <a:lnTo>
                  <a:pt x="678" y="1530"/>
                </a:lnTo>
                <a:lnTo>
                  <a:pt x="678" y="1547"/>
                </a:lnTo>
                <a:lnTo>
                  <a:pt x="662" y="1547"/>
                </a:lnTo>
                <a:lnTo>
                  <a:pt x="646" y="1547"/>
                </a:lnTo>
                <a:lnTo>
                  <a:pt x="630" y="1547"/>
                </a:lnTo>
                <a:lnTo>
                  <a:pt x="613" y="1530"/>
                </a:lnTo>
                <a:lnTo>
                  <a:pt x="630" y="1530"/>
                </a:lnTo>
                <a:close/>
                <a:moveTo>
                  <a:pt x="727" y="1530"/>
                </a:moveTo>
                <a:lnTo>
                  <a:pt x="759" y="1530"/>
                </a:lnTo>
                <a:lnTo>
                  <a:pt x="775" y="1530"/>
                </a:lnTo>
                <a:lnTo>
                  <a:pt x="775" y="1547"/>
                </a:lnTo>
                <a:lnTo>
                  <a:pt x="759" y="1547"/>
                </a:lnTo>
                <a:lnTo>
                  <a:pt x="727" y="1547"/>
                </a:lnTo>
                <a:lnTo>
                  <a:pt x="727" y="1530"/>
                </a:lnTo>
                <a:close/>
                <a:moveTo>
                  <a:pt x="823" y="1530"/>
                </a:moveTo>
                <a:lnTo>
                  <a:pt x="856" y="1514"/>
                </a:lnTo>
                <a:lnTo>
                  <a:pt x="872" y="1514"/>
                </a:lnTo>
                <a:lnTo>
                  <a:pt x="872" y="1530"/>
                </a:lnTo>
                <a:lnTo>
                  <a:pt x="856" y="1530"/>
                </a:lnTo>
                <a:lnTo>
                  <a:pt x="823" y="1530"/>
                </a:lnTo>
                <a:close/>
                <a:moveTo>
                  <a:pt x="920" y="1498"/>
                </a:moveTo>
                <a:lnTo>
                  <a:pt x="920" y="1498"/>
                </a:lnTo>
                <a:lnTo>
                  <a:pt x="953" y="1481"/>
                </a:lnTo>
                <a:lnTo>
                  <a:pt x="969" y="1481"/>
                </a:lnTo>
                <a:lnTo>
                  <a:pt x="969" y="1498"/>
                </a:lnTo>
                <a:lnTo>
                  <a:pt x="936" y="1514"/>
                </a:lnTo>
                <a:lnTo>
                  <a:pt x="920" y="1514"/>
                </a:lnTo>
                <a:lnTo>
                  <a:pt x="920" y="1498"/>
                </a:lnTo>
                <a:close/>
                <a:moveTo>
                  <a:pt x="1017" y="1465"/>
                </a:moveTo>
                <a:lnTo>
                  <a:pt x="1017" y="1465"/>
                </a:lnTo>
                <a:lnTo>
                  <a:pt x="1049" y="1449"/>
                </a:lnTo>
                <a:lnTo>
                  <a:pt x="1049" y="1433"/>
                </a:lnTo>
                <a:lnTo>
                  <a:pt x="1066" y="1433"/>
                </a:lnTo>
                <a:lnTo>
                  <a:pt x="1066" y="1449"/>
                </a:lnTo>
                <a:lnTo>
                  <a:pt x="1033" y="1465"/>
                </a:lnTo>
                <a:lnTo>
                  <a:pt x="1017" y="1465"/>
                </a:lnTo>
                <a:close/>
                <a:moveTo>
                  <a:pt x="1098" y="1400"/>
                </a:moveTo>
                <a:lnTo>
                  <a:pt x="1114" y="1400"/>
                </a:lnTo>
                <a:lnTo>
                  <a:pt x="1130" y="1384"/>
                </a:lnTo>
                <a:lnTo>
                  <a:pt x="1146" y="1384"/>
                </a:lnTo>
                <a:lnTo>
                  <a:pt x="1146" y="1400"/>
                </a:lnTo>
                <a:lnTo>
                  <a:pt x="1114" y="1416"/>
                </a:lnTo>
                <a:lnTo>
                  <a:pt x="1098" y="1416"/>
                </a:lnTo>
                <a:lnTo>
                  <a:pt x="1098" y="1400"/>
                </a:lnTo>
                <a:close/>
                <a:moveTo>
                  <a:pt x="1179" y="1335"/>
                </a:moveTo>
                <a:lnTo>
                  <a:pt x="1195" y="1335"/>
                </a:lnTo>
                <a:lnTo>
                  <a:pt x="1211" y="1319"/>
                </a:lnTo>
                <a:lnTo>
                  <a:pt x="1211" y="1302"/>
                </a:lnTo>
                <a:lnTo>
                  <a:pt x="1227" y="1319"/>
                </a:lnTo>
                <a:lnTo>
                  <a:pt x="1195" y="1351"/>
                </a:lnTo>
                <a:lnTo>
                  <a:pt x="1179" y="1351"/>
                </a:lnTo>
                <a:lnTo>
                  <a:pt x="1179" y="1335"/>
                </a:lnTo>
                <a:close/>
                <a:moveTo>
                  <a:pt x="1259" y="1270"/>
                </a:moveTo>
                <a:lnTo>
                  <a:pt x="1259" y="1253"/>
                </a:lnTo>
                <a:lnTo>
                  <a:pt x="1276" y="1237"/>
                </a:lnTo>
                <a:lnTo>
                  <a:pt x="1292" y="1237"/>
                </a:lnTo>
                <a:lnTo>
                  <a:pt x="1276" y="1270"/>
                </a:lnTo>
                <a:lnTo>
                  <a:pt x="1259" y="1270"/>
                </a:lnTo>
                <a:lnTo>
                  <a:pt x="1259" y="1286"/>
                </a:lnTo>
                <a:lnTo>
                  <a:pt x="1243" y="1270"/>
                </a:lnTo>
                <a:lnTo>
                  <a:pt x="1259" y="1270"/>
                </a:lnTo>
                <a:close/>
                <a:moveTo>
                  <a:pt x="1308" y="1188"/>
                </a:moveTo>
                <a:lnTo>
                  <a:pt x="1324" y="1172"/>
                </a:lnTo>
                <a:lnTo>
                  <a:pt x="1324" y="1139"/>
                </a:lnTo>
                <a:lnTo>
                  <a:pt x="1340" y="1139"/>
                </a:lnTo>
                <a:lnTo>
                  <a:pt x="1340" y="1156"/>
                </a:lnTo>
                <a:lnTo>
                  <a:pt x="1340" y="1172"/>
                </a:lnTo>
                <a:lnTo>
                  <a:pt x="1324" y="1188"/>
                </a:lnTo>
                <a:lnTo>
                  <a:pt x="1308" y="1188"/>
                </a:lnTo>
                <a:close/>
                <a:moveTo>
                  <a:pt x="1356" y="1091"/>
                </a:moveTo>
                <a:lnTo>
                  <a:pt x="1372" y="1074"/>
                </a:lnTo>
                <a:lnTo>
                  <a:pt x="1372" y="1058"/>
                </a:lnTo>
                <a:lnTo>
                  <a:pt x="1389" y="1042"/>
                </a:lnTo>
                <a:lnTo>
                  <a:pt x="1389" y="1058"/>
                </a:lnTo>
                <a:lnTo>
                  <a:pt x="1372" y="1074"/>
                </a:lnTo>
                <a:lnTo>
                  <a:pt x="1372" y="1107"/>
                </a:lnTo>
                <a:lnTo>
                  <a:pt x="1356" y="1107"/>
                </a:lnTo>
                <a:lnTo>
                  <a:pt x="1356" y="1091"/>
                </a:lnTo>
                <a:close/>
                <a:moveTo>
                  <a:pt x="1389" y="993"/>
                </a:moveTo>
                <a:lnTo>
                  <a:pt x="1405" y="960"/>
                </a:lnTo>
                <a:lnTo>
                  <a:pt x="1405" y="944"/>
                </a:lnTo>
                <a:lnTo>
                  <a:pt x="1421" y="960"/>
                </a:lnTo>
                <a:lnTo>
                  <a:pt x="1405" y="1009"/>
                </a:lnTo>
                <a:lnTo>
                  <a:pt x="1389" y="1009"/>
                </a:lnTo>
                <a:lnTo>
                  <a:pt x="1389" y="993"/>
                </a:lnTo>
                <a:close/>
                <a:moveTo>
                  <a:pt x="1405" y="895"/>
                </a:moveTo>
                <a:lnTo>
                  <a:pt x="1421" y="895"/>
                </a:lnTo>
                <a:lnTo>
                  <a:pt x="1421" y="863"/>
                </a:lnTo>
                <a:lnTo>
                  <a:pt x="1421" y="846"/>
                </a:lnTo>
                <a:lnTo>
                  <a:pt x="1437" y="846"/>
                </a:lnTo>
                <a:lnTo>
                  <a:pt x="1437" y="863"/>
                </a:lnTo>
                <a:lnTo>
                  <a:pt x="1421" y="895"/>
                </a:lnTo>
                <a:lnTo>
                  <a:pt x="1421" y="911"/>
                </a:lnTo>
                <a:lnTo>
                  <a:pt x="1405" y="895"/>
                </a:lnTo>
                <a:close/>
                <a:moveTo>
                  <a:pt x="1421" y="797"/>
                </a:moveTo>
                <a:lnTo>
                  <a:pt x="1421" y="781"/>
                </a:lnTo>
                <a:lnTo>
                  <a:pt x="1421" y="749"/>
                </a:lnTo>
                <a:lnTo>
                  <a:pt x="1437" y="749"/>
                </a:lnTo>
                <a:lnTo>
                  <a:pt x="1437" y="781"/>
                </a:lnTo>
                <a:lnTo>
                  <a:pt x="1437" y="797"/>
                </a:lnTo>
                <a:lnTo>
                  <a:pt x="1421" y="797"/>
                </a:lnTo>
                <a:close/>
                <a:moveTo>
                  <a:pt x="1421" y="700"/>
                </a:moveTo>
                <a:lnTo>
                  <a:pt x="1421" y="667"/>
                </a:lnTo>
                <a:lnTo>
                  <a:pt x="1421" y="651"/>
                </a:lnTo>
                <a:lnTo>
                  <a:pt x="1437" y="700"/>
                </a:lnTo>
                <a:lnTo>
                  <a:pt x="1421" y="700"/>
                </a:lnTo>
                <a:close/>
                <a:moveTo>
                  <a:pt x="1405" y="602"/>
                </a:moveTo>
                <a:lnTo>
                  <a:pt x="1405" y="586"/>
                </a:lnTo>
                <a:lnTo>
                  <a:pt x="1389" y="553"/>
                </a:lnTo>
                <a:lnTo>
                  <a:pt x="1389" y="537"/>
                </a:lnTo>
                <a:lnTo>
                  <a:pt x="1405" y="537"/>
                </a:lnTo>
                <a:lnTo>
                  <a:pt x="1405" y="553"/>
                </a:lnTo>
                <a:lnTo>
                  <a:pt x="1421" y="586"/>
                </a:lnTo>
                <a:lnTo>
                  <a:pt x="1421" y="602"/>
                </a:lnTo>
                <a:lnTo>
                  <a:pt x="1405" y="602"/>
                </a:lnTo>
                <a:close/>
                <a:moveTo>
                  <a:pt x="1372" y="504"/>
                </a:moveTo>
                <a:lnTo>
                  <a:pt x="1372" y="472"/>
                </a:lnTo>
                <a:lnTo>
                  <a:pt x="1356" y="455"/>
                </a:lnTo>
                <a:lnTo>
                  <a:pt x="1356" y="439"/>
                </a:lnTo>
                <a:lnTo>
                  <a:pt x="1372" y="439"/>
                </a:lnTo>
                <a:lnTo>
                  <a:pt x="1372" y="455"/>
                </a:lnTo>
                <a:lnTo>
                  <a:pt x="1372" y="472"/>
                </a:lnTo>
                <a:lnTo>
                  <a:pt x="1389" y="488"/>
                </a:lnTo>
                <a:lnTo>
                  <a:pt x="1389" y="504"/>
                </a:lnTo>
                <a:lnTo>
                  <a:pt x="1372" y="504"/>
                </a:lnTo>
                <a:close/>
                <a:moveTo>
                  <a:pt x="1324" y="407"/>
                </a:moveTo>
                <a:lnTo>
                  <a:pt x="1324" y="374"/>
                </a:lnTo>
                <a:lnTo>
                  <a:pt x="1308" y="374"/>
                </a:lnTo>
                <a:lnTo>
                  <a:pt x="1308" y="358"/>
                </a:lnTo>
                <a:lnTo>
                  <a:pt x="1324" y="358"/>
                </a:lnTo>
                <a:lnTo>
                  <a:pt x="1340" y="374"/>
                </a:lnTo>
                <a:lnTo>
                  <a:pt x="1340" y="390"/>
                </a:lnTo>
                <a:lnTo>
                  <a:pt x="1340" y="407"/>
                </a:lnTo>
                <a:lnTo>
                  <a:pt x="1324" y="407"/>
                </a:lnTo>
                <a:close/>
                <a:moveTo>
                  <a:pt x="1276" y="325"/>
                </a:moveTo>
                <a:lnTo>
                  <a:pt x="1259" y="293"/>
                </a:lnTo>
                <a:lnTo>
                  <a:pt x="1259" y="276"/>
                </a:lnTo>
                <a:lnTo>
                  <a:pt x="1243" y="276"/>
                </a:lnTo>
                <a:lnTo>
                  <a:pt x="1259" y="276"/>
                </a:lnTo>
                <a:lnTo>
                  <a:pt x="1276" y="276"/>
                </a:lnTo>
                <a:lnTo>
                  <a:pt x="1292" y="309"/>
                </a:lnTo>
                <a:lnTo>
                  <a:pt x="1292" y="325"/>
                </a:lnTo>
                <a:lnTo>
                  <a:pt x="1276" y="325"/>
                </a:lnTo>
                <a:close/>
                <a:moveTo>
                  <a:pt x="1211" y="244"/>
                </a:moveTo>
                <a:lnTo>
                  <a:pt x="1195" y="211"/>
                </a:lnTo>
                <a:lnTo>
                  <a:pt x="1179" y="211"/>
                </a:lnTo>
                <a:lnTo>
                  <a:pt x="1179" y="195"/>
                </a:lnTo>
                <a:lnTo>
                  <a:pt x="1195" y="195"/>
                </a:lnTo>
                <a:lnTo>
                  <a:pt x="1195" y="211"/>
                </a:lnTo>
                <a:lnTo>
                  <a:pt x="1227" y="228"/>
                </a:lnTo>
                <a:lnTo>
                  <a:pt x="1227" y="244"/>
                </a:lnTo>
                <a:lnTo>
                  <a:pt x="1211" y="244"/>
                </a:lnTo>
                <a:close/>
                <a:moveTo>
                  <a:pt x="1146" y="162"/>
                </a:moveTo>
                <a:lnTo>
                  <a:pt x="1130" y="162"/>
                </a:lnTo>
                <a:lnTo>
                  <a:pt x="1114" y="146"/>
                </a:lnTo>
                <a:lnTo>
                  <a:pt x="1098" y="146"/>
                </a:lnTo>
                <a:lnTo>
                  <a:pt x="1098" y="130"/>
                </a:lnTo>
                <a:lnTo>
                  <a:pt x="1114" y="130"/>
                </a:lnTo>
                <a:lnTo>
                  <a:pt x="1146" y="162"/>
                </a:lnTo>
                <a:lnTo>
                  <a:pt x="1146" y="179"/>
                </a:lnTo>
                <a:lnTo>
                  <a:pt x="1146" y="162"/>
                </a:lnTo>
                <a:close/>
                <a:moveTo>
                  <a:pt x="1049" y="114"/>
                </a:moveTo>
                <a:lnTo>
                  <a:pt x="1049" y="114"/>
                </a:lnTo>
                <a:lnTo>
                  <a:pt x="1017" y="97"/>
                </a:lnTo>
                <a:lnTo>
                  <a:pt x="1017" y="81"/>
                </a:lnTo>
                <a:lnTo>
                  <a:pt x="1033" y="81"/>
                </a:lnTo>
                <a:lnTo>
                  <a:pt x="1066" y="97"/>
                </a:lnTo>
                <a:lnTo>
                  <a:pt x="1066" y="114"/>
                </a:lnTo>
                <a:lnTo>
                  <a:pt x="1049" y="114"/>
                </a:lnTo>
                <a:close/>
                <a:moveTo>
                  <a:pt x="969" y="65"/>
                </a:moveTo>
                <a:lnTo>
                  <a:pt x="953" y="65"/>
                </a:lnTo>
                <a:lnTo>
                  <a:pt x="920" y="48"/>
                </a:lnTo>
                <a:lnTo>
                  <a:pt x="920" y="32"/>
                </a:lnTo>
                <a:lnTo>
                  <a:pt x="936" y="32"/>
                </a:lnTo>
                <a:lnTo>
                  <a:pt x="969" y="48"/>
                </a:lnTo>
                <a:lnTo>
                  <a:pt x="969" y="65"/>
                </a:lnTo>
                <a:close/>
                <a:moveTo>
                  <a:pt x="872" y="32"/>
                </a:moveTo>
                <a:lnTo>
                  <a:pt x="856" y="32"/>
                </a:lnTo>
                <a:lnTo>
                  <a:pt x="823" y="32"/>
                </a:lnTo>
                <a:lnTo>
                  <a:pt x="823" y="16"/>
                </a:lnTo>
                <a:lnTo>
                  <a:pt x="856" y="16"/>
                </a:lnTo>
                <a:lnTo>
                  <a:pt x="872" y="16"/>
                </a:lnTo>
                <a:lnTo>
                  <a:pt x="872" y="32"/>
                </a:lnTo>
                <a:close/>
                <a:moveTo>
                  <a:pt x="775" y="16"/>
                </a:moveTo>
                <a:lnTo>
                  <a:pt x="759" y="16"/>
                </a:lnTo>
                <a:lnTo>
                  <a:pt x="743" y="16"/>
                </a:lnTo>
                <a:lnTo>
                  <a:pt x="743" y="0"/>
                </a:lnTo>
                <a:lnTo>
                  <a:pt x="759" y="0"/>
                </a:lnTo>
                <a:lnTo>
                  <a:pt x="775" y="0"/>
                </a:lnTo>
                <a:lnTo>
                  <a:pt x="775" y="16"/>
                </a:lnTo>
                <a:close/>
              </a:path>
            </a:pathLst>
          </a:custGeom>
          <a:solidFill>
            <a:srgbClr val="FF0000">
              <a:alpha val="100000"/>
            </a:srgbClr>
          </a:solidFill>
          <a:ln w="0" cap="flat" cmpd="sng">
            <a:solidFill>
              <a:srgbClr val="FF0000">
                <a:alpha val="100000"/>
              </a:srgbClr>
            </a:solidFill>
            <a:prstDash val="solid"/>
            <a:miter lim="800000"/>
            <a:headEnd type="none" w="med" len="med"/>
            <a:tailEnd type="none" w="med" len="med"/>
          </a:ln>
        </p:spPr>
        <p:txBody>
          <a:bodyPr/>
          <a:p>
            <a:endParaRPr lang="zh-CN" altLang="en-US"/>
          </a:p>
        </p:txBody>
      </p:sp>
      <p:sp>
        <p:nvSpPr>
          <p:cNvPr id="21513" name="Freeform 35"/>
          <p:cNvSpPr/>
          <p:nvPr/>
        </p:nvSpPr>
        <p:spPr>
          <a:xfrm>
            <a:off x="468313" y="2376488"/>
            <a:ext cx="3076575" cy="2689225"/>
          </a:xfrm>
          <a:custGeom>
            <a:avLst/>
            <a:gdLst>
              <a:gd name="txL" fmla="*/ 0 w 1938"/>
              <a:gd name="txT" fmla="*/ 0 h 1694"/>
              <a:gd name="txR" fmla="*/ 1938 w 1938"/>
              <a:gd name="txB" fmla="*/ 1694 h 169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938" h="1694">
                <a:moveTo>
                  <a:pt x="969" y="0"/>
                </a:moveTo>
                <a:lnTo>
                  <a:pt x="872" y="16"/>
                </a:lnTo>
                <a:lnTo>
                  <a:pt x="775" y="16"/>
                </a:lnTo>
                <a:lnTo>
                  <a:pt x="678" y="49"/>
                </a:lnTo>
                <a:lnTo>
                  <a:pt x="597" y="65"/>
                </a:lnTo>
                <a:lnTo>
                  <a:pt x="501" y="98"/>
                </a:lnTo>
                <a:lnTo>
                  <a:pt x="420" y="147"/>
                </a:lnTo>
                <a:lnTo>
                  <a:pt x="355" y="195"/>
                </a:lnTo>
                <a:lnTo>
                  <a:pt x="291" y="244"/>
                </a:lnTo>
                <a:lnTo>
                  <a:pt x="226" y="309"/>
                </a:lnTo>
                <a:lnTo>
                  <a:pt x="161" y="375"/>
                </a:lnTo>
                <a:lnTo>
                  <a:pt x="113" y="440"/>
                </a:lnTo>
                <a:lnTo>
                  <a:pt x="81" y="521"/>
                </a:lnTo>
                <a:lnTo>
                  <a:pt x="48" y="602"/>
                </a:lnTo>
                <a:lnTo>
                  <a:pt x="16" y="668"/>
                </a:lnTo>
                <a:lnTo>
                  <a:pt x="16" y="716"/>
                </a:lnTo>
                <a:lnTo>
                  <a:pt x="0" y="765"/>
                </a:lnTo>
                <a:lnTo>
                  <a:pt x="0" y="798"/>
                </a:lnTo>
                <a:lnTo>
                  <a:pt x="0" y="847"/>
                </a:lnTo>
                <a:lnTo>
                  <a:pt x="0" y="896"/>
                </a:lnTo>
                <a:lnTo>
                  <a:pt x="0" y="928"/>
                </a:lnTo>
                <a:lnTo>
                  <a:pt x="16" y="977"/>
                </a:lnTo>
                <a:lnTo>
                  <a:pt x="16" y="1010"/>
                </a:lnTo>
                <a:lnTo>
                  <a:pt x="48" y="1091"/>
                </a:lnTo>
                <a:lnTo>
                  <a:pt x="81" y="1172"/>
                </a:lnTo>
                <a:lnTo>
                  <a:pt x="113" y="1254"/>
                </a:lnTo>
                <a:lnTo>
                  <a:pt x="161" y="1319"/>
                </a:lnTo>
                <a:lnTo>
                  <a:pt x="226" y="1384"/>
                </a:lnTo>
                <a:lnTo>
                  <a:pt x="291" y="1433"/>
                </a:lnTo>
                <a:lnTo>
                  <a:pt x="355" y="1498"/>
                </a:lnTo>
                <a:lnTo>
                  <a:pt x="420" y="1547"/>
                </a:lnTo>
                <a:lnTo>
                  <a:pt x="501" y="1580"/>
                </a:lnTo>
                <a:lnTo>
                  <a:pt x="597" y="1628"/>
                </a:lnTo>
                <a:lnTo>
                  <a:pt x="678" y="1645"/>
                </a:lnTo>
                <a:lnTo>
                  <a:pt x="775" y="1677"/>
                </a:lnTo>
                <a:lnTo>
                  <a:pt x="872" y="1677"/>
                </a:lnTo>
                <a:lnTo>
                  <a:pt x="969" y="1694"/>
                </a:lnTo>
                <a:lnTo>
                  <a:pt x="1066" y="1677"/>
                </a:lnTo>
                <a:lnTo>
                  <a:pt x="1163" y="1677"/>
                </a:lnTo>
                <a:lnTo>
                  <a:pt x="1260" y="1645"/>
                </a:lnTo>
                <a:lnTo>
                  <a:pt x="1340" y="1628"/>
                </a:lnTo>
                <a:lnTo>
                  <a:pt x="1437" y="1580"/>
                </a:lnTo>
                <a:lnTo>
                  <a:pt x="1518" y="1547"/>
                </a:lnTo>
                <a:lnTo>
                  <a:pt x="1583" y="1498"/>
                </a:lnTo>
                <a:lnTo>
                  <a:pt x="1647" y="1433"/>
                </a:lnTo>
                <a:lnTo>
                  <a:pt x="1712" y="1384"/>
                </a:lnTo>
                <a:lnTo>
                  <a:pt x="1776" y="1319"/>
                </a:lnTo>
                <a:lnTo>
                  <a:pt x="1825" y="1254"/>
                </a:lnTo>
                <a:lnTo>
                  <a:pt x="1857" y="1172"/>
                </a:lnTo>
                <a:lnTo>
                  <a:pt x="1889" y="1091"/>
                </a:lnTo>
                <a:lnTo>
                  <a:pt x="1922" y="1010"/>
                </a:lnTo>
                <a:lnTo>
                  <a:pt x="1922" y="977"/>
                </a:lnTo>
                <a:lnTo>
                  <a:pt x="1938" y="928"/>
                </a:lnTo>
                <a:lnTo>
                  <a:pt x="1938" y="896"/>
                </a:lnTo>
                <a:lnTo>
                  <a:pt x="1938" y="847"/>
                </a:lnTo>
                <a:lnTo>
                  <a:pt x="1938" y="798"/>
                </a:lnTo>
                <a:lnTo>
                  <a:pt x="1938" y="765"/>
                </a:lnTo>
                <a:lnTo>
                  <a:pt x="1922" y="716"/>
                </a:lnTo>
                <a:lnTo>
                  <a:pt x="1922" y="668"/>
                </a:lnTo>
                <a:lnTo>
                  <a:pt x="1889" y="602"/>
                </a:lnTo>
                <a:lnTo>
                  <a:pt x="1857" y="521"/>
                </a:lnTo>
                <a:lnTo>
                  <a:pt x="1825" y="440"/>
                </a:lnTo>
                <a:lnTo>
                  <a:pt x="1776" y="375"/>
                </a:lnTo>
                <a:lnTo>
                  <a:pt x="1712" y="309"/>
                </a:lnTo>
                <a:lnTo>
                  <a:pt x="1647" y="244"/>
                </a:lnTo>
                <a:lnTo>
                  <a:pt x="1583" y="195"/>
                </a:lnTo>
                <a:lnTo>
                  <a:pt x="1518" y="147"/>
                </a:lnTo>
                <a:lnTo>
                  <a:pt x="1437" y="98"/>
                </a:lnTo>
                <a:lnTo>
                  <a:pt x="1340" y="65"/>
                </a:lnTo>
                <a:lnTo>
                  <a:pt x="1260" y="49"/>
                </a:lnTo>
                <a:lnTo>
                  <a:pt x="1163" y="16"/>
                </a:lnTo>
                <a:lnTo>
                  <a:pt x="1066" y="0"/>
                </a:lnTo>
                <a:lnTo>
                  <a:pt x="969" y="0"/>
                </a:lnTo>
                <a:close/>
              </a:path>
            </a:pathLst>
          </a:custGeom>
          <a:noFill/>
          <a:ln w="9525">
            <a:noFill/>
          </a:ln>
        </p:spPr>
        <p:txBody>
          <a:bodyPr/>
          <a:p>
            <a:endParaRPr lang="zh-CN" altLang="en-US"/>
          </a:p>
        </p:txBody>
      </p:sp>
      <p:sp>
        <p:nvSpPr>
          <p:cNvPr id="36876" name="Freeform 36"/>
          <p:cNvSpPr>
            <a:spLocks noEditPoints="1"/>
          </p:cNvSpPr>
          <p:nvPr/>
        </p:nvSpPr>
        <p:spPr>
          <a:xfrm>
            <a:off x="442913" y="2376488"/>
            <a:ext cx="3101975" cy="2689225"/>
          </a:xfrm>
          <a:custGeom>
            <a:avLst/>
            <a:gdLst>
              <a:gd name="txL" fmla="*/ 0 w 1954"/>
              <a:gd name="txT" fmla="*/ 0 h 1694"/>
              <a:gd name="txR" fmla="*/ 1954 w 1954"/>
              <a:gd name="txB" fmla="*/ 1694 h 1694"/>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954" h="1694">
                <a:moveTo>
                  <a:pt x="1017" y="16"/>
                </a:moveTo>
                <a:lnTo>
                  <a:pt x="985" y="16"/>
                </a:lnTo>
                <a:lnTo>
                  <a:pt x="969" y="16"/>
                </a:lnTo>
                <a:lnTo>
                  <a:pt x="969" y="0"/>
                </a:lnTo>
                <a:lnTo>
                  <a:pt x="985" y="0"/>
                </a:lnTo>
                <a:lnTo>
                  <a:pt x="1017" y="0"/>
                </a:lnTo>
                <a:lnTo>
                  <a:pt x="1033" y="0"/>
                </a:lnTo>
                <a:lnTo>
                  <a:pt x="1017" y="16"/>
                </a:lnTo>
                <a:close/>
                <a:moveTo>
                  <a:pt x="920" y="16"/>
                </a:moveTo>
                <a:lnTo>
                  <a:pt x="888" y="16"/>
                </a:lnTo>
                <a:lnTo>
                  <a:pt x="872" y="16"/>
                </a:lnTo>
                <a:lnTo>
                  <a:pt x="872" y="0"/>
                </a:lnTo>
                <a:lnTo>
                  <a:pt x="888" y="0"/>
                </a:lnTo>
                <a:lnTo>
                  <a:pt x="920" y="0"/>
                </a:lnTo>
                <a:lnTo>
                  <a:pt x="920" y="16"/>
                </a:lnTo>
                <a:close/>
                <a:moveTo>
                  <a:pt x="823" y="16"/>
                </a:moveTo>
                <a:lnTo>
                  <a:pt x="791" y="33"/>
                </a:lnTo>
                <a:lnTo>
                  <a:pt x="775" y="33"/>
                </a:lnTo>
                <a:lnTo>
                  <a:pt x="759" y="33"/>
                </a:lnTo>
                <a:lnTo>
                  <a:pt x="775" y="16"/>
                </a:lnTo>
                <a:lnTo>
                  <a:pt x="791" y="16"/>
                </a:lnTo>
                <a:lnTo>
                  <a:pt x="807" y="16"/>
                </a:lnTo>
                <a:lnTo>
                  <a:pt x="823" y="16"/>
                </a:lnTo>
                <a:close/>
                <a:moveTo>
                  <a:pt x="710" y="49"/>
                </a:moveTo>
                <a:lnTo>
                  <a:pt x="694" y="49"/>
                </a:lnTo>
                <a:lnTo>
                  <a:pt x="678" y="49"/>
                </a:lnTo>
                <a:lnTo>
                  <a:pt x="662" y="49"/>
                </a:lnTo>
                <a:lnTo>
                  <a:pt x="678" y="49"/>
                </a:lnTo>
                <a:lnTo>
                  <a:pt x="694" y="33"/>
                </a:lnTo>
                <a:lnTo>
                  <a:pt x="710" y="33"/>
                </a:lnTo>
                <a:lnTo>
                  <a:pt x="727" y="33"/>
                </a:lnTo>
                <a:lnTo>
                  <a:pt x="710" y="49"/>
                </a:lnTo>
                <a:close/>
                <a:moveTo>
                  <a:pt x="613" y="65"/>
                </a:moveTo>
                <a:lnTo>
                  <a:pt x="613" y="81"/>
                </a:lnTo>
                <a:lnTo>
                  <a:pt x="581" y="81"/>
                </a:lnTo>
                <a:lnTo>
                  <a:pt x="565" y="81"/>
                </a:lnTo>
                <a:lnTo>
                  <a:pt x="581" y="81"/>
                </a:lnTo>
                <a:lnTo>
                  <a:pt x="597" y="65"/>
                </a:lnTo>
                <a:lnTo>
                  <a:pt x="613" y="65"/>
                </a:lnTo>
                <a:lnTo>
                  <a:pt x="630" y="65"/>
                </a:lnTo>
                <a:lnTo>
                  <a:pt x="613" y="65"/>
                </a:lnTo>
                <a:close/>
                <a:moveTo>
                  <a:pt x="533" y="114"/>
                </a:moveTo>
                <a:lnTo>
                  <a:pt x="533" y="114"/>
                </a:lnTo>
                <a:lnTo>
                  <a:pt x="484" y="130"/>
                </a:lnTo>
                <a:lnTo>
                  <a:pt x="484" y="114"/>
                </a:lnTo>
                <a:lnTo>
                  <a:pt x="517" y="98"/>
                </a:lnTo>
                <a:lnTo>
                  <a:pt x="533" y="98"/>
                </a:lnTo>
                <a:lnTo>
                  <a:pt x="533" y="114"/>
                </a:lnTo>
                <a:close/>
                <a:moveTo>
                  <a:pt x="436" y="163"/>
                </a:moveTo>
                <a:lnTo>
                  <a:pt x="404" y="179"/>
                </a:lnTo>
                <a:lnTo>
                  <a:pt x="387" y="179"/>
                </a:lnTo>
                <a:lnTo>
                  <a:pt x="387" y="163"/>
                </a:lnTo>
                <a:lnTo>
                  <a:pt x="404" y="163"/>
                </a:lnTo>
                <a:lnTo>
                  <a:pt x="436" y="147"/>
                </a:lnTo>
                <a:lnTo>
                  <a:pt x="436" y="163"/>
                </a:lnTo>
                <a:close/>
                <a:moveTo>
                  <a:pt x="355" y="212"/>
                </a:moveTo>
                <a:lnTo>
                  <a:pt x="339" y="228"/>
                </a:lnTo>
                <a:lnTo>
                  <a:pt x="323" y="244"/>
                </a:lnTo>
                <a:lnTo>
                  <a:pt x="307" y="244"/>
                </a:lnTo>
                <a:lnTo>
                  <a:pt x="307" y="228"/>
                </a:lnTo>
                <a:lnTo>
                  <a:pt x="323" y="212"/>
                </a:lnTo>
                <a:lnTo>
                  <a:pt x="339" y="212"/>
                </a:lnTo>
                <a:lnTo>
                  <a:pt x="355" y="195"/>
                </a:lnTo>
                <a:lnTo>
                  <a:pt x="355" y="212"/>
                </a:lnTo>
                <a:close/>
                <a:moveTo>
                  <a:pt x="274" y="277"/>
                </a:moveTo>
                <a:lnTo>
                  <a:pt x="274" y="293"/>
                </a:lnTo>
                <a:lnTo>
                  <a:pt x="242" y="309"/>
                </a:lnTo>
                <a:lnTo>
                  <a:pt x="226" y="309"/>
                </a:lnTo>
                <a:lnTo>
                  <a:pt x="242" y="309"/>
                </a:lnTo>
                <a:lnTo>
                  <a:pt x="258" y="277"/>
                </a:lnTo>
                <a:lnTo>
                  <a:pt x="274" y="277"/>
                </a:lnTo>
                <a:close/>
                <a:moveTo>
                  <a:pt x="210" y="358"/>
                </a:moveTo>
                <a:lnTo>
                  <a:pt x="194" y="375"/>
                </a:lnTo>
                <a:lnTo>
                  <a:pt x="177" y="391"/>
                </a:lnTo>
                <a:lnTo>
                  <a:pt x="161" y="391"/>
                </a:lnTo>
                <a:lnTo>
                  <a:pt x="161" y="375"/>
                </a:lnTo>
                <a:lnTo>
                  <a:pt x="177" y="375"/>
                </a:lnTo>
                <a:lnTo>
                  <a:pt x="194" y="342"/>
                </a:lnTo>
                <a:lnTo>
                  <a:pt x="210" y="342"/>
                </a:lnTo>
                <a:lnTo>
                  <a:pt x="210" y="358"/>
                </a:lnTo>
                <a:close/>
                <a:moveTo>
                  <a:pt x="145" y="440"/>
                </a:moveTo>
                <a:lnTo>
                  <a:pt x="145" y="456"/>
                </a:lnTo>
                <a:lnTo>
                  <a:pt x="129" y="472"/>
                </a:lnTo>
                <a:lnTo>
                  <a:pt x="113" y="472"/>
                </a:lnTo>
                <a:lnTo>
                  <a:pt x="129" y="440"/>
                </a:lnTo>
                <a:lnTo>
                  <a:pt x="129" y="423"/>
                </a:lnTo>
                <a:lnTo>
                  <a:pt x="145" y="423"/>
                </a:lnTo>
                <a:lnTo>
                  <a:pt x="145" y="440"/>
                </a:lnTo>
                <a:close/>
                <a:moveTo>
                  <a:pt x="97" y="521"/>
                </a:moveTo>
                <a:lnTo>
                  <a:pt x="81" y="554"/>
                </a:lnTo>
                <a:lnTo>
                  <a:pt x="81" y="570"/>
                </a:lnTo>
                <a:lnTo>
                  <a:pt x="64" y="570"/>
                </a:lnTo>
                <a:lnTo>
                  <a:pt x="64" y="554"/>
                </a:lnTo>
                <a:lnTo>
                  <a:pt x="81" y="521"/>
                </a:lnTo>
                <a:lnTo>
                  <a:pt x="97" y="521"/>
                </a:lnTo>
                <a:close/>
                <a:moveTo>
                  <a:pt x="64" y="619"/>
                </a:moveTo>
                <a:lnTo>
                  <a:pt x="48" y="635"/>
                </a:lnTo>
                <a:lnTo>
                  <a:pt x="48" y="668"/>
                </a:lnTo>
                <a:lnTo>
                  <a:pt x="32" y="668"/>
                </a:lnTo>
                <a:lnTo>
                  <a:pt x="32" y="651"/>
                </a:lnTo>
                <a:lnTo>
                  <a:pt x="32" y="635"/>
                </a:lnTo>
                <a:lnTo>
                  <a:pt x="48" y="619"/>
                </a:lnTo>
                <a:lnTo>
                  <a:pt x="64" y="619"/>
                </a:lnTo>
                <a:close/>
                <a:moveTo>
                  <a:pt x="32" y="716"/>
                </a:moveTo>
                <a:lnTo>
                  <a:pt x="32" y="765"/>
                </a:lnTo>
                <a:lnTo>
                  <a:pt x="16" y="765"/>
                </a:lnTo>
                <a:lnTo>
                  <a:pt x="16" y="716"/>
                </a:lnTo>
                <a:lnTo>
                  <a:pt x="32" y="716"/>
                </a:lnTo>
                <a:close/>
                <a:moveTo>
                  <a:pt x="16" y="814"/>
                </a:moveTo>
                <a:lnTo>
                  <a:pt x="16" y="847"/>
                </a:lnTo>
                <a:lnTo>
                  <a:pt x="16" y="863"/>
                </a:lnTo>
                <a:lnTo>
                  <a:pt x="16" y="879"/>
                </a:lnTo>
                <a:lnTo>
                  <a:pt x="16" y="863"/>
                </a:lnTo>
                <a:lnTo>
                  <a:pt x="0" y="847"/>
                </a:lnTo>
                <a:lnTo>
                  <a:pt x="16" y="814"/>
                </a:lnTo>
                <a:close/>
                <a:moveTo>
                  <a:pt x="32" y="928"/>
                </a:moveTo>
                <a:lnTo>
                  <a:pt x="32" y="928"/>
                </a:lnTo>
                <a:lnTo>
                  <a:pt x="32" y="961"/>
                </a:lnTo>
                <a:lnTo>
                  <a:pt x="32" y="977"/>
                </a:lnTo>
                <a:lnTo>
                  <a:pt x="16" y="977"/>
                </a:lnTo>
                <a:lnTo>
                  <a:pt x="16" y="961"/>
                </a:lnTo>
                <a:lnTo>
                  <a:pt x="16" y="928"/>
                </a:lnTo>
                <a:lnTo>
                  <a:pt x="16" y="912"/>
                </a:lnTo>
                <a:lnTo>
                  <a:pt x="32" y="928"/>
                </a:lnTo>
                <a:close/>
                <a:moveTo>
                  <a:pt x="48" y="1026"/>
                </a:moveTo>
                <a:lnTo>
                  <a:pt x="48" y="1058"/>
                </a:lnTo>
                <a:lnTo>
                  <a:pt x="48" y="1075"/>
                </a:lnTo>
                <a:lnTo>
                  <a:pt x="32" y="1058"/>
                </a:lnTo>
                <a:lnTo>
                  <a:pt x="32" y="1026"/>
                </a:lnTo>
                <a:lnTo>
                  <a:pt x="32" y="1010"/>
                </a:lnTo>
                <a:lnTo>
                  <a:pt x="48" y="1026"/>
                </a:lnTo>
                <a:close/>
                <a:moveTo>
                  <a:pt x="81" y="1124"/>
                </a:moveTo>
                <a:lnTo>
                  <a:pt x="81" y="1140"/>
                </a:lnTo>
                <a:lnTo>
                  <a:pt x="97" y="1156"/>
                </a:lnTo>
                <a:lnTo>
                  <a:pt x="97" y="1172"/>
                </a:lnTo>
                <a:lnTo>
                  <a:pt x="81" y="1172"/>
                </a:lnTo>
                <a:lnTo>
                  <a:pt x="64" y="1140"/>
                </a:lnTo>
                <a:lnTo>
                  <a:pt x="64" y="1124"/>
                </a:lnTo>
                <a:lnTo>
                  <a:pt x="64" y="1107"/>
                </a:lnTo>
                <a:lnTo>
                  <a:pt x="81" y="1124"/>
                </a:lnTo>
                <a:close/>
                <a:moveTo>
                  <a:pt x="113" y="1205"/>
                </a:moveTo>
                <a:lnTo>
                  <a:pt x="145" y="1238"/>
                </a:lnTo>
                <a:lnTo>
                  <a:pt x="145" y="1254"/>
                </a:lnTo>
                <a:lnTo>
                  <a:pt x="129" y="1254"/>
                </a:lnTo>
                <a:lnTo>
                  <a:pt x="113" y="1221"/>
                </a:lnTo>
                <a:lnTo>
                  <a:pt x="113" y="1205"/>
                </a:lnTo>
                <a:close/>
                <a:moveTo>
                  <a:pt x="177" y="1303"/>
                </a:moveTo>
                <a:lnTo>
                  <a:pt x="194" y="1319"/>
                </a:lnTo>
                <a:lnTo>
                  <a:pt x="210" y="1335"/>
                </a:lnTo>
                <a:lnTo>
                  <a:pt x="194" y="1335"/>
                </a:lnTo>
                <a:lnTo>
                  <a:pt x="177" y="1319"/>
                </a:lnTo>
                <a:lnTo>
                  <a:pt x="161" y="1303"/>
                </a:lnTo>
                <a:lnTo>
                  <a:pt x="177" y="1286"/>
                </a:lnTo>
                <a:lnTo>
                  <a:pt x="177" y="1303"/>
                </a:lnTo>
                <a:close/>
                <a:moveTo>
                  <a:pt x="242" y="1368"/>
                </a:moveTo>
                <a:lnTo>
                  <a:pt x="242" y="1368"/>
                </a:lnTo>
                <a:lnTo>
                  <a:pt x="274" y="1400"/>
                </a:lnTo>
                <a:lnTo>
                  <a:pt x="274" y="1417"/>
                </a:lnTo>
                <a:lnTo>
                  <a:pt x="258" y="1417"/>
                </a:lnTo>
                <a:lnTo>
                  <a:pt x="226" y="1384"/>
                </a:lnTo>
                <a:lnTo>
                  <a:pt x="226" y="1368"/>
                </a:lnTo>
                <a:lnTo>
                  <a:pt x="242" y="1368"/>
                </a:lnTo>
                <a:close/>
                <a:moveTo>
                  <a:pt x="307" y="1449"/>
                </a:moveTo>
                <a:lnTo>
                  <a:pt x="339" y="1466"/>
                </a:lnTo>
                <a:lnTo>
                  <a:pt x="355" y="1466"/>
                </a:lnTo>
                <a:lnTo>
                  <a:pt x="355" y="1482"/>
                </a:lnTo>
                <a:lnTo>
                  <a:pt x="339" y="1482"/>
                </a:lnTo>
                <a:lnTo>
                  <a:pt x="323" y="1482"/>
                </a:lnTo>
                <a:lnTo>
                  <a:pt x="307" y="1449"/>
                </a:lnTo>
                <a:close/>
                <a:moveTo>
                  <a:pt x="404" y="1498"/>
                </a:moveTo>
                <a:lnTo>
                  <a:pt x="404" y="1514"/>
                </a:lnTo>
                <a:lnTo>
                  <a:pt x="436" y="1531"/>
                </a:lnTo>
                <a:lnTo>
                  <a:pt x="436" y="1547"/>
                </a:lnTo>
                <a:lnTo>
                  <a:pt x="420" y="1547"/>
                </a:lnTo>
                <a:lnTo>
                  <a:pt x="404" y="1531"/>
                </a:lnTo>
                <a:lnTo>
                  <a:pt x="387" y="1514"/>
                </a:lnTo>
                <a:lnTo>
                  <a:pt x="387" y="1498"/>
                </a:lnTo>
                <a:lnTo>
                  <a:pt x="404" y="1498"/>
                </a:lnTo>
                <a:close/>
                <a:moveTo>
                  <a:pt x="484" y="1563"/>
                </a:moveTo>
                <a:lnTo>
                  <a:pt x="484" y="1563"/>
                </a:lnTo>
                <a:lnTo>
                  <a:pt x="517" y="1580"/>
                </a:lnTo>
                <a:lnTo>
                  <a:pt x="533" y="1580"/>
                </a:lnTo>
                <a:lnTo>
                  <a:pt x="517" y="1596"/>
                </a:lnTo>
                <a:lnTo>
                  <a:pt x="484" y="1580"/>
                </a:lnTo>
                <a:lnTo>
                  <a:pt x="468" y="1563"/>
                </a:lnTo>
                <a:lnTo>
                  <a:pt x="484" y="1563"/>
                </a:lnTo>
                <a:close/>
                <a:moveTo>
                  <a:pt x="581" y="1596"/>
                </a:moveTo>
                <a:lnTo>
                  <a:pt x="613" y="1612"/>
                </a:lnTo>
                <a:lnTo>
                  <a:pt x="613" y="1628"/>
                </a:lnTo>
                <a:lnTo>
                  <a:pt x="597" y="1628"/>
                </a:lnTo>
                <a:lnTo>
                  <a:pt x="565" y="1612"/>
                </a:lnTo>
                <a:lnTo>
                  <a:pt x="565" y="1596"/>
                </a:lnTo>
                <a:lnTo>
                  <a:pt x="581" y="1596"/>
                </a:lnTo>
                <a:close/>
                <a:moveTo>
                  <a:pt x="678" y="1628"/>
                </a:moveTo>
                <a:lnTo>
                  <a:pt x="694" y="1645"/>
                </a:lnTo>
                <a:lnTo>
                  <a:pt x="710" y="1645"/>
                </a:lnTo>
                <a:lnTo>
                  <a:pt x="710" y="1661"/>
                </a:lnTo>
                <a:lnTo>
                  <a:pt x="694" y="1661"/>
                </a:lnTo>
                <a:lnTo>
                  <a:pt x="662" y="1645"/>
                </a:lnTo>
                <a:lnTo>
                  <a:pt x="662" y="1628"/>
                </a:lnTo>
                <a:lnTo>
                  <a:pt x="678" y="1628"/>
                </a:lnTo>
                <a:close/>
                <a:moveTo>
                  <a:pt x="775" y="1661"/>
                </a:moveTo>
                <a:lnTo>
                  <a:pt x="791" y="1661"/>
                </a:lnTo>
                <a:lnTo>
                  <a:pt x="807" y="1661"/>
                </a:lnTo>
                <a:lnTo>
                  <a:pt x="823" y="1661"/>
                </a:lnTo>
                <a:lnTo>
                  <a:pt x="823" y="1677"/>
                </a:lnTo>
                <a:lnTo>
                  <a:pt x="807" y="1677"/>
                </a:lnTo>
                <a:lnTo>
                  <a:pt x="791" y="1677"/>
                </a:lnTo>
                <a:lnTo>
                  <a:pt x="759" y="1677"/>
                </a:lnTo>
                <a:lnTo>
                  <a:pt x="759" y="1661"/>
                </a:lnTo>
                <a:lnTo>
                  <a:pt x="775" y="1661"/>
                </a:lnTo>
                <a:close/>
                <a:moveTo>
                  <a:pt x="872" y="1677"/>
                </a:moveTo>
                <a:lnTo>
                  <a:pt x="888" y="1677"/>
                </a:lnTo>
                <a:lnTo>
                  <a:pt x="904" y="1677"/>
                </a:lnTo>
                <a:lnTo>
                  <a:pt x="920" y="1677"/>
                </a:lnTo>
                <a:lnTo>
                  <a:pt x="920" y="1694"/>
                </a:lnTo>
                <a:lnTo>
                  <a:pt x="904" y="1694"/>
                </a:lnTo>
                <a:lnTo>
                  <a:pt x="888" y="1694"/>
                </a:lnTo>
                <a:lnTo>
                  <a:pt x="872" y="1694"/>
                </a:lnTo>
                <a:lnTo>
                  <a:pt x="856" y="1677"/>
                </a:lnTo>
                <a:lnTo>
                  <a:pt x="872" y="1677"/>
                </a:lnTo>
                <a:close/>
                <a:moveTo>
                  <a:pt x="969" y="1677"/>
                </a:moveTo>
                <a:lnTo>
                  <a:pt x="985" y="1677"/>
                </a:lnTo>
                <a:lnTo>
                  <a:pt x="1017" y="1677"/>
                </a:lnTo>
                <a:lnTo>
                  <a:pt x="1017" y="1694"/>
                </a:lnTo>
                <a:lnTo>
                  <a:pt x="985" y="1694"/>
                </a:lnTo>
                <a:lnTo>
                  <a:pt x="969" y="1694"/>
                </a:lnTo>
                <a:lnTo>
                  <a:pt x="969" y="1677"/>
                </a:lnTo>
                <a:close/>
                <a:moveTo>
                  <a:pt x="1066" y="1677"/>
                </a:moveTo>
                <a:lnTo>
                  <a:pt x="1082" y="1677"/>
                </a:lnTo>
                <a:lnTo>
                  <a:pt x="1114" y="1677"/>
                </a:lnTo>
                <a:lnTo>
                  <a:pt x="1130" y="1677"/>
                </a:lnTo>
                <a:lnTo>
                  <a:pt x="1114" y="1677"/>
                </a:lnTo>
                <a:lnTo>
                  <a:pt x="1114" y="1694"/>
                </a:lnTo>
                <a:lnTo>
                  <a:pt x="1082" y="1694"/>
                </a:lnTo>
                <a:lnTo>
                  <a:pt x="1066" y="1694"/>
                </a:lnTo>
                <a:lnTo>
                  <a:pt x="1066" y="1677"/>
                </a:lnTo>
                <a:close/>
                <a:moveTo>
                  <a:pt x="1179" y="1661"/>
                </a:moveTo>
                <a:lnTo>
                  <a:pt x="1179" y="1661"/>
                </a:lnTo>
                <a:lnTo>
                  <a:pt x="1211" y="1661"/>
                </a:lnTo>
                <a:lnTo>
                  <a:pt x="1227" y="1661"/>
                </a:lnTo>
                <a:lnTo>
                  <a:pt x="1211" y="1677"/>
                </a:lnTo>
                <a:lnTo>
                  <a:pt x="1179" y="1677"/>
                </a:lnTo>
                <a:lnTo>
                  <a:pt x="1163" y="1677"/>
                </a:lnTo>
                <a:lnTo>
                  <a:pt x="1163" y="1661"/>
                </a:lnTo>
                <a:lnTo>
                  <a:pt x="1179" y="1661"/>
                </a:lnTo>
                <a:close/>
                <a:moveTo>
                  <a:pt x="1276" y="1645"/>
                </a:moveTo>
                <a:lnTo>
                  <a:pt x="1276" y="1645"/>
                </a:lnTo>
                <a:lnTo>
                  <a:pt x="1308" y="1628"/>
                </a:lnTo>
                <a:lnTo>
                  <a:pt x="1324" y="1628"/>
                </a:lnTo>
                <a:lnTo>
                  <a:pt x="1324" y="1645"/>
                </a:lnTo>
                <a:lnTo>
                  <a:pt x="1276" y="1661"/>
                </a:lnTo>
                <a:lnTo>
                  <a:pt x="1259" y="1645"/>
                </a:lnTo>
                <a:lnTo>
                  <a:pt x="1276" y="1645"/>
                </a:lnTo>
                <a:close/>
                <a:moveTo>
                  <a:pt x="1372" y="1612"/>
                </a:moveTo>
                <a:lnTo>
                  <a:pt x="1405" y="1596"/>
                </a:lnTo>
                <a:lnTo>
                  <a:pt x="1421" y="1596"/>
                </a:lnTo>
                <a:lnTo>
                  <a:pt x="1421" y="1612"/>
                </a:lnTo>
                <a:lnTo>
                  <a:pt x="1405" y="1612"/>
                </a:lnTo>
                <a:lnTo>
                  <a:pt x="1372" y="1628"/>
                </a:lnTo>
                <a:lnTo>
                  <a:pt x="1356" y="1628"/>
                </a:lnTo>
                <a:lnTo>
                  <a:pt x="1356" y="1612"/>
                </a:lnTo>
                <a:lnTo>
                  <a:pt x="1372" y="1612"/>
                </a:lnTo>
                <a:close/>
                <a:moveTo>
                  <a:pt x="1453" y="1563"/>
                </a:moveTo>
                <a:lnTo>
                  <a:pt x="1486" y="1563"/>
                </a:lnTo>
                <a:lnTo>
                  <a:pt x="1502" y="1547"/>
                </a:lnTo>
                <a:lnTo>
                  <a:pt x="1502" y="1563"/>
                </a:lnTo>
                <a:lnTo>
                  <a:pt x="1486" y="1580"/>
                </a:lnTo>
                <a:lnTo>
                  <a:pt x="1469" y="1580"/>
                </a:lnTo>
                <a:lnTo>
                  <a:pt x="1453" y="1580"/>
                </a:lnTo>
                <a:lnTo>
                  <a:pt x="1453" y="1563"/>
                </a:lnTo>
                <a:close/>
                <a:moveTo>
                  <a:pt x="1550" y="1514"/>
                </a:moveTo>
                <a:lnTo>
                  <a:pt x="1566" y="1514"/>
                </a:lnTo>
                <a:lnTo>
                  <a:pt x="1582" y="1498"/>
                </a:lnTo>
                <a:lnTo>
                  <a:pt x="1599" y="1498"/>
                </a:lnTo>
                <a:lnTo>
                  <a:pt x="1599" y="1514"/>
                </a:lnTo>
                <a:lnTo>
                  <a:pt x="1566" y="1531"/>
                </a:lnTo>
                <a:lnTo>
                  <a:pt x="1550" y="1531"/>
                </a:lnTo>
                <a:lnTo>
                  <a:pt x="1550" y="1514"/>
                </a:lnTo>
                <a:close/>
                <a:moveTo>
                  <a:pt x="1631" y="1466"/>
                </a:moveTo>
                <a:lnTo>
                  <a:pt x="1663" y="1433"/>
                </a:lnTo>
                <a:lnTo>
                  <a:pt x="1679" y="1433"/>
                </a:lnTo>
                <a:lnTo>
                  <a:pt x="1679" y="1449"/>
                </a:lnTo>
                <a:lnTo>
                  <a:pt x="1647" y="1482"/>
                </a:lnTo>
                <a:lnTo>
                  <a:pt x="1631" y="1482"/>
                </a:lnTo>
                <a:lnTo>
                  <a:pt x="1631" y="1466"/>
                </a:lnTo>
                <a:close/>
                <a:moveTo>
                  <a:pt x="1712" y="1400"/>
                </a:moveTo>
                <a:lnTo>
                  <a:pt x="1728" y="1368"/>
                </a:lnTo>
                <a:lnTo>
                  <a:pt x="1744" y="1368"/>
                </a:lnTo>
                <a:lnTo>
                  <a:pt x="1744" y="1384"/>
                </a:lnTo>
                <a:lnTo>
                  <a:pt x="1712" y="1400"/>
                </a:lnTo>
                <a:close/>
                <a:moveTo>
                  <a:pt x="1776" y="1319"/>
                </a:moveTo>
                <a:lnTo>
                  <a:pt x="1776" y="1319"/>
                </a:lnTo>
                <a:lnTo>
                  <a:pt x="1808" y="1286"/>
                </a:lnTo>
                <a:lnTo>
                  <a:pt x="1792" y="1319"/>
                </a:lnTo>
                <a:lnTo>
                  <a:pt x="1792" y="1335"/>
                </a:lnTo>
                <a:lnTo>
                  <a:pt x="1776" y="1335"/>
                </a:lnTo>
                <a:lnTo>
                  <a:pt x="1776" y="1319"/>
                </a:lnTo>
                <a:close/>
                <a:moveTo>
                  <a:pt x="1841" y="1238"/>
                </a:moveTo>
                <a:lnTo>
                  <a:pt x="1857" y="1205"/>
                </a:lnTo>
                <a:lnTo>
                  <a:pt x="1857" y="1189"/>
                </a:lnTo>
                <a:lnTo>
                  <a:pt x="1873" y="1189"/>
                </a:lnTo>
                <a:lnTo>
                  <a:pt x="1873" y="1205"/>
                </a:lnTo>
                <a:lnTo>
                  <a:pt x="1857" y="1221"/>
                </a:lnTo>
                <a:lnTo>
                  <a:pt x="1841" y="1238"/>
                </a:lnTo>
                <a:lnTo>
                  <a:pt x="1841" y="1254"/>
                </a:lnTo>
                <a:lnTo>
                  <a:pt x="1841" y="1238"/>
                </a:lnTo>
                <a:close/>
                <a:moveTo>
                  <a:pt x="1889" y="1140"/>
                </a:moveTo>
                <a:lnTo>
                  <a:pt x="1889" y="1140"/>
                </a:lnTo>
                <a:lnTo>
                  <a:pt x="1905" y="1107"/>
                </a:lnTo>
                <a:lnTo>
                  <a:pt x="1905" y="1140"/>
                </a:lnTo>
                <a:lnTo>
                  <a:pt x="1889" y="1156"/>
                </a:lnTo>
                <a:lnTo>
                  <a:pt x="1889" y="1140"/>
                </a:lnTo>
                <a:close/>
                <a:moveTo>
                  <a:pt x="1922" y="1058"/>
                </a:moveTo>
                <a:lnTo>
                  <a:pt x="1922" y="1010"/>
                </a:lnTo>
                <a:lnTo>
                  <a:pt x="1938" y="1010"/>
                </a:lnTo>
                <a:lnTo>
                  <a:pt x="1938" y="1058"/>
                </a:lnTo>
                <a:lnTo>
                  <a:pt x="1922" y="1058"/>
                </a:lnTo>
                <a:close/>
                <a:moveTo>
                  <a:pt x="1938" y="944"/>
                </a:moveTo>
                <a:lnTo>
                  <a:pt x="1938" y="928"/>
                </a:lnTo>
                <a:lnTo>
                  <a:pt x="1938" y="912"/>
                </a:lnTo>
                <a:lnTo>
                  <a:pt x="1954" y="896"/>
                </a:lnTo>
                <a:lnTo>
                  <a:pt x="1954" y="912"/>
                </a:lnTo>
                <a:lnTo>
                  <a:pt x="1954" y="928"/>
                </a:lnTo>
                <a:lnTo>
                  <a:pt x="1954" y="961"/>
                </a:lnTo>
                <a:lnTo>
                  <a:pt x="1938" y="961"/>
                </a:lnTo>
                <a:lnTo>
                  <a:pt x="1938" y="944"/>
                </a:lnTo>
                <a:close/>
                <a:moveTo>
                  <a:pt x="1954" y="847"/>
                </a:moveTo>
                <a:lnTo>
                  <a:pt x="1954" y="847"/>
                </a:lnTo>
                <a:lnTo>
                  <a:pt x="1954" y="798"/>
                </a:lnTo>
                <a:lnTo>
                  <a:pt x="1954" y="847"/>
                </a:lnTo>
                <a:lnTo>
                  <a:pt x="1954" y="863"/>
                </a:lnTo>
                <a:lnTo>
                  <a:pt x="1954" y="847"/>
                </a:lnTo>
                <a:close/>
                <a:moveTo>
                  <a:pt x="1938" y="749"/>
                </a:moveTo>
                <a:lnTo>
                  <a:pt x="1938" y="716"/>
                </a:lnTo>
                <a:lnTo>
                  <a:pt x="1938" y="700"/>
                </a:lnTo>
                <a:lnTo>
                  <a:pt x="1954" y="700"/>
                </a:lnTo>
                <a:lnTo>
                  <a:pt x="1954" y="716"/>
                </a:lnTo>
                <a:lnTo>
                  <a:pt x="1954" y="749"/>
                </a:lnTo>
                <a:lnTo>
                  <a:pt x="1938" y="749"/>
                </a:lnTo>
                <a:close/>
                <a:moveTo>
                  <a:pt x="1922" y="651"/>
                </a:moveTo>
                <a:lnTo>
                  <a:pt x="1922" y="635"/>
                </a:lnTo>
                <a:lnTo>
                  <a:pt x="1905" y="602"/>
                </a:lnTo>
                <a:lnTo>
                  <a:pt x="1922" y="602"/>
                </a:lnTo>
                <a:lnTo>
                  <a:pt x="1938" y="635"/>
                </a:lnTo>
                <a:lnTo>
                  <a:pt x="1938" y="651"/>
                </a:lnTo>
                <a:lnTo>
                  <a:pt x="1922" y="651"/>
                </a:lnTo>
                <a:close/>
                <a:moveTo>
                  <a:pt x="1889" y="554"/>
                </a:moveTo>
                <a:lnTo>
                  <a:pt x="1873" y="521"/>
                </a:lnTo>
                <a:lnTo>
                  <a:pt x="1873" y="505"/>
                </a:lnTo>
                <a:lnTo>
                  <a:pt x="1889" y="521"/>
                </a:lnTo>
                <a:lnTo>
                  <a:pt x="1905" y="554"/>
                </a:lnTo>
                <a:lnTo>
                  <a:pt x="1889" y="554"/>
                </a:lnTo>
                <a:close/>
                <a:moveTo>
                  <a:pt x="1841" y="456"/>
                </a:moveTo>
                <a:lnTo>
                  <a:pt x="1825" y="456"/>
                </a:lnTo>
                <a:lnTo>
                  <a:pt x="1808" y="423"/>
                </a:lnTo>
                <a:lnTo>
                  <a:pt x="1825" y="407"/>
                </a:lnTo>
                <a:lnTo>
                  <a:pt x="1825" y="423"/>
                </a:lnTo>
                <a:lnTo>
                  <a:pt x="1841" y="440"/>
                </a:lnTo>
                <a:lnTo>
                  <a:pt x="1857" y="456"/>
                </a:lnTo>
                <a:lnTo>
                  <a:pt x="1857" y="472"/>
                </a:lnTo>
                <a:lnTo>
                  <a:pt x="1841" y="472"/>
                </a:lnTo>
                <a:lnTo>
                  <a:pt x="1841" y="456"/>
                </a:lnTo>
                <a:close/>
                <a:moveTo>
                  <a:pt x="1776" y="375"/>
                </a:moveTo>
                <a:lnTo>
                  <a:pt x="1760" y="342"/>
                </a:lnTo>
                <a:lnTo>
                  <a:pt x="1760" y="326"/>
                </a:lnTo>
                <a:lnTo>
                  <a:pt x="1760" y="342"/>
                </a:lnTo>
                <a:lnTo>
                  <a:pt x="1792" y="375"/>
                </a:lnTo>
                <a:lnTo>
                  <a:pt x="1776" y="375"/>
                </a:lnTo>
                <a:close/>
                <a:moveTo>
                  <a:pt x="1712" y="309"/>
                </a:moveTo>
                <a:lnTo>
                  <a:pt x="1695" y="277"/>
                </a:lnTo>
                <a:lnTo>
                  <a:pt x="1679" y="277"/>
                </a:lnTo>
                <a:lnTo>
                  <a:pt x="1679" y="261"/>
                </a:lnTo>
                <a:lnTo>
                  <a:pt x="1695" y="261"/>
                </a:lnTo>
                <a:lnTo>
                  <a:pt x="1712" y="277"/>
                </a:lnTo>
                <a:lnTo>
                  <a:pt x="1728" y="293"/>
                </a:lnTo>
                <a:lnTo>
                  <a:pt x="1728" y="309"/>
                </a:lnTo>
                <a:lnTo>
                  <a:pt x="1712" y="309"/>
                </a:lnTo>
                <a:close/>
                <a:moveTo>
                  <a:pt x="1631" y="228"/>
                </a:moveTo>
                <a:lnTo>
                  <a:pt x="1631" y="228"/>
                </a:lnTo>
                <a:lnTo>
                  <a:pt x="1599" y="212"/>
                </a:lnTo>
                <a:lnTo>
                  <a:pt x="1599" y="195"/>
                </a:lnTo>
                <a:lnTo>
                  <a:pt x="1615" y="195"/>
                </a:lnTo>
                <a:lnTo>
                  <a:pt x="1647" y="212"/>
                </a:lnTo>
                <a:lnTo>
                  <a:pt x="1647" y="228"/>
                </a:lnTo>
                <a:lnTo>
                  <a:pt x="1631" y="228"/>
                </a:lnTo>
                <a:close/>
                <a:moveTo>
                  <a:pt x="1550" y="179"/>
                </a:moveTo>
                <a:lnTo>
                  <a:pt x="1518" y="147"/>
                </a:lnTo>
                <a:lnTo>
                  <a:pt x="1534" y="147"/>
                </a:lnTo>
                <a:lnTo>
                  <a:pt x="1566" y="163"/>
                </a:lnTo>
                <a:lnTo>
                  <a:pt x="1566" y="179"/>
                </a:lnTo>
                <a:lnTo>
                  <a:pt x="1550" y="179"/>
                </a:lnTo>
                <a:close/>
                <a:moveTo>
                  <a:pt x="1469" y="130"/>
                </a:moveTo>
                <a:lnTo>
                  <a:pt x="1437" y="114"/>
                </a:lnTo>
                <a:lnTo>
                  <a:pt x="1437" y="98"/>
                </a:lnTo>
                <a:lnTo>
                  <a:pt x="1421" y="98"/>
                </a:lnTo>
                <a:lnTo>
                  <a:pt x="1437" y="98"/>
                </a:lnTo>
                <a:lnTo>
                  <a:pt x="1453" y="98"/>
                </a:lnTo>
                <a:lnTo>
                  <a:pt x="1469" y="114"/>
                </a:lnTo>
                <a:lnTo>
                  <a:pt x="1486" y="114"/>
                </a:lnTo>
                <a:lnTo>
                  <a:pt x="1469" y="130"/>
                </a:lnTo>
                <a:close/>
                <a:moveTo>
                  <a:pt x="1372" y="81"/>
                </a:moveTo>
                <a:lnTo>
                  <a:pt x="1356" y="81"/>
                </a:lnTo>
                <a:lnTo>
                  <a:pt x="1340" y="65"/>
                </a:lnTo>
                <a:lnTo>
                  <a:pt x="1324" y="65"/>
                </a:lnTo>
                <a:lnTo>
                  <a:pt x="1340" y="49"/>
                </a:lnTo>
                <a:lnTo>
                  <a:pt x="1372" y="65"/>
                </a:lnTo>
                <a:lnTo>
                  <a:pt x="1389" y="65"/>
                </a:lnTo>
                <a:lnTo>
                  <a:pt x="1389" y="81"/>
                </a:lnTo>
                <a:lnTo>
                  <a:pt x="1372" y="81"/>
                </a:lnTo>
                <a:close/>
                <a:moveTo>
                  <a:pt x="1276" y="49"/>
                </a:moveTo>
                <a:lnTo>
                  <a:pt x="1276" y="49"/>
                </a:lnTo>
                <a:lnTo>
                  <a:pt x="1243" y="33"/>
                </a:lnTo>
                <a:lnTo>
                  <a:pt x="1227" y="33"/>
                </a:lnTo>
                <a:lnTo>
                  <a:pt x="1243" y="33"/>
                </a:lnTo>
                <a:lnTo>
                  <a:pt x="1276" y="33"/>
                </a:lnTo>
                <a:lnTo>
                  <a:pt x="1292" y="33"/>
                </a:lnTo>
                <a:lnTo>
                  <a:pt x="1292" y="49"/>
                </a:lnTo>
                <a:lnTo>
                  <a:pt x="1276" y="49"/>
                </a:lnTo>
                <a:close/>
                <a:moveTo>
                  <a:pt x="1179" y="33"/>
                </a:moveTo>
                <a:lnTo>
                  <a:pt x="1179" y="33"/>
                </a:lnTo>
                <a:lnTo>
                  <a:pt x="1130" y="16"/>
                </a:lnTo>
                <a:lnTo>
                  <a:pt x="1146" y="0"/>
                </a:lnTo>
                <a:lnTo>
                  <a:pt x="1179" y="16"/>
                </a:lnTo>
                <a:lnTo>
                  <a:pt x="1195" y="16"/>
                </a:lnTo>
                <a:lnTo>
                  <a:pt x="1179" y="33"/>
                </a:lnTo>
                <a:close/>
                <a:moveTo>
                  <a:pt x="1082" y="16"/>
                </a:moveTo>
                <a:lnTo>
                  <a:pt x="1033" y="16"/>
                </a:lnTo>
                <a:lnTo>
                  <a:pt x="1033" y="0"/>
                </a:lnTo>
                <a:lnTo>
                  <a:pt x="1082" y="0"/>
                </a:lnTo>
                <a:lnTo>
                  <a:pt x="1082" y="16"/>
                </a:lnTo>
                <a:close/>
              </a:path>
            </a:pathLst>
          </a:custGeom>
          <a:solidFill>
            <a:srgbClr val="FF0000">
              <a:alpha val="100000"/>
            </a:srgbClr>
          </a:solidFill>
          <a:ln w="0" cap="flat" cmpd="sng">
            <a:solidFill>
              <a:srgbClr val="FF0000">
                <a:alpha val="100000"/>
              </a:srgbClr>
            </a:solidFill>
            <a:prstDash val="solid"/>
            <a:miter lim="800000"/>
            <a:headEnd type="none" w="med" len="med"/>
            <a:tailEnd type="none" w="med" len="med"/>
          </a:ln>
        </p:spPr>
        <p:txBody>
          <a:bodyPr/>
          <a:p>
            <a:endParaRPr lang="zh-CN" altLang="en-US"/>
          </a:p>
        </p:txBody>
      </p:sp>
      <p:sp>
        <p:nvSpPr>
          <p:cNvPr id="21515" name="Freeform 37"/>
          <p:cNvSpPr>
            <a:spLocks noEditPoints="1"/>
          </p:cNvSpPr>
          <p:nvPr/>
        </p:nvSpPr>
        <p:spPr>
          <a:xfrm>
            <a:off x="698500" y="2532063"/>
            <a:ext cx="1308100" cy="904875"/>
          </a:xfrm>
          <a:custGeom>
            <a:avLst/>
            <a:gdLst>
              <a:gd name="txL" fmla="*/ 0 w 824"/>
              <a:gd name="txT" fmla="*/ 0 h 570"/>
              <a:gd name="txR" fmla="*/ 824 w 824"/>
              <a:gd name="txB" fmla="*/ 570 h 5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4" h="570">
                <a:moveTo>
                  <a:pt x="775" y="65"/>
                </a:moveTo>
                <a:lnTo>
                  <a:pt x="65" y="521"/>
                </a:lnTo>
                <a:lnTo>
                  <a:pt x="49" y="521"/>
                </a:lnTo>
                <a:lnTo>
                  <a:pt x="49" y="504"/>
                </a:lnTo>
                <a:lnTo>
                  <a:pt x="775" y="49"/>
                </a:lnTo>
                <a:lnTo>
                  <a:pt x="775" y="65"/>
                </a:lnTo>
                <a:close/>
                <a:moveTo>
                  <a:pt x="743" y="16"/>
                </a:moveTo>
                <a:lnTo>
                  <a:pt x="759" y="0"/>
                </a:lnTo>
                <a:lnTo>
                  <a:pt x="792" y="0"/>
                </a:lnTo>
                <a:lnTo>
                  <a:pt x="808" y="16"/>
                </a:lnTo>
                <a:lnTo>
                  <a:pt x="824" y="32"/>
                </a:lnTo>
                <a:lnTo>
                  <a:pt x="824" y="49"/>
                </a:lnTo>
                <a:lnTo>
                  <a:pt x="824" y="65"/>
                </a:lnTo>
                <a:lnTo>
                  <a:pt x="824" y="97"/>
                </a:lnTo>
                <a:lnTo>
                  <a:pt x="808" y="114"/>
                </a:lnTo>
                <a:lnTo>
                  <a:pt x="792" y="114"/>
                </a:lnTo>
                <a:lnTo>
                  <a:pt x="775" y="114"/>
                </a:lnTo>
                <a:lnTo>
                  <a:pt x="759" y="114"/>
                </a:lnTo>
                <a:lnTo>
                  <a:pt x="743" y="114"/>
                </a:lnTo>
                <a:lnTo>
                  <a:pt x="727" y="97"/>
                </a:lnTo>
                <a:lnTo>
                  <a:pt x="711" y="81"/>
                </a:lnTo>
                <a:lnTo>
                  <a:pt x="711" y="65"/>
                </a:lnTo>
                <a:lnTo>
                  <a:pt x="711" y="49"/>
                </a:lnTo>
                <a:lnTo>
                  <a:pt x="727" y="32"/>
                </a:lnTo>
                <a:lnTo>
                  <a:pt x="743" y="16"/>
                </a:lnTo>
                <a:close/>
                <a:moveTo>
                  <a:pt x="97" y="570"/>
                </a:moveTo>
                <a:lnTo>
                  <a:pt x="81" y="570"/>
                </a:lnTo>
                <a:lnTo>
                  <a:pt x="65" y="570"/>
                </a:lnTo>
                <a:lnTo>
                  <a:pt x="49" y="570"/>
                </a:lnTo>
                <a:lnTo>
                  <a:pt x="33" y="570"/>
                </a:lnTo>
                <a:lnTo>
                  <a:pt x="16" y="553"/>
                </a:lnTo>
                <a:lnTo>
                  <a:pt x="0" y="537"/>
                </a:lnTo>
                <a:lnTo>
                  <a:pt x="0" y="521"/>
                </a:lnTo>
                <a:lnTo>
                  <a:pt x="0" y="504"/>
                </a:lnTo>
                <a:lnTo>
                  <a:pt x="16" y="488"/>
                </a:lnTo>
                <a:lnTo>
                  <a:pt x="33" y="472"/>
                </a:lnTo>
                <a:lnTo>
                  <a:pt x="33" y="456"/>
                </a:lnTo>
                <a:lnTo>
                  <a:pt x="49" y="456"/>
                </a:lnTo>
                <a:lnTo>
                  <a:pt x="65" y="456"/>
                </a:lnTo>
                <a:lnTo>
                  <a:pt x="97" y="472"/>
                </a:lnTo>
                <a:lnTo>
                  <a:pt x="113" y="488"/>
                </a:lnTo>
                <a:lnTo>
                  <a:pt x="113" y="504"/>
                </a:lnTo>
                <a:lnTo>
                  <a:pt x="113" y="537"/>
                </a:lnTo>
                <a:lnTo>
                  <a:pt x="113" y="553"/>
                </a:lnTo>
                <a:lnTo>
                  <a:pt x="97" y="570"/>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16" name="Freeform 38"/>
          <p:cNvSpPr>
            <a:spLocks noEditPoints="1"/>
          </p:cNvSpPr>
          <p:nvPr/>
        </p:nvSpPr>
        <p:spPr>
          <a:xfrm>
            <a:off x="1827213" y="2532063"/>
            <a:ext cx="1333500" cy="904875"/>
          </a:xfrm>
          <a:custGeom>
            <a:avLst/>
            <a:gdLst>
              <a:gd name="txL" fmla="*/ 0 w 840"/>
              <a:gd name="txT" fmla="*/ 0 h 570"/>
              <a:gd name="txR" fmla="*/ 840 w 840"/>
              <a:gd name="txB" fmla="*/ 570 h 570"/>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40" h="570">
                <a:moveTo>
                  <a:pt x="64" y="49"/>
                </a:moveTo>
                <a:lnTo>
                  <a:pt x="775" y="504"/>
                </a:lnTo>
                <a:lnTo>
                  <a:pt x="791" y="521"/>
                </a:lnTo>
                <a:lnTo>
                  <a:pt x="775" y="521"/>
                </a:lnTo>
                <a:lnTo>
                  <a:pt x="64" y="65"/>
                </a:lnTo>
                <a:lnTo>
                  <a:pt x="48" y="65"/>
                </a:lnTo>
                <a:lnTo>
                  <a:pt x="48" y="49"/>
                </a:lnTo>
                <a:lnTo>
                  <a:pt x="64" y="49"/>
                </a:lnTo>
                <a:close/>
                <a:moveTo>
                  <a:pt x="32" y="114"/>
                </a:moveTo>
                <a:lnTo>
                  <a:pt x="16" y="97"/>
                </a:lnTo>
                <a:lnTo>
                  <a:pt x="0" y="65"/>
                </a:lnTo>
                <a:lnTo>
                  <a:pt x="0" y="49"/>
                </a:lnTo>
                <a:lnTo>
                  <a:pt x="0" y="32"/>
                </a:lnTo>
                <a:lnTo>
                  <a:pt x="16" y="32"/>
                </a:lnTo>
                <a:lnTo>
                  <a:pt x="32" y="16"/>
                </a:lnTo>
                <a:lnTo>
                  <a:pt x="48" y="0"/>
                </a:lnTo>
                <a:lnTo>
                  <a:pt x="64" y="0"/>
                </a:lnTo>
                <a:lnTo>
                  <a:pt x="81" y="0"/>
                </a:lnTo>
                <a:lnTo>
                  <a:pt x="97" y="16"/>
                </a:lnTo>
                <a:lnTo>
                  <a:pt x="113" y="32"/>
                </a:lnTo>
                <a:lnTo>
                  <a:pt x="113" y="49"/>
                </a:lnTo>
                <a:lnTo>
                  <a:pt x="113" y="65"/>
                </a:lnTo>
                <a:lnTo>
                  <a:pt x="113" y="81"/>
                </a:lnTo>
                <a:lnTo>
                  <a:pt x="113" y="97"/>
                </a:lnTo>
                <a:lnTo>
                  <a:pt x="97" y="114"/>
                </a:lnTo>
                <a:lnTo>
                  <a:pt x="81" y="114"/>
                </a:lnTo>
                <a:lnTo>
                  <a:pt x="48" y="114"/>
                </a:lnTo>
                <a:lnTo>
                  <a:pt x="32" y="114"/>
                </a:lnTo>
                <a:close/>
                <a:moveTo>
                  <a:pt x="807" y="472"/>
                </a:moveTo>
                <a:lnTo>
                  <a:pt x="823" y="488"/>
                </a:lnTo>
                <a:lnTo>
                  <a:pt x="840" y="504"/>
                </a:lnTo>
                <a:lnTo>
                  <a:pt x="840" y="521"/>
                </a:lnTo>
                <a:lnTo>
                  <a:pt x="823" y="537"/>
                </a:lnTo>
                <a:lnTo>
                  <a:pt x="823" y="553"/>
                </a:lnTo>
                <a:lnTo>
                  <a:pt x="807" y="570"/>
                </a:lnTo>
                <a:lnTo>
                  <a:pt x="791" y="570"/>
                </a:lnTo>
                <a:lnTo>
                  <a:pt x="759" y="570"/>
                </a:lnTo>
                <a:lnTo>
                  <a:pt x="743" y="570"/>
                </a:lnTo>
                <a:lnTo>
                  <a:pt x="727" y="553"/>
                </a:lnTo>
                <a:lnTo>
                  <a:pt x="727" y="537"/>
                </a:lnTo>
                <a:lnTo>
                  <a:pt x="727" y="504"/>
                </a:lnTo>
                <a:lnTo>
                  <a:pt x="727" y="488"/>
                </a:lnTo>
                <a:lnTo>
                  <a:pt x="743" y="472"/>
                </a:lnTo>
                <a:lnTo>
                  <a:pt x="759" y="456"/>
                </a:lnTo>
                <a:lnTo>
                  <a:pt x="791" y="456"/>
                </a:lnTo>
                <a:lnTo>
                  <a:pt x="807" y="472"/>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17" name="Freeform 39"/>
          <p:cNvSpPr>
            <a:spLocks noEditPoints="1"/>
          </p:cNvSpPr>
          <p:nvPr/>
        </p:nvSpPr>
        <p:spPr>
          <a:xfrm>
            <a:off x="698500" y="3255963"/>
            <a:ext cx="820738" cy="1395412"/>
          </a:xfrm>
          <a:custGeom>
            <a:avLst/>
            <a:gdLst>
              <a:gd name="txL" fmla="*/ 0 w 517"/>
              <a:gd name="txT" fmla="*/ 0 h 879"/>
              <a:gd name="txR" fmla="*/ 517 w 517"/>
              <a:gd name="txB" fmla="*/ 879 h 8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17" h="879">
                <a:moveTo>
                  <a:pt x="65" y="65"/>
                </a:moveTo>
                <a:lnTo>
                  <a:pt x="469" y="830"/>
                </a:lnTo>
                <a:lnTo>
                  <a:pt x="452" y="830"/>
                </a:lnTo>
                <a:lnTo>
                  <a:pt x="49" y="65"/>
                </a:lnTo>
                <a:lnTo>
                  <a:pt x="49" y="48"/>
                </a:lnTo>
                <a:lnTo>
                  <a:pt x="65" y="48"/>
                </a:lnTo>
                <a:lnTo>
                  <a:pt x="65" y="65"/>
                </a:lnTo>
                <a:close/>
                <a:moveTo>
                  <a:pt x="0" y="97"/>
                </a:moveTo>
                <a:lnTo>
                  <a:pt x="0" y="81"/>
                </a:lnTo>
                <a:lnTo>
                  <a:pt x="0" y="65"/>
                </a:lnTo>
                <a:lnTo>
                  <a:pt x="0" y="48"/>
                </a:lnTo>
                <a:lnTo>
                  <a:pt x="16" y="32"/>
                </a:lnTo>
                <a:lnTo>
                  <a:pt x="33" y="16"/>
                </a:lnTo>
                <a:lnTo>
                  <a:pt x="49" y="0"/>
                </a:lnTo>
                <a:lnTo>
                  <a:pt x="81" y="0"/>
                </a:lnTo>
                <a:lnTo>
                  <a:pt x="97" y="16"/>
                </a:lnTo>
                <a:lnTo>
                  <a:pt x="113" y="32"/>
                </a:lnTo>
                <a:lnTo>
                  <a:pt x="113" y="48"/>
                </a:lnTo>
                <a:lnTo>
                  <a:pt x="113" y="81"/>
                </a:lnTo>
                <a:lnTo>
                  <a:pt x="97" y="97"/>
                </a:lnTo>
                <a:lnTo>
                  <a:pt x="81" y="114"/>
                </a:lnTo>
                <a:lnTo>
                  <a:pt x="65" y="114"/>
                </a:lnTo>
                <a:lnTo>
                  <a:pt x="49" y="114"/>
                </a:lnTo>
                <a:lnTo>
                  <a:pt x="16" y="114"/>
                </a:lnTo>
                <a:lnTo>
                  <a:pt x="0" y="97"/>
                </a:lnTo>
                <a:close/>
                <a:moveTo>
                  <a:pt x="517" y="798"/>
                </a:moveTo>
                <a:lnTo>
                  <a:pt x="517" y="814"/>
                </a:lnTo>
                <a:lnTo>
                  <a:pt x="517" y="846"/>
                </a:lnTo>
                <a:lnTo>
                  <a:pt x="517" y="863"/>
                </a:lnTo>
                <a:lnTo>
                  <a:pt x="501" y="879"/>
                </a:lnTo>
                <a:lnTo>
                  <a:pt x="485" y="879"/>
                </a:lnTo>
                <a:lnTo>
                  <a:pt x="469" y="879"/>
                </a:lnTo>
                <a:lnTo>
                  <a:pt x="452" y="879"/>
                </a:lnTo>
                <a:lnTo>
                  <a:pt x="436" y="879"/>
                </a:lnTo>
                <a:lnTo>
                  <a:pt x="420" y="863"/>
                </a:lnTo>
                <a:lnTo>
                  <a:pt x="404" y="846"/>
                </a:lnTo>
                <a:lnTo>
                  <a:pt x="404" y="830"/>
                </a:lnTo>
                <a:lnTo>
                  <a:pt x="404" y="814"/>
                </a:lnTo>
                <a:lnTo>
                  <a:pt x="420" y="798"/>
                </a:lnTo>
                <a:lnTo>
                  <a:pt x="436" y="781"/>
                </a:lnTo>
                <a:lnTo>
                  <a:pt x="452" y="765"/>
                </a:lnTo>
                <a:lnTo>
                  <a:pt x="469" y="765"/>
                </a:lnTo>
                <a:lnTo>
                  <a:pt x="485" y="765"/>
                </a:lnTo>
                <a:lnTo>
                  <a:pt x="501" y="781"/>
                </a:lnTo>
                <a:lnTo>
                  <a:pt x="517" y="798"/>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18" name="Freeform 40"/>
          <p:cNvSpPr>
            <a:spLocks noEditPoints="1"/>
          </p:cNvSpPr>
          <p:nvPr/>
        </p:nvSpPr>
        <p:spPr>
          <a:xfrm>
            <a:off x="698500" y="3255963"/>
            <a:ext cx="2128838" cy="1395412"/>
          </a:xfrm>
          <a:custGeom>
            <a:avLst/>
            <a:gdLst>
              <a:gd name="txL" fmla="*/ 0 w 1341"/>
              <a:gd name="txT" fmla="*/ 0 h 879"/>
              <a:gd name="txR" fmla="*/ 1341 w 1341"/>
              <a:gd name="txB" fmla="*/ 879 h 879"/>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0"/>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341" h="879">
                <a:moveTo>
                  <a:pt x="65" y="48"/>
                </a:moveTo>
                <a:lnTo>
                  <a:pt x="1292" y="814"/>
                </a:lnTo>
                <a:lnTo>
                  <a:pt x="1292" y="830"/>
                </a:lnTo>
                <a:lnTo>
                  <a:pt x="1276" y="830"/>
                </a:lnTo>
                <a:lnTo>
                  <a:pt x="49" y="65"/>
                </a:lnTo>
                <a:lnTo>
                  <a:pt x="49" y="48"/>
                </a:lnTo>
                <a:lnTo>
                  <a:pt x="65" y="48"/>
                </a:lnTo>
                <a:close/>
                <a:moveTo>
                  <a:pt x="33" y="114"/>
                </a:moveTo>
                <a:lnTo>
                  <a:pt x="16" y="97"/>
                </a:lnTo>
                <a:lnTo>
                  <a:pt x="0" y="81"/>
                </a:lnTo>
                <a:lnTo>
                  <a:pt x="0" y="48"/>
                </a:lnTo>
                <a:lnTo>
                  <a:pt x="16" y="32"/>
                </a:lnTo>
                <a:lnTo>
                  <a:pt x="16" y="16"/>
                </a:lnTo>
                <a:lnTo>
                  <a:pt x="49" y="0"/>
                </a:lnTo>
                <a:lnTo>
                  <a:pt x="65" y="0"/>
                </a:lnTo>
                <a:lnTo>
                  <a:pt x="81" y="0"/>
                </a:lnTo>
                <a:lnTo>
                  <a:pt x="81" y="16"/>
                </a:lnTo>
                <a:lnTo>
                  <a:pt x="113" y="32"/>
                </a:lnTo>
                <a:lnTo>
                  <a:pt x="113" y="48"/>
                </a:lnTo>
                <a:lnTo>
                  <a:pt x="113" y="65"/>
                </a:lnTo>
                <a:lnTo>
                  <a:pt x="113" y="81"/>
                </a:lnTo>
                <a:lnTo>
                  <a:pt x="113" y="97"/>
                </a:lnTo>
                <a:lnTo>
                  <a:pt x="97" y="114"/>
                </a:lnTo>
                <a:lnTo>
                  <a:pt x="65" y="114"/>
                </a:lnTo>
                <a:lnTo>
                  <a:pt x="49" y="114"/>
                </a:lnTo>
                <a:lnTo>
                  <a:pt x="33" y="114"/>
                </a:lnTo>
                <a:close/>
                <a:moveTo>
                  <a:pt x="1308" y="781"/>
                </a:moveTo>
                <a:lnTo>
                  <a:pt x="1325" y="798"/>
                </a:lnTo>
                <a:lnTo>
                  <a:pt x="1341" y="814"/>
                </a:lnTo>
                <a:lnTo>
                  <a:pt x="1341" y="830"/>
                </a:lnTo>
                <a:lnTo>
                  <a:pt x="1341" y="846"/>
                </a:lnTo>
                <a:lnTo>
                  <a:pt x="1341" y="863"/>
                </a:lnTo>
                <a:lnTo>
                  <a:pt x="1325" y="879"/>
                </a:lnTo>
                <a:lnTo>
                  <a:pt x="1292" y="879"/>
                </a:lnTo>
                <a:lnTo>
                  <a:pt x="1276" y="879"/>
                </a:lnTo>
                <a:lnTo>
                  <a:pt x="1260" y="879"/>
                </a:lnTo>
                <a:lnTo>
                  <a:pt x="1228" y="863"/>
                </a:lnTo>
                <a:lnTo>
                  <a:pt x="1228" y="846"/>
                </a:lnTo>
                <a:lnTo>
                  <a:pt x="1228" y="814"/>
                </a:lnTo>
                <a:lnTo>
                  <a:pt x="1228" y="798"/>
                </a:lnTo>
                <a:lnTo>
                  <a:pt x="1244" y="781"/>
                </a:lnTo>
                <a:lnTo>
                  <a:pt x="1276" y="765"/>
                </a:lnTo>
                <a:lnTo>
                  <a:pt x="1292" y="765"/>
                </a:lnTo>
                <a:lnTo>
                  <a:pt x="1308" y="765"/>
                </a:lnTo>
                <a:lnTo>
                  <a:pt x="1308" y="781"/>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19" name="Freeform 41"/>
          <p:cNvSpPr>
            <a:spLocks noEditPoints="1"/>
          </p:cNvSpPr>
          <p:nvPr/>
        </p:nvSpPr>
        <p:spPr>
          <a:xfrm>
            <a:off x="3621088" y="2763838"/>
            <a:ext cx="1308100" cy="1654175"/>
          </a:xfrm>
          <a:custGeom>
            <a:avLst/>
            <a:gdLst>
              <a:gd name="txL" fmla="*/ 0 w 824"/>
              <a:gd name="txT" fmla="*/ 0 h 1042"/>
              <a:gd name="txR" fmla="*/ 824 w 824"/>
              <a:gd name="txB" fmla="*/ 1042 h 104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824" h="1042">
                <a:moveTo>
                  <a:pt x="775" y="65"/>
                </a:moveTo>
                <a:lnTo>
                  <a:pt x="65" y="994"/>
                </a:lnTo>
                <a:lnTo>
                  <a:pt x="49" y="994"/>
                </a:lnTo>
                <a:lnTo>
                  <a:pt x="49" y="977"/>
                </a:lnTo>
                <a:lnTo>
                  <a:pt x="759" y="65"/>
                </a:lnTo>
                <a:lnTo>
                  <a:pt x="775" y="49"/>
                </a:lnTo>
                <a:lnTo>
                  <a:pt x="775" y="65"/>
                </a:lnTo>
                <a:close/>
                <a:moveTo>
                  <a:pt x="727" y="33"/>
                </a:moveTo>
                <a:lnTo>
                  <a:pt x="743" y="17"/>
                </a:lnTo>
                <a:lnTo>
                  <a:pt x="759" y="0"/>
                </a:lnTo>
                <a:lnTo>
                  <a:pt x="792" y="17"/>
                </a:lnTo>
                <a:lnTo>
                  <a:pt x="808" y="17"/>
                </a:lnTo>
                <a:lnTo>
                  <a:pt x="824" y="33"/>
                </a:lnTo>
                <a:lnTo>
                  <a:pt x="824" y="65"/>
                </a:lnTo>
                <a:lnTo>
                  <a:pt x="824" y="82"/>
                </a:lnTo>
                <a:lnTo>
                  <a:pt x="808" y="98"/>
                </a:lnTo>
                <a:lnTo>
                  <a:pt x="792" y="114"/>
                </a:lnTo>
                <a:lnTo>
                  <a:pt x="775" y="131"/>
                </a:lnTo>
                <a:lnTo>
                  <a:pt x="759" y="131"/>
                </a:lnTo>
                <a:lnTo>
                  <a:pt x="727" y="114"/>
                </a:lnTo>
                <a:lnTo>
                  <a:pt x="711" y="98"/>
                </a:lnTo>
                <a:lnTo>
                  <a:pt x="711" y="65"/>
                </a:lnTo>
                <a:lnTo>
                  <a:pt x="711" y="49"/>
                </a:lnTo>
                <a:lnTo>
                  <a:pt x="727" y="33"/>
                </a:lnTo>
                <a:close/>
                <a:moveTo>
                  <a:pt x="97" y="1026"/>
                </a:moveTo>
                <a:lnTo>
                  <a:pt x="81" y="1042"/>
                </a:lnTo>
                <a:lnTo>
                  <a:pt x="65" y="1042"/>
                </a:lnTo>
                <a:lnTo>
                  <a:pt x="33" y="1042"/>
                </a:lnTo>
                <a:lnTo>
                  <a:pt x="16" y="1026"/>
                </a:lnTo>
                <a:lnTo>
                  <a:pt x="0" y="1010"/>
                </a:lnTo>
                <a:lnTo>
                  <a:pt x="0" y="994"/>
                </a:lnTo>
                <a:lnTo>
                  <a:pt x="0" y="961"/>
                </a:lnTo>
                <a:lnTo>
                  <a:pt x="16" y="945"/>
                </a:lnTo>
                <a:lnTo>
                  <a:pt x="33" y="928"/>
                </a:lnTo>
                <a:lnTo>
                  <a:pt x="49" y="928"/>
                </a:lnTo>
                <a:lnTo>
                  <a:pt x="65" y="928"/>
                </a:lnTo>
                <a:lnTo>
                  <a:pt x="97" y="945"/>
                </a:lnTo>
                <a:lnTo>
                  <a:pt x="113" y="961"/>
                </a:lnTo>
                <a:lnTo>
                  <a:pt x="113" y="977"/>
                </a:lnTo>
                <a:lnTo>
                  <a:pt x="113" y="994"/>
                </a:lnTo>
                <a:lnTo>
                  <a:pt x="97" y="1026"/>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20" name="Freeform 42"/>
          <p:cNvSpPr>
            <a:spLocks noEditPoints="1"/>
          </p:cNvSpPr>
          <p:nvPr/>
        </p:nvSpPr>
        <p:spPr>
          <a:xfrm>
            <a:off x="4749800" y="2763838"/>
            <a:ext cx="846138" cy="1654175"/>
          </a:xfrm>
          <a:custGeom>
            <a:avLst/>
            <a:gdLst>
              <a:gd name="txL" fmla="*/ 0 w 533"/>
              <a:gd name="txT" fmla="*/ 0 h 1042"/>
              <a:gd name="txR" fmla="*/ 533 w 533"/>
              <a:gd name="txB" fmla="*/ 1042 h 104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0"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3" h="1042">
                <a:moveTo>
                  <a:pt x="64" y="65"/>
                </a:moveTo>
                <a:lnTo>
                  <a:pt x="468" y="977"/>
                </a:lnTo>
                <a:lnTo>
                  <a:pt x="468" y="994"/>
                </a:lnTo>
                <a:lnTo>
                  <a:pt x="452" y="994"/>
                </a:lnTo>
                <a:lnTo>
                  <a:pt x="48" y="65"/>
                </a:lnTo>
                <a:lnTo>
                  <a:pt x="48" y="49"/>
                </a:lnTo>
                <a:lnTo>
                  <a:pt x="64" y="49"/>
                </a:lnTo>
                <a:lnTo>
                  <a:pt x="64" y="65"/>
                </a:lnTo>
                <a:close/>
                <a:moveTo>
                  <a:pt x="0" y="98"/>
                </a:moveTo>
                <a:lnTo>
                  <a:pt x="0" y="82"/>
                </a:lnTo>
                <a:lnTo>
                  <a:pt x="0" y="65"/>
                </a:lnTo>
                <a:lnTo>
                  <a:pt x="0" y="49"/>
                </a:lnTo>
                <a:lnTo>
                  <a:pt x="16" y="33"/>
                </a:lnTo>
                <a:lnTo>
                  <a:pt x="32" y="17"/>
                </a:lnTo>
                <a:lnTo>
                  <a:pt x="48" y="0"/>
                </a:lnTo>
                <a:lnTo>
                  <a:pt x="64" y="0"/>
                </a:lnTo>
                <a:lnTo>
                  <a:pt x="81" y="17"/>
                </a:lnTo>
                <a:lnTo>
                  <a:pt x="97" y="17"/>
                </a:lnTo>
                <a:lnTo>
                  <a:pt x="113" y="49"/>
                </a:lnTo>
                <a:lnTo>
                  <a:pt x="113" y="65"/>
                </a:lnTo>
                <a:lnTo>
                  <a:pt x="113" y="82"/>
                </a:lnTo>
                <a:lnTo>
                  <a:pt x="97" y="98"/>
                </a:lnTo>
                <a:lnTo>
                  <a:pt x="81" y="114"/>
                </a:lnTo>
                <a:lnTo>
                  <a:pt x="64" y="131"/>
                </a:lnTo>
                <a:lnTo>
                  <a:pt x="32" y="114"/>
                </a:lnTo>
                <a:lnTo>
                  <a:pt x="16" y="114"/>
                </a:lnTo>
                <a:lnTo>
                  <a:pt x="0" y="98"/>
                </a:lnTo>
                <a:close/>
                <a:moveTo>
                  <a:pt x="517" y="961"/>
                </a:moveTo>
                <a:lnTo>
                  <a:pt x="517" y="977"/>
                </a:lnTo>
                <a:lnTo>
                  <a:pt x="533" y="977"/>
                </a:lnTo>
                <a:lnTo>
                  <a:pt x="517" y="1010"/>
                </a:lnTo>
                <a:lnTo>
                  <a:pt x="517" y="1026"/>
                </a:lnTo>
                <a:lnTo>
                  <a:pt x="484" y="1042"/>
                </a:lnTo>
                <a:lnTo>
                  <a:pt x="468" y="1042"/>
                </a:lnTo>
                <a:lnTo>
                  <a:pt x="452" y="1042"/>
                </a:lnTo>
                <a:lnTo>
                  <a:pt x="420" y="1026"/>
                </a:lnTo>
                <a:lnTo>
                  <a:pt x="420" y="1010"/>
                </a:lnTo>
                <a:lnTo>
                  <a:pt x="404" y="994"/>
                </a:lnTo>
                <a:lnTo>
                  <a:pt x="404" y="977"/>
                </a:lnTo>
                <a:lnTo>
                  <a:pt x="420" y="961"/>
                </a:lnTo>
                <a:lnTo>
                  <a:pt x="420" y="945"/>
                </a:lnTo>
                <a:lnTo>
                  <a:pt x="436" y="928"/>
                </a:lnTo>
                <a:lnTo>
                  <a:pt x="452" y="928"/>
                </a:lnTo>
                <a:lnTo>
                  <a:pt x="468" y="928"/>
                </a:lnTo>
                <a:lnTo>
                  <a:pt x="484" y="928"/>
                </a:lnTo>
                <a:lnTo>
                  <a:pt x="500" y="945"/>
                </a:lnTo>
                <a:lnTo>
                  <a:pt x="517" y="961"/>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21" name="Line 43"/>
          <p:cNvSpPr/>
          <p:nvPr/>
        </p:nvSpPr>
        <p:spPr>
          <a:xfrm>
            <a:off x="3698875" y="4314825"/>
            <a:ext cx="1793875" cy="1588"/>
          </a:xfrm>
          <a:prstGeom prst="line">
            <a:avLst/>
          </a:prstGeom>
          <a:ln w="25400" cap="flat" cmpd="sng">
            <a:solidFill>
              <a:srgbClr val="000000"/>
            </a:solidFill>
            <a:prstDash val="solid"/>
            <a:headEnd type="none" w="med" len="med"/>
            <a:tailEnd type="none" w="med" len="med"/>
          </a:ln>
        </p:spPr>
      </p:sp>
      <p:sp>
        <p:nvSpPr>
          <p:cNvPr id="21522" name="Freeform 44"/>
          <p:cNvSpPr>
            <a:spLocks noEditPoints="1"/>
          </p:cNvSpPr>
          <p:nvPr/>
        </p:nvSpPr>
        <p:spPr>
          <a:xfrm>
            <a:off x="6364288" y="2763838"/>
            <a:ext cx="1820862" cy="1654175"/>
          </a:xfrm>
          <a:custGeom>
            <a:avLst/>
            <a:gdLst>
              <a:gd name="txL" fmla="*/ 0 w 1147"/>
              <a:gd name="txT" fmla="*/ 0 h 1042"/>
              <a:gd name="txR" fmla="*/ 1147 w 1147"/>
              <a:gd name="txB" fmla="*/ 1042 h 104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47" h="1042">
                <a:moveTo>
                  <a:pt x="65" y="65"/>
                </a:moveTo>
                <a:lnTo>
                  <a:pt x="1082" y="977"/>
                </a:lnTo>
                <a:lnTo>
                  <a:pt x="1098" y="977"/>
                </a:lnTo>
                <a:lnTo>
                  <a:pt x="1082" y="994"/>
                </a:lnTo>
                <a:lnTo>
                  <a:pt x="49" y="65"/>
                </a:lnTo>
                <a:lnTo>
                  <a:pt x="65" y="49"/>
                </a:lnTo>
                <a:lnTo>
                  <a:pt x="65" y="65"/>
                </a:lnTo>
                <a:close/>
                <a:moveTo>
                  <a:pt x="16" y="114"/>
                </a:moveTo>
                <a:lnTo>
                  <a:pt x="16" y="98"/>
                </a:lnTo>
                <a:lnTo>
                  <a:pt x="0" y="65"/>
                </a:lnTo>
                <a:lnTo>
                  <a:pt x="0" y="49"/>
                </a:lnTo>
                <a:lnTo>
                  <a:pt x="16" y="33"/>
                </a:lnTo>
                <a:lnTo>
                  <a:pt x="32" y="17"/>
                </a:lnTo>
                <a:lnTo>
                  <a:pt x="65" y="0"/>
                </a:lnTo>
                <a:lnTo>
                  <a:pt x="81" y="17"/>
                </a:lnTo>
                <a:lnTo>
                  <a:pt x="97" y="17"/>
                </a:lnTo>
                <a:lnTo>
                  <a:pt x="113" y="33"/>
                </a:lnTo>
                <a:lnTo>
                  <a:pt x="113" y="65"/>
                </a:lnTo>
                <a:lnTo>
                  <a:pt x="113" y="82"/>
                </a:lnTo>
                <a:lnTo>
                  <a:pt x="113" y="98"/>
                </a:lnTo>
                <a:lnTo>
                  <a:pt x="81" y="114"/>
                </a:lnTo>
                <a:lnTo>
                  <a:pt x="65" y="131"/>
                </a:lnTo>
                <a:lnTo>
                  <a:pt x="49" y="114"/>
                </a:lnTo>
                <a:lnTo>
                  <a:pt x="16" y="114"/>
                </a:lnTo>
                <a:close/>
                <a:moveTo>
                  <a:pt x="1114" y="945"/>
                </a:moveTo>
                <a:lnTo>
                  <a:pt x="1131" y="961"/>
                </a:lnTo>
                <a:lnTo>
                  <a:pt x="1147" y="977"/>
                </a:lnTo>
                <a:lnTo>
                  <a:pt x="1131" y="1010"/>
                </a:lnTo>
                <a:lnTo>
                  <a:pt x="1131" y="1026"/>
                </a:lnTo>
                <a:lnTo>
                  <a:pt x="1114" y="1042"/>
                </a:lnTo>
                <a:lnTo>
                  <a:pt x="1082" y="1042"/>
                </a:lnTo>
                <a:lnTo>
                  <a:pt x="1066" y="1042"/>
                </a:lnTo>
                <a:lnTo>
                  <a:pt x="1050" y="1026"/>
                </a:lnTo>
                <a:lnTo>
                  <a:pt x="1034" y="1010"/>
                </a:lnTo>
                <a:lnTo>
                  <a:pt x="1018" y="994"/>
                </a:lnTo>
                <a:lnTo>
                  <a:pt x="1034" y="961"/>
                </a:lnTo>
                <a:lnTo>
                  <a:pt x="1034" y="945"/>
                </a:lnTo>
                <a:lnTo>
                  <a:pt x="1050" y="928"/>
                </a:lnTo>
                <a:lnTo>
                  <a:pt x="1082" y="928"/>
                </a:lnTo>
                <a:lnTo>
                  <a:pt x="1098" y="928"/>
                </a:lnTo>
                <a:lnTo>
                  <a:pt x="1114" y="945"/>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23" name="Freeform 45"/>
          <p:cNvSpPr>
            <a:spLocks noEditPoints="1"/>
          </p:cNvSpPr>
          <p:nvPr/>
        </p:nvSpPr>
        <p:spPr>
          <a:xfrm>
            <a:off x="6543675" y="2763838"/>
            <a:ext cx="1641475" cy="1654175"/>
          </a:xfrm>
          <a:custGeom>
            <a:avLst/>
            <a:gdLst>
              <a:gd name="txL" fmla="*/ 0 w 1034"/>
              <a:gd name="txT" fmla="*/ 0 h 1042"/>
              <a:gd name="txR" fmla="*/ 1034 w 1034"/>
              <a:gd name="txB" fmla="*/ 1042 h 1042"/>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0" y="2147483647"/>
              </a:cxn>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034" h="1042">
                <a:moveTo>
                  <a:pt x="969" y="65"/>
                </a:moveTo>
                <a:lnTo>
                  <a:pt x="65" y="994"/>
                </a:lnTo>
                <a:lnTo>
                  <a:pt x="49" y="994"/>
                </a:lnTo>
                <a:lnTo>
                  <a:pt x="49" y="977"/>
                </a:lnTo>
                <a:lnTo>
                  <a:pt x="969" y="65"/>
                </a:lnTo>
                <a:lnTo>
                  <a:pt x="969" y="49"/>
                </a:lnTo>
                <a:lnTo>
                  <a:pt x="969" y="65"/>
                </a:lnTo>
                <a:lnTo>
                  <a:pt x="985" y="65"/>
                </a:lnTo>
                <a:lnTo>
                  <a:pt x="969" y="65"/>
                </a:lnTo>
                <a:close/>
                <a:moveTo>
                  <a:pt x="937" y="17"/>
                </a:moveTo>
                <a:lnTo>
                  <a:pt x="953" y="17"/>
                </a:lnTo>
                <a:lnTo>
                  <a:pt x="969" y="0"/>
                </a:lnTo>
                <a:lnTo>
                  <a:pt x="985" y="17"/>
                </a:lnTo>
                <a:lnTo>
                  <a:pt x="1018" y="17"/>
                </a:lnTo>
                <a:lnTo>
                  <a:pt x="1018" y="49"/>
                </a:lnTo>
                <a:lnTo>
                  <a:pt x="1034" y="65"/>
                </a:lnTo>
                <a:lnTo>
                  <a:pt x="1018" y="82"/>
                </a:lnTo>
                <a:lnTo>
                  <a:pt x="1018" y="114"/>
                </a:lnTo>
                <a:lnTo>
                  <a:pt x="985" y="114"/>
                </a:lnTo>
                <a:lnTo>
                  <a:pt x="969" y="131"/>
                </a:lnTo>
                <a:lnTo>
                  <a:pt x="953" y="114"/>
                </a:lnTo>
                <a:lnTo>
                  <a:pt x="921" y="114"/>
                </a:lnTo>
                <a:lnTo>
                  <a:pt x="921" y="82"/>
                </a:lnTo>
                <a:lnTo>
                  <a:pt x="905" y="65"/>
                </a:lnTo>
                <a:lnTo>
                  <a:pt x="921" y="49"/>
                </a:lnTo>
                <a:lnTo>
                  <a:pt x="937" y="17"/>
                </a:lnTo>
                <a:close/>
                <a:moveTo>
                  <a:pt x="97" y="1026"/>
                </a:moveTo>
                <a:lnTo>
                  <a:pt x="65" y="1042"/>
                </a:lnTo>
                <a:lnTo>
                  <a:pt x="49" y="1042"/>
                </a:lnTo>
                <a:lnTo>
                  <a:pt x="33" y="1042"/>
                </a:lnTo>
                <a:lnTo>
                  <a:pt x="16" y="1026"/>
                </a:lnTo>
                <a:lnTo>
                  <a:pt x="0" y="1010"/>
                </a:lnTo>
                <a:lnTo>
                  <a:pt x="0" y="977"/>
                </a:lnTo>
                <a:lnTo>
                  <a:pt x="0" y="961"/>
                </a:lnTo>
                <a:lnTo>
                  <a:pt x="16" y="945"/>
                </a:lnTo>
                <a:lnTo>
                  <a:pt x="33" y="928"/>
                </a:lnTo>
                <a:lnTo>
                  <a:pt x="49" y="928"/>
                </a:lnTo>
                <a:lnTo>
                  <a:pt x="81" y="928"/>
                </a:lnTo>
                <a:lnTo>
                  <a:pt x="97" y="945"/>
                </a:lnTo>
                <a:lnTo>
                  <a:pt x="113" y="961"/>
                </a:lnTo>
                <a:lnTo>
                  <a:pt x="113" y="977"/>
                </a:lnTo>
                <a:lnTo>
                  <a:pt x="97" y="1010"/>
                </a:lnTo>
                <a:lnTo>
                  <a:pt x="97" y="1026"/>
                </a:lnTo>
                <a:close/>
              </a:path>
            </a:pathLst>
          </a:custGeom>
          <a:solidFill>
            <a:srgbClr val="000000">
              <a:alpha val="100000"/>
            </a:srgbClr>
          </a:solidFill>
          <a:ln w="0" cap="flat" cmpd="sng">
            <a:solidFill>
              <a:srgbClr val="000000">
                <a:alpha val="100000"/>
              </a:srgbClr>
            </a:solidFill>
            <a:prstDash val="solid"/>
            <a:miter lim="800000"/>
            <a:headEnd type="none" w="med" len="med"/>
            <a:tailEnd type="none" w="med" len="med"/>
          </a:ln>
        </p:spPr>
        <p:txBody>
          <a:bodyPr/>
          <a:p>
            <a:endParaRPr lang="zh-CN" altLang="en-US"/>
          </a:p>
        </p:txBody>
      </p:sp>
      <p:sp>
        <p:nvSpPr>
          <p:cNvPr id="21524" name="Line 46"/>
          <p:cNvSpPr/>
          <p:nvPr/>
        </p:nvSpPr>
        <p:spPr>
          <a:xfrm>
            <a:off x="6621463" y="4314825"/>
            <a:ext cx="1460500" cy="1588"/>
          </a:xfrm>
          <a:prstGeom prst="line">
            <a:avLst/>
          </a:prstGeom>
          <a:ln w="25400" cap="flat" cmpd="sng">
            <a:solidFill>
              <a:srgbClr val="000000"/>
            </a:solidFill>
            <a:prstDash val="solid"/>
            <a:headEnd type="none" w="med" len="med"/>
            <a:tailEnd type="none" w="med" len="med"/>
          </a:ln>
        </p:spPr>
      </p:sp>
      <p:sp>
        <p:nvSpPr>
          <p:cNvPr id="21525" name="Rectangle 47"/>
          <p:cNvSpPr/>
          <p:nvPr/>
        </p:nvSpPr>
        <p:spPr>
          <a:xfrm>
            <a:off x="2724150" y="5297488"/>
            <a:ext cx="4051300" cy="723900"/>
          </a:xfrm>
          <a:prstGeom prst="rect">
            <a:avLst/>
          </a:prstGeom>
          <a:noFill/>
          <a:ln w="9525">
            <a:noFill/>
          </a:ln>
        </p:spPr>
        <p:txBody>
          <a:bodyPr/>
          <a:p>
            <a:endParaRPr lang="zh-CN" altLang="en-US" dirty="0">
              <a:latin typeface="Calibri" panose="020F0502020204030204" pitchFamily="34" charset="0"/>
              <a:ea typeface="宋体" panose="02010600030101010101" pitchFamily="2" charset="-122"/>
            </a:endParaRPr>
          </a:p>
        </p:txBody>
      </p:sp>
      <p:sp>
        <p:nvSpPr>
          <p:cNvPr id="21526" name="Rectangle 48"/>
          <p:cNvSpPr/>
          <p:nvPr/>
        </p:nvSpPr>
        <p:spPr>
          <a:xfrm>
            <a:off x="3186113" y="5453063"/>
            <a:ext cx="3305175" cy="411162"/>
          </a:xfrm>
          <a:prstGeom prst="rect">
            <a:avLst/>
          </a:prstGeom>
          <a:noFill/>
          <a:ln w="9525">
            <a:noFill/>
          </a:ln>
        </p:spPr>
        <p:txBody>
          <a:bodyPr wrap="none" lIns="0" tIns="0" rIns="0" bIns="0">
            <a:spAutoFit/>
          </a:bodyPr>
          <a:p>
            <a:r>
              <a:rPr lang="en-US" altLang="zh-CN" sz="2700" b="1" dirty="0">
                <a:latin typeface="Times New Roman" panose="02020603050405020304" pitchFamily="18" charset="0"/>
                <a:ea typeface="宋体" panose="02010600030101010101" pitchFamily="2" charset="-122"/>
              </a:rPr>
              <a:t>connected components</a:t>
            </a:r>
            <a:endParaRPr lang="en-US" altLang="zh-CN" dirty="0">
              <a:latin typeface="Calibri" panose="020F0502020204030204" pitchFamily="34" charset="0"/>
              <a:ea typeface="宋体" panose="02010600030101010101" pitchFamily="2" charset="-122"/>
            </a:endParaRPr>
          </a:p>
        </p:txBody>
      </p:sp>
      <p:sp>
        <p:nvSpPr>
          <p:cNvPr id="21527" name="Rectangle 49"/>
          <p:cNvSpPr/>
          <p:nvPr/>
        </p:nvSpPr>
        <p:spPr>
          <a:xfrm>
            <a:off x="6313488" y="5453063"/>
            <a:ext cx="85725" cy="411162"/>
          </a:xfrm>
          <a:prstGeom prst="rect">
            <a:avLst/>
          </a:prstGeom>
          <a:noFill/>
          <a:ln w="9525">
            <a:noFill/>
          </a:ln>
        </p:spPr>
        <p:txBody>
          <a:bodyPr wrap="none" lIns="0" tIns="0" rIns="0" bIns="0">
            <a:spAutoFit/>
          </a:bodyPr>
          <a:p>
            <a:r>
              <a:rPr lang="en-US" altLang="zh-CN" sz="2700" dirty="0">
                <a:latin typeface="Times New Roman" panose="02020603050405020304" pitchFamily="18"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sp>
        <p:nvSpPr>
          <p:cNvPr id="21528"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1529" name="Rectangle 19"/>
          <p:cNvSpPr/>
          <p:nvPr/>
        </p:nvSpPr>
        <p:spPr>
          <a:xfrm>
            <a:off x="447675" y="1311275"/>
            <a:ext cx="6861175"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Undirected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36876"/>
                                        </p:tgtEl>
                                        <p:attrNameLst>
                                          <p:attrName>style.visibility</p:attrName>
                                        </p:attrNameLst>
                                      </p:cBhvr>
                                      <p:to>
                                        <p:strVal val="visible"/>
                                      </p:to>
                                    </p:set>
                                    <p:animEffect transition="in" filter="diamond(in)">
                                      <p:cBhvr>
                                        <p:cTn id="7" dur="2000"/>
                                        <p:tgtEl>
                                          <p:spTgt spid="3687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6874"/>
                                        </p:tgtEl>
                                        <p:attrNameLst>
                                          <p:attrName>style.visibility</p:attrName>
                                        </p:attrNameLst>
                                      </p:cBhvr>
                                      <p:to>
                                        <p:strVal val="visible"/>
                                      </p:to>
                                    </p:set>
                                    <p:animEffect transition="in" filter="diamond(in)">
                                      <p:cBhvr>
                                        <p:cTn id="12" dur="2000"/>
                                        <p:tgtEl>
                                          <p:spTgt spid="36874"/>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nodeType="clickEffect">
                                  <p:stCondLst>
                                    <p:cond delay="0"/>
                                  </p:stCondLst>
                                  <p:childTnLst>
                                    <p:set>
                                      <p:cBhvr>
                                        <p:cTn id="16" dur="1" fill="hold">
                                          <p:stCondLst>
                                            <p:cond delay="0"/>
                                          </p:stCondLst>
                                        </p:cTn>
                                        <p:tgtEl>
                                          <p:spTgt spid="36872"/>
                                        </p:tgtEl>
                                        <p:attrNameLst>
                                          <p:attrName>style.visibility</p:attrName>
                                        </p:attrNameLst>
                                      </p:cBhvr>
                                      <p:to>
                                        <p:strVal val="visible"/>
                                      </p:to>
                                    </p:set>
                                    <p:animEffect transition="in" filter="diamond(in)">
                                      <p:cBhvr>
                                        <p:cTn id="17" dur="2000"/>
                                        <p:tgtEl>
                                          <p:spTgt spid="3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2531" name="AutoShape 28"/>
          <p:cNvSpPr>
            <a:spLocks noChangeAspect="1" noTextEdit="1"/>
          </p:cNvSpPr>
          <p:nvPr/>
        </p:nvSpPr>
        <p:spPr>
          <a:xfrm>
            <a:off x="468313" y="2376488"/>
            <a:ext cx="8280400" cy="3644900"/>
          </a:xfrm>
          <a:prstGeom prst="rect">
            <a:avLst/>
          </a:prstGeom>
          <a:noFill/>
          <a:ln w="9525">
            <a:noFill/>
          </a:ln>
        </p:spPr>
        <p:txBody>
          <a:bodyPr/>
          <a:p>
            <a:endParaRPr lang="zh-CN" altLang="en-US"/>
          </a:p>
        </p:txBody>
      </p:sp>
      <p:sp>
        <p:nvSpPr>
          <p:cNvPr id="22532" name="Rectangle 47"/>
          <p:cNvSpPr/>
          <p:nvPr/>
        </p:nvSpPr>
        <p:spPr>
          <a:xfrm>
            <a:off x="2724150" y="5297488"/>
            <a:ext cx="4051300" cy="723900"/>
          </a:xfrm>
          <a:prstGeom prst="rect">
            <a:avLst/>
          </a:prstGeom>
          <a:noFill/>
          <a:ln w="9525">
            <a:noFill/>
          </a:ln>
        </p:spPr>
        <p:txBody>
          <a:bodyPr/>
          <a:p>
            <a:endParaRPr lang="zh-CN" altLang="en-US" dirty="0">
              <a:latin typeface="Calibri" panose="020F0502020204030204" pitchFamily="34" charset="0"/>
              <a:ea typeface="宋体" panose="02010600030101010101" pitchFamily="2" charset="-122"/>
            </a:endParaRPr>
          </a:p>
        </p:txBody>
      </p:sp>
      <p:sp>
        <p:nvSpPr>
          <p:cNvPr id="22533" name="Rectangle 49"/>
          <p:cNvSpPr/>
          <p:nvPr/>
        </p:nvSpPr>
        <p:spPr>
          <a:xfrm>
            <a:off x="6313488" y="5453063"/>
            <a:ext cx="85725" cy="411162"/>
          </a:xfrm>
          <a:prstGeom prst="rect">
            <a:avLst/>
          </a:prstGeom>
          <a:noFill/>
          <a:ln w="9525">
            <a:noFill/>
          </a:ln>
        </p:spPr>
        <p:txBody>
          <a:bodyPr wrap="none" lIns="0" tIns="0" rIns="0" bIns="0">
            <a:spAutoFit/>
          </a:bodyPr>
          <a:p>
            <a:r>
              <a:rPr lang="en-US" altLang="zh-CN" sz="2700" dirty="0">
                <a:latin typeface="Times New Roman" panose="02020603050405020304" pitchFamily="18" charset="0"/>
                <a:ea typeface="宋体" panose="02010600030101010101" pitchFamily="2" charset="-122"/>
              </a:rPr>
              <a:t> </a:t>
            </a:r>
            <a:endParaRPr lang="en-US" altLang="zh-CN" dirty="0">
              <a:latin typeface="Calibri" panose="020F0502020204030204" pitchFamily="34" charset="0"/>
              <a:ea typeface="宋体" panose="02010600030101010101" pitchFamily="2" charset="-122"/>
            </a:endParaRPr>
          </a:p>
        </p:txBody>
      </p:sp>
      <p:sp>
        <p:nvSpPr>
          <p:cNvPr id="22534"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2535" name="Rectangle 19"/>
          <p:cNvSpPr/>
          <p:nvPr/>
        </p:nvSpPr>
        <p:spPr>
          <a:xfrm>
            <a:off x="447675" y="1311275"/>
            <a:ext cx="6861175"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Undirected Graphs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2536" name="Rectangle 48"/>
          <p:cNvSpPr/>
          <p:nvPr/>
        </p:nvSpPr>
        <p:spPr>
          <a:xfrm>
            <a:off x="1309688" y="2276475"/>
            <a:ext cx="3529012" cy="415925"/>
          </a:xfrm>
          <a:prstGeom prst="rect">
            <a:avLst/>
          </a:prstGeom>
          <a:noFill/>
          <a:ln w="9525">
            <a:noFill/>
          </a:ln>
        </p:spPr>
        <p:txBody>
          <a:bodyPr wrap="none" lIns="0" tIns="0" rIns="0" bIns="0">
            <a:spAutoFit/>
          </a:bodyPr>
          <a:p>
            <a:r>
              <a:rPr lang="en-US" altLang="zh-CN" sz="2700" b="1" dirty="0">
                <a:latin typeface="Times New Roman" panose="02020603050405020304" pitchFamily="18" charset="0"/>
                <a:ea typeface="宋体" panose="02010600030101010101" pitchFamily="2" charset="-122"/>
              </a:rPr>
              <a:t>Connected Components</a:t>
            </a:r>
            <a:endParaRPr lang="en-US" altLang="zh-CN" dirty="0">
              <a:latin typeface="Calibri" panose="020F0502020204030204" pitchFamily="34" charset="0"/>
              <a:ea typeface="宋体" panose="02010600030101010101" pitchFamily="2" charset="-122"/>
            </a:endParaRPr>
          </a:p>
        </p:txBody>
      </p:sp>
      <p:sp>
        <p:nvSpPr>
          <p:cNvPr id="22537" name="Rectangle 48"/>
          <p:cNvSpPr/>
          <p:nvPr/>
        </p:nvSpPr>
        <p:spPr>
          <a:xfrm>
            <a:off x="1362075" y="2997200"/>
            <a:ext cx="5091113" cy="415925"/>
          </a:xfrm>
          <a:prstGeom prst="rect">
            <a:avLst/>
          </a:prstGeom>
          <a:noFill/>
          <a:ln w="9525">
            <a:noFill/>
          </a:ln>
        </p:spPr>
        <p:txBody>
          <a:bodyPr wrap="none" lIns="0" tIns="0" rIns="0" bIns="0">
            <a:spAutoFit/>
          </a:bodyPr>
          <a:p>
            <a:r>
              <a:rPr lang="en-US" altLang="zh-CN" sz="2700" b="1" dirty="0">
                <a:latin typeface="Times New Roman" panose="02020603050405020304" pitchFamily="18" charset="0"/>
                <a:ea typeface="宋体" panose="02010600030101010101" pitchFamily="2" charset="-122"/>
              </a:rPr>
              <a:t>Cut Vertices or Articulation points</a:t>
            </a:r>
            <a:endParaRPr lang="en-US" altLang="zh-CN" dirty="0">
              <a:latin typeface="Calibri" panose="020F0502020204030204" pitchFamily="34" charset="0"/>
              <a:ea typeface="宋体" panose="02010600030101010101" pitchFamily="2" charset="-122"/>
            </a:endParaRPr>
          </a:p>
        </p:txBody>
      </p:sp>
      <p:sp>
        <p:nvSpPr>
          <p:cNvPr id="22538" name="Rectangle 48"/>
          <p:cNvSpPr/>
          <p:nvPr/>
        </p:nvSpPr>
        <p:spPr>
          <a:xfrm>
            <a:off x="1331913" y="3662363"/>
            <a:ext cx="2889250" cy="414337"/>
          </a:xfrm>
          <a:prstGeom prst="rect">
            <a:avLst/>
          </a:prstGeom>
          <a:noFill/>
          <a:ln w="9525">
            <a:noFill/>
          </a:ln>
        </p:spPr>
        <p:txBody>
          <a:bodyPr wrap="none" lIns="0" tIns="0" rIns="0" bIns="0">
            <a:spAutoFit/>
          </a:bodyPr>
          <a:p>
            <a:r>
              <a:rPr lang="en-US" altLang="zh-CN" sz="2700" b="1" dirty="0">
                <a:latin typeface="Times New Roman" panose="02020603050405020304" pitchFamily="18" charset="0"/>
                <a:ea typeface="宋体" panose="02010600030101010101" pitchFamily="2" charset="-122"/>
              </a:rPr>
              <a:t>Cut Edge or Bridge</a:t>
            </a:r>
            <a:endParaRPr lang="en-US" altLang="zh-CN" dirty="0">
              <a:latin typeface="Calibri" panose="020F0502020204030204" pitchFamily="34" charset="0"/>
              <a:ea typeface="宋体" panose="02010600030101010101" pitchFamily="2" charset="-122"/>
            </a:endParaRPr>
          </a:p>
        </p:txBody>
      </p:sp>
      <p:sp>
        <p:nvSpPr>
          <p:cNvPr id="22539" name="矩形 2"/>
          <p:cNvSpPr/>
          <p:nvPr/>
        </p:nvSpPr>
        <p:spPr>
          <a:xfrm>
            <a:off x="7235825" y="2374900"/>
            <a:ext cx="1416050" cy="1938338"/>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连通分支</a:t>
            </a:r>
            <a:endParaRPr lang="en-US" altLang="zh-CN" sz="2400" dirty="0">
              <a:solidFill>
                <a:srgbClr val="FF0000"/>
              </a:solidFill>
              <a:latin typeface="Calibri" panose="020F0502020204030204" pitchFamily="34" charset="0"/>
              <a:ea typeface="宋体" panose="02010600030101010101" pitchFamily="2" charset="-122"/>
            </a:endParaRPr>
          </a:p>
          <a:p>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割点</a:t>
            </a:r>
            <a:endParaRPr lang="en-US" altLang="zh-CN" sz="2400" dirty="0">
              <a:solidFill>
                <a:srgbClr val="FF0000"/>
              </a:solidFill>
              <a:latin typeface="Calibri" panose="020F0502020204030204" pitchFamily="34" charset="0"/>
              <a:ea typeface="宋体" panose="02010600030101010101" pitchFamily="2" charset="-122"/>
            </a:endParaRPr>
          </a:p>
          <a:p>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割边</a:t>
            </a:r>
            <a:endParaRPr lang="en-US" altLang="zh-CN" sz="2400" dirty="0">
              <a:solidFill>
                <a:srgbClr val="FF0000"/>
              </a:solidFill>
              <a:latin typeface="Calibri" panose="020F0502020204030204" pitchFamily="34" charset="0"/>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34670" y="782955"/>
            <a:ext cx="8471535" cy="3969385"/>
          </a:xfrm>
          <a:prstGeom prst="rect">
            <a:avLst/>
          </a:prstGeom>
          <a:noFill/>
        </p:spPr>
        <p:txBody>
          <a:bodyPr wrap="square" rtlCol="0" anchor="t">
            <a:spAutoFit/>
          </a:bodyPr>
          <a:p>
            <a:pPr marL="285750" indent="-285750" algn="just">
              <a:buFont typeface="Arial" panose="020B0604020202020204" pitchFamily="34" charset="0"/>
              <a:buChar char="•"/>
            </a:pPr>
            <a:r>
              <a:rPr lang="zh-CN" altLang="en-US"/>
              <a:t> </a:t>
            </a:r>
            <a:r>
              <a:rPr lang="en-US" altLang="zh-CN" sz="2800"/>
              <a:t>T</a:t>
            </a:r>
            <a:r>
              <a:rPr lang="zh-CN" altLang="en-US" sz="2800"/>
              <a:t>he removal from a graph of a vertex and all incident edges produces a subgraph with more connected components. Such vertices are called </a:t>
            </a:r>
            <a:r>
              <a:rPr lang="zh-CN" altLang="en-US" sz="2800" b="1">
                <a:solidFill>
                  <a:srgbClr val="FF0000"/>
                </a:solidFill>
              </a:rPr>
              <a:t>cut vertices(or articulation points).</a:t>
            </a:r>
            <a:endParaRPr lang="zh-CN" altLang="en-US" sz="2800" b="1">
              <a:solidFill>
                <a:srgbClr val="FF0000"/>
              </a:solidFill>
            </a:endParaRPr>
          </a:p>
          <a:p>
            <a:pPr marL="285750" indent="-285750" algn="just">
              <a:buFont typeface="Arial" panose="020B0604020202020204" pitchFamily="34" charset="0"/>
              <a:buChar char="•"/>
            </a:pPr>
            <a:r>
              <a:rPr lang="en-US" altLang="zh-CN" sz="2800">
                <a:solidFill>
                  <a:schemeClr val="tx1"/>
                </a:solidFill>
              </a:rPr>
              <a:t>An </a:t>
            </a:r>
            <a:r>
              <a:rPr lang="zh-CN" altLang="en-US" sz="2800">
                <a:solidFill>
                  <a:schemeClr val="tx1"/>
                </a:solidFill>
              </a:rPr>
              <a:t>edge whose removal produces a graph with more connected components than in the original graph is called a </a:t>
            </a:r>
            <a:r>
              <a:rPr lang="zh-CN" altLang="en-US" sz="2800" b="1">
                <a:solidFill>
                  <a:srgbClr val="FF0000"/>
                </a:solidFill>
              </a:rPr>
              <a:t>cut edge or bridge.</a:t>
            </a:r>
            <a:endParaRPr lang="zh-CN" altLang="en-US" sz="2800" b="1">
              <a:solidFill>
                <a:srgbClr val="FF0000"/>
              </a:solidFill>
            </a:endParaRPr>
          </a:p>
          <a:p>
            <a:pPr marL="457200" indent="-457200" algn="just">
              <a:buFont typeface="Arial" panose="020B0604020202020204" pitchFamily="34" charset="0"/>
              <a:buChar char="•"/>
            </a:pPr>
            <a:r>
              <a:rPr lang="zh-CN" altLang="en-US" sz="2800">
                <a:solidFill>
                  <a:schemeClr val="tx1"/>
                </a:solidFill>
              </a:rPr>
              <a:t>Connected graphs without cut vertices are called nonseparable graphs </a:t>
            </a:r>
            <a:r>
              <a:rPr lang="en-US" altLang="zh-CN" sz="2800">
                <a:solidFill>
                  <a:schemeClr val="tx1"/>
                </a:solidFill>
              </a:rPr>
              <a:t>: ex. </a:t>
            </a:r>
            <a:r>
              <a:rPr lang="en-US" altLang="zh-CN" sz="2800" b="1">
                <a:solidFill>
                  <a:schemeClr val="tx1"/>
                </a:solidFill>
              </a:rPr>
              <a:t>K</a:t>
            </a:r>
            <a:r>
              <a:rPr lang="en-US" altLang="zh-CN" sz="2800" b="1" baseline="-25000">
                <a:solidFill>
                  <a:schemeClr val="tx1"/>
                </a:solidFill>
              </a:rPr>
              <a:t>n</a:t>
            </a:r>
            <a:endParaRPr lang="en-US" altLang="zh-CN" sz="2800" b="1" baseline="-25000">
              <a:solidFill>
                <a:schemeClr val="tx1"/>
              </a:solidFill>
            </a:endParaRPr>
          </a:p>
        </p:txBody>
      </p:sp>
      <p:sp>
        <p:nvSpPr>
          <p:cNvPr id="3" name="文本框 2"/>
          <p:cNvSpPr txBox="1"/>
          <p:nvPr/>
        </p:nvSpPr>
        <p:spPr>
          <a:xfrm>
            <a:off x="405765" y="4881880"/>
            <a:ext cx="8511540" cy="1568450"/>
          </a:xfrm>
          <a:prstGeom prst="rect">
            <a:avLst/>
          </a:prstGeom>
          <a:noFill/>
        </p:spPr>
        <p:txBody>
          <a:bodyPr wrap="square" rtlCol="0" anchor="t">
            <a:spAutoFit/>
          </a:bodyPr>
          <a:p>
            <a:pPr algn="just"/>
            <a:r>
              <a:rPr lang="en-US" altLang="zh-CN" sz="3200"/>
              <a:t>A</a:t>
            </a:r>
            <a:r>
              <a:rPr lang="zh-CN" altLang="en-US" sz="3200"/>
              <a:t> more granulated measure of graph connectivity based on the </a:t>
            </a:r>
            <a:r>
              <a:rPr lang="zh-CN" altLang="en-US" sz="3200">
                <a:solidFill>
                  <a:srgbClr val="FF0000"/>
                </a:solidFill>
              </a:rPr>
              <a:t>minimum number</a:t>
            </a:r>
            <a:r>
              <a:rPr lang="zh-CN" altLang="en-US" sz="3200"/>
              <a:t> of vertices that can be removed to disconnect a grap</a:t>
            </a:r>
            <a:r>
              <a:rPr lang="en-US" altLang="zh-CN" sz="3200"/>
              <a:t>h</a:t>
            </a:r>
            <a:endParaRPr lang="en-US" altLang="zh-CN" sz="32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3555" name="Rectangle 23"/>
          <p:cNvSpPr/>
          <p:nvPr/>
        </p:nvSpPr>
        <p:spPr>
          <a:xfrm>
            <a:off x="433388" y="1125538"/>
            <a:ext cx="845978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Directed Graphs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3556" name="Rectangle 24"/>
          <p:cNvSpPr/>
          <p:nvPr/>
        </p:nvSpPr>
        <p:spPr>
          <a:xfrm>
            <a:off x="827088" y="1879600"/>
            <a:ext cx="2606675" cy="522288"/>
          </a:xfrm>
          <a:prstGeom prst="rect">
            <a:avLst/>
          </a:prstGeom>
          <a:noFill/>
          <a:ln w="9525">
            <a:noFill/>
          </a:ln>
        </p:spPr>
        <p:txBody>
          <a:bodyPr anchor="ctr">
            <a:spAutoFit/>
          </a:bodyPr>
          <a:p>
            <a:r>
              <a:rPr lang="en-US" altLang="zh-CN" dirty="0">
                <a:solidFill>
                  <a:schemeClr val="accent2"/>
                </a:solidFill>
                <a:latin typeface="Calibri" panose="020F0502020204030204" pitchFamily="34" charset="0"/>
                <a:ea typeface="宋体" panose="02010600030101010101" pitchFamily="2" charset="-122"/>
                <a:cs typeface="Times New Roman" panose="02020603050405020304" pitchFamily="18" charset="0"/>
              </a:rPr>
              <a:t>strongly connected</a:t>
            </a:r>
            <a:r>
              <a:rPr lang="en-US" altLang="zh-CN" sz="2800" dirty="0">
                <a:solidFill>
                  <a:srgbClr val="FF9933"/>
                </a:solidFill>
                <a:latin typeface="Calibri" panose="020F0502020204030204" pitchFamily="34" charset="0"/>
                <a:ea typeface="宋体" panose="02010600030101010101" pitchFamily="2" charset="-122"/>
              </a:rPr>
              <a:t>  </a:t>
            </a:r>
            <a:endParaRPr lang="en-US" altLang="zh-CN" sz="2800" dirty="0">
              <a:solidFill>
                <a:srgbClr val="FF9933"/>
              </a:solidFill>
              <a:latin typeface="Calibri" panose="020F0502020204030204" pitchFamily="34" charset="0"/>
              <a:ea typeface="宋体" panose="02010600030101010101" pitchFamily="2" charset="-122"/>
            </a:endParaRPr>
          </a:p>
        </p:txBody>
      </p:sp>
      <p:sp>
        <p:nvSpPr>
          <p:cNvPr id="23557" name="Rectangle 25"/>
          <p:cNvSpPr/>
          <p:nvPr/>
        </p:nvSpPr>
        <p:spPr>
          <a:xfrm>
            <a:off x="608013" y="2401888"/>
            <a:ext cx="8177212" cy="1865312"/>
          </a:xfrm>
          <a:prstGeom prst="rect">
            <a:avLst/>
          </a:prstGeom>
          <a:noFill/>
          <a:ln w="9525">
            <a:noFill/>
          </a:ln>
        </p:spPr>
        <p:txBody>
          <a:bodyPr anchor="ctr">
            <a:spAutoFit/>
          </a:bodyPr>
          <a:p>
            <a:pPr>
              <a:lnSpc>
                <a:spcPct val="12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4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directed graph is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strongly connected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if there is a path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from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to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and from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to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whenever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and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en-US" altLang="zh-CN"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are vertices in the graph. </a:t>
            </a:r>
            <a:endParaRPr lang="en-US" altLang="zh-CN" sz="3200" dirty="0">
              <a:latin typeface="Times New Roman" panose="02020603050405020304" pitchFamily="18" charset="0"/>
              <a:ea typeface="Times New Roman" panose="02020603050405020304" pitchFamily="18" charset="0"/>
              <a:sym typeface="Symbol" panose="05050102010706020507" pitchFamily="18" charset="2"/>
            </a:endParaRPr>
          </a:p>
        </p:txBody>
      </p:sp>
      <p:sp>
        <p:nvSpPr>
          <p:cNvPr id="23558"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3559" name="矩形 2"/>
          <p:cNvSpPr/>
          <p:nvPr/>
        </p:nvSpPr>
        <p:spPr>
          <a:xfrm>
            <a:off x="6804025" y="4672013"/>
            <a:ext cx="1724025" cy="1201737"/>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强连通</a:t>
            </a:r>
            <a:endParaRPr lang="en-US" altLang="zh-CN" sz="2400" dirty="0">
              <a:solidFill>
                <a:srgbClr val="FF0000"/>
              </a:solidFill>
              <a:latin typeface="Calibri" panose="020F0502020204030204" pitchFamily="34" charset="0"/>
              <a:ea typeface="宋体" panose="02010600030101010101" pitchFamily="2" charset="-122"/>
            </a:endParaRPr>
          </a:p>
          <a:p>
            <a:endParaRPr lang="en-US" altLang="zh-CN" sz="2400" dirty="0">
              <a:solidFill>
                <a:srgbClr val="FF0000"/>
              </a:solidFill>
              <a:latin typeface="Calibri" panose="020F0502020204030204" pitchFamily="34" charset="0"/>
              <a:ea typeface="宋体" panose="02010600030101010101" pitchFamily="2" charset="-122"/>
            </a:endParaRPr>
          </a:p>
          <a:p>
            <a:r>
              <a:rPr lang="zh-CN" altLang="en-US" sz="2400" dirty="0">
                <a:solidFill>
                  <a:srgbClr val="FF0000"/>
                </a:solidFill>
                <a:latin typeface="Calibri" panose="020F0502020204030204" pitchFamily="34" charset="0"/>
                <a:ea typeface="宋体" panose="02010600030101010101" pitchFamily="2" charset="-122"/>
              </a:rPr>
              <a:t>强连通分支</a:t>
            </a:r>
            <a:endParaRPr lang="en-US" altLang="zh-CN" sz="2400" dirty="0">
              <a:solidFill>
                <a:srgbClr val="FF0000"/>
              </a:solidFill>
              <a:latin typeface="Calibri" panose="020F0502020204030204" pitchFamily="34" charset="0"/>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4579" name="Rectangle 16"/>
          <p:cNvSpPr/>
          <p:nvPr/>
        </p:nvSpPr>
        <p:spPr>
          <a:xfrm>
            <a:off x="474663" y="1828800"/>
            <a:ext cx="7921625" cy="549275"/>
          </a:xfrm>
          <a:prstGeom prst="rect">
            <a:avLst/>
          </a:prstGeom>
          <a:noFill/>
          <a:ln w="9525">
            <a:noFill/>
          </a:ln>
        </p:spPr>
        <p:txBody>
          <a:bodyPr anchor="ctr">
            <a:spAutoFit/>
          </a:bodyPr>
          <a:p>
            <a:r>
              <a:rPr lang="zh-CN" altLang="en-US" dirty="0">
                <a:solidFill>
                  <a:schemeClr val="accent2"/>
                </a:solidFill>
                <a:latin typeface="Calibri" panose="020F0502020204030204" pitchFamily="34" charset="0"/>
                <a:ea typeface="宋体" panose="02010600030101010101" pitchFamily="2" charset="-122"/>
              </a:rPr>
              <a:t>（</a:t>
            </a:r>
            <a:r>
              <a:rPr lang="en-US" altLang="zh-CN" dirty="0">
                <a:solidFill>
                  <a:schemeClr val="accent2"/>
                </a:solidFill>
                <a:latin typeface="Calibri" panose="020F0502020204030204" pitchFamily="34" charset="0"/>
                <a:ea typeface="宋体" panose="02010600030101010101" pitchFamily="2" charset="-122"/>
              </a:rPr>
              <a:t>2</a:t>
            </a:r>
            <a:r>
              <a:rPr lang="zh-CN" altLang="en-US" dirty="0">
                <a:solidFill>
                  <a:schemeClr val="accent2"/>
                </a:solidFill>
                <a:latin typeface="Calibri" panose="020F0502020204030204" pitchFamily="34" charset="0"/>
                <a:ea typeface="宋体" panose="02010600030101010101" pitchFamily="2" charset="-122"/>
              </a:rPr>
              <a:t>） </a:t>
            </a:r>
            <a:r>
              <a:rPr lang="en-US" altLang="zh-CN" dirty="0">
                <a:solidFill>
                  <a:schemeClr val="accent2"/>
                </a:solidFill>
                <a:latin typeface="Calibri" panose="020F0502020204030204" pitchFamily="34" charset="0"/>
                <a:ea typeface="宋体" panose="02010600030101010101" pitchFamily="2" charset="-122"/>
              </a:rPr>
              <a:t>weakly connected </a:t>
            </a:r>
            <a:endParaRPr lang="en-US" altLang="zh-CN" dirty="0">
              <a:solidFill>
                <a:schemeClr val="accent2"/>
              </a:solidFill>
              <a:latin typeface="Calibri" panose="020F0502020204030204" pitchFamily="34" charset="0"/>
              <a:ea typeface="宋体" panose="02010600030101010101" pitchFamily="2" charset="-122"/>
            </a:endParaRPr>
          </a:p>
        </p:txBody>
      </p:sp>
      <p:sp>
        <p:nvSpPr>
          <p:cNvPr id="24580" name="Rectangle 17"/>
          <p:cNvSpPr/>
          <p:nvPr/>
        </p:nvSpPr>
        <p:spPr>
          <a:xfrm>
            <a:off x="574675" y="2374900"/>
            <a:ext cx="8177213" cy="1863725"/>
          </a:xfrm>
          <a:prstGeom prst="rect">
            <a:avLst/>
          </a:prstGeom>
          <a:noFill/>
          <a:ln w="9525">
            <a:noFill/>
          </a:ln>
        </p:spPr>
        <p:txBody>
          <a:bodyPr anchor="ctr">
            <a:spAutoFit/>
          </a:bodyPr>
          <a:p>
            <a:pPr>
              <a:lnSpc>
                <a:spcPct val="120000"/>
              </a:lnSpc>
            </a:pP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Definition</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sz="3200"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 directed graph is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weakly connected</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if there is a path between every two vertices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in the underlying undirected graph</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dirty="0">
              <a:latin typeface="Times New Roman" panose="02020603050405020304" pitchFamily="18" charset="0"/>
              <a:ea typeface="Times New Roman" panose="02020603050405020304" pitchFamily="18" charset="0"/>
            </a:endParaRPr>
          </a:p>
        </p:txBody>
      </p:sp>
      <p:sp>
        <p:nvSpPr>
          <p:cNvPr id="38919" name="Rectangle 18"/>
          <p:cNvSpPr/>
          <p:nvPr/>
        </p:nvSpPr>
        <p:spPr>
          <a:xfrm>
            <a:off x="593090" y="4364990"/>
            <a:ext cx="8051165" cy="2861310"/>
          </a:xfrm>
          <a:prstGeom prst="rect">
            <a:avLst/>
          </a:prstGeom>
          <a:noFill/>
          <a:ln w="9525">
            <a:noFill/>
          </a:ln>
        </p:spPr>
        <p:txBody>
          <a:bodyPr wrap="square">
            <a:spAutoFit/>
          </a:bodyPr>
          <a:p>
            <a:r>
              <a:rPr lang="zh-CN" altLang="en-US" sz="3600" dirty="0">
                <a:solidFill>
                  <a:srgbClr val="FF0000"/>
                </a:solidFill>
                <a:sym typeface="+mn-ea"/>
              </a:rPr>
              <a:t>单向连通</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A directed graph is </a:t>
            </a:r>
            <a:r>
              <a:rPr lang="en-US" altLang="zh-CN" sz="3600" i="1" dirty="0">
                <a:solidFill>
                  <a:srgbClr val="FF0000"/>
                </a:solidFill>
                <a:latin typeface="Times New Roman" panose="02020603050405020304" pitchFamily="18" charset="0"/>
                <a:cs typeface="Times New Roman" panose="02020603050405020304" pitchFamily="18" charset="0"/>
                <a:sym typeface="+mn-ea"/>
              </a:rPr>
              <a:t>unilaterally connected </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if there is a path </a:t>
            </a:r>
            <a:r>
              <a:rPr lang="en-US" altLang="zh-CN" sz="3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from </a:t>
            </a:r>
            <a:r>
              <a:rPr lang="en-US" altLang="zh-CN" sz="3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3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to </a:t>
            </a:r>
            <a:r>
              <a:rPr lang="en-US" altLang="zh-CN" sz="3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6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or</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 from </a:t>
            </a:r>
            <a:r>
              <a:rPr lang="en-US" altLang="zh-CN" sz="3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3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to </a:t>
            </a:r>
            <a:r>
              <a:rPr lang="en-US" altLang="zh-CN" sz="3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3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whenever </a:t>
            </a:r>
            <a:r>
              <a:rPr lang="en-US" altLang="zh-CN" sz="3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3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and </a:t>
            </a:r>
            <a:r>
              <a:rPr lang="en-US" altLang="zh-CN" sz="3600" i="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36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ar</a:t>
            </a:r>
            <a:r>
              <a:rPr lang="en-US" altLang="zh-CN" sz="3600" dirty="0">
                <a:latin typeface="Times New Roman" panose="02020603050405020304" pitchFamily="18" charset="0"/>
                <a:cs typeface="Times New Roman" panose="02020603050405020304" pitchFamily="18" charset="0"/>
                <a:sym typeface="Symbol" panose="05050102010706020507" pitchFamily="18" charset="2"/>
              </a:rPr>
              <a:t>e vertices in the graph.</a:t>
            </a:r>
            <a:endParaRPr lang="en-US" altLang="zh-CN" sz="3600" dirty="0">
              <a:solidFill>
                <a:srgbClr val="FF0000"/>
              </a:solidFill>
              <a:latin typeface="Calibri" panose="020F0502020204030204" pitchFamily="34" charset="0"/>
              <a:ea typeface="宋体" panose="02010600030101010101" pitchFamily="2" charset="-122"/>
            </a:endParaRPr>
          </a:p>
          <a:p>
            <a:r>
              <a:rPr lang="en-US" altLang="zh-CN" sz="36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600" i="1" dirty="0">
              <a:solidFill>
                <a:srgbClr val="FF0000"/>
              </a:solidFill>
              <a:latin typeface="Times New Roman" panose="02020603050405020304" pitchFamily="18" charset="0"/>
              <a:ea typeface="Times New Roman" panose="02020603050405020304" pitchFamily="18" charset="0"/>
            </a:endParaRPr>
          </a:p>
        </p:txBody>
      </p:sp>
      <p:sp>
        <p:nvSpPr>
          <p:cNvPr id="24582"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4583" name="Rectangle 23"/>
          <p:cNvSpPr/>
          <p:nvPr/>
        </p:nvSpPr>
        <p:spPr>
          <a:xfrm>
            <a:off x="433388" y="1125538"/>
            <a:ext cx="845978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Directed Graphs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4584" name="矩形 2"/>
          <p:cNvSpPr/>
          <p:nvPr/>
        </p:nvSpPr>
        <p:spPr>
          <a:xfrm>
            <a:off x="3275965" y="1556068"/>
            <a:ext cx="1097280" cy="1198880"/>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ea typeface="宋体" panose="02010600030101010101" pitchFamily="2" charset="-122"/>
              </a:rPr>
              <a:t>弱连通</a:t>
            </a:r>
            <a:endParaRPr lang="en-US" altLang="zh-CN" sz="2400" dirty="0">
              <a:solidFill>
                <a:srgbClr val="FF0000"/>
              </a:solidFill>
              <a:latin typeface="Calibri" panose="020F0502020204030204" pitchFamily="34" charset="0"/>
              <a:ea typeface="宋体" panose="02010600030101010101" pitchFamily="2" charset="-122"/>
            </a:endParaRPr>
          </a:p>
          <a:p>
            <a:endParaRPr lang="en-US" altLang="zh-CN" sz="2400" dirty="0">
              <a:solidFill>
                <a:srgbClr val="FF0000"/>
              </a:solidFill>
              <a:latin typeface="Calibri" panose="020F0502020204030204" pitchFamily="34" charset="0"/>
              <a:ea typeface="宋体" panose="02010600030101010101" pitchFamily="2" charset="-122"/>
            </a:endParaRPr>
          </a:p>
          <a:p>
            <a:endParaRPr lang="en-US" altLang="zh-CN" sz="2400" dirty="0">
              <a:solidFill>
                <a:srgbClr val="FF0000"/>
              </a:solidFill>
              <a:latin typeface="Calibri" panose="020F050202020403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9"/>
                                        </p:tgtEl>
                                        <p:attrNameLst>
                                          <p:attrName>style.visibility</p:attrName>
                                        </p:attrNameLst>
                                      </p:cBhvr>
                                      <p:to>
                                        <p:strVal val="visible"/>
                                      </p:to>
                                    </p:set>
                                    <p:animEffect transition="in" filter="blinds(horizontal)">
                                      <p:cBhvr>
                                        <p:cTn id="7" dur="500"/>
                                        <p:tgtEl>
                                          <p:spTgt spid="3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5603" name="Rectangle 18"/>
          <p:cNvSpPr/>
          <p:nvPr/>
        </p:nvSpPr>
        <p:spPr>
          <a:xfrm>
            <a:off x="0" y="3033713"/>
            <a:ext cx="9144000" cy="0"/>
          </a:xfrm>
          <a:prstGeom prst="rect">
            <a:avLst/>
          </a:prstGeom>
          <a:noFill/>
          <a:ln w="9525">
            <a:noFill/>
          </a:ln>
        </p:spPr>
        <p:txBody>
          <a:bodyPr wrap="none" anchor="ctr">
            <a:spAutoFit/>
          </a:bodyPr>
          <a:p>
            <a:endParaRPr lang="zh-CN" altLang="en-US" dirty="0">
              <a:latin typeface="Calibri" panose="020F0502020204030204" pitchFamily="34" charset="0"/>
              <a:ea typeface="宋体" panose="02010600030101010101" pitchFamily="2" charset="-122"/>
            </a:endParaRPr>
          </a:p>
        </p:txBody>
      </p:sp>
      <p:graphicFrame>
        <p:nvGraphicFramePr>
          <p:cNvPr id="25604" name="Object 17"/>
          <p:cNvGraphicFramePr>
            <a:graphicFrameLocks noChangeAspect="1"/>
          </p:cNvGraphicFramePr>
          <p:nvPr/>
        </p:nvGraphicFramePr>
        <p:xfrm>
          <a:off x="660400" y="2565400"/>
          <a:ext cx="8013700" cy="2147888"/>
        </p:xfrm>
        <a:graphic>
          <a:graphicData uri="http://schemas.openxmlformats.org/presentationml/2006/ole">
            <mc:AlternateContent xmlns:mc="http://schemas.openxmlformats.org/markup-compatibility/2006">
              <mc:Choice xmlns:v="urn:schemas-microsoft-com:vml" Requires="v">
                <p:oleObj spid="_x0000_s3079" name="" r:id="rId1" imgW="3018155" imgH="934085" progId="Word.Document.8">
                  <p:embed/>
                </p:oleObj>
              </mc:Choice>
              <mc:Fallback>
                <p:oleObj name="" r:id="rId1" imgW="3018155" imgH="934085" progId="Word.Document.8">
                  <p:embed/>
                  <p:pic>
                    <p:nvPicPr>
                      <p:cNvPr id="0" name="图片 3078"/>
                      <p:cNvPicPr/>
                      <p:nvPr/>
                    </p:nvPicPr>
                    <p:blipFill>
                      <a:blip r:embed="rId2"/>
                      <a:stretch>
                        <a:fillRect/>
                      </a:stretch>
                    </p:blipFill>
                    <p:spPr>
                      <a:xfrm>
                        <a:off x="660400" y="2565400"/>
                        <a:ext cx="8013700" cy="2147888"/>
                      </a:xfrm>
                      <a:prstGeom prst="rect">
                        <a:avLst/>
                      </a:prstGeom>
                      <a:solidFill>
                        <a:srgbClr val="CCECFF"/>
                      </a:solidFill>
                      <a:ln w="38100">
                        <a:noFill/>
                        <a:miter/>
                      </a:ln>
                    </p:spPr>
                  </p:pic>
                </p:oleObj>
              </mc:Fallback>
            </mc:AlternateContent>
          </a:graphicData>
        </a:graphic>
      </p:graphicFrame>
      <p:sp>
        <p:nvSpPr>
          <p:cNvPr id="25605" name="Rectangle 19"/>
          <p:cNvSpPr/>
          <p:nvPr/>
        </p:nvSpPr>
        <p:spPr>
          <a:xfrm>
            <a:off x="427038" y="4967288"/>
            <a:ext cx="3824287" cy="549275"/>
          </a:xfrm>
          <a:prstGeom prst="rect">
            <a:avLst/>
          </a:prstGeom>
          <a:noFill/>
          <a:ln w="9525">
            <a:noFill/>
          </a:ln>
        </p:spPr>
        <p:txBody>
          <a:bodyPr wrap="none">
            <a:spAutoFit/>
          </a:bodyPr>
          <a:p>
            <a:r>
              <a:rPr lang="en-US" altLang="zh-CN" dirty="0">
                <a:solidFill>
                  <a:schemeClr val="accent2"/>
                </a:solidFill>
                <a:latin typeface="Calibri" panose="020F0502020204030204" pitchFamily="34" charset="0"/>
                <a:ea typeface="宋体" panose="02010600030101010101" pitchFamily="2" charset="-122"/>
              </a:rPr>
              <a:t>strongly connected</a:t>
            </a:r>
            <a:endParaRPr lang="en-US" altLang="zh-CN" dirty="0">
              <a:solidFill>
                <a:schemeClr val="accent2"/>
              </a:solidFill>
              <a:latin typeface="Calibri" panose="020F0502020204030204" pitchFamily="34" charset="0"/>
              <a:ea typeface="宋体" panose="02010600030101010101" pitchFamily="2" charset="-122"/>
            </a:endParaRPr>
          </a:p>
        </p:txBody>
      </p:sp>
      <p:sp>
        <p:nvSpPr>
          <p:cNvPr id="25606" name="Rectangle 20"/>
          <p:cNvSpPr/>
          <p:nvPr/>
        </p:nvSpPr>
        <p:spPr>
          <a:xfrm>
            <a:off x="3122613" y="4941888"/>
            <a:ext cx="2601912" cy="368300"/>
          </a:xfrm>
          <a:prstGeom prst="rect">
            <a:avLst/>
          </a:prstGeom>
          <a:noFill/>
          <a:ln w="9525">
            <a:noFill/>
          </a:ln>
        </p:spPr>
        <p:txBody>
          <a:bodyPr>
            <a:spAutoFit/>
          </a:bodyPr>
          <a:p>
            <a:r>
              <a:rPr lang="en-US" altLang="zh-CN" dirty="0">
                <a:solidFill>
                  <a:schemeClr val="accent2"/>
                </a:solidFill>
                <a:latin typeface="Calibri" panose="020F0502020204030204" pitchFamily="34" charset="0"/>
                <a:ea typeface="宋体" panose="02010600030101010101" pitchFamily="2" charset="-122"/>
              </a:rPr>
              <a:t>unilateral connected</a:t>
            </a:r>
            <a:endParaRPr lang="en-US" altLang="zh-CN" dirty="0">
              <a:solidFill>
                <a:schemeClr val="accent2"/>
              </a:solidFill>
              <a:latin typeface="Calibri" panose="020F0502020204030204" pitchFamily="34" charset="0"/>
              <a:ea typeface="宋体" panose="02010600030101010101" pitchFamily="2" charset="-122"/>
            </a:endParaRPr>
          </a:p>
        </p:txBody>
      </p:sp>
      <p:sp>
        <p:nvSpPr>
          <p:cNvPr id="25607" name="Rectangle 21"/>
          <p:cNvSpPr/>
          <p:nvPr/>
        </p:nvSpPr>
        <p:spPr>
          <a:xfrm>
            <a:off x="6228080" y="4940618"/>
            <a:ext cx="1695450" cy="368300"/>
          </a:xfrm>
          <a:prstGeom prst="rect">
            <a:avLst/>
          </a:prstGeom>
          <a:noFill/>
          <a:ln w="9525">
            <a:noFill/>
          </a:ln>
        </p:spPr>
        <p:txBody>
          <a:bodyPr wrap="none">
            <a:spAutoFit/>
          </a:bodyPr>
          <a:p>
            <a:r>
              <a:rPr lang="en-US" altLang="zh-CN" dirty="0">
                <a:solidFill>
                  <a:schemeClr val="accent2"/>
                </a:solidFill>
                <a:latin typeface="Calibri" panose="020F0502020204030204" pitchFamily="34" charset="0"/>
                <a:ea typeface="宋体" panose="02010600030101010101" pitchFamily="2" charset="-122"/>
              </a:rPr>
              <a:t>weak connected</a:t>
            </a:r>
            <a:endParaRPr lang="en-US" altLang="zh-CN" dirty="0">
              <a:solidFill>
                <a:schemeClr val="accent2"/>
              </a:solidFill>
              <a:latin typeface="Calibri" panose="020F0502020204030204" pitchFamily="34" charset="0"/>
              <a:ea typeface="宋体" panose="02010600030101010101" pitchFamily="2" charset="-122"/>
            </a:endParaRPr>
          </a:p>
        </p:txBody>
      </p:sp>
      <p:sp>
        <p:nvSpPr>
          <p:cNvPr id="25608"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5609" name="Rectangle 23"/>
          <p:cNvSpPr/>
          <p:nvPr/>
        </p:nvSpPr>
        <p:spPr>
          <a:xfrm>
            <a:off x="433388" y="1125538"/>
            <a:ext cx="845978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Directed Graphs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日期占位符 2"/>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graphicFrame>
        <p:nvGraphicFramePr>
          <p:cNvPr id="40964" name="Object 19"/>
          <p:cNvGraphicFramePr>
            <a:graphicFrameLocks noChangeAspect="1"/>
          </p:cNvGraphicFramePr>
          <p:nvPr>
            <p:ph idx="1"/>
          </p:nvPr>
        </p:nvGraphicFramePr>
        <p:xfrm>
          <a:off x="1042988" y="2492375"/>
          <a:ext cx="6842125" cy="3478213"/>
        </p:xfrm>
        <a:graphic>
          <a:graphicData uri="http://schemas.openxmlformats.org/presentationml/2006/ole">
            <mc:AlternateContent xmlns:mc="http://schemas.openxmlformats.org/markup-compatibility/2006">
              <mc:Choice xmlns:v="urn:schemas-microsoft-com:vml" Requires="v">
                <p:oleObj spid="_x0000_s3080" name="" r:id="rId1" imgW="2362200" imgH="1247775" progId="Word.Picture.8">
                  <p:embed/>
                </p:oleObj>
              </mc:Choice>
              <mc:Fallback>
                <p:oleObj name="" r:id="rId1" imgW="2362200" imgH="1247775" progId="Word.Picture.8">
                  <p:embed/>
                  <p:pic>
                    <p:nvPicPr>
                      <p:cNvPr id="0" name="图片 3079"/>
                      <p:cNvPicPr/>
                      <p:nvPr/>
                    </p:nvPicPr>
                    <p:blipFill>
                      <a:blip r:embed="rId2"/>
                      <a:srcRect/>
                      <a:stretch>
                        <a:fillRect/>
                      </a:stretch>
                    </p:blipFill>
                    <p:spPr>
                      <a:xfrm>
                        <a:off x="1042988" y="2492375"/>
                        <a:ext cx="6842125" cy="3478213"/>
                      </a:xfrm>
                      <a:prstGeom prst="rect">
                        <a:avLst/>
                      </a:prstGeom>
                      <a:solidFill>
                        <a:srgbClr val="CCECFF">
                          <a:alpha val="100000"/>
                        </a:srgbClr>
                      </a:solidFill>
                      <a:ln w="38100">
                        <a:miter/>
                      </a:ln>
                    </p:spPr>
                  </p:pic>
                </p:oleObj>
              </mc:Fallback>
            </mc:AlternateContent>
          </a:graphicData>
        </a:graphic>
      </p:graphicFrame>
      <p:sp>
        <p:nvSpPr>
          <p:cNvPr id="40966" name="Oval 22"/>
          <p:cNvSpPr/>
          <p:nvPr/>
        </p:nvSpPr>
        <p:spPr>
          <a:xfrm>
            <a:off x="2843213" y="2636838"/>
            <a:ext cx="3168650" cy="2376487"/>
          </a:xfrm>
          <a:prstGeom prst="ellipse">
            <a:avLst/>
          </a:prstGeom>
          <a:noFill/>
          <a:ln w="28575" cap="flat" cmpd="sng">
            <a:solidFill>
              <a:srgbClr val="990000"/>
            </a:solidFill>
            <a:prstDash val="solid"/>
            <a:headEnd type="none" w="med" len="med"/>
            <a:tailEnd type="none" w="med" len="med"/>
          </a:ln>
        </p:spPr>
        <p:txBody>
          <a:bodyPr wrap="none" anchor="ctr"/>
          <a:p>
            <a:endParaRPr lang="zh-CN" altLang="en-US" dirty="0">
              <a:latin typeface="Calibri" panose="020F0502020204030204" pitchFamily="34" charset="0"/>
              <a:ea typeface="宋体" panose="02010600030101010101" pitchFamily="2" charset="-122"/>
            </a:endParaRPr>
          </a:p>
        </p:txBody>
      </p:sp>
      <p:sp>
        <p:nvSpPr>
          <p:cNvPr id="40967" name="Oval 23"/>
          <p:cNvSpPr/>
          <p:nvPr/>
        </p:nvSpPr>
        <p:spPr>
          <a:xfrm>
            <a:off x="2771775" y="2492375"/>
            <a:ext cx="3311525" cy="3168650"/>
          </a:xfrm>
          <a:prstGeom prst="ellipse">
            <a:avLst/>
          </a:prstGeom>
          <a:noFill/>
          <a:ln w="28575" cap="flat" cmpd="sng">
            <a:solidFill>
              <a:srgbClr val="FF6600"/>
            </a:solidFill>
            <a:prstDash val="solid"/>
            <a:headEnd type="none" w="med" len="med"/>
            <a:tailEnd type="none" w="med" len="med"/>
          </a:ln>
        </p:spPr>
        <p:txBody>
          <a:bodyPr wrap="none" anchor="ctr"/>
          <a:p>
            <a:pPr algn="ctr"/>
            <a:endParaRPr lang="zh-CN" altLang="en-US" dirty="0">
              <a:solidFill>
                <a:srgbClr val="FF6600"/>
              </a:solidFill>
              <a:latin typeface="Calibri" panose="020F0502020204030204" pitchFamily="34" charset="0"/>
              <a:ea typeface="宋体" panose="02010600030101010101" pitchFamily="2" charset="-122"/>
            </a:endParaRPr>
          </a:p>
        </p:txBody>
      </p:sp>
      <p:sp>
        <p:nvSpPr>
          <p:cNvPr id="40968" name="Oval 24"/>
          <p:cNvSpPr/>
          <p:nvPr/>
        </p:nvSpPr>
        <p:spPr>
          <a:xfrm>
            <a:off x="1692275" y="2565400"/>
            <a:ext cx="4464050" cy="3095625"/>
          </a:xfrm>
          <a:prstGeom prst="ellipse">
            <a:avLst/>
          </a:prstGeom>
          <a:noFill/>
          <a:ln w="28575" cap="flat" cmpd="sng">
            <a:solidFill>
              <a:srgbClr val="FF6600"/>
            </a:solidFill>
            <a:prstDash val="solid"/>
            <a:headEnd type="none" w="med" len="med"/>
            <a:tailEnd type="none" w="med" len="med"/>
          </a:ln>
        </p:spPr>
        <p:txBody>
          <a:bodyPr wrap="none" anchor="ctr"/>
          <a:p>
            <a:endParaRPr lang="zh-CN" altLang="en-US" dirty="0">
              <a:latin typeface="Calibri" panose="020F0502020204030204" pitchFamily="34" charset="0"/>
              <a:ea typeface="宋体" panose="02010600030101010101" pitchFamily="2" charset="-122"/>
            </a:endParaRPr>
          </a:p>
        </p:txBody>
      </p:sp>
      <p:sp>
        <p:nvSpPr>
          <p:cNvPr id="26632"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6633" name="Rectangle 23"/>
          <p:cNvSpPr/>
          <p:nvPr/>
        </p:nvSpPr>
        <p:spPr>
          <a:xfrm>
            <a:off x="433388" y="1125538"/>
            <a:ext cx="845978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Connectedness in Directed Graphs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linds(horizontal)">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blinds(horizontal)">
                                      <p:cBhvr>
                                        <p:cTn id="12" dur="500"/>
                                        <p:tgtEl>
                                          <p:spTgt spid="40966"/>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1" nodeType="clickEffect">
                                  <p:stCondLst>
                                    <p:cond delay="0"/>
                                  </p:stCondLst>
                                  <p:childTnLst>
                                    <p:animEffect transition="out" filter="fade">
                                      <p:cBhvr>
                                        <p:cTn id="16" dur="500" tmFilter="0, 0; .2, .5; .8, .5; 1, 0"/>
                                        <p:tgtEl>
                                          <p:spTgt spid="40966"/>
                                        </p:tgtEl>
                                      </p:cBhvr>
                                    </p:animEffect>
                                    <p:animScale>
                                      <p:cBhvr>
                                        <p:cTn id="17" dur="250" autoRev="1" fill="hold"/>
                                        <p:tgtEl>
                                          <p:spTgt spid="40966"/>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7"/>
                                        </p:tgtEl>
                                        <p:attrNameLst>
                                          <p:attrName>style.visibility</p:attrName>
                                        </p:attrNameLst>
                                      </p:cBhvr>
                                      <p:to>
                                        <p:strVal val="visible"/>
                                      </p:to>
                                    </p:set>
                                    <p:animEffect transition="in" filter="blinds(horizontal)">
                                      <p:cBhvr>
                                        <p:cTn id="22" dur="500"/>
                                        <p:tgtEl>
                                          <p:spTgt spid="40967"/>
                                        </p:tgtEl>
                                      </p:cBhvr>
                                    </p:animEffec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40967"/>
                                        </p:tgtEl>
                                      </p:cBhvr>
                                    </p:animEffect>
                                    <p:animScale>
                                      <p:cBhvr>
                                        <p:cTn id="27" dur="250" autoRev="1" fill="hold"/>
                                        <p:tgtEl>
                                          <p:spTgt spid="40967"/>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68"/>
                                        </p:tgtEl>
                                        <p:attrNameLst>
                                          <p:attrName>style.visibility</p:attrName>
                                        </p:attrNameLst>
                                      </p:cBhvr>
                                      <p:to>
                                        <p:strVal val="visible"/>
                                      </p:to>
                                    </p:set>
                                    <p:animEffect transition="in" filter="blinds(horizontal)">
                                      <p:cBhvr>
                                        <p:cTn id="32" dur="500"/>
                                        <p:tgtEl>
                                          <p:spTgt spid="40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6" grpId="0" bldLvl="0" animBg="1"/>
      <p:bldP spid="40966" grpId="1" bldLvl="0" animBg="1"/>
      <p:bldP spid="40967" grpId="0" bldLvl="0" animBg="1"/>
      <p:bldP spid="40967" grpId="1" bldLvl="0" animBg="1"/>
      <p:bldP spid="40968"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7651" name="Rectangle 19"/>
          <p:cNvSpPr/>
          <p:nvPr/>
        </p:nvSpPr>
        <p:spPr>
          <a:xfrm>
            <a:off x="699135" y="981075"/>
            <a:ext cx="7945120" cy="1287780"/>
          </a:xfrm>
          <a:prstGeom prst="rect">
            <a:avLst/>
          </a:prstGeom>
          <a:noFill/>
          <a:ln w="9525">
            <a:noFill/>
          </a:ln>
        </p:spPr>
        <p:txBody>
          <a:bodyPr wrap="square">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Paths and Isomorphism: </a:t>
            </a:r>
            <a:endPar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30000"/>
              </a:spcBef>
              <a:spcAft>
                <a:spcPct val="30000"/>
              </a:spcAft>
            </a:pPr>
            <a:r>
              <a:rPr lang="en-US" altLang="zh-CN" sz="32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Another graph invariant: the lengths of </a:t>
            </a: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paths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7652" name="Rectangle 25"/>
          <p:cNvSpPr/>
          <p:nvPr/>
        </p:nvSpPr>
        <p:spPr>
          <a:xfrm>
            <a:off x="0" y="2971800"/>
            <a:ext cx="9144000" cy="0"/>
          </a:xfrm>
          <a:prstGeom prst="rect">
            <a:avLst/>
          </a:prstGeom>
          <a:noFill/>
          <a:ln w="9525">
            <a:noFill/>
          </a:ln>
        </p:spPr>
        <p:txBody>
          <a:bodyPr wrap="none" anchor="ctr">
            <a:spAutoFit/>
          </a:bodyPr>
          <a:p>
            <a:endParaRPr lang="zh-CN" altLang="en-US" dirty="0">
              <a:latin typeface="Calibri" panose="020F0502020204030204" pitchFamily="34" charset="0"/>
              <a:ea typeface="宋体" panose="02010600030101010101" pitchFamily="2" charset="-122"/>
            </a:endParaRPr>
          </a:p>
        </p:txBody>
      </p:sp>
      <p:sp>
        <p:nvSpPr>
          <p:cNvPr id="27653"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grpSp>
        <p:nvGrpSpPr>
          <p:cNvPr id="27654" name="组合 25"/>
          <p:cNvGrpSpPr/>
          <p:nvPr/>
        </p:nvGrpSpPr>
        <p:grpSpPr>
          <a:xfrm>
            <a:off x="2124075" y="2451100"/>
            <a:ext cx="4535488" cy="2665413"/>
            <a:chOff x="2195736" y="2780928"/>
            <a:chExt cx="4536504" cy="2664296"/>
          </a:xfrm>
        </p:grpSpPr>
        <p:cxnSp>
          <p:nvCxnSpPr>
            <p:cNvPr id="3" name="直接连接符 2"/>
            <p:cNvCxnSpPr/>
            <p:nvPr/>
          </p:nvCxnSpPr>
          <p:spPr>
            <a:xfrm flipH="1">
              <a:off x="2195736" y="2780928"/>
              <a:ext cx="720080" cy="864096"/>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915816" y="2780928"/>
              <a:ext cx="720080" cy="792088"/>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195736" y="3645024"/>
              <a:ext cx="0" cy="108012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2195736" y="3645024"/>
              <a:ext cx="1440160" cy="108012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2195736" y="3573016"/>
              <a:ext cx="1440160" cy="1152128"/>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635896" y="3573016"/>
              <a:ext cx="0" cy="1152128"/>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2195736" y="4725144"/>
              <a:ext cx="720080" cy="72008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915816" y="4725144"/>
              <a:ext cx="720080" cy="72008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5292080" y="2780928"/>
              <a:ext cx="720080" cy="864096"/>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12160" y="2780928"/>
              <a:ext cx="720080" cy="792088"/>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5292080" y="3645024"/>
              <a:ext cx="0" cy="108012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292080" y="3573016"/>
              <a:ext cx="1440160" cy="72008"/>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5292080" y="4725144"/>
              <a:ext cx="1440160" cy="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732240" y="3573016"/>
              <a:ext cx="0" cy="1152128"/>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5292080" y="4725144"/>
              <a:ext cx="720080" cy="72008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6012160" y="4725144"/>
              <a:ext cx="720080" cy="72008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1151890" y="5444490"/>
            <a:ext cx="5046980" cy="645160"/>
          </a:xfrm>
          <a:prstGeom prst="rect">
            <a:avLst/>
          </a:prstGeom>
          <a:noFill/>
        </p:spPr>
        <p:txBody>
          <a:bodyPr wrap="square" rtlCol="0">
            <a:spAutoFit/>
          </a:bodyPr>
          <a:p>
            <a:r>
              <a:rPr lang="en-US" altLang="zh-CN" sz="3600" b="1"/>
              <a:t>path of length 3</a:t>
            </a:r>
            <a:endParaRPr lang="en-US" altLang="zh-CN" sz="3600"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日期占位符 1"/>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8675" name="Rectangle 20"/>
          <p:cNvSpPr/>
          <p:nvPr/>
        </p:nvSpPr>
        <p:spPr>
          <a:xfrm>
            <a:off x="642938" y="1309688"/>
            <a:ext cx="813593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Counting Paths Between Vertices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28676" name="Rectangle 21"/>
          <p:cNvSpPr/>
          <p:nvPr/>
        </p:nvSpPr>
        <p:spPr>
          <a:xfrm>
            <a:off x="644525" y="1989138"/>
            <a:ext cx="8066088" cy="549275"/>
          </a:xfrm>
          <a:prstGeom prst="rect">
            <a:avLst/>
          </a:prstGeom>
          <a:noFill/>
          <a:ln w="9525">
            <a:noFill/>
          </a:ln>
        </p:spPr>
        <p:txBody>
          <a:bodyPr anchor="ctr">
            <a:spAutoFit/>
          </a:bodyPr>
          <a:p>
            <a:pPr algn="just"/>
            <a:r>
              <a:rPr lang="en-US" altLang="zh-CN" dirty="0">
                <a:solidFill>
                  <a:schemeClr val="accent2"/>
                </a:solidFill>
                <a:latin typeface="Calibri" panose="020F0502020204030204" pitchFamily="34" charset="0"/>
                <a:ea typeface="宋体" panose="02010600030101010101" pitchFamily="2" charset="-122"/>
              </a:rPr>
              <a:t>  (1) counting</a:t>
            </a:r>
            <a:endParaRPr lang="en-US" altLang="zh-CN" dirty="0">
              <a:solidFill>
                <a:schemeClr val="accent2"/>
              </a:solidFill>
              <a:latin typeface="Calibri" panose="020F0502020204030204" pitchFamily="34" charset="0"/>
              <a:ea typeface="宋体" panose="02010600030101010101" pitchFamily="2" charset="-122"/>
            </a:endParaRPr>
          </a:p>
        </p:txBody>
      </p:sp>
      <p:graphicFrame>
        <p:nvGraphicFramePr>
          <p:cNvPr id="41991" name="Object 23"/>
          <p:cNvGraphicFramePr>
            <a:graphicFrameLocks noChangeAspect="1"/>
          </p:cNvGraphicFramePr>
          <p:nvPr/>
        </p:nvGraphicFramePr>
        <p:xfrm>
          <a:off x="741363" y="2990850"/>
          <a:ext cx="3960812" cy="2290763"/>
        </p:xfrm>
        <a:graphic>
          <a:graphicData uri="http://schemas.openxmlformats.org/presentationml/2006/ole">
            <mc:AlternateContent xmlns:mc="http://schemas.openxmlformats.org/markup-compatibility/2006">
              <mc:Choice xmlns:v="urn:schemas-microsoft-com:vml" Requires="v">
                <p:oleObj spid="_x0000_s3084" name="" r:id="rId1" imgW="1647825" imgH="952500" progId="Word.Picture.8">
                  <p:embed/>
                </p:oleObj>
              </mc:Choice>
              <mc:Fallback>
                <p:oleObj name="" r:id="rId1" imgW="1647825" imgH="952500" progId="Word.Picture.8">
                  <p:embed/>
                  <p:pic>
                    <p:nvPicPr>
                      <p:cNvPr id="0" name="图片 3083"/>
                      <p:cNvPicPr/>
                      <p:nvPr/>
                    </p:nvPicPr>
                    <p:blipFill>
                      <a:blip r:embed="rId2"/>
                      <a:stretch>
                        <a:fillRect/>
                      </a:stretch>
                    </p:blipFill>
                    <p:spPr>
                      <a:xfrm>
                        <a:off x="741363" y="2990850"/>
                        <a:ext cx="3960812" cy="2290763"/>
                      </a:xfrm>
                      <a:prstGeom prst="rect">
                        <a:avLst/>
                      </a:prstGeom>
                      <a:solidFill>
                        <a:srgbClr val="CCECFF"/>
                      </a:solidFill>
                      <a:ln w="38100">
                        <a:noFill/>
                        <a:miter/>
                      </a:ln>
                    </p:spPr>
                  </p:pic>
                </p:oleObj>
              </mc:Fallback>
            </mc:AlternateContent>
          </a:graphicData>
        </a:graphic>
      </p:graphicFrame>
      <p:sp>
        <p:nvSpPr>
          <p:cNvPr id="28678" name="Rectangle 25"/>
          <p:cNvSpPr/>
          <p:nvPr/>
        </p:nvSpPr>
        <p:spPr>
          <a:xfrm>
            <a:off x="0" y="2971800"/>
            <a:ext cx="9144000" cy="0"/>
          </a:xfrm>
          <a:prstGeom prst="rect">
            <a:avLst/>
          </a:prstGeom>
          <a:noFill/>
          <a:ln w="9525">
            <a:noFill/>
          </a:ln>
        </p:spPr>
        <p:txBody>
          <a:bodyPr wrap="none" anchor="ctr">
            <a:spAutoFit/>
          </a:bodyPr>
          <a:p>
            <a:endParaRPr lang="zh-CN" altLang="en-US" dirty="0">
              <a:latin typeface="Calibri" panose="020F0502020204030204" pitchFamily="34" charset="0"/>
              <a:ea typeface="宋体" panose="02010600030101010101" pitchFamily="2" charset="-122"/>
            </a:endParaRPr>
          </a:p>
        </p:txBody>
      </p:sp>
      <p:graphicFrame>
        <p:nvGraphicFramePr>
          <p:cNvPr id="41993" name="Object 9"/>
          <p:cNvGraphicFramePr>
            <a:graphicFrameLocks noChangeAspect="1"/>
          </p:cNvGraphicFramePr>
          <p:nvPr/>
        </p:nvGraphicFramePr>
        <p:xfrm>
          <a:off x="5148263" y="2949575"/>
          <a:ext cx="3384550" cy="2241550"/>
        </p:xfrm>
        <a:graphic>
          <a:graphicData uri="http://schemas.openxmlformats.org/presentationml/2006/ole">
            <mc:AlternateContent xmlns:mc="http://schemas.openxmlformats.org/markup-compatibility/2006">
              <mc:Choice xmlns:v="urn:schemas-microsoft-com:vml" Requires="v">
                <p:oleObj spid="_x0000_s3083" name="" r:id="rId3" imgW="1386205" imgH="915670" progId="Equation.3">
                  <p:embed/>
                </p:oleObj>
              </mc:Choice>
              <mc:Fallback>
                <p:oleObj name="" r:id="rId3" imgW="1386205" imgH="915670" progId="Equation.3">
                  <p:embed/>
                  <p:pic>
                    <p:nvPicPr>
                      <p:cNvPr id="0" name="图片 3082"/>
                      <p:cNvPicPr/>
                      <p:nvPr/>
                    </p:nvPicPr>
                    <p:blipFill>
                      <a:blip r:embed="rId4"/>
                      <a:stretch>
                        <a:fillRect/>
                      </a:stretch>
                    </p:blipFill>
                    <p:spPr>
                      <a:xfrm>
                        <a:off x="5148263" y="2949575"/>
                        <a:ext cx="3384550" cy="2241550"/>
                      </a:xfrm>
                      <a:prstGeom prst="rect">
                        <a:avLst/>
                      </a:prstGeom>
                      <a:noFill/>
                      <a:ln w="38100">
                        <a:noFill/>
                        <a:miter/>
                      </a:ln>
                    </p:spPr>
                  </p:pic>
                </p:oleObj>
              </mc:Fallback>
            </mc:AlternateContent>
          </a:graphicData>
        </a:graphic>
      </p:graphicFrame>
      <p:sp>
        <p:nvSpPr>
          <p:cNvPr id="28680"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blinds(horizontal)">
                                      <p:cBhvr>
                                        <p:cTn id="7" dur="500"/>
                                        <p:tgtEl>
                                          <p:spTgt spid="4199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93"/>
                                        </p:tgtEl>
                                        <p:attrNameLst>
                                          <p:attrName>style.visibility</p:attrName>
                                        </p:attrNameLst>
                                      </p:cBhvr>
                                      <p:to>
                                        <p:strVal val="visible"/>
                                      </p:to>
                                    </p:set>
                                    <p:animEffect transition="in" filter="blinds(horizontal)">
                                      <p:cBhvr>
                                        <p:cTn id="12" dur="500"/>
                                        <p:tgtEl>
                                          <p:spTgt spid="41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2"/>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9699" name="Rectangle 19"/>
          <p:cNvSpPr/>
          <p:nvPr/>
        </p:nvSpPr>
        <p:spPr>
          <a:xfrm>
            <a:off x="568325" y="1989138"/>
            <a:ext cx="8066088" cy="3538537"/>
          </a:xfrm>
          <a:prstGeom prst="rect">
            <a:avLst/>
          </a:prstGeom>
          <a:noFill/>
          <a:ln w="9525">
            <a:noFill/>
          </a:ln>
        </p:spPr>
        <p:txBody>
          <a:bodyPr anchor="ctr">
            <a:spAutoFit/>
          </a:bodyPr>
          <a:p>
            <a:pPr algn="just"/>
            <a:r>
              <a:rPr lang="en-US" altLang="zh-CN" sz="3200" b="1" dirty="0">
                <a:latin typeface="Times New Roman" panose="02020603050405020304" pitchFamily="18" charset="0"/>
                <a:ea typeface="宋体" panose="02010600030101010101" pitchFamily="2" charset="-122"/>
                <a:cs typeface="Times New Roman" panose="02020603050405020304" pitchFamily="18" charset="0"/>
              </a:rPr>
              <a:t> Theorem 2</a:t>
            </a:r>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Let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G</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be a graph with adjacency matrix A with respect to the ordering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baseline="-300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i="1" baseline="-250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(with directed or undirected edges, with multiple edges and loops allowed). The number of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different paths of length r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from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i="1" baseline="-30000" dirty="0">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to </a:t>
            </a:r>
            <a:r>
              <a:rPr lang="en-US" altLang="zh-CN" sz="3200" i="1" dirty="0">
                <a:latin typeface="Times New Roman" panose="02020603050405020304" pitchFamily="18" charset="0"/>
                <a:ea typeface="宋体" panose="02010600030101010101" pitchFamily="2" charset="-122"/>
                <a:cs typeface="Times New Roman" panose="02020603050405020304" pitchFamily="18" charset="0"/>
              </a:rPr>
              <a:t>v</a:t>
            </a:r>
            <a:r>
              <a:rPr lang="en-US" altLang="zh-CN" sz="3200" i="1" baseline="-30000" dirty="0">
                <a:latin typeface="Times New Roman" panose="02020603050405020304" pitchFamily="18" charset="0"/>
                <a:ea typeface="宋体" panose="02010600030101010101" pitchFamily="2" charset="-122"/>
                <a:cs typeface="Times New Roman" panose="02020603050405020304" pitchFamily="18" charset="0"/>
              </a:rPr>
              <a:t>j</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where r is a positive integer, </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equals the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j</a:t>
            </a:r>
            <a:r>
              <a:rPr lang="en-US" altLang="zh-CN" sz="3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)th entry </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of </a:t>
            </a:r>
            <a:r>
              <a:rPr lang="en-US" altLang="zh-CN" sz="32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3200" i="1" baseline="30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a:t>
            </a:r>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dirty="0">
              <a:latin typeface="Times New Roman" panose="02020603050405020304" pitchFamily="18" charset="0"/>
              <a:ea typeface="Times New Roman" panose="02020603050405020304" pitchFamily="18" charset="0"/>
            </a:endParaRPr>
          </a:p>
        </p:txBody>
      </p:sp>
      <p:sp>
        <p:nvSpPr>
          <p:cNvPr id="29700"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29701" name="Rectangle 20"/>
          <p:cNvSpPr/>
          <p:nvPr/>
        </p:nvSpPr>
        <p:spPr>
          <a:xfrm>
            <a:off x="642938" y="1309688"/>
            <a:ext cx="813593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Counting Paths Between Vertices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3315" name="Rectangle 77"/>
          <p:cNvSpPr/>
          <p:nvPr/>
        </p:nvSpPr>
        <p:spPr>
          <a:xfrm>
            <a:off x="706120" y="2174240"/>
            <a:ext cx="7731125" cy="2801938"/>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en-US" altLang="zh-CN" sz="3200" dirty="0">
                <a:latin typeface="Times New Roman" panose="02020603050405020304" pitchFamily="18" charset="0"/>
                <a:cs typeface="Times New Roman" panose="02020603050405020304" pitchFamily="18" charset="0"/>
              </a:rPr>
              <a:t>Graphs that may include </a:t>
            </a:r>
            <a:r>
              <a:rPr lang="en-US" altLang="zh-CN" sz="3200" i="1" dirty="0">
                <a:solidFill>
                  <a:srgbClr val="FF0000"/>
                </a:solidFill>
                <a:latin typeface="Times New Roman" panose="02020603050405020304" pitchFamily="18" charset="0"/>
                <a:cs typeface="Times New Roman" panose="02020603050405020304" pitchFamily="18" charset="0"/>
              </a:rPr>
              <a:t>loop</a:t>
            </a:r>
            <a:r>
              <a:rPr lang="en-US" altLang="zh-CN" sz="3200" dirty="0">
                <a:latin typeface="Times New Roman" panose="02020603050405020304" pitchFamily="18" charset="0"/>
                <a:cs typeface="Times New Roman" panose="02020603050405020304" pitchFamily="18" charset="0"/>
              </a:rPr>
              <a:t>s (</a:t>
            </a:r>
            <a:r>
              <a:rPr lang="en-US" altLang="zh-CN" sz="3200" i="1" dirty="0">
                <a:latin typeface="Times New Roman" panose="02020603050405020304" pitchFamily="18" charset="0"/>
                <a:cs typeface="Times New Roman" panose="02020603050405020304" pitchFamily="18" charset="0"/>
              </a:rPr>
              <a:t>edges that connect a vertex to itself</a:t>
            </a:r>
            <a:r>
              <a:rPr lang="en-US" altLang="zh-CN" sz="3200" dirty="0">
                <a:latin typeface="Times New Roman" panose="02020603050405020304" pitchFamily="18" charset="0"/>
                <a:cs typeface="Times New Roman" panose="02020603050405020304" pitchFamily="18" charset="0"/>
              </a:rPr>
              <a:t>), and possibly multiple edges connecting the same pair of vertices, are sometimes called </a:t>
            </a:r>
            <a:r>
              <a:rPr lang="en-US" altLang="zh-CN" sz="3200" i="1" dirty="0">
                <a:solidFill>
                  <a:srgbClr val="FF0000"/>
                </a:solidFill>
                <a:latin typeface="Times New Roman" panose="02020603050405020304" pitchFamily="18" charset="0"/>
                <a:cs typeface="Times New Roman" panose="02020603050405020304" pitchFamily="18" charset="0"/>
              </a:rPr>
              <a:t>pseudograph</a:t>
            </a:r>
            <a:r>
              <a:rPr lang="en-US" altLang="zh-CN" sz="3200" dirty="0">
                <a:latin typeface="Times New Roman" panose="02020603050405020304" pitchFamily="18" charset="0"/>
                <a:cs typeface="Times New Roman" panose="02020603050405020304" pitchFamily="18" charset="0"/>
              </a:rPr>
              <a:t>s.</a:t>
            </a:r>
            <a:endParaRPr lang="en-US" altLang="zh-CN" sz="3200" dirty="0">
              <a:latin typeface="Times New Roman" panose="02020603050405020304" pitchFamily="18" charset="0"/>
              <a:ea typeface="Times New Roman" panose="02020603050405020304" pitchFamily="18" charset="0"/>
            </a:endParaRPr>
          </a:p>
        </p:txBody>
      </p:sp>
      <p:sp>
        <p:nvSpPr>
          <p:cNvPr id="13316"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Undirected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13317"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3318" name="矩形 2"/>
          <p:cNvSpPr/>
          <p:nvPr/>
        </p:nvSpPr>
        <p:spPr>
          <a:xfrm>
            <a:off x="6297930" y="1441450"/>
            <a:ext cx="800100" cy="830263"/>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自环</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伪图</a:t>
            </a:r>
            <a:endParaRPr lang="zh-CN" altLang="en-US" sz="2400" dirty="0">
              <a:solidFill>
                <a:srgbClr val="FF0000"/>
              </a:solidFill>
              <a:latin typeface="Calibri" panose="020F0502020204030204" pitchFamily="34" charset="0"/>
            </a:endParaRPr>
          </a:p>
        </p:txBody>
      </p:sp>
      <p:pic>
        <p:nvPicPr>
          <p:cNvPr id="2" name="图片 1"/>
          <p:cNvPicPr>
            <a:picLocks noChangeAspect="1"/>
          </p:cNvPicPr>
          <p:nvPr>
            <p:custDataLst>
              <p:tags r:id="rId1"/>
            </p:custDataLst>
          </p:nvPr>
        </p:nvPicPr>
        <p:blipFill>
          <a:blip r:embed="rId2"/>
          <a:stretch>
            <a:fillRect/>
          </a:stretch>
        </p:blipFill>
        <p:spPr>
          <a:xfrm>
            <a:off x="3277870" y="4381500"/>
            <a:ext cx="5287010" cy="2339975"/>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日期占位符 2"/>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Rectangle 23"/>
          <p:cNvSpPr/>
          <p:nvPr/>
        </p:nvSpPr>
        <p:spPr>
          <a:xfrm>
            <a:off x="292100" y="307975"/>
            <a:ext cx="8351838" cy="673100"/>
          </a:xfrm>
          <a:prstGeom prst="rect">
            <a:avLst/>
          </a:prstGeom>
          <a:noFill/>
          <a:ln w="9525">
            <a:noFill/>
          </a:ln>
        </p:spPr>
        <p:txBody>
          <a:bodyPr anchor="b"/>
          <a:p>
            <a:pPr eaLnBrk="0" hangingPunct="0"/>
            <a:r>
              <a:rPr lang="en-US" altLang="zh-CN" sz="4000" b="1" dirty="0">
                <a:latin typeface="Times New Roman" panose="02020603050405020304" pitchFamily="18" charset="0"/>
                <a:ea typeface="宋体" panose="02010600030101010101" pitchFamily="2" charset="-122"/>
                <a:cs typeface="Times New Roman" panose="02020603050405020304" pitchFamily="18" charset="0"/>
              </a:rPr>
              <a:t>6.4 Connectivity</a:t>
            </a:r>
            <a:endParaRPr lang="en-US" altLang="zh-CN" sz="4000" b="1" dirty="0">
              <a:latin typeface="Times New Roman" panose="02020603050405020304" pitchFamily="18" charset="0"/>
              <a:ea typeface="Times New Roman" panose="02020603050405020304" pitchFamily="18" charset="0"/>
            </a:endParaRPr>
          </a:p>
        </p:txBody>
      </p:sp>
      <p:sp>
        <p:nvSpPr>
          <p:cNvPr id="7" name="Rectangle 3"/>
          <p:cNvSpPr txBox="1"/>
          <p:nvPr/>
        </p:nvSpPr>
        <p:spPr>
          <a:xfrm>
            <a:off x="395288" y="5830888"/>
            <a:ext cx="7416800" cy="644525"/>
          </a:xfrm>
          <a:prstGeom prst="rect">
            <a:avLst/>
          </a:prstGeom>
          <a:noFill/>
          <a:ln w="9525">
            <a:noFill/>
          </a:ln>
        </p:spPr>
        <p:txBody>
          <a:bodyPr/>
          <a:p>
            <a:pPr>
              <a:spcBef>
                <a:spcPct val="20000"/>
              </a:spcBef>
              <a:buFont typeface="Arial" panose="020B0604020202020204" pitchFamily="34" charset="0"/>
            </a:pPr>
            <a:endParaRPr lang="en-US" altLang="zh-CN" sz="3200" dirty="0">
              <a:solidFill>
                <a:srgbClr val="FF0000"/>
              </a:solidFill>
              <a:latin typeface="Calibri" panose="020F0502020204030204" pitchFamily="34" charset="0"/>
              <a:ea typeface="宋体" panose="02010600030101010101" pitchFamily="2" charset="-122"/>
            </a:endParaRPr>
          </a:p>
        </p:txBody>
      </p:sp>
      <p:sp>
        <p:nvSpPr>
          <p:cNvPr id="30725" name="Rectangle 20"/>
          <p:cNvSpPr/>
          <p:nvPr/>
        </p:nvSpPr>
        <p:spPr>
          <a:xfrm>
            <a:off x="642938" y="1309688"/>
            <a:ext cx="813593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Counting Paths Between Vertices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grpSp>
        <p:nvGrpSpPr>
          <p:cNvPr id="30726" name="组合 57343"/>
          <p:cNvGrpSpPr/>
          <p:nvPr/>
        </p:nvGrpSpPr>
        <p:grpSpPr>
          <a:xfrm>
            <a:off x="900113" y="3629025"/>
            <a:ext cx="1835150" cy="1603375"/>
            <a:chOff x="1979712" y="2411596"/>
            <a:chExt cx="1835944" cy="1602760"/>
          </a:xfrm>
        </p:grpSpPr>
        <p:cxnSp>
          <p:nvCxnSpPr>
            <p:cNvPr id="10" name="直接连接符 9"/>
            <p:cNvCxnSpPr/>
            <p:nvPr/>
          </p:nvCxnSpPr>
          <p:spPr>
            <a:xfrm flipH="1">
              <a:off x="2267744" y="2708920"/>
              <a:ext cx="1224136" cy="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267744" y="2708920"/>
              <a:ext cx="1224136" cy="1146976"/>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67744" y="3855896"/>
              <a:ext cx="1224136" cy="0"/>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2267744" y="2708920"/>
              <a:ext cx="1224136" cy="1146976"/>
            </a:xfrm>
            <a:prstGeom prst="line">
              <a:avLst/>
            </a:prstGeom>
            <a:ln w="12700" cmpd="sng">
              <a:solidFill>
                <a:schemeClr val="tx1"/>
              </a:solidFill>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30734" name="TextBox 30"/>
            <p:cNvSpPr txBox="1"/>
            <p:nvPr/>
          </p:nvSpPr>
          <p:spPr>
            <a:xfrm>
              <a:off x="2015976" y="2411596"/>
              <a:ext cx="323776" cy="369332"/>
            </a:xfrm>
            <a:prstGeom prst="rect">
              <a:avLst/>
            </a:prstGeom>
            <a:noFill/>
            <a:ln w="9525">
              <a:noFill/>
            </a:ln>
          </p:spPr>
          <p:txBody>
            <a:bodyPr>
              <a:spAutoFit/>
            </a:bodyPr>
            <a:p>
              <a:r>
                <a:rPr lang="en-US" altLang="zh-CN" i="1" dirty="0">
                  <a:latin typeface="Calibri" panose="020F0502020204030204" pitchFamily="34" charset="0"/>
                  <a:ea typeface="宋体" panose="02010600030101010101" pitchFamily="2" charset="-122"/>
                </a:rPr>
                <a:t>a</a:t>
              </a:r>
              <a:endParaRPr lang="zh-CN" altLang="en-US" i="1" dirty="0">
                <a:latin typeface="Calibri" panose="020F0502020204030204" pitchFamily="34" charset="0"/>
                <a:ea typeface="宋体" panose="02010600030101010101" pitchFamily="2" charset="-122"/>
              </a:endParaRPr>
            </a:p>
          </p:txBody>
        </p:sp>
        <p:sp>
          <p:nvSpPr>
            <p:cNvPr id="30735" name="TextBox 35"/>
            <p:cNvSpPr txBox="1"/>
            <p:nvPr/>
          </p:nvSpPr>
          <p:spPr>
            <a:xfrm>
              <a:off x="3456136" y="2420888"/>
              <a:ext cx="323776" cy="369332"/>
            </a:xfrm>
            <a:prstGeom prst="rect">
              <a:avLst/>
            </a:prstGeom>
            <a:noFill/>
            <a:ln w="9525">
              <a:noFill/>
            </a:ln>
          </p:spPr>
          <p:txBody>
            <a:bodyPr>
              <a:spAutoFit/>
            </a:bodyPr>
            <a:p>
              <a:r>
                <a:rPr lang="en-US" altLang="zh-CN" i="1" dirty="0">
                  <a:latin typeface="Calibri" panose="020F0502020204030204" pitchFamily="34" charset="0"/>
                  <a:ea typeface="宋体" panose="02010600030101010101" pitchFamily="2" charset="-122"/>
                </a:rPr>
                <a:t>b</a:t>
              </a:r>
              <a:endParaRPr lang="zh-CN" altLang="en-US" i="1" dirty="0">
                <a:latin typeface="Calibri" panose="020F0502020204030204" pitchFamily="34" charset="0"/>
                <a:ea typeface="宋体" panose="02010600030101010101" pitchFamily="2" charset="-122"/>
              </a:endParaRPr>
            </a:p>
          </p:txBody>
        </p:sp>
        <p:sp>
          <p:nvSpPr>
            <p:cNvPr id="30736" name="TextBox 36"/>
            <p:cNvSpPr txBox="1"/>
            <p:nvPr/>
          </p:nvSpPr>
          <p:spPr>
            <a:xfrm>
              <a:off x="1979712" y="3563724"/>
              <a:ext cx="323776" cy="369332"/>
            </a:xfrm>
            <a:prstGeom prst="rect">
              <a:avLst/>
            </a:prstGeom>
            <a:noFill/>
            <a:ln w="9525">
              <a:noFill/>
            </a:ln>
          </p:spPr>
          <p:txBody>
            <a:bodyPr>
              <a:spAutoFit/>
            </a:bodyPr>
            <a:p>
              <a:r>
                <a:rPr lang="en-US" altLang="zh-CN" i="1" dirty="0">
                  <a:latin typeface="Calibri" panose="020F0502020204030204" pitchFamily="34" charset="0"/>
                  <a:ea typeface="宋体" panose="02010600030101010101" pitchFamily="2" charset="-122"/>
                </a:rPr>
                <a:t>d</a:t>
              </a:r>
              <a:endParaRPr lang="zh-CN" altLang="en-US" i="1" dirty="0">
                <a:latin typeface="Calibri" panose="020F0502020204030204" pitchFamily="34" charset="0"/>
                <a:ea typeface="宋体" panose="02010600030101010101" pitchFamily="2" charset="-122"/>
              </a:endParaRPr>
            </a:p>
          </p:txBody>
        </p:sp>
        <p:sp>
          <p:nvSpPr>
            <p:cNvPr id="30737" name="TextBox 37"/>
            <p:cNvSpPr txBox="1"/>
            <p:nvPr/>
          </p:nvSpPr>
          <p:spPr>
            <a:xfrm>
              <a:off x="3491880" y="3645024"/>
              <a:ext cx="323776" cy="369332"/>
            </a:xfrm>
            <a:prstGeom prst="rect">
              <a:avLst/>
            </a:prstGeom>
            <a:noFill/>
            <a:ln w="9525">
              <a:noFill/>
            </a:ln>
          </p:spPr>
          <p:txBody>
            <a:bodyPr>
              <a:spAutoFit/>
            </a:bodyPr>
            <a:p>
              <a:r>
                <a:rPr lang="en-US" altLang="zh-CN" i="1" dirty="0">
                  <a:latin typeface="Calibri" panose="020F0502020204030204" pitchFamily="34" charset="0"/>
                  <a:ea typeface="宋体" panose="02010600030101010101" pitchFamily="2" charset="-122"/>
                </a:rPr>
                <a:t>c</a:t>
              </a:r>
              <a:endParaRPr lang="zh-CN" altLang="en-US" i="1" dirty="0">
                <a:latin typeface="Calibri" panose="020F0502020204030204" pitchFamily="34" charset="0"/>
                <a:ea typeface="宋体" panose="02010600030101010101" pitchFamily="2" charset="-122"/>
              </a:endParaRPr>
            </a:p>
          </p:txBody>
        </p:sp>
      </p:grpSp>
      <p:graphicFrame>
        <p:nvGraphicFramePr>
          <p:cNvPr id="57348" name="对象 57347"/>
          <p:cNvGraphicFramePr>
            <a:graphicFrameLocks noChangeAspect="1"/>
          </p:cNvGraphicFramePr>
          <p:nvPr/>
        </p:nvGraphicFramePr>
        <p:xfrm>
          <a:off x="3522663" y="3556000"/>
          <a:ext cx="2376487" cy="1889125"/>
        </p:xfrm>
        <a:graphic>
          <a:graphicData uri="http://schemas.openxmlformats.org/presentationml/2006/ole">
            <mc:AlternateContent xmlns:mc="http://schemas.openxmlformats.org/markup-compatibility/2006">
              <mc:Choice xmlns:v="urn:schemas-microsoft-com:vml" Requires="v">
                <p:oleObj spid="_x0000_s3081" name="" r:id="rId1" imgW="1155700" imgH="914400" progId="Equation.DSMT4">
                  <p:embed/>
                </p:oleObj>
              </mc:Choice>
              <mc:Fallback>
                <p:oleObj name="" r:id="rId1" imgW="1155700" imgH="914400" progId="Equation.DSMT4">
                  <p:embed/>
                  <p:pic>
                    <p:nvPicPr>
                      <p:cNvPr id="0" name="图片 3080"/>
                      <p:cNvPicPr/>
                      <p:nvPr/>
                    </p:nvPicPr>
                    <p:blipFill>
                      <a:blip r:embed="rId2"/>
                      <a:stretch>
                        <a:fillRect/>
                      </a:stretch>
                    </p:blipFill>
                    <p:spPr>
                      <a:xfrm>
                        <a:off x="3522663" y="3556000"/>
                        <a:ext cx="2376487" cy="1889125"/>
                      </a:xfrm>
                      <a:prstGeom prst="rect">
                        <a:avLst/>
                      </a:prstGeom>
                      <a:noFill/>
                      <a:ln w="38100">
                        <a:noFill/>
                        <a:miter/>
                      </a:ln>
                    </p:spPr>
                  </p:pic>
                </p:oleObj>
              </mc:Fallback>
            </mc:AlternateContent>
          </a:graphicData>
        </a:graphic>
      </p:graphicFrame>
      <p:graphicFrame>
        <p:nvGraphicFramePr>
          <p:cNvPr id="57350" name="对象 57349"/>
          <p:cNvGraphicFramePr>
            <a:graphicFrameLocks noChangeAspect="1"/>
          </p:cNvGraphicFramePr>
          <p:nvPr/>
        </p:nvGraphicFramePr>
        <p:xfrm>
          <a:off x="6202363" y="3556000"/>
          <a:ext cx="2506662" cy="1889125"/>
        </p:xfrm>
        <a:graphic>
          <a:graphicData uri="http://schemas.openxmlformats.org/presentationml/2006/ole">
            <mc:AlternateContent xmlns:mc="http://schemas.openxmlformats.org/markup-compatibility/2006">
              <mc:Choice xmlns:v="urn:schemas-microsoft-com:vml" Requires="v">
                <p:oleObj spid="_x0000_s3082" name="" r:id="rId3" imgW="1219200" imgH="914400" progId="Equation.DSMT4">
                  <p:embed/>
                </p:oleObj>
              </mc:Choice>
              <mc:Fallback>
                <p:oleObj name="" r:id="rId3" imgW="1219200" imgH="914400" progId="Equation.DSMT4">
                  <p:embed/>
                  <p:pic>
                    <p:nvPicPr>
                      <p:cNvPr id="0" name="图片 3081"/>
                      <p:cNvPicPr/>
                      <p:nvPr/>
                    </p:nvPicPr>
                    <p:blipFill>
                      <a:blip r:embed="rId4"/>
                      <a:stretch>
                        <a:fillRect/>
                      </a:stretch>
                    </p:blipFill>
                    <p:spPr>
                      <a:xfrm>
                        <a:off x="6202363" y="3556000"/>
                        <a:ext cx="2506662" cy="1889125"/>
                      </a:xfrm>
                      <a:prstGeom prst="rect">
                        <a:avLst/>
                      </a:prstGeom>
                      <a:noFill/>
                      <a:ln w="38100">
                        <a:noFill/>
                        <a:miter/>
                      </a:ln>
                    </p:spPr>
                  </p:pic>
                </p:oleObj>
              </mc:Fallback>
            </mc:AlternateContent>
          </a:graphicData>
        </a:graphic>
      </p:graphicFrame>
      <p:sp>
        <p:nvSpPr>
          <p:cNvPr id="30729" name="Rectangle 20"/>
          <p:cNvSpPr/>
          <p:nvPr/>
        </p:nvSpPr>
        <p:spPr>
          <a:xfrm>
            <a:off x="698500" y="2432050"/>
            <a:ext cx="8135938" cy="92233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Example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How many paths of </a:t>
            </a:r>
            <a:r>
              <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length four </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are there from </a:t>
            </a:r>
            <a:r>
              <a:rPr lang="en-US" altLang="zh-CN" sz="28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sz="28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to </a:t>
            </a:r>
            <a:r>
              <a:rPr lang="en-US" altLang="zh-CN" sz="2800"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d</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200" dirty="0">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blinds(horizontal)">
                                      <p:cBhvr>
                                        <p:cTn id="7" dur="500"/>
                                        <p:tgtEl>
                                          <p:spTgt spid="57348"/>
                                        </p:tgtEl>
                                      </p:cBhvr>
                                    </p:animEffect>
                                  </p:childTnLst>
                                </p:cTn>
                              </p:par>
                              <p:par>
                                <p:cTn id="8" presetID="3" presetClass="entr" presetSubtype="10" fill="hold" nodeType="withEffect">
                                  <p:stCondLst>
                                    <p:cond delay="0"/>
                                  </p:stCondLst>
                                  <p:childTnLst>
                                    <p:set>
                                      <p:cBhvr>
                                        <p:cTn id="9" dur="1" fill="hold">
                                          <p:stCondLst>
                                            <p:cond delay="0"/>
                                          </p:stCondLst>
                                        </p:cTn>
                                        <p:tgtEl>
                                          <p:spTgt spid="57350"/>
                                        </p:tgtEl>
                                        <p:attrNameLst>
                                          <p:attrName>style.visibility</p:attrName>
                                        </p:attrNameLst>
                                      </p:cBhvr>
                                      <p:to>
                                        <p:strVal val="visible"/>
                                      </p:to>
                                    </p:set>
                                    <p:animEffect transition="in" filter="blinds(horizontal)">
                                      <p:cBhvr>
                                        <p:cTn id="10" dur="500"/>
                                        <p:tgtEl>
                                          <p:spTgt spid="5735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3075" name="Rectangle 21"/>
          <p:cNvSpPr/>
          <p:nvPr/>
        </p:nvSpPr>
        <p:spPr>
          <a:xfrm>
            <a:off x="323850" y="404813"/>
            <a:ext cx="8496300" cy="7842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6.5 Euler and Hamilton Paths</a:t>
            </a:r>
            <a:endParaRPr lang="en-US" altLang="zh-CN" sz="4000" b="1" dirty="0">
              <a:latin typeface="Times New Roman" panose="02020603050405020304" pitchFamily="18" charset="0"/>
              <a:ea typeface="Times New Roman" panose="02020603050405020304" pitchFamily="18" charset="0"/>
            </a:endParaRPr>
          </a:p>
        </p:txBody>
      </p:sp>
      <p:sp>
        <p:nvSpPr>
          <p:cNvPr id="45060" name="Rectangle 24"/>
          <p:cNvSpPr/>
          <p:nvPr/>
        </p:nvSpPr>
        <p:spPr>
          <a:xfrm>
            <a:off x="684213" y="1944688"/>
            <a:ext cx="8135937"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Euler Paths and Circuits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45062" name="Rectangle 26"/>
          <p:cNvSpPr/>
          <p:nvPr/>
        </p:nvSpPr>
        <p:spPr>
          <a:xfrm>
            <a:off x="684213" y="2708275"/>
            <a:ext cx="8077200" cy="2654300"/>
          </a:xfrm>
          <a:prstGeom prst="rect">
            <a:avLst/>
          </a:prstGeom>
          <a:noFill/>
          <a:ln w="9525">
            <a:noFill/>
          </a:ln>
        </p:spPr>
        <p:txBody>
          <a:bodyPr>
            <a:spAutoFit/>
          </a:bodyPr>
          <a:p>
            <a:pPr algn="just">
              <a:lnSpc>
                <a:spcPct val="130000"/>
              </a:lnSpc>
            </a:pPr>
            <a:r>
              <a:rPr lang="en-US" altLang="zh-CN" sz="3200" b="1" dirty="0">
                <a:latin typeface="Times New Roman" panose="02020603050405020304" pitchFamily="18" charset="0"/>
                <a:cs typeface="Times New Roman" panose="02020603050405020304" pitchFamily="18" charset="0"/>
              </a:rPr>
              <a:t>Definition 1 </a:t>
            </a:r>
            <a:r>
              <a:rPr lang="en-US" altLang="zh-CN" sz="3200" dirty="0">
                <a:latin typeface="Times New Roman" panose="02020603050405020304" pitchFamily="18" charset="0"/>
                <a:cs typeface="Times New Roman" panose="02020603050405020304" pitchFamily="18" charset="0"/>
              </a:rPr>
              <a:t>    An </a:t>
            </a:r>
            <a:r>
              <a:rPr lang="en-US" altLang="zh-CN" sz="3200" i="1" dirty="0">
                <a:solidFill>
                  <a:srgbClr val="FF0000"/>
                </a:solidFill>
                <a:latin typeface="Times New Roman" panose="02020603050405020304" pitchFamily="18" charset="0"/>
                <a:cs typeface="Times New Roman" panose="02020603050405020304" pitchFamily="18" charset="0"/>
              </a:rPr>
              <a:t>Euler circuit</a:t>
            </a:r>
            <a:r>
              <a:rPr lang="en-US" altLang="zh-CN" sz="3200" dirty="0">
                <a:latin typeface="Times New Roman" panose="02020603050405020304" pitchFamily="18" charset="0"/>
                <a:cs typeface="Times New Roman" panose="02020603050405020304" pitchFamily="18" charset="0"/>
              </a:rPr>
              <a:t> in a graph G is a simple circuits containing every edge of G.</a:t>
            </a:r>
            <a:endParaRPr lang="en-US" altLang="zh-CN" sz="3200" dirty="0">
              <a:latin typeface="Times New Roman" panose="02020603050405020304" pitchFamily="18" charset="0"/>
              <a:cs typeface="Times New Roman" panose="02020603050405020304" pitchFamily="18" charset="0"/>
            </a:endParaRPr>
          </a:p>
          <a:p>
            <a:pPr algn="just">
              <a:lnSpc>
                <a:spcPct val="130000"/>
              </a:lnSpc>
            </a:pPr>
            <a:r>
              <a:rPr lang="en-US" altLang="zh-CN" sz="3200" dirty="0">
                <a:latin typeface="Times New Roman" panose="02020603050405020304" pitchFamily="18" charset="0"/>
                <a:cs typeface="Times New Roman" panose="02020603050405020304" pitchFamily="18" charset="0"/>
              </a:rPr>
              <a:t>    An </a:t>
            </a:r>
            <a:r>
              <a:rPr lang="en-US" altLang="zh-CN" sz="3200" i="1" dirty="0">
                <a:solidFill>
                  <a:srgbClr val="FF0000"/>
                </a:solidFill>
                <a:latin typeface="Times New Roman" panose="02020603050405020304" pitchFamily="18" charset="0"/>
                <a:cs typeface="Times New Roman" panose="02020603050405020304" pitchFamily="18" charset="0"/>
              </a:rPr>
              <a:t>Euler path </a:t>
            </a:r>
            <a:r>
              <a:rPr lang="en-US" altLang="zh-CN" sz="3200" dirty="0">
                <a:latin typeface="Times New Roman" panose="02020603050405020304" pitchFamily="18" charset="0"/>
                <a:cs typeface="Times New Roman" panose="02020603050405020304" pitchFamily="18" charset="0"/>
              </a:rPr>
              <a:t>in G is a </a:t>
            </a:r>
            <a:r>
              <a:rPr lang="en-US" altLang="zh-CN" sz="3200" dirty="0">
                <a:solidFill>
                  <a:srgbClr val="FF0000"/>
                </a:solidFill>
                <a:latin typeface="Times New Roman" panose="02020603050405020304" pitchFamily="18" charset="0"/>
                <a:cs typeface="Times New Roman" panose="02020603050405020304" pitchFamily="18" charset="0"/>
              </a:rPr>
              <a:t>simple path </a:t>
            </a:r>
            <a:r>
              <a:rPr lang="en-US" altLang="zh-CN" sz="3200" dirty="0">
                <a:latin typeface="Times New Roman" panose="02020603050405020304" pitchFamily="18" charset="0"/>
                <a:cs typeface="Times New Roman" panose="02020603050405020304" pitchFamily="18" charset="0"/>
              </a:rPr>
              <a:t>containing every edge of G.</a:t>
            </a:r>
            <a:endParaRPr lang="en-US" altLang="zh-CN" sz="3200" dirty="0">
              <a:latin typeface="Times New Roman" panose="02020603050405020304" pitchFamily="18" charset="0"/>
              <a:ea typeface="Times New Roman" panose="02020603050405020304" pitchFamily="18" charset="0"/>
            </a:endParaRPr>
          </a:p>
        </p:txBody>
      </p:sp>
      <p:sp>
        <p:nvSpPr>
          <p:cNvPr id="3078" name="Rectangle 21"/>
          <p:cNvSpPr/>
          <p:nvPr/>
        </p:nvSpPr>
        <p:spPr>
          <a:xfrm>
            <a:off x="661988" y="1244600"/>
            <a:ext cx="2735262" cy="534988"/>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Introduction</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3079" name="矩形 2"/>
          <p:cNvSpPr/>
          <p:nvPr/>
        </p:nvSpPr>
        <p:spPr>
          <a:xfrm>
            <a:off x="6762750" y="1797050"/>
            <a:ext cx="1416050" cy="830263"/>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欧拉通路</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欧拉回路</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2"/>
                                        </p:tgtEl>
                                        <p:attrNameLst>
                                          <p:attrName>style.visibility</p:attrName>
                                        </p:attrNameLst>
                                      </p:cBhvr>
                                      <p:to>
                                        <p:strVal val="visible"/>
                                      </p:to>
                                    </p:set>
                                    <p:animEffect transition="in" filter="blinds(horizontal)">
                                      <p:cBhvr>
                                        <p:cTn id="12"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p:bldP spid="4506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6086" name="Rectangle 16"/>
          <p:cNvSpPr/>
          <p:nvPr/>
        </p:nvSpPr>
        <p:spPr>
          <a:xfrm>
            <a:off x="742950" y="2478723"/>
            <a:ext cx="8077200" cy="3930650"/>
          </a:xfrm>
          <a:prstGeom prst="rect">
            <a:avLst/>
          </a:prstGeom>
          <a:noFill/>
          <a:ln w="9525">
            <a:noFill/>
          </a:ln>
        </p:spPr>
        <p:txBody>
          <a:bodyPr>
            <a:spAutoFit/>
          </a:bodyPr>
          <a:p>
            <a:pPr>
              <a:lnSpc>
                <a:spcPct val="130000"/>
              </a:lnSpc>
            </a:pPr>
            <a:r>
              <a:rPr lang="en-US" altLang="zh-CN" sz="3200" b="1" dirty="0">
                <a:latin typeface="Times New Roman" panose="02020603050405020304" pitchFamily="18" charset="0"/>
                <a:cs typeface="Times New Roman" panose="02020603050405020304" pitchFamily="18" charset="0"/>
              </a:rPr>
              <a:t>Theorem 1   </a:t>
            </a:r>
            <a:r>
              <a:rPr lang="en-US" altLang="zh-CN" sz="3200" dirty="0">
                <a:latin typeface="Times New Roman" panose="02020603050405020304" pitchFamily="18" charset="0"/>
                <a:cs typeface="Times New Roman" panose="02020603050405020304" pitchFamily="18" charset="0"/>
              </a:rPr>
              <a:t>A connected multigraph with at least two vertices has an </a:t>
            </a:r>
            <a:r>
              <a:rPr lang="en-US" altLang="zh-CN" sz="3200" dirty="0">
                <a:solidFill>
                  <a:srgbClr val="FF0000"/>
                </a:solidFill>
                <a:latin typeface="Times New Roman" panose="02020603050405020304" pitchFamily="18" charset="0"/>
                <a:cs typeface="Times New Roman" panose="02020603050405020304" pitchFamily="18" charset="0"/>
              </a:rPr>
              <a:t>Euler circuit </a:t>
            </a:r>
            <a:r>
              <a:rPr lang="en-US" altLang="zh-CN" sz="3200" dirty="0">
                <a:latin typeface="Times New Roman" panose="02020603050405020304" pitchFamily="18" charset="0"/>
                <a:cs typeface="Times New Roman" panose="02020603050405020304" pitchFamily="18" charset="0"/>
              </a:rPr>
              <a:t>if and only if each of its vertices has </a:t>
            </a:r>
            <a:r>
              <a:rPr lang="en-US" altLang="zh-CN" sz="3200" dirty="0">
                <a:solidFill>
                  <a:srgbClr val="FF0000"/>
                </a:solidFill>
                <a:latin typeface="Times New Roman" panose="02020603050405020304" pitchFamily="18" charset="0"/>
                <a:cs typeface="Times New Roman" panose="02020603050405020304" pitchFamily="18" charset="0"/>
              </a:rPr>
              <a:t>even degree</a:t>
            </a:r>
            <a:r>
              <a:rPr lang="en-US" altLang="zh-CN" sz="3200" dirty="0">
                <a:latin typeface="Times New Roman" panose="02020603050405020304" pitchFamily="18" charset="0"/>
                <a:cs typeface="Times New Roman" panose="02020603050405020304" pitchFamily="18" charset="0"/>
              </a:rPr>
              <a:t>. (undirected)</a:t>
            </a:r>
            <a:endParaRPr lang="en-US" altLang="zh-CN" sz="3200" dirty="0">
              <a:latin typeface="Times New Roman" panose="02020603050405020304" pitchFamily="18" charset="0"/>
              <a:cs typeface="Times New Roman" panose="02020603050405020304" pitchFamily="18" charset="0"/>
            </a:endParaRPr>
          </a:p>
          <a:p>
            <a:pPr>
              <a:lnSpc>
                <a:spcPct val="130000"/>
              </a:lnSpc>
            </a:pPr>
            <a:r>
              <a:rPr lang="en-US" altLang="zh-CN" sz="3200" dirty="0">
                <a:latin typeface="Times New Roman" panose="02020603050405020304" pitchFamily="18" charset="0"/>
                <a:ea typeface="Times New Roman" panose="02020603050405020304" pitchFamily="18" charset="0"/>
              </a:rPr>
              <a:t>For a connected directed graph, iff every vertex v, deg</a:t>
            </a:r>
            <a:r>
              <a:rPr lang="en-US" altLang="zh-CN" sz="3200" baseline="300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(v)=deg</a:t>
            </a:r>
            <a:r>
              <a:rPr lang="en-US" altLang="zh-CN" sz="3200" baseline="300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(v)</a:t>
            </a:r>
            <a:endParaRPr lang="en-US" altLang="zh-CN" sz="3200" dirty="0">
              <a:latin typeface="Times New Roman" panose="02020603050405020304" pitchFamily="18" charset="0"/>
              <a:ea typeface="Times New Roman" panose="02020603050405020304" pitchFamily="18" charset="0"/>
            </a:endParaRPr>
          </a:p>
        </p:txBody>
      </p:sp>
      <p:sp>
        <p:nvSpPr>
          <p:cNvPr id="5125" name="Rectangle 21"/>
          <p:cNvSpPr/>
          <p:nvPr/>
        </p:nvSpPr>
        <p:spPr>
          <a:xfrm>
            <a:off x="323850" y="404813"/>
            <a:ext cx="8496300" cy="7842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6.5 Euler and Hamilton Paths</a:t>
            </a:r>
            <a:endParaRPr lang="en-US" altLang="zh-CN" sz="4000" b="1" dirty="0">
              <a:latin typeface="Times New Roman" panose="02020603050405020304" pitchFamily="18" charset="0"/>
              <a:ea typeface="Times New Roman" panose="02020603050405020304" pitchFamily="18" charset="0"/>
            </a:endParaRPr>
          </a:p>
        </p:txBody>
      </p:sp>
      <p:sp>
        <p:nvSpPr>
          <p:cNvPr id="7" name="Rectangle 24"/>
          <p:cNvSpPr/>
          <p:nvPr/>
        </p:nvSpPr>
        <p:spPr>
          <a:xfrm>
            <a:off x="684213" y="1944688"/>
            <a:ext cx="4824412" cy="53403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Euler Circuits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P spid="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00025" y="1697990"/>
            <a:ext cx="8743950" cy="3114040"/>
          </a:xfrm>
          <a:prstGeom prst="rect">
            <a:avLst/>
          </a:prstGeom>
        </p:spPr>
      </p:pic>
      <p:pic>
        <p:nvPicPr>
          <p:cNvPr id="3" name="图片 2"/>
          <p:cNvPicPr>
            <a:picLocks noChangeAspect="1"/>
          </p:cNvPicPr>
          <p:nvPr/>
        </p:nvPicPr>
        <p:blipFill>
          <a:blip r:embed="rId1"/>
          <a:stretch>
            <a:fillRect/>
          </a:stretch>
        </p:blipFill>
        <p:spPr>
          <a:xfrm>
            <a:off x="996950" y="2155825"/>
            <a:ext cx="7150100" cy="25463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125" name="Rectangle 21"/>
          <p:cNvSpPr/>
          <p:nvPr/>
        </p:nvSpPr>
        <p:spPr>
          <a:xfrm>
            <a:off x="323850" y="404813"/>
            <a:ext cx="8496300" cy="7842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6.5 Euler and Hamilton Paths</a:t>
            </a:r>
            <a:endParaRPr lang="en-US" altLang="zh-CN" sz="4000" b="1" dirty="0">
              <a:latin typeface="Times New Roman" panose="02020603050405020304" pitchFamily="18" charset="0"/>
              <a:ea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858520" y="1189355"/>
            <a:ext cx="7051040" cy="5563235"/>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427990" y="439420"/>
            <a:ext cx="4776470" cy="2774315"/>
          </a:xfrm>
          <a:prstGeom prst="rect">
            <a:avLst/>
          </a:prstGeom>
        </p:spPr>
      </p:pic>
      <p:sp>
        <p:nvSpPr>
          <p:cNvPr id="4" name="文本框 3"/>
          <p:cNvSpPr txBox="1"/>
          <p:nvPr/>
        </p:nvSpPr>
        <p:spPr>
          <a:xfrm>
            <a:off x="427355" y="3604260"/>
            <a:ext cx="8551545" cy="1814830"/>
          </a:xfrm>
          <a:prstGeom prst="rect">
            <a:avLst/>
          </a:prstGeom>
          <a:noFill/>
        </p:spPr>
        <p:txBody>
          <a:bodyPr wrap="square" rtlCol="0" anchor="t">
            <a:spAutoFit/>
          </a:bodyPr>
          <a:p>
            <a:pPr marL="457200" indent="-457200">
              <a:buFont typeface="Arial" panose="020B0604020202020204" pitchFamily="34" charset="0"/>
              <a:buChar char="•"/>
            </a:pPr>
            <a:r>
              <a:rPr lang="zh-CN" altLang="en-US" sz="2800"/>
              <a:t>First, we form the circuit a, b, d, c, b, e, i, f, e, a.</a:t>
            </a:r>
            <a:endParaRPr lang="zh-CN" altLang="en-US" sz="2800"/>
          </a:p>
          <a:p>
            <a:pPr marL="457200" indent="-457200">
              <a:buFont typeface="Arial" panose="020B0604020202020204" pitchFamily="34" charset="0"/>
              <a:buChar char="•"/>
            </a:pPr>
            <a:r>
              <a:rPr lang="en-US" altLang="zh-CN" sz="2800"/>
              <a:t>R</a:t>
            </a:r>
            <a:r>
              <a:rPr lang="en-US" altLang="zh-CN" sz="2800"/>
              <a:t>emove edges in H</a:t>
            </a:r>
            <a:endParaRPr lang="zh-CN" altLang="en-US" sz="2800"/>
          </a:p>
          <a:p>
            <a:pPr marL="457200" indent="-457200">
              <a:buFont typeface="Arial" panose="020B0604020202020204" pitchFamily="34" charset="0"/>
              <a:buChar char="•"/>
            </a:pPr>
            <a:r>
              <a:rPr lang="zh-CN" altLang="en-US" sz="2800"/>
              <a:t>Then we form the circuit d, g, h, j, i, h, k, g, f, d in H</a:t>
            </a:r>
            <a:endParaRPr lang="zh-CN" altLang="en-US" sz="2800"/>
          </a:p>
          <a:p>
            <a:pPr marL="457200" indent="-457200">
              <a:buFont typeface="Arial" panose="020B0604020202020204" pitchFamily="34" charset="0"/>
              <a:buChar char="•"/>
            </a:pPr>
            <a:r>
              <a:rPr lang="zh-CN" altLang="en-US" sz="2800"/>
              <a:t>Euler circuit a, b, d, g, h, j, i, h, k, g, f, d, c, b, e, i, f, e, a</a:t>
            </a:r>
            <a:endParaRPr lang="zh-CN" altLang="en-US" sz="2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日期占位符 4"/>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47110" name="Rectangle 21"/>
          <p:cNvSpPr/>
          <p:nvPr/>
        </p:nvSpPr>
        <p:spPr>
          <a:xfrm>
            <a:off x="0" y="2479040"/>
            <a:ext cx="8759825" cy="3930650"/>
          </a:xfrm>
          <a:prstGeom prst="rect">
            <a:avLst/>
          </a:prstGeom>
          <a:noFill/>
          <a:ln w="9525">
            <a:noFill/>
          </a:ln>
        </p:spPr>
        <p:txBody>
          <a:bodyPr wrap="square">
            <a:spAutoFit/>
          </a:bodyPr>
          <a:p>
            <a:pPr>
              <a:lnSpc>
                <a:spcPct val="130000"/>
              </a:lnSpc>
            </a:pPr>
            <a:r>
              <a:rPr lang="en-US" altLang="zh-CN" sz="3200" b="1" dirty="0">
                <a:latin typeface="Times New Roman" panose="02020603050405020304" pitchFamily="18" charset="0"/>
                <a:cs typeface="Times New Roman" panose="02020603050405020304" pitchFamily="18" charset="0"/>
              </a:rPr>
              <a:t>Theorem 2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 connected multigraph has an </a:t>
            </a:r>
            <a:r>
              <a:rPr lang="en-US" altLang="zh-CN" sz="3200" dirty="0">
                <a:solidFill>
                  <a:srgbClr val="FF0000"/>
                </a:solidFill>
                <a:latin typeface="Times New Roman" panose="02020603050405020304" pitchFamily="18" charset="0"/>
                <a:cs typeface="Times New Roman" panose="02020603050405020304" pitchFamily="18" charset="0"/>
              </a:rPr>
              <a:t>Euler path </a:t>
            </a:r>
            <a:r>
              <a:rPr lang="en-US" altLang="zh-CN" sz="3200" dirty="0">
                <a:latin typeface="Times New Roman" panose="02020603050405020304" pitchFamily="18" charset="0"/>
                <a:cs typeface="Times New Roman" panose="02020603050405020304" pitchFamily="18" charset="0"/>
              </a:rPr>
              <a:t>but </a:t>
            </a:r>
            <a:r>
              <a:rPr lang="en-US" altLang="zh-CN" sz="3200" dirty="0">
                <a:solidFill>
                  <a:srgbClr val="FF0000"/>
                </a:solidFill>
                <a:latin typeface="Times New Roman" panose="02020603050405020304" pitchFamily="18" charset="0"/>
                <a:cs typeface="Times New Roman" panose="02020603050405020304" pitchFamily="18" charset="0"/>
              </a:rPr>
              <a:t>not an Euler circuit</a:t>
            </a:r>
            <a:r>
              <a:rPr lang="en-US" altLang="zh-CN" sz="3200" dirty="0">
                <a:latin typeface="Times New Roman" panose="02020603050405020304" pitchFamily="18" charset="0"/>
                <a:cs typeface="Times New Roman" panose="02020603050405020304" pitchFamily="18" charset="0"/>
              </a:rPr>
              <a:t> if and only if it has exactly </a:t>
            </a:r>
            <a:r>
              <a:rPr lang="en-US" altLang="zh-CN" sz="3200" dirty="0">
                <a:solidFill>
                  <a:srgbClr val="FF0000"/>
                </a:solidFill>
                <a:latin typeface="Times New Roman" panose="02020603050405020304" pitchFamily="18" charset="0"/>
                <a:cs typeface="Times New Roman" panose="02020603050405020304" pitchFamily="18" charset="0"/>
              </a:rPr>
              <a:t>two</a:t>
            </a:r>
            <a:r>
              <a:rPr lang="en-US" altLang="zh-CN" sz="3200" dirty="0">
                <a:latin typeface="Times New Roman" panose="02020603050405020304" pitchFamily="18" charset="0"/>
                <a:cs typeface="Times New Roman" panose="02020603050405020304" pitchFamily="18" charset="0"/>
              </a:rPr>
              <a:t> vertices of </a:t>
            </a:r>
            <a:r>
              <a:rPr lang="en-US" altLang="zh-CN" sz="3200" dirty="0">
                <a:solidFill>
                  <a:srgbClr val="FF0000"/>
                </a:solidFill>
                <a:latin typeface="Times New Roman" panose="02020603050405020304" pitchFamily="18" charset="0"/>
                <a:cs typeface="Times New Roman" panose="02020603050405020304" pitchFamily="18" charset="0"/>
              </a:rPr>
              <a:t>odd degree</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a:lnSpc>
                <a:spcPct val="130000"/>
              </a:lnSpc>
            </a:pPr>
            <a:r>
              <a:rPr lang="en-US" altLang="zh-CN" sz="3200" dirty="0">
                <a:latin typeface="Times New Roman" panose="02020603050405020304" pitchFamily="18" charset="0"/>
                <a:ea typeface="Times New Roman" panose="02020603050405020304" pitchFamily="18" charset="0"/>
                <a:sym typeface="+mn-ea"/>
              </a:rPr>
              <a:t>For a connected directed graph, iff </a:t>
            </a:r>
            <a:r>
              <a:rPr lang="en-US" altLang="zh-CN" sz="3200" dirty="0">
                <a:latin typeface="微软雅黑" panose="020B0503020204020204" charset="-122"/>
                <a:ea typeface="微软雅黑" panose="020B0503020204020204" charset="-122"/>
                <a:sym typeface="+mn-ea"/>
              </a:rPr>
              <a:t>∃a,b∈</a:t>
            </a:r>
            <a:r>
              <a:rPr lang="en-US" altLang="zh-CN" sz="3200" dirty="0">
                <a:latin typeface="微软雅黑" panose="020B0503020204020204" charset="-122"/>
                <a:ea typeface="微软雅黑" panose="020B0503020204020204" charset="-122"/>
                <a:cs typeface="微软雅黑" panose="020B0503020204020204" charset="-122"/>
                <a:sym typeface="+mn-ea"/>
              </a:rPr>
              <a:t>V,</a:t>
            </a:r>
            <a:r>
              <a:rPr lang="en-US" altLang="zh-CN" sz="3200" dirty="0">
                <a:latin typeface="Times New Roman" panose="02020603050405020304" pitchFamily="18" charset="0"/>
                <a:ea typeface="Times New Roman" panose="02020603050405020304" pitchFamily="18" charset="0"/>
                <a:sym typeface="+mn-ea"/>
              </a:rPr>
              <a:t> deg</a:t>
            </a:r>
            <a:r>
              <a:rPr lang="en-US" altLang="zh-CN" sz="3200" baseline="30000" dirty="0">
                <a:latin typeface="Times New Roman" panose="02020603050405020304" pitchFamily="18" charset="0"/>
                <a:ea typeface="Times New Roman" panose="02020603050405020304" pitchFamily="18" charset="0"/>
                <a:sym typeface="+mn-ea"/>
              </a:rPr>
              <a:t>+</a:t>
            </a:r>
            <a:r>
              <a:rPr lang="en-US" altLang="zh-CN" sz="3200" dirty="0">
                <a:latin typeface="Times New Roman" panose="02020603050405020304" pitchFamily="18" charset="0"/>
                <a:ea typeface="Times New Roman" panose="02020603050405020304" pitchFamily="18" charset="0"/>
                <a:sym typeface="+mn-ea"/>
              </a:rPr>
              <a:t>(a)=deg</a:t>
            </a:r>
            <a:r>
              <a:rPr lang="en-US" altLang="zh-CN" sz="3200" baseline="30000" dirty="0">
                <a:latin typeface="Times New Roman" panose="02020603050405020304" pitchFamily="18" charset="0"/>
                <a:ea typeface="Times New Roman" panose="02020603050405020304" pitchFamily="18" charset="0"/>
                <a:sym typeface="+mn-ea"/>
              </a:rPr>
              <a:t>-</a:t>
            </a:r>
            <a:r>
              <a:rPr lang="en-US" altLang="zh-CN" sz="3200" dirty="0">
                <a:latin typeface="Times New Roman" panose="02020603050405020304" pitchFamily="18" charset="0"/>
                <a:ea typeface="Times New Roman" panose="02020603050405020304" pitchFamily="18" charset="0"/>
                <a:sym typeface="+mn-ea"/>
              </a:rPr>
              <a:t>(b)+1 and </a:t>
            </a:r>
            <a:r>
              <a:rPr lang="en-US" altLang="zh-CN" sz="3200" dirty="0">
                <a:latin typeface="Times New Roman" panose="02020603050405020304" pitchFamily="18" charset="0"/>
                <a:ea typeface="Times New Roman" panose="02020603050405020304" pitchFamily="18" charset="0"/>
                <a:sym typeface="+mn-ea"/>
              </a:rPr>
              <a:t>deg</a:t>
            </a:r>
            <a:r>
              <a:rPr lang="en-US" altLang="zh-CN" sz="3200" baseline="30000" dirty="0">
                <a:latin typeface="Times New Roman" panose="02020603050405020304" pitchFamily="18" charset="0"/>
                <a:ea typeface="Times New Roman" panose="02020603050405020304" pitchFamily="18" charset="0"/>
                <a:sym typeface="+mn-ea"/>
              </a:rPr>
              <a:t>+</a:t>
            </a:r>
            <a:r>
              <a:rPr lang="en-US" altLang="zh-CN" sz="3200" dirty="0">
                <a:latin typeface="Times New Roman" panose="02020603050405020304" pitchFamily="18" charset="0"/>
                <a:ea typeface="Times New Roman" panose="02020603050405020304" pitchFamily="18" charset="0"/>
                <a:sym typeface="+mn-ea"/>
              </a:rPr>
              <a:t>(b)=deg</a:t>
            </a:r>
            <a:r>
              <a:rPr lang="en-US" altLang="zh-CN" sz="3200" baseline="30000" dirty="0">
                <a:latin typeface="Times New Roman" panose="02020603050405020304" pitchFamily="18" charset="0"/>
                <a:ea typeface="Times New Roman" panose="02020603050405020304" pitchFamily="18" charset="0"/>
                <a:sym typeface="+mn-ea"/>
              </a:rPr>
              <a:t>-</a:t>
            </a:r>
            <a:r>
              <a:rPr lang="en-US" altLang="zh-CN" sz="3200" dirty="0">
                <a:latin typeface="Times New Roman" panose="02020603050405020304" pitchFamily="18" charset="0"/>
                <a:ea typeface="Times New Roman" panose="02020603050405020304" pitchFamily="18" charset="0"/>
                <a:sym typeface="+mn-ea"/>
              </a:rPr>
              <a:t>(a)+1 </a:t>
            </a:r>
            <a:endParaRPr lang="en-US" altLang="zh-CN" sz="3200" dirty="0">
              <a:latin typeface="Times New Roman" panose="02020603050405020304" pitchFamily="18" charset="0"/>
              <a:ea typeface="Times New Roman" panose="02020603050405020304" pitchFamily="18" charset="0"/>
              <a:sym typeface="+mn-ea"/>
            </a:endParaRPr>
          </a:p>
          <a:p>
            <a:pPr>
              <a:lnSpc>
                <a:spcPct val="130000"/>
              </a:lnSpc>
            </a:pPr>
            <a:r>
              <a:rPr lang="en-US" altLang="zh-CN" sz="3200" dirty="0">
                <a:latin typeface="Times New Roman" panose="02020603050405020304" pitchFamily="18" charset="0"/>
                <a:ea typeface="Times New Roman" panose="02020603050405020304" pitchFamily="18" charset="0"/>
                <a:sym typeface="+mn-ea"/>
              </a:rPr>
              <a:t>and </a:t>
            </a:r>
            <a:r>
              <a:rPr lang="en-US" altLang="zh-CN" sz="3200" dirty="0">
                <a:latin typeface="微软雅黑" panose="020B0503020204020204" charset="-122"/>
                <a:ea typeface="微软雅黑" panose="020B0503020204020204" charset="-122"/>
                <a:sym typeface="+mn-ea"/>
              </a:rPr>
              <a:t>∀c</a:t>
            </a:r>
            <a:r>
              <a:rPr lang="en-US" altLang="zh-CN" sz="3200" dirty="0">
                <a:latin typeface="Times New Roman" panose="02020603050405020304" pitchFamily="18" charset="0"/>
                <a:ea typeface="Times New Roman" panose="02020603050405020304" pitchFamily="18" charset="0"/>
                <a:sym typeface="+mn-ea"/>
              </a:rPr>
              <a:t> </a:t>
            </a:r>
            <a:r>
              <a:rPr lang="en-US" altLang="zh-CN" sz="3200" dirty="0">
                <a:latin typeface="微软雅黑" panose="020B0503020204020204" charset="-122"/>
                <a:ea typeface="微软雅黑" panose="020B0503020204020204" charset="-122"/>
                <a:sym typeface="+mn-ea"/>
              </a:rPr>
              <a:t>∈</a:t>
            </a:r>
            <a:r>
              <a:rPr lang="en-US" altLang="zh-CN" sz="3200" dirty="0">
                <a:latin typeface="微软雅黑" panose="020B0503020204020204" charset="-122"/>
                <a:ea typeface="微软雅黑" panose="020B0503020204020204" charset="-122"/>
                <a:cs typeface="微软雅黑" panose="020B0503020204020204" charset="-122"/>
                <a:sym typeface="+mn-ea"/>
              </a:rPr>
              <a:t>V</a:t>
            </a:r>
            <a:r>
              <a:rPr lang="zh-CN" altLang="en-US" sz="3200" dirty="0">
                <a:latin typeface="微软雅黑" panose="020B0503020204020204" charset="-122"/>
                <a:ea typeface="微软雅黑" panose="020B0503020204020204" charset="-122"/>
                <a:cs typeface="微软雅黑" panose="020B0503020204020204" charset="-122"/>
                <a:sym typeface="+mn-ea"/>
              </a:rPr>
              <a:t>（</a:t>
            </a:r>
            <a:r>
              <a:rPr lang="en-US" altLang="zh-CN" sz="3200" dirty="0">
                <a:latin typeface="微软雅黑" panose="020B0503020204020204" charset="-122"/>
                <a:ea typeface="微软雅黑" panose="020B0503020204020204" charset="-122"/>
                <a:cs typeface="微软雅黑" panose="020B0503020204020204" charset="-122"/>
                <a:sym typeface="+mn-ea"/>
              </a:rPr>
              <a:t>c≠a and c≠b and </a:t>
            </a:r>
            <a:r>
              <a:rPr lang="en-US" altLang="zh-CN" sz="3200" dirty="0">
                <a:latin typeface="Times New Roman" panose="02020603050405020304" pitchFamily="18" charset="0"/>
                <a:ea typeface="Times New Roman" panose="02020603050405020304" pitchFamily="18" charset="0"/>
                <a:sym typeface="+mn-ea"/>
              </a:rPr>
              <a:t>deg</a:t>
            </a:r>
            <a:r>
              <a:rPr lang="en-US" altLang="zh-CN" sz="3200" baseline="30000" dirty="0">
                <a:latin typeface="Times New Roman" panose="02020603050405020304" pitchFamily="18" charset="0"/>
                <a:ea typeface="Times New Roman" panose="02020603050405020304" pitchFamily="18" charset="0"/>
                <a:sym typeface="+mn-ea"/>
              </a:rPr>
              <a:t>+</a:t>
            </a:r>
            <a:r>
              <a:rPr lang="en-US" altLang="zh-CN" sz="3200" dirty="0">
                <a:latin typeface="Times New Roman" panose="02020603050405020304" pitchFamily="18" charset="0"/>
                <a:ea typeface="Times New Roman" panose="02020603050405020304" pitchFamily="18" charset="0"/>
                <a:sym typeface="+mn-ea"/>
              </a:rPr>
              <a:t>(c)=deg</a:t>
            </a:r>
            <a:r>
              <a:rPr lang="en-US" altLang="zh-CN" sz="3200" baseline="30000" dirty="0">
                <a:latin typeface="Times New Roman" panose="02020603050405020304" pitchFamily="18" charset="0"/>
                <a:ea typeface="Times New Roman" panose="02020603050405020304" pitchFamily="18" charset="0"/>
                <a:sym typeface="+mn-ea"/>
              </a:rPr>
              <a:t>-</a:t>
            </a:r>
            <a:r>
              <a:rPr lang="en-US" altLang="zh-CN" sz="3200" dirty="0">
                <a:latin typeface="Times New Roman" panose="02020603050405020304" pitchFamily="18" charset="0"/>
                <a:ea typeface="Times New Roman" panose="02020603050405020304" pitchFamily="18" charset="0"/>
                <a:sym typeface="+mn-ea"/>
              </a:rPr>
              <a:t>(c)</a:t>
            </a:r>
            <a:r>
              <a:rPr lang="zh-CN" altLang="en-US" sz="3200" dirty="0">
                <a:latin typeface="微软雅黑" panose="020B0503020204020204" charset="-122"/>
                <a:ea typeface="微软雅黑" panose="020B0503020204020204" charset="-122"/>
                <a:cs typeface="微软雅黑" panose="020B0503020204020204" charset="-122"/>
                <a:sym typeface="+mn-ea"/>
              </a:rPr>
              <a:t>）</a:t>
            </a:r>
            <a:endParaRPr lang="en-US" altLang="zh-CN" sz="3200" dirty="0">
              <a:latin typeface="Times New Roman" panose="02020603050405020304" pitchFamily="18" charset="0"/>
              <a:ea typeface="Times New Roman" panose="02020603050405020304" pitchFamily="18" charset="0"/>
            </a:endParaRPr>
          </a:p>
        </p:txBody>
      </p:sp>
      <p:sp>
        <p:nvSpPr>
          <p:cNvPr id="6149" name="Rectangle 21"/>
          <p:cNvSpPr/>
          <p:nvPr/>
        </p:nvSpPr>
        <p:spPr>
          <a:xfrm>
            <a:off x="323850" y="404813"/>
            <a:ext cx="8496300" cy="7842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6.5 Euler and Hamilton Paths</a:t>
            </a:r>
            <a:endParaRPr lang="en-US" altLang="zh-CN" sz="4000" b="1" dirty="0">
              <a:latin typeface="Times New Roman" panose="02020603050405020304" pitchFamily="18" charset="0"/>
              <a:ea typeface="Times New Roman" panose="02020603050405020304" pitchFamily="18" charset="0"/>
            </a:endParaRPr>
          </a:p>
        </p:txBody>
      </p:sp>
      <p:sp>
        <p:nvSpPr>
          <p:cNvPr id="7" name="Rectangle 24"/>
          <p:cNvSpPr/>
          <p:nvPr/>
        </p:nvSpPr>
        <p:spPr>
          <a:xfrm>
            <a:off x="684213" y="1944688"/>
            <a:ext cx="4824412" cy="534035"/>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Euler Paths</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linds(horizontal)">
                                      <p:cBhvr>
                                        <p:cTn id="7" dur="500"/>
                                        <p:tgtEl>
                                          <p:spTgt spid="471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p:bldP spid="7"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p:txBody>
          <a:bodyPr vert="horz" wrap="square" lIns="91440" tIns="45720" rIns="91440" bIns="45720" anchor="ctr"/>
          <a:p>
            <a:pPr eaLnBrk="1" hangingPunct="1">
              <a:buNone/>
            </a:pPr>
            <a:endParaRPr lang="zh-CN" altLang="zh-CN" dirty="0"/>
          </a:p>
        </p:txBody>
      </p:sp>
      <p:sp>
        <p:nvSpPr>
          <p:cNvPr id="4099" name="Rectangle 3"/>
          <p:cNvSpPr>
            <a:spLocks noGrp="1"/>
          </p:cNvSpPr>
          <p:nvPr>
            <p:ph idx="1"/>
          </p:nvPr>
        </p:nvSpPr>
        <p:spPr/>
        <p:txBody>
          <a:bodyPr vert="horz" wrap="square" lIns="91440" tIns="45720" rIns="91440" bIns="45720" anchor="t"/>
          <a:p>
            <a:pPr eaLnBrk="1" hangingPunct="1"/>
            <a:endParaRPr lang="zh-CN" altLang="zh-CN" dirty="0"/>
          </a:p>
        </p:txBody>
      </p:sp>
      <p:graphicFrame>
        <p:nvGraphicFramePr>
          <p:cNvPr id="4100" name="Object 4"/>
          <p:cNvGraphicFramePr>
            <a:graphicFrameLocks noChangeAspect="1"/>
          </p:cNvGraphicFramePr>
          <p:nvPr/>
        </p:nvGraphicFramePr>
        <p:xfrm>
          <a:off x="533400" y="1600200"/>
          <a:ext cx="3276600" cy="3149600"/>
        </p:xfrm>
        <a:graphic>
          <a:graphicData uri="http://schemas.openxmlformats.org/presentationml/2006/ole">
            <mc:AlternateContent xmlns:mc="http://schemas.openxmlformats.org/markup-compatibility/2006">
              <mc:Choice xmlns:v="urn:schemas-microsoft-com:vml" Requires="v">
                <p:oleObj spid="_x0000_s3077" name="" r:id="rId1" imgW="1724025" imgH="1657350" progId="Word.Picture.8">
                  <p:embed/>
                </p:oleObj>
              </mc:Choice>
              <mc:Fallback>
                <p:oleObj name="" r:id="rId1" imgW="1724025" imgH="1657350" progId="Word.Picture.8">
                  <p:embed/>
                  <p:pic>
                    <p:nvPicPr>
                      <p:cNvPr id="0" name="图片 3076"/>
                      <p:cNvPicPr/>
                      <p:nvPr/>
                    </p:nvPicPr>
                    <p:blipFill>
                      <a:blip r:embed="rId2"/>
                      <a:stretch>
                        <a:fillRect/>
                      </a:stretch>
                    </p:blipFill>
                    <p:spPr>
                      <a:xfrm>
                        <a:off x="533400" y="1600200"/>
                        <a:ext cx="3276600" cy="3149600"/>
                      </a:xfrm>
                      <a:prstGeom prst="rect">
                        <a:avLst/>
                      </a:prstGeom>
                      <a:noFill/>
                      <a:ln w="38100">
                        <a:noFill/>
                        <a:miter/>
                      </a:ln>
                    </p:spPr>
                  </p:pic>
                </p:oleObj>
              </mc:Fallback>
            </mc:AlternateContent>
          </a:graphicData>
        </a:graphic>
      </p:graphicFrame>
      <p:graphicFrame>
        <p:nvGraphicFramePr>
          <p:cNvPr id="242693" name="Object 5"/>
          <p:cNvGraphicFramePr>
            <a:graphicFrameLocks noChangeAspect="1"/>
          </p:cNvGraphicFramePr>
          <p:nvPr/>
        </p:nvGraphicFramePr>
        <p:xfrm>
          <a:off x="4419600" y="1828800"/>
          <a:ext cx="3048000" cy="2930525"/>
        </p:xfrm>
        <a:graphic>
          <a:graphicData uri="http://schemas.openxmlformats.org/presentationml/2006/ole">
            <mc:AlternateContent xmlns:mc="http://schemas.openxmlformats.org/markup-compatibility/2006">
              <mc:Choice xmlns:v="urn:schemas-microsoft-com:vml" Requires="v">
                <p:oleObj spid="_x0000_s3076" name="" r:id="rId3" imgW="1724025" imgH="1657350" progId="Word.Picture.8">
                  <p:embed/>
                </p:oleObj>
              </mc:Choice>
              <mc:Fallback>
                <p:oleObj name="" r:id="rId3" imgW="1724025" imgH="1657350" progId="Word.Picture.8">
                  <p:embed/>
                  <p:pic>
                    <p:nvPicPr>
                      <p:cNvPr id="0" name="图片 3075"/>
                      <p:cNvPicPr/>
                      <p:nvPr/>
                    </p:nvPicPr>
                    <p:blipFill>
                      <a:blip r:embed="rId4"/>
                      <a:stretch>
                        <a:fillRect/>
                      </a:stretch>
                    </p:blipFill>
                    <p:spPr>
                      <a:xfrm>
                        <a:off x="4419600" y="1828800"/>
                        <a:ext cx="3048000" cy="29305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42693"/>
                                        </p:tgtEl>
                                        <p:attrNameLst>
                                          <p:attrName>style.visibility</p:attrName>
                                        </p:attrNameLst>
                                      </p:cBhvr>
                                      <p:to>
                                        <p:strVal val="visible"/>
                                      </p:to>
                                    </p:set>
                                    <p:animEffect transition="in" filter="checkerboard(across)">
                                      <p:cBhvr>
                                        <p:cTn id="7" dur="500"/>
                                        <p:tgtEl>
                                          <p:spTgt spid="242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50180" name="Rectangle 22"/>
          <p:cNvSpPr/>
          <p:nvPr/>
        </p:nvSpPr>
        <p:spPr>
          <a:xfrm>
            <a:off x="755650" y="1773238"/>
            <a:ext cx="52562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Hamilton Paths and Circuits </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
        <p:nvSpPr>
          <p:cNvPr id="50182" name="Rectangle 25"/>
          <p:cNvSpPr/>
          <p:nvPr/>
        </p:nvSpPr>
        <p:spPr>
          <a:xfrm>
            <a:off x="755650" y="2644775"/>
            <a:ext cx="8280400" cy="3048000"/>
          </a:xfrm>
          <a:prstGeom prst="rect">
            <a:avLst/>
          </a:prstGeom>
          <a:noFill/>
          <a:ln w="9525">
            <a:noFill/>
          </a:ln>
        </p:spPr>
        <p:txBody>
          <a:bodyPr anchor="ctr">
            <a:spAutoFit/>
          </a:bodyPr>
          <a:p>
            <a:pPr algn="just"/>
            <a:r>
              <a:rPr lang="en-US" altLang="zh-CN" sz="3200" b="1" dirty="0">
                <a:latin typeface="Times New Roman" panose="02020603050405020304" pitchFamily="18" charset="0"/>
                <a:cs typeface="Times New Roman" panose="02020603050405020304" pitchFamily="18" charset="0"/>
              </a:rPr>
              <a:t>Definition</a:t>
            </a:r>
            <a:r>
              <a:rPr lang="zh-CN" altLang="en-US" sz="3200" b="1" dirty="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  A path x</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in the graph G = (V,E) is called a Hamilton path if </a:t>
            </a:r>
            <a:r>
              <a:rPr lang="en-US" altLang="zh-CN" sz="3200" dirty="0">
                <a:solidFill>
                  <a:srgbClr val="FF0000"/>
                </a:solidFill>
                <a:latin typeface="Times New Roman" panose="02020603050405020304" pitchFamily="18" charset="0"/>
                <a:cs typeface="Times New Roman" panose="02020603050405020304" pitchFamily="18" charset="0"/>
              </a:rPr>
              <a:t>V = { </a:t>
            </a:r>
            <a:r>
              <a:rPr lang="en-US" altLang="zh-CN" sz="3200" i="1" dirty="0">
                <a:solidFill>
                  <a:srgbClr val="FF0000"/>
                </a:solidFill>
                <a:latin typeface="Times New Roman" panose="02020603050405020304" pitchFamily="18" charset="0"/>
                <a:cs typeface="Times New Roman" panose="02020603050405020304" pitchFamily="18" charset="0"/>
              </a:rPr>
              <a:t>x</a:t>
            </a:r>
            <a:r>
              <a:rPr lang="en-US" altLang="zh-CN" sz="3200" baseline="-30000" dirty="0">
                <a:solidFill>
                  <a:srgbClr val="FF0000"/>
                </a:solidFill>
                <a:latin typeface="Times New Roman" panose="02020603050405020304" pitchFamily="18" charset="0"/>
                <a:cs typeface="Times New Roman" panose="02020603050405020304" pitchFamily="18" charset="0"/>
              </a:rPr>
              <a:t>0</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i="1" dirty="0">
                <a:solidFill>
                  <a:srgbClr val="FF0000"/>
                </a:solidFill>
                <a:latin typeface="Times New Roman" panose="02020603050405020304" pitchFamily="18" charset="0"/>
                <a:cs typeface="Times New Roman" panose="02020603050405020304" pitchFamily="18" charset="0"/>
              </a:rPr>
              <a:t>x</a:t>
            </a:r>
            <a:r>
              <a:rPr lang="en-US" altLang="zh-CN" sz="3200" baseline="-30000" dirty="0">
                <a:solidFill>
                  <a:srgbClr val="FF0000"/>
                </a:solidFill>
                <a:latin typeface="Times New Roman" panose="02020603050405020304" pitchFamily="18" charset="0"/>
                <a:cs typeface="Times New Roman" panose="02020603050405020304" pitchFamily="18" charset="0"/>
              </a:rPr>
              <a:t>1</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i="1" dirty="0">
                <a:solidFill>
                  <a:srgbClr val="FF0000"/>
                </a:solidFill>
                <a:latin typeface="Times New Roman" panose="02020603050405020304" pitchFamily="18" charset="0"/>
                <a:cs typeface="Times New Roman" panose="02020603050405020304" pitchFamily="18" charset="0"/>
              </a:rPr>
              <a:t>x</a:t>
            </a:r>
            <a:r>
              <a:rPr lang="en-US" altLang="zh-CN" sz="3200" baseline="-30000" dirty="0">
                <a:solidFill>
                  <a:srgbClr val="FF0000"/>
                </a:solidFill>
                <a:latin typeface="Times New Roman" panose="02020603050405020304" pitchFamily="18" charset="0"/>
                <a:cs typeface="Times New Roman" panose="02020603050405020304" pitchFamily="18" charset="0"/>
              </a:rPr>
              <a:t>2</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dirty="0">
                <a:solidFill>
                  <a:srgbClr val="FF0000"/>
                </a:solidFill>
                <a:latin typeface="Times New Roman" panose="02020603050405020304" pitchFamily="18" charset="0"/>
                <a:ea typeface="Times New Roman" panose="02020603050405020304" pitchFamily="18" charset="0"/>
              </a:rPr>
              <a:t>…</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i="1" dirty="0">
                <a:solidFill>
                  <a:srgbClr val="FF0000"/>
                </a:solidFill>
                <a:latin typeface="Times New Roman" panose="02020603050405020304" pitchFamily="18" charset="0"/>
                <a:cs typeface="Times New Roman" panose="02020603050405020304" pitchFamily="18" charset="0"/>
              </a:rPr>
              <a:t>x</a:t>
            </a:r>
            <a:r>
              <a:rPr lang="en-US" altLang="zh-CN" sz="3200" i="1" baseline="-30000" dirty="0">
                <a:solidFill>
                  <a:srgbClr val="FF0000"/>
                </a:solidFill>
                <a:latin typeface="Times New Roman" panose="02020603050405020304" pitchFamily="18" charset="0"/>
                <a:cs typeface="Times New Roman" panose="02020603050405020304" pitchFamily="18" charset="0"/>
              </a:rPr>
              <a:t>n</a:t>
            </a:r>
            <a:r>
              <a:rPr lang="en-US" altLang="zh-CN" sz="3200" dirty="0">
                <a:solidFill>
                  <a:srgbClr val="FF0000"/>
                </a:solidFill>
                <a:latin typeface="Times New Roman" panose="02020603050405020304" pitchFamily="18" charset="0"/>
                <a:cs typeface="Times New Roman" panose="02020603050405020304" pitchFamily="18" charset="0"/>
              </a:rPr>
              <a:t> } </a:t>
            </a:r>
            <a:r>
              <a:rPr lang="en-US" altLang="zh-CN" sz="3200" dirty="0">
                <a:latin typeface="Times New Roman" panose="02020603050405020304" pitchFamily="18" charset="0"/>
                <a:cs typeface="Times New Roman" panose="02020603050405020304" pitchFamily="18" charset="0"/>
              </a:rPr>
              <a:t>and </a:t>
            </a:r>
            <a:r>
              <a:rPr lang="en-US" altLang="zh-CN" sz="3200" i="1" dirty="0">
                <a:solidFill>
                  <a:srgbClr val="FF0000"/>
                </a:solidFill>
                <a:latin typeface="Times New Roman" panose="02020603050405020304" pitchFamily="18" charset="0"/>
                <a:cs typeface="Times New Roman" panose="02020603050405020304" pitchFamily="18" charset="0"/>
              </a:rPr>
              <a:t>x</a:t>
            </a:r>
            <a:r>
              <a:rPr lang="en-US" altLang="zh-CN" sz="3200" i="1" baseline="-30000" dirty="0">
                <a:solidFill>
                  <a:srgbClr val="FF0000"/>
                </a:solidFill>
                <a:latin typeface="Times New Roman" panose="02020603050405020304" pitchFamily="18" charset="0"/>
                <a:cs typeface="Times New Roman" panose="02020603050405020304" pitchFamily="18" charset="0"/>
              </a:rPr>
              <a:t>i</a:t>
            </a:r>
            <a:r>
              <a:rPr lang="en-US" altLang="zh-CN" sz="3200" baseline="-30000" dirty="0">
                <a:solidFill>
                  <a:srgbClr val="FF0000"/>
                </a:solidFill>
                <a:latin typeface="Times New Roman" panose="02020603050405020304" pitchFamily="18" charset="0"/>
                <a:cs typeface="Times New Roman" panose="02020603050405020304" pitchFamily="18" charset="0"/>
              </a:rPr>
              <a:t> </a:t>
            </a:r>
            <a:r>
              <a:rPr lang="en-US" altLang="zh-CN" sz="32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i="1" dirty="0">
                <a:solidFill>
                  <a:srgbClr val="FF0000"/>
                </a:solidFill>
                <a:latin typeface="Times New Roman" panose="02020603050405020304" pitchFamily="18" charset="0"/>
                <a:cs typeface="Times New Roman" panose="02020603050405020304" pitchFamily="18" charset="0"/>
              </a:rPr>
              <a:t>x</a:t>
            </a:r>
            <a:r>
              <a:rPr lang="en-US" altLang="zh-CN" sz="3200" i="1" baseline="-30000" dirty="0">
                <a:solidFill>
                  <a:srgbClr val="FF0000"/>
                </a:solidFill>
                <a:latin typeface="Times New Roman" panose="02020603050405020304" pitchFamily="18" charset="0"/>
                <a:cs typeface="Times New Roman" panose="02020603050405020304" pitchFamily="18" charset="0"/>
              </a:rPr>
              <a:t>j</a:t>
            </a:r>
            <a:r>
              <a:rPr lang="en-US" altLang="zh-CN" sz="3200" dirty="0">
                <a:solidFill>
                  <a:srgbClr val="FF0000"/>
                </a:solidFill>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for 0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i &lt; j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n . A circuit x</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 (with n&gt;1) in a graph G = (V,E) is called Hamilton circuit if x</a:t>
            </a:r>
            <a:r>
              <a:rPr lang="en-US" altLang="zh-CN" sz="3200" baseline="-30000" dirty="0">
                <a:latin typeface="Times New Roman" panose="02020603050405020304" pitchFamily="18" charset="0"/>
                <a:cs typeface="Times New Roman" panose="02020603050405020304" pitchFamily="18" charset="0"/>
              </a:rPr>
              <a:t>0</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1</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2</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,x</a:t>
            </a:r>
            <a:r>
              <a:rPr lang="en-US" altLang="zh-CN" sz="3200" baseline="-30000" dirty="0">
                <a:latin typeface="Times New Roman" panose="02020603050405020304" pitchFamily="18" charset="0"/>
                <a:cs typeface="Times New Roman" panose="02020603050405020304" pitchFamily="18" charset="0"/>
              </a:rPr>
              <a:t>n</a:t>
            </a:r>
            <a:r>
              <a:rPr lang="en-US" altLang="zh-CN" sz="3200" dirty="0">
                <a:latin typeface="Times New Roman" panose="02020603050405020304" pitchFamily="18" charset="0"/>
                <a:cs typeface="Times New Roman" panose="02020603050405020304" pitchFamily="18" charset="0"/>
              </a:rPr>
              <a:t> is a Hamilton path.</a:t>
            </a:r>
            <a:endParaRPr lang="en-US" altLang="zh-CN" sz="3200" dirty="0">
              <a:latin typeface="Times New Roman" panose="02020603050405020304" pitchFamily="18" charset="0"/>
              <a:ea typeface="Times New Roman" panose="02020603050405020304" pitchFamily="18" charset="0"/>
            </a:endParaRPr>
          </a:p>
        </p:txBody>
      </p:sp>
      <p:sp>
        <p:nvSpPr>
          <p:cNvPr id="10245" name="Rectangle 21"/>
          <p:cNvSpPr/>
          <p:nvPr/>
        </p:nvSpPr>
        <p:spPr>
          <a:xfrm>
            <a:off x="323850" y="404813"/>
            <a:ext cx="8496300" cy="784225"/>
          </a:xfrm>
          <a:prstGeom prst="rect">
            <a:avLst/>
          </a:prstGeom>
          <a:noFill/>
          <a:ln w="9525">
            <a:noFill/>
          </a:ln>
        </p:spPr>
        <p:txBody>
          <a:bodyPr anchor="b"/>
          <a:p>
            <a:pPr eaLnBrk="0" hangingPunct="0"/>
            <a:r>
              <a:rPr lang="en-US" altLang="zh-CN" sz="4000" b="1" dirty="0">
                <a:latin typeface="Times New Roman" panose="02020603050405020304" pitchFamily="18" charset="0"/>
                <a:cs typeface="Times New Roman" panose="02020603050405020304" pitchFamily="18" charset="0"/>
              </a:rPr>
              <a:t>6.5 Euler and Hamilton Paths</a:t>
            </a:r>
            <a:endParaRPr lang="en-US" altLang="zh-CN" sz="4000" b="1" dirty="0">
              <a:latin typeface="Times New Roman" panose="02020603050405020304" pitchFamily="18" charset="0"/>
              <a:ea typeface="Times New Roman" panose="02020603050405020304" pitchFamily="18" charset="0"/>
            </a:endParaRPr>
          </a:p>
        </p:txBody>
      </p:sp>
      <p:sp>
        <p:nvSpPr>
          <p:cNvPr id="10246" name="矩形 2"/>
          <p:cNvSpPr/>
          <p:nvPr/>
        </p:nvSpPr>
        <p:spPr>
          <a:xfrm>
            <a:off x="6762750" y="1797050"/>
            <a:ext cx="2030413" cy="830263"/>
          </a:xfrm>
          <a:prstGeom prst="rect">
            <a:avLst/>
          </a:prstGeom>
          <a:noFill/>
          <a:ln w="9525">
            <a:noFill/>
          </a:ln>
        </p:spPr>
        <p:txBody>
          <a:bodyPr wrap="none">
            <a:spAutoFit/>
          </a:bodyPr>
          <a:p>
            <a:r>
              <a:rPr lang="zh-CN" altLang="en-US" sz="2400" dirty="0">
                <a:solidFill>
                  <a:srgbClr val="FF0000"/>
                </a:solidFill>
                <a:latin typeface="Calibri" panose="020F0502020204030204" pitchFamily="34" charset="0"/>
              </a:rPr>
              <a:t>哈密尔顿通路</a:t>
            </a:r>
            <a:endParaRPr lang="en-US" altLang="zh-CN" sz="2400" dirty="0">
              <a:solidFill>
                <a:srgbClr val="FF0000"/>
              </a:solidFill>
              <a:latin typeface="Calibri" panose="020F0502020204030204" pitchFamily="34" charset="0"/>
            </a:endParaRPr>
          </a:p>
          <a:p>
            <a:r>
              <a:rPr lang="zh-CN" altLang="en-US" sz="2400" dirty="0">
                <a:solidFill>
                  <a:srgbClr val="FF0000"/>
                </a:solidFill>
                <a:latin typeface="Calibri" panose="020F0502020204030204" pitchFamily="34" charset="0"/>
              </a:rPr>
              <a:t>哈密尔顿圈</a:t>
            </a:r>
            <a:endParaRPr lang="zh-CN" altLang="en-US" sz="24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linds(horizontal)">
                                      <p:cBhvr>
                                        <p:cTn id="7" dur="500"/>
                                        <p:tgtEl>
                                          <p:spTgt spid="501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2"/>
                                        </p:tgtEl>
                                        <p:attrNameLst>
                                          <p:attrName>style.visibility</p:attrName>
                                        </p:attrNameLst>
                                      </p:cBhvr>
                                      <p:to>
                                        <p:strVal val="visible"/>
                                      </p:to>
                                    </p:set>
                                    <p:animEffect transition="in" filter="blinds(horizontal)">
                                      <p:cBhvr>
                                        <p:cTn id="12" dur="500"/>
                                        <p:tgtEl>
                                          <p:spTgt spid="50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title"/>
          </p:nvPr>
        </p:nvSpPr>
        <p:spPr/>
        <p:txBody>
          <a:bodyPr vert="horz" wrap="square" lIns="91440" tIns="45720" rIns="91440" bIns="45720" anchor="ctr"/>
          <a:p>
            <a:pPr eaLnBrk="1" hangingPunct="1">
              <a:buNone/>
            </a:pPr>
            <a:r>
              <a:rPr lang="en-US" altLang="zh-CN" dirty="0"/>
              <a:t>Hamilton circuit</a:t>
            </a:r>
            <a:r>
              <a:rPr lang="zh-CN" altLang="en-US" dirty="0"/>
              <a:t> </a:t>
            </a:r>
            <a:endParaRPr lang="zh-CN" altLang="en-US" dirty="0"/>
          </a:p>
        </p:txBody>
      </p:sp>
      <p:sp>
        <p:nvSpPr>
          <p:cNvPr id="11267" name="Rectangle 3"/>
          <p:cNvSpPr>
            <a:spLocks noGrp="1"/>
          </p:cNvSpPr>
          <p:nvPr>
            <p:ph idx="1"/>
          </p:nvPr>
        </p:nvSpPr>
        <p:spPr/>
        <p:txBody>
          <a:bodyPr vert="horz" wrap="square" lIns="91440" tIns="45720" rIns="91440" bIns="45720" anchor="t"/>
          <a:p>
            <a:pPr marL="0" indent="0" eaLnBrk="1" hangingPunct="1">
              <a:buNone/>
            </a:pPr>
            <a:endParaRPr lang="zh-CN" altLang="en-US" dirty="0"/>
          </a:p>
        </p:txBody>
      </p:sp>
      <p:sp>
        <p:nvSpPr>
          <p:cNvPr id="11268" name="Rectangle 5"/>
          <p:cNvSpPr/>
          <p:nvPr/>
        </p:nvSpPr>
        <p:spPr>
          <a:xfrm>
            <a:off x="0" y="0"/>
            <a:ext cx="9144000" cy="0"/>
          </a:xfrm>
          <a:prstGeom prst="rect">
            <a:avLst/>
          </a:prstGeom>
          <a:noFill/>
          <a:ln w="9525">
            <a:noFill/>
          </a:ln>
        </p:spPr>
        <p:txBody>
          <a:bodyPr wrap="none" anchor="ctr">
            <a:spAutoFit/>
          </a:bodyPr>
          <a:p>
            <a:endParaRPr lang="zh-CN" altLang="en-US" dirty="0">
              <a:latin typeface="Calibri" panose="020F0502020204030204" pitchFamily="34" charset="0"/>
            </a:endParaRPr>
          </a:p>
        </p:txBody>
      </p:sp>
      <p:pic>
        <p:nvPicPr>
          <p:cNvPr id="2" name="图片 1"/>
          <p:cNvPicPr>
            <a:picLocks noChangeAspect="1"/>
          </p:cNvPicPr>
          <p:nvPr/>
        </p:nvPicPr>
        <p:blipFill>
          <a:blip r:embed="rId1"/>
          <a:srcRect r="1772"/>
          <a:stretch>
            <a:fillRect/>
          </a:stretch>
        </p:blipFill>
        <p:spPr>
          <a:xfrm>
            <a:off x="0" y="1705610"/>
            <a:ext cx="9189085" cy="34467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日期占位符 3"/>
          <p:cNvSpPr txBox="1">
            <a:spLocks noGrp="1"/>
          </p:cNvSpPr>
          <p:nvPr/>
        </p:nvSpPr>
        <p:spPr>
          <a:xfrm>
            <a:off x="609600" y="6245225"/>
            <a:ext cx="1981200" cy="476250"/>
          </a:xfrm>
          <a:prstGeom prst="rect">
            <a:avLst/>
          </a:prstGeom>
          <a:noFill/>
          <a:ln w="9525">
            <a:noFill/>
          </a:ln>
        </p:spPr>
        <p:txBody>
          <a:bodyPr/>
          <a:p>
            <a:fld id="{BB962C8B-B14F-4D97-AF65-F5344CB8AC3E}" type="datetime1">
              <a:rPr lang="zh-CN" altLang="en-US" sz="1200" dirty="0">
                <a:latin typeface="Verdana" panose="020B0604030504040204" pitchFamily="34" charset="0"/>
              </a:rPr>
            </a:fld>
            <a:endParaRPr lang="zh-CN" altLang="en-US" sz="1200" dirty="0">
              <a:latin typeface="Verdana" panose="020B0604030504040204" pitchFamily="34" charset="0"/>
            </a:endParaRPr>
          </a:p>
        </p:txBody>
      </p:sp>
      <p:sp>
        <p:nvSpPr>
          <p:cNvPr id="14339" name="Rectangle 8"/>
          <p:cNvSpPr/>
          <p:nvPr/>
        </p:nvSpPr>
        <p:spPr>
          <a:xfrm>
            <a:off x="609600" y="2299335"/>
            <a:ext cx="7731125" cy="2259013"/>
          </a:xfrm>
          <a:prstGeom prst="rect">
            <a:avLst/>
          </a:prstGeom>
          <a:noFill/>
          <a:ln w="9525">
            <a:noFill/>
          </a:ln>
        </p:spPr>
        <p:txBody>
          <a:bodyPr>
            <a:spAutoFit/>
          </a:bodyPr>
          <a:p>
            <a:pPr>
              <a:lnSpc>
                <a:spcPct val="110000"/>
              </a:lnSpc>
            </a:pPr>
            <a:r>
              <a:rPr lang="en-US" altLang="zh-CN" sz="3200" b="1" dirty="0">
                <a:latin typeface="Times New Roman" panose="02020603050405020304" pitchFamily="18" charset="0"/>
                <a:cs typeface="Times New Roman" panose="02020603050405020304" pitchFamily="18" charset="0"/>
              </a:rPr>
              <a:t>Definition </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An </a:t>
            </a:r>
            <a:r>
              <a:rPr lang="en-US" altLang="zh-CN" sz="3200" i="1" dirty="0">
                <a:solidFill>
                  <a:srgbClr val="FF0000"/>
                </a:solidFill>
                <a:latin typeface="Times New Roman" panose="02020603050405020304" pitchFamily="18" charset="0"/>
                <a:cs typeface="Times New Roman" panose="02020603050405020304" pitchFamily="18" charset="0"/>
              </a:rPr>
              <a:t>undirected graph </a:t>
            </a:r>
            <a:r>
              <a:rPr lang="en-US" altLang="zh-CN" sz="3200" dirty="0">
                <a:latin typeface="Times New Roman" panose="02020603050405020304" pitchFamily="18" charset="0"/>
                <a:cs typeface="Times New Roman" panose="02020603050405020304" pitchFamily="18" charset="0"/>
              </a:rPr>
              <a:t>is an orderly dual group </a:t>
            </a:r>
            <a:r>
              <a:rPr lang="en-US" altLang="zh-CN" sz="3200" i="1" dirty="0">
                <a:solidFill>
                  <a:srgbClr val="FF0000"/>
                </a:solidFill>
                <a:latin typeface="Times New Roman" panose="02020603050405020304" pitchFamily="18" charset="0"/>
                <a:cs typeface="Times New Roman" panose="02020603050405020304" pitchFamily="18" charset="0"/>
              </a:rPr>
              <a:t>G</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i="1" dirty="0">
                <a:solidFill>
                  <a:srgbClr val="FF0000"/>
                </a:solidFill>
                <a:latin typeface="Times New Roman" panose="02020603050405020304" pitchFamily="18" charset="0"/>
                <a:cs typeface="Times New Roman" panose="02020603050405020304" pitchFamily="18" charset="0"/>
              </a:rPr>
              <a:t>V</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i="1" dirty="0">
                <a:solidFill>
                  <a:srgbClr val="FF0000"/>
                </a:solidFill>
                <a:latin typeface="Times New Roman" panose="02020603050405020304" pitchFamily="18" charset="0"/>
                <a:cs typeface="Times New Roman" panose="02020603050405020304" pitchFamily="18" charset="0"/>
              </a:rPr>
              <a:t>E</a:t>
            </a:r>
            <a:r>
              <a:rPr lang="en-US" altLang="zh-CN" sz="3200" dirty="0">
                <a:solidFill>
                  <a:srgbClr val="FF0000"/>
                </a:solidFill>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cs typeface="Times New Roman" panose="02020603050405020304" pitchFamily="18" charset="0"/>
              </a:rPr>
              <a:t>, in which V</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cs typeface="Times New Roman" panose="02020603050405020304" pitchFamily="18" charset="0"/>
              </a:rPr>
              <a:t> is a set of vertices, and E is a </a:t>
            </a:r>
            <a:r>
              <a:rPr lang="en-US" altLang="zh-CN" sz="3200" i="1" dirty="0">
                <a:solidFill>
                  <a:srgbClr val="FF0000"/>
                </a:solidFill>
                <a:latin typeface="Times New Roman" panose="02020603050405020304" pitchFamily="18" charset="0"/>
                <a:cs typeface="Times New Roman" panose="02020603050405020304" pitchFamily="18" charset="0"/>
              </a:rPr>
              <a:t>multiset</a:t>
            </a:r>
            <a:r>
              <a:rPr lang="en-US" altLang="zh-CN" sz="3200" dirty="0">
                <a:latin typeface="Times New Roman" panose="02020603050405020304" pitchFamily="18" charset="0"/>
                <a:cs typeface="Times New Roman" panose="02020603050405020304" pitchFamily="18" charset="0"/>
              </a:rPr>
              <a:t> of unordered pairs of elements of </a:t>
            </a:r>
            <a:r>
              <a:rPr lang="en-US" altLang="zh-CN" sz="3200" i="1" dirty="0">
                <a:latin typeface="Times New Roman" panose="02020603050405020304" pitchFamily="18" charset="0"/>
                <a:cs typeface="Times New Roman" panose="02020603050405020304" pitchFamily="18" charset="0"/>
              </a:rPr>
              <a:t>V</a:t>
            </a:r>
            <a:r>
              <a:rPr lang="en-US" altLang="zh-CN" sz="3200" dirty="0">
                <a:latin typeface="Times New Roman" panose="02020603050405020304" pitchFamily="18" charset="0"/>
                <a:cs typeface="Times New Roman" panose="02020603050405020304" pitchFamily="18" charset="0"/>
              </a:rPr>
              <a:t> called edges. </a:t>
            </a:r>
            <a:endParaRPr lang="en-US" altLang="zh-CN" sz="3200" dirty="0">
              <a:latin typeface="Times New Roman" panose="02020603050405020304" pitchFamily="18" charset="0"/>
              <a:ea typeface="Times New Roman" panose="02020603050405020304" pitchFamily="18" charset="0"/>
            </a:endParaRPr>
          </a:p>
        </p:txBody>
      </p:sp>
      <p:sp>
        <p:nvSpPr>
          <p:cNvPr id="14340" name="Rectangle 2"/>
          <p:cNvSpPr/>
          <p:nvPr/>
        </p:nvSpPr>
        <p:spPr>
          <a:xfrm>
            <a:off x="180975" y="409575"/>
            <a:ext cx="8496300" cy="711200"/>
          </a:xfrm>
          <a:prstGeom prst="rect">
            <a:avLst/>
          </a:prstGeom>
          <a:noFill/>
          <a:ln w="9525">
            <a:noFill/>
          </a:ln>
        </p:spPr>
        <p:txBody>
          <a:bodyPr anchor="b"/>
          <a:p>
            <a:r>
              <a:rPr lang="en-US" altLang="zh-CN" sz="4000" b="1" dirty="0">
                <a:latin typeface="Times New Roman" panose="02020603050405020304" pitchFamily="18" charset="0"/>
                <a:cs typeface="Times New Roman" panose="02020603050405020304" pitchFamily="18" charset="0"/>
              </a:rPr>
              <a:t>6.1 Graphs and Graph Models</a:t>
            </a:r>
            <a:endParaRPr lang="zh-CN" altLang="en-US" sz="4000" b="1" dirty="0">
              <a:latin typeface="Times New Roman" panose="02020603050405020304" pitchFamily="18" charset="0"/>
              <a:ea typeface="Times New Roman" panose="02020603050405020304" pitchFamily="18" charset="0"/>
            </a:endParaRPr>
          </a:p>
        </p:txBody>
      </p:sp>
      <p:sp>
        <p:nvSpPr>
          <p:cNvPr id="14341" name="Rectangle 78"/>
          <p:cNvSpPr/>
          <p:nvPr/>
        </p:nvSpPr>
        <p:spPr>
          <a:xfrm>
            <a:off x="609600" y="1506538"/>
            <a:ext cx="5688013" cy="534987"/>
          </a:xfrm>
          <a:prstGeom prst="rect">
            <a:avLst/>
          </a:prstGeom>
          <a:noFill/>
          <a:ln w="9525">
            <a:noFill/>
          </a:ln>
        </p:spPr>
        <p:txBody>
          <a:bodyPr>
            <a:spAutoFit/>
          </a:bodyPr>
          <a:p>
            <a:pPr>
              <a:lnSpc>
                <a:spcPct val="90000"/>
              </a:lnSpc>
              <a:spcBef>
                <a:spcPct val="30000"/>
              </a:spcBef>
              <a:spcAft>
                <a:spcPct val="30000"/>
              </a:spcAft>
            </a:pPr>
            <a:r>
              <a:rPr lang="en-US" altLang="zh-CN" sz="3200" b="1" dirty="0">
                <a:solidFill>
                  <a:srgbClr val="0000CC"/>
                </a:solidFill>
                <a:latin typeface="Times New Roman" panose="02020603050405020304" pitchFamily="18" charset="0"/>
                <a:cs typeface="Times New Roman" panose="02020603050405020304" pitchFamily="18" charset="0"/>
              </a:rPr>
              <a:t> Undirected graph</a:t>
            </a:r>
            <a:endParaRPr lang="en-US" altLang="zh-CN" sz="3200" b="1" dirty="0">
              <a:solidFill>
                <a:srgbClr val="0000CC"/>
              </a:solidFill>
              <a:latin typeface="Times New Roman" panose="02020603050405020304" pitchFamily="18" charset="0"/>
              <a:ea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Determine Hamilton Circuit</a:t>
            </a:r>
            <a:endParaRPr lang="en-US" altLang="zh-CN"/>
          </a:p>
        </p:txBody>
      </p:sp>
      <p:sp>
        <p:nvSpPr>
          <p:cNvPr id="3" name="内容占位符 2"/>
          <p:cNvSpPr>
            <a:spLocks noGrp="1"/>
          </p:cNvSpPr>
          <p:nvPr>
            <p:ph idx="1"/>
          </p:nvPr>
        </p:nvSpPr>
        <p:spPr/>
        <p:txBody>
          <a:bodyPr/>
          <a:p>
            <a:pPr algn="just"/>
            <a:r>
              <a:rPr lang="en-US" altLang="zh-CN"/>
              <a:t>T</a:t>
            </a:r>
            <a:r>
              <a:rPr lang="zh-CN" altLang="en-US"/>
              <a:t>here are</a:t>
            </a:r>
            <a:r>
              <a:rPr lang="zh-CN" altLang="en-US">
                <a:solidFill>
                  <a:srgbClr val="FF0000"/>
                </a:solidFill>
              </a:rPr>
              <a:t> no known simple necessary and sufficient criteria</a:t>
            </a:r>
            <a:r>
              <a:rPr lang="zh-CN" altLang="en-US"/>
              <a:t> for the existence of Hamilton circuits.</a:t>
            </a:r>
            <a:endParaRPr lang="zh-CN" altLang="en-US"/>
          </a:p>
          <a:p>
            <a:pPr algn="just"/>
            <a:r>
              <a:rPr lang="zh-CN" altLang="en-US"/>
              <a:t> However, many theorems are known that give </a:t>
            </a:r>
            <a:r>
              <a:rPr lang="zh-CN" altLang="en-US">
                <a:solidFill>
                  <a:srgbClr val="FF0000"/>
                </a:solidFill>
              </a:rPr>
              <a:t>sufficient conditions</a:t>
            </a:r>
            <a:r>
              <a:rPr lang="zh-CN" altLang="en-US"/>
              <a:t> for the existence of Hamilton circuits. Also, </a:t>
            </a:r>
            <a:r>
              <a:rPr lang="zh-CN" altLang="en-US">
                <a:solidFill>
                  <a:srgbClr val="FF0000"/>
                </a:solidFill>
              </a:rPr>
              <a:t>certain properties</a:t>
            </a:r>
            <a:r>
              <a:rPr lang="zh-CN" altLang="en-US"/>
              <a:t> can be used to show that a graph has </a:t>
            </a:r>
            <a:r>
              <a:rPr lang="zh-CN" altLang="en-US">
                <a:solidFill>
                  <a:srgbClr val="FF0000"/>
                </a:solidFill>
              </a:rPr>
              <a:t>no Hamilton circuit</a:t>
            </a:r>
            <a:r>
              <a:rPr lang="zh-CN" altLang="en-US"/>
              <a:t>.</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some Halmiton circuit cases</a:t>
            </a:r>
            <a:endParaRPr lang="en-US" altLang="zh-CN"/>
          </a:p>
        </p:txBody>
      </p:sp>
      <p:sp>
        <p:nvSpPr>
          <p:cNvPr id="3" name="内容占位符 2"/>
          <p:cNvSpPr>
            <a:spLocks noGrp="1"/>
          </p:cNvSpPr>
          <p:nvPr>
            <p:ph idx="1"/>
          </p:nvPr>
        </p:nvSpPr>
        <p:spPr>
          <a:xfrm>
            <a:off x="239395" y="1417955"/>
            <a:ext cx="8775700" cy="4526280"/>
          </a:xfrm>
        </p:spPr>
        <p:txBody>
          <a:bodyPr/>
          <a:p>
            <a:r>
              <a:rPr lang="zh-CN" altLang="en-US"/>
              <a:t>vertex of degree one </a:t>
            </a:r>
            <a:r>
              <a:rPr lang="en-US" altLang="zh-CN"/>
              <a:t>,no circuit</a:t>
            </a:r>
            <a:endParaRPr lang="zh-CN" altLang="en-US"/>
          </a:p>
          <a:p>
            <a:r>
              <a:rPr lang="zh-CN" altLang="en-US"/>
              <a:t>degree two,  must be part of any Hamilton circuit. </a:t>
            </a:r>
            <a:r>
              <a:rPr lang="en-US" altLang="zh-CN"/>
              <a:t>(pass a vertex twice?)</a:t>
            </a:r>
            <a:endParaRPr lang="zh-CN" altLang="en-US"/>
          </a:p>
          <a:p>
            <a:r>
              <a:rPr lang="en-US"/>
              <a:t>A </a:t>
            </a:r>
            <a:r>
              <a:rPr lang="zh-CN" altLang="en-US"/>
              <a:t>Hamilton circuit has passed through a vertex, then all remaining edges incident with this vertex </a:t>
            </a:r>
            <a:r>
              <a:rPr lang="en-US" altLang="zh-CN"/>
              <a:t>can be removed for consideration.</a:t>
            </a:r>
            <a:endParaRPr lang="zh-CN" altLang="en-US"/>
          </a:p>
          <a:p>
            <a:r>
              <a:rPr lang="en-US" altLang="zh-CN"/>
              <a:t>A</a:t>
            </a:r>
            <a:r>
              <a:rPr lang="zh-CN" altLang="en-US"/>
              <a:t> Hamilton circuit </a:t>
            </a:r>
            <a:r>
              <a:rPr lang="zh-CN" altLang="en-US">
                <a:solidFill>
                  <a:srgbClr val="FF0000"/>
                </a:solidFill>
              </a:rPr>
              <a:t>cannot contain </a:t>
            </a:r>
            <a:r>
              <a:rPr lang="zh-CN" altLang="en-US"/>
              <a:t>a smaller circuit within it.</a:t>
            </a:r>
            <a:endParaRPr lang="zh-CN" altLang="en-US"/>
          </a:p>
          <a:p>
            <a:pPr marL="0" indent="0">
              <a:buNone/>
            </a:pPr>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no hamilton circuit</a:t>
            </a:r>
            <a:endParaRPr lang="en-US" altLang="zh-CN"/>
          </a:p>
        </p:txBody>
      </p:sp>
      <p:sp>
        <p:nvSpPr>
          <p:cNvPr id="3" name="内容占位符 2"/>
          <p:cNvSpPr>
            <a:spLocks noGrp="1"/>
          </p:cNvSpPr>
          <p:nvPr>
            <p:ph idx="1"/>
          </p:nvPr>
        </p:nvSpPr>
        <p:spPr/>
        <p:txBody>
          <a:bodyPr/>
          <a:p>
            <a:pPr algn="just">
              <a:lnSpc>
                <a:spcPct val="130000"/>
              </a:lnSpc>
            </a:pPr>
            <a:r>
              <a:rPr lang="en-US" altLang="zh-CN" dirty="0">
                <a:latin typeface="Times New Roman" panose="02020603050405020304" pitchFamily="18" charset="0"/>
                <a:cs typeface="Times New Roman" panose="02020603050405020304" pitchFamily="18" charset="0"/>
                <a:sym typeface="+mn-ea"/>
              </a:rPr>
              <a:t>G</a:t>
            </a:r>
            <a:r>
              <a:rPr lang="en-US" altLang="zh-CN" baseline="-25000" dirty="0">
                <a:latin typeface="Times New Roman" panose="02020603050405020304" pitchFamily="18" charset="0"/>
                <a:cs typeface="Times New Roman" panose="02020603050405020304" pitchFamily="18" charset="0"/>
                <a:sym typeface="+mn-ea"/>
              </a:rPr>
              <a:t>V</a:t>
            </a:r>
            <a:r>
              <a:rPr lang="en-US" altLang="zh-CN" dirty="0">
                <a:latin typeface="Times New Roman" panose="02020603050405020304" pitchFamily="18" charset="0"/>
                <a:cs typeface="Times New Roman" panose="02020603050405020304" pitchFamily="18" charset="0"/>
                <a:sym typeface="+mn-ea"/>
              </a:rPr>
              <a:t>=(V,E),</a:t>
            </a:r>
            <a:r>
              <a:rPr lang="en-US" altLang="zh-CN" dirty="0">
                <a:latin typeface="Times New Roman" panose="02020603050405020304" pitchFamily="18" charset="0"/>
                <a:cs typeface="Times New Roman" panose="02020603050405020304" pitchFamily="18" charset="0"/>
                <a:sym typeface="+mn-ea"/>
              </a:rPr>
              <a:t>Let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mn-ea"/>
              </a:rPr>
              <a:t>ω </a:t>
            </a:r>
            <a:r>
              <a:rPr lang="en-US" altLang="zh-CN" dirty="0">
                <a:latin typeface="Times New Roman" panose="02020603050405020304" pitchFamily="18" charset="0"/>
                <a:cs typeface="Times New Roman" panose="02020603050405020304" pitchFamily="18" charset="0"/>
                <a:sym typeface="+mn-ea"/>
              </a:rPr>
              <a:t>(G</a:t>
            </a:r>
            <a:r>
              <a:rPr lang="en-US" altLang="zh-CN" baseline="-25000" dirty="0">
                <a:latin typeface="Times New Roman" panose="02020603050405020304" pitchFamily="18" charset="0"/>
                <a:cs typeface="Times New Roman" panose="02020603050405020304" pitchFamily="18" charset="0"/>
                <a:sym typeface="+mn-ea"/>
              </a:rPr>
              <a:t>V</a:t>
            </a:r>
            <a:r>
              <a:rPr lang="en-US" altLang="zh-CN" dirty="0">
                <a:latin typeface="Times New Roman" panose="02020603050405020304" pitchFamily="18" charset="0"/>
                <a:cs typeface="Times New Roman" panose="02020603050405020304" pitchFamily="18" charset="0"/>
                <a:sym typeface="+mn-ea"/>
              </a:rPr>
              <a:t>-G</a:t>
            </a:r>
            <a:r>
              <a:rPr lang="en-US" altLang="zh-CN" i="1" baseline="-25000" dirty="0">
                <a:latin typeface="Times New Roman" panose="02020603050405020304" pitchFamily="18" charset="0"/>
                <a:cs typeface="Times New Roman" panose="02020603050405020304" pitchFamily="18" charset="0"/>
                <a:sym typeface="+mn-ea"/>
              </a:rPr>
              <a:t>V</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be the number of connected subgraphs of (G</a:t>
            </a:r>
            <a:r>
              <a:rPr lang="en-US" altLang="zh-CN" baseline="-25000" dirty="0">
                <a:latin typeface="Times New Roman" panose="02020603050405020304" pitchFamily="18" charset="0"/>
                <a:cs typeface="Times New Roman" panose="02020603050405020304" pitchFamily="18" charset="0"/>
                <a:sym typeface="+mn-ea"/>
              </a:rPr>
              <a:t>V</a:t>
            </a:r>
            <a:r>
              <a:rPr lang="en-US" altLang="zh-CN" dirty="0">
                <a:latin typeface="Times New Roman" panose="02020603050405020304" pitchFamily="18" charset="0"/>
                <a:cs typeface="Times New Roman" panose="02020603050405020304" pitchFamily="18" charset="0"/>
                <a:sym typeface="+mn-ea"/>
              </a:rPr>
              <a:t>-G</a:t>
            </a:r>
            <a:r>
              <a:rPr lang="en-US" altLang="zh-CN" i="1" baseline="-25000" dirty="0">
                <a:latin typeface="Times New Roman" panose="02020603050405020304" pitchFamily="18" charset="0"/>
                <a:cs typeface="Times New Roman" panose="02020603050405020304" pitchFamily="18" charset="0"/>
                <a:sym typeface="+mn-ea"/>
              </a:rPr>
              <a:t>V</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   if there exist a </a:t>
            </a:r>
            <a:r>
              <a:rPr lang="en-US" altLang="zh-CN" dirty="0">
                <a:latin typeface="Times New Roman" panose="02020603050405020304" pitchFamily="18" charset="0"/>
                <a:cs typeface="Times New Roman" panose="02020603050405020304" pitchFamily="18" charset="0"/>
                <a:sym typeface="+mn-ea"/>
              </a:rPr>
              <a:t>G</a:t>
            </a:r>
            <a:r>
              <a:rPr lang="en-US" altLang="zh-CN" i="1" baseline="-25000" dirty="0">
                <a:latin typeface="Times New Roman" panose="02020603050405020304" pitchFamily="18" charset="0"/>
                <a:cs typeface="Times New Roman" panose="02020603050405020304" pitchFamily="18" charset="0"/>
                <a:sym typeface="+mn-ea"/>
              </a:rPr>
              <a:t>V</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 making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V</a:t>
            </a:r>
            <a:r>
              <a:rPr lang="en-US" altLang="zh-CN" baseline="-14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mn-ea"/>
              </a:rPr>
              <a:t> </a:t>
            </a:r>
            <a:r>
              <a:rPr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mn-ea"/>
              </a:rPr>
              <a:t>ω </a:t>
            </a:r>
            <a:r>
              <a:rPr lang="en-US" altLang="zh-CN" dirty="0">
                <a:latin typeface="Times New Roman" panose="02020603050405020304" pitchFamily="18" charset="0"/>
                <a:cs typeface="Times New Roman" panose="02020603050405020304" pitchFamily="18" charset="0"/>
                <a:sym typeface="+mn-ea"/>
              </a:rPr>
              <a:t>(G</a:t>
            </a:r>
            <a:r>
              <a:rPr lang="en-US" altLang="zh-CN" baseline="-25000" dirty="0">
                <a:latin typeface="Times New Roman" panose="02020603050405020304" pitchFamily="18" charset="0"/>
                <a:cs typeface="Times New Roman" panose="02020603050405020304" pitchFamily="18" charset="0"/>
                <a:sym typeface="+mn-ea"/>
              </a:rPr>
              <a:t>V</a:t>
            </a:r>
            <a:r>
              <a:rPr lang="en-US" altLang="zh-CN" dirty="0">
                <a:latin typeface="Times New Roman" panose="02020603050405020304" pitchFamily="18" charset="0"/>
                <a:cs typeface="Times New Roman" panose="02020603050405020304" pitchFamily="18" charset="0"/>
                <a:sym typeface="+mn-ea"/>
              </a:rPr>
              <a:t>-G</a:t>
            </a:r>
            <a:r>
              <a:rPr lang="en-US" altLang="zh-CN" i="1" baseline="-25000" dirty="0">
                <a:latin typeface="Times New Roman" panose="02020603050405020304" pitchFamily="18" charset="0"/>
                <a:cs typeface="Times New Roman" panose="02020603050405020304" pitchFamily="18" charset="0"/>
                <a:sym typeface="+mn-ea"/>
              </a:rPr>
              <a:t>V</a:t>
            </a:r>
            <a:r>
              <a:rPr lang="en-US" altLang="zh-CN" baseline="-25000" dirty="0">
                <a:latin typeface="Times New Roman" panose="02020603050405020304" pitchFamily="18" charset="0"/>
                <a:cs typeface="Times New Roman" panose="02020603050405020304" pitchFamily="18" charset="0"/>
                <a:sym typeface="+mn-ea"/>
              </a:rPr>
              <a:t>1</a:t>
            </a:r>
            <a:r>
              <a:rPr lang="en-US" altLang="zh-CN" dirty="0">
                <a:latin typeface="Times New Roman" panose="02020603050405020304" pitchFamily="18" charset="0"/>
                <a:cs typeface="Times New Roman" panose="02020603050405020304" pitchFamily="18" charset="0"/>
                <a:sym typeface="+mn-ea"/>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dirty="0">
                <a:latin typeface="Times New Roman" panose="02020603050405020304" pitchFamily="18" charset="0"/>
                <a:cs typeface="Times New Roman" panose="02020603050405020304" pitchFamily="18" charset="0"/>
                <a:sym typeface="Symbol" panose="05050102010706020507" pitchFamily="18" charset="2"/>
              </a:rPr>
              <a:t>, then there is no</a:t>
            </a:r>
            <a:r>
              <a:rPr lang="en-US" altLang="zh-CN">
                <a:sym typeface="+mn-ea"/>
              </a:rPr>
              <a:t> hamilton circuit in </a:t>
            </a:r>
            <a:r>
              <a:rPr lang="en-US" altLang="zh-CN" dirty="0">
                <a:latin typeface="Times New Roman" panose="02020603050405020304" pitchFamily="18" charset="0"/>
                <a:cs typeface="Times New Roman" panose="02020603050405020304" pitchFamily="18" charset="0"/>
                <a:sym typeface="+mn-ea"/>
              </a:rPr>
              <a:t>G</a:t>
            </a:r>
            <a:r>
              <a:rPr lang="en-US" altLang="zh-CN" baseline="-25000" dirty="0">
                <a:latin typeface="Times New Roman" panose="02020603050405020304" pitchFamily="18" charset="0"/>
                <a:cs typeface="Times New Roman" panose="02020603050405020304" pitchFamily="18" charset="0"/>
                <a:sym typeface="+mn-ea"/>
              </a:rPr>
              <a:t>V</a:t>
            </a:r>
            <a:endParaRPr lang="en-US" altLang="zh-CN" baseline="-25000" dirty="0">
              <a:latin typeface="Times New Roman" panose="02020603050405020304" pitchFamily="18" charset="0"/>
              <a:cs typeface="Times New Roman" panose="02020603050405020304" pitchFamily="18" charset="0"/>
              <a:sym typeface="+mn-ea"/>
            </a:endParaRPr>
          </a:p>
          <a:p>
            <a:pPr algn="just">
              <a:lnSpc>
                <a:spcPct val="130000"/>
              </a:lnSpc>
            </a:pPr>
            <a:r>
              <a:rPr lang="zh-CN" altLang="en-US" i="1" dirty="0">
                <a:latin typeface="Times New Roman" panose="02020603050405020304" pitchFamily="18" charset="0"/>
                <a:sym typeface="+mn-ea"/>
              </a:rPr>
              <a:t>去掉非空子图后，该非空子图顶点数小于连通分支数，无哈密顿回路</a:t>
            </a:r>
            <a:endParaRPr lang="en-US" altLang="zh-CN"/>
          </a:p>
          <a:p>
            <a:pPr algn="just">
              <a:lnSpc>
                <a:spcPct val="130000"/>
              </a:lnSpc>
            </a:pP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p:txBody>
          <a:bodyPr vert="horz" wrap="square" lIns="91440" tIns="45720" rIns="91440" bIns="45720" anchor="ctr"/>
          <a:p>
            <a:pPr eaLnBrk="1" hangingPunct="1">
              <a:buNone/>
            </a:pPr>
            <a:endParaRPr lang="zh-CN" altLang="zh-CN" dirty="0"/>
          </a:p>
        </p:txBody>
      </p:sp>
      <p:sp>
        <p:nvSpPr>
          <p:cNvPr id="228355" name="Rectangle 3"/>
          <p:cNvSpPr>
            <a:spLocks noGrp="1"/>
          </p:cNvSpPr>
          <p:nvPr>
            <p:ph idx="1"/>
          </p:nvPr>
        </p:nvSpPr>
        <p:spPr/>
        <p:txBody>
          <a:bodyPr vert="horz" wrap="square" lIns="91440" tIns="45720" rIns="91440" bIns="45720" anchor="t"/>
          <a:p>
            <a:pPr algn="just" eaLnBrk="1" hangingPunct="1"/>
            <a:r>
              <a:rPr lang="zh-CN" altLang="en-US" dirty="0">
                <a:latin typeface="Times New Roman" panose="02020603050405020304" pitchFamily="18" charset="0"/>
              </a:rPr>
              <a:t>在下图</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zh-CN" altLang="en-US" dirty="0">
                <a:latin typeface="Times New Roman" panose="02020603050405020304" pitchFamily="18" charset="0"/>
              </a:rPr>
              <a:t>中，取</a:t>
            </a:r>
            <a:r>
              <a:rPr lang="en-US" altLang="zh-CN" i="1" dirty="0">
                <a:latin typeface="Times New Roman" panose="02020603050405020304" pitchFamily="18" charset="0"/>
              </a:rPr>
              <a:t>S</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1</a:t>
            </a:r>
            <a:r>
              <a:rPr lang="zh-CN" altLang="en-US" dirty="0">
                <a:latin typeface="Times New Roman" panose="02020603050405020304" pitchFamily="18" charset="0"/>
              </a:rPr>
              <a:t>，</a:t>
            </a:r>
            <a:r>
              <a:rPr lang="en-US" altLang="zh-CN" i="1" dirty="0">
                <a:latin typeface="Times New Roman" panose="02020603050405020304" pitchFamily="18" charset="0"/>
              </a:rPr>
              <a:t>v</a:t>
            </a:r>
            <a:r>
              <a:rPr lang="en-US" altLang="zh-CN" baseline="-25000" dirty="0">
                <a:latin typeface="Times New Roman" panose="02020603050405020304" pitchFamily="18" charset="0"/>
              </a:rPr>
              <a:t>4</a:t>
            </a:r>
            <a:r>
              <a:rPr lang="zh-CN" altLang="en-US" dirty="0">
                <a:latin typeface="Times New Roman" panose="02020603050405020304" pitchFamily="18" charset="0"/>
              </a:rPr>
              <a:t>｝，则（</a:t>
            </a:r>
            <a:r>
              <a:rPr lang="en-US" altLang="zh-CN" i="1" dirty="0">
                <a:latin typeface="Times New Roman" panose="02020603050405020304" pitchFamily="18" charset="0"/>
              </a:rPr>
              <a:t>G</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zh-CN" altLang="en-US" i="1" dirty="0">
                <a:latin typeface="Times New Roman" panose="02020603050405020304" pitchFamily="18" charset="0"/>
              </a:rPr>
              <a:t>）</a:t>
            </a:r>
            <a:r>
              <a:rPr lang="zh-CN" altLang="en-US" dirty="0">
                <a:latin typeface="Times New Roman" panose="02020603050405020304" pitchFamily="18" charset="0"/>
              </a:rPr>
              <a:t>有</a:t>
            </a:r>
            <a:r>
              <a:rPr lang="en-US" altLang="zh-CN" dirty="0">
                <a:latin typeface="Times New Roman" panose="02020603050405020304" pitchFamily="18" charset="0"/>
              </a:rPr>
              <a:t>3</a:t>
            </a:r>
            <a:r>
              <a:rPr lang="zh-CN" altLang="en-US" dirty="0">
                <a:latin typeface="Times New Roman" panose="02020603050405020304" pitchFamily="18" charset="0"/>
              </a:rPr>
              <a:t>个连通分支，故该图无</a:t>
            </a:r>
            <a:r>
              <a:rPr lang="en-US" altLang="zh-CN" dirty="0">
                <a:latin typeface="Times New Roman" panose="02020603050405020304" pitchFamily="18" charset="0"/>
              </a:rPr>
              <a:t>Hamilton</a:t>
            </a:r>
            <a:r>
              <a:rPr lang="zh-CN" altLang="en-US" dirty="0">
                <a:latin typeface="Times New Roman" panose="02020603050405020304" pitchFamily="18" charset="0"/>
              </a:rPr>
              <a:t> </a:t>
            </a:r>
            <a:r>
              <a:rPr lang="en-US" altLang="zh-CN" dirty="0">
                <a:latin typeface="Times New Roman" panose="02020603050405020304" pitchFamily="18" charset="0"/>
              </a:rPr>
              <a:t>circuit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0" indent="0" algn="just" eaLnBrk="1" hangingPunct="1">
              <a:buNone/>
            </a:pPr>
            <a:r>
              <a:rPr lang="zh-CN" altLang="en-US" dirty="0"/>
              <a:t> </a:t>
            </a:r>
            <a:endParaRPr lang="zh-CN" altLang="en-US" dirty="0"/>
          </a:p>
        </p:txBody>
      </p:sp>
      <p:graphicFrame>
        <p:nvGraphicFramePr>
          <p:cNvPr id="13316" name="Object 5"/>
          <p:cNvGraphicFramePr>
            <a:graphicFrameLocks noChangeAspect="1"/>
          </p:cNvGraphicFramePr>
          <p:nvPr/>
        </p:nvGraphicFramePr>
        <p:xfrm>
          <a:off x="1219200" y="3352800"/>
          <a:ext cx="3033713" cy="3124200"/>
        </p:xfrm>
        <a:graphic>
          <a:graphicData uri="http://schemas.openxmlformats.org/presentationml/2006/ole">
            <mc:AlternateContent xmlns:mc="http://schemas.openxmlformats.org/markup-compatibility/2006">
              <mc:Choice xmlns:v="urn:schemas-microsoft-com:vml" Requires="v">
                <p:oleObj spid="_x0000_s3077" name="" r:id="rId1" imgW="1609725" imgH="1657350" progId="Word.Picture.8">
                  <p:embed/>
                </p:oleObj>
              </mc:Choice>
              <mc:Fallback>
                <p:oleObj name="" r:id="rId1" imgW="1609725" imgH="1657350" progId="Word.Picture.8">
                  <p:embed/>
                  <p:pic>
                    <p:nvPicPr>
                      <p:cNvPr id="0" name="图片 3076"/>
                      <p:cNvPicPr/>
                      <p:nvPr/>
                    </p:nvPicPr>
                    <p:blipFill>
                      <a:blip r:embed="rId2"/>
                      <a:stretch>
                        <a:fillRect/>
                      </a:stretch>
                    </p:blipFill>
                    <p:spPr>
                      <a:xfrm>
                        <a:off x="1219200" y="3352800"/>
                        <a:ext cx="3033713" cy="3124200"/>
                      </a:xfrm>
                      <a:prstGeom prst="rect">
                        <a:avLst/>
                      </a:prstGeom>
                      <a:noFill/>
                      <a:ln w="38100">
                        <a:noFill/>
                        <a:miter/>
                      </a:ln>
                    </p:spPr>
                  </p:pic>
                </p:oleObj>
              </mc:Fallback>
            </mc:AlternateContent>
          </a:graphicData>
        </a:graphic>
      </p:graphicFrame>
      <p:sp>
        <p:nvSpPr>
          <p:cNvPr id="13318" name="Rectangle 6"/>
          <p:cNvSpPr/>
          <p:nvPr/>
        </p:nvSpPr>
        <p:spPr>
          <a:xfrm>
            <a:off x="6529388" y="1527175"/>
            <a:ext cx="342900" cy="244475"/>
          </a:xfrm>
          <a:prstGeom prst="rect">
            <a:avLst/>
          </a:prstGeom>
          <a:noFill/>
          <a:ln w="9525">
            <a:noFill/>
          </a:ln>
        </p:spPr>
        <p:txBody>
          <a:bodyPr wrap="none" anchor="ctr">
            <a:spAutoFit/>
          </a:bodyPr>
          <a:p>
            <a:pPr algn="ctr"/>
            <a:r>
              <a:rPr lang="en-US" altLang="zh-CN" sz="1000" dirty="0">
                <a:latin typeface="Times New Roman" panose="02020603050405020304" pitchFamily="18" charset="0"/>
                <a:cs typeface="Times New Roman" panose="02020603050405020304" pitchFamily="18" charset="0"/>
              </a:rPr>
              <a:t>     </a:t>
            </a:r>
            <a:endParaRPr lang="en-US" altLang="zh-CN" dirty="0">
              <a:latin typeface="Calibri" panose="020F0502020204030204" pitchFamily="34" charset="0"/>
            </a:endParaRPr>
          </a:p>
        </p:txBody>
      </p:sp>
      <p:sp>
        <p:nvSpPr>
          <p:cNvPr id="13319" name="Rectangle 7"/>
          <p:cNvSpPr/>
          <p:nvPr/>
        </p:nvSpPr>
        <p:spPr>
          <a:xfrm>
            <a:off x="6386513" y="3429000"/>
            <a:ext cx="628650" cy="244475"/>
          </a:xfrm>
          <a:prstGeom prst="rect">
            <a:avLst/>
          </a:prstGeom>
          <a:noFill/>
          <a:ln w="9525">
            <a:noFill/>
          </a:ln>
        </p:spPr>
        <p:txBody>
          <a:bodyPr wrap="none" anchor="ctr">
            <a:spAutoFit/>
          </a:bodyPr>
          <a:p>
            <a:pPr algn="ctr"/>
            <a:r>
              <a:rPr lang="en-US" altLang="zh-CN" sz="1000" dirty="0">
                <a:latin typeface="Times New Roman" panose="02020603050405020304" pitchFamily="18" charset="0"/>
                <a:cs typeface="Times New Roman" panose="02020603050405020304" pitchFamily="18" charset="0"/>
              </a:rPr>
              <a:t>              </a:t>
            </a:r>
            <a:endParaRPr lang="en-US" altLang="zh-CN"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8355">
                                            <p:txEl>
                                              <p:charRg st="52" end="70"/>
                                            </p:txEl>
                                          </p:spTgt>
                                        </p:tgtEl>
                                        <p:attrNameLst>
                                          <p:attrName>style.visibility</p:attrName>
                                        </p:attrNameLst>
                                      </p:cBhvr>
                                      <p:to>
                                        <p:strVal val="visible"/>
                                      </p:to>
                                    </p:set>
                                    <p:animEffect transition="in" filter="checkerboard(across)">
                                      <p:cBhvr>
                                        <p:cTn id="7" dur="500"/>
                                        <p:tgtEl>
                                          <p:spTgt spid="228355">
                                            <p:txEl>
                                              <p:charRg st="52" end="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.如果一个图的顶点可以用两种颜色染色，相邻节点不同色。那若结果染完两种颜色的顶点数量不一致，则一定不是哈密顿</a:t>
            </a:r>
            <a:r>
              <a:rPr lang="zh-CN" altLang="en-US"/>
              <a:t>图。</a:t>
            </a:r>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G with Hamilton curicuit </a:t>
            </a:r>
            <a:endParaRPr lang="en-US" altLang="zh-CN"/>
          </a:p>
        </p:txBody>
      </p:sp>
      <p:sp>
        <p:nvSpPr>
          <p:cNvPr id="3" name="内容占位符 2"/>
          <p:cNvSpPr>
            <a:spLocks noGrp="1"/>
          </p:cNvSpPr>
          <p:nvPr>
            <p:ph idx="1"/>
          </p:nvPr>
        </p:nvSpPr>
        <p:spPr/>
        <p:txBody>
          <a:bodyPr/>
          <a:p>
            <a:pPr algn="just"/>
            <a:r>
              <a:rPr lang="zh-CN" altLang="en-US"/>
              <a:t>DIRAC’S THEOREM： If G is a simple graph with n vertices with n ≥ 3 such that the degree of </a:t>
            </a:r>
            <a:r>
              <a:rPr lang="zh-CN" altLang="en-US">
                <a:solidFill>
                  <a:srgbClr val="FF0000"/>
                </a:solidFill>
              </a:rPr>
              <a:t>every vertex</a:t>
            </a:r>
            <a:r>
              <a:rPr lang="zh-CN" altLang="en-US"/>
              <a:t> in G is </a:t>
            </a:r>
            <a:r>
              <a:rPr lang="zh-CN" altLang="en-US">
                <a:solidFill>
                  <a:srgbClr val="FF0000"/>
                </a:solidFill>
              </a:rPr>
              <a:t>at least n/2</a:t>
            </a:r>
            <a:r>
              <a:rPr lang="zh-CN" altLang="en-US"/>
              <a:t>, then G has a Hamilton circuit.</a:t>
            </a:r>
            <a:endParaRPr lang="zh-CN" altLang="en-US"/>
          </a:p>
          <a:p>
            <a:pPr algn="just"/>
            <a:r>
              <a:rPr lang="zh-CN" altLang="en-US"/>
              <a:t>ORE’S THEOREM： If G is a simple graph with n vertices with n ≥ 3 such that deg(u) + deg(v) ≥ n for </a:t>
            </a:r>
            <a:r>
              <a:rPr lang="zh-CN" altLang="en-US">
                <a:solidFill>
                  <a:srgbClr val="FF0000"/>
                </a:solidFill>
              </a:rPr>
              <a:t>every pair of nonadjacent vertices u and v in G</a:t>
            </a:r>
            <a:r>
              <a:rPr lang="zh-CN" altLang="en-US"/>
              <a:t>, then G has a Hamilton circuit。</a:t>
            </a:r>
            <a:endParaRPr lang="zh-CN" altLang="en-US"/>
          </a:p>
          <a:p>
            <a:pPr algn="just"/>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225425" y="113030"/>
            <a:ext cx="8333740" cy="2860675"/>
          </a:xfrm>
          <a:prstGeom prst="rect">
            <a:avLst/>
          </a:prstGeom>
        </p:spPr>
      </p:pic>
      <p:sp>
        <p:nvSpPr>
          <p:cNvPr id="5" name="文本框 4"/>
          <p:cNvSpPr txBox="1"/>
          <p:nvPr/>
        </p:nvSpPr>
        <p:spPr>
          <a:xfrm>
            <a:off x="467995" y="3284855"/>
            <a:ext cx="7774305" cy="583565"/>
          </a:xfrm>
          <a:prstGeom prst="rect">
            <a:avLst/>
          </a:prstGeom>
          <a:noFill/>
        </p:spPr>
        <p:txBody>
          <a:bodyPr wrap="square" rtlCol="0" anchor="t">
            <a:spAutoFit/>
          </a:bodyPr>
          <a:p>
            <a:r>
              <a:rPr lang="zh-CN" altLang="en-US" sz="3200"/>
              <a:t> </a:t>
            </a:r>
            <a:r>
              <a:rPr lang="en-US" altLang="zh-CN" sz="3200"/>
              <a:t>Does </a:t>
            </a:r>
            <a:r>
              <a:rPr lang="zh-CN" altLang="en-US" sz="3200"/>
              <a:t>K</a:t>
            </a:r>
            <a:r>
              <a:rPr lang="zh-CN" altLang="en-US" sz="3200" baseline="-25000"/>
              <a:t>n</a:t>
            </a:r>
            <a:r>
              <a:rPr lang="zh-CN" altLang="en-US" sz="3200"/>
              <a:t>  n ≥ 3</a:t>
            </a:r>
            <a:r>
              <a:rPr lang="en-US" altLang="zh-CN" sz="3200"/>
              <a:t> </a:t>
            </a:r>
            <a:r>
              <a:rPr lang="zh-CN" altLang="en-US" sz="3200">
                <a:sym typeface="+mn-ea"/>
              </a:rPr>
              <a:t>ha</a:t>
            </a:r>
            <a:r>
              <a:rPr lang="en-US" altLang="zh-CN" sz="3200">
                <a:sym typeface="+mn-ea"/>
              </a:rPr>
              <a:t>ve </a:t>
            </a:r>
            <a:r>
              <a:rPr lang="zh-CN" altLang="en-US" sz="3200">
                <a:sym typeface="+mn-ea"/>
              </a:rPr>
              <a:t>a Hamilton circuit</a:t>
            </a:r>
            <a:r>
              <a:rPr lang="en-US" altLang="zh-CN" sz="3200">
                <a:sym typeface="+mn-ea"/>
              </a:rPr>
              <a:t>?</a:t>
            </a:r>
            <a:endParaRPr lang="en-US" altLang="zh-CN" sz="3200">
              <a:sym typeface="+mn-ea"/>
            </a:endParaRPr>
          </a:p>
        </p:txBody>
      </p:sp>
      <p:pic>
        <p:nvPicPr>
          <p:cNvPr id="6" name="图片 5"/>
          <p:cNvPicPr>
            <a:picLocks noChangeAspect="1"/>
          </p:cNvPicPr>
          <p:nvPr>
            <p:custDataLst>
              <p:tags r:id="rId3"/>
            </p:custDataLst>
          </p:nvPr>
        </p:nvPicPr>
        <p:blipFill>
          <a:blip r:embed="rId4"/>
          <a:stretch>
            <a:fillRect/>
          </a:stretch>
        </p:blipFill>
        <p:spPr>
          <a:xfrm>
            <a:off x="612140" y="4293235"/>
            <a:ext cx="2895600" cy="233172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nvSpPr>
        <p:spPr>
          <a:xfrm>
            <a:off x="1600200" y="5541169"/>
            <a:ext cx="1485900" cy="357188"/>
          </a:xfrm>
          <a:prstGeom prst="rect">
            <a:avLst/>
          </a:prstGeom>
          <a:noFill/>
          <a:ln w="9525">
            <a:noFill/>
          </a:ln>
        </p:spPr>
        <p:txBody>
          <a:bodyPr/>
          <a:p>
            <a:fld id="{BB962C8B-B14F-4D97-AF65-F5344CB8AC3E}" type="datetime1">
              <a:rPr lang="zh-CN" altLang="en-US" sz="900" dirty="0">
                <a:latin typeface="Verdana" panose="020B0604030504040204" pitchFamily="34" charset="0"/>
              </a:rPr>
            </a:fld>
            <a:endParaRPr lang="zh-CN" altLang="en-US" sz="900" dirty="0">
              <a:latin typeface="Verdana" panose="020B0604030504040204" pitchFamily="34" charset="0"/>
            </a:endParaRPr>
          </a:p>
        </p:txBody>
      </p:sp>
      <p:sp>
        <p:nvSpPr>
          <p:cNvPr id="24579" name="Rectangle 14"/>
          <p:cNvSpPr/>
          <p:nvPr/>
        </p:nvSpPr>
        <p:spPr>
          <a:xfrm>
            <a:off x="1378744" y="1214438"/>
            <a:ext cx="6372225" cy="588169"/>
          </a:xfrm>
          <a:prstGeom prst="rect">
            <a:avLst/>
          </a:prstGeom>
          <a:noFill/>
          <a:ln w="9525">
            <a:noFill/>
          </a:ln>
        </p:spPr>
        <p:txBody>
          <a:bodyPr anchor="b"/>
          <a:p>
            <a:pPr eaLnBrk="0" hangingPunct="0"/>
            <a:r>
              <a:rPr lang="en-US" altLang="zh-CN" sz="3000" b="1" dirty="0">
                <a:latin typeface="Times New Roman" panose="02020603050405020304" pitchFamily="18" charset="0"/>
                <a:cs typeface="Times New Roman" panose="02020603050405020304" pitchFamily="18" charset="0"/>
              </a:rPr>
              <a:t>6.6 Shortest-Path Problems</a:t>
            </a:r>
            <a:endParaRPr lang="en-US" altLang="zh-CN" sz="3000" b="1" dirty="0">
              <a:latin typeface="Times New Roman" panose="02020603050405020304" pitchFamily="18" charset="0"/>
              <a:ea typeface="Times New Roman" panose="02020603050405020304" pitchFamily="18" charset="0"/>
            </a:endParaRPr>
          </a:p>
        </p:txBody>
      </p:sp>
      <p:sp>
        <p:nvSpPr>
          <p:cNvPr id="55300" name="Rectangle 266"/>
          <p:cNvSpPr/>
          <p:nvPr/>
        </p:nvSpPr>
        <p:spPr>
          <a:xfrm>
            <a:off x="2235994" y="2643188"/>
            <a:ext cx="2272665" cy="1000125"/>
          </a:xfrm>
          <a:prstGeom prst="rect">
            <a:avLst/>
          </a:prstGeom>
          <a:noFill/>
          <a:ln w="9525">
            <a:noFill/>
          </a:ln>
        </p:spPr>
        <p:txBody>
          <a:bodyPr wrap="none">
            <a:spAutoFit/>
          </a:bodyPr>
          <a:p>
            <a:pPr>
              <a:lnSpc>
                <a:spcPct val="90000"/>
              </a:lnSpc>
              <a:spcBef>
                <a:spcPct val="30000"/>
              </a:spcBef>
              <a:spcAft>
                <a:spcPct val="30000"/>
              </a:spcAft>
            </a:pPr>
            <a:r>
              <a:rPr lang="en-US" altLang="zh-CN" sz="2400" dirty="0">
                <a:solidFill>
                  <a:srgbClr val="FF0000"/>
                </a:solidFill>
                <a:latin typeface="Calibri" panose="020F0502020204030204" pitchFamily="34" charset="0"/>
              </a:rPr>
              <a:t>Weighted graphs</a:t>
            </a:r>
            <a:endParaRPr lang="en-US" altLang="zh-CN" sz="2400" dirty="0">
              <a:solidFill>
                <a:srgbClr val="FF0000"/>
              </a:solidFill>
              <a:latin typeface="Calibri" panose="020F0502020204030204" pitchFamily="34" charset="0"/>
            </a:endParaRPr>
          </a:p>
          <a:p>
            <a:pPr>
              <a:lnSpc>
                <a:spcPct val="90000"/>
              </a:lnSpc>
              <a:spcBef>
                <a:spcPct val="30000"/>
              </a:spcBef>
              <a:spcAft>
                <a:spcPct val="30000"/>
              </a:spcAft>
            </a:pPr>
            <a:r>
              <a:rPr lang="en-US" altLang="zh-CN" sz="2400" dirty="0">
                <a:solidFill>
                  <a:srgbClr val="FF0000"/>
                </a:solidFill>
                <a:latin typeface="Calibri" panose="020F0502020204030204" pitchFamily="34" charset="0"/>
              </a:rPr>
              <a:t>length </a:t>
            </a:r>
            <a:endParaRPr lang="en-US" altLang="zh-CN" sz="2400" dirty="0">
              <a:solidFill>
                <a:srgbClr val="FF0000"/>
              </a:solidFill>
              <a:latin typeface="Calibri" panose="020F0502020204030204" pitchFamily="34" charset="0"/>
            </a:endParaRPr>
          </a:p>
        </p:txBody>
      </p:sp>
      <p:sp>
        <p:nvSpPr>
          <p:cNvPr id="55301" name="Rectangle 267"/>
          <p:cNvSpPr/>
          <p:nvPr/>
        </p:nvSpPr>
        <p:spPr>
          <a:xfrm>
            <a:off x="1765697" y="3490437"/>
            <a:ext cx="5649515" cy="1710690"/>
          </a:xfrm>
          <a:prstGeom prst="rect">
            <a:avLst/>
          </a:prstGeom>
          <a:noFill/>
          <a:ln w="9525">
            <a:noFill/>
          </a:ln>
        </p:spPr>
        <p:txBody>
          <a:bodyPr anchor="ctr">
            <a:spAutoFit/>
          </a:bodyPr>
          <a:p>
            <a:pPr>
              <a:lnSpc>
                <a:spcPct val="130000"/>
              </a:lnSpc>
            </a:pPr>
            <a:r>
              <a:rPr lang="en-US" altLang="zh-CN" sz="2400" dirty="0">
                <a:latin typeface="Times New Roman" panose="02020603050405020304" pitchFamily="18" charset="0"/>
                <a:cs typeface="Times New Roman" panose="02020603050405020304" pitchFamily="18" charset="0"/>
              </a:rPr>
              <a:t>       </a:t>
            </a:r>
            <a:r>
              <a:rPr lang="en-US" altLang="zh-CN" sz="2700" dirty="0">
                <a:latin typeface="Times New Roman" panose="02020603050405020304" pitchFamily="18" charset="0"/>
                <a:cs typeface="Times New Roman" panose="02020603050405020304" pitchFamily="18" charset="0"/>
              </a:rPr>
              <a:t>Graphs that have a number assigned to each edge are called </a:t>
            </a:r>
            <a:r>
              <a:rPr lang="en-US" altLang="zh-CN" sz="2700" dirty="0">
                <a:solidFill>
                  <a:srgbClr val="FF0000"/>
                </a:solidFill>
                <a:latin typeface="Times New Roman" panose="02020603050405020304" pitchFamily="18" charset="0"/>
                <a:cs typeface="Times New Roman" panose="02020603050405020304" pitchFamily="18" charset="0"/>
              </a:rPr>
              <a:t>weighted graphs</a:t>
            </a:r>
            <a:r>
              <a:rPr lang="en-US" altLang="zh-CN" sz="2700" dirty="0">
                <a:latin typeface="Times New Roman" panose="02020603050405020304" pitchFamily="18" charset="0"/>
                <a:cs typeface="Times New Roman" panose="02020603050405020304" pitchFamily="18" charset="0"/>
              </a:rPr>
              <a:t>. </a:t>
            </a:r>
            <a:endParaRPr lang="en-US" altLang="zh-CN" sz="2700" dirty="0">
              <a:latin typeface="Times New Roman" panose="02020603050405020304" pitchFamily="18" charset="0"/>
              <a:ea typeface="Times New Roman" panose="02020603050405020304" pitchFamily="18" charset="0"/>
            </a:endParaRPr>
          </a:p>
        </p:txBody>
      </p:sp>
      <p:sp>
        <p:nvSpPr>
          <p:cNvPr id="24582" name="Rectangle 21"/>
          <p:cNvSpPr/>
          <p:nvPr/>
        </p:nvSpPr>
        <p:spPr>
          <a:xfrm>
            <a:off x="1622822" y="1991916"/>
            <a:ext cx="2051447" cy="423545"/>
          </a:xfrm>
          <a:prstGeom prst="rect">
            <a:avLst/>
          </a:prstGeom>
          <a:noFill/>
          <a:ln w="9525">
            <a:noFill/>
          </a:ln>
        </p:spPr>
        <p:txBody>
          <a:bodyPr>
            <a:spAutoFit/>
          </a:bodyPr>
          <a:p>
            <a:pPr>
              <a:lnSpc>
                <a:spcPct val="90000"/>
              </a:lnSpc>
              <a:spcBef>
                <a:spcPct val="30000"/>
              </a:spcBef>
              <a:spcAft>
                <a:spcPct val="30000"/>
              </a:spcAft>
            </a:pPr>
            <a:r>
              <a:rPr lang="en-US" altLang="zh-CN" sz="2400" b="1" dirty="0">
                <a:solidFill>
                  <a:srgbClr val="0000CC"/>
                </a:solidFill>
                <a:latin typeface="Times New Roman" panose="02020603050405020304" pitchFamily="18" charset="0"/>
                <a:cs typeface="Times New Roman" panose="02020603050405020304" pitchFamily="18" charset="0"/>
              </a:rPr>
              <a:t>Introduction</a:t>
            </a:r>
            <a:endParaRPr lang="en-US" altLang="zh-CN" sz="2400" b="1" dirty="0">
              <a:solidFill>
                <a:srgbClr val="0000CC"/>
              </a:solidFill>
              <a:latin typeface="Times New Roman" panose="02020603050405020304" pitchFamily="18" charset="0"/>
              <a:ea typeface="Times New Roman" panose="02020603050405020304" pitchFamily="18" charset="0"/>
            </a:endParaRPr>
          </a:p>
        </p:txBody>
      </p:sp>
      <p:sp>
        <p:nvSpPr>
          <p:cNvPr id="24583" name="矩形 2"/>
          <p:cNvSpPr/>
          <p:nvPr/>
        </p:nvSpPr>
        <p:spPr>
          <a:xfrm>
            <a:off x="6200775" y="2331244"/>
            <a:ext cx="868680" cy="645160"/>
          </a:xfrm>
          <a:prstGeom prst="rect">
            <a:avLst/>
          </a:prstGeom>
          <a:noFill/>
          <a:ln w="9525">
            <a:noFill/>
          </a:ln>
        </p:spPr>
        <p:txBody>
          <a:bodyPr wrap="none">
            <a:spAutoFit/>
          </a:bodyPr>
          <a:p>
            <a:r>
              <a:rPr lang="zh-CN" altLang="en-US" sz="1800" dirty="0">
                <a:solidFill>
                  <a:srgbClr val="FF0000"/>
                </a:solidFill>
                <a:latin typeface="Calibri" panose="020F0502020204030204" pitchFamily="34" charset="0"/>
              </a:rPr>
              <a:t>加权图</a:t>
            </a:r>
            <a:endParaRPr lang="en-US" altLang="zh-CN" sz="1800" dirty="0">
              <a:solidFill>
                <a:srgbClr val="FF0000"/>
              </a:solidFill>
              <a:latin typeface="Calibri" panose="020F0502020204030204" pitchFamily="34" charset="0"/>
            </a:endParaRPr>
          </a:p>
          <a:p>
            <a:r>
              <a:rPr lang="zh-CN" altLang="en-US" sz="1800" dirty="0">
                <a:solidFill>
                  <a:srgbClr val="FF0000"/>
                </a:solidFill>
                <a:latin typeface="Calibri" panose="020F0502020204030204" pitchFamily="34" charset="0"/>
              </a:rPr>
              <a:t>权图</a:t>
            </a:r>
            <a:endParaRPr lang="zh-CN" altLang="en-US" sz="1800" dirty="0">
              <a:solidFill>
                <a:srgbClr val="FF0000"/>
              </a:solidFill>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linds(horizontal)">
                                      <p:cBhvr>
                                        <p:cTn id="7" dur="500"/>
                                        <p:tgtEl>
                                          <p:spTgt spid="553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301"/>
                                        </p:tgtEl>
                                        <p:attrNameLst>
                                          <p:attrName>style.visibility</p:attrName>
                                        </p:attrNameLst>
                                      </p:cBhvr>
                                      <p:to>
                                        <p:strVal val="visible"/>
                                      </p:to>
                                    </p:set>
                                    <p:animEffect transition="in" filter="blinds(horizontal)">
                                      <p:cBhvr>
                                        <p:cTn id="12" dur="500"/>
                                        <p:tgtEl>
                                          <p:spTgt spid="55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p:bldP spid="55301"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791528" y="857726"/>
            <a:ext cx="6636544" cy="5142548"/>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317183" y="1402080"/>
            <a:ext cx="4591526" cy="3278029"/>
          </a:xfrm>
          <a:prstGeom prst="rect">
            <a:avLst/>
          </a:prstGeom>
        </p:spPr>
      </p:pic>
      <p:sp>
        <p:nvSpPr>
          <p:cNvPr id="3" name="文本框 2"/>
          <p:cNvSpPr txBox="1"/>
          <p:nvPr/>
        </p:nvSpPr>
        <p:spPr>
          <a:xfrm>
            <a:off x="5903595" y="1521143"/>
            <a:ext cx="2874169" cy="168275"/>
          </a:xfrm>
          <a:prstGeom prst="rect">
            <a:avLst/>
          </a:prstGeom>
          <a:noFill/>
        </p:spPr>
        <p:txBody>
          <a:bodyPr wrap="square" rtlCol="0">
            <a:spAutoFit/>
          </a:bodyPr>
          <a:p>
            <a:r>
              <a:rPr lang="en-US" altLang="zh-CN" sz="100"/>
              <a:t>TSP</a:t>
            </a:r>
            <a:r>
              <a:rPr lang="zh-CN" altLang="en-US" sz="100"/>
              <a:t>：</a:t>
            </a:r>
            <a:endParaRPr lang="zh-CN" altLang="en-US" sz="100"/>
          </a:p>
          <a:p>
            <a:endParaRPr lang="zh-CN" altLang="en-US" sz="100"/>
          </a:p>
          <a:p>
            <a:r>
              <a:rPr lang="zh-CN" altLang="en-US" sz="100"/>
              <a:t>A traveling salesperson wants to visit each of n cities exactly once and return to his starting</a:t>
            </a:r>
            <a:r>
              <a:rPr lang="en-US" altLang="zh-CN" sz="100"/>
              <a:t> </a:t>
            </a:r>
            <a:r>
              <a:rPr lang="zh-CN" altLang="en-US" sz="100"/>
              <a:t>point.</a:t>
            </a:r>
            <a:r>
              <a:rPr lang="en-US" altLang="zh-CN" sz="100"/>
              <a:t> </a:t>
            </a:r>
            <a:endParaRPr lang="en-US" altLang="zh-CN" sz="100"/>
          </a:p>
          <a:p>
            <a:r>
              <a:rPr lang="en-US" altLang="zh-CN" sz="100"/>
              <a:t> (n − 1)! different Hamilton circuits</a:t>
            </a:r>
            <a:endParaRPr lang="en-US" altLang="zh-CN" sz="100"/>
          </a:p>
          <a:p>
            <a:r>
              <a:rPr lang="en-US" altLang="zh-CN" sz="100"/>
              <a:t>NO GOOD SOLUTION</a:t>
            </a:r>
            <a:endParaRPr lang="en-US" altLang="zh-CN" sz="100"/>
          </a:p>
        </p:txBody>
      </p:sp>
      <p:pic>
        <p:nvPicPr>
          <p:cNvPr id="4" name="图片 3"/>
          <p:cNvPicPr>
            <a:picLocks noChangeAspect="1"/>
          </p:cNvPicPr>
          <p:nvPr/>
        </p:nvPicPr>
        <p:blipFill>
          <a:blip r:embed="rId2"/>
          <a:stretch>
            <a:fillRect/>
          </a:stretch>
        </p:blipFill>
        <p:spPr>
          <a:xfrm>
            <a:off x="4950143" y="3195638"/>
            <a:ext cx="4193858" cy="2424113"/>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2580,&quot;width&quot;:5830}"/>
</p:tagLst>
</file>

<file path=ppt/tags/tag2.xml><?xml version="1.0" encoding="utf-8"?>
<p:tagLst xmlns:p="http://schemas.openxmlformats.org/presentationml/2006/main">
  <p:tag name="KSO_WM_UNIT_PLACING_PICTURE_USER_VIEWPORT" val="{&quot;height&quot;:4505,&quot;width&quot;:13124}"/>
</p:tagLst>
</file>

<file path=ppt/tags/tag3.xml><?xml version="1.0" encoding="utf-8"?>
<p:tagLst xmlns:p="http://schemas.openxmlformats.org/presentationml/2006/main">
  <p:tag name="KSO_WM_UNIT_PLACING_PICTURE_USER_VIEWPORT" val="{&quot;height&quot;:3672,&quot;width&quot;:4560}"/>
</p:tagLst>
</file>

<file path=ppt/tags/tag4.xml><?xml version="1.0" encoding="utf-8"?>
<p:tagLst xmlns:p="http://schemas.openxmlformats.org/presentationml/2006/main">
  <p:tag name="KSO_WM_UNIT_PLACING_PICTURE_USER_VIEWPORT" val="{&quot;height&quot;:9850,&quot;width&quot;:7320}"/>
</p:tagLst>
</file>

<file path=ppt/tags/tag5.xml><?xml version="1.0" encoding="utf-8"?>
<p:tagLst xmlns:p="http://schemas.openxmlformats.org/presentationml/2006/main">
  <p:tag name="KSO_WM_UNIT_PLACING_PICTURE_USER_VIEWPORT" val="{&quot;height&quot;:4357,&quot;width&quot;:12982}"/>
</p:tagLst>
</file>

<file path=ppt/tags/tag6.xml><?xml version="1.0" encoding="utf-8"?>
<p:tagLst xmlns:p="http://schemas.openxmlformats.org/presentationml/2006/main">
  <p:tag name="KSO_WPP_MARK_KEY" val="d6be4e24-be3d-42bd-8bea-abf6fcf737d1"/>
  <p:tag name="COMMONDATA" val="eyJoZGlkIjoiODNhYjZhZTEzN2ZmZTgwM2Y4ZTg2OWU5ZTgxZjdkMDA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23034</Words>
  <Application>WPS 演示</Application>
  <PresentationFormat/>
  <Paragraphs>1095</Paragraphs>
  <Slides>130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36</vt:i4>
      </vt:variant>
      <vt:variant>
        <vt:lpstr>幻灯片标题</vt:lpstr>
      </vt:variant>
      <vt:variant>
        <vt:i4>130</vt:i4>
      </vt:variant>
    </vt:vector>
  </HeadingPairs>
  <TitlesOfParts>
    <vt:vector size="176" baseType="lpstr">
      <vt:lpstr>Arial</vt:lpstr>
      <vt:lpstr>宋体</vt:lpstr>
      <vt:lpstr>Wingdings</vt:lpstr>
      <vt:lpstr>Calibri</vt:lpstr>
      <vt:lpstr>Times New Roman</vt:lpstr>
      <vt:lpstr>Verdana</vt:lpstr>
      <vt:lpstr>Symbol</vt:lpstr>
      <vt:lpstr>微软雅黑</vt:lpstr>
      <vt:lpstr>Arial Unicode MS</vt:lpstr>
      <vt:lpstr>Office 主题​​</vt:lpstr>
      <vt:lpstr>Equation.DSMT4</vt:lpstr>
      <vt:lpstr>Equation.DSMT4</vt:lpstr>
      <vt:lpstr>Word.Picture.8</vt:lpstr>
      <vt:lpstr>Word.Picture.8</vt:lpstr>
      <vt:lpstr>Equation.DSMT4</vt:lpstr>
      <vt:lpstr>Word.Picture.8</vt:lpstr>
      <vt:lpstr>Equation.DSMT4</vt:lpstr>
      <vt:lpstr>Word.Document.8</vt:lpstr>
      <vt:lpstr>Equation.DSMT4</vt:lpstr>
      <vt:lpstr>Word.Picture.8</vt:lpstr>
      <vt:lpstr>Word.Picture.8</vt:lpstr>
      <vt:lpstr>Equation.DSMT4</vt:lpstr>
      <vt:lpstr>Word.Picture.8</vt:lpstr>
      <vt:lpstr>Word.Picture.8</vt:lpstr>
      <vt:lpstr>Word.Picture.8</vt:lpstr>
      <vt:lpstr>Word.Document.8</vt:lpstr>
      <vt:lpstr>Word.Picture.8</vt:lpstr>
      <vt:lpstr>Word.Picture.8</vt:lpstr>
      <vt:lpstr>Equation.3</vt:lpstr>
      <vt:lpstr>Equation.DSMT4</vt:lpstr>
      <vt:lpstr>Equation.DSMT4</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Equation.DSMT4</vt:lpstr>
      <vt:lpstr>Chapter 6  Graphs</vt:lpstr>
      <vt:lpstr>Euler Graph</vt:lpstr>
      <vt:lpstr>Konigsberg Bridges Problem</vt:lpstr>
      <vt:lpstr>Why?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Graph Terminology and Special Types of Graphs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Hamilton circuit </vt:lpstr>
      <vt:lpstr>Determine Hamilton Circuit</vt:lpstr>
      <vt:lpstr>some Halmiton circuit cases</vt:lpstr>
      <vt:lpstr>no hamilton circuit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Is it possible to find at least one way to represent this graph in a plane without any edges crossing?（K3，3）</vt:lpstr>
      <vt:lpstr>PowerPoint 演示文稿</vt:lpstr>
      <vt:lpstr>6.7 Planar Graphs</vt:lpstr>
      <vt:lpstr>PowerPoint 演示文稿</vt:lpstr>
      <vt:lpstr>PowerPoint 演示文稿</vt:lpstr>
      <vt:lpstr>Proof: induction, n-&gt;n+1</vt:lpstr>
      <vt:lpstr>PowerPoint 演示文稿</vt:lpstr>
      <vt:lpstr>PowerPoint 演示文稿</vt:lpstr>
      <vt:lpstr>PowerPoint 演示文稿</vt:lpstr>
      <vt:lpstr>homeomorphic: 同胚性 不是ISOMOPHIC（同构） elementary subdivision 初等细分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Frequency Assignments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luanjunfeng</dc:creator>
  <cp:lastModifiedBy>patrick临风</cp:lastModifiedBy>
  <cp:revision>187</cp:revision>
  <dcterms:created xsi:type="dcterms:W3CDTF">2012-02-14T01:00:00Z</dcterms:created>
  <dcterms:modified xsi:type="dcterms:W3CDTF">2022-12-01T12:53:46Z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ICV">
    <vt:lpwstr>5F5835DCDB694344AD7A64F868DEB06B</vt:lpwstr>
  </property>
</Properties>
</file>