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40"/>
  </p:handoutMasterIdLst>
  <p:sldIdLst>
    <p:sldId id="257" r:id="rId6"/>
    <p:sldId id="342" r:id="rId8"/>
    <p:sldId id="343" r:id="rId9"/>
    <p:sldId id="376" r:id="rId10"/>
    <p:sldId id="377" r:id="rId11"/>
    <p:sldId id="348" r:id="rId12"/>
    <p:sldId id="352" r:id="rId13"/>
    <p:sldId id="378" r:id="rId14"/>
    <p:sldId id="353" r:id="rId15"/>
    <p:sldId id="379" r:id="rId16"/>
    <p:sldId id="354" r:id="rId17"/>
    <p:sldId id="380" r:id="rId18"/>
    <p:sldId id="355" r:id="rId19"/>
    <p:sldId id="356" r:id="rId20"/>
    <p:sldId id="381" r:id="rId21"/>
    <p:sldId id="387" r:id="rId22"/>
    <p:sldId id="382" r:id="rId23"/>
    <p:sldId id="386" r:id="rId24"/>
    <p:sldId id="383" r:id="rId25"/>
    <p:sldId id="384" r:id="rId26"/>
    <p:sldId id="357" r:id="rId27"/>
    <p:sldId id="385" r:id="rId28"/>
    <p:sldId id="358" r:id="rId29"/>
    <p:sldId id="359" r:id="rId30"/>
    <p:sldId id="360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88" r:id="rId3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29"/>
  </p:normalViewPr>
  <p:slideViewPr>
    <p:cSldViewPr showGuides="1">
      <p:cViewPr varScale="1">
        <p:scale>
          <a:sx n="102" d="100"/>
          <a:sy n="102" d="100"/>
        </p:scale>
        <p:origin x="-46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E54FE1-B0CF-4C13-A9A5-2E517FD33E7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6084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4710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246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34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45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55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656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758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861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963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066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168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27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373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475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578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68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78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88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7987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8090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819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22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829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839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63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734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83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5939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04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dirty="0"/>
          </a:p>
        </p:txBody>
      </p:sp>
      <p:sp>
        <p:nvSpPr>
          <p:cNvPr id="6144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07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4098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 algn="ctr" eaLnBrk="1" hangingPunct="1">
              <a:buClrTx/>
              <a:buSzTx/>
              <a:buFontTx/>
            </a:pP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 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SZU CS</a:t>
            </a:r>
            <a:endParaRPr lang="en-US" altLang="zh-CN" sz="3200" kern="1200" dirty="0">
              <a:solidFill>
                <a:srgbClr val="002060"/>
              </a:solidFill>
              <a:latin typeface="Helvetica" pitchFamily="34" charset="0"/>
              <a:ea typeface="+mj-ea"/>
              <a:cs typeface="+mj-cs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en-US" altLang="zh-CN" sz="2400" kern="12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xiaogang peng</a:t>
            </a: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p: “Today is Friday”, q: “It is raining today”</a:t>
            </a:r>
            <a:endParaRPr lang="en-US" altLang="zh-CN" dirty="0"/>
          </a:p>
          <a:p>
            <a:r>
              <a:rPr lang="en-US" altLang="zh-CN" dirty="0"/>
              <a:t>p˄q “Today is Friday and it is raining today”</a:t>
            </a:r>
            <a:endParaRPr lang="en-US" altLang="zh-CN" dirty="0"/>
          </a:p>
          <a:p>
            <a:pPr lvl="1"/>
            <a:r>
              <a:rPr lang="en-US" altLang="zh-CN" dirty="0"/>
              <a:t>true: on rainy Fridays</a:t>
            </a:r>
            <a:endParaRPr lang="en-US" altLang="zh-CN" dirty="0"/>
          </a:p>
          <a:p>
            <a:pPr lvl="1"/>
            <a:r>
              <a:rPr lang="en-US" altLang="zh-CN" dirty="0"/>
              <a:t>false otherwise:</a:t>
            </a:r>
            <a:endParaRPr lang="en-US" altLang="zh-CN" dirty="0"/>
          </a:p>
          <a:p>
            <a:pPr lvl="2"/>
            <a:r>
              <a:rPr lang="en-US" altLang="zh-CN" dirty="0"/>
              <a:t>Any day that is not a Friday </a:t>
            </a:r>
            <a:endParaRPr lang="en-US" altLang="zh-CN" dirty="0"/>
          </a:p>
          <a:p>
            <a:pPr lvl="2"/>
            <a:r>
              <a:rPr lang="en-US" altLang="zh-CN" dirty="0"/>
              <a:t>Fridays when it does not rain 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Disjunction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2532" name="Picture 3" descr="t01_1_0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295400"/>
            <a:ext cx="4249738" cy="4002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Rectangle 3"/>
          <p:cNvSpPr/>
          <p:nvPr/>
        </p:nvSpPr>
        <p:spPr>
          <a:xfrm>
            <a:off x="1219200" y="5334000"/>
            <a:ext cx="6858000" cy="75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</a:rPr>
              <a:t>Disjunction: p v q is false when both p and q are false. True otherwise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 ˅ q: “Today is Friday or it is raining today”</a:t>
            </a:r>
            <a:endParaRPr lang="en-US" altLang="zh-CN" dirty="0"/>
          </a:p>
          <a:p>
            <a:pPr marL="971550" lvl="1" indent="-514350"/>
            <a:r>
              <a:rPr lang="en-US" altLang="zh-CN" dirty="0"/>
              <a:t>True: </a:t>
            </a:r>
            <a:endParaRPr lang="en-US" altLang="zh-CN" dirty="0"/>
          </a:p>
          <a:p>
            <a:pPr marL="1371600" lvl="2" indent="-514350"/>
            <a:r>
              <a:rPr lang="en-US" altLang="zh-CN" dirty="0"/>
              <a:t>Today is Friday</a:t>
            </a:r>
            <a:endParaRPr lang="en-US" altLang="zh-CN" dirty="0"/>
          </a:p>
          <a:p>
            <a:pPr marL="1371600" lvl="2" indent="-514350"/>
            <a:r>
              <a:rPr lang="en-US" altLang="zh-CN" dirty="0"/>
              <a:t>It is raining today</a:t>
            </a:r>
            <a:endParaRPr lang="en-US" altLang="zh-CN" dirty="0"/>
          </a:p>
          <a:p>
            <a:pPr marL="1371600" lvl="2" indent="-514350"/>
            <a:r>
              <a:rPr lang="en-US" altLang="zh-CN" dirty="0"/>
              <a:t>It is a rainy Friday</a:t>
            </a:r>
            <a:endParaRPr lang="en-US" altLang="zh-CN" dirty="0"/>
          </a:p>
          <a:p>
            <a:pPr marL="971550" lvl="1" indent="-514350"/>
            <a:r>
              <a:rPr lang="en-US" altLang="zh-CN" dirty="0"/>
              <a:t>False</a:t>
            </a:r>
            <a:endParaRPr lang="en-US" altLang="zh-CN" dirty="0"/>
          </a:p>
          <a:p>
            <a:pPr marL="1371600" lvl="2" indent="-514350"/>
            <a:r>
              <a:rPr lang="en-US" altLang="zh-CN" dirty="0"/>
              <a:t>Today is not Friday and it does not rain</a:t>
            </a:r>
            <a:endParaRPr lang="en-US" altLang="zh-CN" dirty="0"/>
          </a:p>
          <a:p>
            <a:pPr marL="1371600" lvl="2" indent="-514350">
              <a:buNone/>
            </a:pPr>
            <a:endParaRPr lang="en-US" altLang="zh-CN" dirty="0"/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it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Exclusive or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4580" name="Picture 3" descr="t01_1_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1582738"/>
            <a:ext cx="4114800" cy="3875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Rectangle 4"/>
          <p:cNvSpPr/>
          <p:nvPr/>
        </p:nvSpPr>
        <p:spPr>
          <a:xfrm>
            <a:off x="914400" y="5562600"/>
            <a:ext cx="7543800" cy="75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</a:rPr>
              <a:t>Exclusive Or                 is true when exactly one 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</a:rPr>
              <a:t>    of p, q is true. False otherwise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5410200"/>
            <a:ext cx="1143000" cy="5349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Conditional statement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5604" name="Picture 3" descr="t01_1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913" y="1371600"/>
            <a:ext cx="3432175" cy="3219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143000" y="4800600"/>
            <a:ext cx="7010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Conditional Statement: 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p is called the premise (or antecedent) and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q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 is called the conclusion (or consequent)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  <a:sym typeface="Wingdings" panose="05000000000000000000" pitchFamily="2" charset="2"/>
              </a:rPr>
              <a:t> q is false when p is true and q is false.  True otherwise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Conditional statement p</a:t>
            </a:r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q 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27" name="Content Placeholder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Also called an implication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2400" y="2209800"/>
          <a:ext cx="6553200" cy="2493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3276600"/>
              </a:tblGrid>
              <a:tr h="3707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if p, then q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p implies</a:t>
                      </a:r>
                      <a:r>
                        <a:rPr lang="en-US" sz="1800" b="1" baseline="0" dirty="0" smtClean="0">
                          <a:solidFill>
                            <a:srgbClr val="002060"/>
                          </a:solidFill>
                        </a:rPr>
                        <a:t> q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</a:tr>
              <a:tr h="3707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if p, q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p only if q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</a:tr>
              <a:tr h="370783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p is sufficient</a:t>
                      </a:r>
                      <a:r>
                        <a:rPr lang="en-US" sz="1800" b="1" baseline="0" dirty="0" smtClean="0">
                          <a:solidFill>
                            <a:srgbClr val="002060"/>
                          </a:solidFill>
                        </a:rPr>
                        <a:t> for q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a sufficient</a:t>
                      </a:r>
                      <a:r>
                        <a:rPr lang="en-US" sz="1800" b="1" baseline="0" dirty="0" smtClean="0">
                          <a:solidFill>
                            <a:srgbClr val="002060"/>
                          </a:solidFill>
                        </a:rPr>
                        <a:t> condition for q is p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</a:tr>
              <a:tr h="37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dirty="0" smtClean="0"/>
                        <a:t>q if p</a:t>
                      </a:r>
                      <a:endParaRPr lang="en-US" sz="1800" dirty="0" smtClean="0"/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 whenever</a:t>
                      </a:r>
                      <a:r>
                        <a:rPr lang="en-US" sz="1800" baseline="0" dirty="0" smtClean="0"/>
                        <a:t> p</a:t>
                      </a:r>
                      <a:endParaRPr lang="en-US" sz="1800" dirty="0"/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</a:tr>
              <a:tr h="3707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q when p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q is necessary</a:t>
                      </a:r>
                      <a:r>
                        <a:rPr lang="en-US" sz="1800" baseline="0" dirty="0" smtClean="0"/>
                        <a:t> for p</a:t>
                      </a:r>
                      <a:endParaRPr lang="en-US" sz="1800" dirty="0"/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</a:tr>
              <a:tr h="64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a necessary condition for p is q</a:t>
                      </a:r>
                      <a:endParaRPr lang="en-US" sz="1800" b="1" dirty="0" smtClean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sz="1800" dirty="0" smtClean="0"/>
                        <a:t>q unless  ┐ p</a:t>
                      </a:r>
                      <a:endParaRPr lang="en-US" sz="1800" dirty="0"/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002060"/>
                          </a:solidFill>
                        </a:rPr>
                        <a:t>q follows from p</a:t>
                      </a:r>
                      <a:endParaRPr lang="en-US" sz="1800" b="1" dirty="0">
                        <a:solidFill>
                          <a:srgbClr val="002060"/>
                        </a:solidFill>
                      </a:endParaRPr>
                    </a:p>
                  </a:txBody>
                  <a:tcPr marT="45713" marB="4571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6652" name="Picture 3" descr="t01_1_0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513" y="2209800"/>
            <a:ext cx="2274887" cy="213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53" name="Rectangle 4"/>
          <p:cNvSpPr/>
          <p:nvPr/>
        </p:nvSpPr>
        <p:spPr>
          <a:xfrm>
            <a:off x="533400" y="4724400"/>
            <a:ext cx="8382000" cy="2085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Conditional Statement:  p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q is false when p is true and q is false.  True otherwise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Example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p: you go, q: I go. 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</a:rPr>
              <a:t>p</a:t>
            </a:r>
            <a:r>
              <a:rPr lang="en-US" altLang="zh-CN" dirty="0">
                <a:solidFill>
                  <a:srgbClr val="00206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q means “If you go, then I go” is equivalent to p only if q “You go only if I go” (not the same as “I go only if you go” which is q only if p)</a:t>
            </a:r>
            <a:endParaRPr lang="en-US" altLang="zh-CN" dirty="0">
              <a:solidFill>
                <a:srgbClr val="00206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</a:t>
            </a:r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q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324600" cy="4525963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p only if q: </a:t>
            </a:r>
            <a:endParaRPr lang="en-US" altLang="zh-CN" sz="2800" dirty="0"/>
          </a:p>
          <a:p>
            <a:pPr lvl="1"/>
            <a:r>
              <a:rPr lang="en-US" altLang="zh-CN" sz="2400" dirty="0"/>
              <a:t>p cannot be true when q is not true</a:t>
            </a:r>
            <a:endParaRPr lang="en-US" altLang="zh-CN" sz="2400" dirty="0"/>
          </a:p>
          <a:p>
            <a:pPr lvl="1"/>
            <a:r>
              <a:rPr lang="en-US" altLang="zh-CN" sz="2400" dirty="0"/>
              <a:t>The statement is false if p is true but q is false</a:t>
            </a:r>
            <a:endParaRPr lang="en-US" altLang="zh-CN" sz="2400" dirty="0"/>
          </a:p>
          <a:p>
            <a:pPr lvl="1"/>
            <a:r>
              <a:rPr lang="en-US" altLang="zh-CN" sz="2400" dirty="0"/>
              <a:t>When p is false, q may be either true or false</a:t>
            </a:r>
            <a:endParaRPr lang="en-US" altLang="zh-CN" sz="2400" dirty="0"/>
          </a:p>
          <a:p>
            <a:pPr lvl="1"/>
            <a:r>
              <a:rPr lang="en-US" altLang="zh-CN" sz="2400" dirty="0"/>
              <a:t>Not to use “q only if p” to express p</a:t>
            </a:r>
            <a:r>
              <a:rPr lang="en-US" altLang="zh-CN" sz="2400" dirty="0">
                <a:sym typeface="Wingdings" panose="05000000000000000000" pitchFamily="2" charset="2"/>
              </a:rPr>
              <a:t>q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q unless </a:t>
            </a:r>
            <a:r>
              <a:rPr lang="en-US" altLang="zh-CN" sz="2800" dirty="0"/>
              <a:t>┐ p</a:t>
            </a:r>
            <a:endParaRPr lang="en-US" altLang="zh-CN" sz="2800" dirty="0"/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If </a:t>
            </a:r>
            <a:r>
              <a:rPr lang="en-US" altLang="zh-CN" sz="2400" dirty="0"/>
              <a:t>┐ p is false, then q must be true</a:t>
            </a:r>
            <a:endParaRPr lang="en-US" altLang="zh-CN" sz="2400" dirty="0"/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The statement is false when p is true but q is false, but the statement is true otherwise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7653" name="Picture 3" descr="t01_1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513" y="2209800"/>
            <a:ext cx="2274887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If Maria learns discrete mathematics, then she will find a good job</a:t>
            </a:r>
            <a:endParaRPr lang="en-US" altLang="zh-CN" dirty="0"/>
          </a:p>
          <a:p>
            <a:pPr lvl="1"/>
            <a:r>
              <a:rPr lang="en-US" altLang="zh-CN" dirty="0"/>
              <a:t>Maria will find a good job when she learns discrete mathematics (q when p)</a:t>
            </a:r>
            <a:endParaRPr lang="en-US" altLang="zh-CN" dirty="0"/>
          </a:p>
          <a:p>
            <a:pPr lvl="1"/>
            <a:r>
              <a:rPr lang="en-US" altLang="zh-CN" dirty="0"/>
              <a:t>For Maria to get a good job, it is sufficient for her to learn discrete mathematics (sufficient condition for q is p)</a:t>
            </a:r>
            <a:endParaRPr lang="en-US" altLang="zh-CN" dirty="0"/>
          </a:p>
          <a:p>
            <a:pPr lvl="1"/>
            <a:r>
              <a:rPr lang="en-US" altLang="zh-CN" dirty="0"/>
              <a:t>Maria will find a good job unless she does not learn discrete mathematics (q unless not p)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Common mistake for p</a:t>
            </a:r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q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Correct: p only if q</a:t>
            </a:r>
            <a:endParaRPr lang="en-US" altLang="zh-CN" dirty="0"/>
          </a:p>
          <a:p>
            <a:r>
              <a:rPr lang="en-US" altLang="zh-CN" dirty="0"/>
              <a:t>Mistake to think “q only if p”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	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“If today is Friday, then 2+3=6”</a:t>
            </a:r>
            <a:endParaRPr lang="en-US" altLang="zh-CN" dirty="0"/>
          </a:p>
          <a:p>
            <a:pPr lvl="1"/>
            <a:r>
              <a:rPr lang="en-US" altLang="zh-CN" dirty="0"/>
              <a:t>The statement is true every day except Friday even though 2+3=6 is false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0725" name="Picture 3" descr="t01_1_0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3581400"/>
            <a:ext cx="2274888" cy="2133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Topics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Logic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Proof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Sets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Functions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Number theory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Counting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Relations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Graph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Boolean algebra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Converse, contrapositive and inverse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For conditional statement p</a:t>
            </a:r>
            <a:r>
              <a:rPr lang="en-US" altLang="zh-CN" dirty="0">
                <a:sym typeface="Wingdings" panose="05000000000000000000" pitchFamily="2" charset="2"/>
              </a:rPr>
              <a:t> q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Converse: q p 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Contrapositive: </a:t>
            </a:r>
            <a:r>
              <a:rPr lang="en-US" altLang="zh-CN" dirty="0"/>
              <a:t>┐q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┐ </a:t>
            </a:r>
            <a:r>
              <a:rPr lang="en-US" altLang="zh-CN" dirty="0">
                <a:sym typeface="Wingdings" panose="05000000000000000000" pitchFamily="2" charset="2"/>
              </a:rPr>
              <a:t>p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Inverse: </a:t>
            </a:r>
            <a:r>
              <a:rPr lang="en-US" altLang="zh-CN" dirty="0"/>
              <a:t>┐p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┐ </a:t>
            </a:r>
            <a:r>
              <a:rPr lang="en-US" altLang="zh-CN" dirty="0">
                <a:sym typeface="Wingdings" panose="05000000000000000000" pitchFamily="2" charset="2"/>
              </a:rPr>
              <a:t>q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Contrapositive and conditional statements are equivalent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Biconditional statement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2772" name="Picture 3" descr="t01_1_0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1304925"/>
            <a:ext cx="4572000" cy="3571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3" name="Rectangle 4"/>
          <p:cNvSpPr/>
          <p:nvPr/>
        </p:nvSpPr>
        <p:spPr>
          <a:xfrm>
            <a:off x="1143000" y="5029200"/>
            <a:ext cx="7010400" cy="1422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Biconditional Statement:  “p if and only if q”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p  q is true when p, q have the same truth value. False otherwise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7030A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Also known as bi-implications</a:t>
            </a:r>
            <a:endParaRPr lang="en-US" altLang="zh-CN" dirty="0">
              <a:solidFill>
                <a:srgbClr val="7030A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P: “you can take the flight”, q: “you buy a ticket”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en-US" altLang="zh-CN" dirty="0">
                <a:solidFill>
                  <a:srgbClr val="7030A0"/>
                </a:solidFill>
                <a:sym typeface="Wingdings" panose="05000000000000000000" pitchFamily="2" charset="2"/>
              </a:rPr>
              <a:t> </a:t>
            </a:r>
            <a:r>
              <a:rPr lang="en-US" altLang="zh-CN" dirty="0"/>
              <a:t>q: “You can take the flight if and only if you buy a ticket”</a:t>
            </a:r>
            <a:endParaRPr lang="en-US" altLang="zh-CN" dirty="0"/>
          </a:p>
          <a:p>
            <a:pPr lvl="1"/>
            <a:r>
              <a:rPr lang="en-US" altLang="zh-CN" dirty="0"/>
              <a:t>This statement is true </a:t>
            </a:r>
            <a:endParaRPr lang="en-US" altLang="zh-CN" dirty="0"/>
          </a:p>
          <a:p>
            <a:pPr lvl="2"/>
            <a:r>
              <a:rPr lang="en-US" altLang="zh-CN" dirty="0"/>
              <a:t>If you buy a ticket and take the flight</a:t>
            </a:r>
            <a:endParaRPr lang="en-US" altLang="zh-CN" dirty="0"/>
          </a:p>
          <a:p>
            <a:pPr lvl="2"/>
            <a:r>
              <a:rPr lang="en-US" altLang="zh-CN" dirty="0"/>
              <a:t>If you do not buy a ticket and you cannot take the flight </a:t>
            </a:r>
            <a:endParaRPr lang="en-US" altLang="zh-CN" dirty="0"/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4000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Truth table of compound propositions</a:t>
            </a:r>
            <a:endParaRPr lang="en-US" altLang="zh-CN" sz="4000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4820" name="Picture 3" descr="t01_1_0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88" y="1635125"/>
            <a:ext cx="9117012" cy="35893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Precedence of logic operators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5844" name="Picture 3" descr="t01_1_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1828800"/>
            <a:ext cx="3043238" cy="350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334000"/>
            <a:ext cx="5067300" cy="127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it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Bit operations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6868" name="Picture 3" descr="t01_1_0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752600"/>
            <a:ext cx="7378700" cy="4833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1.2 Translating English to logical expressions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dirty="0"/>
              <a:t>Why? 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English is often ambiguous and translating sentences into compound propositions removes the ambiguity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Using logical expressions, we can analyze them and determine their truth values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We can use rules of inferences to reason about them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dirty="0"/>
              <a:t>“ You can access the internet from campus only if you are a computer science major or you are not a freshman.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p : “You can access the internet from campus”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q : “You are a computer science major”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r : “You are freshmen”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p </a:t>
            </a:r>
            <a:r>
              <a:rPr lang="en-US" altLang="zh-CN" dirty="0">
                <a:sym typeface="Wingdings" panose="05000000000000000000" pitchFamily="2" charset="2"/>
              </a:rPr>
              <a:t> ( q v </a:t>
            </a:r>
            <a:r>
              <a:rPr lang="en-US" altLang="zh-CN" dirty="0"/>
              <a:t>┐</a:t>
            </a:r>
            <a:r>
              <a:rPr lang="en-US" altLang="zh-CN" dirty="0">
                <a:sym typeface="Wingdings" panose="05000000000000000000" pitchFamily="2" charset="2"/>
              </a:rPr>
              <a:t>r )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System specification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Translating sentences in natural language into logical expressions is an essential part of specifying both hardware and software systems.</a:t>
            </a:r>
            <a:endParaRPr lang="en-US" altLang="zh-CN" dirty="0"/>
          </a:p>
          <a:p>
            <a:pPr eaLnBrk="1" hangingPunct="1"/>
            <a:r>
              <a:rPr lang="en-US" altLang="zh-CN" dirty="0"/>
              <a:t>Consistency of system specification.</a:t>
            </a:r>
            <a:endParaRPr lang="en-US" altLang="zh-CN" dirty="0"/>
          </a:p>
          <a:p>
            <a:pPr eaLnBrk="1" hangingPunct="1"/>
            <a:r>
              <a:rPr lang="en-US" altLang="zh-CN" dirty="0"/>
              <a:t>Example: Express the specification “The automated reply cannot be sent when the file system is full”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Let p denote “The automated reply can be sent”</a:t>
            </a:r>
            <a:endParaRPr lang="en-US" altLang="zh-CN" dirty="0"/>
          </a:p>
          <a:p>
            <a:pPr marL="609600" indent="-609600" eaLnBrk="1" hangingPunct="1">
              <a:buFontTx/>
              <a:buAutoNum type="arabicPeriod"/>
            </a:pPr>
            <a:r>
              <a:rPr lang="en-US" altLang="zh-CN" dirty="0"/>
              <a:t>Let q denote “The file system is full”</a:t>
            </a:r>
            <a:endParaRPr lang="en-US" altLang="zh-CN" dirty="0"/>
          </a:p>
          <a:p>
            <a:pPr marL="609600" indent="-609600" eaLnBrk="1" hangingPunct="1">
              <a:buFontTx/>
              <a:buNone/>
            </a:pPr>
            <a:r>
              <a:rPr lang="en-US" altLang="zh-CN" dirty="0"/>
              <a:t>The logical expression for the sentence “The automated reply cannot be sent when the file system is full” is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4096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5029200"/>
            <a:ext cx="2676525" cy="92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Textbook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Discrete Mathematics and Its Applications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by Kenneth H. Rosen, 7</a:t>
            </a:r>
            <a:r>
              <a:rPr lang="en-US" altLang="zh-CN" baseline="30000" dirty="0"/>
              <a:t>th</a:t>
            </a:r>
            <a:r>
              <a:rPr lang="en-US" altLang="zh-CN" dirty="0"/>
              <a:t> edition, McGraw Hill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1269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2800" y="2971800"/>
            <a:ext cx="2895600" cy="2895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FontTx/>
              <a:buNone/>
            </a:pPr>
            <a:r>
              <a:rPr lang="en-US" altLang="zh-CN" dirty="0"/>
              <a:t>Determine whether these system specifications are consistent: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	1. The diagnostic message is stored in the buffer or it is retransmitted.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	2. The diagnostic message is not stored in the buffer.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	3. If the diagnostic message is stored in the buffer, then it is retransmitted.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p denote “The diagnostic message is stored in the buffer”</a:t>
            </a:r>
            <a:endParaRPr lang="en-US" altLang="zh-CN" dirty="0"/>
          </a:p>
          <a:p>
            <a:pPr eaLnBrk="1" hangingPunct="1"/>
            <a:r>
              <a:rPr lang="en-US" altLang="zh-CN" dirty="0"/>
              <a:t>Let q denote “The diagnostic message is retransmitted”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The three specifications are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4301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5105400"/>
            <a:ext cx="6021388" cy="100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we add one more requirement “The diagnostic message is not retransmitted”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The new specifications now are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4403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581400"/>
            <a:ext cx="7685088" cy="104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8" name="Text Box 5"/>
          <p:cNvSpPr txBox="1"/>
          <p:nvPr/>
        </p:nvSpPr>
        <p:spPr>
          <a:xfrm>
            <a:off x="609600" y="5410200"/>
            <a:ext cx="78486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</a:rPr>
              <a:t>This is inconsistent!   No truth values of p and q will make all the above statements true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Logic gates 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45060" name="Picture 3" descr="11_3_01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371600" y="1295400"/>
            <a:ext cx="6091238" cy="1157288"/>
          </a:xfrm>
        </p:spPr>
      </p:pic>
      <p:pic>
        <p:nvPicPr>
          <p:cNvPr id="45061" name="Picture 3" descr="11_3_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6919913" cy="11763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5062" name="Picture 3" descr="11_3_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719513"/>
            <a:ext cx="3200400" cy="3062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1.1 Propositional logic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Understand and construct correct mathematical arguments</a:t>
            </a:r>
            <a:endParaRPr lang="en-US" altLang="zh-CN" dirty="0"/>
          </a:p>
          <a:p>
            <a:r>
              <a:rPr lang="en-US" altLang="zh-CN" dirty="0"/>
              <a:t>Give precise meaning to mathematical statements</a:t>
            </a:r>
            <a:endParaRPr lang="en-US" altLang="zh-CN" dirty="0"/>
          </a:p>
          <a:p>
            <a:r>
              <a:rPr lang="en-US" altLang="zh-CN" dirty="0"/>
              <a:t>Rules are used to distinguish between valid (true) and invalid arguments</a:t>
            </a:r>
            <a:endParaRPr lang="en-US" altLang="zh-CN" dirty="0"/>
          </a:p>
          <a:p>
            <a:r>
              <a:rPr lang="en-US" altLang="zh-CN" dirty="0"/>
              <a:t>Used in numerous applications: circuit design, programs, verification of correctness of programs, artificial intelligence, etc.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Proposition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declarative</a:t>
            </a:r>
            <a:r>
              <a:rPr lang="en-US" altLang="zh-CN" dirty="0"/>
              <a:t> sentence that is </a:t>
            </a:r>
            <a:r>
              <a:rPr lang="en-US" altLang="zh-CN" dirty="0">
                <a:solidFill>
                  <a:srgbClr val="FF0000"/>
                </a:solidFill>
              </a:rPr>
              <a:t>either true or false</a:t>
            </a:r>
            <a:r>
              <a:rPr lang="en-US" altLang="zh-CN" dirty="0"/>
              <a:t>, but not both</a:t>
            </a:r>
            <a:endParaRPr lang="en-US" altLang="zh-CN" dirty="0"/>
          </a:p>
          <a:p>
            <a:pPr lvl="1"/>
            <a:r>
              <a:rPr lang="en-US" altLang="zh-CN" dirty="0"/>
              <a:t>Washington, D.C., is the capital of USA</a:t>
            </a:r>
            <a:endParaRPr lang="en-US" altLang="zh-CN" dirty="0"/>
          </a:p>
          <a:p>
            <a:pPr lvl="1"/>
            <a:r>
              <a:rPr lang="en-US" altLang="zh-CN" dirty="0"/>
              <a:t>California is adjacent to New York</a:t>
            </a:r>
            <a:endParaRPr lang="en-US" altLang="zh-CN" dirty="0"/>
          </a:p>
          <a:p>
            <a:pPr lvl="1"/>
            <a:r>
              <a:rPr lang="en-US" altLang="zh-CN" dirty="0"/>
              <a:t>1+1=2</a:t>
            </a:r>
            <a:endParaRPr lang="en-US" altLang="zh-CN" dirty="0"/>
          </a:p>
          <a:p>
            <a:pPr lvl="1"/>
            <a:r>
              <a:rPr lang="en-US" altLang="zh-CN" dirty="0"/>
              <a:t>X+2=5</a:t>
            </a:r>
            <a:endParaRPr lang="en-US" altLang="zh-CN" dirty="0"/>
          </a:p>
          <a:p>
            <a:pPr lvl="1"/>
            <a:r>
              <a:rPr lang="en-US" altLang="zh-CN" dirty="0"/>
              <a:t>What time is it?</a:t>
            </a:r>
            <a:endParaRPr lang="en-US" altLang="zh-CN" dirty="0"/>
          </a:p>
          <a:p>
            <a:pPr lvl="1"/>
            <a:r>
              <a:rPr lang="en-US" altLang="zh-CN" dirty="0"/>
              <a:t>Read this carefully</a:t>
            </a:r>
            <a:endParaRPr lang="en-US" altLang="zh-CN" dirty="0"/>
          </a:p>
          <a:p>
            <a:pPr lvl="1"/>
            <a:r>
              <a:rPr lang="en-US" altLang="zh-CN" dirty="0"/>
              <a:t>if it is sunny, i will go swimming</a:t>
            </a:r>
            <a:endParaRPr lang="en-US" altLang="zh-CN" dirty="0"/>
          </a:p>
          <a:p>
            <a:pPr lvl="1"/>
            <a:r>
              <a:rPr lang="en-US" altLang="zh-CN" dirty="0"/>
              <a:t>Every person has his name</a:t>
            </a: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Logical operators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Negation operator</a:t>
            </a:r>
            <a:endParaRPr lang="en-US" altLang="zh-CN" dirty="0"/>
          </a:p>
          <a:p>
            <a:pPr eaLnBrk="1" hangingPunct="1"/>
            <a:r>
              <a:rPr lang="en-US" altLang="zh-CN" dirty="0"/>
              <a:t>Conjunction (and, ^)</a:t>
            </a:r>
            <a:endParaRPr lang="en-US" altLang="zh-CN" dirty="0"/>
          </a:p>
          <a:p>
            <a:pPr eaLnBrk="1" hangingPunct="1"/>
            <a:r>
              <a:rPr lang="en-US" altLang="zh-CN" dirty="0"/>
              <a:t>Disjunction (or v )</a:t>
            </a:r>
            <a:endParaRPr lang="en-US" altLang="zh-CN" dirty="0"/>
          </a:p>
          <a:p>
            <a:pPr eaLnBrk="1" hangingPunct="1"/>
            <a:r>
              <a:rPr lang="en-US" altLang="zh-CN" dirty="0"/>
              <a:t>Conditional statement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endParaRPr lang="en-US" altLang="zh-CN" dirty="0"/>
          </a:p>
          <a:p>
            <a:pPr eaLnBrk="1" hangingPunct="1"/>
            <a:r>
              <a:rPr lang="en-US" altLang="zh-CN" dirty="0"/>
              <a:t>Biconditional statement  </a:t>
            </a:r>
            <a:r>
              <a:rPr lang="en-US" altLang="zh-CN" dirty="0">
                <a:sym typeface="Wingdings" panose="05000000000000000000" pitchFamily="2" charset="2"/>
              </a:rPr>
              <a:t></a:t>
            </a:r>
            <a:endParaRPr lang="en-US" altLang="zh-CN" dirty="0">
              <a:sym typeface="Wingdings" panose="05000000000000000000" pitchFamily="2" charset="2"/>
            </a:endParaRPr>
          </a:p>
          <a:p>
            <a:pPr eaLnBrk="1" hangingPunct="1"/>
            <a:r>
              <a:rPr lang="en-US" altLang="zh-CN" dirty="0">
                <a:sym typeface="Wingdings" panose="05000000000000000000" pitchFamily="2" charset="2"/>
              </a:rPr>
              <a:t>Exclusive Or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Negation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8436" name="Picture 3" descr="t01_1_0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600200"/>
            <a:ext cx="5775325" cy="4759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“Today is Friday”</a:t>
            </a:r>
            <a:endParaRPr lang="en-US" altLang="zh-CN" dirty="0"/>
          </a:p>
          <a:p>
            <a:pPr lvl="1"/>
            <a:r>
              <a:rPr lang="en-US" altLang="zh-CN" dirty="0"/>
              <a:t>It is not the case that today is Friday</a:t>
            </a:r>
            <a:endParaRPr lang="en-US" altLang="zh-CN" dirty="0"/>
          </a:p>
          <a:p>
            <a:pPr lvl="1"/>
            <a:r>
              <a:rPr lang="en-US" altLang="zh-CN" dirty="0"/>
              <a:t>Today is not Friday</a:t>
            </a:r>
            <a:endParaRPr lang="en-US" altLang="zh-CN" dirty="0"/>
          </a:p>
          <a:p>
            <a:r>
              <a:rPr lang="en-US" altLang="zh-CN" dirty="0"/>
              <a:t>At least 10 inches of rain fell today in Miami</a:t>
            </a:r>
            <a:endParaRPr lang="en-US" altLang="zh-CN" dirty="0"/>
          </a:p>
          <a:p>
            <a:pPr lvl="1"/>
            <a:r>
              <a:rPr lang="en-US" altLang="zh-CN" dirty="0"/>
              <a:t>It is not the case that at least 10 inches of rain fell today in Miami</a:t>
            </a:r>
            <a:endParaRPr lang="en-US" altLang="zh-CN" dirty="0"/>
          </a:p>
          <a:p>
            <a:pPr lvl="1"/>
            <a:r>
              <a:rPr lang="en-US" altLang="zh-CN" dirty="0"/>
              <a:t>Less than 10 inches of rain fell today in Miami</a:t>
            </a:r>
            <a:endParaRPr lang="en-US" altLang="zh-CN" dirty="0"/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it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Conjunction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484" name="Picture 3" descr="t01_1_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9538" y="1535113"/>
            <a:ext cx="3886200" cy="3660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5" name="Rectangle 3"/>
          <p:cNvSpPr/>
          <p:nvPr/>
        </p:nvSpPr>
        <p:spPr>
          <a:xfrm>
            <a:off x="1143000" y="5334000"/>
            <a:ext cx="7315200" cy="757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en-US" altLang="zh-CN" dirty="0">
                <a:latin typeface="Arial" panose="020B0604020202020204" pitchFamily="34" charset="0"/>
              </a:rPr>
              <a:t>Conjunction: p ^ q is true when both p and q are true.  False otherwise</a:t>
            </a:r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41cd87c-0a01-46f4-81b8-6e0e9f0ce407}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5731</Words>
  <Application>WPS 演示</Application>
  <PresentationFormat/>
  <Paragraphs>319</Paragraphs>
  <Slides>33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 Discrete Mathematics 01/17/12</vt:lpstr>
      <vt:lpstr>Topics</vt:lpstr>
      <vt:lpstr>Textbook</vt:lpstr>
      <vt:lpstr>1.1 Propositional logic</vt:lpstr>
      <vt:lpstr>Proposition</vt:lpstr>
      <vt:lpstr>Logical operators</vt:lpstr>
      <vt:lpstr>Negation</vt:lpstr>
      <vt:lpstr>Example</vt:lpstr>
      <vt:lpstr>Conjunction</vt:lpstr>
      <vt:lpstr>Example</vt:lpstr>
      <vt:lpstr>Disjunction</vt:lpstr>
      <vt:lpstr>Example</vt:lpstr>
      <vt:lpstr>Exclusive or</vt:lpstr>
      <vt:lpstr>Conditional statement</vt:lpstr>
      <vt:lpstr>Conditional statement pq </vt:lpstr>
      <vt:lpstr>pq</vt:lpstr>
      <vt:lpstr>Example</vt:lpstr>
      <vt:lpstr>Common mistake for pq</vt:lpstr>
      <vt:lpstr>Example	</vt:lpstr>
      <vt:lpstr>Converse, contrapositive and inverse</vt:lpstr>
      <vt:lpstr>Biconditional statement</vt:lpstr>
      <vt:lpstr>Example</vt:lpstr>
      <vt:lpstr>Truth table of compound propositions</vt:lpstr>
      <vt:lpstr>Precedence of logic operators</vt:lpstr>
      <vt:lpstr>Bit operations</vt:lpstr>
      <vt:lpstr>1.2 Translating English to logical expressions</vt:lpstr>
      <vt:lpstr>Example</vt:lpstr>
      <vt:lpstr>System specification</vt:lpstr>
      <vt:lpstr>Example</vt:lpstr>
      <vt:lpstr>Example</vt:lpstr>
      <vt:lpstr>Example</vt:lpstr>
      <vt:lpstr>Example</vt:lpstr>
      <vt:lpstr>Logic gates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CS173: Discrete Math</dc:title>
  <dc:creator>Cinda Heeren User</dc:creator>
  <cp:lastModifiedBy>patrick临风</cp:lastModifiedBy>
  <cp:revision>209</cp:revision>
  <dcterms:created xsi:type="dcterms:W3CDTF">2005-08-25T03:39:00Z</dcterms:created>
  <dcterms:modified xsi:type="dcterms:W3CDTF">2021-09-08T09:02:46Z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6F4E5A31C48E4F369DFE3A3079860B4F</vt:lpwstr>
  </property>
  <property fmtid="{D5CDD505-2E9C-101B-9397-08002B2CF9AE}" pid="3" name="KSOProductBuildVer">
    <vt:lpwstr>2052-11.1.0.10667</vt:lpwstr>
  </property>
</Properties>
</file>