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88" r:id="rId5"/>
  </p:sldMasterIdLst>
  <p:notesMasterIdLst>
    <p:notesMasterId r:id="rId7"/>
  </p:notesMasterIdLst>
  <p:handoutMasterIdLst>
    <p:handoutMasterId r:id="rId42"/>
  </p:handoutMasterIdLst>
  <p:sldIdLst>
    <p:sldId id="257" r:id="rId6"/>
    <p:sldId id="376" r:id="rId8"/>
    <p:sldId id="361" r:id="rId9"/>
    <p:sldId id="377" r:id="rId10"/>
    <p:sldId id="327" r:id="rId11"/>
    <p:sldId id="408" r:id="rId12"/>
    <p:sldId id="373" r:id="rId13"/>
    <p:sldId id="378" r:id="rId14"/>
    <p:sldId id="326" r:id="rId15"/>
    <p:sldId id="375" r:id="rId16"/>
    <p:sldId id="374" r:id="rId17"/>
    <p:sldId id="380" r:id="rId18"/>
    <p:sldId id="406" r:id="rId19"/>
    <p:sldId id="407" r:id="rId20"/>
    <p:sldId id="379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4" r:id="rId34"/>
    <p:sldId id="393" r:id="rId35"/>
    <p:sldId id="395" r:id="rId36"/>
    <p:sldId id="396" r:id="rId37"/>
    <p:sldId id="397" r:id="rId38"/>
    <p:sldId id="399" r:id="rId39"/>
    <p:sldId id="398" r:id="rId40"/>
    <p:sldId id="400" r:id="rId41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2786"/>
    <p:restoredTop sz="90929"/>
  </p:normalViewPr>
  <p:slideViewPr>
    <p:cSldViewPr showGuides="1">
      <p:cViewPr varScale="1">
        <p:scale>
          <a:sx n="74" d="100"/>
          <a:sy n="74" d="100"/>
        </p:scale>
        <p:origin x="-8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6" Type="http://schemas.openxmlformats.org/officeDocument/2006/relationships/tags" Target="tags/tag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FC75DC-ECF4-4373-B22E-5893C3E09A9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1988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22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32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42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53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63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73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83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93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04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14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40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24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34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45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55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65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75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86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96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16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06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50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27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37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47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57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68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78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60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dirty="0"/>
          </a:p>
        </p:txBody>
      </p:sp>
      <p:sp>
        <p:nvSpPr>
          <p:cNvPr id="471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91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01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dirty="0"/>
          </a:p>
        </p:txBody>
      </p:sp>
      <p:sp>
        <p:nvSpPr>
          <p:cNvPr id="512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1.wmf"/><Relationship Id="rId13" Type="http://schemas.openxmlformats.org/officeDocument/2006/relationships/notesSlide" Target="../notesSlides/notesSlide24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0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2.bin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algn="ctr" eaLnBrk="1" hangingPunct="1">
              <a:buClrTx/>
              <a:buSzTx/>
              <a:buFontTx/>
            </a:pPr>
            <a: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  <a:t>Discrete Mathematics</a:t>
            </a:r>
            <a:b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</a:br>
            <a: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  <a:t>SZU CS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ClrTx/>
              <a:buSzTx/>
            </a:pPr>
            <a:r>
              <a:rPr lang="en-US" altLang="zh-CN" sz="2400" kern="12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peng xiaogang</a:t>
            </a:r>
            <a:endParaRPr lang="en-US" altLang="zh-CN" sz="2400" kern="12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Express the negation of “Heather will go to the concert or Steve will go to the concert”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Negation: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Heather will not go to the concert AND Steve will not go to the concert.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 Morgan’s law: general form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 first example above is known as the De Morgan’s law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638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2895600"/>
            <a:ext cx="7696200" cy="1539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Logical </a:t>
            </a:r>
            <a:b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</a:br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equivalences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7412" name="Picture 3" descr="t01_2_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0" y="-304165"/>
            <a:ext cx="4467225" cy="6749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8435" name="Picture 3" descr="t01_2_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0"/>
            <a:ext cx="5402263" cy="6837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9459" name="Picture 3" descr="t01_2_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39725"/>
            <a:ext cx="7115175" cy="6213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4000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Constructing new logical equivalences</a:t>
            </a:r>
            <a:endParaRPr lang="en-US" altLang="zh-CN" sz="4000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Show (p → q) ≡ p ˄ ¬  q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¬  (p → q) ≡ ¬ (¬ p ˅ q)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	 ≡ ¬ (¬ p) ˄ ¬ q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	 ≡ p ˄ ¬ q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		 	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4000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Constructing new logical equivalences</a:t>
            </a:r>
            <a:endParaRPr lang="en-US" altLang="zh-CN" sz="4000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Show ¬  (p ˅ (¬  p ˄ q) ) ≡ ¬  p ˄ ¬  q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¬  (p ˅ (¬  p ˄ q) ) ≡ ¬  p ˄ (¬ (¬  p ˄ q))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		   ≡ ¬  p ˄ (¬ (¬  p) ˅ ¬ q)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				   ≡ ¬  p ˄ (p ˅ ¬ q)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		   ≡ (¬  p ˄ p ) ˅ (¬  p ˄ ¬ q)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		   ≡ F ˅ (¬  p ˄ ¬ q)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		   ≡ ¬  p ˄ ¬ q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Limitations of proposition logic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1105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Proposition logic cannot adequately express the meaning of statements</a:t>
            </a:r>
            <a:endParaRPr lang="en-US" altLang="zh-CN" dirty="0"/>
          </a:p>
          <a:p>
            <a:r>
              <a:rPr lang="en-US" altLang="zh-CN" dirty="0"/>
              <a:t>Suppose we know 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“</a:t>
            </a:r>
            <a:r>
              <a:rPr lang="en-US" altLang="zh-CN" i="1" u="sng" dirty="0"/>
              <a:t>Every</a:t>
            </a:r>
            <a:r>
              <a:rPr lang="en-US" altLang="zh-CN" dirty="0"/>
              <a:t> computer connected to the university network is functioning property”</a:t>
            </a:r>
            <a:endParaRPr lang="en-US" altLang="zh-CN" dirty="0"/>
          </a:p>
          <a:p>
            <a:r>
              <a:rPr lang="en-US" altLang="zh-CN" dirty="0"/>
              <a:t>No rules of propositional logic allow us to conclude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“MATH3 is functioning property”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where MATH3 is one of the computers connected to the university network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Cannot use the rules of propositional logic to conclude from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“CS2 is under attack by an intruder”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where CS2 is a computer on the university network 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en-US" altLang="zh-CN" dirty="0"/>
              <a:t>to conclude the truth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en-US" altLang="zh-CN" dirty="0"/>
              <a:t>“</a:t>
            </a:r>
            <a:r>
              <a:rPr lang="en-US" altLang="zh-CN" i="1" u="sng" dirty="0"/>
              <a:t>There is</a:t>
            </a:r>
            <a:r>
              <a:rPr lang="en-US" altLang="zh-CN" dirty="0"/>
              <a:t> a computer on the university network that is under attack by an intruder”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1.4 Predicate and quantifiers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Can be used to express the meaning of a</a:t>
            </a:r>
            <a:r>
              <a:rPr lang="en-US" altLang="zh-CN" i="1" dirty="0"/>
              <a:t> </a:t>
            </a:r>
            <a:r>
              <a:rPr lang="en-US" altLang="zh-CN" dirty="0"/>
              <a:t>wide range of statements</a:t>
            </a:r>
            <a:endParaRPr lang="en-US" altLang="zh-CN" dirty="0"/>
          </a:p>
          <a:p>
            <a:r>
              <a:rPr lang="en-US" altLang="zh-CN" dirty="0"/>
              <a:t>Allow us to reason and explore relationship between objects</a:t>
            </a:r>
            <a:endParaRPr lang="en-US" altLang="zh-CN" dirty="0"/>
          </a:p>
          <a:p>
            <a:r>
              <a:rPr lang="en-US" altLang="zh-CN" b="1" dirty="0"/>
              <a:t>Predicates</a:t>
            </a:r>
            <a:r>
              <a:rPr lang="en-US" altLang="zh-CN" dirty="0"/>
              <a:t>: statements </a:t>
            </a:r>
            <a:r>
              <a:rPr lang="en-US" altLang="zh-CN" dirty="0">
                <a:solidFill>
                  <a:srgbClr val="FF0000"/>
                </a:solidFill>
              </a:rPr>
              <a:t>involving variables, </a:t>
            </a:r>
            <a:r>
              <a:rPr lang="en-US" altLang="zh-CN" dirty="0"/>
              <a:t>e.g., “x &gt; 3”, “x=y+3”, “x+y=z”, “computer x is under attack by an intruder”, “computer x is functioning property”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1.3 Propositional equivalences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Replace a statement with another statement with the same truth value</a:t>
            </a:r>
            <a:endParaRPr lang="en-US" altLang="zh-CN" dirty="0"/>
          </a:p>
          <a:p>
            <a:r>
              <a:rPr lang="en-US" altLang="zh-CN" dirty="0"/>
              <a:t>For efficiency (speed-up) or implementation purpose (e.g., circuit design)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Example: x &gt; 3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800" dirty="0"/>
              <a:t>The variable </a:t>
            </a:r>
            <a:r>
              <a:rPr lang="en-US" altLang="zh-CN" sz="2800" dirty="0">
                <a:solidFill>
                  <a:srgbClr val="FF0000"/>
                </a:solidFill>
              </a:rPr>
              <a:t>x is the subject of the statement</a:t>
            </a:r>
            <a:endParaRPr lang="en-US" altLang="zh-CN" sz="2800" dirty="0"/>
          </a:p>
          <a:p>
            <a:r>
              <a:rPr lang="en-US" altLang="zh-CN" sz="2800" b="1" dirty="0"/>
              <a:t>Predicate</a:t>
            </a:r>
            <a:r>
              <a:rPr lang="en-US" altLang="zh-CN" sz="2800" dirty="0"/>
              <a:t> “is greater than 3” refers to </a:t>
            </a:r>
            <a:r>
              <a:rPr lang="en-US" altLang="zh-CN" sz="2800" dirty="0">
                <a:solidFill>
                  <a:srgbClr val="FF0000"/>
                </a:solidFill>
              </a:rPr>
              <a:t>a property </a:t>
            </a:r>
            <a:r>
              <a:rPr lang="en-US" altLang="zh-CN" sz="2800" dirty="0">
                <a:solidFill>
                  <a:schemeClr val="tx1"/>
                </a:solidFill>
              </a:rPr>
              <a:t>t</a:t>
            </a:r>
            <a:r>
              <a:rPr lang="en-US" altLang="zh-CN" sz="2800" dirty="0"/>
              <a:t>hat the subject of the statement can have</a:t>
            </a:r>
            <a:endParaRPr lang="en-US" altLang="zh-CN" sz="2800" dirty="0"/>
          </a:p>
          <a:p>
            <a:r>
              <a:rPr lang="en-US" altLang="zh-CN" sz="2800" dirty="0"/>
              <a:t>Can denote the statement by P(x) where P denotes the predicate “is greater than 3” and x is the variable</a:t>
            </a:r>
            <a:endParaRPr lang="en-US" altLang="zh-CN" sz="2800" dirty="0"/>
          </a:p>
          <a:p>
            <a:r>
              <a:rPr lang="en-US" altLang="zh-CN" sz="2800" dirty="0"/>
              <a:t>P(x): also called the value of the </a:t>
            </a:r>
            <a:r>
              <a:rPr lang="en-US" altLang="zh-CN" sz="2800" b="1" dirty="0">
                <a:solidFill>
                  <a:srgbClr val="FF0000"/>
                </a:solidFill>
              </a:rPr>
              <a:t>propositional function</a:t>
            </a:r>
            <a:r>
              <a:rPr lang="en-US" altLang="zh-CN" sz="2800" dirty="0">
                <a:solidFill>
                  <a:srgbClr val="FF0000"/>
                </a:solidFill>
              </a:rPr>
              <a:t> P at x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Once a value is </a:t>
            </a:r>
            <a:r>
              <a:rPr lang="en-US" altLang="zh-CN" sz="2800" i="1" dirty="0">
                <a:solidFill>
                  <a:srgbClr val="FF0000"/>
                </a:solidFill>
              </a:rPr>
              <a:t>assigned</a:t>
            </a:r>
            <a:r>
              <a:rPr lang="en-US" altLang="zh-CN" sz="2800" dirty="0"/>
              <a:t> to the variable x, P(x) becomes a </a:t>
            </a:r>
            <a:r>
              <a:rPr lang="en-US" altLang="zh-CN" sz="2800" dirty="0">
                <a:solidFill>
                  <a:srgbClr val="FF0000"/>
                </a:solidFill>
              </a:rPr>
              <a:t>proposition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chemeClr val="tx1"/>
                </a:solidFill>
              </a:rPr>
              <a:t>has a truth value</a:t>
            </a:r>
            <a:r>
              <a:rPr lang="en-US" altLang="zh-CN" sz="2800" dirty="0"/>
              <a:t> </a:t>
            </a:r>
            <a:endParaRPr lang="en-US" altLang="zh-CN" sz="28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800" dirty="0"/>
              <a:t>Let P(x) denote the statement “x &gt; 3”</a:t>
            </a:r>
            <a:endParaRPr lang="en-US" altLang="zh-CN" sz="2800" dirty="0"/>
          </a:p>
          <a:p>
            <a:pPr lvl="1"/>
            <a:r>
              <a:rPr lang="en-US" altLang="zh-CN" sz="2400" dirty="0"/>
              <a:t>P(4): setting x=4, thus p(4) is true</a:t>
            </a:r>
            <a:endParaRPr lang="en-US" altLang="zh-CN" sz="2400" dirty="0"/>
          </a:p>
          <a:p>
            <a:pPr lvl="1"/>
            <a:r>
              <a:rPr lang="en-US" altLang="zh-CN" sz="2400" dirty="0"/>
              <a:t>P(2): setting x=2, thus p(2) is false</a:t>
            </a:r>
            <a:endParaRPr lang="en-US" altLang="zh-CN" sz="2400" dirty="0"/>
          </a:p>
          <a:p>
            <a:r>
              <a:rPr lang="en-US" altLang="zh-CN" sz="2800" dirty="0"/>
              <a:t>Let A(x) denote the statement “computer x is under attack by an intruder”. Suppose that only CS2 and MATH1 are currently under attack</a:t>
            </a:r>
            <a:endParaRPr lang="en-US" altLang="zh-CN" sz="2800" dirty="0"/>
          </a:p>
          <a:p>
            <a:pPr lvl="1"/>
            <a:r>
              <a:rPr lang="en-US" altLang="zh-CN" sz="2400" dirty="0"/>
              <a:t>A(CS1)? : false</a:t>
            </a:r>
            <a:endParaRPr lang="en-US" altLang="zh-CN" sz="2400" dirty="0"/>
          </a:p>
          <a:p>
            <a:pPr lvl="1"/>
            <a:r>
              <a:rPr lang="en-US" altLang="zh-CN" sz="2400" dirty="0"/>
              <a:t>A(CS2)? : true</a:t>
            </a:r>
            <a:endParaRPr lang="en-US" altLang="zh-CN" sz="2400" dirty="0"/>
          </a:p>
          <a:p>
            <a:pPr lvl="1"/>
            <a:r>
              <a:rPr lang="en-US" altLang="zh-CN" sz="2400" dirty="0"/>
              <a:t>A(MATH1)?: true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N-ary Predicate 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A statement involving n variables, 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x</a:t>
            </a:r>
            <a:r>
              <a:rPr lang="en-US" altLang="zh-CN" baseline="-25000" dirty="0"/>
              <a:t>n</a:t>
            </a:r>
            <a:r>
              <a:rPr lang="en-US" altLang="zh-CN" dirty="0"/>
              <a:t>, can be denoted by P(x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x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P(x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x</a:t>
            </a:r>
            <a:r>
              <a:rPr lang="en-US" altLang="zh-CN" baseline="-25000" dirty="0"/>
              <a:t>n</a:t>
            </a:r>
            <a:r>
              <a:rPr lang="en-US" altLang="zh-CN" dirty="0"/>
              <a:t>) is the value of the </a:t>
            </a:r>
            <a:r>
              <a:rPr lang="en-US" altLang="zh-CN" b="1" dirty="0"/>
              <a:t>propositional function</a:t>
            </a:r>
            <a:r>
              <a:rPr lang="en-US" altLang="zh-CN" dirty="0"/>
              <a:t> p at the n-tuple (x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x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P is also called </a:t>
            </a:r>
            <a:r>
              <a:rPr lang="en-US" altLang="zh-CN" b="1" dirty="0"/>
              <a:t>n-ary predicate</a:t>
            </a:r>
            <a:endParaRPr lang="en-US" altLang="zh-CN" b="1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Quantifiers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Express the extent to which a predicate is true</a:t>
            </a:r>
            <a:endParaRPr lang="en-US" altLang="zh-CN" dirty="0"/>
          </a:p>
          <a:p>
            <a:r>
              <a:rPr lang="en-US" altLang="zh-CN" dirty="0"/>
              <a:t>In English, </a:t>
            </a:r>
            <a:r>
              <a:rPr lang="en-US" altLang="zh-CN" i="1" dirty="0"/>
              <a:t>all</a:t>
            </a:r>
            <a:r>
              <a:rPr lang="en-US" altLang="zh-CN" dirty="0"/>
              <a:t>, </a:t>
            </a:r>
            <a:r>
              <a:rPr lang="en-US" altLang="zh-CN" i="1" dirty="0"/>
              <a:t>some</a:t>
            </a:r>
            <a:r>
              <a:rPr lang="en-US" altLang="zh-CN" dirty="0"/>
              <a:t>, </a:t>
            </a:r>
            <a:r>
              <a:rPr lang="en-US" altLang="zh-CN" i="1" dirty="0"/>
              <a:t>many</a:t>
            </a:r>
            <a:r>
              <a:rPr lang="en-US" altLang="zh-CN" dirty="0"/>
              <a:t>, </a:t>
            </a:r>
            <a:r>
              <a:rPr lang="en-US" altLang="zh-CN" i="1" dirty="0"/>
              <a:t>none</a:t>
            </a:r>
            <a:r>
              <a:rPr lang="en-US" altLang="zh-CN" dirty="0"/>
              <a:t>, </a:t>
            </a:r>
            <a:r>
              <a:rPr lang="en-US" altLang="zh-CN" i="1" dirty="0"/>
              <a:t>few</a:t>
            </a:r>
            <a:endParaRPr lang="en-US" altLang="zh-CN" dirty="0"/>
          </a:p>
          <a:p>
            <a:r>
              <a:rPr lang="en-US" altLang="zh-CN" dirty="0"/>
              <a:t>Focus on two types: </a:t>
            </a:r>
            <a:endParaRPr lang="en-US" altLang="zh-CN" dirty="0"/>
          </a:p>
          <a:p>
            <a:pPr lvl="1"/>
            <a:r>
              <a:rPr lang="en-US" altLang="zh-CN" b="1" dirty="0"/>
              <a:t>Universal</a:t>
            </a:r>
            <a:r>
              <a:rPr lang="en-US" altLang="zh-CN" dirty="0"/>
              <a:t>: a predicate is true for </a:t>
            </a:r>
            <a:r>
              <a:rPr lang="en-US" altLang="zh-CN" b="1" dirty="0"/>
              <a:t>every</a:t>
            </a:r>
            <a:r>
              <a:rPr lang="en-US" altLang="zh-CN" dirty="0"/>
              <a:t> element under consideration</a:t>
            </a:r>
            <a:endParaRPr lang="en-US" altLang="zh-CN" dirty="0"/>
          </a:p>
          <a:p>
            <a:pPr lvl="1"/>
            <a:r>
              <a:rPr lang="en-US" altLang="zh-CN" b="1" dirty="0"/>
              <a:t>Existential</a:t>
            </a:r>
            <a:r>
              <a:rPr lang="en-US" altLang="zh-CN" dirty="0"/>
              <a:t>: a predicate is true for there is </a:t>
            </a:r>
            <a:r>
              <a:rPr lang="en-US" altLang="zh-CN" b="1" dirty="0"/>
              <a:t>one or more</a:t>
            </a:r>
            <a:r>
              <a:rPr lang="en-US" altLang="zh-CN" dirty="0"/>
              <a:t> elements under consideration </a:t>
            </a:r>
            <a:endParaRPr lang="en-US" altLang="zh-CN" dirty="0"/>
          </a:p>
          <a:p>
            <a:r>
              <a:rPr lang="en-US" altLang="zh-CN" b="1" dirty="0"/>
              <a:t>Predicate calculus</a:t>
            </a:r>
            <a:r>
              <a:rPr lang="en-US" altLang="zh-CN" dirty="0"/>
              <a:t>: the area of logic that deals with predicates and quantifiers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Universal quantifier  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“P(x) for all values of x in the domain”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Read it as “for all x P(x)” or “for every x P(x)”</a:t>
            </a:r>
            <a:endParaRPr lang="en-US" altLang="zh-CN" dirty="0"/>
          </a:p>
          <a:p>
            <a:r>
              <a:rPr lang="en-US" altLang="zh-CN" dirty="0"/>
              <a:t>A statement                  is false if and only if P(x) is not always true</a:t>
            </a:r>
            <a:endParaRPr lang="en-US" altLang="zh-CN" dirty="0"/>
          </a:p>
          <a:p>
            <a:r>
              <a:rPr lang="en-US" altLang="zh-CN" dirty="0"/>
              <a:t>An element for which P(x) is false is called a </a:t>
            </a:r>
            <a:r>
              <a:rPr lang="en-US" altLang="zh-CN" b="1" dirty="0"/>
              <a:t>counterexample</a:t>
            </a:r>
            <a:r>
              <a:rPr lang="en-US" altLang="zh-CN" dirty="0"/>
              <a:t> of </a:t>
            </a:r>
            <a:endParaRPr lang="en-US" altLang="zh-CN" dirty="0"/>
          </a:p>
          <a:p>
            <a:r>
              <a:rPr lang="en-US" altLang="zh-CN" dirty="0"/>
              <a:t>A single counterexample is all we need to establish that                 is not true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9701" name="Object 2"/>
          <p:cNvGraphicFramePr>
            <a:graphicFrameLocks noChangeAspect="1"/>
          </p:cNvGraphicFramePr>
          <p:nvPr/>
        </p:nvGraphicFramePr>
        <p:xfrm>
          <a:off x="1157605" y="2209800"/>
          <a:ext cx="141859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634365" imgH="215900" progId="Equation.3">
                  <p:embed/>
                </p:oleObj>
              </mc:Choice>
              <mc:Fallback>
                <p:oleObj name="" r:id="rId1" imgW="634365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7605" y="2209800"/>
                        <a:ext cx="141859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7"/>
          <p:cNvGraphicFramePr>
            <a:graphicFrameLocks noChangeAspect="1"/>
          </p:cNvGraphicFramePr>
          <p:nvPr/>
        </p:nvGraphicFramePr>
        <p:xfrm>
          <a:off x="5181600" y="533400"/>
          <a:ext cx="609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52400" imgH="165100" progId="Equation.3">
                  <p:embed/>
                </p:oleObj>
              </mc:Choice>
              <mc:Fallback>
                <p:oleObj name="" r:id="rId3" imgW="152400" imgH="1651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533400"/>
                        <a:ext cx="6096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9"/>
          <p:cNvGraphicFramePr>
            <a:graphicFrameLocks noChangeAspect="1"/>
          </p:cNvGraphicFramePr>
          <p:nvPr/>
        </p:nvGraphicFramePr>
        <p:xfrm>
          <a:off x="3061970" y="3429000"/>
          <a:ext cx="13436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634365" imgH="215900" progId="Equation.3">
                  <p:embed/>
                </p:oleObj>
              </mc:Choice>
              <mc:Fallback>
                <p:oleObj name="" r:id="rId5" imgW="634365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1970" y="3429000"/>
                        <a:ext cx="134366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0"/>
          <p:cNvGraphicFramePr>
            <a:graphicFrameLocks noChangeAspect="1"/>
          </p:cNvGraphicFramePr>
          <p:nvPr/>
        </p:nvGraphicFramePr>
        <p:xfrm>
          <a:off x="3214370" y="6096000"/>
          <a:ext cx="13436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634365" imgH="215900" progId="Equation.3">
                  <p:embed/>
                </p:oleObj>
              </mc:Choice>
              <mc:Fallback>
                <p:oleObj name="" r:id="rId7" imgW="634365" imgH="215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14370" y="6096000"/>
                        <a:ext cx="134366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4204970" y="4953000"/>
          <a:ext cx="13436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634365" imgH="215900" progId="Equation.3">
                  <p:embed/>
                </p:oleObj>
              </mc:Choice>
              <mc:Fallback>
                <p:oleObj name="" r:id="rId9" imgW="634365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04970" y="4953000"/>
                        <a:ext cx="134366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Let P(x) be the statement “x+1&gt;x”. What is the truth value of                  ?</a:t>
            </a:r>
            <a:endParaRPr lang="en-US" altLang="zh-CN" dirty="0"/>
          </a:p>
          <a:p>
            <a:pPr lvl="1"/>
            <a:r>
              <a:rPr lang="en-US" altLang="zh-CN" dirty="0"/>
              <a:t>Implicitly assume the domain of a predicate is not empty</a:t>
            </a:r>
            <a:endParaRPr lang="en-US" altLang="zh-CN" dirty="0"/>
          </a:p>
          <a:p>
            <a:pPr lvl="1"/>
            <a:r>
              <a:rPr lang="en-US" altLang="zh-CN" dirty="0"/>
              <a:t>Best to avoid “for any x” as it is ambiguous to whether it means “every” or “some”</a:t>
            </a:r>
            <a:endParaRPr lang="en-US" altLang="zh-CN" dirty="0"/>
          </a:p>
          <a:p>
            <a:r>
              <a:rPr lang="en-US" altLang="zh-CN" dirty="0"/>
              <a:t>Let Q(x) be the statement “x&lt;2”. What is the truth value of                  where the domain consists of all real numbers?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0725" name="Object 3"/>
          <p:cNvGraphicFramePr>
            <a:graphicFrameLocks noChangeAspect="1"/>
          </p:cNvGraphicFramePr>
          <p:nvPr/>
        </p:nvGraphicFramePr>
        <p:xfrm>
          <a:off x="3291205" y="2133600"/>
          <a:ext cx="141859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634365" imgH="215900" progId="Equation.3">
                  <p:embed/>
                </p:oleObj>
              </mc:Choice>
              <mc:Fallback>
                <p:oleObj name="" r:id="rId1" imgW="634365" imgH="215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91205" y="2133600"/>
                        <a:ext cx="141859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5"/>
          <p:cNvGraphicFramePr>
            <a:graphicFrameLocks noChangeAspect="1"/>
          </p:cNvGraphicFramePr>
          <p:nvPr/>
        </p:nvGraphicFramePr>
        <p:xfrm>
          <a:off x="3247390" y="5105400"/>
          <a:ext cx="147764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660400" imgH="215900" progId="Equation.3">
                  <p:embed/>
                </p:oleObj>
              </mc:Choice>
              <mc:Fallback>
                <p:oleObj name="" r:id="rId3" imgW="660400" imgH="2159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7390" y="5105400"/>
                        <a:ext cx="147764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Let P(x) be “x</a:t>
            </a:r>
            <a:r>
              <a:rPr lang="en-US" altLang="zh-CN" baseline="30000" dirty="0"/>
              <a:t>2</a:t>
            </a:r>
            <a:r>
              <a:rPr lang="en-US" altLang="zh-CN" dirty="0"/>
              <a:t>&gt;0”. To show that the statement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is false where the domain consists of all integers</a:t>
            </a:r>
            <a:endParaRPr lang="en-US" altLang="zh-CN" dirty="0"/>
          </a:p>
          <a:p>
            <a:pPr lvl="1"/>
            <a:r>
              <a:rPr lang="en-US" altLang="zh-CN" dirty="0"/>
              <a:t>Show a counterexample with x=0</a:t>
            </a:r>
            <a:endParaRPr lang="en-US" altLang="zh-CN" dirty="0"/>
          </a:p>
          <a:p>
            <a:r>
              <a:rPr lang="en-US" altLang="zh-CN" dirty="0"/>
              <a:t>When all the elements can be listed, e.g., 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x</a:t>
            </a:r>
            <a:r>
              <a:rPr lang="en-US" altLang="zh-CN" baseline="-25000" dirty="0"/>
              <a:t>n</a:t>
            </a:r>
            <a:r>
              <a:rPr lang="en-US" altLang="zh-CN" dirty="0"/>
              <a:t>, it follows that the universal quantification                  is the same as the conjunction P(x</a:t>
            </a:r>
            <a:r>
              <a:rPr lang="en-US" altLang="zh-CN" baseline="-25000" dirty="0"/>
              <a:t>1</a:t>
            </a:r>
            <a:r>
              <a:rPr lang="en-US" altLang="zh-CN" dirty="0"/>
              <a:t>) ˄P(x</a:t>
            </a:r>
            <a:r>
              <a:rPr lang="en-US" altLang="zh-CN" baseline="-25000" dirty="0"/>
              <a:t>2</a:t>
            </a:r>
            <a:r>
              <a:rPr lang="en-US" altLang="zh-CN" dirty="0"/>
              <a:t>) ˄…˄ P(x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852805" y="2260600"/>
          <a:ext cx="141859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634365" imgH="215900" progId="Equation.3">
                  <p:embed/>
                </p:oleObj>
              </mc:Choice>
              <mc:Fallback>
                <p:oleObj name="" r:id="rId1" imgW="634365" imgH="215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2805" y="2260600"/>
                        <a:ext cx="141859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3291205" y="4800600"/>
          <a:ext cx="141859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634365" imgH="215900" progId="Equation.3">
                  <p:embed/>
                </p:oleObj>
              </mc:Choice>
              <mc:Fallback>
                <p:oleObj name="" r:id="rId3" imgW="634365" imgH="215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1205" y="4800600"/>
                        <a:ext cx="141859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What is the truth value of                 where p(x) is the statement “x</a:t>
            </a:r>
            <a:r>
              <a:rPr lang="en-US" altLang="zh-CN" baseline="30000" dirty="0"/>
              <a:t>2</a:t>
            </a:r>
            <a:r>
              <a:rPr lang="en-US" altLang="zh-CN" dirty="0"/>
              <a:t> &lt; 10” and the domain consists of positive integers not exceeding 4?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is the same as P(1)˄P(2)˄P(3)˄P(4)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2773" name="Object 2"/>
          <p:cNvGraphicFramePr>
            <a:graphicFrameLocks noChangeAspect="1"/>
          </p:cNvGraphicFramePr>
          <p:nvPr/>
        </p:nvGraphicFramePr>
        <p:xfrm>
          <a:off x="5196205" y="1676400"/>
          <a:ext cx="141859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634365" imgH="215900" progId="Equation.3">
                  <p:embed/>
                </p:oleObj>
              </mc:Choice>
              <mc:Fallback>
                <p:oleObj name="" r:id="rId1" imgW="634365" imgH="215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96205" y="1676400"/>
                        <a:ext cx="141859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4"/>
          <p:cNvGraphicFramePr>
            <a:graphicFrameLocks noChangeAspect="1"/>
          </p:cNvGraphicFramePr>
          <p:nvPr/>
        </p:nvGraphicFramePr>
        <p:xfrm>
          <a:off x="1005205" y="3200400"/>
          <a:ext cx="141859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634365" imgH="215900" progId="Equation.3">
                  <p:embed/>
                </p:oleObj>
              </mc:Choice>
              <mc:Fallback>
                <p:oleObj name="" r:id="rId3" imgW="634365" imgH="215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205" y="3200400"/>
                        <a:ext cx="141859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Let p(x) be the statement “x&gt;3”. Is                true for the domain of all real numbers?</a:t>
            </a:r>
            <a:endParaRPr lang="en-US" altLang="zh-CN" dirty="0"/>
          </a:p>
          <a:p>
            <a:r>
              <a:rPr lang="en-US" altLang="zh-CN" dirty="0"/>
              <a:t>Let q(x) be the statement “x=x+1”. Is               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true for the domain of all real numbers?</a:t>
            </a:r>
            <a:endParaRPr lang="en-US" altLang="zh-CN" dirty="0"/>
          </a:p>
          <a:p>
            <a:r>
              <a:rPr lang="en-US" altLang="zh-CN" dirty="0"/>
              <a:t> When all elements of the domain can be listed, , e.g., 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x</a:t>
            </a:r>
            <a:r>
              <a:rPr lang="en-US" altLang="zh-CN" baseline="-25000" dirty="0"/>
              <a:t>n</a:t>
            </a:r>
            <a:r>
              <a:rPr lang="en-US" altLang="zh-CN" dirty="0"/>
              <a:t>, it follows that the existential quantification is the same as disjunction p(x</a:t>
            </a:r>
            <a:r>
              <a:rPr lang="en-US" altLang="zh-CN" baseline="-25000" dirty="0"/>
              <a:t>1</a:t>
            </a:r>
            <a:r>
              <a:rPr lang="en-US" altLang="zh-CN" dirty="0"/>
              <a:t>) ˅p(x</a:t>
            </a:r>
            <a:r>
              <a:rPr lang="en-US" altLang="zh-CN" baseline="-25000" dirty="0"/>
              <a:t>2</a:t>
            </a:r>
            <a:r>
              <a:rPr lang="en-US" altLang="zh-CN" dirty="0"/>
              <a:t>) ˅ … ˅ p(x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4821" name="Object 2"/>
          <p:cNvGraphicFramePr>
            <a:graphicFrameLocks noChangeAspect="1"/>
          </p:cNvGraphicFramePr>
          <p:nvPr/>
        </p:nvGraphicFramePr>
        <p:xfrm>
          <a:off x="6553200" y="1676400"/>
          <a:ext cx="13684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622300" imgH="215900" progId="Equation.3">
                  <p:embed/>
                </p:oleObj>
              </mc:Choice>
              <mc:Fallback>
                <p:oleObj name="" r:id="rId1" imgW="622300" imgH="2159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53200" y="1676400"/>
                        <a:ext cx="1368425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3"/>
          <p:cNvGraphicFramePr>
            <a:graphicFrameLocks noChangeAspect="1"/>
          </p:cNvGraphicFramePr>
          <p:nvPr/>
        </p:nvGraphicFramePr>
        <p:xfrm>
          <a:off x="6937375" y="2743200"/>
          <a:ext cx="13684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622300" imgH="215900" progId="Equation.3">
                  <p:embed/>
                </p:oleObj>
              </mc:Choice>
              <mc:Fallback>
                <p:oleObj name="" r:id="rId3" imgW="622300" imgH="2159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37375" y="2743200"/>
                        <a:ext cx="1368425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Existential quantification 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“There exists an element x in the domain such that P(x) (is true)”</a:t>
            </a:r>
            <a:endParaRPr lang="en-US" altLang="zh-CN" dirty="0"/>
          </a:p>
          <a:p>
            <a:r>
              <a:rPr lang="en-US" altLang="zh-CN" dirty="0"/>
              <a:t>Denote that as                  where       is the existential quantifier</a:t>
            </a:r>
            <a:endParaRPr lang="en-US" altLang="zh-CN" dirty="0"/>
          </a:p>
          <a:p>
            <a:r>
              <a:rPr lang="en-US" altLang="zh-CN" dirty="0"/>
              <a:t>In English, “for some”, “for at least one”,  or “there is”</a:t>
            </a:r>
            <a:endParaRPr lang="en-US" altLang="zh-CN" dirty="0"/>
          </a:p>
          <a:p>
            <a:r>
              <a:rPr lang="en-US" altLang="zh-CN" dirty="0"/>
              <a:t>Read as “There is an x such that P(x)”, “There is at least one x such that P(x)”, or “For some x, P(x)”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3797" name="Object 2"/>
          <p:cNvGraphicFramePr>
            <a:graphicFrameLocks noChangeAspect="1"/>
          </p:cNvGraphicFramePr>
          <p:nvPr/>
        </p:nvGraphicFramePr>
        <p:xfrm>
          <a:off x="6324600" y="609600"/>
          <a:ext cx="355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27000" imgH="152400" progId="Equation.3">
                  <p:embed/>
                </p:oleObj>
              </mc:Choice>
              <mc:Fallback>
                <p:oleObj name="" r:id="rId1" imgW="127000" imgH="152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24600" y="609600"/>
                        <a:ext cx="355600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3"/>
          <p:cNvGraphicFramePr>
            <a:graphicFrameLocks noChangeAspect="1"/>
          </p:cNvGraphicFramePr>
          <p:nvPr/>
        </p:nvGraphicFramePr>
        <p:xfrm>
          <a:off x="3429000" y="2742724"/>
          <a:ext cx="1368425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622300" imgH="215900" progId="Equation.3">
                  <p:embed/>
                </p:oleObj>
              </mc:Choice>
              <mc:Fallback>
                <p:oleObj name="" r:id="rId3" imgW="622300" imgH="215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2742724"/>
                        <a:ext cx="1368425" cy="475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4"/>
          <p:cNvGraphicFramePr>
            <a:graphicFrameLocks noChangeAspect="1"/>
          </p:cNvGraphicFramePr>
          <p:nvPr/>
        </p:nvGraphicFramePr>
        <p:xfrm>
          <a:off x="6248400" y="2743200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27000" imgH="152400" progId="Equation.3">
                  <p:embed/>
                </p:oleObj>
              </mc:Choice>
              <mc:Fallback>
                <p:oleObj name="" r:id="rId5" imgW="127000" imgH="152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8400" y="2743200"/>
                        <a:ext cx="279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Tautology and contradiction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8196" name="Picture 3" descr="t01_2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524000"/>
            <a:ext cx="7607300" cy="327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TextBox 5"/>
          <p:cNvSpPr txBox="1"/>
          <p:nvPr/>
        </p:nvSpPr>
        <p:spPr>
          <a:xfrm>
            <a:off x="685800" y="4953000"/>
            <a:ext cx="8077200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</a:rPr>
              <a:t> A compound proposition:</a:t>
            </a:r>
            <a:endParaRPr lang="en-US" altLang="zh-CN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</a:rPr>
              <a:t>Tautology</a:t>
            </a: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</a:rPr>
              <a:t>: always true</a:t>
            </a:r>
            <a:endParaRPr lang="en-US" altLang="zh-CN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</a:rPr>
              <a:t>Contradiction</a:t>
            </a: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</a:rPr>
              <a:t>: always false</a:t>
            </a:r>
            <a:endParaRPr lang="en-US" altLang="zh-CN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</a:rPr>
              <a:t>Contingency</a:t>
            </a: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</a:rPr>
              <a:t>: neither a tautology nor a contradiction</a:t>
            </a:r>
            <a:endParaRPr lang="en-US" altLang="zh-CN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What is the truth value of                 where P(x) is the statement “x</a:t>
            </a:r>
            <a:r>
              <a:rPr lang="en-US" altLang="zh-CN" baseline="30000" dirty="0"/>
              <a:t>2</a:t>
            </a:r>
            <a:r>
              <a:rPr lang="en-US" altLang="zh-CN" dirty="0"/>
              <a:t> &gt; 10” and the domain consists of positive integers not exceeding 4?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is the same as P(1) ˅P(2) ˅P(3) ˅ P(4)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5845" name="Object 2"/>
          <p:cNvGraphicFramePr>
            <a:graphicFrameLocks noChangeAspect="1"/>
          </p:cNvGraphicFramePr>
          <p:nvPr/>
        </p:nvGraphicFramePr>
        <p:xfrm>
          <a:off x="5181600" y="1658462"/>
          <a:ext cx="1368425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622300" imgH="215900" progId="Equation.3">
                  <p:embed/>
                </p:oleObj>
              </mc:Choice>
              <mc:Fallback>
                <p:oleObj name="" r:id="rId1" imgW="622300" imgH="2159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81600" y="1658462"/>
                        <a:ext cx="1368425" cy="475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3"/>
          <p:cNvGraphicFramePr>
            <a:graphicFrameLocks noChangeAspect="1"/>
          </p:cNvGraphicFramePr>
          <p:nvPr/>
        </p:nvGraphicFramePr>
        <p:xfrm>
          <a:off x="838200" y="3276124"/>
          <a:ext cx="1368425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622300" imgH="215900" progId="Equation.3">
                  <p:embed/>
                </p:oleObj>
              </mc:Choice>
              <mc:Fallback>
                <p:oleObj name="" r:id="rId3" imgW="622300" imgH="215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276124"/>
                        <a:ext cx="1368425" cy="475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Uniqueness quantifier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There exists a unique x such that P(x) is true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endParaRPr lang="en-US" altLang="zh-CN" dirty="0"/>
          </a:p>
          <a:p>
            <a:r>
              <a:rPr lang="en-US" altLang="zh-CN" dirty="0"/>
              <a:t>“There is exactly one”, “There is one and only one”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6869" name="Object 2"/>
          <p:cNvGraphicFramePr>
            <a:graphicFrameLocks noChangeAspect="1"/>
          </p:cNvGraphicFramePr>
          <p:nvPr/>
        </p:nvGraphicFramePr>
        <p:xfrm>
          <a:off x="1004888" y="2133600"/>
          <a:ext cx="12668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58800" imgH="215900" progId="Equation.3">
                  <p:embed/>
                </p:oleObj>
              </mc:Choice>
              <mc:Fallback>
                <p:oleObj name="" r:id="rId1" imgW="558800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4888" y="2133600"/>
                        <a:ext cx="1266825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3"/>
          <p:cNvGraphicFramePr>
            <a:graphicFrameLocks noChangeAspect="1"/>
          </p:cNvGraphicFramePr>
          <p:nvPr/>
        </p:nvGraphicFramePr>
        <p:xfrm>
          <a:off x="5791200" y="587375"/>
          <a:ext cx="13303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405765" imgH="215900" progId="Equation.3">
                  <p:embed/>
                </p:oleObj>
              </mc:Choice>
              <mc:Fallback>
                <p:oleObj name="" r:id="rId3" imgW="405765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200" y="587375"/>
                        <a:ext cx="1330325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Quantifiers with restricted domains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891" name="Content Placeholder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What do the following statements mean for the domain of real numbers?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7893" name="Content Placeholder 4"/>
          <p:cNvGraphicFramePr>
            <a:graphicFrameLocks noChangeAspect="1"/>
          </p:cNvGraphicFramePr>
          <p:nvPr/>
        </p:nvGraphicFramePr>
        <p:xfrm>
          <a:off x="620713" y="3124200"/>
          <a:ext cx="809148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794000" imgH="736600" progId="Equation.3">
                  <p:embed/>
                </p:oleObj>
              </mc:Choice>
              <mc:Fallback>
                <p:oleObj name="" r:id="rId1" imgW="2794000" imgH="736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0713" y="3124200"/>
                        <a:ext cx="8091487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Box 7"/>
          <p:cNvSpPr txBox="1"/>
          <p:nvPr/>
        </p:nvSpPr>
        <p:spPr>
          <a:xfrm>
            <a:off x="1219200" y="5638800"/>
            <a:ext cx="6705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Be careful about → and ˄ in these statements  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Precedence of quantifiers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                have </a:t>
            </a:r>
            <a:r>
              <a:rPr lang="en-US" altLang="zh-CN" dirty="0">
                <a:solidFill>
                  <a:srgbClr val="FF0000"/>
                </a:solidFill>
              </a:rPr>
              <a:t>higher precedence than all</a:t>
            </a:r>
            <a:r>
              <a:rPr lang="en-US" altLang="zh-CN" dirty="0"/>
              <a:t> logical operators from propositional calculus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8917" name="Content Placeholder 4"/>
          <p:cNvGraphicFramePr>
            <a:graphicFrameLocks noChangeAspect="1"/>
          </p:cNvGraphicFramePr>
          <p:nvPr/>
        </p:nvGraphicFramePr>
        <p:xfrm>
          <a:off x="914400" y="1676400"/>
          <a:ext cx="1306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08000" imgH="177800" progId="Equation.3">
                  <p:embed/>
                </p:oleObj>
              </mc:Choice>
              <mc:Fallback>
                <p:oleObj name="" r:id="rId1" imgW="508000" imgH="177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13065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3"/>
          <p:cNvGraphicFramePr>
            <a:graphicFrameLocks noChangeAspect="1"/>
          </p:cNvGraphicFramePr>
          <p:nvPr/>
        </p:nvGraphicFramePr>
        <p:xfrm>
          <a:off x="685800" y="2895600"/>
          <a:ext cx="7924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3898900" imgH="228600" progId="Equation.3">
                  <p:embed/>
                </p:oleObj>
              </mc:Choice>
              <mc:Fallback>
                <p:oleObj name="" r:id="rId3" imgW="38989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895600"/>
                        <a:ext cx="79248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Binding variables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39940" name="Content Placeholder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When a quantifier is used on the variable x, this occurrence of variable is </a:t>
            </a:r>
            <a:r>
              <a:rPr lang="en-US" altLang="zh-CN" b="1" dirty="0"/>
              <a:t>bound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If a variable is not bound, then it is </a:t>
            </a:r>
            <a:r>
              <a:rPr lang="en-US" altLang="zh-CN" b="1" dirty="0"/>
              <a:t>free</a:t>
            </a:r>
            <a:endParaRPr lang="en-US" altLang="zh-CN" b="1" dirty="0"/>
          </a:p>
          <a:p>
            <a:r>
              <a:rPr lang="en-US" altLang="zh-CN" dirty="0">
                <a:solidFill>
                  <a:srgbClr val="FF0000"/>
                </a:solidFill>
              </a:rPr>
              <a:t>All variables</a:t>
            </a:r>
            <a:r>
              <a:rPr lang="en-US" altLang="zh-CN" dirty="0"/>
              <a:t> occur in propositional function of predicate calculus </a:t>
            </a:r>
            <a:r>
              <a:rPr lang="en-US" altLang="zh-CN" dirty="0">
                <a:solidFill>
                  <a:srgbClr val="FF0000"/>
                </a:solidFill>
              </a:rPr>
              <a:t>must be bound or set to a particular value</a:t>
            </a:r>
            <a:r>
              <a:rPr lang="en-US" altLang="zh-CN" dirty="0"/>
              <a:t> to turn it into a </a:t>
            </a:r>
            <a:r>
              <a:rPr lang="en-US" altLang="zh-CN" dirty="0">
                <a:solidFill>
                  <a:srgbClr val="FF0000"/>
                </a:solidFill>
              </a:rPr>
              <a:t>proposition</a:t>
            </a:r>
            <a:endParaRPr lang="en-US" altLang="zh-CN" dirty="0"/>
          </a:p>
          <a:p>
            <a:r>
              <a:rPr lang="en-US" altLang="zh-CN" dirty="0"/>
              <a:t>The part of a logical expression to which a quantifier is applied is the </a:t>
            </a:r>
            <a:r>
              <a:rPr lang="en-US" altLang="zh-CN" b="1" dirty="0"/>
              <a:t>scope</a:t>
            </a:r>
            <a:r>
              <a:rPr lang="en-US" altLang="zh-CN" dirty="0"/>
              <a:t> of this quantifier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0964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981200" y="3200400"/>
          <a:ext cx="44323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1600200" imgH="660400" progId="Equation.3">
                  <p:embed/>
                </p:oleObj>
              </mc:Choice>
              <mc:Fallback>
                <p:oleObj name="" r:id="rId1" imgW="1600200" imgH="660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981200" y="3200400"/>
                        <a:ext cx="4432300" cy="1828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Box 4"/>
          <p:cNvSpPr txBox="1"/>
          <p:nvPr/>
        </p:nvSpPr>
        <p:spPr>
          <a:xfrm>
            <a:off x="1447800" y="1676400"/>
            <a:ext cx="5934075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What are the scope of these expressions?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Are all the variables bound?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40966" name="TextBox 4"/>
          <p:cNvSpPr txBox="1"/>
          <p:nvPr/>
        </p:nvSpPr>
        <p:spPr>
          <a:xfrm>
            <a:off x="1463675" y="5334000"/>
            <a:ext cx="7200900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The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same letter</a:t>
            </a:r>
            <a:r>
              <a:rPr lang="en-US" altLang="zh-CN" dirty="0">
                <a:latin typeface="Arial" panose="020B0604020202020204" pitchFamily="34" charset="0"/>
              </a:rPr>
              <a:t> is often used to represent variables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bound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by different quantifiers</a:t>
            </a:r>
            <a:r>
              <a:rPr lang="en-US" altLang="zh-CN" dirty="0">
                <a:latin typeface="Arial" panose="020B0604020202020204" pitchFamily="34" charset="0"/>
              </a:rPr>
              <a:t> with scopes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that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do not overlap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Logical equivalence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p ≡ q : the compound propositions p and q are logically equivalent if </a:t>
            </a:r>
            <a:r>
              <a:rPr lang="en-US" altLang="zh-CN" dirty="0">
                <a:solidFill>
                  <a:srgbClr val="FF0000"/>
                </a:solidFill>
              </a:rPr>
              <a:t>p ↔ q is a tautology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!!!</a:t>
            </a:r>
            <a:r>
              <a:rPr lang="en-US" altLang="zh-CN" dirty="0">
                <a:solidFill>
                  <a:schemeClr val="tx1"/>
                </a:solidFill>
              </a:rPr>
              <a:t>The symbol </a:t>
            </a:r>
            <a:r>
              <a:rPr lang="en-US" altLang="zh-CN" dirty="0">
                <a:solidFill>
                  <a:srgbClr val="FF0000"/>
                </a:solidFill>
              </a:rPr>
              <a:t>≡ is not a logical connective, and p ≡ q is not a compound proposition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Can use truth table to determine whether two propositions are equivalent or not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0244" name="Picture 3" descr="t01_2_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" y="2743200"/>
            <a:ext cx="9117013" cy="355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Show that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¬</a:t>
            </a:r>
            <a:r>
              <a:rPr lang="en-US" altLang="zh-CN" dirty="0"/>
              <a:t>(p</a:t>
            </a:r>
            <a:r>
              <a:rPr lang="en-US" altLang="zh-CN" dirty="0">
                <a:sym typeface="Wingdings" panose="05000000000000000000" pitchFamily="2" charset="2"/>
              </a:rPr>
              <a:t> v q) and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¬</a:t>
            </a:r>
            <a:r>
              <a:rPr lang="en-US" altLang="zh-CN" dirty="0"/>
              <a:t>p ˄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¬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q are equivalent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1267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533400" y="457200"/>
          <a:ext cx="4648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02665" imgH="165100" progId="Equation.3">
                  <p:embed/>
                </p:oleObj>
              </mc:Choice>
              <mc:Fallback>
                <p:oleObj name="" r:id="rId1" imgW="1002665" imgH="165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33400" y="457200"/>
                        <a:ext cx="4648200" cy="7651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990600" y="2133600"/>
          <a:ext cx="7315200" cy="23622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p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p→q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¬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p˅q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2292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1677988"/>
            <a:ext cx="8229600" cy="437038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3316" name="Picture 3" descr="t01_2_005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762000" y="1890713"/>
            <a:ext cx="7094538" cy="367188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 Morgan’s laws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4340" name="Picture 3" descr="t01_2_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24000"/>
            <a:ext cx="7531100" cy="49418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b2c0fb7-1010-4a17-81a5-25f7c9d852b6}"/>
</p:tagLst>
</file>

<file path=ppt/tags/tag2.xml><?xml version="1.0" encoding="utf-8"?>
<p:tagLst xmlns:p="http://schemas.openxmlformats.org/presentationml/2006/main">
  <p:tag name="COMMONDATA" val="eyJoZGlkIjoiMDdhMjhmMjUzMDYzY2FmNWQxOWVkMzZlMjk2MzEzOGIifQ=="/>
  <p:tag name="KSO_WPP_MARK_KEY" val="13842b5e-65ee-486a-9f51-80aa0d838288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6724</Words>
  <Application>WPS 演示</Application>
  <PresentationFormat/>
  <Paragraphs>318</Paragraphs>
  <Slides>35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35</vt:i4>
      </vt:variant>
    </vt:vector>
  </HeadingPairs>
  <TitlesOfParts>
    <vt:vector size="73" baseType="lpstr">
      <vt:lpstr>Arial</vt:lpstr>
      <vt:lpstr>宋体</vt:lpstr>
      <vt:lpstr>Wingdings</vt:lpstr>
      <vt:lpstr>MS PGothic</vt:lpstr>
      <vt:lpstr>Calibri</vt:lpstr>
      <vt:lpstr>Helvetica</vt:lpstr>
      <vt:lpstr>Times New Roman</vt:lpstr>
      <vt:lpstr>微软雅黑</vt:lpstr>
      <vt:lpstr>Arial Unicode MS</vt:lpstr>
      <vt:lpstr>1_Custom Design</vt:lpstr>
      <vt:lpstr>2_Custom Design</vt:lpstr>
      <vt:lpstr>3_Custom Design</vt:lpstr>
      <vt:lpstr>Custom Design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Discrete Mathematics SZU CS</vt:lpstr>
      <vt:lpstr>1.3 Propositional equivalences</vt:lpstr>
      <vt:lpstr>Tautology and contradiction</vt:lpstr>
      <vt:lpstr>Logical equivalence</vt:lpstr>
      <vt:lpstr>Example</vt:lpstr>
      <vt:lpstr>PowerPoint 演示文稿</vt:lpstr>
      <vt:lpstr>Example</vt:lpstr>
      <vt:lpstr>Example</vt:lpstr>
      <vt:lpstr>De Morgan’s laws</vt:lpstr>
      <vt:lpstr>Example</vt:lpstr>
      <vt:lpstr>De Morgan’s law: general form</vt:lpstr>
      <vt:lpstr>Logical  equivalences</vt:lpstr>
      <vt:lpstr>PowerPoint 演示文稿</vt:lpstr>
      <vt:lpstr>PowerPoint 演示文稿</vt:lpstr>
      <vt:lpstr>Constructing new logical equivalences</vt:lpstr>
      <vt:lpstr>Constructing new logical equivalences</vt:lpstr>
      <vt:lpstr>Limitations of proposition logic</vt:lpstr>
      <vt:lpstr>Example</vt:lpstr>
      <vt:lpstr>1.4 Predicate and quantifiers</vt:lpstr>
      <vt:lpstr>Example: x &gt; 3</vt:lpstr>
      <vt:lpstr>Example</vt:lpstr>
      <vt:lpstr>N-ary Predicate </vt:lpstr>
      <vt:lpstr>Quantifiers</vt:lpstr>
      <vt:lpstr>Universal quantifier  </vt:lpstr>
      <vt:lpstr>Example</vt:lpstr>
      <vt:lpstr>Example</vt:lpstr>
      <vt:lpstr>Example</vt:lpstr>
      <vt:lpstr>Example</vt:lpstr>
      <vt:lpstr>Existential quantification </vt:lpstr>
      <vt:lpstr>Example</vt:lpstr>
      <vt:lpstr>Uniqueness quantifier</vt:lpstr>
      <vt:lpstr>Quantifiers with restricted domains</vt:lpstr>
      <vt:lpstr>Precedence of quantifiers</vt:lpstr>
      <vt:lpstr>Binding variables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CS173: Discrete Math</dc:title>
  <dc:creator>Cinda Heeren User</dc:creator>
  <cp:lastModifiedBy>patrick临风</cp:lastModifiedBy>
  <cp:revision>229</cp:revision>
  <dcterms:created xsi:type="dcterms:W3CDTF">2005-08-25T03:39:00Z</dcterms:created>
  <dcterms:modified xsi:type="dcterms:W3CDTF">2022-09-08T14:22:26Z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C108FBC4A3FA4D8DA87B9974F648FDB1</vt:lpwstr>
  </property>
  <property fmtid="{D5CDD505-2E9C-101B-9397-08002B2CF9AE}" pid="3" name="KSOProductBuildVer">
    <vt:lpwstr>2052-11.1.0.12313</vt:lpwstr>
  </property>
</Properties>
</file>