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33"/>
  </p:handoutMasterIdLst>
  <p:sldIdLst>
    <p:sldId id="257" r:id="rId6"/>
    <p:sldId id="401" r:id="rId8"/>
    <p:sldId id="402" r:id="rId9"/>
    <p:sldId id="403" r:id="rId10"/>
    <p:sldId id="404" r:id="rId11"/>
    <p:sldId id="405" r:id="rId12"/>
    <p:sldId id="409" r:id="rId13"/>
    <p:sldId id="428" r:id="rId14"/>
    <p:sldId id="42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3" r:id="rId27"/>
    <p:sldId id="424" r:id="rId28"/>
    <p:sldId id="425" r:id="rId29"/>
    <p:sldId id="421" r:id="rId30"/>
    <p:sldId id="422" r:id="rId31"/>
    <p:sldId id="427" r:id="rId32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1BA51B-5341-4B35-8D58-59FBBB3090C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2662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 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peng xiaogang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Using quantifiers in system specifications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mail message larger than one megabyte will be compressed”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s(m,y) be “mail message m is larger than y megabytes” where m has the domain of all mail messages and y is a positive real number.  Let c(m) denote “message m will be compressed”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3048000" y="5334000"/>
          <a:ext cx="374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244600" imgH="203200" progId="Equation.3">
                  <p:embed/>
                </p:oleObj>
              </mc:Choice>
              <mc:Fallback>
                <p:oleObj name="" r:id="rId1" imgW="12446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5334000"/>
                        <a:ext cx="3749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“If a user is active, at least one network link will be available”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a(u) represent “user u is active” where u has the domain of all users, and let s(n, x) denote “network link n is in state x” where n has the domain of all network links, and x has the domain of all possible states, {available, unavailable}.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057400" y="5715000"/>
          <a:ext cx="480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790700" imgH="241300" progId="Equation.3">
                  <p:embed/>
                </p:oleObj>
              </mc:Choice>
              <mc:Fallback>
                <p:oleObj name="" r:id="rId1" imgW="17907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5715000"/>
                        <a:ext cx="48006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1.5 Nested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364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447800" y="2209800"/>
          <a:ext cx="609600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819400" imgH="660400" progId="Equation.3">
                  <p:embed/>
                </p:oleObj>
              </mc:Choice>
              <mc:Fallback>
                <p:oleObj name="" r:id="rId1" imgW="2819400" imgH="660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47800" y="2209800"/>
                        <a:ext cx="6096000" cy="1427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447800" y="3962400"/>
          <a:ext cx="440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159000" imgH="660400" progId="Equation.3">
                  <p:embed/>
                </p:oleObj>
              </mc:Choice>
              <mc:Fallback>
                <p:oleObj name="" r:id="rId3" imgW="2159000" imgH="660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44069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Box 6"/>
          <p:cNvSpPr txBox="1"/>
          <p:nvPr/>
        </p:nvSpPr>
        <p:spPr>
          <a:xfrm>
            <a:off x="685800" y="1524000"/>
            <a:ext cx="5699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Let the variable domain be real numbers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367" name="TextBox 6"/>
          <p:cNvSpPr txBox="1"/>
          <p:nvPr/>
        </p:nvSpPr>
        <p:spPr>
          <a:xfrm>
            <a:off x="1295400" y="5486400"/>
            <a:ext cx="5321300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where the domain for these variables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consists of real numbers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as loop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For every x, for every y  </a:t>
            </a:r>
            <a:endParaRPr lang="en-US" altLang="zh-CN" sz="2800" dirty="0"/>
          </a:p>
          <a:p>
            <a:pPr lvl="1"/>
            <a:r>
              <a:rPr lang="en-US" altLang="zh-CN" sz="2400" dirty="0"/>
              <a:t>Loop through x and for each x loop through y</a:t>
            </a:r>
            <a:endParaRPr lang="en-US" altLang="zh-CN" sz="2400" dirty="0"/>
          </a:p>
          <a:p>
            <a:pPr lvl="1"/>
            <a:r>
              <a:rPr lang="en-US" altLang="zh-CN" sz="2400" dirty="0"/>
              <a:t>If we find p(x,y) is true for all x and y, then the                                           statement is true</a:t>
            </a:r>
            <a:endParaRPr lang="en-US" altLang="zh-CN" sz="2400" dirty="0"/>
          </a:p>
          <a:p>
            <a:pPr lvl="1"/>
            <a:r>
              <a:rPr lang="en-US" altLang="zh-CN" sz="2400" dirty="0"/>
              <a:t>If we ever hit a value x for which we hit a value for which p(x,y) is false, the whole statement is false</a:t>
            </a:r>
            <a:endParaRPr lang="en-US" altLang="zh-CN" sz="2400" dirty="0"/>
          </a:p>
          <a:p>
            <a:r>
              <a:rPr lang="en-US" altLang="zh-CN" sz="2800" dirty="0"/>
              <a:t>For every x, there exists y </a:t>
            </a:r>
            <a:endParaRPr lang="en-US" altLang="zh-CN" sz="2800" dirty="0"/>
          </a:p>
          <a:p>
            <a:pPr lvl="1"/>
            <a:r>
              <a:rPr lang="en-US" altLang="zh-CN" sz="2400" dirty="0"/>
              <a:t>Loop through x until we find a y that p(x,y) is true</a:t>
            </a:r>
            <a:endParaRPr lang="en-US" altLang="zh-CN" sz="2400" dirty="0"/>
          </a:p>
          <a:p>
            <a:pPr lvl="1"/>
            <a:r>
              <a:rPr lang="en-US" altLang="zh-CN" sz="2400" dirty="0"/>
              <a:t>If for every x, we find such a y, then the statement is true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4724400" y="1676400"/>
          <a:ext cx="198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99465" imgH="203200" progId="Equation.3">
                  <p:embed/>
                </p:oleObj>
              </mc:Choice>
              <mc:Fallback>
                <p:oleObj name="" r:id="rId1" imgW="7994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24400" y="1676400"/>
                        <a:ext cx="1981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4953000" y="4191000"/>
          <a:ext cx="1917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74065" imgH="203200" progId="Equation.3">
                  <p:embed/>
                </p:oleObj>
              </mc:Choice>
              <mc:Fallback>
                <p:oleObj name="" r:id="rId3" imgW="7740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4191000"/>
                        <a:ext cx="19177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as loop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    : loop through the values for x until we find an x for which p(x,y) is always true when we loop through all values for y</a:t>
            </a:r>
            <a:endParaRPr lang="en-US" altLang="zh-CN" dirty="0"/>
          </a:p>
          <a:p>
            <a:pPr lvl="1"/>
            <a:r>
              <a:rPr lang="en-US" altLang="zh-CN" dirty="0"/>
              <a:t>Once found such one x, then it is true</a:t>
            </a:r>
            <a:endParaRPr lang="en-US" altLang="zh-CN" dirty="0"/>
          </a:p>
          <a:p>
            <a:r>
              <a:rPr lang="en-US" altLang="zh-CN" dirty="0"/>
              <a:t>                    : loop though the values for x where for each x loop through the values of y until we find an x for which we find a y such that p(x,y) is true</a:t>
            </a:r>
            <a:endParaRPr lang="en-US" altLang="zh-CN" dirty="0"/>
          </a:p>
          <a:p>
            <a:pPr lvl="1"/>
            <a:r>
              <a:rPr lang="en-US" altLang="zh-CN" dirty="0"/>
              <a:t>False only if we never hit an x for which we never find y such that p(x,y) is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825500" y="1676400"/>
          <a:ext cx="1917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74065" imgH="203200" progId="Equation.3">
                  <p:embed/>
                </p:oleObj>
              </mc:Choice>
              <mc:Fallback>
                <p:oleObj name="" r:id="rId1" imgW="7740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676400"/>
                        <a:ext cx="19177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869950" y="3810000"/>
          <a:ext cx="1854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48665" imgH="203200" progId="Equation.3">
                  <p:embed/>
                </p:oleObj>
              </mc:Choice>
              <mc:Fallback>
                <p:oleObj name="" r:id="rId3" imgW="7486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50" y="3810000"/>
                        <a:ext cx="1854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Order of quantification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1524000" y="1524000"/>
          <a:ext cx="592613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78100" imgH="889000" progId="Equation.3">
                  <p:embed/>
                </p:oleObj>
              </mc:Choice>
              <mc:Fallback>
                <p:oleObj name="" r:id="rId1" imgW="2578100" imgH="889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524000"/>
                        <a:ext cx="5926138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762000" y="4114800"/>
          <a:ext cx="7791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356100" imgH="1117600" progId="Equation.3">
                  <p:embed/>
                </p:oleObj>
              </mc:Choice>
              <mc:Fallback>
                <p:oleObj name="" r:id="rId3" imgW="4356100" imgH="1117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114800"/>
                        <a:ext cx="779145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of two variables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9461" name="Picture 3" descr="t01_4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371600"/>
            <a:ext cx="9117012" cy="4764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with more variables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914718" y="1303179"/>
          <a:ext cx="7006590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48000" imgH="1346200" progId="Equation.3">
                  <p:embed/>
                </p:oleObj>
              </mc:Choice>
              <mc:Fallback>
                <p:oleObj name="" r:id="rId1" imgW="3048000" imgH="1346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718" y="1303179"/>
                        <a:ext cx="7006590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Translating mathematical statements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“The sum of two positive integers is always positive”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1066800" y="2743200"/>
          <a:ext cx="67738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46400" imgH="660400" progId="Equation.3">
                  <p:embed/>
                </p:oleObj>
              </mc:Choice>
              <mc:Fallback>
                <p:oleObj name="" r:id="rId1" imgW="2946400" imgH="660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743200"/>
                        <a:ext cx="6773863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/>
          <p:cNvGraphicFramePr>
            <a:graphicFrameLocks noChangeAspect="1"/>
          </p:cNvGraphicFramePr>
          <p:nvPr/>
        </p:nvGraphicFramePr>
        <p:xfrm>
          <a:off x="1066800" y="4572000"/>
          <a:ext cx="67738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946400" imgH="660400" progId="Equation.3">
                  <p:embed/>
                </p:oleObj>
              </mc:Choice>
              <mc:Fallback>
                <p:oleObj name="" r:id="rId3" imgW="2946400" imgH="660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6773863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real number except zero has a multiplicative inverse”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381000" y="2755900"/>
          <a:ext cx="85534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721100" imgH="660400" progId="Equation.3">
                  <p:embed/>
                </p:oleObj>
              </mc:Choice>
              <mc:Fallback>
                <p:oleObj name="" r:id="rId1" imgW="3721100" imgH="660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755900"/>
                        <a:ext cx="8553450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Logical equivalences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S≡T: Two statements S and T involving predicates and quantifiers are </a:t>
            </a:r>
            <a:r>
              <a:rPr lang="en-US" altLang="zh-CN" b="1" dirty="0"/>
              <a:t>logically equivalent</a:t>
            </a:r>
            <a:endParaRPr lang="en-US" altLang="zh-CN" b="1" dirty="0"/>
          </a:p>
          <a:p>
            <a:pPr lvl="1"/>
            <a:r>
              <a:rPr lang="en-US" altLang="zh-CN" b="1" i="1" dirty="0"/>
              <a:t>If </a:t>
            </a:r>
            <a:r>
              <a:rPr lang="en-US" altLang="zh-CN" dirty="0"/>
              <a:t>and</a:t>
            </a:r>
            <a:r>
              <a:rPr lang="en-US" altLang="zh-CN" b="1" i="1" dirty="0"/>
              <a:t> only if </a:t>
            </a:r>
            <a:r>
              <a:rPr lang="en-US" altLang="zh-CN" dirty="0"/>
              <a:t>they have the same truth value </a:t>
            </a:r>
            <a:r>
              <a:rPr lang="en-US" altLang="zh-CN" dirty="0">
                <a:solidFill>
                  <a:srgbClr val="FF0000"/>
                </a:solidFill>
              </a:rPr>
              <a:t>no matter which predicates</a:t>
            </a:r>
            <a:r>
              <a:rPr lang="en-US" altLang="zh-CN" dirty="0"/>
              <a:t> are substituted into these statements and</a:t>
            </a:r>
            <a:r>
              <a:rPr lang="en-US" altLang="zh-CN" dirty="0">
                <a:solidFill>
                  <a:srgbClr val="FF0000"/>
                </a:solidFill>
              </a:rPr>
              <a:t> which domain</a:t>
            </a:r>
            <a:r>
              <a:rPr lang="en-US" altLang="zh-CN" dirty="0"/>
              <a:t> is used for the variables.</a:t>
            </a:r>
            <a:endParaRPr lang="en-US" altLang="zh-CN" dirty="0"/>
          </a:p>
          <a:p>
            <a:pPr lvl="1"/>
            <a:r>
              <a:rPr lang="en-US" altLang="zh-CN" dirty="0"/>
              <a:t>Example: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i.e., we can distribute a universal quantifier   over a conjunction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2971800" y="5029200"/>
          <a:ext cx="491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84400" imgH="203200" progId="Equation.3">
                  <p:embed/>
                </p:oleObj>
              </mc:Choice>
              <mc:Fallback>
                <p:oleObj name="" r:id="rId1" imgW="21844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5029200"/>
                        <a:ext cx="491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Express limit using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For every real number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&gt;0, there exists a real number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&gt;0, such that |f(x)-L|&lt;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0&lt;|x-a|&lt;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1066800" y="1676400"/>
          <a:ext cx="2801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219200" imgH="279400" progId="Equation.3">
                  <p:embed/>
                </p:oleObj>
              </mc:Choice>
              <mc:Fallback>
                <p:oleObj name="" r:id="rId1" imgW="1219200" imgH="279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280193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838200" y="3886200"/>
          <a:ext cx="74422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238500" imgH="635000" progId="Equation.3">
                  <p:embed/>
                </p:oleObj>
              </mc:Choice>
              <mc:Fallback>
                <p:oleObj name="" r:id="rId3" imgW="3238500" imgH="635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886200"/>
                        <a:ext cx="7442200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838200" y="5638800"/>
          <a:ext cx="6800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959100" imgH="431800" progId="Equation.3">
                  <p:embed/>
                </p:oleObj>
              </mc:Choice>
              <mc:Fallback>
                <p:oleObj name="" r:id="rId5" imgW="29591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638800"/>
                        <a:ext cx="68008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Translating </a:t>
            </a:r>
            <a:r>
              <a:rPr lang="en-US" altLang="zh-CN">
                <a:sym typeface="+mn-ea"/>
              </a:rPr>
              <a:t>English</a:t>
            </a:r>
            <a:r>
              <a:rPr lang="en-US" altLang="zh-CN"/>
              <a:t>  into </a:t>
            </a:r>
            <a:r>
              <a:rPr lang="en-US" altLang="zh-CN">
                <a:sym typeface="+mn-ea"/>
              </a:rPr>
              <a:t>Logical Statement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a person is female and is a parent, then this person is someone</a:t>
            </a:r>
            <a:r>
              <a:rPr lang="en-US" altLang="zh-CN"/>
              <a:t>’</a:t>
            </a:r>
            <a:r>
              <a:rPr lang="zh-CN" altLang="en-US"/>
              <a:t>s</a:t>
            </a:r>
            <a:r>
              <a:rPr lang="en-US" altLang="zh-CN"/>
              <a:t>  </a:t>
            </a:r>
            <a:r>
              <a:rPr lang="zh-CN" altLang="en-US"/>
              <a:t>mother</a:t>
            </a:r>
            <a:endParaRPr lang="zh-CN" altLang="en-US"/>
          </a:p>
          <a:p>
            <a:r>
              <a:rPr lang="zh-CN" altLang="en-US"/>
              <a:t>∀x((F (x) ∧ P (x)) → ∃yM(x, y)).</a:t>
            </a:r>
            <a:endParaRPr lang="zh-CN" altLang="en-US"/>
          </a:p>
          <a:p>
            <a:r>
              <a:rPr lang="en-US" altLang="zh-CN"/>
              <a:t>is ∀x∃y((F (x) ∧ P (x)) → M(x, y)) ok?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Everyone has exactly one best friend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“For every</a:t>
            </a:r>
            <a:r>
              <a:rPr lang="en-US" altLang="zh-CN"/>
              <a:t> </a:t>
            </a:r>
            <a:r>
              <a:rPr lang="zh-CN" altLang="en-US"/>
              <a:t>person x, person x has exactly one best friend.”</a:t>
            </a:r>
            <a:endParaRPr lang="zh-CN" altLang="en-US"/>
          </a:p>
          <a:p>
            <a:r>
              <a:rPr lang="zh-CN" altLang="en-US"/>
              <a:t>∀x(person x has exactly one best friend),</a:t>
            </a:r>
            <a:endParaRPr lang="zh-CN" altLang="en-US"/>
          </a:p>
          <a:p>
            <a:r>
              <a:rPr lang="zh-CN" altLang="en-US"/>
              <a:t>B(x, y) to be the statement “y is the best friend</a:t>
            </a:r>
            <a:r>
              <a:rPr lang="en-US" altLang="zh-CN"/>
              <a:t> </a:t>
            </a:r>
            <a:r>
              <a:rPr lang="zh-CN" altLang="en-US"/>
              <a:t>of x,” </a:t>
            </a:r>
            <a:endParaRPr lang="zh-CN" altLang="en-US"/>
          </a:p>
          <a:p>
            <a:r>
              <a:rPr lang="zh-CN" altLang="en-US"/>
              <a:t>∃y(B(x, y) ∧ ∀z((z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zh-CN" altLang="en-US"/>
              <a:t> y) → ¬B(x, z))).</a:t>
            </a:r>
            <a:endParaRPr lang="zh-CN" altLang="en-US"/>
          </a:p>
          <a:p>
            <a:r>
              <a:rPr lang="en-US" altLang="zh-CN"/>
              <a:t>conclusion</a:t>
            </a:r>
            <a:endParaRPr lang="zh-CN" altLang="en-US"/>
          </a:p>
          <a:p>
            <a:r>
              <a:rPr lang="zh-CN" altLang="en-US"/>
              <a:t>∀x∃y(B(x, y) ∧ ∀z((z 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zh-CN" altLang="en-US"/>
              <a:t> y) → ¬B(x, z))).</a:t>
            </a:r>
            <a:endParaRPr lang="zh-CN" altLang="en-US"/>
          </a:p>
          <a:p>
            <a:r>
              <a:rPr lang="zh-CN" altLang="en-US">
                <a:sym typeface="+mn-ea"/>
              </a:rPr>
              <a:t>∀x∃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y(B(x, y)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There is a woman who has taken a flight on every</a:t>
            </a:r>
            <a:r>
              <a:rPr lang="en-US" altLang="zh-CN"/>
              <a:t> </a:t>
            </a:r>
            <a:r>
              <a:rPr lang="zh-CN" altLang="en-US"/>
              <a:t>airline in the</a:t>
            </a:r>
            <a:r>
              <a:rPr lang="en-US" altLang="zh-CN"/>
              <a:t> </a:t>
            </a:r>
            <a:r>
              <a:rPr lang="zh-CN" altLang="en-US"/>
              <a:t>world.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woman, airline, flight </a:t>
            </a:r>
            <a:endParaRPr lang="en-US" altLang="zh-CN"/>
          </a:p>
          <a:p>
            <a:r>
              <a:rPr lang="en-US" altLang="zh-CN"/>
              <a:t>take ,  on</a:t>
            </a:r>
            <a:endParaRPr lang="en-US" altLang="zh-CN"/>
          </a:p>
          <a:p>
            <a:r>
              <a:rPr lang="en-US" altLang="zh-CN"/>
              <a:t>Let P (w,f) be “w has taken f ” and Q(f, a) be “f is a flight on a.” We can express the statement as∃w∀a∃f (P (w,f) ∧ Q(f, a)),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another expression ∃w∀a∃f R(w, f, a),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EXERCISE: Translating statements into English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                                where c(x) is “x has a computer”, f(x,y) is “x and y are friends”, and the domain for both x and y consists of all students in our school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where f(x,y) means x and y are friends, and the domain consists of all students in our school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914400" y="1676400"/>
          <a:ext cx="4203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828800" imgH="203200" progId="Equation.3">
                  <p:embed/>
                </p:oleObj>
              </mc:Choice>
              <mc:Fallback>
                <p:oleObj name="" r:id="rId1" imgW="18288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42037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827088" y="3810000"/>
          <a:ext cx="6975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035300" imgH="203200" progId="Equation.3">
                  <p:embed/>
                </p:oleObj>
              </mc:Choice>
              <mc:Fallback>
                <p:oleObj name="" r:id="rId3" imgW="30353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810000"/>
                        <a:ext cx="69754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Negating nested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 does not exist a woman who has taken a flight on every airline in the world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where p(w,f) is “w has taken f”, and q(f,a) is “f is a flight on a. Translate it ??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1828800" y="1447800"/>
          <a:ext cx="23939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040765" imgH="888365" progId="Equation.3">
                  <p:embed/>
                </p:oleObj>
              </mc:Choice>
              <mc:Fallback>
                <p:oleObj name="" r:id="rId1" imgW="1040765" imgH="8883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447800"/>
                        <a:ext cx="2393950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914400" y="4495800"/>
          <a:ext cx="47307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057400" imgH="431800" progId="Equation.3">
                  <p:embed/>
                </p:oleObj>
              </mc:Choice>
              <mc:Fallback>
                <p:oleObj name="" r:id="rId3" imgW="20574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473075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 propersition logic to translate three sentences </a:t>
            </a:r>
            <a:r>
              <a:rPr lang="zh-CN" altLang="en-US"/>
              <a:t>（</a:t>
            </a:r>
            <a:r>
              <a:rPr lang="en-US" altLang="zh-CN"/>
              <a:t>3 Proposition +</a:t>
            </a:r>
            <a:r>
              <a:rPr lang="zh-CN" altLang="en-US"/>
              <a:t>）</a:t>
            </a:r>
            <a:r>
              <a:rPr lang="en-US" altLang="zh-CN"/>
              <a:t>then, try to do the negation of the sentences</a:t>
            </a:r>
            <a:endParaRPr lang="en-US" altLang="zh-CN"/>
          </a:p>
          <a:p>
            <a:r>
              <a:rPr lang="en-US" altLang="zh-CN"/>
              <a:t>use quantifier and predicate logic to translate three sentences </a:t>
            </a:r>
            <a:r>
              <a:rPr lang="zh-CN" altLang="en-US"/>
              <a:t>（</a:t>
            </a:r>
            <a:r>
              <a:rPr lang="en-US" altLang="zh-CN"/>
              <a:t>3 variables +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then, try to do the negation of the sentences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Chinese is allowed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Both statements must take the same truth value no matter the predicates p and q, and non matter which domain is used</a:t>
            </a:r>
            <a:endParaRPr lang="en-US" altLang="zh-CN" dirty="0"/>
          </a:p>
          <a:p>
            <a:r>
              <a:rPr lang="en-US" altLang="zh-CN" dirty="0"/>
              <a:t> Show</a:t>
            </a:r>
            <a:endParaRPr lang="en-US" altLang="zh-CN" dirty="0"/>
          </a:p>
          <a:p>
            <a:pPr lvl="1"/>
            <a:r>
              <a:rPr lang="en-US" altLang="zh-CN" dirty="0"/>
              <a:t>If p is true, then q is true (p → q)</a:t>
            </a:r>
            <a:endParaRPr lang="en-US" altLang="zh-CN" dirty="0"/>
          </a:p>
          <a:p>
            <a:pPr lvl="1"/>
            <a:r>
              <a:rPr lang="en-US" altLang="zh-CN" dirty="0"/>
              <a:t>If q is true, then p is true (q → p)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09600" y="609600"/>
          <a:ext cx="5734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184400" imgH="203200" progId="Equation.3">
                  <p:embed/>
                </p:oleObj>
              </mc:Choice>
              <mc:Fallback>
                <p:oleObj name="" r:id="rId1" imgW="21844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5734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676400" y="4953000"/>
          <a:ext cx="59007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47900" imgH="431800" progId="Equation.3">
                  <p:embed/>
                </p:oleObj>
              </mc:Choice>
              <mc:Fallback>
                <p:oleObj name="" r:id="rId3" imgW="22479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953000"/>
                        <a:ext cx="5900738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r>
              <a:rPr lang="en-US" altLang="zh-CN" dirty="0"/>
              <a:t>(→) If a is in the domain, then p(a)˄q(a) is true. Hence, p(a) is true and q(a) is true. Because p(a) is true and q(a) is true for every element in the domain, so                                  is true</a:t>
            </a:r>
            <a:endParaRPr lang="en-US" altLang="zh-CN" dirty="0"/>
          </a:p>
          <a:p>
            <a:r>
              <a:rPr lang="en-US" altLang="zh-CN" dirty="0"/>
              <a:t>(←) It follows that                                     are true. Hence, for a in the domain, p(a) is true and q(a) is true, hence p(a)˄q(a) is true. If follows                                is true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914400" y="1676400"/>
          <a:ext cx="5900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247900" imgH="203200" progId="Equation.3">
                  <p:embed/>
                </p:oleObj>
              </mc:Choice>
              <mc:Fallback>
                <p:oleObj name="" r:id="rId1" imgW="22479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59007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5334000" y="3657600"/>
          <a:ext cx="2895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066165" imgH="203200" progId="Equation.3">
                  <p:embed/>
                </p:oleObj>
              </mc:Choice>
              <mc:Fallback>
                <p:oleObj name="" r:id="rId3" imgW="10661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3657600"/>
                        <a:ext cx="28956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4038600" y="4800600"/>
          <a:ext cx="3133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193800" imgH="203200" progId="Equation.3">
                  <p:embed/>
                </p:oleObj>
              </mc:Choice>
              <mc:Fallback>
                <p:oleObj name="" r:id="rId5" imgW="1193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800600"/>
                        <a:ext cx="3133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2209800" y="624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016000" imgH="203200" progId="Equation.3">
                  <p:embed/>
                </p:oleObj>
              </mc:Choice>
              <mc:Fallback>
                <p:oleObj name="" r:id="rId7" imgW="10160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6248400"/>
                        <a:ext cx="2667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609600" y="609600"/>
          <a:ext cx="5734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184400" imgH="203200" progId="Equation.3">
                  <p:embed/>
                </p:oleObj>
              </mc:Choice>
              <mc:Fallback>
                <p:oleObj name="" r:id="rId9" imgW="21844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5734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Negating quantified expressions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244" name="Picture 3" descr="t01_3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524000"/>
            <a:ext cx="9117012" cy="260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TextBox 5"/>
          <p:cNvSpPr txBox="1"/>
          <p:nvPr/>
        </p:nvSpPr>
        <p:spPr>
          <a:xfrm>
            <a:off x="914400" y="4495800"/>
            <a:ext cx="790829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Negations of the following 2 statements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1.“There is an honest politician”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“Every politician is dishonest”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(Note “All politicians are not honest” is ambiguous)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2.“All Americans eat cheeseburgers”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“S</a:t>
            </a:r>
            <a:r>
              <a:rPr lang="en-US" altLang="zh-CN" dirty="0">
                <a:latin typeface="Arial" panose="020B0604020202020204" pitchFamily="34" charset="0"/>
              </a:rPr>
              <a:t>ome American does not eat cheeseburgers”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2514600" y="4325938"/>
          <a:ext cx="268605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09700" imgH="889000" progId="Equation.3">
                  <p:embed/>
                </p:oleObj>
              </mc:Choice>
              <mc:Fallback>
                <p:oleObj name="" r:id="rId1" imgW="1409700" imgH="889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4325938"/>
                        <a:ext cx="2686050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ph idx="1"/>
          </p:nvPr>
        </p:nvGraphicFramePr>
        <p:xfrm>
          <a:off x="609600" y="3736975"/>
          <a:ext cx="53419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794000" imgH="203200" progId="Equation.3">
                  <p:embed/>
                </p:oleObj>
              </mc:Choice>
              <mc:Fallback>
                <p:oleObj name="" r:id="rId3" imgW="27940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" y="3736975"/>
                        <a:ext cx="5341938" cy="388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1295400" y="2209800"/>
          <a:ext cx="1492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901700" imgH="736600" progId="Equation.3">
                  <p:embed/>
                </p:oleObj>
              </mc:Choice>
              <mc:Fallback>
                <p:oleObj name="" r:id="rId5" imgW="901700" imgH="73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149225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4475163" y="2209800"/>
          <a:ext cx="1533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927100" imgH="736600" progId="Equation.3">
                  <p:embed/>
                </p:oleObj>
              </mc:Choice>
              <mc:Fallback>
                <p:oleObj name="" r:id="rId7" imgW="927100" imgH="736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5163" y="2209800"/>
                        <a:ext cx="15335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609600" y="1524000"/>
          <a:ext cx="54435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3289300" imgH="457200" progId="Equation.3">
                  <p:embed/>
                </p:oleObj>
              </mc:Choice>
              <mc:Fallback>
                <p:oleObj name="" r:id="rId9" imgW="32893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5443538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Translating English into logical expressions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student in this class has studied calculus”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C(x) be the statement that “x has studied calculus”.  Let S(x) be the statement “x is in this class”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990283" y="4038600"/>
          <a:ext cx="7411085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377565" imgH="1193800" progId="Equation.3">
                  <p:embed/>
                </p:oleObj>
              </mc:Choice>
              <mc:Fallback>
                <p:oleObj name="" r:id="rId1" imgW="3377565" imgH="1193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283" y="4038600"/>
                        <a:ext cx="7411085" cy="2594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“Some student in this class has visited Mexico”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M(x), which is the statement “x has visited Mexico.”</a:t>
            </a:r>
            <a:endParaRPr lang="zh-CN" altLang="en-US"/>
          </a:p>
          <a:p>
            <a:r>
              <a:rPr lang="zh-CN" altLang="en-US"/>
              <a:t>the domain for the variable x consists of all people. We introduce S(x) to represent“x is a student in this class.”</a:t>
            </a:r>
            <a:endParaRPr lang="zh-CN" altLang="en-US"/>
          </a:p>
          <a:p>
            <a:r>
              <a:rPr lang="en-US" altLang="zh-CN"/>
              <a:t>Solution:∃x(S(x) ∧ M(x))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∃x(S(x) → M(x)) is wrong!</a:t>
            </a:r>
            <a:r>
              <a:rPr lang="en-US" altLang="zh-CN"/>
              <a:t> which is true when there is someone not in the class. </a:t>
            </a:r>
            <a:r>
              <a:rPr lang="en-US" altLang="zh-CN">
                <a:solidFill>
                  <a:srgbClr val="FF0000"/>
                </a:solidFill>
              </a:rPr>
              <a:t>two meanings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Every student in</a:t>
            </a:r>
            <a:br>
              <a:rPr lang="zh-CN" altLang="en-US"/>
            </a:br>
            <a:r>
              <a:rPr lang="zh-CN" altLang="en-US"/>
              <a:t>this class has visited either Canada or Mexico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C(x) be “x</a:t>
            </a:r>
            <a:r>
              <a:rPr lang="en-US" altLang="zh-CN"/>
              <a:t> </a:t>
            </a:r>
            <a:r>
              <a:rPr lang="zh-CN" altLang="en-US"/>
              <a:t>has visited Canada.”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∀x(S(x) → (C(x) ∨ M(x)))</a:t>
            </a:r>
            <a:endParaRPr lang="zh-CN" altLang="en-US"/>
          </a:p>
          <a:p>
            <a:r>
              <a:rPr lang="zh-CN" altLang="en-US"/>
              <a:t>use a two-place predicate V (x, y) to represent “x has visited</a:t>
            </a:r>
            <a:r>
              <a:rPr lang="en-US" altLang="zh-CN"/>
              <a:t> </a:t>
            </a:r>
            <a:r>
              <a:rPr lang="zh-CN" altLang="en-US"/>
              <a:t>country y.” In this case, V (x, Mexico) and V (x, Canada)</a:t>
            </a:r>
            <a:endParaRPr lang="zh-CN" altLang="en-US"/>
          </a:p>
          <a:p>
            <a:r>
              <a:rPr lang="zh-CN" altLang="en-US">
                <a:sym typeface="+mn-ea"/>
              </a:rPr>
              <a:t>∀x(S(x) → (V (x, Mexico) ∨V (x, Canada))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fffd00-4833-42b3-95bc-843087b0da1d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5708</Words>
  <Application>WPS 演示</Application>
  <PresentationFormat/>
  <Paragraphs>201</Paragraphs>
  <Slides>26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26</vt:i4>
      </vt:variant>
    </vt:vector>
  </HeadingPairs>
  <TitlesOfParts>
    <vt:vector size="74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Discrete Mathematics </vt:lpstr>
      <vt:lpstr>Logical equivalences</vt:lpstr>
      <vt:lpstr>PowerPoint 演示文稿</vt:lpstr>
      <vt:lpstr>PowerPoint 演示文稿</vt:lpstr>
      <vt:lpstr>Negating quantified expressions</vt:lpstr>
      <vt:lpstr>Example</vt:lpstr>
      <vt:lpstr>Translating English into logical expressions</vt:lpstr>
      <vt:lpstr>PowerPoint 演示文稿</vt:lpstr>
      <vt:lpstr>PowerPoint 演示文稿</vt:lpstr>
      <vt:lpstr>Using quantifiers in system specifications</vt:lpstr>
      <vt:lpstr>Example</vt:lpstr>
      <vt:lpstr>1.5 Nested quantifiers</vt:lpstr>
      <vt:lpstr>Quantification as loop</vt:lpstr>
      <vt:lpstr>Quantification as loop</vt:lpstr>
      <vt:lpstr>Order of quantification</vt:lpstr>
      <vt:lpstr>Quantification of two variables</vt:lpstr>
      <vt:lpstr>Quantification with more variables</vt:lpstr>
      <vt:lpstr>Translating mathematical statements</vt:lpstr>
      <vt:lpstr>Example</vt:lpstr>
      <vt:lpstr>Express limit using quantifiers</vt:lpstr>
      <vt:lpstr>Translating Logicl Statement into English</vt:lpstr>
      <vt:lpstr>PowerPoint 演示文稿</vt:lpstr>
      <vt:lpstr>There is a woman who has taken a flight on every airline in the world.</vt:lpstr>
      <vt:lpstr>Translating statements into English</vt:lpstr>
      <vt:lpstr>Negating nested quantifiers</vt:lpstr>
      <vt:lpstr>Homework1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317</cp:revision>
  <dcterms:created xsi:type="dcterms:W3CDTF">2005-08-25T03:39:00Z</dcterms:created>
  <dcterms:modified xsi:type="dcterms:W3CDTF">2022-09-08T15:42:24Z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2120B44416EB407AB34B5DAC27F83FDF</vt:lpwstr>
  </property>
  <property fmtid="{D5CDD505-2E9C-101B-9397-08002B2CF9AE}" pid="3" name="KSOProductBuildVer">
    <vt:lpwstr>2052-11.1.0.12313</vt:lpwstr>
  </property>
</Properties>
</file>