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7"/>
  </p:notesMasterIdLst>
  <p:handoutMasterIdLst>
    <p:handoutMasterId r:id="rId35"/>
  </p:handoutMasterIdLst>
  <p:sldIdLst>
    <p:sldId id="257" r:id="rId6"/>
    <p:sldId id="470" r:id="rId8"/>
    <p:sldId id="471" r:id="rId9"/>
    <p:sldId id="472" r:id="rId10"/>
    <p:sldId id="473" r:id="rId11"/>
    <p:sldId id="474" r:id="rId12"/>
    <p:sldId id="486" r:id="rId13"/>
    <p:sldId id="475" r:id="rId14"/>
    <p:sldId id="476" r:id="rId15"/>
    <p:sldId id="477" r:id="rId16"/>
    <p:sldId id="478" r:id="rId17"/>
    <p:sldId id="503" r:id="rId18"/>
    <p:sldId id="479" r:id="rId19"/>
    <p:sldId id="480" r:id="rId20"/>
    <p:sldId id="481" r:id="rId21"/>
    <p:sldId id="482" r:id="rId22"/>
    <p:sldId id="483" r:id="rId23"/>
    <p:sldId id="484" r:id="rId24"/>
    <p:sldId id="504" r:id="rId25"/>
    <p:sldId id="485" r:id="rId26"/>
    <p:sldId id="442" r:id="rId27"/>
    <p:sldId id="505" r:id="rId28"/>
    <p:sldId id="443" r:id="rId29"/>
    <p:sldId id="444" r:id="rId30"/>
    <p:sldId id="445" r:id="rId31"/>
    <p:sldId id="507" r:id="rId32"/>
    <p:sldId id="446" r:id="rId33"/>
    <p:sldId id="519" r:id="rId34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2786"/>
    <p:restoredTop sz="90929"/>
  </p:normalViewPr>
  <p:slideViewPr>
    <p:cSldViewPr showGuides="1">
      <p:cViewPr>
        <p:scale>
          <a:sx n="78" d="100"/>
          <a:sy n="78" d="100"/>
        </p:scale>
        <p:origin x="-7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gs" Target="tags/tag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BF9DE2-DABE-4ED4-9575-49421700759B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2970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09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30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50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60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71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32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 </a:t>
            </a:r>
            <a:r>
              <a:rPr lang="en-US" altLang="zh-CN"/>
              <a:t>and w -prevent, not a- i, not w- m, not prevent,  e-not i and w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5" Type="http://schemas.openxmlformats.org/officeDocument/2006/relationships/notesSlide" Target="../notesSlides/notesSlide12.xml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3" Type="http://schemas.openxmlformats.org/officeDocument/2006/relationships/notesSlide" Target="../notesSlides/notesSlide13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1" Type="http://schemas.openxmlformats.org/officeDocument/2006/relationships/notesSlide" Target="../notesSlides/notesSlide14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>
              <a:buClrTx/>
              <a:buSzTx/>
              <a:buFontTx/>
            </a:pP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Discrete Mathematics</a:t>
            </a:r>
            <a:b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en-US" altLang="zh-CN" sz="2400" kern="1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Rules of inference </a:t>
            </a:r>
            <a:r>
              <a:rPr lang="zh-CN" altLang="en-US" sz="2400" kern="12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推理规则</a:t>
            </a:r>
            <a:endParaRPr lang="zh-CN" altLang="en-US" sz="2400" kern="12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The premises of the argument are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→q and p, and q is the conclusion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argument is valid by using modus ponens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one of the premises is false, consequently we cannot conclude the conclusion is true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 conclusion is not true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5365" name="Content Placeholder 4"/>
          <p:cNvGraphicFramePr>
            <a:graphicFrameLocks noChangeAspect="1"/>
          </p:cNvGraphicFramePr>
          <p:nvPr/>
        </p:nvGraphicFramePr>
        <p:xfrm>
          <a:off x="904875" y="1295400"/>
          <a:ext cx="47815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187700" imgH="1028700" progId="Equation.3">
                  <p:embed/>
                </p:oleObj>
              </mc:Choice>
              <mc:Fallback>
                <p:oleObj name="" r:id="rId1" imgW="3187700" imgH="1028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4875" y="1295400"/>
                        <a:ext cx="4781550" cy="154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6387" name="Picture 3" descr="t01_5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0525" y="11113"/>
            <a:ext cx="5822950" cy="6837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" y="1536065"/>
            <a:ext cx="7931150" cy="4436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p>
            <a:pPr marL="914400" lvl="1" indent="-457200"/>
            <a:r>
              <a:rPr lang="en-US" altLang="zh-CN" sz="2000" kern="1200" dirty="0">
                <a:latin typeface="+mn-lt"/>
                <a:ea typeface="+mn-ea"/>
                <a:cs typeface="+mn-cs"/>
              </a:rPr>
              <a:t>“It is not sunny this afternoon and it is colder than yesterday” 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/>
            <a:r>
              <a:rPr lang="en-US" altLang="zh-CN" sz="2000" kern="1200" dirty="0">
                <a:latin typeface="+mn-lt"/>
                <a:ea typeface="+mn-ea"/>
                <a:cs typeface="+mn-cs"/>
              </a:rPr>
              <a:t>“We will go swimming only if it is sunny”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/>
            <a:r>
              <a:rPr lang="en-US" altLang="zh-CN" sz="2000" kern="1200" dirty="0">
                <a:latin typeface="+mn-lt"/>
                <a:ea typeface="+mn-ea"/>
                <a:cs typeface="+mn-cs"/>
              </a:rPr>
              <a:t>“If we do not go swimming, then we will take a canoe trip”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/>
            <a:r>
              <a:rPr lang="en-US" altLang="zh-CN" sz="2000" kern="1200" dirty="0">
                <a:latin typeface="+mn-lt"/>
                <a:ea typeface="+mn-ea"/>
                <a:cs typeface="+mn-cs"/>
              </a:rPr>
              <a:t>“If we take a canoe trip, then we will be home by sunset”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altLang="zh-CN" sz="2000" kern="1200" dirty="0">
                <a:latin typeface="+mn-lt"/>
                <a:ea typeface="+mn-ea"/>
                <a:cs typeface="+mn-cs"/>
              </a:rPr>
              <a:t>     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altLang="zh-CN" sz="2000" kern="1200" dirty="0">
                <a:latin typeface="+mn-lt"/>
                <a:ea typeface="+mn-ea"/>
                <a:cs typeface="+mn-cs"/>
              </a:rPr>
              <a:t>Can we conclude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altLang="zh-CN" sz="2000" kern="1200" dirty="0">
                <a:latin typeface="+mn-lt"/>
                <a:ea typeface="+mn-ea"/>
                <a:cs typeface="+mn-cs"/>
              </a:rPr>
              <a:t>“We will be home by sunset”?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7413" name="Content Placeholder 5"/>
          <p:cNvGraphicFramePr>
            <a:graphicFrameLocks noChangeAspect="1"/>
          </p:cNvGraphicFramePr>
          <p:nvPr>
            <p:ph sz="half" idx="2"/>
          </p:nvPr>
        </p:nvGraphicFramePr>
        <p:xfrm>
          <a:off x="4648200" y="2209800"/>
          <a:ext cx="42878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743200" imgH="1803400" progId="Equation.3">
                  <p:embed/>
                </p:oleObj>
              </mc:Choice>
              <mc:Fallback>
                <p:oleObj name="" r:id="rId1" imgW="2743200" imgH="1803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648200" y="2209800"/>
                        <a:ext cx="4287838" cy="2819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3248025" y="2286000"/>
          <a:ext cx="7143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457200" imgH="165100" progId="Equation.3">
                  <p:embed/>
                </p:oleObj>
              </mc:Choice>
              <mc:Fallback>
                <p:oleObj name="" r:id="rId3" imgW="457200" imgH="165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8025" y="2286000"/>
                        <a:ext cx="714375" cy="258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/>
        </p:nvGraphicFramePr>
        <p:xfrm>
          <a:off x="2971800" y="2971800"/>
          <a:ext cx="67468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431800" imgH="165100" progId="Equation.3">
                  <p:embed/>
                </p:oleObj>
              </mc:Choice>
              <mc:Fallback>
                <p:oleObj name="" r:id="rId5" imgW="431800" imgH="165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2971800"/>
                        <a:ext cx="674688" cy="258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/>
        </p:nvGraphicFramePr>
        <p:xfrm>
          <a:off x="2151063" y="3981450"/>
          <a:ext cx="7937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508000" imgH="139700" progId="Equation.3">
                  <p:embed/>
                </p:oleObj>
              </mc:Choice>
              <mc:Fallback>
                <p:oleObj name="" r:id="rId7" imgW="508000" imgH="139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1063" y="3981450"/>
                        <a:ext cx="793750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8"/>
          <p:cNvGraphicFramePr>
            <a:graphicFrameLocks noChangeAspect="1"/>
          </p:cNvGraphicFramePr>
          <p:nvPr/>
        </p:nvGraphicFramePr>
        <p:xfrm>
          <a:off x="2286000" y="4953000"/>
          <a:ext cx="595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381000" imgH="152400" progId="Equation.3">
                  <p:embed/>
                </p:oleObj>
              </mc:Choice>
              <mc:Fallback>
                <p:oleObj name="" r:id="rId9" imgW="381000" imgH="152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4953000"/>
                        <a:ext cx="595313" cy="239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8"/>
          <p:cNvGraphicFramePr>
            <a:graphicFrameLocks noChangeAspect="1"/>
          </p:cNvGraphicFramePr>
          <p:nvPr/>
        </p:nvGraphicFramePr>
        <p:xfrm>
          <a:off x="2895600" y="5638800"/>
          <a:ext cx="1397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88900" imgH="152400" progId="Equation.3">
                  <p:embed/>
                </p:oleObj>
              </mc:Choice>
              <mc:Fallback>
                <p:oleObj name="" r:id="rId11" imgW="88900" imgH="152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5600" y="5638800"/>
                        <a:ext cx="139700" cy="239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6152" name="Content Placeholder 2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p>
            <a:pPr marL="914400" lvl="1" indent="-457200"/>
            <a:r>
              <a:rPr lang="en-US" altLang="zh-CN" sz="2000" kern="1200" dirty="0">
                <a:latin typeface="+mn-lt"/>
                <a:ea typeface="+mn-ea"/>
                <a:cs typeface="+mn-cs"/>
              </a:rPr>
              <a:t>“If you send me an email message, then I will finish my program” 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/>
            <a:r>
              <a:rPr lang="en-US" altLang="zh-CN" sz="2000" kern="1200" dirty="0">
                <a:latin typeface="+mn-lt"/>
                <a:ea typeface="+mn-ea"/>
                <a:cs typeface="+mn-cs"/>
              </a:rPr>
              <a:t>“If you do not send me an email message, then I will go to sleep early”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/>
            <a:r>
              <a:rPr lang="en-US" altLang="zh-CN" sz="2000" kern="1200" dirty="0">
                <a:latin typeface="+mn-lt"/>
                <a:ea typeface="+mn-ea"/>
                <a:cs typeface="+mn-cs"/>
              </a:rPr>
              <a:t>“If I go to sleep early, then I will wake up feeling refreshed”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/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/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/>
            <a:r>
              <a:rPr lang="en-US" altLang="zh-CN" sz="2000" kern="1200" dirty="0">
                <a:latin typeface="+mn-lt"/>
                <a:ea typeface="+mn-ea"/>
                <a:cs typeface="+mn-cs"/>
              </a:rPr>
              <a:t>“If I do not finish writing the program, then I will wake up feeling refreshed”</a:t>
            </a:r>
            <a:endParaRPr lang="en-US" altLang="zh-CN" sz="2000" kern="1200" dirty="0">
              <a:latin typeface="+mn-lt"/>
              <a:ea typeface="+mn-ea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None/>
            </a:pPr>
            <a:endParaRPr lang="en-US" altLang="zh-CN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8437" name="Content Placeholder 5"/>
          <p:cNvGraphicFramePr>
            <a:graphicFrameLocks noChangeAspect="1"/>
          </p:cNvGraphicFramePr>
          <p:nvPr>
            <p:ph sz="half" idx="2"/>
          </p:nvPr>
        </p:nvGraphicFramePr>
        <p:xfrm>
          <a:off x="4648200" y="2732088"/>
          <a:ext cx="42878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251200" imgH="1346200" progId="Equation.3">
                  <p:embed/>
                </p:oleObj>
              </mc:Choice>
              <mc:Fallback>
                <p:oleObj name="" r:id="rId1" imgW="3251200" imgH="1346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648200" y="2732088"/>
                        <a:ext cx="4287838" cy="1774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3038475" y="2286000"/>
          <a:ext cx="6953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443865" imgH="165100" progId="Equation.3">
                  <p:embed/>
                </p:oleObj>
              </mc:Choice>
              <mc:Fallback>
                <p:oleObj name="" r:id="rId3" imgW="443865" imgH="165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8475" y="2286000"/>
                        <a:ext cx="695325" cy="258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"/>
          <p:cNvGraphicFramePr>
            <a:graphicFrameLocks noChangeAspect="1"/>
          </p:cNvGraphicFramePr>
          <p:nvPr/>
        </p:nvGraphicFramePr>
        <p:xfrm>
          <a:off x="3302000" y="3276600"/>
          <a:ext cx="8128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520700" imgH="165100" progId="Equation.3">
                  <p:embed/>
                </p:oleObj>
              </mc:Choice>
              <mc:Fallback>
                <p:oleObj name="" r:id="rId5" imgW="520700" imgH="165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2000" y="3276600"/>
                        <a:ext cx="812800" cy="258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2679700" y="4267200"/>
          <a:ext cx="614363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393700" imgH="139700" progId="Equation.3">
                  <p:embed/>
                </p:oleObj>
              </mc:Choice>
              <mc:Fallback>
                <p:oleObj name="" r:id="rId7" imgW="393700" imgH="139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9700" y="4267200"/>
                        <a:ext cx="614363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6"/>
          <p:cNvGraphicFramePr>
            <a:graphicFrameLocks noChangeAspect="1"/>
          </p:cNvGraphicFramePr>
          <p:nvPr/>
        </p:nvGraphicFramePr>
        <p:xfrm>
          <a:off x="3319463" y="6010275"/>
          <a:ext cx="81438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520700" imgH="165100" progId="Equation.3">
                  <p:embed/>
                </p:oleObj>
              </mc:Choice>
              <mc:Fallback>
                <p:oleObj name="" r:id="rId9" imgW="520700" imgH="165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19463" y="6010275"/>
                        <a:ext cx="814387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Resolution</a:t>
            </a:r>
            <a:r>
              <a:rPr lang="zh-CN" altLang="en-US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（归结，消解）</a:t>
            </a:r>
            <a:endParaRPr lang="zh-CN" altLang="en-US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Based on the tautology</a:t>
            </a:r>
            <a:endParaRPr lang="en-US" altLang="zh-CN" dirty="0"/>
          </a:p>
          <a:p>
            <a:r>
              <a:rPr lang="en-US" altLang="zh-CN" dirty="0"/>
              <a:t>Resolvent</a:t>
            </a:r>
            <a:r>
              <a:rPr lang="zh-CN" altLang="en-US" dirty="0"/>
              <a:t>（消解式）</a:t>
            </a:r>
            <a:r>
              <a:rPr lang="en-US" altLang="zh-CN" dirty="0"/>
              <a:t>: </a:t>
            </a:r>
            <a:endParaRPr lang="en-US" altLang="zh-CN" dirty="0"/>
          </a:p>
          <a:p>
            <a:r>
              <a:rPr lang="en-US" altLang="zh-CN" dirty="0"/>
              <a:t>Let q=r, we have </a:t>
            </a:r>
            <a:endParaRPr lang="en-US" altLang="zh-CN" dirty="0"/>
          </a:p>
          <a:p>
            <a:r>
              <a:rPr lang="en-US" altLang="zh-CN" dirty="0"/>
              <a:t>Let r=F, we have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rules of inference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Important in logic programming, AI, etc.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4953000" y="1752600"/>
          <a:ext cx="28797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841500" imgH="203200" progId="Equation.3">
                  <p:embed/>
                </p:oleObj>
              </mc:Choice>
              <mc:Fallback>
                <p:oleObj name="" r:id="rId1" imgW="184150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1752600"/>
                        <a:ext cx="287972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3810000" y="2895600"/>
          <a:ext cx="22447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435100" imgH="203200" progId="Equation.3">
                  <p:embed/>
                </p:oleObj>
              </mc:Choice>
              <mc:Fallback>
                <p:oleObj name="" r:id="rId3" imgW="1435100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2895600"/>
                        <a:ext cx="224472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4"/>
          <p:cNvGraphicFramePr>
            <a:graphicFrameLocks noChangeAspect="1"/>
          </p:cNvGraphicFramePr>
          <p:nvPr/>
        </p:nvGraphicFramePr>
        <p:xfrm>
          <a:off x="3810000" y="3505200"/>
          <a:ext cx="172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104900" imgH="203200" progId="Equation.3">
                  <p:embed/>
                </p:oleObj>
              </mc:Choice>
              <mc:Fallback>
                <p:oleObj name="" r:id="rId5" imgW="1104900" imgH="203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3505200"/>
                        <a:ext cx="1727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2"/>
          <p:cNvGraphicFramePr>
            <a:graphicFrameLocks noChangeAspect="1"/>
          </p:cNvGraphicFramePr>
          <p:nvPr/>
        </p:nvGraphicFramePr>
        <p:xfrm>
          <a:off x="5867400" y="2404745"/>
          <a:ext cx="53498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342900" imgH="165100" progId="Equation.3">
                  <p:embed/>
                </p:oleObj>
              </mc:Choice>
              <mc:Fallback>
                <p:oleObj name="" r:id="rId7" imgW="342900" imgH="165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7400" y="2404745"/>
                        <a:ext cx="534988" cy="258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20483" name="Content Placeholder 4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 anchorCtr="0"/>
          <a:p>
            <a:pPr>
              <a:buClrTx/>
              <a:buSzTx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“Jasmine is skiing or it is not snowing” 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“It is snowing or Bart is playing hockey”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    imply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“Jasmine is skiing or Bart is playing hockey”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lrTx/>
              <a:buSzTx/>
            </a:pP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5334000" y="1981200"/>
          <a:ext cx="1274763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57200" imgH="622300" progId="Equation.3">
                  <p:embed/>
                </p:oleObj>
              </mc:Choice>
              <mc:Fallback>
                <p:oleObj name="" r:id="rId1" imgW="457200" imgH="622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334000" y="1981200"/>
                        <a:ext cx="1274763" cy="17351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To construct proofs using resolution as the only rule of inference, the hypotheses and the conclusion must be expressed as clauses</a:t>
            </a:r>
            <a:endParaRPr lang="en-US" altLang="zh-CN" dirty="0"/>
          </a:p>
          <a:p>
            <a:r>
              <a:rPr lang="en-US" altLang="zh-CN" b="1" dirty="0"/>
              <a:t>Clause</a:t>
            </a:r>
            <a:r>
              <a:rPr lang="en-US" altLang="zh-CN" dirty="0"/>
              <a:t>: a disjunction of variables or negations of these variables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/>
        </p:nvGraphicFramePr>
        <p:xfrm>
          <a:off x="990600" y="4398645"/>
          <a:ext cx="4724400" cy="174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413000" imgH="889000" progId="Equation.3">
                  <p:embed/>
                </p:oleObj>
              </mc:Choice>
              <mc:Fallback>
                <p:oleObj name="" r:id="rId1" imgW="2413000" imgH="889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4398645"/>
                        <a:ext cx="4724400" cy="1743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Fallacies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2005" cy="452628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Inaccurate arguments</a:t>
            </a:r>
            <a:r>
              <a:rPr lang="zh-CN" altLang="en-US" dirty="0"/>
              <a:t>：</a:t>
            </a:r>
            <a:r>
              <a:rPr lang="en-US" altLang="zh-CN" dirty="0"/>
              <a:t>Several common fallacies arise in incorrect arguments. These fallacies resemble rules of inference, but are based on contingencies rather than tautologies.</a:t>
            </a:r>
            <a:endParaRPr lang="en-US" altLang="zh-CN" dirty="0"/>
          </a:p>
          <a:p>
            <a:r>
              <a:rPr lang="en-US" altLang="zh-CN" dirty="0"/>
              <a:t>                          is not a tautology as it is false when p is false and q is true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/>
        </p:nvGraphicFramePr>
        <p:xfrm>
          <a:off x="914400" y="3810000"/>
          <a:ext cx="2336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193800" imgH="203200" progId="Equation.3">
                  <p:embed/>
                </p:oleObj>
              </mc:Choice>
              <mc:Fallback>
                <p:oleObj name="" r:id="rId1" imgW="11938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3810000"/>
                        <a:ext cx="2336800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If you do every problem in this book, then you will learn discrete mathematics. You learned discrete mathematics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>
                <a:sym typeface="+mn-ea"/>
              </a:rPr>
              <a:t>   Therefore you did every problem in this book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q</a:t>
            </a:r>
            <a:r>
              <a:rPr lang="zh-CN" altLang="en-US" dirty="0">
                <a:sym typeface="+mn-ea"/>
              </a:rPr>
              <a:t>？</a:t>
            </a:r>
            <a:endParaRPr lang="en-US" altLang="zh-CN" dirty="0"/>
          </a:p>
          <a:p>
            <a:endParaRPr lang="zh-CN" altLang="en-US"/>
          </a:p>
        </p:txBody>
      </p:sp>
      <p:graphicFrame>
        <p:nvGraphicFramePr>
          <p:cNvPr id="22534" name="Object 3"/>
          <p:cNvGraphicFramePr>
            <a:graphicFrameLocks noChangeAspect="1"/>
          </p:cNvGraphicFramePr>
          <p:nvPr/>
        </p:nvGraphicFramePr>
        <p:xfrm>
          <a:off x="2743200" y="3276600"/>
          <a:ext cx="15176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774065" imgH="203200" progId="Equation.3">
                  <p:embed/>
                </p:oleObj>
              </mc:Choice>
              <mc:Fallback>
                <p:oleObj name="" r:id="rId1" imgW="774065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3276600"/>
                        <a:ext cx="1517650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1.6 Rules of Inference</a:t>
            </a:r>
            <a:r>
              <a:rPr lang="zh-CN" altLang="en-US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（推</a:t>
            </a:r>
            <a:r>
              <a:rPr lang="zh-CN" altLang="en-US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导规则）</a:t>
            </a:r>
            <a:endParaRPr lang="zh-CN" altLang="en-US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b="1" dirty="0"/>
              <a:t>Proof</a:t>
            </a:r>
            <a:r>
              <a:rPr lang="zh-CN" altLang="en-US" b="1" dirty="0"/>
              <a:t>（证明）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valid arguments</a:t>
            </a:r>
            <a:r>
              <a:rPr lang="en-US" altLang="zh-CN" dirty="0"/>
              <a:t> that establish the truth of a mathematical statement</a:t>
            </a:r>
            <a:endParaRPr lang="en-US" altLang="zh-CN" dirty="0"/>
          </a:p>
          <a:p>
            <a:r>
              <a:rPr lang="en-US" altLang="zh-CN" b="1" dirty="0"/>
              <a:t>Argument</a:t>
            </a:r>
            <a:r>
              <a:rPr lang="zh-CN" altLang="en-US" b="1" dirty="0"/>
              <a:t>（论证）</a:t>
            </a:r>
            <a:r>
              <a:rPr lang="en-US" altLang="zh-CN" dirty="0"/>
              <a:t>: a sequence of statements that end with a conclusion</a:t>
            </a:r>
            <a:endParaRPr lang="en-US" altLang="zh-CN" dirty="0"/>
          </a:p>
          <a:p>
            <a:r>
              <a:rPr lang="en-US" altLang="zh-CN" b="1" dirty="0"/>
              <a:t>Valid</a:t>
            </a:r>
            <a:r>
              <a:rPr lang="en-US" altLang="zh-CN" dirty="0"/>
              <a:t>: the conclusion or final statement of the argument must follow the truth of proceeding statements or </a:t>
            </a:r>
            <a:r>
              <a:rPr lang="en-US" altLang="zh-CN" b="1" dirty="0"/>
              <a:t>premise</a:t>
            </a:r>
            <a:r>
              <a:rPr lang="en-US" altLang="zh-CN" dirty="0"/>
              <a:t> of the argument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 what is                    </a:t>
            </a:r>
            <a:r>
              <a:rPr lang="zh-CN" altLang="en-US" dirty="0"/>
              <a:t>？</a:t>
            </a:r>
            <a:r>
              <a:rPr lang="en-US" altLang="zh-CN" dirty="0"/>
              <a:t> is it correct to conclude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dirty="0"/>
              <a:t>Fallacy: the incorrect argument is of the form as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does not imply ¬q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dirty="0"/>
              <a:t>An example of the fallacy of denying the hypothesis.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2286000" y="1691005"/>
          <a:ext cx="17160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76300" imgH="203200" progId="Equation.3">
                  <p:embed/>
                </p:oleObj>
              </mc:Choice>
              <mc:Fallback>
                <p:oleObj name="" r:id="rId1" imgW="8763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691005"/>
                        <a:ext cx="1716088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1447800" y="2743200"/>
          <a:ext cx="25368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295400" imgH="203200" progId="Equation.3">
                  <p:embed/>
                </p:oleObj>
              </mc:Choice>
              <mc:Fallback>
                <p:oleObj name="" r:id="rId3" imgW="12954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743200"/>
                        <a:ext cx="2536825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Inference with quantified statements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4580" name="Picture 3" descr="t01_5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676400"/>
            <a:ext cx="5607050" cy="441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TextBox 5"/>
          <p:cNvSpPr txBox="1"/>
          <p:nvPr/>
        </p:nvSpPr>
        <p:spPr>
          <a:xfrm>
            <a:off x="5943600" y="2971800"/>
            <a:ext cx="2903538" cy="2678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00" dirty="0">
                <a:latin typeface="Arial" panose="020B0604020202020204" pitchFamily="34" charset="0"/>
              </a:rPr>
              <a:t>Instantiation:</a:t>
            </a:r>
            <a:endParaRPr lang="en-US" altLang="zh-CN" sz="1800" dirty="0">
              <a:latin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</a:rPr>
              <a:t>c is one </a:t>
            </a:r>
            <a:r>
              <a:rPr lang="en-US" altLang="zh-CN" sz="1800" i="1" dirty="0">
                <a:solidFill>
                  <a:srgbClr val="FF0000"/>
                </a:solidFill>
                <a:latin typeface="Arial" panose="020B0604020202020204" pitchFamily="34" charset="0"/>
              </a:rPr>
              <a:t>particular</a:t>
            </a:r>
            <a:r>
              <a:rPr lang="en-US" altLang="zh-CN" sz="1800" dirty="0">
                <a:latin typeface="Arial" panose="020B0604020202020204" pitchFamily="34" charset="0"/>
              </a:rPr>
              <a:t> member</a:t>
            </a:r>
            <a:endParaRPr lang="en-US" altLang="zh-CN" sz="1800" dirty="0">
              <a:latin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</a:rPr>
              <a:t>of the domain</a:t>
            </a:r>
            <a:endParaRPr lang="en-US" altLang="zh-CN" sz="1800" dirty="0">
              <a:latin typeface="Arial" panose="020B0604020202020204" pitchFamily="34" charset="0"/>
            </a:endParaRPr>
          </a:p>
          <a:p>
            <a:endParaRPr lang="en-US" altLang="zh-CN" sz="1800" dirty="0">
              <a:latin typeface="Arial" panose="020B0604020202020204" pitchFamily="34" charset="0"/>
            </a:endParaRPr>
          </a:p>
          <a:p>
            <a:endParaRPr lang="en-US" altLang="zh-CN" sz="1800" dirty="0">
              <a:latin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</a:rPr>
              <a:t>Generalization:</a:t>
            </a:r>
            <a:endParaRPr lang="en-US" altLang="zh-CN" sz="1800" dirty="0">
              <a:latin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</a:rPr>
              <a:t>for an </a:t>
            </a:r>
            <a:r>
              <a:rPr lang="en-US" altLang="zh-CN" sz="1800" i="1" dirty="0">
                <a:solidFill>
                  <a:srgbClr val="FF0000"/>
                </a:solidFill>
                <a:latin typeface="Arial" panose="020B0604020202020204" pitchFamily="34" charset="0"/>
              </a:rPr>
              <a:t>arbitrary</a:t>
            </a:r>
            <a:r>
              <a:rPr lang="en-US" altLang="zh-CN" sz="1800" dirty="0">
                <a:latin typeface="Arial" panose="020B0604020202020204" pitchFamily="34" charset="0"/>
              </a:rPr>
              <a:t> member c</a:t>
            </a:r>
            <a:endParaRPr lang="en-US" altLang="zh-CN" sz="1800" dirty="0">
              <a:latin typeface="Arial" panose="020B0604020202020204" pitchFamily="34" charset="0"/>
            </a:endParaRPr>
          </a:p>
          <a:p>
            <a:endParaRPr lang="en-US" altLang="zh-CN" sz="1800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981200"/>
            <a:ext cx="8108315" cy="27578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“Everyone in this discrete mathematics has taken a course in computer science” and “Marla is a student in this class” imply “Marla has taken a course in computer science”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1633538" y="4038600"/>
          <a:ext cx="622458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632200" imgH="889000" progId="Equation.3">
                  <p:embed/>
                </p:oleObj>
              </mc:Choice>
              <mc:Fallback>
                <p:oleObj name="" r:id="rId1" imgW="3632200" imgH="889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3538" y="4038600"/>
                        <a:ext cx="6224587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dirty="0"/>
              <a:t>“A student in this class has not read the book”, and “Everyone in this class passed the first exam” imply “Someone who passed the first exam has not read the book”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6629" name="Object 3"/>
          <p:cNvGraphicFramePr>
            <a:graphicFrameLocks noChangeAspect="1"/>
          </p:cNvGraphicFramePr>
          <p:nvPr/>
        </p:nvGraphicFramePr>
        <p:xfrm>
          <a:off x="1406525" y="2971800"/>
          <a:ext cx="6594475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848100" imgH="2032000" progId="Equation.3">
                  <p:embed/>
                </p:oleObj>
              </mc:Choice>
              <mc:Fallback>
                <p:oleObj name="" r:id="rId1" imgW="3848100" imgH="2032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6525" y="2971800"/>
                        <a:ext cx="6594475" cy="348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Universal modus ponens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Content Placeholder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Use universal instantiation and modus ponens to derive new rule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Assume “For all positive integers n, if n is greater than 4, then n</a:t>
            </a:r>
            <a:r>
              <a:rPr lang="en-US" altLang="zh-CN" baseline="30000" dirty="0"/>
              <a:t>2</a:t>
            </a:r>
            <a:r>
              <a:rPr lang="en-US" altLang="zh-CN" dirty="0"/>
              <a:t> is less than 2</a:t>
            </a:r>
            <a:r>
              <a:rPr lang="en-US" altLang="zh-CN" baseline="30000" dirty="0"/>
              <a:t>n</a:t>
            </a:r>
            <a:r>
              <a:rPr lang="en-US" altLang="zh-CN" dirty="0"/>
              <a:t>” is true. Show 100</a:t>
            </a:r>
            <a:r>
              <a:rPr lang="en-US" altLang="zh-CN" baseline="30000" dirty="0"/>
              <a:t>2</a:t>
            </a:r>
            <a:r>
              <a:rPr lang="en-US" altLang="zh-CN" dirty="0"/>
              <a:t>&lt;2</a:t>
            </a:r>
            <a:r>
              <a:rPr lang="en-US" altLang="zh-CN" baseline="30000" dirty="0"/>
              <a:t>100</a:t>
            </a:r>
            <a:endParaRPr lang="en-US" altLang="zh-CN" baseline="300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7653" name="Content Placeholder 4"/>
          <p:cNvGraphicFramePr>
            <a:graphicFrameLocks noChangeAspect="1"/>
          </p:cNvGraphicFramePr>
          <p:nvPr/>
        </p:nvGraphicFramePr>
        <p:xfrm>
          <a:off x="1447800" y="2971800"/>
          <a:ext cx="67960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822700" imgH="685800" progId="Equation.3">
                  <p:embed/>
                </p:oleObj>
              </mc:Choice>
              <mc:Fallback>
                <p:oleObj name="" r:id="rId1" imgW="3822700" imgH="685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2971800"/>
                        <a:ext cx="6796088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Assume that “For all positive integers n, if n is greater than 4, then n</a:t>
            </a:r>
            <a:r>
              <a:rPr lang="zh-CN" altLang="en-US" baseline="30000"/>
              <a:t>2</a:t>
            </a:r>
            <a:r>
              <a:rPr lang="zh-CN" altLang="en-US"/>
              <a:t> is less than 2n” is true.</a:t>
            </a:r>
            <a:endParaRPr lang="zh-CN" altLang="en-US"/>
          </a:p>
          <a:p>
            <a:r>
              <a:rPr lang="zh-CN" altLang="en-US"/>
              <a:t>Use universal modus ponens to show that 100</a:t>
            </a:r>
            <a:r>
              <a:rPr lang="zh-CN" altLang="en-US" baseline="30000"/>
              <a:t>2</a:t>
            </a:r>
            <a:r>
              <a:rPr lang="zh-CN" altLang="en-US"/>
              <a:t> &lt; 2</a:t>
            </a:r>
            <a:r>
              <a:rPr lang="zh-CN" altLang="en-US" baseline="30000"/>
              <a:t>100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Universal modus tollens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Combine universal modus tollens and universal instantiation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8677" name="Content Placeholder 4"/>
          <p:cNvGraphicFramePr>
            <a:graphicFrameLocks noChangeAspect="1"/>
          </p:cNvGraphicFramePr>
          <p:nvPr/>
        </p:nvGraphicFramePr>
        <p:xfrm>
          <a:off x="1143000" y="3048000"/>
          <a:ext cx="69992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937000" imgH="685800" progId="Equation.3">
                  <p:embed/>
                </p:oleObj>
              </mc:Choice>
              <mc:Fallback>
                <p:oleObj name="" r:id="rId1" imgW="3937000" imgH="685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048000"/>
                        <a:ext cx="6999288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If Superman were able and willing to prevent evil,he would do so. If Superman were unable to prevent</a:t>
            </a:r>
            <a:r>
              <a:rPr lang="en-US" altLang="zh-CN"/>
              <a:t> </a:t>
            </a:r>
            <a:r>
              <a:rPr lang="zh-CN" altLang="en-US"/>
              <a:t>evil, he would be impotent; if he were unwilling</a:t>
            </a:r>
            <a:r>
              <a:rPr lang="en-US" altLang="zh-CN"/>
              <a:t> </a:t>
            </a:r>
            <a:r>
              <a:rPr lang="zh-CN" altLang="en-US"/>
              <a:t>to prevent evil, he would be malevolent. Superman</a:t>
            </a:r>
            <a:r>
              <a:rPr lang="en-US" altLang="zh-CN"/>
              <a:t> </a:t>
            </a:r>
            <a:r>
              <a:rPr lang="zh-CN" altLang="en-US"/>
              <a:t>does not prevent evil. If Superman exists, he is neither impotent nor malevolent. Therefore, Superman</a:t>
            </a:r>
            <a:r>
              <a:rPr lang="en-US" altLang="zh-CN"/>
              <a:t> </a:t>
            </a:r>
            <a:r>
              <a:rPr lang="zh-CN" altLang="en-US"/>
              <a:t>does not exist.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Argument and inference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An </a:t>
            </a:r>
            <a:r>
              <a:rPr lang="en-US" altLang="zh-CN" b="1" dirty="0"/>
              <a:t>argument</a:t>
            </a:r>
            <a:r>
              <a:rPr lang="en-US" altLang="zh-CN" dirty="0"/>
              <a:t> is valid </a:t>
            </a:r>
            <a:r>
              <a:rPr lang="en-US" altLang="zh-CN" i="1" dirty="0"/>
              <a:t>if and only if </a:t>
            </a:r>
            <a:r>
              <a:rPr lang="en-US" altLang="zh-CN" dirty="0">
                <a:solidFill>
                  <a:srgbClr val="FF0000"/>
                </a:solidFill>
              </a:rPr>
              <a:t>it is </a:t>
            </a:r>
            <a:r>
              <a:rPr lang="en-US" altLang="zh-CN" i="1" dirty="0">
                <a:solidFill>
                  <a:srgbClr val="FF0000"/>
                </a:solidFill>
              </a:rPr>
              <a:t>impossible</a:t>
            </a:r>
            <a:r>
              <a:rPr lang="en-US" altLang="zh-CN" dirty="0"/>
              <a:t> for all the premises to be </a:t>
            </a:r>
            <a:r>
              <a:rPr lang="en-US" altLang="zh-CN" i="1" dirty="0"/>
              <a:t>true</a:t>
            </a:r>
            <a:r>
              <a:rPr lang="en-US" altLang="zh-CN" dirty="0"/>
              <a:t> and the conclusion to be </a:t>
            </a:r>
            <a:r>
              <a:rPr lang="en-US" altLang="zh-CN" i="1" dirty="0"/>
              <a:t>false</a:t>
            </a:r>
            <a:endParaRPr lang="en-US" altLang="zh-CN" i="1" dirty="0"/>
          </a:p>
          <a:p>
            <a:r>
              <a:rPr lang="en-US" altLang="zh-CN" dirty="0"/>
              <a:t>Rules of </a:t>
            </a:r>
            <a:r>
              <a:rPr lang="en-US" altLang="zh-CN" b="1" dirty="0"/>
              <a:t>inference</a:t>
            </a:r>
            <a:r>
              <a:rPr lang="en-US" altLang="zh-CN" dirty="0"/>
              <a:t>: use them to deduce (construct) new statements from statements that we already have</a:t>
            </a:r>
            <a:endParaRPr lang="en-US" altLang="zh-CN" dirty="0"/>
          </a:p>
          <a:p>
            <a:r>
              <a:rPr lang="en-US" altLang="zh-CN" dirty="0"/>
              <a:t>Basic tools for establishing the truth of statements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Valid arguments in propositional logic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Consider the following arguments involving propositions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“If you have a correct password, then you can log onto the network”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“You have a correct password”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therefore,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“You can log onto the network”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8458200" y="2743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2" name="TextBox 5"/>
          <p:cNvSpPr txBox="1"/>
          <p:nvPr/>
        </p:nvSpPr>
        <p:spPr>
          <a:xfrm>
            <a:off x="7620000" y="3962400"/>
            <a:ext cx="1435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premises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TextBox 6"/>
          <p:cNvSpPr txBox="1"/>
          <p:nvPr/>
        </p:nvSpPr>
        <p:spPr>
          <a:xfrm>
            <a:off x="7391400" y="4948238"/>
            <a:ext cx="16414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conclusion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224" name="Object 2"/>
          <p:cNvGraphicFramePr>
            <a:graphicFrameLocks noChangeAspect="1"/>
          </p:cNvGraphicFramePr>
          <p:nvPr/>
        </p:nvGraphicFramePr>
        <p:xfrm>
          <a:off x="2427288" y="5562600"/>
          <a:ext cx="9794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6900" imgH="647700" progId="Equation.3">
                  <p:embed/>
                </p:oleObj>
              </mc:Choice>
              <mc:Fallback>
                <p:oleObj name="" r:id="rId1" imgW="596900" imgH="647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7288" y="5562600"/>
                        <a:ext cx="979487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Valid arguments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                                 is tautology</a:t>
            </a:r>
            <a:endParaRPr lang="en-US" altLang="zh-CN" dirty="0"/>
          </a:p>
          <a:p>
            <a:r>
              <a:rPr lang="en-US" altLang="zh-CN" dirty="0"/>
              <a:t>When ((p→q)˄p) is true, both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→q and p are ture, and thus q must be also be true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 of argument is true because when the premises are true, the conclusion must be true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914400" y="1676400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93800" imgH="203200" progId="Equation.3">
                  <p:embed/>
                </p:oleObj>
              </mc:Choice>
              <mc:Fallback>
                <p:oleObj name="" r:id="rId1" imgW="11938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2743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p: “You have access to the network”</a:t>
            </a:r>
            <a:endParaRPr lang="en-US" altLang="zh-CN" dirty="0"/>
          </a:p>
          <a:p>
            <a:r>
              <a:rPr lang="en-US" altLang="zh-CN" dirty="0"/>
              <a:t>q: “You can change your grade”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→q: </a:t>
            </a:r>
            <a:r>
              <a:rPr lang="en-US" altLang="zh-CN" dirty="0"/>
              <a:t>“If you have access to the network, then you can change your grade”</a:t>
            </a:r>
            <a:endParaRPr lang="en-US" altLang="zh-CN" dirty="0"/>
          </a:p>
          <a:p>
            <a:pPr>
              <a:buNone/>
            </a:pPr>
            <a:endParaRPr lang="en-US" altLang="zh-CN" sz="800" dirty="0"/>
          </a:p>
          <a:p>
            <a:pPr>
              <a:buNone/>
            </a:pPr>
            <a:r>
              <a:rPr lang="en-US" altLang="zh-CN" dirty="0"/>
              <a:t>	 “If you have access to the network, then you can change your grade” (p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→q)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“You have access to the network” (p)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so “You can change your grade” (q)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/>
              <a:t>    “If you have access to the network, then you can change your grade”</a:t>
            </a:r>
            <a:r>
              <a:rPr lang="en-US" altLang="zh-CN" dirty="0">
                <a:solidFill>
                  <a:srgbClr val="FF0000"/>
                </a:solidFill>
              </a:rPr>
              <a:t> (p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→q)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“You have access to the network” (p)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so “You can change your grade” (q)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arguments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conclusion is not true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→q) is 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form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论证形式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sequence of compound propositions involving propositional variables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Rules of inference for propositional logic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Can always use truth table to show an argument form is valid</a:t>
            </a:r>
            <a:endParaRPr lang="en-US" altLang="zh-CN" dirty="0"/>
          </a:p>
          <a:p>
            <a:r>
              <a:rPr lang="en-US" altLang="zh-CN" dirty="0"/>
              <a:t>For an argument form with 10 propositional variables, the truth table requires 2</a:t>
            </a:r>
            <a:r>
              <a:rPr lang="en-US" altLang="zh-CN" baseline="30000" dirty="0"/>
              <a:t>10</a:t>
            </a:r>
            <a:r>
              <a:rPr lang="en-US" altLang="zh-CN" dirty="0"/>
              <a:t> rows</a:t>
            </a:r>
            <a:endParaRPr lang="en-US" altLang="zh-CN" dirty="0"/>
          </a:p>
          <a:p>
            <a:r>
              <a:rPr lang="en-US" altLang="zh-CN" dirty="0"/>
              <a:t>The tautology                               is the rule of inference called </a:t>
            </a:r>
            <a:r>
              <a:rPr lang="en-US" altLang="zh-CN" b="1" dirty="0"/>
              <a:t>modus ponens 假言推理</a:t>
            </a:r>
            <a:r>
              <a:rPr lang="en-US" altLang="zh-CN" dirty="0"/>
              <a:t>(</a:t>
            </a:r>
            <a:r>
              <a:rPr lang="en-US" altLang="zh-CN" i="1" dirty="0"/>
              <a:t>mode that affirms</a:t>
            </a:r>
            <a:r>
              <a:rPr lang="en-US" altLang="zh-CN" dirty="0"/>
              <a:t>), or the </a:t>
            </a:r>
            <a:r>
              <a:rPr lang="en-US" altLang="zh-CN" b="1" dirty="0"/>
              <a:t>law of detachment  </a:t>
            </a:r>
            <a:endParaRPr lang="en-US" altLang="zh-CN" b="1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3276600" y="3810000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193800" imgH="203200" progId="Equation.3">
                  <p:embed/>
                </p:oleObj>
              </mc:Choice>
              <mc:Fallback>
                <p:oleObj name="" r:id="rId1" imgW="11938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3810000"/>
                        <a:ext cx="2743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6400483" y="5562600"/>
          <a:ext cx="9794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96900" imgH="647700" progId="Equation.3">
                  <p:embed/>
                </p:oleObj>
              </mc:Choice>
              <mc:Fallback>
                <p:oleObj name="" r:id="rId3" imgW="596900" imgH="647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483" y="5562600"/>
                        <a:ext cx="979487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If both statements “If it snows today, then we will go skiing” and “It is snowing today” are true. </a:t>
            </a:r>
            <a:endParaRPr lang="en-US" altLang="zh-CN" dirty="0"/>
          </a:p>
          <a:p>
            <a:r>
              <a:rPr lang="en-US" altLang="zh-CN" dirty="0"/>
              <a:t>By modus ponens, it follows the conclusion “We will go skiing” is true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75,&quot;width&quot;:8715}"/>
</p:tagLst>
</file>

<file path=ppt/tags/tag2.xml><?xml version="1.0" encoding="utf-8"?>
<p:tagLst xmlns:p="http://schemas.openxmlformats.org/presentationml/2006/main">
  <p:tag name="KSO_WPP_MARK_KEY" val="49d2ff82-cddd-44f1-aa45-ace1776d0b21"/>
  <p:tag name="COMMONDATA" val="eyJoZGlkIjoiMDdhMjhmMjUzMDYzY2FmNWQxOWVkMzZlMjk2MzEzOGIifQ==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5417</Words>
  <Application>WPS 演示</Application>
  <PresentationFormat/>
  <Paragraphs>221</Paragraphs>
  <Slides>28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28</vt:i4>
      </vt:variant>
    </vt:vector>
  </HeadingPairs>
  <TitlesOfParts>
    <vt:vector size="71" baseType="lpstr">
      <vt:lpstr>Arial</vt:lpstr>
      <vt:lpstr>宋体</vt:lpstr>
      <vt:lpstr>Wingdings</vt:lpstr>
      <vt:lpstr>MS PGothic</vt:lpstr>
      <vt:lpstr>Calibri</vt:lpstr>
      <vt:lpstr>Helvetica</vt:lpstr>
      <vt:lpstr>Times New Roman</vt:lpstr>
      <vt:lpstr>微软雅黑</vt:lpstr>
      <vt:lpstr>Arial Unicode MS</vt:lpstr>
      <vt:lpstr>1_Custom Design</vt:lpstr>
      <vt:lpstr>2_Custom Design</vt:lpstr>
      <vt:lpstr>3_Custom Design</vt:lpstr>
      <vt:lpstr>Custom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Discrete Mathematics </vt:lpstr>
      <vt:lpstr>1.6 Rules of Inference</vt:lpstr>
      <vt:lpstr>Argument and inference</vt:lpstr>
      <vt:lpstr>Valid arguments in propositional logic</vt:lpstr>
      <vt:lpstr>Valid arguments</vt:lpstr>
      <vt:lpstr>Example</vt:lpstr>
      <vt:lpstr>Example</vt:lpstr>
      <vt:lpstr>Rules of inference for propositional logic</vt:lpstr>
      <vt:lpstr>Example</vt:lpstr>
      <vt:lpstr>Example</vt:lpstr>
      <vt:lpstr>PowerPoint 演示文稿</vt:lpstr>
      <vt:lpstr>PowerPoint 演示文稿</vt:lpstr>
      <vt:lpstr>Example</vt:lpstr>
      <vt:lpstr>Example</vt:lpstr>
      <vt:lpstr>Resolution（归结，消解）</vt:lpstr>
      <vt:lpstr>Example</vt:lpstr>
      <vt:lpstr>Example</vt:lpstr>
      <vt:lpstr>Fallacies</vt:lpstr>
      <vt:lpstr>PowerPoint 演示文稿</vt:lpstr>
      <vt:lpstr>Example</vt:lpstr>
      <vt:lpstr>Inference with quantified statements</vt:lpstr>
      <vt:lpstr>PowerPoint 演示文稿</vt:lpstr>
      <vt:lpstr>Example</vt:lpstr>
      <vt:lpstr>Example</vt:lpstr>
      <vt:lpstr>Universal modus ponens</vt:lpstr>
      <vt:lpstr>PowerPoint 演示文稿</vt:lpstr>
      <vt:lpstr>Universal modus tollens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CS173: Discrete Math</dc:title>
  <dc:creator>Cinda Heeren User</dc:creator>
  <cp:lastModifiedBy>patrick临风</cp:lastModifiedBy>
  <cp:revision>332</cp:revision>
  <dcterms:created xsi:type="dcterms:W3CDTF">2005-08-25T03:39:00Z</dcterms:created>
  <dcterms:modified xsi:type="dcterms:W3CDTF">2022-09-14T15:09:39Z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07BB79CC802F40CF9A0B1878C8917CCE</vt:lpwstr>
  </property>
  <property fmtid="{D5CDD505-2E9C-101B-9397-08002B2CF9AE}" pid="3" name="KSOProductBuildVer">
    <vt:lpwstr>2052-11.1.0.12358</vt:lpwstr>
  </property>
</Properties>
</file>