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52"/>
  </p:handoutMasterIdLst>
  <p:sldIdLst>
    <p:sldId id="257" r:id="rId6"/>
    <p:sldId id="501" r:id="rId8"/>
    <p:sldId id="502" r:id="rId9"/>
    <p:sldId id="453" r:id="rId10"/>
    <p:sldId id="454" r:id="rId11"/>
    <p:sldId id="455" r:id="rId12"/>
    <p:sldId id="456" r:id="rId13"/>
    <p:sldId id="457" r:id="rId14"/>
    <p:sldId id="458" r:id="rId15"/>
    <p:sldId id="452" r:id="rId16"/>
    <p:sldId id="459" r:id="rId17"/>
    <p:sldId id="460" r:id="rId18"/>
    <p:sldId id="461" r:id="rId19"/>
    <p:sldId id="487" r:id="rId20"/>
    <p:sldId id="462" r:id="rId21"/>
    <p:sldId id="463" r:id="rId22"/>
    <p:sldId id="464" r:id="rId23"/>
    <p:sldId id="499" r:id="rId24"/>
    <p:sldId id="500" r:id="rId25"/>
    <p:sldId id="465" r:id="rId26"/>
    <p:sldId id="466" r:id="rId27"/>
    <p:sldId id="467" r:id="rId28"/>
    <p:sldId id="468" r:id="rId29"/>
    <p:sldId id="469" r:id="rId30"/>
    <p:sldId id="488" r:id="rId31"/>
    <p:sldId id="489" r:id="rId32"/>
    <p:sldId id="490" r:id="rId33"/>
    <p:sldId id="491" r:id="rId34"/>
    <p:sldId id="492" r:id="rId35"/>
    <p:sldId id="493" r:id="rId36"/>
    <p:sldId id="494" r:id="rId37"/>
    <p:sldId id="495" r:id="rId38"/>
    <p:sldId id="496" r:id="rId39"/>
    <p:sldId id="497" r:id="rId40"/>
    <p:sldId id="498" r:id="rId41"/>
    <p:sldId id="535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4" r:id="rId51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29"/>
  </p:normalViewPr>
  <p:slideViewPr>
    <p:cSldViewPr showGuides="1">
      <p:cViewPr>
        <p:scale>
          <a:sx n="89" d="100"/>
          <a:sy n="89" d="100"/>
        </p:scale>
        <p:origin x="-798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6" Type="http://schemas.openxmlformats.org/officeDocument/2006/relationships/tags" Target="tags/tag1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570985-BF28-43D5-8FC2-57B8F6B6FC0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198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14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34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55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65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75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86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96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0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27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37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57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94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04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15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25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35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45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66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76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86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3" Type="http://schemas.openxmlformats.org/officeDocument/2006/relationships/oleObject" Target="../embeddings/oleObject9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Proofs</a:t>
            </a: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Prove that if n=ab, where a and b are positive integers, then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3276600" y="2057400"/>
          <a:ext cx="2519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079500" imgH="228600" progId="Equation.3">
                  <p:embed/>
                </p:oleObj>
              </mc:Choice>
              <mc:Fallback>
                <p:oleObj name="" r:id="rId1" imgW="10795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2057400"/>
                        <a:ext cx="25193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3"/>
          <p:cNvGraphicFramePr>
            <a:graphicFrameLocks noChangeAspect="1"/>
          </p:cNvGraphicFramePr>
          <p:nvPr/>
        </p:nvGraphicFramePr>
        <p:xfrm>
          <a:off x="2286000" y="3657600"/>
          <a:ext cx="412115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765300" imgH="965200" progId="Equation.3">
                  <p:embed/>
                </p:oleObj>
              </mc:Choice>
              <mc:Fallback>
                <p:oleObj name="" r:id="rId3" imgW="1765300" imgH="965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657600"/>
                        <a:ext cx="4121150" cy="225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2"/>
          <p:cNvGraphicFramePr>
            <a:graphicFrameLocks noChangeAspect="1"/>
          </p:cNvGraphicFramePr>
          <p:nvPr/>
        </p:nvGraphicFramePr>
        <p:xfrm>
          <a:off x="2971800" y="2971800"/>
          <a:ext cx="27257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180465" imgH="165100" progId="Equation.3">
                  <p:embed/>
                </p:oleObj>
              </mc:Choice>
              <mc:Fallback>
                <p:oleObj name="" r:id="rId5" imgW="1180465" imgH="165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2971800"/>
                        <a:ext cx="27257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Vacuous proof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Prove p→q is true </a:t>
            </a:r>
            <a:endParaRPr lang="en-US" altLang="zh-CN" dirty="0"/>
          </a:p>
          <a:p>
            <a:r>
              <a:rPr lang="en-US" altLang="zh-CN" b="1" dirty="0"/>
              <a:t>Vacuous proof</a:t>
            </a:r>
            <a:r>
              <a:rPr lang="en-US" altLang="zh-CN" dirty="0"/>
              <a:t>: If we show p is false and then claim a proof of p→q</a:t>
            </a:r>
            <a:endParaRPr lang="en-US" altLang="zh-CN" dirty="0"/>
          </a:p>
          <a:p>
            <a:pPr lvl="1"/>
            <a:r>
              <a:rPr lang="en-US" altLang="zh-CN" dirty="0"/>
              <a:t>However, often used to establish special case</a:t>
            </a:r>
            <a:endParaRPr lang="en-US" altLang="zh-CN" dirty="0"/>
          </a:p>
          <a:p>
            <a:r>
              <a:rPr lang="en-US" altLang="zh-CN" dirty="0"/>
              <a:t>Show that p(0) is true when p(n) is “If n&gt;1, then n</a:t>
            </a:r>
            <a:r>
              <a:rPr lang="en-US" altLang="zh-CN" baseline="30000" dirty="0"/>
              <a:t>2</a:t>
            </a:r>
            <a:r>
              <a:rPr lang="en-US" altLang="zh-CN" dirty="0"/>
              <a:t>&gt;n” and the domain consists of all integers</a:t>
            </a:r>
            <a:endParaRPr lang="en-US" altLang="zh-CN" dirty="0"/>
          </a:p>
          <a:p>
            <a:r>
              <a:rPr lang="en-US" altLang="zh-CN" dirty="0"/>
              <a:t>The fact 0</a:t>
            </a:r>
            <a:r>
              <a:rPr lang="en-US" altLang="zh-CN" baseline="30000" dirty="0"/>
              <a:t>2</a:t>
            </a:r>
            <a:r>
              <a:rPr lang="en-US" altLang="zh-CN" dirty="0"/>
              <a:t>&gt;0 is false is irrelevant to the truth value of the conditional statement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Trivial proof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b="1" dirty="0"/>
              <a:t>Trivial proof</a:t>
            </a:r>
            <a:r>
              <a:rPr lang="en-US" altLang="zh-CN" dirty="0"/>
              <a:t>: a proof of p→q that uses the fact q is true</a:t>
            </a:r>
            <a:endParaRPr lang="en-US" altLang="zh-CN" dirty="0"/>
          </a:p>
          <a:p>
            <a:pPr lvl="1"/>
            <a:r>
              <a:rPr lang="en-US" altLang="zh-CN" dirty="0"/>
              <a:t>Often important when special cases are proved</a:t>
            </a:r>
            <a:endParaRPr lang="en-US" altLang="zh-CN" dirty="0"/>
          </a:p>
          <a:p>
            <a:r>
              <a:rPr lang="en-US" altLang="zh-CN" dirty="0"/>
              <a:t>Let p(n) be “If a and b are positive integers with a≥b, then a</a:t>
            </a:r>
            <a:r>
              <a:rPr lang="en-US" altLang="zh-CN" baseline="30000" dirty="0"/>
              <a:t>n </a:t>
            </a:r>
            <a:r>
              <a:rPr lang="en-US" altLang="zh-CN" dirty="0"/>
              <a:t>≥b</a:t>
            </a:r>
            <a:r>
              <a:rPr lang="en-US" altLang="zh-CN" baseline="30000" dirty="0"/>
              <a:t>n </a:t>
            </a:r>
            <a:r>
              <a:rPr lang="en-US" altLang="zh-CN" dirty="0"/>
              <a:t>where the domain consists of all integers</a:t>
            </a:r>
            <a:endParaRPr lang="en-US" altLang="zh-CN" dirty="0"/>
          </a:p>
          <a:p>
            <a:r>
              <a:rPr lang="en-US" altLang="zh-CN" dirty="0"/>
              <a:t>The proposition p(0) is “If a≥b, then a</a:t>
            </a:r>
            <a:r>
              <a:rPr lang="en-US" altLang="zh-CN" baseline="30000" dirty="0"/>
              <a:t>0 </a:t>
            </a:r>
            <a:r>
              <a:rPr lang="en-US" altLang="zh-CN" dirty="0"/>
              <a:t>≥b</a:t>
            </a:r>
            <a:r>
              <a:rPr lang="en-US" altLang="zh-CN" baseline="30000" dirty="0"/>
              <a:t>0</a:t>
            </a:r>
            <a:r>
              <a:rPr lang="en-US" altLang="zh-CN" dirty="0"/>
              <a:t>”. a</a:t>
            </a:r>
            <a:r>
              <a:rPr lang="en-US" altLang="zh-CN" baseline="30000" dirty="0"/>
              <a:t>0 </a:t>
            </a:r>
            <a:r>
              <a:rPr lang="en-US" altLang="zh-CN" dirty="0"/>
              <a:t>≥b</a:t>
            </a:r>
            <a:r>
              <a:rPr lang="en-US" altLang="zh-CN" baseline="30000" dirty="0"/>
              <a:t>0 </a:t>
            </a:r>
            <a:r>
              <a:rPr lang="en-US" altLang="zh-CN" dirty="0"/>
              <a:t>is true, hence the conditional statement p(0) is true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Definition: the real number r is rational if there exist integers p and q with q≠0 such that r=p/q</a:t>
            </a:r>
            <a:endParaRPr lang="en-US" altLang="zh-CN" dirty="0"/>
          </a:p>
          <a:p>
            <a:r>
              <a:rPr lang="en-US" altLang="zh-CN" dirty="0"/>
              <a:t>A real number that is not rational is irrational</a:t>
            </a:r>
            <a:endParaRPr lang="en-US" altLang="zh-CN" dirty="0"/>
          </a:p>
          <a:p>
            <a:r>
              <a:rPr lang="en-US" altLang="zh-CN" dirty="0"/>
              <a:t>Prove that the sum of two rational numbers is rational (i.e., “For every real number r and every real number s, if r and s are rational numbers, then r+s is rational”)</a:t>
            </a:r>
            <a:endParaRPr lang="en-US" altLang="zh-CN" dirty="0"/>
          </a:p>
          <a:p>
            <a:r>
              <a:rPr lang="en-US" altLang="zh-CN" dirty="0"/>
              <a:t>Direct proof? Proof by contraposition?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Direct proof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Let r=p/q and s=t/u where p, q, t, u, are integers and q≠0, and u≠0.</a:t>
            </a:r>
            <a:endParaRPr lang="en-US" altLang="zh-CN" dirty="0"/>
          </a:p>
          <a:p>
            <a:r>
              <a:rPr lang="en-US" altLang="zh-CN" dirty="0"/>
              <a:t>r+s=p/q+t/u=(pu+qt)/qu</a:t>
            </a:r>
            <a:endParaRPr lang="en-US" altLang="zh-CN" dirty="0"/>
          </a:p>
          <a:p>
            <a:r>
              <a:rPr lang="en-US" altLang="zh-CN" dirty="0"/>
              <a:t>Since q≠0 and u≠0, qu≠0</a:t>
            </a:r>
            <a:endParaRPr lang="en-US" altLang="zh-CN" dirty="0"/>
          </a:p>
          <a:p>
            <a:r>
              <a:rPr lang="en-US" altLang="zh-CN" dirty="0"/>
              <a:t>Consequently, r+s is the ratio of two integers. Thus r+s is rational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Prove that if n is an integer and n</a:t>
            </a:r>
            <a:r>
              <a:rPr lang="en-US" altLang="zh-CN" baseline="30000" dirty="0"/>
              <a:t>2</a:t>
            </a:r>
            <a:r>
              <a:rPr lang="en-US" altLang="zh-CN" dirty="0"/>
              <a:t> is odd, then n is odd</a:t>
            </a:r>
            <a:endParaRPr lang="en-US" altLang="zh-CN" dirty="0"/>
          </a:p>
          <a:p>
            <a:r>
              <a:rPr lang="en-US" altLang="zh-CN" dirty="0"/>
              <a:t>Direct proof? </a:t>
            </a:r>
            <a:r>
              <a:rPr lang="en-US" altLang="zh-CN" dirty="0">
                <a:solidFill>
                  <a:srgbClr val="FF0000"/>
                </a:solidFill>
              </a:rPr>
              <a:t>Proof by contraposition</a:t>
            </a:r>
            <a:r>
              <a:rPr lang="zh-CN" altLang="en-US" dirty="0">
                <a:solidFill>
                  <a:srgbClr val="FF0000"/>
                </a:solidFill>
              </a:rPr>
              <a:t>反证法</a:t>
            </a:r>
            <a:r>
              <a:rPr lang="en-US" altLang="zh-CN" dirty="0"/>
              <a:t>?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0485" name="Object 1"/>
          <p:cNvGraphicFramePr>
            <a:graphicFrameLocks noChangeAspect="1"/>
          </p:cNvGraphicFramePr>
          <p:nvPr/>
        </p:nvGraphicFramePr>
        <p:xfrm>
          <a:off x="381000" y="3530600"/>
          <a:ext cx="823912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911600" imgH="1206500" progId="Equation.3">
                  <p:embed/>
                </p:oleObj>
              </mc:Choice>
              <mc:Fallback>
                <p:oleObj name="" r:id="rId1" imgW="3911600" imgH="1206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530600"/>
                        <a:ext cx="8239125" cy="2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Proof by contradiction</a:t>
            </a:r>
            <a:r>
              <a:rPr lang="zh-CN" altLang="en-US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（归谬</a:t>
            </a:r>
            <a:r>
              <a:rPr lang="zh-CN" altLang="en-US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）</a:t>
            </a:r>
            <a:endParaRPr lang="zh-CN" altLang="en-US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Suppose we want to prove a statement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en-US" altLang="zh-CN" dirty="0"/>
          </a:p>
          <a:p>
            <a:r>
              <a:rPr lang="en-US" altLang="zh-CN" dirty="0"/>
              <a:t>Further assume that we can find a </a:t>
            </a:r>
            <a:r>
              <a:rPr lang="en-US" altLang="zh-CN" b="1" dirty="0">
                <a:solidFill>
                  <a:srgbClr val="FF0000"/>
                </a:solidFill>
              </a:rPr>
              <a:t>contradiction</a:t>
            </a:r>
            <a:r>
              <a:rPr lang="zh-CN" altLang="en-US" b="1" dirty="0">
                <a:solidFill>
                  <a:srgbClr val="FF0000"/>
                </a:solidFill>
              </a:rPr>
              <a:t>矛盾式</a:t>
            </a:r>
            <a:r>
              <a:rPr lang="en-US" altLang="zh-CN" dirty="0">
                <a:solidFill>
                  <a:srgbClr val="FF0000"/>
                </a:solidFill>
              </a:rPr>
              <a:t> q</a:t>
            </a:r>
            <a:r>
              <a:rPr lang="en-US" altLang="zh-CN" dirty="0"/>
              <a:t> such that </a:t>
            </a:r>
            <a:r>
              <a:rPr lang="en-US" altLang="zh-CN" dirty="0">
                <a:solidFill>
                  <a:srgbClr val="FF0000"/>
                </a:solidFill>
              </a:rPr>
              <a:t>¬</a:t>
            </a:r>
            <a:r>
              <a:rPr lang="en-US" altLang="zh-CN" dirty="0">
                <a:solidFill>
                  <a:srgbClr val="FF0000"/>
                </a:solidFill>
              </a:rPr>
              <a:t>p→q </a:t>
            </a:r>
            <a:r>
              <a:rPr lang="en-US" altLang="zh-CN" dirty="0"/>
              <a:t>is true</a:t>
            </a:r>
            <a:endParaRPr lang="en-US" altLang="zh-CN" dirty="0"/>
          </a:p>
          <a:p>
            <a:r>
              <a:rPr lang="en-US" altLang="zh-CN" dirty="0"/>
              <a:t>Since</a:t>
            </a:r>
            <a:r>
              <a:rPr lang="en-US" altLang="zh-CN" dirty="0">
                <a:solidFill>
                  <a:srgbClr val="FF0000"/>
                </a:solidFill>
              </a:rPr>
              <a:t> q is false, but ¬p→q is true</a:t>
            </a:r>
            <a:r>
              <a:rPr lang="en-US" altLang="zh-CN" dirty="0"/>
              <a:t>, we can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>
                <a:solidFill>
                  <a:srgbClr val="FF0000"/>
                </a:solidFill>
              </a:rPr>
              <a:t>onclude ¬p is false</a:t>
            </a:r>
            <a:r>
              <a:rPr lang="en-US" altLang="zh-CN" dirty="0"/>
              <a:t>, which means p is true</a:t>
            </a:r>
            <a:endParaRPr lang="en-US" altLang="zh-CN" dirty="0"/>
          </a:p>
          <a:p>
            <a:r>
              <a:rPr lang="en-US" altLang="zh-CN" dirty="0"/>
              <a:t>The statement ¬r˄r is </a:t>
            </a:r>
            <a:r>
              <a:rPr lang="en-US" altLang="zh-CN" b="1" dirty="0"/>
              <a:t>contradiction</a:t>
            </a:r>
            <a:r>
              <a:rPr lang="en-US" altLang="zh-CN" dirty="0"/>
              <a:t>, we can prove that p is true if we can show that </a:t>
            </a:r>
            <a:r>
              <a:rPr lang="en-US" altLang="zh-CN" dirty="0">
                <a:solidFill>
                  <a:srgbClr val="FF0000"/>
                </a:solidFill>
              </a:rPr>
              <a:t>¬</a:t>
            </a:r>
            <a:r>
              <a:rPr lang="en-US" altLang="zh-CN" dirty="0">
                <a:solidFill>
                  <a:srgbClr val="FF0000"/>
                </a:solidFill>
              </a:rPr>
              <a:t>p→(¬r˄r)</a:t>
            </a:r>
            <a:r>
              <a:rPr lang="en-US" altLang="zh-CN" dirty="0"/>
              <a:t>, i.e., if p is not true, then there is a contradiction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dirty="0"/>
              <a:t>Show that at least 4 of any 22 days must fall on the same day of the week</a:t>
            </a:r>
            <a:endParaRPr lang="en-US" altLang="zh-CN" sz="2800" dirty="0"/>
          </a:p>
          <a:p>
            <a:r>
              <a:rPr lang="en-US" altLang="zh-CN" sz="2800" dirty="0"/>
              <a:t>Let p be the proposition “at least 4 of any 22 days fall on the same day of the week”</a:t>
            </a:r>
            <a:endParaRPr lang="en-US" altLang="zh-CN" sz="2800" dirty="0"/>
          </a:p>
          <a:p>
            <a:r>
              <a:rPr lang="en-US" altLang="zh-CN" sz="2800" dirty="0"/>
              <a:t>Suppose ¬p is true, which means at most 3 of 22 days fall on the same day of the week</a:t>
            </a:r>
            <a:endParaRPr lang="en-US" altLang="zh-CN" sz="2800" dirty="0"/>
          </a:p>
          <a:p>
            <a:r>
              <a:rPr lang="en-US" altLang="zh-CN" sz="2800" dirty="0"/>
              <a:t>Which implies at most 21 days could have been chosen because for each of the days of the week, at most 3 of the chosen days could fall on that day</a:t>
            </a:r>
            <a:endParaRPr lang="en-US" altLang="zh-CN" sz="2800" dirty="0"/>
          </a:p>
          <a:p>
            <a:r>
              <a:rPr lang="en-US" altLang="zh-CN" sz="2800" dirty="0"/>
              <a:t>If r is the statement that 22 days are chosen. Then, we have  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2209800" y="6172200"/>
            <a:ext cx="15970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¬p→(¬r˄r)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Prove that      is irrational by giving a proof by contradiction</a:t>
            </a:r>
            <a:endParaRPr lang="en-US" altLang="zh-CN" dirty="0"/>
          </a:p>
          <a:p>
            <a:r>
              <a:rPr lang="en-US" altLang="zh-CN" dirty="0"/>
              <a:t>Let p be the proposition “     is irrational”</a:t>
            </a:r>
            <a:endParaRPr lang="en-US" altLang="zh-CN" dirty="0"/>
          </a:p>
          <a:p>
            <a:r>
              <a:rPr lang="en-US" altLang="zh-CN" dirty="0"/>
              <a:t>¬p:        is rational, and thus             where a and b have no common factors</a:t>
            </a:r>
            <a:endParaRPr lang="en-US" altLang="zh-CN" dirty="0"/>
          </a:p>
          <a:p>
            <a:r>
              <a:rPr lang="en-US" altLang="zh-CN" dirty="0"/>
              <a:t>Thus 2=a</a:t>
            </a:r>
            <a:r>
              <a:rPr lang="en-US" altLang="zh-CN" baseline="30000" dirty="0"/>
              <a:t>2</a:t>
            </a:r>
            <a:r>
              <a:rPr lang="en-US" altLang="zh-CN" dirty="0"/>
              <a:t>/b</a:t>
            </a:r>
            <a:r>
              <a:rPr lang="en-US" altLang="zh-CN" baseline="30000" dirty="0"/>
              <a:t>2</a:t>
            </a:r>
            <a:r>
              <a:rPr lang="en-US" altLang="zh-CN" dirty="0"/>
              <a:t>, 2b</a:t>
            </a:r>
            <a:r>
              <a:rPr lang="en-US" altLang="zh-CN" baseline="30000" dirty="0"/>
              <a:t>2</a:t>
            </a:r>
            <a:r>
              <a:rPr lang="en-US" altLang="zh-CN" dirty="0"/>
              <a:t>=a</a:t>
            </a:r>
            <a:r>
              <a:rPr lang="en-US" altLang="zh-CN" baseline="30000" dirty="0"/>
              <a:t>2</a:t>
            </a:r>
            <a:r>
              <a:rPr lang="en-US" altLang="zh-CN" dirty="0"/>
              <a:t>, and thus a</a:t>
            </a:r>
            <a:r>
              <a:rPr lang="en-US" altLang="zh-CN" baseline="30000" dirty="0"/>
              <a:t>2</a:t>
            </a:r>
            <a:r>
              <a:rPr lang="en-US" altLang="zh-CN" dirty="0"/>
              <a:t> is even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 is even and so a is even </a:t>
            </a:r>
            <a:r>
              <a:rPr lang="en-US" altLang="zh-CN" sz="2800" dirty="0"/>
              <a:t>(can easily show if 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is even, then n is even)</a:t>
            </a:r>
            <a:r>
              <a:rPr lang="en-US" altLang="zh-CN" dirty="0"/>
              <a:t>. Let a=2c for some integer c, 2b</a:t>
            </a:r>
            <a:r>
              <a:rPr lang="en-US" altLang="zh-CN" baseline="30000" dirty="0"/>
              <a:t>2</a:t>
            </a:r>
            <a:r>
              <a:rPr lang="en-US" altLang="zh-CN" dirty="0"/>
              <a:t>=a</a:t>
            </a:r>
            <a:r>
              <a:rPr lang="en-US" altLang="zh-CN" baseline="30000" dirty="0"/>
              <a:t>2</a:t>
            </a:r>
            <a:r>
              <a:rPr lang="en-US" altLang="zh-CN" dirty="0"/>
              <a:t>=4c</a:t>
            </a:r>
            <a:r>
              <a:rPr lang="en-US" altLang="zh-CN" baseline="30000" dirty="0"/>
              <a:t>2</a:t>
            </a:r>
            <a:r>
              <a:rPr lang="en-US" altLang="zh-CN" dirty="0"/>
              <a:t>, and thus b</a:t>
            </a:r>
            <a:r>
              <a:rPr lang="en-US" altLang="zh-CN" baseline="30000" dirty="0"/>
              <a:t>2</a:t>
            </a:r>
            <a:r>
              <a:rPr lang="en-US" altLang="zh-CN" dirty="0"/>
              <a:t>=2c</a:t>
            </a:r>
            <a:r>
              <a:rPr lang="en-US" altLang="zh-CN" baseline="30000" dirty="0"/>
              <a:t>2</a:t>
            </a:r>
            <a:r>
              <a:rPr lang="en-US" altLang="zh-CN" dirty="0"/>
              <a:t>,</a:t>
            </a:r>
            <a:r>
              <a:rPr lang="en-US" altLang="zh-CN" baseline="30000" dirty="0"/>
              <a:t> </a:t>
            </a:r>
            <a:r>
              <a:rPr lang="en-US" altLang="zh-CN" dirty="0"/>
              <a:t> and b</a:t>
            </a:r>
            <a:r>
              <a:rPr lang="en-US" altLang="zh-CN" baseline="30000" dirty="0"/>
              <a:t>2</a:t>
            </a:r>
            <a:r>
              <a:rPr lang="en-US" altLang="zh-CN" dirty="0"/>
              <a:t> is even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2667000" y="1752600"/>
          <a:ext cx="381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1300" imgH="215900" progId="Equation.3">
                  <p:embed/>
                </p:oleObj>
              </mc:Choice>
              <mc:Fallback>
                <p:oleObj name="" r:id="rId1" imgW="2413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1752600"/>
                        <a:ext cx="38100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5105400" y="2819400"/>
          <a:ext cx="381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41300" imgH="215900" progId="Equation.3">
                  <p:embed/>
                </p:oleObj>
              </mc:Choice>
              <mc:Fallback>
                <p:oleObj name="" r:id="rId3" imgW="2413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05400" y="2819400"/>
                        <a:ext cx="38100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1600200" y="3429000"/>
          <a:ext cx="381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241300" imgH="215900" progId="Equation.3">
                  <p:embed/>
                </p:oleObj>
              </mc:Choice>
              <mc:Fallback>
                <p:oleObj name="" r:id="rId4" imgW="2413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38100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5"/>
          <p:cNvGraphicFramePr>
            <a:graphicFrameLocks noChangeAspect="1"/>
          </p:cNvGraphicFramePr>
          <p:nvPr/>
        </p:nvGraphicFramePr>
        <p:xfrm>
          <a:off x="5486400" y="3392488"/>
          <a:ext cx="1001713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634365" imgH="215900" progId="Equation.3">
                  <p:embed/>
                </p:oleObj>
              </mc:Choice>
              <mc:Fallback>
                <p:oleObj name="" r:id="rId5" imgW="6343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3392488"/>
                        <a:ext cx="1001713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Since b</a:t>
            </a:r>
            <a:r>
              <a:rPr lang="en-US" altLang="zh-CN" baseline="30000" dirty="0"/>
              <a:t>2</a:t>
            </a:r>
            <a:r>
              <a:rPr lang="en-US" altLang="zh-CN" dirty="0"/>
              <a:t> is even, b must be even</a:t>
            </a:r>
            <a:endParaRPr lang="en-US" altLang="zh-CN" dirty="0"/>
          </a:p>
          <a:p>
            <a:r>
              <a:rPr lang="en-US" altLang="zh-CN" dirty="0"/>
              <a:t>¬p leads to              where and b have no common factors, and both a and b are even (and thus a common factor), a contradiction</a:t>
            </a:r>
            <a:endParaRPr lang="en-US" altLang="zh-CN" dirty="0"/>
          </a:p>
          <a:p>
            <a:r>
              <a:rPr lang="en-US" altLang="zh-CN" dirty="0"/>
              <a:t>That is, the statement  “    is irrational” is true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4581" name="Object 3"/>
          <p:cNvGraphicFramePr>
            <a:graphicFrameLocks noChangeAspect="1"/>
          </p:cNvGraphicFramePr>
          <p:nvPr/>
        </p:nvGraphicFramePr>
        <p:xfrm>
          <a:off x="2819400" y="2286000"/>
          <a:ext cx="10017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34365" imgH="215900" progId="Equation.3">
                  <p:embed/>
                </p:oleObj>
              </mc:Choice>
              <mc:Fallback>
                <p:oleObj name="" r:id="rId1" imgW="63436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2286000"/>
                        <a:ext cx="1001713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4"/>
          <p:cNvGraphicFramePr>
            <a:graphicFrameLocks noChangeAspect="1"/>
          </p:cNvGraphicFramePr>
          <p:nvPr/>
        </p:nvGraphicFramePr>
        <p:xfrm>
          <a:off x="4724400" y="3886200"/>
          <a:ext cx="3810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41300" imgH="215900" progId="Equation.3">
                  <p:embed/>
                </p:oleObj>
              </mc:Choice>
              <mc:Fallback>
                <p:oleObj name="" r:id="rId3" imgW="2413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3886200"/>
                        <a:ext cx="381000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1.7 Introduction to proofs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800" b="1" dirty="0"/>
              <a:t>Proof</a:t>
            </a:r>
            <a:r>
              <a:rPr lang="en-US" altLang="zh-CN" sz="2800" dirty="0"/>
              <a:t>: valid argument that establishes the truth of a mathematical statement, e.g., theorem</a:t>
            </a:r>
            <a:endParaRPr lang="en-US" altLang="zh-CN" sz="2800" dirty="0"/>
          </a:p>
          <a:p>
            <a:r>
              <a:rPr lang="en-US" altLang="zh-CN" sz="2800" dirty="0"/>
              <a:t>A proof can use hypotheses, axioms, and previously proven theorems</a:t>
            </a:r>
            <a:endParaRPr lang="en-US" altLang="zh-CN" sz="2800" dirty="0"/>
          </a:p>
          <a:p>
            <a:r>
              <a:rPr lang="en-US" altLang="zh-CN" sz="2800" dirty="0"/>
              <a:t>Formal proofs: can be extremely long and difficult to follow</a:t>
            </a:r>
            <a:endParaRPr lang="en-US" altLang="zh-CN" sz="2800" dirty="0"/>
          </a:p>
          <a:p>
            <a:r>
              <a:rPr lang="en-US" altLang="zh-CN" sz="2800" dirty="0"/>
              <a:t>Informal proofs: easier to understand and some of the steps may be skipped, or axioms are not explicitly stated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Proof by contradiction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Can be used to prove conditional statements</a:t>
            </a:r>
            <a:endParaRPr lang="en-US" altLang="zh-CN" dirty="0"/>
          </a:p>
          <a:p>
            <a:r>
              <a:rPr lang="en-US" altLang="zh-CN" dirty="0"/>
              <a:t>First assume the negation of the conclusion</a:t>
            </a:r>
            <a:endParaRPr lang="en-US" altLang="zh-CN" dirty="0"/>
          </a:p>
          <a:p>
            <a:r>
              <a:rPr lang="en-US" altLang="zh-CN" dirty="0"/>
              <a:t>Then use premises and negation of conclusion to arrive a contradiction</a:t>
            </a:r>
            <a:endParaRPr lang="en-US" altLang="zh-CN" dirty="0"/>
          </a:p>
          <a:p>
            <a:r>
              <a:rPr lang="en-US" altLang="zh-CN" dirty="0"/>
              <a:t>Reason: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→q≡((p˄¬q)→F)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because </a:t>
            </a:r>
            <a:r>
              <a:rPr lang="en-US" altLang="zh-CN" dirty="0">
                <a:sym typeface="+mn-ea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→q≡¬pvq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Proof by contradiction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Can rewrite a proof by contraposition of a conditional statement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→q</a:t>
            </a:r>
            <a:r>
              <a:rPr lang="en-US" altLang="zh-CN" dirty="0"/>
              <a:t> as proof by contradiction</a:t>
            </a:r>
            <a:endParaRPr lang="en-US" altLang="zh-CN" dirty="0"/>
          </a:p>
          <a:p>
            <a:r>
              <a:rPr lang="en-US" altLang="zh-CN" dirty="0"/>
              <a:t>Proof by contraposition: show if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then ¬p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/>
              <a:t>Proof by contradiction: assume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both true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use steps of ¬q→¬p to show ¬p is true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¬q→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p˄¬p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contradiction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Proof by contradiction “If 3n+2 is odd, then n is odd”</a:t>
            </a:r>
            <a:endParaRPr lang="en-US" altLang="zh-CN" dirty="0"/>
          </a:p>
          <a:p>
            <a:r>
              <a:rPr lang="en-US" altLang="zh-CN" dirty="0"/>
              <a:t>Let p be “3n+2 is odd” and q be “n is odd”</a:t>
            </a:r>
            <a:endParaRPr lang="en-US" altLang="zh-CN" dirty="0"/>
          </a:p>
          <a:p>
            <a:r>
              <a:rPr lang="en-US" altLang="zh-CN" dirty="0"/>
              <a:t>To construct a proof by contradiction, assume both</a:t>
            </a:r>
            <a:r>
              <a:rPr lang="en-US" altLang="zh-CN" dirty="0">
                <a:solidFill>
                  <a:srgbClr val="FF0000"/>
                </a:solidFill>
              </a:rPr>
              <a:t> p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¬q are both true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n is even, let n=2k, then 3n+2=6k+2= 2(3k+1). So 3n+2 is even, i.e. ¬p,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 and ¬p are true, so we have a contradiction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Note that we can also prove by contradiction that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 is true by assuming that p and ¬q are both true, and show that q must be also true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implies q and ¬q are both true, a contradiction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turn a direct proof into a proof by contradiction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Proof of equivalence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To prove a theorem that is a biconditional statement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↔q, we show p→q and q →p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validity is based on the tautology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/>
              <a:t>   (p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↔q) ↔((p→q)˄(q →p))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	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Prove the theorem “If n is a positive integer, then n is odd if and only if n</a:t>
            </a:r>
            <a:r>
              <a:rPr lang="en-US" altLang="zh-CN" baseline="30000" dirty="0"/>
              <a:t>2</a:t>
            </a:r>
            <a:r>
              <a:rPr lang="en-US" altLang="zh-CN" dirty="0"/>
              <a:t> is odd”</a:t>
            </a:r>
            <a:endParaRPr lang="en-US" altLang="zh-CN" dirty="0"/>
          </a:p>
          <a:p>
            <a:r>
              <a:rPr lang="en-US" altLang="zh-CN" dirty="0"/>
              <a:t>To prove “p if and only if q” where p is “n is odd” and q is “n</a:t>
            </a:r>
            <a:r>
              <a:rPr lang="en-US" altLang="zh-CN" baseline="30000" dirty="0"/>
              <a:t>2</a:t>
            </a:r>
            <a:r>
              <a:rPr lang="en-US" altLang="zh-CN" dirty="0"/>
              <a:t> is odd”</a:t>
            </a:r>
            <a:endParaRPr lang="en-US" altLang="zh-CN" dirty="0"/>
          </a:p>
          <a:p>
            <a:r>
              <a:rPr lang="en-US" altLang="zh-CN" dirty="0"/>
              <a:t>Need to show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→q and q→p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“If </a:t>
            </a:r>
            <a:r>
              <a:rPr lang="en-US" altLang="zh-CN" dirty="0"/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odd, then 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 is odd”, and “If n</a:t>
            </a:r>
            <a:r>
              <a:rPr lang="en-US" altLang="zh-CN" baseline="30000" dirty="0"/>
              <a:t>2</a:t>
            </a:r>
            <a:r>
              <a:rPr lang="en-US" altLang="zh-CN" dirty="0"/>
              <a:t> is odd, then n is odd</a:t>
            </a:r>
            <a:endParaRPr lang="en-US" altLang="zh-CN" dirty="0"/>
          </a:p>
          <a:p>
            <a:r>
              <a:rPr lang="en-US" altLang="zh-CN" dirty="0"/>
              <a:t>We have proved 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→q and q→p in previous examples and thus prove this theorem with iff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Equivalent theorems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 and j with 1≤i≤n and 1≤j≤n,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equivalent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[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↔[(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˄(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3</a:t>
            </a:r>
            <a:r>
              <a:rPr lang="en-US" altLang="zh-CN" dirty="0"/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˄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˄(</a:t>
            </a:r>
            <a:r>
              <a:rPr lang="en-US" altLang="zh-CN" dirty="0"/>
              <a:t>p</a:t>
            </a:r>
            <a:r>
              <a:rPr lang="en-US" altLang="zh-CN" baseline="-25000" dirty="0"/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1</a:t>
            </a:r>
            <a:r>
              <a:rPr lang="en-US" altLang="zh-CN" dirty="0"/>
              <a:t>)]</a:t>
            </a:r>
            <a:endParaRPr lang="en-US" altLang="zh-CN" dirty="0"/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efficient than prove </a:t>
            </a:r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j </a:t>
            </a:r>
            <a:r>
              <a:rPr lang="en-US" altLang="zh-CN" dirty="0"/>
              <a:t>for 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≠j with 1≤i≤n and 1≤j≤n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not important as long as we have chain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Show that these statements about integer n are equivalent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: n is even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: n-1 is odd</a:t>
            </a:r>
            <a:endParaRPr lang="en-US" altLang="zh-CN" dirty="0"/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/>
              <a:t>: n</a:t>
            </a:r>
            <a:r>
              <a:rPr lang="en-US" altLang="zh-CN" baseline="30000" dirty="0"/>
              <a:t>2</a:t>
            </a:r>
            <a:r>
              <a:rPr lang="en-US" altLang="zh-CN" dirty="0"/>
              <a:t> is even</a:t>
            </a:r>
            <a:endParaRPr lang="en-US" altLang="zh-CN" dirty="0"/>
          </a:p>
          <a:p>
            <a:r>
              <a:rPr lang="en-US" altLang="zh-CN" dirty="0"/>
              <a:t>Show that by p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2 </a:t>
            </a:r>
            <a:r>
              <a:rPr lang="en-US" altLang="zh-CN" dirty="0"/>
              <a:t>and</a:t>
            </a:r>
            <a:r>
              <a:rPr lang="en-US" altLang="zh-CN" baseline="-25000" dirty="0"/>
              <a:t> </a:t>
            </a:r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3 </a:t>
            </a:r>
            <a:r>
              <a:rPr lang="en-US" altLang="zh-CN" dirty="0"/>
              <a:t>and p</a:t>
            </a:r>
            <a:r>
              <a:rPr lang="en-US" altLang="zh-CN" baseline="-25000" dirty="0"/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1</a:t>
            </a:r>
            <a:endParaRPr lang="en-US" altLang="zh-CN" baseline="-25000" dirty="0"/>
          </a:p>
          <a:p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2 </a:t>
            </a:r>
            <a:r>
              <a:rPr lang="en-US" altLang="zh-CN" dirty="0"/>
              <a:t>: (direct proof) Suppose n is even, then n=2k for some k. thus n-1=2k-1=2(k-1)+1 is odd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3 </a:t>
            </a:r>
            <a:r>
              <a:rPr lang="en-US" altLang="zh-CN" dirty="0"/>
              <a:t>: (direct proof) Suppose n-1 is odd, then n-1=2k+1 for some k. Hence n=2k+2, and n</a:t>
            </a:r>
            <a:r>
              <a:rPr lang="en-US" altLang="zh-CN" baseline="30000" dirty="0"/>
              <a:t>2</a:t>
            </a:r>
            <a:r>
              <a:rPr lang="en-US" altLang="zh-CN" dirty="0"/>
              <a:t>=(2k+2)</a:t>
            </a:r>
            <a:r>
              <a:rPr lang="en-US" altLang="zh-CN" baseline="30000" dirty="0"/>
              <a:t>2</a:t>
            </a:r>
            <a:r>
              <a:rPr lang="en-US" altLang="zh-CN" dirty="0"/>
              <a:t>=4k</a:t>
            </a:r>
            <a:r>
              <a:rPr lang="en-US" altLang="zh-CN" baseline="30000" dirty="0"/>
              <a:t>2</a:t>
            </a:r>
            <a:r>
              <a:rPr lang="en-US" altLang="zh-CN" dirty="0"/>
              <a:t>+8k+4=2(2k</a:t>
            </a:r>
            <a:r>
              <a:rPr lang="en-US" altLang="zh-CN" baseline="30000" dirty="0"/>
              <a:t>2</a:t>
            </a:r>
            <a:r>
              <a:rPr lang="en-US" altLang="zh-CN" dirty="0"/>
              <a:t>+4k+2) is even</a:t>
            </a:r>
            <a:endParaRPr lang="en-US" altLang="zh-CN" dirty="0"/>
          </a:p>
          <a:p>
            <a:r>
              <a:rPr lang="en-US" altLang="zh-CN" dirty="0"/>
              <a:t>p</a:t>
            </a:r>
            <a:r>
              <a:rPr lang="en-US" altLang="zh-CN" baseline="-25000" dirty="0"/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p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: (</a:t>
            </a:r>
            <a:r>
              <a:rPr lang="en-US" altLang="zh-CN" dirty="0"/>
              <a:t>proof by contraposition) That is, we prove that if n is not even,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not even. This is the same as proving if n is odd,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odd (which we have done)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Counterexample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To show that a statement            is false, all we need to do is to find a </a:t>
            </a:r>
            <a:r>
              <a:rPr lang="en-US" altLang="zh-CN" b="1" dirty="0"/>
              <a:t>counterexample</a:t>
            </a:r>
            <a:r>
              <a:rPr lang="en-US" altLang="zh-CN" dirty="0"/>
              <a:t>, i.e., an example x for which p(x) is false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4821" name="Object 2"/>
          <p:cNvGraphicFramePr>
            <a:graphicFrameLocks noChangeAspect="1"/>
          </p:cNvGraphicFramePr>
          <p:nvPr/>
        </p:nvGraphicFramePr>
        <p:xfrm>
          <a:off x="5191125" y="1752600"/>
          <a:ext cx="904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82600" imgH="203200" progId="Equation.3">
                  <p:embed/>
                </p:oleObj>
              </mc:Choice>
              <mc:Fallback>
                <p:oleObj name="" r:id="rId1" imgW="4826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1125" y="1752600"/>
                        <a:ext cx="9048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Some terminology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400" b="1" dirty="0"/>
              <a:t>Theorem</a:t>
            </a:r>
            <a:r>
              <a:rPr lang="zh-CN" altLang="en-US" sz="2400" b="1" dirty="0"/>
              <a:t>定理</a:t>
            </a:r>
            <a:r>
              <a:rPr lang="en-US" altLang="zh-CN" sz="2400" dirty="0"/>
              <a:t>: a mathematical statement that can be shown to be true</a:t>
            </a:r>
            <a:endParaRPr lang="en-US" altLang="zh-CN" sz="2400" dirty="0"/>
          </a:p>
          <a:p>
            <a:r>
              <a:rPr lang="en-US" altLang="zh-CN" sz="2400" b="1" dirty="0"/>
              <a:t>Proposition</a:t>
            </a:r>
            <a:r>
              <a:rPr lang="zh-CN" altLang="en-US" sz="2400" b="1" dirty="0"/>
              <a:t>命题</a:t>
            </a:r>
            <a:r>
              <a:rPr lang="en-US" altLang="zh-CN" sz="2400" dirty="0"/>
              <a:t>: less important theorem</a:t>
            </a:r>
            <a:endParaRPr lang="en-US" altLang="zh-CN" sz="2400" dirty="0"/>
          </a:p>
          <a:p>
            <a:r>
              <a:rPr lang="en-US" altLang="zh-CN" sz="2400" b="1" dirty="0"/>
              <a:t>Axiom</a:t>
            </a:r>
            <a:r>
              <a:rPr lang="en-US" altLang="zh-CN" sz="2400" dirty="0"/>
              <a:t> (</a:t>
            </a:r>
            <a:r>
              <a:rPr lang="en-US" altLang="zh-CN" sz="2400" b="1" dirty="0"/>
              <a:t>postulate</a:t>
            </a:r>
            <a:r>
              <a:rPr lang="zh-CN" altLang="en-US" sz="2400" b="1" dirty="0"/>
              <a:t>公理</a:t>
            </a:r>
            <a:r>
              <a:rPr lang="en-US" altLang="zh-CN" sz="2400" dirty="0"/>
              <a:t>): a statement that is assumed to be true</a:t>
            </a:r>
            <a:endParaRPr lang="en-US" altLang="zh-CN" sz="2400" dirty="0"/>
          </a:p>
          <a:p>
            <a:r>
              <a:rPr lang="en-US" altLang="zh-CN" sz="2400" b="1" dirty="0"/>
              <a:t>Lemma</a:t>
            </a:r>
            <a:r>
              <a:rPr lang="zh-CN" altLang="en-US" sz="2400" b="1" dirty="0"/>
              <a:t>引理</a:t>
            </a:r>
            <a:r>
              <a:rPr lang="en-US" altLang="zh-CN" sz="2400" dirty="0"/>
              <a:t>: less important theorem that is helpful in the proof of other results</a:t>
            </a:r>
            <a:endParaRPr lang="en-US" altLang="zh-CN" sz="2400" dirty="0"/>
          </a:p>
          <a:p>
            <a:r>
              <a:rPr lang="en-US" altLang="zh-CN" sz="2400" b="1" dirty="0"/>
              <a:t>Corollary</a:t>
            </a:r>
            <a:r>
              <a:rPr lang="zh-CN" altLang="en-US" sz="2400" b="1" dirty="0"/>
              <a:t>推论</a:t>
            </a:r>
            <a:r>
              <a:rPr lang="en-US" altLang="zh-CN" sz="2400" dirty="0"/>
              <a:t>: a theorem that can be established directly from a theorem that has been proved</a:t>
            </a:r>
            <a:endParaRPr lang="en-US" altLang="zh-CN" sz="2400" dirty="0"/>
          </a:p>
          <a:p>
            <a:r>
              <a:rPr lang="en-US" altLang="zh-CN" sz="2400" b="1" dirty="0"/>
              <a:t>Conjecture</a:t>
            </a:r>
            <a:r>
              <a:rPr lang="zh-CN" altLang="en-US" sz="2400" b="1" dirty="0"/>
              <a:t>猜想</a:t>
            </a:r>
            <a:r>
              <a:rPr lang="en-US" altLang="zh-CN" sz="2400" dirty="0"/>
              <a:t>: a statement proposed to be true, but not proven yet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Show that “Every positive integer is the sum of the squares of two integers” is false</a:t>
            </a:r>
            <a:endParaRPr lang="en-US" altLang="zh-CN" dirty="0"/>
          </a:p>
          <a:p>
            <a:r>
              <a:rPr lang="en-US" altLang="zh-CN" dirty="0"/>
              <a:t>An counterexample is 3 as it cannot be written as the sum of the squares to two integers</a:t>
            </a:r>
            <a:endParaRPr lang="en-US" altLang="zh-CN" dirty="0"/>
          </a:p>
          <a:p>
            <a:r>
              <a:rPr lang="en-US" altLang="zh-CN" dirty="0"/>
              <a:t>Note that the only perfect squares not exceeding 3 are 0</a:t>
            </a:r>
            <a:r>
              <a:rPr lang="en-US" altLang="zh-CN" baseline="30000" dirty="0"/>
              <a:t>2</a:t>
            </a:r>
            <a:r>
              <a:rPr lang="en-US" altLang="zh-CN" dirty="0"/>
              <a:t>=0 and 1</a:t>
            </a:r>
            <a:r>
              <a:rPr lang="en-US" altLang="zh-CN" baseline="30000" dirty="0"/>
              <a:t>2</a:t>
            </a:r>
            <a:r>
              <a:rPr lang="en-US" altLang="zh-CN" dirty="0"/>
              <a:t>=1</a:t>
            </a:r>
            <a:endParaRPr lang="en-US" altLang="zh-CN" dirty="0"/>
          </a:p>
          <a:p>
            <a:r>
              <a:rPr lang="en-US" altLang="zh-CN" dirty="0"/>
              <a:t>Furthermore, there is no way to get 3 as the sum of two terms each of which is 0 or 1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Mistakes in proofs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What is wrong with this proof “1=2”?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zh-CN" dirty="0"/>
              <a:t>a=b (given)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=ab (multiply both sides of 1 by a)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zh-CN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-b</a:t>
            </a:r>
            <a:r>
              <a:rPr lang="en-US" altLang="zh-CN" baseline="30000" dirty="0"/>
              <a:t>2  </a:t>
            </a:r>
            <a:r>
              <a:rPr lang="en-US" altLang="zh-CN" dirty="0"/>
              <a:t>=ab-b</a:t>
            </a:r>
            <a:r>
              <a:rPr lang="en-US" altLang="zh-CN" baseline="30000" dirty="0"/>
              <a:t>2 </a:t>
            </a:r>
            <a:r>
              <a:rPr lang="en-US" altLang="zh-CN" dirty="0"/>
              <a:t>(subtract b</a:t>
            </a:r>
            <a:r>
              <a:rPr lang="en-US" altLang="zh-CN" baseline="30000" dirty="0"/>
              <a:t>2 </a:t>
            </a:r>
            <a:r>
              <a:rPr lang="en-US" altLang="zh-CN" dirty="0"/>
              <a:t>from both sides of 2)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zh-CN" dirty="0"/>
              <a:t>(a-b)(a+b)=b(a-b) (factor both sides of 3)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zh-CN" dirty="0"/>
              <a:t>a+b=b (divide both sides of 4 by a-b)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zh-CN" dirty="0"/>
              <a:t>2b=b (replace a by b in 5 as a=b and simply)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r>
              <a:rPr lang="en-US" altLang="zh-CN" dirty="0"/>
              <a:t>2=1 (divide both sides of 6 by b)</a:t>
            </a:r>
            <a:endParaRPr lang="en-US" altLang="zh-CN" dirty="0"/>
          </a:p>
          <a:p>
            <a:pPr marL="971550" lvl="1" indent="-514350">
              <a:buFont typeface="Calibri" panose="020F0502020204030204" pitchFamily="34" charset="0"/>
              <a:buAutoNum type="arabicPeriod"/>
            </a:pPr>
            <a:endParaRPr lang="en-US" altLang="zh-CN" dirty="0"/>
          </a:p>
          <a:p>
            <a:pPr marL="457200" lvl="1" indent="0">
              <a:buFont typeface="Calibri" panose="020F0502020204030204" pitchFamily="34" charset="0"/>
              <a:buNone/>
            </a:pPr>
            <a:r>
              <a:rPr lang="en-US" altLang="zh-CN" dirty="0"/>
              <a:t>a-b!!!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What is wrong with this proof?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“Theorem”: If n</a:t>
            </a:r>
            <a:r>
              <a:rPr lang="en-US" altLang="zh-CN" baseline="30000" dirty="0"/>
              <a:t>2</a:t>
            </a:r>
            <a:r>
              <a:rPr lang="en-US" altLang="zh-CN" dirty="0"/>
              <a:t> is positive, then n is positive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“Proof”: Suppose n</a:t>
            </a:r>
            <a:r>
              <a:rPr lang="en-US" altLang="zh-CN" baseline="30000" dirty="0"/>
              <a:t>2  </a:t>
            </a:r>
            <a:r>
              <a:rPr lang="en-US" altLang="zh-CN" dirty="0"/>
              <a:t>is positive. As the statement “If n is positive,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positive” is true, we conclude that n is positive</a:t>
            </a:r>
            <a:endParaRPr lang="en-US" altLang="zh-CN" dirty="0"/>
          </a:p>
          <a:p>
            <a:r>
              <a:rPr lang="en-US" altLang="zh-CN" dirty="0"/>
              <a:t>p(n): If n is positive, q(n): n</a:t>
            </a:r>
            <a:r>
              <a:rPr lang="en-US" altLang="zh-CN" baseline="30000" dirty="0"/>
              <a:t>2</a:t>
            </a:r>
            <a:r>
              <a:rPr lang="en-US" altLang="zh-CN" dirty="0"/>
              <a:t> is positive. The statement is                         and the hypothesis is q(n). From these, we cannot conclude p(n) as no valid rule of inference can be applied</a:t>
            </a:r>
            <a:endParaRPr lang="en-US" altLang="zh-CN" dirty="0"/>
          </a:p>
          <a:p>
            <a:r>
              <a:rPr lang="en-US" altLang="zh-CN" dirty="0"/>
              <a:t>Counterexample: n=-1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3048000" y="4343400"/>
          <a:ext cx="2071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104900" imgH="203200" progId="Equation.3">
                  <p:embed/>
                </p:oleObj>
              </mc:Choice>
              <mc:Fallback>
                <p:oleObj name="" r:id="rId1" imgW="11049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4343400"/>
                        <a:ext cx="20716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What is wrong with this proof?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“Theorem”: If n is not positive,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not positive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“Proof”: Suppose that n is not positive. Because the conditional statement “If n is positive,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positive” is true, we can conclude that n</a:t>
            </a:r>
            <a:r>
              <a:rPr lang="en-US" altLang="zh-CN" baseline="30000" dirty="0"/>
              <a:t>2</a:t>
            </a:r>
            <a:r>
              <a:rPr lang="en-US" altLang="zh-CN" dirty="0"/>
              <a:t> is not positive.</a:t>
            </a:r>
            <a:endParaRPr lang="en-US" altLang="zh-CN" dirty="0"/>
          </a:p>
          <a:p>
            <a:r>
              <a:rPr lang="en-US" altLang="zh-CN" dirty="0"/>
              <a:t>From                                      we cannot conclude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as no valid rule of inference can be used</a:t>
            </a:r>
            <a:endParaRPr lang="en-US" altLang="zh-CN" dirty="0"/>
          </a:p>
          <a:p>
            <a:r>
              <a:rPr lang="en-US" altLang="zh-CN" dirty="0"/>
              <a:t>Counterexample: n=-1                  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1905000" y="4876800"/>
          <a:ext cx="3286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752600" imgH="203200" progId="Equation.3">
                  <p:embed/>
                </p:oleObj>
              </mc:Choice>
              <mc:Fallback>
                <p:oleObj name="" r:id="rId1" imgW="17526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4876800"/>
                        <a:ext cx="32861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"/>
          <p:cNvGraphicFramePr>
            <a:graphicFrameLocks noChangeAspect="1"/>
          </p:cNvGraphicFramePr>
          <p:nvPr/>
        </p:nvGraphicFramePr>
        <p:xfrm>
          <a:off x="914400" y="5334000"/>
          <a:ext cx="785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419100" imgH="203200" progId="Equation.3">
                  <p:embed/>
                </p:oleObj>
              </mc:Choice>
              <mc:Fallback>
                <p:oleObj name="" r:id="rId3" imgW="41910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334000"/>
                        <a:ext cx="7858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Circular reasoning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Is the following argument correct?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Suppose that n</a:t>
            </a:r>
            <a:r>
              <a:rPr lang="en-US" altLang="zh-CN" baseline="30000" dirty="0"/>
              <a:t>2</a:t>
            </a:r>
            <a:r>
              <a:rPr lang="en-US" altLang="zh-CN" dirty="0"/>
              <a:t> is even, then n</a:t>
            </a:r>
            <a:r>
              <a:rPr lang="en-US" altLang="zh-CN" baseline="30000" dirty="0"/>
              <a:t>2</a:t>
            </a:r>
            <a:r>
              <a:rPr lang="en-US" altLang="zh-CN" dirty="0"/>
              <a:t>=2k for some integer k. Let n=2y for some integer y. This shows that n is even</a:t>
            </a:r>
            <a:endParaRPr lang="en-US" altLang="zh-CN" dirty="0"/>
          </a:p>
          <a:p>
            <a:r>
              <a:rPr lang="en-US" altLang="zh-CN" dirty="0"/>
              <a:t>Wrong argument as the statement “n=2y for some integer y” is used in the proof </a:t>
            </a:r>
            <a:endParaRPr lang="en-US" altLang="zh-CN" dirty="0"/>
          </a:p>
          <a:p>
            <a:r>
              <a:rPr lang="en-US" altLang="zh-CN" dirty="0"/>
              <a:t>No argument shows n can be written as 2y</a:t>
            </a:r>
            <a:endParaRPr lang="en-US" altLang="zh-CN" dirty="0"/>
          </a:p>
          <a:p>
            <a:r>
              <a:rPr lang="en-US" altLang="zh-CN" dirty="0"/>
              <a:t>Circular reasoning as this statement is equivalent to the statement being proved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Proofs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Learn from mistakes</a:t>
            </a:r>
            <a:endParaRPr lang="en-US" altLang="zh-CN" dirty="0"/>
          </a:p>
          <a:p>
            <a:r>
              <a:rPr lang="en-US" altLang="zh-CN" dirty="0"/>
              <a:t>Even professional mathematicians make mistakes in proofs</a:t>
            </a:r>
            <a:endParaRPr lang="en-US" altLang="zh-CN" dirty="0"/>
          </a:p>
          <a:p>
            <a:r>
              <a:rPr lang="en-US" altLang="zh-CN" dirty="0"/>
              <a:t>Quite a few incorrect proofs of important results have fooled people for years before subtle errors were found</a:t>
            </a:r>
            <a:endParaRPr lang="en-US" altLang="zh-CN" dirty="0"/>
          </a:p>
          <a:p>
            <a:r>
              <a:rPr lang="en-US" altLang="zh-CN" dirty="0"/>
              <a:t>Some other important proof techniques</a:t>
            </a:r>
            <a:endParaRPr lang="en-US" altLang="zh-CN" dirty="0"/>
          </a:p>
          <a:p>
            <a:pPr lvl="1"/>
            <a:r>
              <a:rPr lang="en-US" altLang="zh-CN" dirty="0"/>
              <a:t>Mathematical induction</a:t>
            </a:r>
            <a:endParaRPr lang="en-US" altLang="zh-CN" dirty="0"/>
          </a:p>
          <a:p>
            <a:pPr lvl="1"/>
            <a:r>
              <a:rPr lang="en-US" altLang="zh-CN" dirty="0"/>
              <a:t>Combinatorial proof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1.8 Proof methods and strategy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Proof by cases</a:t>
            </a:r>
            <a:r>
              <a:rPr lang="en-US" altLang="zh-CN" dirty="0"/>
              <a:t>: p</a:t>
            </a:r>
            <a:r>
              <a:rPr lang="en-US" altLang="zh-CN" baseline="-25000" dirty="0"/>
              <a:t>i</a:t>
            </a:r>
            <a:r>
              <a:rPr lang="en-US" altLang="zh-CN" dirty="0"/>
              <a:t>→q for i=1,2,…,n</a:t>
            </a:r>
            <a:endParaRPr lang="en-US" altLang="zh-CN" dirty="0"/>
          </a:p>
          <a:p>
            <a:r>
              <a:rPr lang="en-US" altLang="zh-CN" dirty="0"/>
              <a:t>When it is not possible to consider all cases at the same time</a:t>
            </a:r>
            <a:endParaRPr lang="en-US" altLang="zh-CN" dirty="0"/>
          </a:p>
          <a:p>
            <a:r>
              <a:rPr lang="en-US" altLang="zh-CN" b="1" dirty="0"/>
              <a:t>Exhaustive proof</a:t>
            </a:r>
            <a:r>
              <a:rPr lang="en-US" altLang="zh-CN" dirty="0"/>
              <a:t>: some theorems can be proved by examining a relatively small number of examples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838200" y="1447800"/>
          <a:ext cx="6191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76500" imgH="457200" progId="Equation.3">
                  <p:embed/>
                </p:oleObj>
              </mc:Choice>
              <mc:Fallback>
                <p:oleObj name="" r:id="rId1" imgW="24765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447800"/>
                        <a:ext cx="61912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Prove (n+1)</a:t>
            </a:r>
            <a:r>
              <a:rPr lang="en-US" altLang="zh-CN" baseline="30000" dirty="0"/>
              <a:t>3</a:t>
            </a:r>
            <a:r>
              <a:rPr lang="en-US" altLang="zh-CN" dirty="0"/>
              <a:t>≥3</a:t>
            </a:r>
            <a:r>
              <a:rPr lang="en-US" altLang="zh-CN" baseline="30000" dirty="0"/>
              <a:t>n</a:t>
            </a:r>
            <a:r>
              <a:rPr lang="en-US" altLang="zh-CN" dirty="0"/>
              <a:t> if n is a positive integer with n≤4</a:t>
            </a:r>
            <a:endParaRPr lang="en-US" altLang="zh-CN" dirty="0"/>
          </a:p>
          <a:p>
            <a:r>
              <a:rPr lang="en-US" altLang="zh-CN" dirty="0"/>
              <a:t>Proof by exhaustion as we only need to verify n=1,2,3 and 4.</a:t>
            </a:r>
            <a:endParaRPr lang="en-US" altLang="zh-CN" dirty="0"/>
          </a:p>
          <a:p>
            <a:r>
              <a:rPr lang="en-US" altLang="zh-CN" dirty="0"/>
              <a:t>For n=1, (n+1)</a:t>
            </a:r>
            <a:r>
              <a:rPr lang="en-US" altLang="zh-CN" baseline="30000" dirty="0"/>
              <a:t>3</a:t>
            </a:r>
            <a:r>
              <a:rPr lang="en-US" altLang="zh-CN" dirty="0"/>
              <a:t>=8 ≥3</a:t>
            </a:r>
            <a:r>
              <a:rPr lang="en-US" altLang="zh-CN" baseline="30000" dirty="0"/>
              <a:t>1</a:t>
            </a:r>
            <a:r>
              <a:rPr lang="en-US" altLang="zh-CN" dirty="0"/>
              <a:t>=3</a:t>
            </a:r>
            <a:endParaRPr lang="en-US" altLang="zh-CN" dirty="0"/>
          </a:p>
          <a:p>
            <a:r>
              <a:rPr lang="en-US" altLang="zh-CN" dirty="0"/>
              <a:t>For n=2, (n+1)</a:t>
            </a:r>
            <a:r>
              <a:rPr lang="en-US" altLang="zh-CN" baseline="30000" dirty="0"/>
              <a:t>3</a:t>
            </a:r>
            <a:r>
              <a:rPr lang="en-US" altLang="zh-CN" dirty="0"/>
              <a:t>=27 ≥3</a:t>
            </a:r>
            <a:r>
              <a:rPr lang="en-US" altLang="zh-CN" baseline="30000" dirty="0"/>
              <a:t>2</a:t>
            </a:r>
            <a:r>
              <a:rPr lang="en-US" altLang="zh-CN" dirty="0"/>
              <a:t>=9</a:t>
            </a:r>
            <a:endParaRPr lang="en-US" altLang="zh-CN" dirty="0"/>
          </a:p>
          <a:p>
            <a:r>
              <a:rPr lang="en-US" altLang="zh-CN" dirty="0"/>
              <a:t>For n=3, (n+1)</a:t>
            </a:r>
            <a:r>
              <a:rPr lang="en-US" altLang="zh-CN" baseline="30000" dirty="0"/>
              <a:t>3</a:t>
            </a:r>
            <a:r>
              <a:rPr lang="en-US" altLang="zh-CN" dirty="0"/>
              <a:t>=64 ≥3</a:t>
            </a:r>
            <a:r>
              <a:rPr lang="en-US" altLang="zh-CN" baseline="30000" dirty="0"/>
              <a:t>3</a:t>
            </a:r>
            <a:r>
              <a:rPr lang="en-US" altLang="zh-CN" dirty="0"/>
              <a:t>=27</a:t>
            </a:r>
            <a:endParaRPr lang="en-US" altLang="zh-CN" dirty="0"/>
          </a:p>
          <a:p>
            <a:r>
              <a:rPr lang="en-US" altLang="zh-CN" dirty="0"/>
              <a:t>For n=4, (n+1)</a:t>
            </a:r>
            <a:r>
              <a:rPr lang="en-US" altLang="zh-CN" baseline="30000" dirty="0"/>
              <a:t>3</a:t>
            </a:r>
            <a:r>
              <a:rPr lang="en-US" altLang="zh-CN" dirty="0"/>
              <a:t>=125≥4</a:t>
            </a:r>
            <a:r>
              <a:rPr lang="en-US" altLang="zh-CN" baseline="30000" dirty="0"/>
              <a:t>3</a:t>
            </a:r>
            <a:r>
              <a:rPr lang="en-US" altLang="zh-CN" dirty="0"/>
              <a:t>=64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An integer is a perfect power if it equals n</a:t>
            </a:r>
            <a:r>
              <a:rPr lang="en-US" altLang="zh-CN" baseline="30000" dirty="0"/>
              <a:t>a</a:t>
            </a:r>
            <a:r>
              <a:rPr lang="en-US" altLang="zh-CN" dirty="0"/>
              <a:t>, where a is an integer greater than 1</a:t>
            </a:r>
            <a:endParaRPr lang="en-US" altLang="zh-CN" dirty="0"/>
          </a:p>
          <a:p>
            <a:r>
              <a:rPr lang="en-US" altLang="zh-CN" dirty="0"/>
              <a:t>Prove that the only consecutive positive integers not exceeding 100 that are perfect powers are 8 and 9</a:t>
            </a:r>
            <a:endParaRPr lang="en-US" altLang="zh-CN" dirty="0"/>
          </a:p>
          <a:p>
            <a:r>
              <a:rPr lang="en-US" altLang="zh-CN" dirty="0"/>
              <a:t>Can prove this fact by examining positive integers n not exceeding 100</a:t>
            </a:r>
            <a:endParaRPr lang="en-US" altLang="zh-CN" dirty="0"/>
          </a:p>
          <a:p>
            <a:pPr lvl="1"/>
            <a:r>
              <a:rPr lang="en-US" altLang="zh-CN" dirty="0"/>
              <a:t>First check whether n is a perfect power, and then check whether n+1 is a perfect power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For positive integers</a:t>
            </a:r>
            <a:endParaRPr lang="en-US" altLang="zh-CN" dirty="0"/>
          </a:p>
          <a:p>
            <a:pPr lvl="1"/>
            <a:r>
              <a:rPr lang="en-US" altLang="zh-CN" dirty="0"/>
              <a:t>The squares ≤ 100: 1, 4, 9, 16, 25, 36, 49, 64, 81, and 100</a:t>
            </a:r>
            <a:endParaRPr lang="en-US" altLang="zh-CN" dirty="0"/>
          </a:p>
          <a:p>
            <a:pPr lvl="1"/>
            <a:r>
              <a:rPr lang="en-US" altLang="zh-CN" dirty="0"/>
              <a:t>The cubes ≤ 100: 1, 8, 27, and 64</a:t>
            </a:r>
            <a:endParaRPr lang="en-US" altLang="zh-CN" dirty="0"/>
          </a:p>
          <a:p>
            <a:pPr lvl="1"/>
            <a:r>
              <a:rPr lang="en-US" altLang="zh-CN" dirty="0"/>
              <a:t>The 4</a:t>
            </a:r>
            <a:r>
              <a:rPr lang="en-US" altLang="zh-CN" baseline="30000" dirty="0"/>
              <a:t>th</a:t>
            </a:r>
            <a:r>
              <a:rPr lang="en-US" altLang="zh-CN" dirty="0"/>
              <a:t> powers n</a:t>
            </a:r>
            <a:r>
              <a:rPr lang="en-US" altLang="zh-CN" baseline="30000" dirty="0"/>
              <a:t>4</a:t>
            </a:r>
            <a:r>
              <a:rPr lang="en-US" altLang="zh-CN" dirty="0"/>
              <a:t> ≤ 100: 1, 16, and 81</a:t>
            </a:r>
            <a:endParaRPr lang="en-US" altLang="zh-CN" dirty="0"/>
          </a:p>
          <a:p>
            <a:pPr lvl="1"/>
            <a:r>
              <a:rPr lang="en-US" altLang="zh-CN" dirty="0"/>
              <a:t>The 5</a:t>
            </a:r>
            <a:r>
              <a:rPr lang="en-US" altLang="zh-CN" baseline="30000" dirty="0"/>
              <a:t>th</a:t>
            </a:r>
            <a:r>
              <a:rPr lang="en-US" altLang="zh-CN" dirty="0"/>
              <a:t> powers n</a:t>
            </a:r>
            <a:r>
              <a:rPr lang="en-US" altLang="zh-CN" baseline="30000" dirty="0"/>
              <a:t>5 </a:t>
            </a:r>
            <a:r>
              <a:rPr lang="en-US" altLang="zh-CN" dirty="0"/>
              <a:t>≤ 100: 1 and 32</a:t>
            </a:r>
            <a:endParaRPr lang="en-US" altLang="zh-CN" dirty="0"/>
          </a:p>
          <a:p>
            <a:pPr lvl="1"/>
            <a:r>
              <a:rPr lang="en-US" altLang="zh-CN" dirty="0"/>
              <a:t>The 6</a:t>
            </a:r>
            <a:r>
              <a:rPr lang="en-US" altLang="zh-CN" baseline="30000" dirty="0"/>
              <a:t>th</a:t>
            </a:r>
            <a:r>
              <a:rPr lang="en-US" altLang="zh-CN" dirty="0"/>
              <a:t> powers n</a:t>
            </a:r>
            <a:r>
              <a:rPr lang="en-US" altLang="zh-CN" baseline="30000" dirty="0"/>
              <a:t>6 </a:t>
            </a:r>
            <a:r>
              <a:rPr lang="en-US" altLang="zh-CN" dirty="0"/>
              <a:t>≤ 100: 1 and 64</a:t>
            </a:r>
            <a:endParaRPr lang="en-US" altLang="zh-CN" dirty="0"/>
          </a:p>
          <a:p>
            <a:pPr lvl="1"/>
            <a:r>
              <a:rPr lang="en-US" altLang="zh-CN" dirty="0"/>
              <a:t>Look at the list of perfect powers, we see that the pair of n=8 and n+1=9 is the only two consecutive powers ≤ 100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Direct proofs of p→q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First assume p is true</a:t>
            </a:r>
            <a:endParaRPr lang="en-US" altLang="zh-CN" dirty="0"/>
          </a:p>
          <a:p>
            <a:r>
              <a:rPr lang="en-US" altLang="zh-CN" dirty="0"/>
              <a:t>Then show q must be true (using axioms, definitions, and previously proven theorems)</a:t>
            </a:r>
            <a:endParaRPr lang="en-US" altLang="zh-CN" dirty="0"/>
          </a:p>
          <a:p>
            <a:r>
              <a:rPr lang="en-US" altLang="zh-CN" dirty="0"/>
              <a:t>So the combination of p is true and q is false never occurs </a:t>
            </a:r>
            <a:endParaRPr lang="en-US" altLang="zh-CN" dirty="0"/>
          </a:p>
          <a:p>
            <a:r>
              <a:rPr lang="en-US" altLang="zh-CN" dirty="0"/>
              <a:t>Thus p→q is true</a:t>
            </a:r>
            <a:endParaRPr lang="en-US" altLang="zh-CN" dirty="0"/>
          </a:p>
          <a:p>
            <a:r>
              <a:rPr lang="en-US" altLang="zh-CN" dirty="0"/>
              <a:t>Straightforward </a:t>
            </a:r>
            <a:endParaRPr lang="en-US" altLang="zh-CN" dirty="0"/>
          </a:p>
          <a:p>
            <a:r>
              <a:rPr lang="en-US" altLang="zh-CN" dirty="0"/>
              <a:t>But sometimes tricky and require some insight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Proof by cases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Prove that if n is an integer, then n</a:t>
            </a:r>
            <a:r>
              <a:rPr lang="en-US" altLang="zh-CN" baseline="30000" dirty="0"/>
              <a:t>2</a:t>
            </a:r>
            <a:r>
              <a:rPr lang="en-US" altLang="zh-CN" dirty="0"/>
              <a:t>≥ n</a:t>
            </a:r>
            <a:endParaRPr lang="en-US" altLang="zh-CN" dirty="0"/>
          </a:p>
          <a:p>
            <a:r>
              <a:rPr lang="en-US" altLang="zh-CN" dirty="0"/>
              <a:t>We prove this by 3 cases:</a:t>
            </a:r>
            <a:endParaRPr lang="en-US" altLang="zh-CN" dirty="0"/>
          </a:p>
          <a:p>
            <a:pPr lvl="1"/>
            <a:r>
              <a:rPr lang="en-US" altLang="zh-CN" dirty="0"/>
              <a:t>n=0: trivial case as 0</a:t>
            </a:r>
            <a:r>
              <a:rPr lang="en-US" altLang="zh-CN" baseline="30000" dirty="0"/>
              <a:t>2</a:t>
            </a:r>
            <a:r>
              <a:rPr lang="en-US" altLang="zh-CN" dirty="0"/>
              <a:t>≥ 0</a:t>
            </a:r>
            <a:endParaRPr lang="en-US" altLang="zh-CN" dirty="0"/>
          </a:p>
          <a:p>
            <a:pPr lvl="1"/>
            <a:r>
              <a:rPr lang="en-US" altLang="zh-CN" dirty="0"/>
              <a:t>n≥1: If n≥1 then n∙n ≥ n∙1 and thus n</a:t>
            </a:r>
            <a:r>
              <a:rPr lang="en-US" altLang="zh-CN" baseline="30000" dirty="0"/>
              <a:t>2</a:t>
            </a:r>
            <a:r>
              <a:rPr lang="en-US" altLang="zh-CN" dirty="0"/>
              <a:t>≥ n</a:t>
            </a:r>
            <a:endParaRPr lang="en-US" altLang="zh-CN" dirty="0"/>
          </a:p>
          <a:p>
            <a:pPr lvl="1"/>
            <a:r>
              <a:rPr lang="en-US" altLang="zh-CN" dirty="0"/>
              <a:t>n≤-1: If n ≤ -1 then n</a:t>
            </a:r>
            <a:r>
              <a:rPr lang="en-US" altLang="zh-CN" baseline="30000" dirty="0"/>
              <a:t>2</a:t>
            </a:r>
            <a:r>
              <a:rPr lang="en-US" altLang="zh-CN" dirty="0"/>
              <a:t> ≥ 0&gt;n and thus n</a:t>
            </a:r>
            <a:r>
              <a:rPr lang="en-US" altLang="zh-CN" baseline="30000" dirty="0"/>
              <a:t>2</a:t>
            </a:r>
            <a:r>
              <a:rPr lang="en-US" altLang="zh-CN" dirty="0"/>
              <a:t>≥ 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143000" y="5181600"/>
            <a:ext cx="63246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91000" y="4800600"/>
            <a:ext cx="0" cy="685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1" name="TextBox 6"/>
          <p:cNvSpPr txBox="1"/>
          <p:nvPr/>
        </p:nvSpPr>
        <p:spPr>
          <a:xfrm>
            <a:off x="3863975" y="5562600"/>
            <a:ext cx="7080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n=0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181600" y="4800600"/>
            <a:ext cx="220980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6800" y="4800600"/>
            <a:ext cx="2057400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29200" y="4800600"/>
            <a:ext cx="0" cy="685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2800" y="4800600"/>
            <a:ext cx="0" cy="68580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6" name="TextBox 19"/>
          <p:cNvSpPr txBox="1"/>
          <p:nvPr/>
        </p:nvSpPr>
        <p:spPr>
          <a:xfrm>
            <a:off x="4778375" y="5557838"/>
            <a:ext cx="7080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n=1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1277" name="TextBox 20"/>
          <p:cNvSpPr txBox="1"/>
          <p:nvPr/>
        </p:nvSpPr>
        <p:spPr>
          <a:xfrm>
            <a:off x="3048000" y="5562600"/>
            <a:ext cx="8096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n=-1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Show that |xy|=|x||y| for real numbers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x≥0, y≥0: xy ≥0 |xy|=xy=|x||y|</a:t>
            </a:r>
            <a:endParaRPr lang="en-US" altLang="zh-CN" dirty="0"/>
          </a:p>
          <a:p>
            <a:r>
              <a:rPr lang="en-US" altLang="zh-CN" dirty="0"/>
              <a:t>x≥0, y&lt;0: xy&lt;0 |xy|=-xy=x(-y)=|x||y|</a:t>
            </a:r>
            <a:endParaRPr lang="en-US" altLang="zh-CN" dirty="0"/>
          </a:p>
          <a:p>
            <a:r>
              <a:rPr lang="en-US" altLang="zh-CN" dirty="0"/>
              <a:t>x&lt;0, y ≥0:xy&lt;0 |xy|=-xy=(-x)y=|x||y|</a:t>
            </a:r>
            <a:endParaRPr lang="en-US" altLang="zh-CN" dirty="0"/>
          </a:p>
          <a:p>
            <a:r>
              <a:rPr lang="en-US" altLang="zh-CN" dirty="0"/>
              <a:t>x&lt;0, y&lt;0: xy&gt;0 |xy|=xy=(-x)(-y)=|x||y|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914400" y="2209800"/>
          <a:ext cx="61912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476500" imgH="457200" progId="Equation.3">
                  <p:embed/>
                </p:oleObj>
              </mc:Choice>
              <mc:Fallback>
                <p:oleObj name="" r:id="rId1" imgW="24765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619125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Formulate a conjecture about the decimal digits that occur at the final digit of the squares of an integer and prove the result</a:t>
            </a:r>
            <a:endParaRPr lang="en-US" altLang="zh-CN" dirty="0"/>
          </a:p>
          <a:p>
            <a:r>
              <a:rPr lang="en-US" altLang="zh-CN" dirty="0"/>
              <a:t>The smallest perfect squares are: 1, 4, 9, 16, 25, 36, 49, 64, 81, 100, 121, 144, 169, 196, 225 and so on</a:t>
            </a:r>
            <a:endParaRPr lang="en-US" altLang="zh-CN" dirty="0"/>
          </a:p>
          <a:p>
            <a:r>
              <a:rPr lang="en-US" altLang="zh-CN" dirty="0"/>
              <a:t>Note that the digits that occur at the final digit of a squares are: 0, 1, 4, 5, 6, and 9 (and no 2, 3, 7, and 8) </a:t>
            </a:r>
            <a:r>
              <a:rPr lang="en-US" altLang="zh-CN" dirty="0">
                <a:sym typeface="Wingdings" panose="05000000000000000000" pitchFamily="2" charset="2"/>
              </a:rPr>
              <a:t> conjecture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We can express an integer n as 10a+b were a and b are positive integers and 0≤b≤9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=(10a+b)</a:t>
            </a:r>
            <a:r>
              <a:rPr lang="en-US" altLang="zh-CN" baseline="30000" dirty="0"/>
              <a:t>2</a:t>
            </a:r>
            <a:r>
              <a:rPr lang="en-US" altLang="zh-CN" dirty="0"/>
              <a:t>=100a</a:t>
            </a:r>
            <a:r>
              <a:rPr lang="en-US" altLang="zh-CN" baseline="30000" dirty="0"/>
              <a:t>2</a:t>
            </a:r>
            <a:r>
              <a:rPr lang="en-US" altLang="zh-CN" dirty="0"/>
              <a:t>+20ab+b</a:t>
            </a:r>
            <a:r>
              <a:rPr lang="en-US" altLang="zh-CN" baseline="30000" dirty="0"/>
              <a:t>2</a:t>
            </a:r>
            <a:r>
              <a:rPr lang="en-US" altLang="zh-CN" dirty="0"/>
              <a:t>=10(10a</a:t>
            </a:r>
            <a:r>
              <a:rPr lang="en-US" altLang="zh-CN" baseline="30000" dirty="0"/>
              <a:t>2 </a:t>
            </a:r>
            <a:r>
              <a:rPr lang="en-US" altLang="zh-CN" dirty="0"/>
              <a:t>+2b)+b</a:t>
            </a:r>
            <a:r>
              <a:rPr lang="en-US" altLang="zh-CN" baseline="30000" dirty="0"/>
              <a:t>2</a:t>
            </a:r>
            <a:r>
              <a:rPr lang="en-US" altLang="zh-CN" dirty="0"/>
              <a:t>, so the final digit is the final digit of b</a:t>
            </a:r>
            <a:r>
              <a:rPr lang="en-US" altLang="zh-CN" baseline="30000" dirty="0"/>
              <a:t>2</a:t>
            </a:r>
            <a:endParaRPr lang="en-US" altLang="zh-CN" baseline="30000" dirty="0"/>
          </a:p>
          <a:p>
            <a:r>
              <a:rPr lang="en-US" altLang="zh-CN" dirty="0"/>
              <a:t>Note also that the final digit of (10-b)</a:t>
            </a:r>
            <a:r>
              <a:rPr lang="en-US" altLang="zh-CN" baseline="30000" dirty="0"/>
              <a:t>2</a:t>
            </a:r>
            <a:r>
              <a:rPr lang="en-US" altLang="zh-CN" dirty="0"/>
              <a:t>=100-20b+b</a:t>
            </a:r>
            <a:r>
              <a:rPr lang="en-US" altLang="zh-CN" baseline="30000" dirty="0"/>
              <a:t>2</a:t>
            </a:r>
            <a:r>
              <a:rPr lang="en-US" altLang="zh-CN" dirty="0"/>
              <a:t>. Thus, we only consider 6 cases</a:t>
            </a:r>
            <a:endParaRPr lang="en-US" altLang="zh-CN" dirty="0"/>
          </a:p>
          <a:p>
            <a:r>
              <a:rPr lang="en-US" altLang="zh-CN" dirty="0"/>
              <a:t>Case 1: if final digit of n is 1 or 9 (or b), then the last digit of n</a:t>
            </a:r>
            <a:r>
              <a:rPr lang="en-US" altLang="zh-CN" baseline="30000" dirty="0"/>
              <a:t>2</a:t>
            </a:r>
            <a:r>
              <a:rPr lang="en-US" altLang="zh-CN" dirty="0"/>
              <a:t> is 1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Case 2: if the final digit of n is 2 or 8, then the final digit of 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is 4</a:t>
            </a:r>
            <a:endParaRPr lang="en-US" altLang="zh-CN" sz="2800" dirty="0"/>
          </a:p>
          <a:p>
            <a:r>
              <a:rPr lang="en-US" altLang="zh-CN" sz="2800" dirty="0"/>
              <a:t>Case 3: if the final digit of n is 3 or 7, then the final digit of 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is 9</a:t>
            </a:r>
            <a:endParaRPr lang="en-US" altLang="zh-CN" sz="2800" dirty="0"/>
          </a:p>
          <a:p>
            <a:r>
              <a:rPr lang="en-US" altLang="zh-CN" sz="2800" dirty="0"/>
              <a:t>Case 4: if the final digit of n is 4 or 6, then the final digit of 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is 6</a:t>
            </a:r>
            <a:endParaRPr lang="en-US" altLang="zh-CN" sz="2800" dirty="0"/>
          </a:p>
          <a:p>
            <a:r>
              <a:rPr lang="en-US" altLang="zh-CN" sz="2800" dirty="0"/>
              <a:t>Case 5: if the final digit of n is 5, then the final digit of 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is 5</a:t>
            </a:r>
            <a:endParaRPr lang="en-US" altLang="zh-CN" sz="2800" dirty="0"/>
          </a:p>
          <a:p>
            <a:r>
              <a:rPr lang="en-US" altLang="zh-CN" sz="2800" dirty="0"/>
              <a:t>Case 6: if the final digit of n is 0, then the final digit of 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is 0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Show that there are no solutions in integers x and y of x</a:t>
            </a:r>
            <a:r>
              <a:rPr lang="en-US" altLang="zh-CN" baseline="30000" dirty="0"/>
              <a:t>2</a:t>
            </a:r>
            <a:r>
              <a:rPr lang="en-US" altLang="zh-CN" dirty="0"/>
              <a:t>+3y</a:t>
            </a:r>
            <a:r>
              <a:rPr lang="en-US" altLang="zh-CN" baseline="30000" dirty="0"/>
              <a:t>2</a:t>
            </a:r>
            <a:r>
              <a:rPr lang="en-US" altLang="zh-CN" dirty="0"/>
              <a:t>=8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&gt;8</a:t>
            </a:r>
            <a:r>
              <a:rPr lang="en-US" altLang="zh-CN" baseline="30000" dirty="0"/>
              <a:t>   </a:t>
            </a:r>
            <a:r>
              <a:rPr lang="en-US" altLang="zh-CN" dirty="0"/>
              <a:t>when |x|≥3, and 3y</a:t>
            </a:r>
            <a:r>
              <a:rPr lang="en-US" altLang="zh-CN" baseline="30000" dirty="0"/>
              <a:t>2</a:t>
            </a:r>
            <a:r>
              <a:rPr lang="en-US" altLang="zh-CN" dirty="0"/>
              <a:t>&gt;8 when |y|≥2. The only values for x are -2,-1,0,1,2 and for y are    -1, 0, 1</a:t>
            </a:r>
            <a:endParaRPr lang="en-US" altLang="zh-CN" dirty="0"/>
          </a:p>
          <a:p>
            <a:r>
              <a:rPr lang="en-US" altLang="zh-CN" dirty="0"/>
              <a:t>So, possible values for x</a:t>
            </a:r>
            <a:r>
              <a:rPr lang="en-US" altLang="zh-CN" baseline="30000" dirty="0"/>
              <a:t>2 </a:t>
            </a:r>
            <a:r>
              <a:rPr lang="en-US" altLang="zh-CN" dirty="0"/>
              <a:t>are, 0, 1, and 4. The possible values for 3y</a:t>
            </a:r>
            <a:r>
              <a:rPr lang="en-US" altLang="zh-CN" baseline="30000" dirty="0"/>
              <a:t>2</a:t>
            </a:r>
            <a:r>
              <a:rPr lang="en-US" altLang="zh-CN" dirty="0"/>
              <a:t> are 0 and 3</a:t>
            </a:r>
            <a:endParaRPr lang="en-US" altLang="zh-CN" dirty="0"/>
          </a:p>
          <a:p>
            <a:r>
              <a:rPr lang="en-US" altLang="zh-CN" dirty="0"/>
              <a:t>No pair of x and y can be solution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Definition:</a:t>
            </a:r>
            <a:endParaRPr lang="en-US" altLang="zh-CN" dirty="0"/>
          </a:p>
          <a:p>
            <a:pPr lvl="1"/>
            <a:r>
              <a:rPr lang="en-US" altLang="zh-CN" dirty="0"/>
              <a:t>The integer n is even if there exists an integer k such that n=2k, and </a:t>
            </a:r>
            <a:endParaRPr lang="en-US" altLang="zh-CN" dirty="0"/>
          </a:p>
          <a:p>
            <a:pPr lvl="1"/>
            <a:r>
              <a:rPr lang="en-US" altLang="zh-CN" dirty="0"/>
              <a:t>n is odd if there exists an integer k such that n=2k+1</a:t>
            </a:r>
            <a:endParaRPr lang="en-US" altLang="zh-CN" dirty="0"/>
          </a:p>
          <a:p>
            <a:pPr lvl="1"/>
            <a:r>
              <a:rPr lang="en-US" altLang="zh-CN" dirty="0"/>
              <a:t>Note that an integer is either even or odd</a:t>
            </a:r>
            <a:endParaRPr lang="en-US" altLang="zh-CN" dirty="0"/>
          </a:p>
          <a:p>
            <a:r>
              <a:rPr lang="en-US" altLang="zh-CN" dirty="0"/>
              <a:t>Show “If n is an odd integer,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odd”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Note the theorem states</a:t>
            </a:r>
            <a:endParaRPr lang="en-US" altLang="zh-CN" dirty="0"/>
          </a:p>
          <a:p>
            <a:r>
              <a:rPr lang="en-US" altLang="zh-CN" dirty="0"/>
              <a:t>By definition of odd integer, n=2k+1, where k is some integer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=(2k+1)</a:t>
            </a:r>
            <a:r>
              <a:rPr lang="en-US" altLang="zh-CN" baseline="30000" dirty="0"/>
              <a:t>2</a:t>
            </a:r>
            <a:r>
              <a:rPr lang="en-US" altLang="zh-CN" dirty="0"/>
              <a:t>=4k</a:t>
            </a:r>
            <a:r>
              <a:rPr lang="en-US" altLang="zh-CN" baseline="30000" dirty="0"/>
              <a:t>2</a:t>
            </a:r>
            <a:r>
              <a:rPr lang="en-US" altLang="zh-CN" dirty="0"/>
              <a:t>+4k+1=2(2k</a:t>
            </a:r>
            <a:r>
              <a:rPr lang="en-US" altLang="zh-CN" baseline="30000" dirty="0"/>
              <a:t>2</a:t>
            </a:r>
            <a:r>
              <a:rPr lang="en-US" altLang="zh-CN" dirty="0"/>
              <a:t>+2k)+1</a:t>
            </a:r>
            <a:endParaRPr lang="en-US" altLang="zh-CN" dirty="0"/>
          </a:p>
          <a:p>
            <a:r>
              <a:rPr lang="en-US" altLang="zh-CN" dirty="0"/>
              <a:t>By definition of odd integer, we conclude n</a:t>
            </a:r>
            <a:r>
              <a:rPr lang="en-US" altLang="zh-CN" baseline="30000" dirty="0"/>
              <a:t>2 </a:t>
            </a:r>
            <a:r>
              <a:rPr lang="en-US" altLang="zh-CN" dirty="0"/>
              <a:t>is an odd integer </a:t>
            </a:r>
            <a:endParaRPr lang="en-US" altLang="zh-CN" dirty="0"/>
          </a:p>
          <a:p>
            <a:r>
              <a:rPr lang="en-US" altLang="zh-CN" dirty="0"/>
              <a:t>Consequently, we prove that if n is an odd integer, then n</a:t>
            </a:r>
            <a:r>
              <a:rPr lang="en-US" altLang="zh-CN" baseline="30000" dirty="0"/>
              <a:t>2</a:t>
            </a:r>
            <a:r>
              <a:rPr lang="en-US" altLang="zh-CN" dirty="0"/>
              <a:t> is odd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5181600" y="1752600"/>
          <a:ext cx="2071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04900" imgH="203200" progId="Equation.3">
                  <p:embed/>
                </p:oleObj>
              </mc:Choice>
              <mc:Fallback>
                <p:oleObj name="" r:id="rId1" imgW="11049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81600" y="1752600"/>
                        <a:ext cx="20716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“If m and n are both perfect squares, then nm is also a perfect square (an integer a is a perfect square if there is an integer b such that a=b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By definition, there are integers s and t such that m=s</a:t>
            </a:r>
            <a:r>
              <a:rPr lang="en-US" altLang="zh-CN" baseline="30000" dirty="0"/>
              <a:t>2</a:t>
            </a:r>
            <a:r>
              <a:rPr lang="en-US" altLang="zh-CN" dirty="0"/>
              <a:t>, and n=t</a:t>
            </a:r>
            <a:r>
              <a:rPr lang="en-US" altLang="zh-CN" baseline="30000" dirty="0"/>
              <a:t>2</a:t>
            </a:r>
            <a:endParaRPr lang="en-US" altLang="zh-CN" baseline="30000" dirty="0"/>
          </a:p>
          <a:p>
            <a:r>
              <a:rPr lang="en-US" altLang="zh-CN" dirty="0"/>
              <a:t>Thus, mn=s</a:t>
            </a:r>
            <a:r>
              <a:rPr lang="en-US" altLang="zh-CN" baseline="30000" dirty="0"/>
              <a:t>2</a:t>
            </a:r>
            <a:r>
              <a:rPr lang="en-US" altLang="zh-CN" dirty="0"/>
              <a:t>t</a:t>
            </a:r>
            <a:r>
              <a:rPr lang="en-US" altLang="zh-CN" baseline="30000" dirty="0"/>
              <a:t>2</a:t>
            </a:r>
            <a:r>
              <a:rPr lang="en-US" altLang="zh-CN" dirty="0"/>
              <a:t>=(st)</a:t>
            </a:r>
            <a:r>
              <a:rPr lang="en-US" altLang="zh-CN" baseline="30000" dirty="0"/>
              <a:t>2 </a:t>
            </a:r>
            <a:r>
              <a:rPr lang="en-US" altLang="zh-CN" dirty="0"/>
              <a:t> (using commutativity and associativity of multiplication)</a:t>
            </a:r>
            <a:endParaRPr lang="en-US" altLang="zh-CN" dirty="0"/>
          </a:p>
          <a:p>
            <a:r>
              <a:rPr lang="en-US" altLang="zh-CN" dirty="0"/>
              <a:t>We conclude mn is also a perfect square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Proof by contraposition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b="1" dirty="0"/>
              <a:t>Indirect proof</a:t>
            </a:r>
            <a:r>
              <a:rPr lang="en-US" altLang="zh-CN" dirty="0"/>
              <a:t>: sometimes direct proof leads to dead ends</a:t>
            </a:r>
            <a:endParaRPr lang="en-US" altLang="zh-CN" dirty="0"/>
          </a:p>
          <a:p>
            <a:r>
              <a:rPr lang="en-US" altLang="zh-CN" dirty="0"/>
              <a:t>Based on </a:t>
            </a:r>
            <a:endParaRPr lang="en-US" altLang="zh-CN" dirty="0"/>
          </a:p>
          <a:p>
            <a:r>
              <a:rPr lang="en-US" altLang="zh-CN" dirty="0"/>
              <a:t>Use ¬q as hypothesis and show ¬p must follow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2590800" y="2819400"/>
          <a:ext cx="27257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80465" imgH="165100" progId="Equation.3">
                  <p:embed/>
                </p:oleObj>
              </mc:Choice>
              <mc:Fallback>
                <p:oleObj name="" r:id="rId1" imgW="1180465" imgH="165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819400"/>
                        <a:ext cx="27257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Show that “if n is an integer and 3n+2 is odd, then n is odd”</a:t>
            </a:r>
            <a:endParaRPr lang="en-US" altLang="zh-CN" dirty="0"/>
          </a:p>
          <a:p>
            <a:r>
              <a:rPr lang="en-US" altLang="zh-CN" dirty="0"/>
              <a:t>Use</a:t>
            </a:r>
            <a:endParaRPr lang="en-US" altLang="zh-CN" dirty="0"/>
          </a:p>
          <a:p>
            <a:r>
              <a:rPr lang="en-US" altLang="zh-CN" dirty="0"/>
              <a:t>Proof by contraposition: </a:t>
            </a:r>
            <a:endParaRPr lang="en-US" altLang="zh-CN" dirty="0"/>
          </a:p>
          <a:p>
            <a:pPr lvl="1"/>
            <a:r>
              <a:rPr lang="en-US" altLang="zh-CN" dirty="0"/>
              <a:t>Assume n is even, i.e., n=2k, for some k</a:t>
            </a:r>
            <a:endParaRPr lang="en-US" altLang="zh-CN" dirty="0"/>
          </a:p>
          <a:p>
            <a:pPr lvl="1"/>
            <a:r>
              <a:rPr lang="en-US" altLang="zh-CN" dirty="0"/>
              <a:t>It follows 3n+2=3(2k)+2=6k+2=2(3k+1)</a:t>
            </a:r>
            <a:endParaRPr lang="en-US" altLang="zh-CN" dirty="0"/>
          </a:p>
          <a:p>
            <a:pPr lvl="1"/>
            <a:r>
              <a:rPr lang="en-US" altLang="zh-CN" dirty="0"/>
              <a:t>Thus 3n+2 is even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1828800" y="2743200"/>
          <a:ext cx="27257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180465" imgH="165100" progId="Equation.3">
                  <p:embed/>
                </p:oleObj>
              </mc:Choice>
              <mc:Fallback>
                <p:oleObj name="" r:id="rId1" imgW="1180465" imgH="165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2743200"/>
                        <a:ext cx="27257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6c75e48-4770-4785-be91-ba28f22730d9"/>
  <p:tag name="COMMONDATA" val="eyJoZGlkIjoiMDdhMjhmMjUzMDYzY2FmNWQxOWVkMzZlMjk2MzEzOGI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12550</Words>
  <Application>WPS 演示</Application>
  <PresentationFormat/>
  <Paragraphs>438</Paragraphs>
  <Slides>45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45</vt:i4>
      </vt:variant>
    </vt:vector>
  </HeadingPairs>
  <TitlesOfParts>
    <vt:vector size="77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Discrete Mathematics </vt:lpstr>
      <vt:lpstr>1.7 Introduction to proofs</vt:lpstr>
      <vt:lpstr>Some terminology</vt:lpstr>
      <vt:lpstr>Direct proofs of p→q</vt:lpstr>
      <vt:lpstr>Example</vt:lpstr>
      <vt:lpstr>Example</vt:lpstr>
      <vt:lpstr>Example</vt:lpstr>
      <vt:lpstr>Proof by contraposition</vt:lpstr>
      <vt:lpstr>Example</vt:lpstr>
      <vt:lpstr>Example</vt:lpstr>
      <vt:lpstr>Vacuous proof</vt:lpstr>
      <vt:lpstr>Trivial proof</vt:lpstr>
      <vt:lpstr>Example</vt:lpstr>
      <vt:lpstr>Direct proof</vt:lpstr>
      <vt:lpstr>Example</vt:lpstr>
      <vt:lpstr>Proof by contradiction（归谬）</vt:lpstr>
      <vt:lpstr>Example</vt:lpstr>
      <vt:lpstr>Example</vt:lpstr>
      <vt:lpstr>Example</vt:lpstr>
      <vt:lpstr>Proof by contradiction</vt:lpstr>
      <vt:lpstr>Proof by contradiction</vt:lpstr>
      <vt:lpstr>Example</vt:lpstr>
      <vt:lpstr>Example</vt:lpstr>
      <vt:lpstr>Proof of equivalence</vt:lpstr>
      <vt:lpstr>Example	</vt:lpstr>
      <vt:lpstr>Equivalent theorems</vt:lpstr>
      <vt:lpstr>Example</vt:lpstr>
      <vt:lpstr>Example</vt:lpstr>
      <vt:lpstr>Counterexample</vt:lpstr>
      <vt:lpstr>Example</vt:lpstr>
      <vt:lpstr>Mistakes in proofs</vt:lpstr>
      <vt:lpstr>What is wrong with this proof?</vt:lpstr>
      <vt:lpstr>What is wrong with this proof?</vt:lpstr>
      <vt:lpstr>Circular reasoning</vt:lpstr>
      <vt:lpstr>Proofs</vt:lpstr>
      <vt:lpstr>1.8 Proof methods and strategy</vt:lpstr>
      <vt:lpstr>Example</vt:lpstr>
      <vt:lpstr>Example</vt:lpstr>
      <vt:lpstr>Example</vt:lpstr>
      <vt:lpstr>Proof by cases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366</cp:revision>
  <dcterms:created xsi:type="dcterms:W3CDTF">2005-08-25T03:39:00Z</dcterms:created>
  <dcterms:modified xsi:type="dcterms:W3CDTF">2022-09-15T08:37:26Z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A05C6D08D1294A2BBB3FC460C1F385EE</vt:lpwstr>
  </property>
  <property fmtid="{D5CDD505-2E9C-101B-9397-08002B2CF9AE}" pid="3" name="KSOProductBuildVer">
    <vt:lpwstr>2052-11.1.0.12358</vt:lpwstr>
  </property>
</Properties>
</file>