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88" r:id="rId5"/>
  </p:sldMasterIdLst>
  <p:notesMasterIdLst>
    <p:notesMasterId r:id="rId7"/>
  </p:notesMasterIdLst>
  <p:handoutMasterIdLst>
    <p:handoutMasterId r:id="rId82"/>
  </p:handoutMasterIdLst>
  <p:sldIdLst>
    <p:sldId id="257" r:id="rId6"/>
    <p:sldId id="275" r:id="rId8"/>
    <p:sldId id="276" r:id="rId9"/>
    <p:sldId id="277" r:id="rId10"/>
    <p:sldId id="278" r:id="rId11"/>
    <p:sldId id="279" r:id="rId12"/>
    <p:sldId id="280" r:id="rId13"/>
    <p:sldId id="281" r:id="rId14"/>
    <p:sldId id="282" r:id="rId15"/>
    <p:sldId id="283" r:id="rId16"/>
    <p:sldId id="407" r:id="rId17"/>
    <p:sldId id="408" r:id="rId18"/>
    <p:sldId id="284" r:id="rId19"/>
    <p:sldId id="409"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38" r:id="rId40"/>
    <p:sldId id="324" r:id="rId41"/>
    <p:sldId id="325" r:id="rId42"/>
    <p:sldId id="326" r:id="rId43"/>
    <p:sldId id="327" r:id="rId44"/>
    <p:sldId id="328" r:id="rId45"/>
    <p:sldId id="329" r:id="rId46"/>
    <p:sldId id="330" r:id="rId47"/>
    <p:sldId id="331" r:id="rId48"/>
    <p:sldId id="375" r:id="rId49"/>
    <p:sldId id="410" r:id="rId50"/>
    <p:sldId id="376" r:id="rId51"/>
    <p:sldId id="377" r:id="rId52"/>
    <p:sldId id="365" r:id="rId53"/>
    <p:sldId id="366" r:id="rId54"/>
    <p:sldId id="367" r:id="rId55"/>
    <p:sldId id="368" r:id="rId56"/>
    <p:sldId id="369" r:id="rId57"/>
    <p:sldId id="370" r:id="rId58"/>
    <p:sldId id="371" r:id="rId59"/>
    <p:sldId id="372" r:id="rId60"/>
    <p:sldId id="378" r:id="rId61"/>
    <p:sldId id="379" r:id="rId62"/>
    <p:sldId id="380" r:id="rId63"/>
    <p:sldId id="381" r:id="rId64"/>
    <p:sldId id="339" r:id="rId65"/>
    <p:sldId id="340" r:id="rId66"/>
    <p:sldId id="387" r:id="rId67"/>
    <p:sldId id="388" r:id="rId68"/>
    <p:sldId id="389" r:id="rId69"/>
    <p:sldId id="342" r:id="rId70"/>
    <p:sldId id="343" r:id="rId71"/>
    <p:sldId id="335" r:id="rId72"/>
    <p:sldId id="336" r:id="rId73"/>
    <p:sldId id="344" r:id="rId74"/>
    <p:sldId id="345" r:id="rId75"/>
    <p:sldId id="346" r:id="rId76"/>
    <p:sldId id="347" r:id="rId77"/>
    <p:sldId id="348" r:id="rId78"/>
    <p:sldId id="349" r:id="rId79"/>
    <p:sldId id="350" r:id="rId80"/>
    <p:sldId id="337" r:id="rId81"/>
  </p:sldIdLst>
  <p:sldSz cx="9144000" cy="6858000" type="screen4x3"/>
  <p:notesSz cx="6858000" cy="9144000"/>
  <p:custDataLst>
    <p:tags r:id="rId86"/>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786"/>
    <p:restoredTop sz="90974"/>
  </p:normalViewPr>
  <p:slideViewPr>
    <p:cSldViewPr showGuides="1">
      <p:cViewPr varScale="1">
        <p:scale>
          <a:sx n="86" d="100"/>
          <a:sy n="86" d="100"/>
        </p:scale>
        <p:origin x="276" y="60"/>
      </p:cViewPr>
      <p:guideLst>
        <p:guide orient="horz" pos="2159"/>
        <p:guide pos="291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6" Type="http://schemas.openxmlformats.org/officeDocument/2006/relationships/tags" Target="tags/tag2.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BB473000-560B-4237-B1E2-40C7A8BA3D62}"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 charset="-128"/>
                <a:cs typeface="+mn-cs"/>
              </a:rPr>
            </a:fld>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0724"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
        <p:nvSpPr>
          <p:cNvPr id="31747" name="Rectangle 2"/>
          <p:cNvSpPr>
            <a:spLocks noGrp="1" noRot="1" noChangeAspect="1" noTextEdit="1"/>
          </p:cNvSpPr>
          <p:nvPr>
            <p:ph type="sldImg"/>
          </p:nvPr>
        </p:nvSpPr>
        <p:spPr/>
      </p:sp>
      <p:sp>
        <p:nvSpPr>
          <p:cNvPr id="31748" name="Rectangle 3"/>
          <p:cNvSpPr>
            <a:spLocks noGrp="1"/>
          </p:cNvSpPr>
          <p:nvPr>
            <p:ph type="body" idx="1"/>
          </p:nvPr>
        </p:nvSpPr>
        <p:spPr/>
        <p:txBody>
          <a:bodyPr wrap="square" lIns="91440" tIns="45720" rIns="91440" bIns="45720" anchor="t"/>
          <a:lstStyle/>
          <a:p>
            <a:pPr lvl="0" eaLnBrk="1" hangingPunct="1"/>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p:txBody>
          <a:bodyPr wrap="square" lIns="91440" tIns="45720" rIns="91440" bIns="45720" anchor="t"/>
          <a:lstStyle/>
          <a:p>
            <a:pPr lvl="0"/>
            <a:endParaRPr dirty="0"/>
          </a:p>
        </p:txBody>
      </p:sp>
      <p:sp>
        <p:nvSpPr>
          <p:cNvPr id="409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p:txBody>
          <a:bodyPr wrap="square" lIns="91440" tIns="45720" rIns="91440" bIns="45720" anchor="t"/>
          <a:lstStyle/>
          <a:p>
            <a:pPr lvl="0"/>
            <a:endParaRPr dirty="0"/>
          </a:p>
        </p:txBody>
      </p:sp>
      <p:sp>
        <p:nvSpPr>
          <p:cNvPr id="4198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4.1-38,39</a:t>
            </a:r>
            <a:endParaRPr lang="zh-CN" altLang="en-US">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p:txBody>
          <a:bodyPr wrap="square" lIns="91440" tIns="45720" rIns="91440" bIns="45720" anchor="t"/>
          <a:lstStyle/>
          <a:p>
            <a:pPr lvl="0"/>
            <a:endParaRPr dirty="0"/>
          </a:p>
        </p:txBody>
      </p:sp>
      <p:sp>
        <p:nvSpPr>
          <p:cNvPr id="430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p:txBody>
          <a:bodyPr wrap="square" lIns="91440" tIns="45720" rIns="91440" bIns="45720" anchor="t"/>
          <a:lstStyle/>
          <a:p>
            <a:pPr lvl="0"/>
            <a:endParaRPr dirty="0"/>
          </a:p>
        </p:txBody>
      </p:sp>
      <p:sp>
        <p:nvSpPr>
          <p:cNvPr id="4403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p:txBody>
          <a:bodyPr wrap="square" lIns="91440" tIns="45720" rIns="91440" bIns="45720" anchor="t"/>
          <a:lstStyle/>
          <a:p>
            <a:pPr lvl="0"/>
            <a:endParaRPr dirty="0"/>
          </a:p>
        </p:txBody>
      </p:sp>
      <p:sp>
        <p:nvSpPr>
          <p:cNvPr id="4506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p:txBody>
          <a:bodyPr wrap="square" lIns="91440" tIns="45720" rIns="91440" bIns="45720" anchor="t"/>
          <a:lstStyle/>
          <a:p>
            <a:pPr lvl="0"/>
            <a:endParaRPr dirty="0"/>
          </a:p>
        </p:txBody>
      </p:sp>
      <p:sp>
        <p:nvSpPr>
          <p:cNvPr id="4608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p:txBody>
          <a:bodyPr wrap="square" lIns="91440" tIns="45720" rIns="91440" bIns="45720" anchor="t"/>
          <a:lstStyle/>
          <a:p>
            <a:pPr lvl="0"/>
            <a:endParaRPr dirty="0"/>
          </a:p>
        </p:txBody>
      </p:sp>
      <p:sp>
        <p:nvSpPr>
          <p:cNvPr id="471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p:sp>
      <p:sp>
        <p:nvSpPr>
          <p:cNvPr id="48131" name="Notes Placeholder 2"/>
          <p:cNvSpPr>
            <a:spLocks noGrp="1"/>
          </p:cNvSpPr>
          <p:nvPr>
            <p:ph type="body" idx="1"/>
          </p:nvPr>
        </p:nvSpPr>
        <p:spPr/>
        <p:txBody>
          <a:bodyPr wrap="square" lIns="91440" tIns="45720" rIns="91440" bIns="45720" anchor="t"/>
          <a:lstStyle/>
          <a:p>
            <a:pPr lvl="0"/>
            <a:endParaRPr dirty="0"/>
          </a:p>
        </p:txBody>
      </p:sp>
      <p:sp>
        <p:nvSpPr>
          <p:cNvPr id="4813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p:txBody>
          <a:bodyPr wrap="square" lIns="91440" tIns="45720" rIns="91440" bIns="45720" anchor="t"/>
          <a:lstStyle/>
          <a:p>
            <a:pPr lvl="0"/>
            <a:endParaRPr dirty="0"/>
          </a:p>
        </p:txBody>
      </p:sp>
      <p:sp>
        <p:nvSpPr>
          <p:cNvPr id="4915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p:txBody>
          <a:bodyPr wrap="square" lIns="91440" tIns="45720" rIns="91440" bIns="45720" anchor="t"/>
          <a:lstStyle/>
          <a:p>
            <a:pPr lvl="0"/>
            <a:endParaRPr dirty="0"/>
          </a:p>
        </p:txBody>
      </p:sp>
      <p:sp>
        <p:nvSpPr>
          <p:cNvPr id="327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p:txBody>
          <a:bodyPr wrap="square" lIns="91440" tIns="45720" rIns="91440" bIns="45720" anchor="t"/>
          <a:lstStyle/>
          <a:p>
            <a:pPr lvl="0"/>
            <a:endParaRPr dirty="0"/>
          </a:p>
        </p:txBody>
      </p:sp>
      <p:sp>
        <p:nvSpPr>
          <p:cNvPr id="5018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p:txBody>
          <a:bodyPr wrap="square" lIns="91440" tIns="45720" rIns="91440" bIns="45720" anchor="t"/>
          <a:lstStyle/>
          <a:p>
            <a:pPr lvl="0"/>
            <a:endParaRPr dirty="0"/>
          </a:p>
        </p:txBody>
      </p:sp>
      <p:sp>
        <p:nvSpPr>
          <p:cNvPr id="5120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p:txBody>
          <a:bodyPr wrap="square" lIns="91440" tIns="45720" rIns="91440" bIns="45720" anchor="t"/>
          <a:lstStyle/>
          <a:p>
            <a:pPr lvl="0"/>
            <a:endParaRPr dirty="0"/>
          </a:p>
        </p:txBody>
      </p:sp>
      <p:sp>
        <p:nvSpPr>
          <p:cNvPr id="5222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p:txBody>
          <a:bodyPr wrap="square" lIns="91440" tIns="45720" rIns="91440" bIns="45720" anchor="t"/>
          <a:lstStyle/>
          <a:p>
            <a:pPr lvl="0"/>
            <a:endParaRPr dirty="0"/>
          </a:p>
        </p:txBody>
      </p:sp>
      <p:sp>
        <p:nvSpPr>
          <p:cNvPr id="5325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lstStyle/>
          <a:p>
            <a:pPr lvl="0"/>
            <a:endParaRPr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p:txBody>
          <a:bodyPr wrap="square" lIns="91440" tIns="45720" rIns="91440" bIns="45720" anchor="t"/>
          <a:lstStyle/>
          <a:p>
            <a:pPr lvl="0"/>
            <a:endParaRPr dirty="0"/>
          </a:p>
        </p:txBody>
      </p:sp>
      <p:sp>
        <p:nvSpPr>
          <p:cNvPr id="553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p:txBody>
          <a:bodyPr wrap="square" lIns="91440" tIns="45720" rIns="91440" bIns="45720" anchor="t"/>
          <a:lstStyle/>
          <a:p>
            <a:pPr lvl="0"/>
            <a:endParaRPr dirty="0"/>
          </a:p>
        </p:txBody>
      </p:sp>
      <p:sp>
        <p:nvSpPr>
          <p:cNvPr id="297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p:txBody>
          <a:bodyPr wrap="square" lIns="91440" tIns="45720" rIns="91440" bIns="45720" anchor="t"/>
          <a:lstStyle/>
          <a:p>
            <a:pPr lvl="0"/>
            <a:endParaRPr dirty="0"/>
          </a:p>
        </p:txBody>
      </p:sp>
      <p:sp>
        <p:nvSpPr>
          <p:cNvPr id="3072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p:sp>
      <p:sp>
        <p:nvSpPr>
          <p:cNvPr id="31747" name="Notes Placeholder 2"/>
          <p:cNvSpPr>
            <a:spLocks noGrp="1"/>
          </p:cNvSpPr>
          <p:nvPr>
            <p:ph type="body" idx="1"/>
          </p:nvPr>
        </p:nvSpPr>
        <p:spPr/>
        <p:txBody>
          <a:bodyPr wrap="square" lIns="91440" tIns="45720" rIns="91440" bIns="45720" anchor="t"/>
          <a:lstStyle/>
          <a:p>
            <a:pPr lvl="0"/>
            <a:endParaRPr dirty="0"/>
          </a:p>
        </p:txBody>
      </p:sp>
      <p:sp>
        <p:nvSpPr>
          <p:cNvPr id="317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p:txBody>
          <a:bodyPr wrap="square" lIns="91440" tIns="45720" rIns="91440" bIns="45720" anchor="t"/>
          <a:lstStyle/>
          <a:p>
            <a:pPr lvl="0"/>
            <a:endParaRPr dirty="0"/>
          </a:p>
        </p:txBody>
      </p:sp>
      <p:sp>
        <p:nvSpPr>
          <p:cNvPr id="327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p:txBody>
          <a:bodyPr wrap="square" lIns="91440" tIns="45720" rIns="91440" bIns="45720" anchor="t"/>
          <a:lstStyle/>
          <a:p>
            <a:pPr lvl="0"/>
            <a:endParaRPr dirty="0"/>
          </a:p>
        </p:txBody>
      </p:sp>
      <p:sp>
        <p:nvSpPr>
          <p:cNvPr id="337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p:txBody>
          <a:bodyPr wrap="square" lIns="91440" tIns="45720" rIns="91440" bIns="45720" anchor="t"/>
          <a:lstStyle/>
          <a:p>
            <a:pPr lvl="0"/>
            <a:endParaRPr dirty="0"/>
          </a:p>
        </p:txBody>
      </p:sp>
      <p:sp>
        <p:nvSpPr>
          <p:cNvPr id="337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p:txBody>
          <a:bodyPr wrap="square" lIns="91440" tIns="45720" rIns="91440" bIns="45720" anchor="t"/>
          <a:lstStyle/>
          <a:p>
            <a:pPr lvl="0"/>
            <a:endParaRPr dirty="0"/>
          </a:p>
        </p:txBody>
      </p:sp>
      <p:sp>
        <p:nvSpPr>
          <p:cNvPr id="3482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p:txBody>
          <a:bodyPr wrap="square" lIns="91440" tIns="45720" rIns="91440" bIns="45720" anchor="t"/>
          <a:lstStyle/>
          <a:p>
            <a:pPr lvl="0"/>
            <a:endParaRPr dirty="0"/>
          </a:p>
        </p:txBody>
      </p:sp>
      <p:sp>
        <p:nvSpPr>
          <p:cNvPr id="35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p:txBody>
          <a:bodyPr wrap="square" lIns="91440" tIns="45720" rIns="91440" bIns="45720" anchor="t"/>
          <a:lstStyle/>
          <a:p>
            <a:pPr lvl="0"/>
            <a:endParaRPr dirty="0"/>
          </a:p>
        </p:txBody>
      </p:sp>
      <p:sp>
        <p:nvSpPr>
          <p:cNvPr id="368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p:txBody>
          <a:bodyPr wrap="square" lIns="91440" tIns="45720" rIns="91440" bIns="45720" anchor="t"/>
          <a:lstStyle/>
          <a:p>
            <a:pPr lvl="0"/>
            <a:endParaRPr dirty="0"/>
          </a:p>
        </p:txBody>
      </p:sp>
      <p:sp>
        <p:nvSpPr>
          <p:cNvPr id="378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p:txBody>
          <a:bodyPr wrap="square" lIns="91440" tIns="45720" rIns="91440" bIns="45720" anchor="t"/>
          <a:lstStyle/>
          <a:p>
            <a:pPr lvl="0"/>
            <a:endParaRPr dirty="0"/>
          </a:p>
        </p:txBody>
      </p:sp>
      <p:sp>
        <p:nvSpPr>
          <p:cNvPr id="389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p:txBody>
          <a:bodyPr wrap="square" lIns="91440" tIns="45720" rIns="91440" bIns="45720" anchor="t"/>
          <a:lstStyle/>
          <a:p>
            <a:pPr lvl="0"/>
            <a:endParaRPr dirty="0"/>
          </a:p>
        </p:txBody>
      </p:sp>
      <p:sp>
        <p:nvSpPr>
          <p:cNvPr id="399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p:txBody>
          <a:bodyPr wrap="square" lIns="91440" tIns="45720" rIns="91440" bIns="45720" anchor="t"/>
          <a:lstStyle/>
          <a:p>
            <a:pPr lvl="0"/>
            <a:endParaRPr dirty="0"/>
          </a:p>
        </p:txBody>
      </p:sp>
      <p:sp>
        <p:nvSpPr>
          <p:cNvPr id="409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p:txBody>
          <a:bodyPr wrap="square" lIns="91440" tIns="45720" rIns="91440" bIns="45720" anchor="t"/>
          <a:lstStyle/>
          <a:p>
            <a:pPr lvl="0"/>
            <a:endParaRPr dirty="0"/>
          </a:p>
        </p:txBody>
      </p:sp>
      <p:sp>
        <p:nvSpPr>
          <p:cNvPr id="4198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p:txBody>
          <a:bodyPr wrap="square" lIns="91440" tIns="45720" rIns="91440" bIns="45720" anchor="t"/>
          <a:lstStyle/>
          <a:p>
            <a:pPr lvl="0"/>
            <a:endParaRPr dirty="0"/>
          </a:p>
        </p:txBody>
      </p:sp>
      <p:sp>
        <p:nvSpPr>
          <p:cNvPr id="430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p:txBody>
          <a:bodyPr wrap="square" lIns="91440" tIns="45720" rIns="91440" bIns="45720" anchor="t"/>
          <a:lstStyle/>
          <a:p>
            <a:pPr lvl="0"/>
            <a:endParaRPr dirty="0"/>
          </a:p>
        </p:txBody>
      </p:sp>
      <p:sp>
        <p:nvSpPr>
          <p:cNvPr id="3482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p:txBody>
          <a:bodyPr wrap="square" lIns="91440" tIns="45720" rIns="91440" bIns="45720" anchor="t"/>
          <a:lstStyle/>
          <a:p>
            <a:pPr lvl="0"/>
            <a:endParaRPr dirty="0"/>
          </a:p>
        </p:txBody>
      </p:sp>
      <p:sp>
        <p:nvSpPr>
          <p:cNvPr id="4403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p:txBody>
          <a:bodyPr wrap="square" lIns="91440" tIns="45720" rIns="91440" bIns="45720" anchor="t"/>
          <a:lstStyle/>
          <a:p>
            <a:pPr lvl="0"/>
            <a:endParaRPr dirty="0"/>
          </a:p>
        </p:txBody>
      </p:sp>
      <p:sp>
        <p:nvSpPr>
          <p:cNvPr id="4506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p:txBody>
          <a:bodyPr wrap="square" lIns="91440" tIns="45720" rIns="91440" bIns="45720" anchor="t"/>
          <a:lstStyle/>
          <a:p>
            <a:pPr lvl="0"/>
            <a:endParaRPr dirty="0"/>
          </a:p>
        </p:txBody>
      </p:sp>
      <p:sp>
        <p:nvSpPr>
          <p:cNvPr id="4608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p:txBody>
          <a:bodyPr wrap="square" lIns="91440" tIns="45720" rIns="91440" bIns="45720" anchor="t"/>
          <a:lstStyle/>
          <a:p>
            <a:pPr lvl="0"/>
            <a:endParaRPr dirty="0"/>
          </a:p>
        </p:txBody>
      </p:sp>
      <p:sp>
        <p:nvSpPr>
          <p:cNvPr id="471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p:sp>
      <p:sp>
        <p:nvSpPr>
          <p:cNvPr id="48131" name="Notes Placeholder 2"/>
          <p:cNvSpPr>
            <a:spLocks noGrp="1"/>
          </p:cNvSpPr>
          <p:nvPr>
            <p:ph type="body" idx="1"/>
          </p:nvPr>
        </p:nvSpPr>
        <p:spPr/>
        <p:txBody>
          <a:bodyPr wrap="square" lIns="91440" tIns="45720" rIns="91440" bIns="45720" anchor="t"/>
          <a:lstStyle/>
          <a:p>
            <a:pPr lvl="0"/>
            <a:endParaRPr dirty="0"/>
          </a:p>
        </p:txBody>
      </p:sp>
      <p:sp>
        <p:nvSpPr>
          <p:cNvPr id="4813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p:txBody>
          <a:bodyPr wrap="square" lIns="91440" tIns="45720" rIns="91440" bIns="45720" anchor="t"/>
          <a:lstStyle/>
          <a:p>
            <a:pPr lvl="0"/>
            <a:endParaRPr dirty="0"/>
          </a:p>
        </p:txBody>
      </p:sp>
      <p:sp>
        <p:nvSpPr>
          <p:cNvPr id="35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p:txBody>
          <a:bodyPr wrap="square" lIns="91440" tIns="45720" rIns="91440" bIns="45720" anchor="t"/>
          <a:lstStyle/>
          <a:p>
            <a:pPr lvl="0"/>
            <a:endParaRPr dirty="0"/>
          </a:p>
        </p:txBody>
      </p:sp>
      <p:sp>
        <p:nvSpPr>
          <p:cNvPr id="368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p:txBody>
          <a:bodyPr wrap="square" lIns="91440" tIns="45720" rIns="91440" bIns="45720" anchor="t"/>
          <a:lstStyle/>
          <a:p>
            <a:pPr lvl="0"/>
            <a:endParaRPr dirty="0"/>
          </a:p>
        </p:txBody>
      </p:sp>
      <p:sp>
        <p:nvSpPr>
          <p:cNvPr id="378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p:txBody>
          <a:bodyPr wrap="square" lIns="91440" tIns="45720" rIns="91440" bIns="45720" anchor="t"/>
          <a:lstStyle/>
          <a:p>
            <a:pPr lvl="0"/>
            <a:endParaRPr dirty="0"/>
          </a:p>
        </p:txBody>
      </p:sp>
      <p:sp>
        <p:nvSpPr>
          <p:cNvPr id="389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p:txBody>
          <a:bodyPr wrap="square" lIns="91440" tIns="45720" rIns="91440" bIns="45720" anchor="t"/>
          <a:lstStyle/>
          <a:p>
            <a:pPr lvl="0"/>
            <a:endParaRPr dirty="0"/>
          </a:p>
        </p:txBody>
      </p:sp>
      <p:sp>
        <p:nvSpPr>
          <p:cNvPr id="399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lstStyle/>
          <a:p>
            <a:pPr lvl="0" algn="r"/>
            <a:fld id="{9A0DB2DC-4C9A-4742-B13C-FB6460FD3503}" type="slidenum">
              <a:rPr lang="en-US" sz="1200" dirty="0"/>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p>
            <a:pPr algn="r">
              <a:buNone/>
            </a:pPr>
            <a:fld id="{9A0DB2DC-4C9A-4742-B13C-FB6460FD3503}" type="slidenum">
              <a:rPr lang="en-US" dirty="0"/>
            </a:fld>
            <a:endParaRPr lang="en-US" dirty="0"/>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9" name="灯片编号占位符 8"/>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9" name="灯片编号占位符 8"/>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9" name="灯片编号占位符 8"/>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9" name="灯片编号占位符 8"/>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2" Type="http://schemas.openxmlformats.org/officeDocument/2006/relationships/theme" Target="../theme/theme3.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2" Type="http://schemas.openxmlformats.org/officeDocument/2006/relationships/theme" Target="../theme/theme4.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anose="020F0502020204030204" pitchFamily="34" charset="0"/>
        </a:defRPr>
      </a:lvl2pPr>
      <a:lvl3pPr algn="l" rtl="0" eaLnBrk="0" fontAlgn="base" hangingPunct="0">
        <a:spcBef>
          <a:spcPct val="0"/>
        </a:spcBef>
        <a:spcAft>
          <a:spcPct val="0"/>
        </a:spcAft>
        <a:defRPr sz="4400">
          <a:solidFill>
            <a:srgbClr val="0070C0"/>
          </a:solidFill>
          <a:latin typeface="Calibri" panose="020F0502020204030204" pitchFamily="34" charset="0"/>
        </a:defRPr>
      </a:lvl3pPr>
      <a:lvl4pPr algn="l" rtl="0" eaLnBrk="0" fontAlgn="base" hangingPunct="0">
        <a:spcBef>
          <a:spcPct val="0"/>
        </a:spcBef>
        <a:spcAft>
          <a:spcPct val="0"/>
        </a:spcAft>
        <a:defRPr sz="4400">
          <a:solidFill>
            <a:srgbClr val="0070C0"/>
          </a:solidFill>
          <a:latin typeface="Calibri" panose="020F0502020204030204" pitchFamily="34" charset="0"/>
        </a:defRPr>
      </a:lvl4pPr>
      <a:lvl5pPr algn="l" rtl="0" eaLnBrk="0" fontAlgn="base" hangingPunct="0">
        <a:spcBef>
          <a:spcPct val="0"/>
        </a:spcBef>
        <a:spcAft>
          <a:spcPct val="0"/>
        </a:spcAft>
        <a:defRPr sz="4400">
          <a:solidFill>
            <a:srgbClr val="0070C0"/>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2051"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3075"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4099"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oleObject" Target="../embeddings/oleObject10.bin"/><Relationship Id="rId7" Type="http://schemas.openxmlformats.org/officeDocument/2006/relationships/oleObject" Target="../embeddings/oleObject9.bin"/><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1" Type="http://schemas.openxmlformats.org/officeDocument/2006/relationships/notesSlide" Target="../notesSlides/notesSlide22.xml"/><Relationship Id="rId10" Type="http://schemas.openxmlformats.org/officeDocument/2006/relationships/vmlDrawing" Target="../drawings/vmlDrawing4.vml"/><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tags" Target="../tags/tag1.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ctrTitle"/>
          </p:nvPr>
        </p:nvSpPr>
        <p:spPr/>
        <p:txBody>
          <a:bodyPr vert="horz" wrap="square" lIns="91440" tIns="45720" rIns="91440" bIns="45720" anchor="ctr"/>
          <a:lstStyle/>
          <a:p>
            <a:pPr algn="ctr" eaLnBrk="1" hangingPunct="1">
              <a:buClrTx/>
              <a:buSzTx/>
              <a:buFontTx/>
            </a:pPr>
            <a:r>
              <a:rPr lang="en-US" altLang="zh-CN" sz="3200" kern="1200" dirty="0">
                <a:solidFill>
                  <a:srgbClr val="002060"/>
                </a:solidFill>
                <a:latin typeface="Helvetica" pitchFamily="34" charset="0"/>
                <a:ea typeface="+mj-ea"/>
                <a:cs typeface="+mj-cs"/>
              </a:rPr>
              <a:t>Discrete Mathematics</a:t>
            </a:r>
            <a:br>
              <a:rPr lang="en-US" altLang="zh-CN" sz="3200" kern="1200" dirty="0">
                <a:solidFill>
                  <a:srgbClr val="002060"/>
                </a:solidFill>
                <a:latin typeface="Helvetica" pitchFamily="34" charset="0"/>
                <a:ea typeface="+mj-ea"/>
                <a:cs typeface="+mj-cs"/>
              </a:rPr>
            </a:br>
            <a:endParaRPr lang="en-US" altLang="zh-CN" kern="1200" dirty="0">
              <a:solidFill>
                <a:srgbClr val="002060"/>
              </a:solidFill>
              <a:latin typeface="+mj-lt"/>
              <a:ea typeface="+mj-ea"/>
              <a:cs typeface="+mj-cs"/>
            </a:endParaRPr>
          </a:p>
        </p:txBody>
      </p:sp>
      <p:sp>
        <p:nvSpPr>
          <p:cNvPr id="6147" name="Rectangle 3"/>
          <p:cNvSpPr>
            <a:spLocks noGrp="1"/>
          </p:cNvSpPr>
          <p:nvPr>
            <p:ph type="subTitle" idx="1"/>
          </p:nvPr>
        </p:nvSpPr>
        <p:spPr/>
        <p:txBody>
          <a:bodyPr vert="horz" wrap="square" lIns="91440" tIns="45720" rIns="91440" bIns="45720" anchor="t"/>
          <a:lstStyle/>
          <a:p>
            <a:pPr eaLnBrk="1" hangingPunct="1">
              <a:buClrTx/>
              <a:buSzTx/>
            </a:pPr>
            <a:r>
              <a:rPr lang="en-US" altLang="zh-CN" sz="2400" kern="1200" dirty="0">
                <a:solidFill>
                  <a:srgbClr val="002060"/>
                </a:solidFill>
                <a:latin typeface="Times New Roman" panose="02020603050405020304" pitchFamily="18" charset="0"/>
                <a:ea typeface="+mn-ea"/>
                <a:cs typeface="Times New Roman" panose="02020603050405020304" pitchFamily="18" charset="0"/>
              </a:rPr>
              <a:t>Number theory</a:t>
            </a:r>
            <a:endParaRPr lang="en-US" altLang="zh-CN" sz="2400" kern="1200" dirty="0">
              <a:solidFill>
                <a:srgbClr val="002060"/>
              </a:solidFill>
              <a:latin typeface="Times New Roman" panose="02020603050405020304" pitchFamily="18" charset="0"/>
              <a:ea typeface="+mn-ea"/>
              <a:cs typeface="Times New Roman" panose="02020603050405020304" pitchFamily="18" charset="0"/>
            </a:endParaRPr>
          </a:p>
          <a:p>
            <a:pPr eaLnBrk="1" hangingPunct="1">
              <a:buClrTx/>
              <a:buSzTx/>
            </a:pPr>
            <a:endParaRPr lang="en-US" altLang="zh-CN" sz="2400" kern="1200" dirty="0">
              <a:solidFill>
                <a:srgbClr val="002060"/>
              </a:solidFill>
              <a:latin typeface="Times New Roman" panose="02020603050405020304" pitchFamily="18" charset="0"/>
              <a:ea typeface="+mn-ea"/>
              <a:cs typeface="Times New Roman" panose="02020603050405020304" pitchFamily="18"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lstStyle/>
          <a:p>
            <a:r>
              <a:rPr lang="en-US" altLang="zh-CN" dirty="0"/>
              <a:t>7 ≡ 2 (mod 5) and 11 ≡ 1 (mod 5), so</a:t>
            </a:r>
            <a:endParaRPr lang="en-US" altLang="zh-CN" dirty="0"/>
          </a:p>
          <a:p>
            <a:pPr lvl="1"/>
            <a:r>
              <a:rPr lang="en-US" altLang="zh-CN" dirty="0"/>
              <a:t>18=7+11 ≡ 2+1=3 (mod 5)</a:t>
            </a:r>
            <a:endParaRPr lang="en-US" altLang="zh-CN" dirty="0"/>
          </a:p>
          <a:p>
            <a:pPr lvl="1"/>
            <a:r>
              <a:rPr lang="en-US" altLang="zh-CN" dirty="0"/>
              <a:t>77=7∙11 ≡2∙1=2(mod 5)</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Arithmetic Modulo m</a:t>
            </a:r>
            <a:endParaRPr lang="zh-CN" altLang="en-US"/>
          </a:p>
        </p:txBody>
      </p:sp>
      <p:sp>
        <p:nvSpPr>
          <p:cNvPr id="3" name="内容占位符 2"/>
          <p:cNvSpPr>
            <a:spLocks noGrp="1"/>
          </p:cNvSpPr>
          <p:nvPr>
            <p:ph idx="1"/>
          </p:nvPr>
        </p:nvSpPr>
        <p:spPr/>
        <p:txBody>
          <a:bodyPr/>
          <a:p>
            <a:r>
              <a:rPr lang="en-US" altLang="zh-CN"/>
              <a:t>We can define arithmetic operations on </a:t>
            </a:r>
            <a:r>
              <a:rPr lang="en-US" altLang="zh-CN" b="1"/>
              <a:t>Z</a:t>
            </a:r>
            <a:r>
              <a:rPr lang="en-US" altLang="zh-CN" baseline="-25000"/>
              <a:t>m</a:t>
            </a:r>
            <a:r>
              <a:rPr lang="en-US" altLang="zh-CN"/>
              <a:t>, the set of nonnegative integers less than m, that is,the set {0, 1,...,m − 1}. In particular, we define addition of these integers,define</a:t>
            </a:r>
            <a:r>
              <a:rPr lang="zh-CN" altLang="en-US"/>
              <a:t>：</a:t>
            </a:r>
            <a:endParaRPr lang="zh-CN" altLang="en-US"/>
          </a:p>
          <a:p>
            <a:r>
              <a:rPr lang="zh-CN" altLang="en-US"/>
              <a:t>a </a:t>
            </a:r>
            <a:r>
              <a:rPr lang="zh-CN" altLang="en-US">
                <a:solidFill>
                  <a:srgbClr val="FF0000"/>
                </a:solidFill>
              </a:rPr>
              <a:t>+</a:t>
            </a:r>
            <a:r>
              <a:rPr lang="zh-CN" altLang="en-US" baseline="-25000">
                <a:solidFill>
                  <a:srgbClr val="FF0000"/>
                </a:solidFill>
              </a:rPr>
              <a:t>m</a:t>
            </a:r>
            <a:r>
              <a:rPr lang="zh-CN" altLang="en-US"/>
              <a:t> b = (a + b) mod m,a </a:t>
            </a:r>
            <a:r>
              <a:rPr lang="zh-CN" altLang="en-US">
                <a:solidFill>
                  <a:srgbClr val="FF0000"/>
                </a:solidFill>
              </a:rPr>
              <a:t>·</a:t>
            </a:r>
            <a:r>
              <a:rPr lang="zh-CN" altLang="en-US" baseline="-25000">
                <a:solidFill>
                  <a:srgbClr val="FF0000"/>
                </a:solidFill>
              </a:rPr>
              <a:t>m</a:t>
            </a:r>
            <a:r>
              <a:rPr lang="zh-CN" altLang="en-US"/>
              <a:t> b = (a · b) mod m,</a:t>
            </a:r>
            <a:endParaRPr lang="zh-CN" altLang="en-US"/>
          </a:p>
          <a:p>
            <a:endParaRPr lang="zh-CN" altLang="en-US"/>
          </a:p>
        </p:txBody>
      </p:sp>
      <p:pic>
        <p:nvPicPr>
          <p:cNvPr id="4" name="图片 3"/>
          <p:cNvPicPr>
            <a:picLocks noChangeAspect="1"/>
          </p:cNvPicPr>
          <p:nvPr/>
        </p:nvPicPr>
        <p:blipFill>
          <a:blip r:embed="rId1"/>
          <a:stretch>
            <a:fillRect/>
          </a:stretch>
        </p:blipFill>
        <p:spPr>
          <a:xfrm>
            <a:off x="990600" y="4191000"/>
            <a:ext cx="6219825" cy="2524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457200" y="1722755"/>
            <a:ext cx="8229600" cy="4279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Corollary</a:t>
            </a:r>
            <a:endParaRPr lang="en-US" altLang="zh-CN" kern="1200" dirty="0">
              <a:solidFill>
                <a:srgbClr val="002060"/>
              </a:solidFill>
              <a:latin typeface="+mj-lt"/>
              <a:ea typeface="+mj-ea"/>
              <a:cs typeface="+mj-cs"/>
            </a:endParaRPr>
          </a:p>
        </p:txBody>
      </p:sp>
      <p:sp>
        <p:nvSpPr>
          <p:cNvPr id="16387" name="Content Placeholder 2"/>
          <p:cNvSpPr>
            <a:spLocks noGrp="1"/>
          </p:cNvSpPr>
          <p:nvPr>
            <p:ph idx="1"/>
          </p:nvPr>
        </p:nvSpPr>
        <p:spPr/>
        <p:txBody>
          <a:bodyPr vert="horz" wrap="square" lIns="91440" tIns="45720" rIns="91440" bIns="45720" anchor="t"/>
          <a:lstStyle/>
          <a:p>
            <a:r>
              <a:rPr lang="en-US" altLang="zh-CN" dirty="0"/>
              <a:t>Let m be a positive integer and let a and b be integers, then</a:t>
            </a:r>
            <a:endParaRPr lang="en-US" altLang="zh-CN" dirty="0"/>
          </a:p>
          <a:p>
            <a:pPr>
              <a:buNone/>
            </a:pPr>
            <a:r>
              <a:rPr lang="en-US" altLang="zh-CN" dirty="0"/>
              <a:t>    </a:t>
            </a:r>
            <a:r>
              <a:rPr lang="en-US" altLang="zh-CN" dirty="0">
                <a:solidFill>
                  <a:srgbClr val="FF0000"/>
                </a:solidFill>
              </a:rPr>
              <a:t>(a+b) mod m=((a mod m) +(b mod m)) mod m</a:t>
            </a:r>
            <a:endParaRPr lang="en-US" altLang="zh-CN" dirty="0">
              <a:solidFill>
                <a:srgbClr val="FF0000"/>
              </a:solidFill>
            </a:endParaRPr>
          </a:p>
          <a:p>
            <a:pPr>
              <a:buNone/>
            </a:pPr>
            <a:r>
              <a:rPr lang="en-US" altLang="zh-CN" dirty="0">
                <a:solidFill>
                  <a:srgbClr val="FF0000"/>
                </a:solidFill>
              </a:rPr>
              <a:t>    ab mod m = ((a mod m)(b mod m)) mod m</a:t>
            </a:r>
            <a:endParaRPr lang="en-US" altLang="zh-CN" dirty="0">
              <a:solidFill>
                <a:srgbClr val="FF0000"/>
              </a:solidFill>
            </a:endParaRPr>
          </a:p>
          <a:p>
            <a:r>
              <a:rPr lang="en-US" altLang="zh-CN" dirty="0"/>
              <a:t>Proof: By definitions mod m and congruence modulo m, we know that a≡(a mod m)(mod m) and b≡(b mod m)(mod m). Hence</a:t>
            </a:r>
            <a:endParaRPr lang="en-US" altLang="zh-CN" dirty="0"/>
          </a:p>
          <a:p>
            <a:pPr lvl="1"/>
            <a:r>
              <a:rPr lang="en-US" altLang="zh-CN" dirty="0"/>
              <a:t>(a+b) ≡((a mod m)+(b mod m)) (mod m)</a:t>
            </a:r>
            <a:endParaRPr lang="en-US" altLang="zh-CN" dirty="0"/>
          </a:p>
          <a:p>
            <a:pPr lvl="1"/>
            <a:r>
              <a:rPr lang="en-US" altLang="zh-CN" dirty="0"/>
              <a:t>ab ≡ (a mod m)(b mod m)(mod m)</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exercise</a:t>
            </a:r>
            <a:r>
              <a:rPr lang="zh-CN" altLang="en-US"/>
              <a:t>：</a:t>
            </a:r>
            <a:endParaRPr lang="zh-CN" altLang="en-US"/>
          </a:p>
        </p:txBody>
      </p:sp>
      <p:sp>
        <p:nvSpPr>
          <p:cNvPr id="3" name="内容占位符 2"/>
          <p:cNvSpPr>
            <a:spLocks noGrp="1"/>
          </p:cNvSpPr>
          <p:nvPr>
            <p:ph idx="1"/>
          </p:nvPr>
        </p:nvSpPr>
        <p:spPr/>
        <p:txBody>
          <a:bodyPr/>
          <a:p>
            <a:r>
              <a:rPr lang="zh-CN" altLang="en-US"/>
              <a:t>Show that if n is an integer then </a:t>
            </a:r>
            <a:endParaRPr lang="zh-CN" altLang="en-US"/>
          </a:p>
          <a:p>
            <a:pPr marL="0" indent="0">
              <a:buNone/>
            </a:pPr>
            <a:r>
              <a:rPr lang="zh-CN" altLang="en-US"/>
              <a:t>n</a:t>
            </a:r>
            <a:r>
              <a:rPr lang="zh-CN" altLang="en-US" baseline="30000"/>
              <a:t>2</a:t>
            </a:r>
            <a:r>
              <a:rPr lang="zh-CN" altLang="en-US"/>
              <a:t> ≡ 0 or 1 (mod 4).</a:t>
            </a:r>
            <a:endParaRPr lang="zh-CN" altLang="en-US"/>
          </a:p>
          <a:p>
            <a:r>
              <a:rPr lang="en-US" altLang="zh-CN"/>
              <a:t>S</a:t>
            </a:r>
            <a:r>
              <a:rPr lang="zh-CN" altLang="en-US"/>
              <a:t>how that if m is a positive integer of</a:t>
            </a:r>
            <a:r>
              <a:rPr lang="en-US" altLang="zh-CN"/>
              <a:t> </a:t>
            </a:r>
            <a:r>
              <a:rPr lang="zh-CN" altLang="en-US"/>
              <a:t>the form 4k + 3 for some nonnegative integer k, then m</a:t>
            </a:r>
            <a:r>
              <a:rPr lang="en-US" altLang="zh-CN"/>
              <a:t> </a:t>
            </a:r>
            <a:r>
              <a:rPr lang="zh-CN" altLang="en-US"/>
              <a:t>is not the sum of the squares of two integers.</a:t>
            </a: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ctr"/>
          <a:lstStyle/>
          <a:p>
            <a:r>
              <a:rPr lang="en-US" altLang="zh-CN" sz="3600" kern="1200" dirty="0">
                <a:solidFill>
                  <a:srgbClr val="002060"/>
                </a:solidFill>
                <a:latin typeface="+mj-lt"/>
                <a:ea typeface="+mj-ea"/>
                <a:cs typeface="+mj-cs"/>
              </a:rPr>
              <a:t>4.2 Integer representations and algorithms</a:t>
            </a:r>
            <a:endParaRPr lang="en-US" altLang="zh-CN" sz="3600" kern="1200" dirty="0">
              <a:solidFill>
                <a:srgbClr val="002060"/>
              </a:solidFill>
              <a:latin typeface="+mj-lt"/>
              <a:ea typeface="+mj-ea"/>
              <a:cs typeface="+mj-cs"/>
            </a:endParaRPr>
          </a:p>
        </p:txBody>
      </p:sp>
      <p:sp>
        <p:nvSpPr>
          <p:cNvPr id="17411" name="Content Placeholder 2"/>
          <p:cNvSpPr>
            <a:spLocks noGrp="1"/>
          </p:cNvSpPr>
          <p:nvPr>
            <p:ph idx="1"/>
          </p:nvPr>
        </p:nvSpPr>
        <p:spPr/>
        <p:txBody>
          <a:bodyPr vert="horz" wrap="square" lIns="91440" tIns="45720" rIns="91440" bIns="45720" anchor="t"/>
          <a:lstStyle/>
          <a:p>
            <a:r>
              <a:rPr lang="en-US" altLang="zh-CN" sz="2800" dirty="0"/>
              <a:t>Base b expansion of n</a:t>
            </a:r>
            <a:endParaRPr lang="en-US" altLang="zh-CN" sz="2800" dirty="0"/>
          </a:p>
          <a:p>
            <a:r>
              <a:rPr lang="en-US" altLang="zh-CN" sz="2800" dirty="0"/>
              <a:t>For instance, (245)</a:t>
            </a:r>
            <a:r>
              <a:rPr lang="en-US" altLang="zh-CN" sz="2800" baseline="-25000" dirty="0"/>
              <a:t>8</a:t>
            </a:r>
            <a:r>
              <a:rPr lang="en-US" altLang="zh-CN" sz="2800" dirty="0"/>
              <a:t>=2*8</a:t>
            </a:r>
            <a:r>
              <a:rPr lang="en-US" altLang="zh-CN" sz="2800" baseline="30000" dirty="0"/>
              <a:t>2</a:t>
            </a:r>
            <a:r>
              <a:rPr lang="en-US" altLang="zh-CN" sz="2800" dirty="0"/>
              <a:t>+4*8+5=165</a:t>
            </a:r>
            <a:endParaRPr lang="en-US" altLang="zh-CN" sz="2800" dirty="0"/>
          </a:p>
          <a:p>
            <a:r>
              <a:rPr lang="en-US" altLang="zh-CN" sz="2800" dirty="0"/>
              <a:t>Hexadecimal expansion of (2AE0B)16</a:t>
            </a:r>
            <a:endParaRPr lang="en-US" altLang="zh-CN" sz="2800" dirty="0"/>
          </a:p>
          <a:p>
            <a:pPr>
              <a:buNone/>
            </a:pPr>
            <a:r>
              <a:rPr lang="en-US" altLang="zh-CN" sz="2800" dirty="0"/>
              <a:t>   (2AE0B)</a:t>
            </a:r>
            <a:r>
              <a:rPr lang="en-US" altLang="zh-CN" sz="2800" baseline="-25000" dirty="0"/>
              <a:t>16</a:t>
            </a:r>
            <a:r>
              <a:rPr lang="en-US" altLang="zh-CN" sz="2800" dirty="0"/>
              <a:t>=2*16</a:t>
            </a:r>
            <a:r>
              <a:rPr lang="en-US" altLang="zh-CN" sz="2800" baseline="30000" dirty="0"/>
              <a:t>4</a:t>
            </a:r>
            <a:r>
              <a:rPr lang="en-US" altLang="zh-CN" sz="2800" dirty="0"/>
              <a:t>+10*16</a:t>
            </a:r>
            <a:r>
              <a:rPr lang="en-US" altLang="zh-CN" sz="2800" baseline="30000" dirty="0"/>
              <a:t>3</a:t>
            </a:r>
            <a:r>
              <a:rPr lang="en-US" altLang="zh-CN" sz="2800" dirty="0"/>
              <a:t>+14*16</a:t>
            </a:r>
            <a:r>
              <a:rPr lang="en-US" altLang="zh-CN" sz="2800" baseline="30000" dirty="0"/>
              <a:t>2</a:t>
            </a:r>
            <a:r>
              <a:rPr lang="en-US" altLang="zh-CN" sz="2800" dirty="0"/>
              <a:t>+0*16+11=175627</a:t>
            </a:r>
            <a:endParaRPr lang="en-US" altLang="zh-CN" sz="2800" dirty="0"/>
          </a:p>
          <a:p>
            <a:r>
              <a:rPr lang="en-US" altLang="zh-CN" sz="2800" dirty="0"/>
              <a:t>Constructing base b expansion</a:t>
            </a:r>
            <a:endParaRPr lang="en-US" altLang="zh-CN" sz="2800" dirty="0"/>
          </a:p>
          <a:p>
            <a:pPr>
              <a:buNone/>
            </a:pP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Base conversion</a:t>
            </a:r>
            <a:endParaRPr lang="en-US" altLang="zh-CN" kern="1200" dirty="0">
              <a:solidFill>
                <a:srgbClr val="002060"/>
              </a:solidFill>
              <a:latin typeface="+mj-lt"/>
              <a:ea typeface="+mj-ea"/>
              <a:cs typeface="+mj-cs"/>
            </a:endParaRPr>
          </a:p>
        </p:txBody>
      </p:sp>
      <p:sp>
        <p:nvSpPr>
          <p:cNvPr id="18435" name="Content Placeholder 2"/>
          <p:cNvSpPr>
            <a:spLocks noGrp="1"/>
          </p:cNvSpPr>
          <p:nvPr>
            <p:ph idx="1"/>
          </p:nvPr>
        </p:nvSpPr>
        <p:spPr/>
        <p:txBody>
          <a:bodyPr vert="horz" wrap="square" lIns="91440" tIns="45720" rIns="91440" bIns="45720" anchor="t"/>
          <a:lstStyle/>
          <a:p>
            <a:r>
              <a:rPr lang="en-US" altLang="zh-CN" sz="2800" dirty="0"/>
              <a:t>Constructing the base b expansion</a:t>
            </a:r>
            <a:endParaRPr lang="en-US" altLang="zh-CN" sz="2800" dirty="0"/>
          </a:p>
          <a:p>
            <a:pPr>
              <a:buNone/>
            </a:pPr>
            <a:r>
              <a:rPr lang="en-US" altLang="zh-CN" sz="2800" dirty="0"/>
              <a:t>    n=bq</a:t>
            </a:r>
            <a:r>
              <a:rPr lang="en-US" altLang="zh-CN" sz="2800" baseline="-25000" dirty="0"/>
              <a:t>0</a:t>
            </a:r>
            <a:r>
              <a:rPr lang="en-US" altLang="zh-CN" sz="2800" dirty="0"/>
              <a:t>+a</a:t>
            </a:r>
            <a:r>
              <a:rPr lang="en-US" altLang="zh-CN" sz="2800" baseline="-25000" dirty="0"/>
              <a:t>0</a:t>
            </a:r>
            <a:r>
              <a:rPr lang="en-US" altLang="zh-CN" sz="2800" dirty="0"/>
              <a:t>, 0 ≤a</a:t>
            </a:r>
            <a:r>
              <a:rPr lang="en-US" altLang="zh-CN" sz="2800" baseline="-25000" dirty="0"/>
              <a:t>0</a:t>
            </a:r>
            <a:r>
              <a:rPr lang="en-US" altLang="zh-CN" sz="2800" dirty="0"/>
              <a:t>&lt;b</a:t>
            </a:r>
            <a:endParaRPr lang="en-US" altLang="zh-CN" sz="2800" dirty="0"/>
          </a:p>
          <a:p>
            <a:r>
              <a:rPr lang="en-US" altLang="zh-CN" sz="2800" dirty="0"/>
              <a:t>The remainder a</a:t>
            </a:r>
            <a:r>
              <a:rPr lang="en-US" altLang="zh-CN" sz="2800" baseline="-25000" dirty="0"/>
              <a:t>0</a:t>
            </a:r>
            <a:r>
              <a:rPr lang="en-US" altLang="zh-CN" sz="2800" dirty="0"/>
              <a:t>, is the rightmost digit in the base b expansion of n</a:t>
            </a:r>
            <a:endParaRPr lang="en-US" altLang="zh-CN" sz="2800" dirty="0"/>
          </a:p>
          <a:p>
            <a:r>
              <a:rPr lang="en-US" altLang="zh-CN" sz="2800" dirty="0"/>
              <a:t>Next, divide q</a:t>
            </a:r>
            <a:r>
              <a:rPr lang="en-US" altLang="zh-CN" sz="2800" baseline="-25000" dirty="0"/>
              <a:t>0</a:t>
            </a:r>
            <a:r>
              <a:rPr lang="en-US" altLang="zh-CN" sz="2800" dirty="0"/>
              <a:t> by b to obtain</a:t>
            </a:r>
            <a:endParaRPr lang="en-US" altLang="zh-CN" sz="2800" dirty="0"/>
          </a:p>
          <a:p>
            <a:pPr>
              <a:buNone/>
            </a:pPr>
            <a:r>
              <a:rPr lang="en-US" altLang="zh-CN" sz="2800" dirty="0"/>
              <a:t>    q</a:t>
            </a:r>
            <a:r>
              <a:rPr lang="en-US" altLang="zh-CN" sz="2800" baseline="-25000" dirty="0"/>
              <a:t>0</a:t>
            </a:r>
            <a:r>
              <a:rPr lang="en-US" altLang="zh-CN" sz="2800" dirty="0"/>
              <a:t>=bq</a:t>
            </a:r>
            <a:r>
              <a:rPr lang="en-US" altLang="zh-CN" sz="2800" baseline="-25000" dirty="0"/>
              <a:t>1</a:t>
            </a:r>
            <a:r>
              <a:rPr lang="en-US" altLang="zh-CN" sz="2800" dirty="0"/>
              <a:t>+a</a:t>
            </a:r>
            <a:r>
              <a:rPr lang="en-US" altLang="zh-CN" sz="2800" baseline="-25000" dirty="0"/>
              <a:t>1</a:t>
            </a:r>
            <a:r>
              <a:rPr lang="en-US" altLang="zh-CN" sz="2800" dirty="0"/>
              <a:t>, 0≤a</a:t>
            </a:r>
            <a:r>
              <a:rPr lang="en-US" altLang="zh-CN" sz="2800" baseline="-25000" dirty="0"/>
              <a:t>1</a:t>
            </a:r>
            <a:r>
              <a:rPr lang="en-US" altLang="zh-CN" sz="2800" dirty="0"/>
              <a:t>&lt;b</a:t>
            </a:r>
            <a:endParaRPr lang="en-US" altLang="zh-CN" sz="2800" dirty="0"/>
          </a:p>
          <a:p>
            <a:r>
              <a:rPr lang="en-US" altLang="zh-CN" sz="2800" dirty="0"/>
              <a:t>We see a</a:t>
            </a:r>
            <a:r>
              <a:rPr lang="en-US" altLang="zh-CN" sz="2800" baseline="-25000" dirty="0"/>
              <a:t>1</a:t>
            </a:r>
            <a:r>
              <a:rPr lang="en-US" altLang="zh-CN" sz="2800" dirty="0"/>
              <a:t> is the second digit from the right in the base b expansion of n</a:t>
            </a:r>
            <a:endParaRPr lang="en-US" altLang="zh-CN" sz="2800" dirty="0"/>
          </a:p>
          <a:p>
            <a:r>
              <a:rPr lang="en-US" altLang="zh-CN" sz="2800" dirty="0"/>
              <a:t>Continue this process, successively dividing the quotients by b, until the quotient is zero</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9459" name="Content Placeholder 2"/>
          <p:cNvSpPr>
            <a:spLocks noGrp="1"/>
          </p:cNvSpPr>
          <p:nvPr>
            <p:ph idx="1"/>
          </p:nvPr>
        </p:nvSpPr>
        <p:spPr/>
        <p:txBody>
          <a:bodyPr vert="horz" wrap="square" lIns="91440" tIns="45720" rIns="91440" bIns="45720" anchor="t"/>
          <a:lstStyle/>
          <a:p>
            <a:r>
              <a:rPr lang="en-US" altLang="zh-CN" dirty="0"/>
              <a:t>Find the octal base of (12345)</a:t>
            </a:r>
            <a:r>
              <a:rPr lang="en-US" altLang="zh-CN" baseline="-25000" dirty="0"/>
              <a:t>10</a:t>
            </a:r>
            <a:endParaRPr lang="en-US" altLang="zh-CN" baseline="-25000" dirty="0"/>
          </a:p>
          <a:p>
            <a:r>
              <a:rPr lang="en-US" altLang="zh-CN" dirty="0"/>
              <a:t>First, 12345=8*1543+1</a:t>
            </a:r>
            <a:endParaRPr lang="en-US" altLang="zh-CN" dirty="0"/>
          </a:p>
          <a:p>
            <a:r>
              <a:rPr lang="en-US" altLang="zh-CN" dirty="0"/>
              <a:t>Successively dividing quotients by 8 gives</a:t>
            </a:r>
            <a:endParaRPr lang="en-US" altLang="zh-CN" dirty="0"/>
          </a:p>
          <a:p>
            <a:pPr>
              <a:buNone/>
            </a:pPr>
            <a:r>
              <a:rPr lang="en-US" altLang="zh-CN" dirty="0"/>
              <a:t>   1543=8*192+7</a:t>
            </a:r>
            <a:endParaRPr lang="en-US" altLang="zh-CN" dirty="0"/>
          </a:p>
          <a:p>
            <a:pPr>
              <a:buNone/>
            </a:pPr>
            <a:r>
              <a:rPr lang="en-US" altLang="zh-CN" dirty="0"/>
              <a:t>   192=8*24+0</a:t>
            </a:r>
            <a:endParaRPr lang="en-US" altLang="zh-CN" dirty="0"/>
          </a:p>
          <a:p>
            <a:pPr>
              <a:buNone/>
            </a:pPr>
            <a:r>
              <a:rPr lang="en-US" altLang="zh-CN" dirty="0"/>
              <a:t>   24=8*3+0</a:t>
            </a:r>
            <a:endParaRPr lang="en-US" altLang="zh-CN" dirty="0"/>
          </a:p>
          <a:p>
            <a:pPr>
              <a:buNone/>
            </a:pPr>
            <a:r>
              <a:rPr lang="en-US" altLang="zh-CN" dirty="0"/>
              <a:t>   3=8*0+3</a:t>
            </a:r>
            <a:endParaRPr lang="en-US" altLang="zh-CN" dirty="0"/>
          </a:p>
          <a:p>
            <a:r>
              <a:rPr lang="en-US" altLang="zh-CN" dirty="0"/>
              <a:t>(12345)</a:t>
            </a:r>
            <a:r>
              <a:rPr lang="en-US" altLang="zh-CN" baseline="-25000" dirty="0"/>
              <a:t>10</a:t>
            </a:r>
            <a:r>
              <a:rPr lang="en-US" altLang="zh-CN" dirty="0"/>
              <a:t>=(30071)</a:t>
            </a:r>
            <a:r>
              <a:rPr lang="en-US" altLang="zh-CN" baseline="-25000" dirty="0"/>
              <a:t>8</a:t>
            </a:r>
            <a:endParaRPr lang="en-US" altLang="zh-CN" baseline="-25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Modular exponentiation</a:t>
            </a:r>
            <a:endParaRPr lang="en-US" altLang="zh-CN" kern="1200" dirty="0">
              <a:solidFill>
                <a:srgbClr val="002060"/>
              </a:solidFill>
              <a:latin typeface="+mj-lt"/>
              <a:ea typeface="+mj-ea"/>
              <a:cs typeface="+mj-cs"/>
            </a:endParaRPr>
          </a:p>
        </p:txBody>
      </p:sp>
      <p:sp>
        <p:nvSpPr>
          <p:cNvPr id="20483" name="Content Placeholder 2"/>
          <p:cNvSpPr>
            <a:spLocks noGrp="1"/>
          </p:cNvSpPr>
          <p:nvPr>
            <p:ph idx="1"/>
          </p:nvPr>
        </p:nvSpPr>
        <p:spPr>
          <a:xfrm>
            <a:off x="304800" y="1600200"/>
            <a:ext cx="8763000" cy="4525963"/>
          </a:xfrm>
        </p:spPr>
        <p:txBody>
          <a:bodyPr vert="horz" wrap="square" lIns="91440" tIns="45720" rIns="91440" bIns="45720" anchor="t"/>
          <a:lstStyle/>
          <a:p>
            <a:r>
              <a:rPr lang="en-US" altLang="zh-CN" dirty="0"/>
              <a:t>Need to find </a:t>
            </a:r>
            <a:r>
              <a:rPr lang="en-US" altLang="zh-CN" dirty="0">
                <a:solidFill>
                  <a:srgbClr val="FF0000"/>
                </a:solidFill>
              </a:rPr>
              <a:t>b</a:t>
            </a:r>
            <a:r>
              <a:rPr lang="en-US" altLang="zh-CN" baseline="30000" dirty="0">
                <a:solidFill>
                  <a:srgbClr val="FF0000"/>
                </a:solidFill>
              </a:rPr>
              <a:t>n</a:t>
            </a:r>
            <a:r>
              <a:rPr lang="en-US" altLang="zh-CN" dirty="0">
                <a:solidFill>
                  <a:srgbClr val="FF0000"/>
                </a:solidFill>
              </a:rPr>
              <a:t> mod m</a:t>
            </a:r>
            <a:r>
              <a:rPr lang="en-US" altLang="zh-CN" dirty="0"/>
              <a:t> efficiently in cryptography</a:t>
            </a:r>
            <a:endParaRPr lang="en-US" altLang="zh-CN" dirty="0"/>
          </a:p>
          <a:p>
            <a:r>
              <a:rPr lang="en-US" altLang="zh-CN" dirty="0"/>
              <a:t>Impractical to compute </a:t>
            </a:r>
            <a:r>
              <a:rPr lang="en-US" altLang="zh-CN" dirty="0">
                <a:solidFill>
                  <a:srgbClr val="FF0000"/>
                </a:solidFill>
              </a:rPr>
              <a:t>b</a:t>
            </a:r>
            <a:r>
              <a:rPr lang="en-US" altLang="zh-CN" baseline="30000" dirty="0">
                <a:solidFill>
                  <a:srgbClr val="FF0000"/>
                </a:solidFill>
              </a:rPr>
              <a:t>n</a:t>
            </a:r>
            <a:r>
              <a:rPr lang="en-US" altLang="zh-CN" dirty="0"/>
              <a:t> and then mod m</a:t>
            </a:r>
            <a:endParaRPr lang="en-US" altLang="zh-CN" dirty="0"/>
          </a:p>
          <a:p>
            <a:r>
              <a:rPr lang="en-US" altLang="zh-CN" dirty="0"/>
              <a:t>Instead, find </a:t>
            </a:r>
            <a:r>
              <a:rPr lang="en-US" altLang="zh-CN" dirty="0">
                <a:solidFill>
                  <a:srgbClr val="FF0000"/>
                </a:solidFill>
              </a:rPr>
              <a:t>binary expansion of n</a:t>
            </a:r>
            <a:r>
              <a:rPr lang="en-US" altLang="zh-CN" dirty="0"/>
              <a:t> first, e.g., n=(a</a:t>
            </a:r>
            <a:r>
              <a:rPr lang="en-US" altLang="zh-CN" baseline="-25000" dirty="0"/>
              <a:t>k-1</a:t>
            </a:r>
            <a:r>
              <a:rPr lang="en-US" altLang="zh-CN" dirty="0"/>
              <a:t> … a</a:t>
            </a:r>
            <a:r>
              <a:rPr lang="en-US" altLang="zh-CN" baseline="-25000" dirty="0"/>
              <a:t>1</a:t>
            </a:r>
            <a:r>
              <a:rPr lang="en-US" altLang="zh-CN" dirty="0"/>
              <a:t> a</a:t>
            </a:r>
            <a:r>
              <a:rPr lang="en-US" altLang="zh-CN" baseline="-25000" dirty="0"/>
              <a:t>0</a:t>
            </a:r>
            <a:r>
              <a:rPr lang="en-US" altLang="zh-CN" dirty="0"/>
              <a:t>)</a:t>
            </a:r>
            <a:endParaRPr lang="en-US" altLang="zh-CN" dirty="0"/>
          </a:p>
          <a:p>
            <a:endParaRPr lang="en-US" altLang="zh-CN" dirty="0"/>
          </a:p>
          <a:p>
            <a:r>
              <a:rPr lang="en-US" altLang="zh-CN" dirty="0"/>
              <a:t>To compute b</a:t>
            </a:r>
            <a:r>
              <a:rPr lang="en-US" altLang="zh-CN" baseline="30000" dirty="0"/>
              <a:t>n</a:t>
            </a:r>
            <a:r>
              <a:rPr lang="en-US" altLang="zh-CN" dirty="0"/>
              <a:t> , first find the values of b, b</a:t>
            </a:r>
            <a:r>
              <a:rPr lang="en-US" altLang="zh-CN" baseline="30000" dirty="0"/>
              <a:t>2</a:t>
            </a:r>
            <a:r>
              <a:rPr lang="en-US" altLang="zh-CN" dirty="0"/>
              <a:t>, …, (b</a:t>
            </a:r>
            <a:r>
              <a:rPr lang="en-US" altLang="zh-CN" baseline="30000" dirty="0"/>
              <a:t>4</a:t>
            </a:r>
            <a:r>
              <a:rPr lang="en-US" altLang="zh-CN" dirty="0"/>
              <a:t>)</a:t>
            </a:r>
            <a:r>
              <a:rPr lang="en-US" altLang="zh-CN" baseline="30000" dirty="0"/>
              <a:t>2</a:t>
            </a:r>
            <a:r>
              <a:rPr lang="en-US" altLang="zh-CN" dirty="0"/>
              <a:t>=b</a:t>
            </a:r>
            <a:r>
              <a:rPr lang="en-US" altLang="zh-CN" baseline="30000" dirty="0"/>
              <a:t>8</a:t>
            </a:r>
            <a:r>
              <a:rPr lang="en-US" altLang="zh-CN" dirty="0"/>
              <a:t>, …</a:t>
            </a:r>
            <a:endParaRPr lang="en-US" altLang="zh-CN" dirty="0"/>
          </a:p>
          <a:p>
            <a:r>
              <a:rPr lang="en-US" altLang="zh-CN" dirty="0"/>
              <a:t>Next multiple the      where a</a:t>
            </a:r>
            <a:r>
              <a:rPr lang="en-US" altLang="zh-CN" baseline="-25000" dirty="0"/>
              <a:t>j</a:t>
            </a:r>
            <a:r>
              <a:rPr lang="en-US" altLang="zh-CN" dirty="0"/>
              <a:t>=1</a:t>
            </a:r>
            <a:endParaRPr lang="en-US" altLang="zh-CN" baseline="30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20485" name="Object 2"/>
          <p:cNvGraphicFramePr>
            <a:graphicFrameLocks noChangeAspect="1"/>
          </p:cNvGraphicFramePr>
          <p:nvPr/>
        </p:nvGraphicFramePr>
        <p:xfrm>
          <a:off x="1066800" y="3886200"/>
          <a:ext cx="6722110" cy="581660"/>
        </p:xfrm>
        <a:graphic>
          <a:graphicData uri="http://schemas.openxmlformats.org/presentationml/2006/ole">
            <mc:AlternateContent xmlns:mc="http://schemas.openxmlformats.org/markup-compatibility/2006">
              <mc:Choice xmlns:v="urn:schemas-microsoft-com:vml" Requires="v">
                <p:oleObj spid="_x0000_s4101" name="" r:id="rId1" imgW="2641600" imgH="228600" progId="Equation.3">
                  <p:embed/>
                </p:oleObj>
              </mc:Choice>
              <mc:Fallback>
                <p:oleObj name="" r:id="rId1" imgW="2641600" imgH="228600" progId="Equation.3">
                  <p:embed/>
                  <p:pic>
                    <p:nvPicPr>
                      <p:cNvPr id="0" name="图片 3077"/>
                      <p:cNvPicPr/>
                      <p:nvPr/>
                    </p:nvPicPr>
                    <p:blipFill>
                      <a:blip r:embed="rId2"/>
                      <a:stretch>
                        <a:fillRect/>
                      </a:stretch>
                    </p:blipFill>
                    <p:spPr>
                      <a:xfrm>
                        <a:off x="1066800" y="3886200"/>
                        <a:ext cx="6722110" cy="581660"/>
                      </a:xfrm>
                      <a:prstGeom prst="rect">
                        <a:avLst/>
                      </a:prstGeom>
                      <a:noFill/>
                      <a:ln w="38100">
                        <a:noFill/>
                        <a:miter/>
                      </a:ln>
                    </p:spPr>
                  </p:pic>
                </p:oleObj>
              </mc:Fallback>
            </mc:AlternateContent>
          </a:graphicData>
        </a:graphic>
      </p:graphicFrame>
      <p:graphicFrame>
        <p:nvGraphicFramePr>
          <p:cNvPr id="20486" name="Object 3"/>
          <p:cNvGraphicFramePr>
            <a:graphicFrameLocks noChangeAspect="1"/>
          </p:cNvGraphicFramePr>
          <p:nvPr/>
        </p:nvGraphicFramePr>
        <p:xfrm>
          <a:off x="3733800" y="5638800"/>
          <a:ext cx="395288" cy="419100"/>
        </p:xfrm>
        <a:graphic>
          <a:graphicData uri="http://schemas.openxmlformats.org/presentationml/2006/ole">
            <mc:AlternateContent xmlns:mc="http://schemas.openxmlformats.org/markup-compatibility/2006">
              <mc:Choice xmlns:v="urn:schemas-microsoft-com:vml" Requires="v">
                <p:oleObj spid="_x0000_s4102" name="" r:id="rId3" imgW="215900" imgH="228600" progId="Equation.3">
                  <p:embed/>
                </p:oleObj>
              </mc:Choice>
              <mc:Fallback>
                <p:oleObj name="" r:id="rId3" imgW="215900" imgH="228600" progId="Equation.3">
                  <p:embed/>
                  <p:pic>
                    <p:nvPicPr>
                      <p:cNvPr id="0" name="图片 3075"/>
                      <p:cNvPicPr/>
                      <p:nvPr/>
                    </p:nvPicPr>
                    <p:blipFill>
                      <a:blip r:embed="rId4"/>
                      <a:stretch>
                        <a:fillRect/>
                      </a:stretch>
                    </p:blipFill>
                    <p:spPr>
                      <a:xfrm>
                        <a:off x="3733800" y="5638800"/>
                        <a:ext cx="395288" cy="419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1507" name="Content Placeholder 2"/>
          <p:cNvSpPr>
            <a:spLocks noGrp="1"/>
          </p:cNvSpPr>
          <p:nvPr>
            <p:ph idx="1"/>
          </p:nvPr>
        </p:nvSpPr>
        <p:spPr/>
        <p:txBody>
          <a:bodyPr vert="horz" wrap="square" lIns="91440" tIns="45720" rIns="91440" bIns="45720" anchor="t"/>
          <a:lstStyle/>
          <a:p>
            <a:r>
              <a:rPr lang="en-US" altLang="zh-CN" dirty="0"/>
              <a:t>To compute 3</a:t>
            </a:r>
            <a:r>
              <a:rPr lang="en-US" altLang="zh-CN" baseline="30000" dirty="0"/>
              <a:t>11 </a:t>
            </a:r>
            <a:endParaRPr lang="en-US" altLang="zh-CN" dirty="0"/>
          </a:p>
          <a:p>
            <a:r>
              <a:rPr lang="en-US" altLang="zh-CN" dirty="0"/>
              <a:t>11=(1011)</a:t>
            </a:r>
            <a:r>
              <a:rPr lang="en-US" altLang="zh-CN" baseline="-25000" dirty="0"/>
              <a:t>2 </a:t>
            </a:r>
            <a:r>
              <a:rPr lang="en-US" altLang="zh-CN" dirty="0"/>
              <a:t>,So 3</a:t>
            </a:r>
            <a:r>
              <a:rPr lang="en-US" altLang="zh-CN" baseline="30000" dirty="0"/>
              <a:t>11</a:t>
            </a:r>
            <a:r>
              <a:rPr lang="en-US" altLang="zh-CN" dirty="0"/>
              <a:t>=3</a:t>
            </a:r>
            <a:r>
              <a:rPr lang="en-US" altLang="zh-CN" baseline="30000" dirty="0"/>
              <a:t>8</a:t>
            </a:r>
            <a:r>
              <a:rPr lang="en-US" altLang="zh-CN" dirty="0"/>
              <a:t> 3</a:t>
            </a:r>
            <a:r>
              <a:rPr lang="en-US" altLang="zh-CN" baseline="30000" dirty="0"/>
              <a:t>2</a:t>
            </a:r>
            <a:r>
              <a:rPr lang="en-US" altLang="zh-CN" dirty="0"/>
              <a:t> 3</a:t>
            </a:r>
            <a:r>
              <a:rPr lang="en-US" altLang="zh-CN" baseline="30000" dirty="0"/>
              <a:t>1</a:t>
            </a:r>
            <a:r>
              <a:rPr lang="en-US" altLang="zh-CN" dirty="0"/>
              <a:t> . First compute 3</a:t>
            </a:r>
            <a:r>
              <a:rPr lang="en-US" altLang="zh-CN" baseline="30000" dirty="0"/>
              <a:t>2</a:t>
            </a:r>
            <a:r>
              <a:rPr lang="en-US" altLang="zh-CN" dirty="0"/>
              <a:t>=9, and then 3</a:t>
            </a:r>
            <a:r>
              <a:rPr lang="en-US" altLang="zh-CN" baseline="30000" dirty="0"/>
              <a:t>4</a:t>
            </a:r>
            <a:r>
              <a:rPr lang="en-US" altLang="zh-CN" dirty="0"/>
              <a:t>=9</a:t>
            </a:r>
            <a:r>
              <a:rPr lang="en-US" altLang="zh-CN" baseline="30000" dirty="0"/>
              <a:t>2</a:t>
            </a:r>
            <a:r>
              <a:rPr lang="en-US" altLang="zh-CN" dirty="0"/>
              <a:t>=81, and 3</a:t>
            </a:r>
            <a:r>
              <a:rPr lang="en-US" altLang="zh-CN" baseline="30000" dirty="0"/>
              <a:t>8</a:t>
            </a:r>
            <a:r>
              <a:rPr lang="en-US" altLang="zh-CN" dirty="0"/>
              <a:t>=(3</a:t>
            </a:r>
            <a:r>
              <a:rPr lang="en-US" altLang="zh-CN" baseline="30000" dirty="0"/>
              <a:t>4</a:t>
            </a:r>
            <a:r>
              <a:rPr lang="en-US" altLang="zh-CN" dirty="0"/>
              <a:t>)</a:t>
            </a:r>
            <a:r>
              <a:rPr lang="en-US" altLang="zh-CN" baseline="30000" dirty="0"/>
              <a:t>2</a:t>
            </a:r>
            <a:r>
              <a:rPr lang="en-US" altLang="zh-CN" dirty="0"/>
              <a:t>=(81)</a:t>
            </a:r>
            <a:r>
              <a:rPr lang="en-US" altLang="zh-CN" baseline="30000" dirty="0"/>
              <a:t>2</a:t>
            </a:r>
            <a:r>
              <a:rPr lang="en-US" altLang="zh-CN" dirty="0"/>
              <a:t>=6561, So 3</a:t>
            </a:r>
            <a:r>
              <a:rPr lang="en-US" altLang="zh-CN" baseline="30000" dirty="0"/>
              <a:t>11</a:t>
            </a:r>
            <a:r>
              <a:rPr lang="en-US" altLang="zh-CN" dirty="0"/>
              <a:t>=6561*9*3=177147</a:t>
            </a:r>
            <a:endParaRPr lang="en-US" altLang="zh-CN" dirty="0"/>
          </a:p>
          <a:p>
            <a:r>
              <a:rPr lang="en-US" altLang="zh-CN" dirty="0"/>
              <a:t>The algorithm successively finds b mod m, b</a:t>
            </a:r>
            <a:r>
              <a:rPr lang="en-US" altLang="zh-CN" baseline="30000" dirty="0"/>
              <a:t>2</a:t>
            </a:r>
            <a:r>
              <a:rPr lang="en-US" altLang="zh-CN" dirty="0"/>
              <a:t> mod m, b</a:t>
            </a:r>
            <a:r>
              <a:rPr lang="en-US" altLang="zh-CN" baseline="30000" dirty="0"/>
              <a:t>4</a:t>
            </a:r>
            <a:r>
              <a:rPr lang="en-US" altLang="zh-CN" dirty="0"/>
              <a:t> mod m, …,         mod m, and multiply together those terms</a:t>
            </a:r>
            <a:endParaRPr lang="en-US" altLang="zh-CN" dirty="0"/>
          </a:p>
          <a:p>
            <a:r>
              <a:rPr lang="en-US" altLang="zh-CN" dirty="0">
                <a:solidFill>
                  <a:srgbClr val="FF0000"/>
                </a:solidFill>
                <a:sym typeface="+mn-ea"/>
              </a:rPr>
              <a:t>ab mod m = ((a mod m)(b mod m)) mod m</a:t>
            </a:r>
            <a:endParaRPr lang="en-US" altLang="zh-CN" dirty="0">
              <a:solidFill>
                <a:srgbClr val="FF0000"/>
              </a:solidFill>
              <a:sym typeface="+mn-ea"/>
            </a:endParaRPr>
          </a:p>
          <a:p>
            <a:pPr marL="0" indent="0">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21509" name="Object 3"/>
          <p:cNvGraphicFramePr>
            <a:graphicFrameLocks noChangeAspect="1"/>
          </p:cNvGraphicFramePr>
          <p:nvPr/>
        </p:nvGraphicFramePr>
        <p:xfrm>
          <a:off x="4741863" y="4800600"/>
          <a:ext cx="512762" cy="419100"/>
        </p:xfrm>
        <a:graphic>
          <a:graphicData uri="http://schemas.openxmlformats.org/presentationml/2006/ole">
            <mc:AlternateContent xmlns:mc="http://schemas.openxmlformats.org/markup-compatibility/2006">
              <mc:Choice xmlns:v="urn:schemas-microsoft-com:vml" Requires="v">
                <p:oleObj spid="_x0000_s5123" name="" r:id="rId1" imgW="279400" imgH="228600" progId="Equation.3">
                  <p:embed/>
                </p:oleObj>
              </mc:Choice>
              <mc:Fallback>
                <p:oleObj name="" r:id="rId1" imgW="279400" imgH="228600" progId="Equation.3">
                  <p:embed/>
                  <p:pic>
                    <p:nvPicPr>
                      <p:cNvPr id="0" name="图片 3076"/>
                      <p:cNvPicPr/>
                      <p:nvPr/>
                    </p:nvPicPr>
                    <p:blipFill>
                      <a:blip r:embed="rId2"/>
                      <a:stretch>
                        <a:fillRect/>
                      </a:stretch>
                    </p:blipFill>
                    <p:spPr>
                      <a:xfrm>
                        <a:off x="4741863" y="4800600"/>
                        <a:ext cx="512762" cy="419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lstStyle/>
          <a:p>
            <a:r>
              <a:rPr lang="en-US" altLang="zh-CN" sz="4000" kern="1200" dirty="0">
                <a:solidFill>
                  <a:srgbClr val="002060"/>
                </a:solidFill>
                <a:latin typeface="+mj-lt"/>
                <a:ea typeface="+mj-ea"/>
                <a:cs typeface="+mj-cs"/>
              </a:rPr>
              <a:t>4.1 Divisibility and modular arithmetic</a:t>
            </a:r>
            <a:endParaRPr lang="en-US" altLang="zh-CN" sz="4000" kern="1200" dirty="0">
              <a:solidFill>
                <a:srgbClr val="002060"/>
              </a:solidFill>
              <a:latin typeface="+mj-lt"/>
              <a:ea typeface="+mj-ea"/>
              <a:cs typeface="+mj-cs"/>
            </a:endParaRPr>
          </a:p>
        </p:txBody>
      </p:sp>
      <p:sp>
        <p:nvSpPr>
          <p:cNvPr id="7171" name="Content Placeholder 2"/>
          <p:cNvSpPr>
            <a:spLocks noGrp="1"/>
          </p:cNvSpPr>
          <p:nvPr>
            <p:ph idx="1"/>
          </p:nvPr>
        </p:nvSpPr>
        <p:spPr/>
        <p:txBody>
          <a:bodyPr vert="horz" wrap="square" lIns="91440" tIns="45720" rIns="91440" bIns="45720" anchor="t"/>
          <a:lstStyle/>
          <a:p>
            <a:r>
              <a:rPr lang="en-US" altLang="zh-CN" b="1" dirty="0"/>
              <a:t>Number theory</a:t>
            </a:r>
            <a:r>
              <a:rPr lang="en-US" altLang="zh-CN" dirty="0"/>
              <a:t>: the branch of mathematics involves integers and their properties</a:t>
            </a:r>
            <a:endParaRPr lang="en-US" altLang="zh-CN" dirty="0"/>
          </a:p>
          <a:p>
            <a:r>
              <a:rPr lang="en-US" altLang="zh-CN" dirty="0"/>
              <a:t>If a and b are integers with a≠0, we say that a divides b if there is an integer c s.t. b=ac</a:t>
            </a:r>
            <a:endParaRPr lang="en-US" altLang="zh-CN" dirty="0"/>
          </a:p>
          <a:p>
            <a:r>
              <a:rPr lang="en-US" altLang="zh-CN" dirty="0"/>
              <a:t>When a divides b we say that a is a </a:t>
            </a:r>
            <a:r>
              <a:rPr lang="en-US" altLang="zh-CN" b="1" dirty="0"/>
              <a:t>factor</a:t>
            </a:r>
            <a:r>
              <a:rPr lang="en-US" altLang="zh-CN" dirty="0"/>
              <a:t> of b and that b is a </a:t>
            </a:r>
            <a:r>
              <a:rPr lang="en-US" altLang="zh-CN" b="1" dirty="0"/>
              <a:t>multiple</a:t>
            </a:r>
            <a:r>
              <a:rPr lang="en-US" altLang="zh-CN" dirty="0"/>
              <a:t> of a </a:t>
            </a:r>
            <a:endParaRPr lang="en-US" altLang="zh-CN" dirty="0"/>
          </a:p>
          <a:p>
            <a:r>
              <a:rPr lang="en-US" altLang="zh-CN" dirty="0"/>
              <a:t>The notation a | b denotes a divides b. We write a </a:t>
            </a:r>
            <a:r>
              <a:rPr lang="en-US" altLang="zh-CN" dirty="0">
                <a:latin typeface="Cambria Math" panose="02040503050406030204" pitchFamily="18" charset="0"/>
                <a:cs typeface="Cambria Math" panose="02040503050406030204" pitchFamily="18" charset="0"/>
              </a:rPr>
              <a:t>∤ b when does not divide b</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b</a:t>
            </a:r>
            <a:r>
              <a:rPr lang="en-US" altLang="zh-CN" kern="1200" baseline="30000" dirty="0">
                <a:solidFill>
                  <a:srgbClr val="002060"/>
                </a:solidFill>
                <a:latin typeface="+mj-lt"/>
                <a:ea typeface="+mj-ea"/>
                <a:cs typeface="+mj-cs"/>
              </a:rPr>
              <a:t>n</a:t>
            </a:r>
            <a:r>
              <a:rPr lang="en-US" altLang="zh-CN" kern="1200" dirty="0">
                <a:solidFill>
                  <a:srgbClr val="002060"/>
                </a:solidFill>
                <a:latin typeface="+mj-lt"/>
                <a:ea typeface="+mj-ea"/>
                <a:cs typeface="+mj-cs"/>
              </a:rPr>
              <a:t> mod mAlgorithm</a:t>
            </a:r>
            <a:endParaRPr lang="en-US" altLang="zh-CN" kern="1200" dirty="0">
              <a:solidFill>
                <a:srgbClr val="002060"/>
              </a:solidFill>
              <a:latin typeface="+mj-lt"/>
              <a:ea typeface="+mj-ea"/>
              <a:cs typeface="+mj-cs"/>
            </a:endParaRPr>
          </a:p>
        </p:txBody>
      </p:sp>
      <p:sp>
        <p:nvSpPr>
          <p:cNvPr id="22531" name="Content Placeholder 2"/>
          <p:cNvSpPr>
            <a:spLocks noGrp="1"/>
          </p:cNvSpPr>
          <p:nvPr>
            <p:ph idx="1"/>
          </p:nvPr>
        </p:nvSpPr>
        <p:spPr/>
        <p:txBody>
          <a:bodyPr vert="horz" wrap="square" lIns="91440" tIns="45720" rIns="91440" bIns="45720" anchor="t"/>
          <a:lstStyle/>
          <a:p>
            <a:r>
              <a:rPr lang="en-US" altLang="zh-CN" sz="2400" b="1" dirty="0"/>
              <a:t>procedure</a:t>
            </a:r>
            <a:r>
              <a:rPr lang="en-US" altLang="zh-CN" sz="2400" dirty="0"/>
              <a:t> </a:t>
            </a:r>
            <a:r>
              <a:rPr lang="en-US" altLang="zh-CN" sz="2400" i="1" dirty="0"/>
              <a:t>modular exponentiation </a:t>
            </a:r>
            <a:r>
              <a:rPr lang="en-US" altLang="zh-CN" sz="2400" dirty="0"/>
              <a:t>(</a:t>
            </a:r>
            <a:r>
              <a:rPr lang="en-US" altLang="zh-CN" sz="2400" i="1" dirty="0"/>
              <a:t>b:integer, n=(a</a:t>
            </a:r>
            <a:r>
              <a:rPr lang="en-US" altLang="zh-CN" sz="2400" i="1" baseline="-25000" dirty="0"/>
              <a:t>k-1</a:t>
            </a:r>
            <a:r>
              <a:rPr lang="en-US" altLang="zh-CN" sz="2400" i="1" dirty="0"/>
              <a:t>a</a:t>
            </a:r>
            <a:r>
              <a:rPr lang="en-US" altLang="zh-CN" sz="2400" i="1" baseline="-25000" dirty="0"/>
              <a:t>k-2</a:t>
            </a:r>
            <a:r>
              <a:rPr lang="en-US" altLang="zh-CN" sz="2400" i="1" dirty="0"/>
              <a:t>a</a:t>
            </a:r>
            <a:r>
              <a:rPr lang="en-US" altLang="zh-CN" sz="2400" i="1" baseline="-25000" dirty="0"/>
              <a:t>1</a:t>
            </a:r>
            <a:r>
              <a:rPr lang="en-US" altLang="zh-CN" sz="2400" i="1" dirty="0"/>
              <a:t>a</a:t>
            </a:r>
            <a:r>
              <a:rPr lang="en-US" altLang="zh-CN" sz="2400" i="1" baseline="-25000" dirty="0"/>
              <a:t>0</a:t>
            </a:r>
            <a:r>
              <a:rPr lang="en-US" altLang="zh-CN" sz="2400" dirty="0"/>
              <a:t>, …, </a:t>
            </a:r>
            <a:r>
              <a:rPr lang="en-US" altLang="zh-CN" sz="2400" i="1" dirty="0"/>
              <a:t>a</a:t>
            </a:r>
            <a:r>
              <a:rPr lang="en-US" altLang="zh-CN" sz="2400" i="1" baseline="-25000" dirty="0"/>
              <a:t>n</a:t>
            </a:r>
            <a:r>
              <a:rPr lang="en-US" altLang="zh-CN" sz="2400" dirty="0"/>
              <a:t>)</a:t>
            </a:r>
            <a:r>
              <a:rPr lang="en-US" altLang="zh-CN" sz="2400" baseline="-25000" dirty="0"/>
              <a:t>2</a:t>
            </a:r>
            <a:r>
              <a:rPr lang="en-US" altLang="zh-CN" sz="2400" dirty="0"/>
              <a:t>, m:positive integer)</a:t>
            </a:r>
            <a:endParaRPr lang="en-US" altLang="zh-CN" sz="2400" dirty="0"/>
          </a:p>
          <a:p>
            <a:pPr>
              <a:buNone/>
            </a:pPr>
            <a:r>
              <a:rPr lang="en-US" altLang="zh-CN" sz="2400" dirty="0"/>
              <a:t>    </a:t>
            </a:r>
            <a:r>
              <a:rPr lang="en-US" altLang="zh-CN" sz="2400" i="1" dirty="0"/>
              <a:t>x</a:t>
            </a:r>
            <a:r>
              <a:rPr lang="en-US" altLang="zh-CN" sz="2400" dirty="0"/>
              <a:t> := 1</a:t>
            </a:r>
            <a:endParaRPr lang="en-US" altLang="zh-CN" sz="2400" dirty="0"/>
          </a:p>
          <a:p>
            <a:pPr>
              <a:buNone/>
            </a:pPr>
            <a:r>
              <a:rPr lang="en-US" altLang="zh-CN" sz="2400" baseline="-25000" dirty="0"/>
              <a:t>     </a:t>
            </a:r>
            <a:r>
              <a:rPr lang="en-US" altLang="zh-CN" sz="2400" dirty="0"/>
              <a:t>power:=b mod m</a:t>
            </a:r>
            <a:endParaRPr lang="en-US" altLang="zh-CN" sz="2400" baseline="-25000" dirty="0"/>
          </a:p>
          <a:p>
            <a:pPr>
              <a:buNone/>
            </a:pPr>
            <a:r>
              <a:rPr lang="en-US" altLang="zh-CN" sz="2400" dirty="0"/>
              <a:t>   </a:t>
            </a:r>
            <a:r>
              <a:rPr lang="en-US" altLang="zh-CN" sz="2400" b="1" dirty="0"/>
              <a:t>for</a:t>
            </a:r>
            <a:r>
              <a:rPr lang="en-US" altLang="zh-CN" sz="2400" dirty="0"/>
              <a:t> i:=0 to k-1</a:t>
            </a:r>
            <a:endParaRPr lang="en-US" altLang="zh-CN" sz="2400" dirty="0"/>
          </a:p>
          <a:p>
            <a:pPr>
              <a:buNone/>
            </a:pPr>
            <a:r>
              <a:rPr lang="en-US" altLang="zh-CN" sz="2400" dirty="0"/>
              <a:t>     </a:t>
            </a:r>
            <a:r>
              <a:rPr lang="en-US" altLang="zh-CN" sz="2400" b="1" dirty="0"/>
              <a:t>if</a:t>
            </a:r>
            <a:r>
              <a:rPr lang="en-US" altLang="zh-CN" sz="2400" dirty="0"/>
              <a:t> </a:t>
            </a:r>
            <a:r>
              <a:rPr lang="en-US" altLang="zh-CN" sz="2400" i="1" dirty="0"/>
              <a:t>a</a:t>
            </a:r>
            <a:r>
              <a:rPr lang="en-US" altLang="zh-CN" sz="2400" i="1" baseline="-25000" dirty="0"/>
              <a:t>i</a:t>
            </a:r>
            <a:r>
              <a:rPr lang="en-US" altLang="zh-CN" sz="2400" dirty="0"/>
              <a:t> =1 </a:t>
            </a:r>
            <a:r>
              <a:rPr lang="en-US" altLang="zh-CN" sz="2400" b="1" dirty="0"/>
              <a:t>then</a:t>
            </a:r>
            <a:r>
              <a:rPr lang="en-US" altLang="zh-CN" sz="2400" dirty="0"/>
              <a:t> x:=(x</a:t>
            </a:r>
            <a:r>
              <a:rPr lang="en-US" altLang="zh-CN" sz="2400" dirty="0">
                <a:latin typeface="Cambria Math" panose="02040503050406030204" pitchFamily="18" charset="0"/>
                <a:cs typeface="Cambria Math" panose="02040503050406030204" pitchFamily="18" charset="0"/>
              </a:rPr>
              <a:t>⋅ power) mod m</a:t>
            </a:r>
            <a:endParaRPr lang="en-US" altLang="zh-CN" sz="2400" dirty="0">
              <a:latin typeface="Cambria Math" panose="02040503050406030204" pitchFamily="18" charset="0"/>
              <a:cs typeface="Cambria Math" panose="02040503050406030204" pitchFamily="18" charset="0"/>
            </a:endParaRPr>
          </a:p>
          <a:p>
            <a:pPr>
              <a:buNone/>
            </a:pPr>
            <a:r>
              <a:rPr lang="en-US" altLang="zh-CN" sz="2400" dirty="0">
                <a:latin typeface="Cambria Math" panose="02040503050406030204" pitchFamily="18" charset="0"/>
                <a:cs typeface="Cambria Math" panose="02040503050406030204" pitchFamily="18" charset="0"/>
              </a:rPr>
              <a:t>      power:=(power⋅power) mod m</a:t>
            </a:r>
            <a:endParaRPr lang="en-US" altLang="zh-CN" sz="2400" dirty="0"/>
          </a:p>
          <a:p>
            <a:pPr>
              <a:buNone/>
            </a:pPr>
            <a:r>
              <a:rPr lang="en-US" altLang="zh-CN" sz="2400" i="1" dirty="0"/>
              <a:t>    </a:t>
            </a:r>
            <a:r>
              <a:rPr lang="en-US" altLang="zh-CN" sz="2400" b="1" dirty="0"/>
              <a:t>end </a:t>
            </a:r>
            <a:endParaRPr lang="en-US" altLang="zh-CN" sz="2400" i="1" dirty="0"/>
          </a:p>
          <a:p>
            <a:pPr>
              <a:buNone/>
            </a:pPr>
            <a:r>
              <a:rPr lang="en-US" altLang="zh-CN" sz="2400" dirty="0"/>
              <a:t>    {x equals b</a:t>
            </a:r>
            <a:r>
              <a:rPr lang="en-US" altLang="zh-CN" sz="2400" baseline="30000" dirty="0"/>
              <a:t>n</a:t>
            </a:r>
            <a:r>
              <a:rPr lang="en-US" altLang="zh-CN" sz="2400" dirty="0"/>
              <a:t> mod m}</a:t>
            </a:r>
            <a:endParaRPr lang="en-US" altLang="zh-CN" sz="2400" dirty="0"/>
          </a:p>
          <a:p>
            <a:r>
              <a:rPr lang="en-US" altLang="zh-CN" sz="2400" dirty="0"/>
              <a:t>It uses O((log m)</a:t>
            </a:r>
            <a:r>
              <a:rPr lang="en-US" altLang="zh-CN" sz="2400" baseline="30000" dirty="0"/>
              <a:t>2</a:t>
            </a:r>
            <a:r>
              <a:rPr lang="en-US" altLang="zh-CN" sz="2400" dirty="0"/>
              <a:t> long n) bit operations</a:t>
            </a:r>
            <a:endParaRPr lang="en-US" altLang="zh-CN" sz="2400" dirty="0"/>
          </a:p>
          <a:p>
            <a:pPr>
              <a:buNone/>
            </a:pP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3555" name="Content Placeholder 2"/>
          <p:cNvSpPr>
            <a:spLocks noGrp="1"/>
          </p:cNvSpPr>
          <p:nvPr>
            <p:ph idx="1"/>
          </p:nvPr>
        </p:nvSpPr>
        <p:spPr>
          <a:xfrm>
            <a:off x="457200" y="1600200"/>
            <a:ext cx="8229600" cy="4572000"/>
          </a:xfrm>
        </p:spPr>
        <p:txBody>
          <a:bodyPr vert="horz" wrap="square" lIns="91440" tIns="45720" rIns="91440" bIns="45720" anchor="t"/>
          <a:lstStyle/>
          <a:p>
            <a:r>
              <a:rPr lang="en-US" altLang="zh-CN" sz="2000" dirty="0"/>
              <a:t>Compute 3</a:t>
            </a:r>
            <a:r>
              <a:rPr lang="en-US" altLang="zh-CN" sz="2000" baseline="30000" dirty="0"/>
              <a:t>644</a:t>
            </a:r>
            <a:r>
              <a:rPr lang="en-US" altLang="zh-CN" sz="2000" dirty="0"/>
              <a:t> mod 645</a:t>
            </a:r>
            <a:endParaRPr lang="en-US" altLang="zh-CN" sz="2000" dirty="0"/>
          </a:p>
          <a:p>
            <a:pPr lvl="1"/>
            <a:r>
              <a:rPr lang="en-US" altLang="zh-CN" sz="1600" dirty="0"/>
              <a:t>First note that 644=(1010000100)</a:t>
            </a:r>
            <a:r>
              <a:rPr lang="en-US" altLang="zh-CN" sz="1600" baseline="-25000" dirty="0"/>
              <a:t>2</a:t>
            </a:r>
            <a:endParaRPr lang="en-US" altLang="zh-CN" sz="1600" baseline="-25000" dirty="0"/>
          </a:p>
          <a:p>
            <a:pPr lvl="1"/>
            <a:r>
              <a:rPr lang="en-US" altLang="zh-CN" sz="1600" dirty="0"/>
              <a:t>At the beginning, x=1, power=3 mod 645 = 3</a:t>
            </a:r>
            <a:endParaRPr lang="en-US" altLang="zh-CN" sz="1600" dirty="0"/>
          </a:p>
          <a:p>
            <a:pPr lvl="1"/>
            <a:r>
              <a:rPr lang="en-US" altLang="zh-CN" sz="1600" dirty="0"/>
              <a:t>i=0, a</a:t>
            </a:r>
            <a:r>
              <a:rPr lang="en-US" altLang="zh-CN" sz="1600" baseline="-25000" dirty="0"/>
              <a:t>0</a:t>
            </a:r>
            <a:r>
              <a:rPr lang="en-US" altLang="zh-CN" sz="1600" dirty="0"/>
              <a:t>=0, x=1, power=3</a:t>
            </a:r>
            <a:r>
              <a:rPr lang="en-US" altLang="zh-CN" sz="1600" baseline="30000" dirty="0"/>
              <a:t>2</a:t>
            </a:r>
            <a:r>
              <a:rPr lang="en-US" altLang="zh-CN" sz="1600" dirty="0"/>
              <a:t> mod 645=9</a:t>
            </a:r>
            <a:endParaRPr lang="en-US" altLang="zh-CN" sz="1600" dirty="0"/>
          </a:p>
          <a:p>
            <a:pPr lvl="1"/>
            <a:r>
              <a:rPr lang="en-US" altLang="zh-CN" sz="1600" dirty="0"/>
              <a:t>i=1, a</a:t>
            </a:r>
            <a:r>
              <a:rPr lang="en-US" altLang="zh-CN" sz="1600" baseline="-25000" dirty="0"/>
              <a:t>1</a:t>
            </a:r>
            <a:r>
              <a:rPr lang="en-US" altLang="zh-CN" sz="1600" dirty="0"/>
              <a:t>=0, x=1, power=9</a:t>
            </a:r>
            <a:r>
              <a:rPr lang="en-US" altLang="zh-CN" sz="1600" baseline="30000" dirty="0"/>
              <a:t>2</a:t>
            </a:r>
            <a:r>
              <a:rPr lang="en-US" altLang="zh-CN" sz="1600" dirty="0"/>
              <a:t> mod 645=81</a:t>
            </a:r>
            <a:endParaRPr lang="en-US" altLang="zh-CN" sz="1600" dirty="0"/>
          </a:p>
          <a:p>
            <a:pPr lvl="1"/>
            <a:r>
              <a:rPr lang="en-US" altLang="zh-CN" sz="1600" dirty="0"/>
              <a:t>i=2, a</a:t>
            </a:r>
            <a:r>
              <a:rPr lang="en-US" altLang="zh-CN" sz="1600" baseline="-25000" dirty="0"/>
              <a:t>2</a:t>
            </a:r>
            <a:r>
              <a:rPr lang="en-US" altLang="zh-CN" sz="1600" dirty="0"/>
              <a:t>=1, x=1*81 mod 645=81, power=81</a:t>
            </a:r>
            <a:r>
              <a:rPr lang="en-US" altLang="zh-CN" sz="1600" baseline="30000" dirty="0"/>
              <a:t>2</a:t>
            </a:r>
            <a:r>
              <a:rPr lang="en-US" altLang="zh-CN" sz="1600" dirty="0"/>
              <a:t> mod 645=6561 mod 645=111</a:t>
            </a:r>
            <a:endParaRPr lang="en-US" altLang="zh-CN" sz="1600" dirty="0"/>
          </a:p>
          <a:p>
            <a:pPr lvl="1"/>
            <a:r>
              <a:rPr lang="en-US" altLang="zh-CN" sz="1600" dirty="0"/>
              <a:t>i=3, a</a:t>
            </a:r>
            <a:r>
              <a:rPr lang="en-US" altLang="zh-CN" sz="1600" baseline="-25000" dirty="0"/>
              <a:t>3</a:t>
            </a:r>
            <a:r>
              <a:rPr lang="en-US" altLang="zh-CN" sz="1600" dirty="0"/>
              <a:t>=0, x=81, power=111</a:t>
            </a:r>
            <a:r>
              <a:rPr lang="en-US" altLang="zh-CN" sz="1600" baseline="30000" dirty="0"/>
              <a:t>2</a:t>
            </a:r>
            <a:r>
              <a:rPr lang="en-US" altLang="zh-CN" sz="1600" dirty="0"/>
              <a:t> mod 645=12321 mod 645=66</a:t>
            </a:r>
            <a:endParaRPr lang="en-US" altLang="zh-CN" sz="1600" dirty="0"/>
          </a:p>
          <a:p>
            <a:pPr lvl="1"/>
            <a:r>
              <a:rPr lang="en-US" altLang="zh-CN" sz="1600" dirty="0"/>
              <a:t>i=4, a</a:t>
            </a:r>
            <a:r>
              <a:rPr lang="en-US" altLang="zh-CN" sz="1600" baseline="-25000" dirty="0"/>
              <a:t>4</a:t>
            </a:r>
            <a:r>
              <a:rPr lang="en-US" altLang="zh-CN" sz="1600" dirty="0"/>
              <a:t>=0, x=81, power=66</a:t>
            </a:r>
            <a:r>
              <a:rPr lang="en-US" altLang="zh-CN" sz="1600" baseline="30000" dirty="0"/>
              <a:t>2</a:t>
            </a:r>
            <a:r>
              <a:rPr lang="en-US" altLang="zh-CN" sz="1600" dirty="0"/>
              <a:t> mod 645=4356 mod 645=486</a:t>
            </a:r>
            <a:endParaRPr lang="en-US" altLang="zh-CN" sz="1600" dirty="0"/>
          </a:p>
          <a:p>
            <a:pPr lvl="1"/>
            <a:r>
              <a:rPr lang="en-US" altLang="zh-CN" sz="1600" dirty="0"/>
              <a:t>i=5, a</a:t>
            </a:r>
            <a:r>
              <a:rPr lang="en-US" altLang="zh-CN" sz="1600" baseline="-25000" dirty="0"/>
              <a:t>5</a:t>
            </a:r>
            <a:r>
              <a:rPr lang="en-US" altLang="zh-CN" sz="1600" dirty="0"/>
              <a:t>=0, x=81, power=486</a:t>
            </a:r>
            <a:r>
              <a:rPr lang="en-US" altLang="zh-CN" sz="1600" baseline="30000" dirty="0"/>
              <a:t>2</a:t>
            </a:r>
            <a:r>
              <a:rPr lang="en-US" altLang="zh-CN" sz="1600" dirty="0"/>
              <a:t> mod 645=236196 mod 645=126</a:t>
            </a:r>
            <a:endParaRPr lang="en-US" altLang="zh-CN" sz="1600" dirty="0"/>
          </a:p>
          <a:p>
            <a:pPr lvl="1"/>
            <a:r>
              <a:rPr lang="en-US" altLang="zh-CN" sz="1600" dirty="0"/>
              <a:t>i=6, a</a:t>
            </a:r>
            <a:r>
              <a:rPr lang="en-US" altLang="zh-CN" sz="1600" baseline="-25000" dirty="0"/>
              <a:t>6</a:t>
            </a:r>
            <a:r>
              <a:rPr lang="en-US" altLang="zh-CN" sz="1600" dirty="0"/>
              <a:t>=0, x=81, power=126</a:t>
            </a:r>
            <a:r>
              <a:rPr lang="en-US" altLang="zh-CN" sz="1600" baseline="30000" dirty="0"/>
              <a:t>2</a:t>
            </a:r>
            <a:r>
              <a:rPr lang="en-US" altLang="zh-CN" sz="1600" dirty="0"/>
              <a:t> mod 645=15876 mod 645=396</a:t>
            </a:r>
            <a:endParaRPr lang="en-US" altLang="zh-CN" sz="1600" dirty="0"/>
          </a:p>
          <a:p>
            <a:pPr lvl="1"/>
            <a:r>
              <a:rPr lang="en-US" altLang="zh-CN" sz="1600" dirty="0"/>
              <a:t>i=7, a</a:t>
            </a:r>
            <a:r>
              <a:rPr lang="en-US" altLang="zh-CN" sz="1600" baseline="-25000" dirty="0"/>
              <a:t>7</a:t>
            </a:r>
            <a:r>
              <a:rPr lang="en-US" altLang="zh-CN" sz="1600" dirty="0"/>
              <a:t>=1, x=(81*396) mod 645=471, power=396</a:t>
            </a:r>
            <a:r>
              <a:rPr lang="en-US" altLang="zh-CN" sz="1600" baseline="30000" dirty="0"/>
              <a:t>2</a:t>
            </a:r>
            <a:r>
              <a:rPr lang="en-US" altLang="zh-CN" sz="1600" dirty="0"/>
              <a:t> mod 645=156816 mod 645=81</a:t>
            </a:r>
            <a:endParaRPr lang="en-US" altLang="zh-CN" sz="1600" dirty="0"/>
          </a:p>
          <a:p>
            <a:pPr lvl="1"/>
            <a:r>
              <a:rPr lang="en-US" altLang="zh-CN" sz="1600" dirty="0"/>
              <a:t>i=8, a</a:t>
            </a:r>
            <a:r>
              <a:rPr lang="en-US" altLang="zh-CN" sz="1600" baseline="-25000" dirty="0"/>
              <a:t>8</a:t>
            </a:r>
            <a:r>
              <a:rPr lang="en-US" altLang="zh-CN" sz="1600" dirty="0"/>
              <a:t>=0, x=471, power=81</a:t>
            </a:r>
            <a:r>
              <a:rPr lang="en-US" altLang="zh-CN" sz="1600" baseline="30000" dirty="0"/>
              <a:t>2</a:t>
            </a:r>
            <a:r>
              <a:rPr lang="en-US" altLang="zh-CN" sz="1600" dirty="0"/>
              <a:t> mod 645=6561mod 645=111</a:t>
            </a:r>
            <a:endParaRPr lang="en-US" altLang="zh-CN" sz="1600" dirty="0"/>
          </a:p>
          <a:p>
            <a:pPr lvl="1"/>
            <a:r>
              <a:rPr lang="en-US" altLang="zh-CN" sz="1600" dirty="0"/>
              <a:t>i=9, a</a:t>
            </a:r>
            <a:r>
              <a:rPr lang="en-US" altLang="zh-CN" sz="1600" baseline="-25000" dirty="0"/>
              <a:t>9</a:t>
            </a:r>
            <a:r>
              <a:rPr lang="en-US" altLang="zh-CN" sz="1600" dirty="0"/>
              <a:t>=1, x=(471*111) mod 645=36</a:t>
            </a:r>
            <a:endParaRPr lang="en-US" altLang="zh-CN" sz="1600" dirty="0"/>
          </a:p>
          <a:p>
            <a:r>
              <a:rPr lang="en-US" altLang="zh-CN" sz="2000" dirty="0"/>
              <a:t>3</a:t>
            </a:r>
            <a:r>
              <a:rPr lang="en-US" altLang="zh-CN" sz="2000" baseline="30000" dirty="0"/>
              <a:t>644</a:t>
            </a:r>
            <a:r>
              <a:rPr lang="en-US" altLang="zh-CN" sz="2000" dirty="0"/>
              <a:t> mod 645=36</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4.3 Primes and greatest common divisions</a:t>
            </a:r>
            <a:endParaRPr lang="en-US" altLang="zh-CN" kern="1200" dirty="0">
              <a:solidFill>
                <a:srgbClr val="002060"/>
              </a:solidFill>
              <a:latin typeface="+mj-lt"/>
              <a:ea typeface="+mj-ea"/>
              <a:cs typeface="+mj-cs"/>
            </a:endParaRPr>
          </a:p>
        </p:txBody>
      </p:sp>
      <p:sp>
        <p:nvSpPr>
          <p:cNvPr id="24579" name="Content Placeholder 2"/>
          <p:cNvSpPr>
            <a:spLocks noGrp="1"/>
          </p:cNvSpPr>
          <p:nvPr>
            <p:ph idx="1"/>
          </p:nvPr>
        </p:nvSpPr>
        <p:spPr/>
        <p:txBody>
          <a:bodyPr vert="horz" wrap="square" lIns="91440" tIns="45720" rIns="91440" bIns="45720" anchor="t"/>
          <a:lstStyle/>
          <a:p>
            <a:r>
              <a:rPr lang="en-US" altLang="zh-CN" b="1" dirty="0"/>
              <a:t>Prime</a:t>
            </a:r>
            <a:r>
              <a:rPr lang="en-US" altLang="zh-CN" dirty="0"/>
              <a:t>: a positive integer p greater than 1 if the only positive factors of p are 1 and p</a:t>
            </a:r>
            <a:endParaRPr lang="en-US" altLang="zh-CN" dirty="0"/>
          </a:p>
          <a:p>
            <a:r>
              <a:rPr lang="en-US" altLang="zh-CN" dirty="0"/>
              <a:t>A positive integer greater than 1 that is not prime is called </a:t>
            </a:r>
            <a:r>
              <a:rPr lang="en-US" altLang="zh-CN" b="1" dirty="0"/>
              <a:t>composite</a:t>
            </a:r>
            <a:r>
              <a:rPr lang="en-US" altLang="zh-CN" dirty="0"/>
              <a:t> </a:t>
            </a:r>
            <a:endParaRPr lang="en-US" altLang="zh-CN" dirty="0"/>
          </a:p>
          <a:p>
            <a:r>
              <a:rPr lang="en-US" altLang="zh-CN" b="1" dirty="0"/>
              <a:t>Fundamental theorem of arithmetic</a:t>
            </a:r>
            <a:r>
              <a:rPr lang="en-US" altLang="zh-CN" dirty="0"/>
              <a:t>: Every positive integer greater than 1 can be written uniquely as a prime or as the product of two or more primes when the prime factors are written in order of non-decreasing size</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5603" name="Content Placeholder 2"/>
          <p:cNvSpPr>
            <a:spLocks noGrp="1"/>
          </p:cNvSpPr>
          <p:nvPr>
            <p:ph idx="1"/>
          </p:nvPr>
        </p:nvSpPr>
        <p:spPr/>
        <p:txBody>
          <a:bodyPr vert="horz" wrap="square" lIns="91440" tIns="45720" rIns="91440" bIns="45720" anchor="t"/>
          <a:lstStyle/>
          <a:p>
            <a:r>
              <a:rPr lang="en-US" altLang="zh-CN" dirty="0"/>
              <a:t>Prime factorizations of integers</a:t>
            </a:r>
            <a:endParaRPr lang="en-US" altLang="zh-CN" dirty="0"/>
          </a:p>
          <a:p>
            <a:pPr lvl="1"/>
            <a:r>
              <a:rPr lang="en-US" altLang="zh-CN" dirty="0"/>
              <a:t>100=2∙2∙5∙5=2</a:t>
            </a:r>
            <a:r>
              <a:rPr lang="en-US" altLang="zh-CN" baseline="30000" dirty="0"/>
              <a:t>2</a:t>
            </a:r>
            <a:r>
              <a:rPr lang="en-US" altLang="zh-CN" dirty="0"/>
              <a:t>∙5</a:t>
            </a:r>
            <a:r>
              <a:rPr lang="en-US" altLang="zh-CN" baseline="30000" dirty="0"/>
              <a:t>2</a:t>
            </a:r>
            <a:endParaRPr lang="en-US" altLang="zh-CN" baseline="30000" dirty="0"/>
          </a:p>
          <a:p>
            <a:pPr lvl="1"/>
            <a:r>
              <a:rPr lang="en-US" altLang="zh-CN" dirty="0"/>
              <a:t>641=641</a:t>
            </a:r>
            <a:endParaRPr lang="en-US" altLang="zh-CN" dirty="0"/>
          </a:p>
          <a:p>
            <a:pPr lvl="1"/>
            <a:r>
              <a:rPr lang="en-US" altLang="zh-CN" dirty="0"/>
              <a:t>999=3∙3∙3∙37=3</a:t>
            </a:r>
            <a:r>
              <a:rPr lang="en-US" altLang="zh-CN" baseline="30000" dirty="0"/>
              <a:t>3</a:t>
            </a:r>
            <a:r>
              <a:rPr lang="en-US" altLang="zh-CN" dirty="0"/>
              <a:t>∙37</a:t>
            </a:r>
            <a:endParaRPr lang="en-US" altLang="zh-CN" dirty="0"/>
          </a:p>
          <a:p>
            <a:pPr lvl="1"/>
            <a:r>
              <a:rPr lang="en-US" altLang="zh-CN" dirty="0"/>
              <a:t>1024=2∙2∙2∙2∙2∙2∙2∙2∙2∙2=2</a:t>
            </a:r>
            <a:r>
              <a:rPr lang="en-US" altLang="zh-CN" baseline="30000" dirty="0"/>
              <a:t>10</a:t>
            </a:r>
            <a:endParaRPr lang="en-US" altLang="zh-CN" baseline="30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Theorem</a:t>
            </a:r>
            <a:endParaRPr lang="en-US" altLang="zh-CN" kern="1200" dirty="0">
              <a:solidFill>
                <a:srgbClr val="002060"/>
              </a:solidFill>
              <a:latin typeface="+mj-lt"/>
              <a:ea typeface="+mj-ea"/>
              <a:cs typeface="+mj-cs"/>
            </a:endParaRPr>
          </a:p>
        </p:txBody>
      </p:sp>
      <p:sp>
        <p:nvSpPr>
          <p:cNvPr id="26627" name="Content Placeholder 2"/>
          <p:cNvSpPr>
            <a:spLocks noGrp="1"/>
          </p:cNvSpPr>
          <p:nvPr>
            <p:ph idx="1"/>
          </p:nvPr>
        </p:nvSpPr>
        <p:spPr/>
        <p:txBody>
          <a:bodyPr vert="horz" wrap="square" lIns="91440" tIns="45720" rIns="91440" bIns="45720" anchor="t"/>
          <a:lstStyle/>
          <a:p>
            <a:r>
              <a:rPr lang="en-US" altLang="zh-CN" sz="2800" dirty="0"/>
              <a:t>Theorem: If n is a composite integer, then n has a prime division less than or equal to </a:t>
            </a:r>
            <a:endParaRPr lang="en-US" altLang="zh-CN" sz="2800" dirty="0"/>
          </a:p>
          <a:p>
            <a:r>
              <a:rPr lang="en-US" altLang="zh-CN" sz="2800" dirty="0"/>
              <a:t>As n is composite, n has a factor 1&lt;a&lt;n, and thus n=ab</a:t>
            </a:r>
            <a:endParaRPr lang="en-US" altLang="zh-CN" sz="2800" dirty="0"/>
          </a:p>
          <a:p>
            <a:r>
              <a:rPr lang="en-US" altLang="zh-CN" sz="2800" dirty="0"/>
              <a:t>We show that a≤      or b ≤      (by contraposition)</a:t>
            </a:r>
            <a:endParaRPr lang="en-US" altLang="zh-CN" sz="2800" dirty="0"/>
          </a:p>
          <a:p>
            <a:r>
              <a:rPr lang="en-US" altLang="zh-CN" sz="2800" dirty="0"/>
              <a:t>Thus n has a divisor not exceeding</a:t>
            </a:r>
            <a:endParaRPr lang="en-US" altLang="zh-CN" sz="2800" dirty="0"/>
          </a:p>
          <a:p>
            <a:r>
              <a:rPr lang="en-US" altLang="zh-CN" sz="2800" dirty="0"/>
              <a:t>This divisor is either prime or by the fundamental theorem of arithmetic, has a prime divisor less than itself, and thus a prime divisor less than less than </a:t>
            </a:r>
            <a:endParaRPr lang="en-US" altLang="zh-CN" sz="2800" dirty="0"/>
          </a:p>
          <a:p>
            <a:r>
              <a:rPr lang="en-US" altLang="zh-CN" sz="2800" dirty="0"/>
              <a:t>In either case, n has a prime divisor b ≤ </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26629" name="Object 3"/>
          <p:cNvGraphicFramePr>
            <a:graphicFrameLocks noChangeAspect="1"/>
          </p:cNvGraphicFramePr>
          <p:nvPr/>
        </p:nvGraphicFramePr>
        <p:xfrm>
          <a:off x="5943600" y="2057400"/>
          <a:ext cx="457200" cy="433388"/>
        </p:xfrm>
        <a:graphic>
          <a:graphicData uri="http://schemas.openxmlformats.org/presentationml/2006/ole">
            <mc:AlternateContent xmlns:mc="http://schemas.openxmlformats.org/markup-compatibility/2006">
              <mc:Choice xmlns:v="urn:schemas-microsoft-com:vml" Requires="v">
                <p:oleObj spid="_x0000_s6157" name="" r:id="rId1" imgW="241300" imgH="228600" progId="Equation.3">
                  <p:embed/>
                </p:oleObj>
              </mc:Choice>
              <mc:Fallback>
                <p:oleObj name="" r:id="rId1" imgW="241300" imgH="228600" progId="Equation.3">
                  <p:embed/>
                  <p:pic>
                    <p:nvPicPr>
                      <p:cNvPr id="0" name="图片 3078"/>
                      <p:cNvPicPr/>
                      <p:nvPr/>
                    </p:nvPicPr>
                    <p:blipFill>
                      <a:blip r:embed="rId2"/>
                      <a:stretch>
                        <a:fillRect/>
                      </a:stretch>
                    </p:blipFill>
                    <p:spPr>
                      <a:xfrm>
                        <a:off x="5943600" y="2057400"/>
                        <a:ext cx="457200" cy="433388"/>
                      </a:xfrm>
                      <a:prstGeom prst="rect">
                        <a:avLst/>
                      </a:prstGeom>
                      <a:noFill/>
                      <a:ln w="38100">
                        <a:noFill/>
                        <a:miter/>
                      </a:ln>
                    </p:spPr>
                  </p:pic>
                </p:oleObj>
              </mc:Fallback>
            </mc:AlternateContent>
          </a:graphicData>
        </a:graphic>
      </p:graphicFrame>
      <p:graphicFrame>
        <p:nvGraphicFramePr>
          <p:cNvPr id="26630" name="Object 5"/>
          <p:cNvGraphicFramePr>
            <a:graphicFrameLocks noChangeAspect="1"/>
          </p:cNvGraphicFramePr>
          <p:nvPr/>
        </p:nvGraphicFramePr>
        <p:xfrm>
          <a:off x="3276600" y="3505200"/>
          <a:ext cx="457200" cy="433388"/>
        </p:xfrm>
        <a:graphic>
          <a:graphicData uri="http://schemas.openxmlformats.org/presentationml/2006/ole">
            <mc:AlternateContent xmlns:mc="http://schemas.openxmlformats.org/markup-compatibility/2006">
              <mc:Choice xmlns:v="urn:schemas-microsoft-com:vml" Requires="v">
                <p:oleObj spid="_x0000_s6158" name="" r:id="rId3" imgW="241300" imgH="228600" progId="Equation.3">
                  <p:embed/>
                </p:oleObj>
              </mc:Choice>
              <mc:Fallback>
                <p:oleObj name="" r:id="rId3" imgW="241300" imgH="228600" progId="Equation.3">
                  <p:embed/>
                  <p:pic>
                    <p:nvPicPr>
                      <p:cNvPr id="0" name="图片 3083"/>
                      <p:cNvPicPr/>
                      <p:nvPr/>
                    </p:nvPicPr>
                    <p:blipFill>
                      <a:blip r:embed="rId4"/>
                      <a:stretch>
                        <a:fillRect/>
                      </a:stretch>
                    </p:blipFill>
                    <p:spPr>
                      <a:xfrm>
                        <a:off x="3276600" y="3505200"/>
                        <a:ext cx="457200" cy="433388"/>
                      </a:xfrm>
                      <a:prstGeom prst="rect">
                        <a:avLst/>
                      </a:prstGeom>
                      <a:noFill/>
                      <a:ln w="38100">
                        <a:noFill/>
                        <a:miter/>
                      </a:ln>
                    </p:spPr>
                  </p:pic>
                </p:oleObj>
              </mc:Fallback>
            </mc:AlternateContent>
          </a:graphicData>
        </a:graphic>
      </p:graphicFrame>
      <p:graphicFrame>
        <p:nvGraphicFramePr>
          <p:cNvPr id="26631" name="Object 6"/>
          <p:cNvGraphicFramePr>
            <a:graphicFrameLocks noChangeAspect="1"/>
          </p:cNvGraphicFramePr>
          <p:nvPr/>
        </p:nvGraphicFramePr>
        <p:xfrm>
          <a:off x="4572000" y="3505200"/>
          <a:ext cx="457200" cy="433388"/>
        </p:xfrm>
        <a:graphic>
          <a:graphicData uri="http://schemas.openxmlformats.org/presentationml/2006/ole">
            <mc:AlternateContent xmlns:mc="http://schemas.openxmlformats.org/markup-compatibility/2006">
              <mc:Choice xmlns:v="urn:schemas-microsoft-com:vml" Requires="v">
                <p:oleObj spid="_x0000_s6159" name="" r:id="rId5" imgW="241300" imgH="228600" progId="Equation.3">
                  <p:embed/>
                </p:oleObj>
              </mc:Choice>
              <mc:Fallback>
                <p:oleObj name="" r:id="rId5" imgW="241300" imgH="228600" progId="Equation.3">
                  <p:embed/>
                  <p:pic>
                    <p:nvPicPr>
                      <p:cNvPr id="0" name="图片 3080"/>
                      <p:cNvPicPr/>
                      <p:nvPr/>
                    </p:nvPicPr>
                    <p:blipFill>
                      <a:blip r:embed="rId4"/>
                      <a:stretch>
                        <a:fillRect/>
                      </a:stretch>
                    </p:blipFill>
                    <p:spPr>
                      <a:xfrm>
                        <a:off x="4572000" y="3505200"/>
                        <a:ext cx="457200" cy="433388"/>
                      </a:xfrm>
                      <a:prstGeom prst="rect">
                        <a:avLst/>
                      </a:prstGeom>
                      <a:noFill/>
                      <a:ln w="38100">
                        <a:noFill/>
                        <a:miter/>
                      </a:ln>
                    </p:spPr>
                  </p:pic>
                </p:oleObj>
              </mc:Fallback>
            </mc:AlternateContent>
          </a:graphicData>
        </a:graphic>
      </p:graphicFrame>
      <p:graphicFrame>
        <p:nvGraphicFramePr>
          <p:cNvPr id="26632" name="Object 7"/>
          <p:cNvGraphicFramePr>
            <a:graphicFrameLocks noChangeAspect="1"/>
          </p:cNvGraphicFramePr>
          <p:nvPr/>
        </p:nvGraphicFramePr>
        <p:xfrm>
          <a:off x="5867400" y="4062413"/>
          <a:ext cx="457200" cy="433387"/>
        </p:xfrm>
        <a:graphic>
          <a:graphicData uri="http://schemas.openxmlformats.org/presentationml/2006/ole">
            <mc:AlternateContent xmlns:mc="http://schemas.openxmlformats.org/markup-compatibility/2006">
              <mc:Choice xmlns:v="urn:schemas-microsoft-com:vml" Requires="v">
                <p:oleObj spid="_x0000_s6160" name="" r:id="rId6" imgW="241300" imgH="228600" progId="Equation.3">
                  <p:embed/>
                </p:oleObj>
              </mc:Choice>
              <mc:Fallback>
                <p:oleObj name="" r:id="rId6" imgW="241300" imgH="228600" progId="Equation.3">
                  <p:embed/>
                  <p:pic>
                    <p:nvPicPr>
                      <p:cNvPr id="0" name="图片 3082"/>
                      <p:cNvPicPr/>
                      <p:nvPr/>
                    </p:nvPicPr>
                    <p:blipFill>
                      <a:blip r:embed="rId4"/>
                      <a:stretch>
                        <a:fillRect/>
                      </a:stretch>
                    </p:blipFill>
                    <p:spPr>
                      <a:xfrm>
                        <a:off x="5867400" y="4062413"/>
                        <a:ext cx="457200" cy="433387"/>
                      </a:xfrm>
                      <a:prstGeom prst="rect">
                        <a:avLst/>
                      </a:prstGeom>
                      <a:noFill/>
                      <a:ln w="38100">
                        <a:noFill/>
                        <a:miter/>
                      </a:ln>
                    </p:spPr>
                  </p:pic>
                </p:oleObj>
              </mc:Fallback>
            </mc:AlternateContent>
          </a:graphicData>
        </a:graphic>
      </p:graphicFrame>
      <p:graphicFrame>
        <p:nvGraphicFramePr>
          <p:cNvPr id="26633" name="Object 8"/>
          <p:cNvGraphicFramePr>
            <a:graphicFrameLocks noChangeAspect="1"/>
          </p:cNvGraphicFramePr>
          <p:nvPr/>
        </p:nvGraphicFramePr>
        <p:xfrm>
          <a:off x="8077200" y="5410200"/>
          <a:ext cx="457200" cy="433388"/>
        </p:xfrm>
        <a:graphic>
          <a:graphicData uri="http://schemas.openxmlformats.org/presentationml/2006/ole">
            <mc:AlternateContent xmlns:mc="http://schemas.openxmlformats.org/markup-compatibility/2006">
              <mc:Choice xmlns:v="urn:schemas-microsoft-com:vml" Requires="v">
                <p:oleObj spid="_x0000_s6161" name="" r:id="rId7" imgW="241300" imgH="228600" progId="Equation.3">
                  <p:embed/>
                </p:oleObj>
              </mc:Choice>
              <mc:Fallback>
                <p:oleObj name="" r:id="rId7" imgW="241300" imgH="228600" progId="Equation.3">
                  <p:embed/>
                  <p:pic>
                    <p:nvPicPr>
                      <p:cNvPr id="0" name="图片 3079"/>
                      <p:cNvPicPr/>
                      <p:nvPr/>
                    </p:nvPicPr>
                    <p:blipFill>
                      <a:blip r:embed="rId4"/>
                      <a:stretch>
                        <a:fillRect/>
                      </a:stretch>
                    </p:blipFill>
                    <p:spPr>
                      <a:xfrm>
                        <a:off x="8077200" y="5410200"/>
                        <a:ext cx="457200" cy="433388"/>
                      </a:xfrm>
                      <a:prstGeom prst="rect">
                        <a:avLst/>
                      </a:prstGeom>
                      <a:noFill/>
                      <a:ln w="38100">
                        <a:noFill/>
                        <a:miter/>
                      </a:ln>
                    </p:spPr>
                  </p:pic>
                </p:oleObj>
              </mc:Fallback>
            </mc:AlternateContent>
          </a:graphicData>
        </a:graphic>
      </p:graphicFrame>
      <p:graphicFrame>
        <p:nvGraphicFramePr>
          <p:cNvPr id="26634" name="Object 1"/>
          <p:cNvGraphicFramePr>
            <a:graphicFrameLocks noChangeAspect="1"/>
          </p:cNvGraphicFramePr>
          <p:nvPr/>
        </p:nvGraphicFramePr>
        <p:xfrm>
          <a:off x="6553200" y="5891213"/>
          <a:ext cx="457200" cy="433387"/>
        </p:xfrm>
        <a:graphic>
          <a:graphicData uri="http://schemas.openxmlformats.org/presentationml/2006/ole">
            <mc:AlternateContent xmlns:mc="http://schemas.openxmlformats.org/markup-compatibility/2006">
              <mc:Choice xmlns:v="urn:schemas-microsoft-com:vml" Requires="v">
                <p:oleObj spid="_x0000_s6162" name="" r:id="rId8" imgW="241300" imgH="228600" progId="Equation.3">
                  <p:embed/>
                </p:oleObj>
              </mc:Choice>
              <mc:Fallback>
                <p:oleObj name="" r:id="rId8" imgW="241300" imgH="228600" progId="Equation.3">
                  <p:embed/>
                  <p:pic>
                    <p:nvPicPr>
                      <p:cNvPr id="0" name="图片 3081"/>
                      <p:cNvPicPr/>
                      <p:nvPr/>
                    </p:nvPicPr>
                    <p:blipFill>
                      <a:blip r:embed="rId4"/>
                      <a:stretch>
                        <a:fillRect/>
                      </a:stretch>
                    </p:blipFill>
                    <p:spPr>
                      <a:xfrm>
                        <a:off x="6553200" y="5891213"/>
                        <a:ext cx="457200" cy="4333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7651" name="Content Placeholder 2"/>
          <p:cNvSpPr>
            <a:spLocks noGrp="1"/>
          </p:cNvSpPr>
          <p:nvPr>
            <p:ph idx="1"/>
          </p:nvPr>
        </p:nvSpPr>
        <p:spPr/>
        <p:txBody>
          <a:bodyPr vert="horz" wrap="square" lIns="91440" tIns="45720" rIns="91440" bIns="45720" anchor="t"/>
          <a:lstStyle/>
          <a:p>
            <a:r>
              <a:rPr lang="en-US" altLang="zh-CN" dirty="0"/>
              <a:t>Show that 101 is prime</a:t>
            </a:r>
            <a:endParaRPr lang="en-US" altLang="zh-CN" dirty="0"/>
          </a:p>
          <a:p>
            <a:r>
              <a:rPr lang="en-US" altLang="zh-CN" dirty="0"/>
              <a:t>The only primes not exceeding          are 2, 3, 5, 7</a:t>
            </a:r>
            <a:endParaRPr lang="en-US" altLang="zh-CN" dirty="0"/>
          </a:p>
          <a:p>
            <a:r>
              <a:rPr lang="en-US" altLang="zh-CN" dirty="0"/>
              <a:t>As 101 is not divisible by 2, 3, 5, 7, it follows that 101 is prime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27653" name="Object 2"/>
          <p:cNvGraphicFramePr>
            <a:graphicFrameLocks noChangeAspect="1"/>
          </p:cNvGraphicFramePr>
          <p:nvPr/>
        </p:nvGraphicFramePr>
        <p:xfrm>
          <a:off x="6096000" y="2286000"/>
          <a:ext cx="698500" cy="433388"/>
        </p:xfrm>
        <a:graphic>
          <a:graphicData uri="http://schemas.openxmlformats.org/presentationml/2006/ole">
            <mc:AlternateContent xmlns:mc="http://schemas.openxmlformats.org/markup-compatibility/2006">
              <mc:Choice xmlns:v="urn:schemas-microsoft-com:vml" Requires="v">
                <p:oleObj spid="_x0000_s7171" name="" r:id="rId1" imgW="368300" imgH="228600" progId="Equation.3">
                  <p:embed/>
                </p:oleObj>
              </mc:Choice>
              <mc:Fallback>
                <p:oleObj name="" r:id="rId1" imgW="368300" imgH="228600" progId="Equation.3">
                  <p:embed/>
                  <p:pic>
                    <p:nvPicPr>
                      <p:cNvPr id="0" name="图片 3084"/>
                      <p:cNvPicPr/>
                      <p:nvPr/>
                    </p:nvPicPr>
                    <p:blipFill>
                      <a:blip r:embed="rId2"/>
                      <a:stretch>
                        <a:fillRect/>
                      </a:stretch>
                    </p:blipFill>
                    <p:spPr>
                      <a:xfrm>
                        <a:off x="6096000" y="2286000"/>
                        <a:ext cx="698500" cy="4333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Procedure for prime factorization</a:t>
            </a:r>
            <a:endParaRPr lang="en-US" altLang="zh-CN" kern="1200" dirty="0">
              <a:solidFill>
                <a:srgbClr val="002060"/>
              </a:solidFill>
              <a:latin typeface="+mj-lt"/>
              <a:ea typeface="+mj-ea"/>
              <a:cs typeface="+mj-cs"/>
            </a:endParaRPr>
          </a:p>
        </p:txBody>
      </p:sp>
      <p:sp>
        <p:nvSpPr>
          <p:cNvPr id="28675" name="Content Placeholder 2"/>
          <p:cNvSpPr>
            <a:spLocks noGrp="1"/>
          </p:cNvSpPr>
          <p:nvPr>
            <p:ph idx="1"/>
          </p:nvPr>
        </p:nvSpPr>
        <p:spPr>
          <a:xfrm>
            <a:off x="457200" y="1600200"/>
            <a:ext cx="8534400" cy="4525963"/>
          </a:xfrm>
        </p:spPr>
        <p:txBody>
          <a:bodyPr vert="horz" wrap="square" lIns="91440" tIns="45720" rIns="91440" bIns="45720" anchor="t"/>
          <a:lstStyle/>
          <a:p>
            <a:r>
              <a:rPr lang="en-US" altLang="zh-CN" sz="2400" dirty="0"/>
              <a:t>Begin by diving n by successive primes, </a:t>
            </a:r>
            <a:r>
              <a:rPr lang="en-US" altLang="zh-CN" sz="2400" dirty="0">
                <a:solidFill>
                  <a:srgbClr val="FF0000"/>
                </a:solidFill>
              </a:rPr>
              <a:t>starting with 2</a:t>
            </a:r>
            <a:endParaRPr lang="en-US" altLang="zh-CN" sz="2400" dirty="0"/>
          </a:p>
          <a:p>
            <a:r>
              <a:rPr lang="en-US" altLang="zh-CN" sz="2400" dirty="0"/>
              <a:t>If n has a prime factor, we would find a prime factor not exceeding </a:t>
            </a:r>
            <a:endParaRPr lang="en-US" altLang="zh-CN" sz="2400" dirty="0"/>
          </a:p>
          <a:p>
            <a:r>
              <a:rPr lang="en-US" altLang="zh-CN" sz="2400" dirty="0"/>
              <a:t>If no prime factor is found, then n is prime</a:t>
            </a:r>
            <a:endParaRPr lang="en-US" altLang="zh-CN" sz="2400" dirty="0"/>
          </a:p>
          <a:p>
            <a:r>
              <a:rPr lang="en-US" altLang="zh-CN" sz="2400" dirty="0"/>
              <a:t>Otherwise, if a prime factor p is found, continue by factoring n/p</a:t>
            </a:r>
            <a:endParaRPr lang="en-US" altLang="zh-CN" sz="2400" dirty="0"/>
          </a:p>
          <a:p>
            <a:r>
              <a:rPr lang="en-US" altLang="zh-CN" sz="2400" dirty="0"/>
              <a:t>Note that n/p has no prime factors less than p</a:t>
            </a:r>
            <a:endParaRPr lang="en-US" altLang="zh-CN" sz="2400" dirty="0"/>
          </a:p>
          <a:p>
            <a:r>
              <a:rPr lang="en-US" altLang="zh-CN" sz="2400" dirty="0"/>
              <a:t>If n/p has no prime factor greater than or equal to p and not exceeding its square root, then it is prime</a:t>
            </a:r>
            <a:endParaRPr lang="en-US" altLang="zh-CN" sz="2400" dirty="0"/>
          </a:p>
          <a:p>
            <a:r>
              <a:rPr lang="en-US" altLang="zh-CN" sz="2400" dirty="0"/>
              <a:t>Otherwise, if it has a prime factor q, continue by factoring n/(pq)</a:t>
            </a:r>
            <a:endParaRPr lang="en-US" altLang="zh-CN" sz="2400" dirty="0"/>
          </a:p>
          <a:p>
            <a:r>
              <a:rPr lang="en-US" altLang="zh-CN" sz="2400" dirty="0"/>
              <a:t>Continue until factorization has been reduced to a prime</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28677" name="Object 2"/>
          <p:cNvGraphicFramePr>
            <a:graphicFrameLocks noChangeAspect="1"/>
          </p:cNvGraphicFramePr>
          <p:nvPr/>
        </p:nvGraphicFramePr>
        <p:xfrm>
          <a:off x="2133600" y="2438400"/>
          <a:ext cx="457200" cy="433388"/>
        </p:xfrm>
        <a:graphic>
          <a:graphicData uri="http://schemas.openxmlformats.org/presentationml/2006/ole">
            <mc:AlternateContent xmlns:mc="http://schemas.openxmlformats.org/markup-compatibility/2006">
              <mc:Choice xmlns:v="urn:schemas-microsoft-com:vml" Requires="v">
                <p:oleObj spid="_x0000_s8195" name="" r:id="rId1" imgW="241300" imgH="228600" progId="Equation.3">
                  <p:embed/>
                </p:oleObj>
              </mc:Choice>
              <mc:Fallback>
                <p:oleObj name="" r:id="rId1" imgW="241300" imgH="228600" progId="Equation.3">
                  <p:embed/>
                  <p:pic>
                    <p:nvPicPr>
                      <p:cNvPr id="0" name="图片 3085"/>
                      <p:cNvPicPr/>
                      <p:nvPr/>
                    </p:nvPicPr>
                    <p:blipFill>
                      <a:blip r:embed="rId2"/>
                      <a:stretch>
                        <a:fillRect/>
                      </a:stretch>
                    </p:blipFill>
                    <p:spPr>
                      <a:xfrm>
                        <a:off x="2133600" y="2438400"/>
                        <a:ext cx="457200" cy="4333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9699" name="Content Placeholder 2"/>
          <p:cNvSpPr>
            <a:spLocks noGrp="1"/>
          </p:cNvSpPr>
          <p:nvPr>
            <p:ph idx="1"/>
          </p:nvPr>
        </p:nvSpPr>
        <p:spPr/>
        <p:txBody>
          <a:bodyPr vert="horz" wrap="square" lIns="91440" tIns="45720" rIns="91440" bIns="45720" anchor="t"/>
          <a:lstStyle/>
          <a:p>
            <a:r>
              <a:rPr lang="en-US" altLang="zh-CN" dirty="0"/>
              <a:t>Find the prime factorization of 7007</a:t>
            </a:r>
            <a:endParaRPr lang="en-US" altLang="zh-CN" dirty="0"/>
          </a:p>
          <a:p>
            <a:r>
              <a:rPr lang="en-US" altLang="zh-CN" dirty="0"/>
              <a:t>Start with 2, 3, 5, and then 7, 7007/7=1001</a:t>
            </a:r>
            <a:endParaRPr lang="en-US" altLang="zh-CN" dirty="0"/>
          </a:p>
          <a:p>
            <a:r>
              <a:rPr lang="en-US" altLang="zh-CN" dirty="0"/>
              <a:t>Then, divide 1001 by successive primes, beginning with 7, and find 1001/7=143</a:t>
            </a:r>
            <a:endParaRPr lang="en-US" altLang="zh-CN" dirty="0"/>
          </a:p>
          <a:p>
            <a:r>
              <a:rPr lang="en-US" altLang="zh-CN" dirty="0"/>
              <a:t>Continue by dividing 143 by successive primes, starting with 7, and find 143/11=13</a:t>
            </a:r>
            <a:endParaRPr lang="en-US" altLang="zh-CN" dirty="0"/>
          </a:p>
          <a:p>
            <a:r>
              <a:rPr lang="en-US" altLang="zh-CN" dirty="0"/>
              <a:t>As 13 is prime, the procedure stops</a:t>
            </a:r>
            <a:endParaRPr lang="en-US" altLang="zh-CN" dirty="0"/>
          </a:p>
          <a:p>
            <a:r>
              <a:rPr lang="en-US" altLang="zh-CN" dirty="0"/>
              <a:t>7007=7∙7 ∙11 ∙13=7</a:t>
            </a:r>
            <a:r>
              <a:rPr lang="en-US" altLang="zh-CN" baseline="30000" dirty="0"/>
              <a:t>2</a:t>
            </a:r>
            <a:r>
              <a:rPr lang="en-US" altLang="zh-CN" dirty="0"/>
              <a:t> ∙11 ∙13</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4.3 Theorem</a:t>
            </a:r>
            <a:endParaRPr lang="en-US" altLang="zh-CN" kern="1200" dirty="0">
              <a:solidFill>
                <a:srgbClr val="002060"/>
              </a:solidFill>
              <a:latin typeface="+mj-lt"/>
              <a:ea typeface="+mj-ea"/>
              <a:cs typeface="+mj-cs"/>
            </a:endParaRPr>
          </a:p>
        </p:txBody>
      </p:sp>
      <p:sp>
        <p:nvSpPr>
          <p:cNvPr id="7171" name="Content Placeholder 2"/>
          <p:cNvSpPr>
            <a:spLocks noGrp="1"/>
          </p:cNvSpPr>
          <p:nvPr>
            <p:ph idx="1"/>
          </p:nvPr>
        </p:nvSpPr>
        <p:spPr/>
        <p:txBody>
          <a:bodyPr vert="horz" wrap="square" lIns="91440" tIns="45720" rIns="91440" bIns="45720" anchor="t"/>
          <a:lstStyle/>
          <a:p>
            <a:r>
              <a:rPr lang="en-US" altLang="zh-CN" dirty="0"/>
              <a:t>Theorem: There are infinitely many primes</a:t>
            </a:r>
            <a:endParaRPr lang="en-US" altLang="zh-CN" dirty="0"/>
          </a:p>
          <a:p>
            <a:r>
              <a:rPr lang="en-US" altLang="zh-CN" dirty="0"/>
              <a:t>Proof by contradiction</a:t>
            </a:r>
            <a:endParaRPr lang="en-US" altLang="zh-CN" dirty="0"/>
          </a:p>
          <a:p>
            <a:r>
              <a:rPr lang="en-US" altLang="zh-CN" dirty="0"/>
              <a:t>Assume that there are only finitely many primes, p</a:t>
            </a:r>
            <a:r>
              <a:rPr lang="en-US" altLang="zh-CN" baseline="-25000" dirty="0"/>
              <a:t>1</a:t>
            </a:r>
            <a:r>
              <a:rPr lang="en-US" altLang="zh-CN" dirty="0"/>
              <a:t>, p</a:t>
            </a:r>
            <a:r>
              <a:rPr lang="en-US" altLang="zh-CN" baseline="-25000" dirty="0"/>
              <a:t>2</a:t>
            </a:r>
            <a:r>
              <a:rPr lang="en-US" altLang="zh-CN" dirty="0"/>
              <a:t>, …, p</a:t>
            </a:r>
            <a:r>
              <a:rPr lang="en-US" altLang="zh-CN" baseline="-25000" dirty="0"/>
              <a:t>n</a:t>
            </a:r>
            <a:r>
              <a:rPr lang="en-US" altLang="zh-CN" dirty="0"/>
              <a:t>. Let Q=p</a:t>
            </a:r>
            <a:r>
              <a:rPr lang="en-US" altLang="zh-CN" baseline="-25000" dirty="0"/>
              <a:t>1</a:t>
            </a:r>
            <a:r>
              <a:rPr lang="en-US" altLang="zh-CN" dirty="0"/>
              <a:t>p</a:t>
            </a:r>
            <a:r>
              <a:rPr lang="en-US" altLang="zh-CN" baseline="-25000" dirty="0"/>
              <a:t>2</a:t>
            </a:r>
            <a:r>
              <a:rPr lang="en-US" altLang="zh-CN" dirty="0"/>
              <a:t>…p</a:t>
            </a:r>
            <a:r>
              <a:rPr lang="en-US" altLang="zh-CN" baseline="-25000" dirty="0"/>
              <a:t>n</a:t>
            </a:r>
            <a:r>
              <a:rPr lang="en-US" altLang="zh-CN" dirty="0"/>
              <a:t>+1</a:t>
            </a:r>
            <a:endParaRPr lang="en-US" altLang="zh-CN" dirty="0"/>
          </a:p>
          <a:p>
            <a:r>
              <a:rPr lang="en-US" altLang="zh-CN" dirty="0"/>
              <a:t>By Fundamental Theorem of Arithmetic: Q is prime or else it can be written as the product of two or more primes</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Theorem	</a:t>
            </a:r>
            <a:endParaRPr lang="en-US" altLang="zh-CN" kern="1200" dirty="0">
              <a:solidFill>
                <a:srgbClr val="002060"/>
              </a:solidFill>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lstStyle/>
          <a:p>
            <a:r>
              <a:rPr lang="en-US" altLang="zh-CN" dirty="0"/>
              <a:t>However, none of the primes p</a:t>
            </a:r>
            <a:r>
              <a:rPr lang="en-US" altLang="zh-CN" baseline="-25000" dirty="0"/>
              <a:t>j</a:t>
            </a:r>
            <a:r>
              <a:rPr lang="en-US" altLang="zh-CN" dirty="0"/>
              <a:t> divides Q, for if p</a:t>
            </a:r>
            <a:r>
              <a:rPr lang="en-US" altLang="zh-CN" baseline="-25000" dirty="0"/>
              <a:t>j</a:t>
            </a:r>
            <a:r>
              <a:rPr lang="en-US" altLang="zh-CN" dirty="0"/>
              <a:t> | Q, then p</a:t>
            </a:r>
            <a:r>
              <a:rPr lang="en-US" altLang="zh-CN" baseline="-25000" dirty="0"/>
              <a:t>j</a:t>
            </a:r>
            <a:r>
              <a:rPr lang="en-US" altLang="zh-CN" dirty="0"/>
              <a:t> divides Q-p</a:t>
            </a:r>
            <a:r>
              <a:rPr lang="en-US" altLang="zh-CN" baseline="-25000" dirty="0"/>
              <a:t>1</a:t>
            </a:r>
            <a:r>
              <a:rPr lang="en-US" altLang="zh-CN" dirty="0"/>
              <a:t> p</a:t>
            </a:r>
            <a:r>
              <a:rPr lang="en-US" altLang="zh-CN" baseline="-25000" dirty="0"/>
              <a:t>2</a:t>
            </a:r>
            <a:r>
              <a:rPr lang="en-US" altLang="zh-CN" dirty="0"/>
              <a:t> … p</a:t>
            </a:r>
            <a:r>
              <a:rPr lang="en-US" altLang="zh-CN" baseline="-25000" dirty="0"/>
              <a:t>n</a:t>
            </a:r>
            <a:r>
              <a:rPr lang="en-US" altLang="zh-CN" dirty="0"/>
              <a:t> =1</a:t>
            </a:r>
            <a:endParaRPr lang="en-US" altLang="zh-CN" dirty="0"/>
          </a:p>
          <a:p>
            <a:r>
              <a:rPr lang="en-US" altLang="zh-CN" dirty="0"/>
              <a:t>Hence, there is a prime not in the list p</a:t>
            </a:r>
            <a:r>
              <a:rPr lang="en-US" altLang="zh-CN" baseline="-25000" dirty="0"/>
              <a:t>1</a:t>
            </a:r>
            <a:r>
              <a:rPr lang="en-US" altLang="zh-CN" dirty="0"/>
              <a:t>, p</a:t>
            </a:r>
            <a:r>
              <a:rPr lang="en-US" altLang="zh-CN" baseline="-25000" dirty="0"/>
              <a:t>2</a:t>
            </a:r>
            <a:r>
              <a:rPr lang="en-US" altLang="zh-CN" dirty="0"/>
              <a:t>, …, p</a:t>
            </a:r>
            <a:r>
              <a:rPr lang="en-US" altLang="zh-CN" baseline="-25000" dirty="0"/>
              <a:t>n</a:t>
            </a:r>
            <a:endParaRPr lang="en-US" altLang="zh-CN" baseline="-25000" dirty="0"/>
          </a:p>
          <a:p>
            <a:r>
              <a:rPr lang="en-US" altLang="zh-CN" dirty="0"/>
              <a:t>This prime is either Q, if it is prime, or a prime factor for Q</a:t>
            </a:r>
            <a:endParaRPr lang="en-US" altLang="zh-CN" dirty="0"/>
          </a:p>
          <a:p>
            <a:r>
              <a:rPr lang="en-US" altLang="zh-CN" dirty="0"/>
              <a:t>This is a contradiction as we assumed that we have listed all the primes</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lstStyle/>
          <a:p>
            <a:r>
              <a:rPr lang="en-US" altLang="zh-CN" dirty="0"/>
              <a:t>Let n and d be positive integers. How many positive integers not exceeding n are divisible by d?</a:t>
            </a:r>
            <a:endParaRPr lang="en-US" altLang="zh-CN" dirty="0"/>
          </a:p>
          <a:p>
            <a:r>
              <a:rPr lang="en-US" altLang="zh-CN" dirty="0"/>
              <a:t>The positive integers divisible by d are all integers of them form dk, where k is a positive integer</a:t>
            </a:r>
            <a:endParaRPr lang="en-US" altLang="zh-CN" dirty="0"/>
          </a:p>
          <a:p>
            <a:r>
              <a:rPr lang="en-US" altLang="zh-CN" dirty="0"/>
              <a:t>Thus, there are             positive integers not exceeding n that are divisible by d</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8197" name="Object 2"/>
          <p:cNvGraphicFramePr>
            <a:graphicFrameLocks noChangeAspect="1"/>
          </p:cNvGraphicFramePr>
          <p:nvPr/>
        </p:nvGraphicFramePr>
        <p:xfrm>
          <a:off x="3505200" y="4800600"/>
          <a:ext cx="838200" cy="457200"/>
        </p:xfrm>
        <a:graphic>
          <a:graphicData uri="http://schemas.openxmlformats.org/presentationml/2006/ole">
            <mc:AlternateContent xmlns:mc="http://schemas.openxmlformats.org/markup-compatibility/2006">
              <mc:Choice xmlns:v="urn:schemas-microsoft-com:vml" Requires="v">
                <p:oleObj spid="_x0000_s3080" name="" r:id="rId1" imgW="419100" imgH="228600" progId="Equation.3">
                  <p:embed/>
                </p:oleObj>
              </mc:Choice>
              <mc:Fallback>
                <p:oleObj name="" r:id="rId1" imgW="419100" imgH="228600" progId="Equation.3">
                  <p:embed/>
                  <p:pic>
                    <p:nvPicPr>
                      <p:cNvPr id="0" name="图片 3075"/>
                      <p:cNvPicPr/>
                      <p:nvPr/>
                    </p:nvPicPr>
                    <p:blipFill>
                      <a:blip r:embed="rId2"/>
                      <a:stretch>
                        <a:fillRect/>
                      </a:stretch>
                    </p:blipFill>
                    <p:spPr>
                      <a:xfrm>
                        <a:off x="3505200" y="4800600"/>
                        <a:ext cx="838200" cy="457200"/>
                      </a:xfrm>
                      <a:prstGeom prst="rect">
                        <a:avLst/>
                      </a:prstGeom>
                      <a:noFill/>
                      <a:ln w="38100">
                        <a:noFill/>
                        <a:miter/>
                      </a:ln>
                    </p:spPr>
                  </p:pic>
                </p:oleObj>
              </mc:Fallback>
            </mc:AlternateContent>
          </a:graphicData>
        </a:graphic>
      </p:graphicFrame>
      <p:pic>
        <p:nvPicPr>
          <p:cNvPr id="8198" name="Picture 3" descr="03-4-001"/>
          <p:cNvPicPr>
            <a:picLocks noChangeAspect="1"/>
          </p:cNvPicPr>
          <p:nvPr>
            <p:custDataLst>
              <p:tags r:id="rId3"/>
            </p:custDataLst>
          </p:nvPr>
        </p:nvPicPr>
        <p:blipFill>
          <a:blip r:embed="rId4"/>
          <a:stretch>
            <a:fillRect/>
          </a:stretch>
        </p:blipFill>
        <p:spPr>
          <a:xfrm>
            <a:off x="1066800" y="5715000"/>
            <a:ext cx="7073900" cy="1008063"/>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Mersenne primes</a:t>
            </a:r>
            <a:endParaRPr lang="en-US" altLang="zh-CN" kern="1200" dirty="0">
              <a:solidFill>
                <a:srgbClr val="002060"/>
              </a:solidFill>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lstStyle/>
          <a:p>
            <a:r>
              <a:rPr lang="en-US" altLang="zh-CN" dirty="0"/>
              <a:t>As there are infinite number of primes, there is an ongoing quest to find larger and larger prime numbers</a:t>
            </a:r>
            <a:endParaRPr lang="en-US" altLang="zh-CN" dirty="0"/>
          </a:p>
          <a:p>
            <a:r>
              <a:rPr lang="en-US" altLang="zh-CN" dirty="0"/>
              <a:t>The largest prime known has been an integer of special form</a:t>
            </a:r>
            <a:r>
              <a:rPr lang="en-US" altLang="zh-CN" dirty="0">
                <a:solidFill>
                  <a:srgbClr val="FF0000"/>
                </a:solidFill>
              </a:rPr>
              <a:t> 2</a:t>
            </a:r>
            <a:r>
              <a:rPr lang="en-US" altLang="zh-CN" baseline="30000" dirty="0">
                <a:solidFill>
                  <a:srgbClr val="FF0000"/>
                </a:solidFill>
              </a:rPr>
              <a:t>p</a:t>
            </a:r>
            <a:r>
              <a:rPr lang="en-US" altLang="zh-CN" dirty="0">
                <a:solidFill>
                  <a:srgbClr val="FF0000"/>
                </a:solidFill>
              </a:rPr>
              <a:t>-1</a:t>
            </a:r>
            <a:r>
              <a:rPr lang="en-US" altLang="zh-CN" dirty="0"/>
              <a:t> where p is also prime</a:t>
            </a:r>
            <a:endParaRPr lang="en-US" altLang="zh-CN" dirty="0"/>
          </a:p>
          <a:p>
            <a:r>
              <a:rPr lang="en-US" altLang="zh-CN" dirty="0"/>
              <a:t>Furthermore, currently it is </a:t>
            </a:r>
            <a:r>
              <a:rPr lang="en-US" altLang="zh-CN" dirty="0">
                <a:solidFill>
                  <a:srgbClr val="FF0000"/>
                </a:solidFill>
              </a:rPr>
              <a:t>not possible</a:t>
            </a:r>
            <a:r>
              <a:rPr lang="en-US" altLang="zh-CN" dirty="0"/>
              <a:t> to test numbers </a:t>
            </a:r>
            <a:r>
              <a:rPr lang="en-US" altLang="zh-CN" dirty="0">
                <a:solidFill>
                  <a:srgbClr val="FF0000"/>
                </a:solidFill>
              </a:rPr>
              <a:t>not of this or certain other special forms anywhere near as quickly as </a:t>
            </a:r>
            <a:r>
              <a:rPr lang="en-US" altLang="zh-CN" dirty="0"/>
              <a:t>determine whether they are prime</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Mersenne primes</a:t>
            </a:r>
            <a:endParaRPr lang="en-US" altLang="zh-CN" kern="1200" dirty="0">
              <a:solidFill>
                <a:srgbClr val="002060"/>
              </a:solidFill>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lstStyle/>
          <a:p>
            <a:r>
              <a:rPr lang="en-US" altLang="zh-CN" sz="2800" dirty="0"/>
              <a:t>2</a:t>
            </a:r>
            <a:r>
              <a:rPr lang="en-US" altLang="zh-CN" sz="2800" baseline="30000" dirty="0"/>
              <a:t>2</a:t>
            </a:r>
            <a:r>
              <a:rPr lang="en-US" altLang="zh-CN" sz="2800" dirty="0"/>
              <a:t>-1=3, 2</a:t>
            </a:r>
            <a:r>
              <a:rPr lang="en-US" altLang="zh-CN" sz="2800" baseline="30000" dirty="0"/>
              <a:t>3</a:t>
            </a:r>
            <a:r>
              <a:rPr lang="en-US" altLang="zh-CN" sz="2800" dirty="0"/>
              <a:t>-1=7, 2</a:t>
            </a:r>
            <a:r>
              <a:rPr lang="en-US" altLang="zh-CN" sz="2800" baseline="30000" dirty="0"/>
              <a:t>5</a:t>
            </a:r>
            <a:r>
              <a:rPr lang="en-US" altLang="zh-CN" sz="2800" dirty="0"/>
              <a:t>-1=31 are Mersenne primes while 2</a:t>
            </a:r>
            <a:r>
              <a:rPr lang="en-US" altLang="zh-CN" sz="2800" baseline="30000" dirty="0">
                <a:solidFill>
                  <a:srgbClr val="FF0000"/>
                </a:solidFill>
              </a:rPr>
              <a:t>11</a:t>
            </a:r>
            <a:r>
              <a:rPr lang="en-US" altLang="zh-CN" sz="2800" dirty="0"/>
              <a:t>-1=2047 is not a Mersenne prime (2047=23 ∙ 89)</a:t>
            </a:r>
            <a:endParaRPr lang="en-US" altLang="zh-CN" sz="2800" dirty="0"/>
          </a:p>
          <a:p>
            <a:r>
              <a:rPr lang="en-US" altLang="zh-CN" sz="2800" dirty="0"/>
              <a:t>Mersenne claims that 2</a:t>
            </a:r>
            <a:r>
              <a:rPr lang="en-US" altLang="zh-CN" sz="2800" baseline="30000" dirty="0"/>
              <a:t>p</a:t>
            </a:r>
            <a:r>
              <a:rPr lang="en-US" altLang="zh-CN" sz="2800" dirty="0"/>
              <a:t>-1 is prime for p=2, 3, 5, 7, 13, 17, 19, 31, 67, 127, 257 but is composite for all other primes less than 257</a:t>
            </a:r>
            <a:endParaRPr lang="en-US" altLang="zh-CN" sz="2800" dirty="0"/>
          </a:p>
          <a:p>
            <a:pPr lvl="1"/>
            <a:r>
              <a:rPr lang="en-US" altLang="zh-CN" sz="2400" dirty="0"/>
              <a:t>It took over 300 years to determine it is wrong 5 times</a:t>
            </a:r>
            <a:endParaRPr lang="en-US" altLang="zh-CN" sz="2400" dirty="0"/>
          </a:p>
          <a:p>
            <a:pPr lvl="1"/>
            <a:r>
              <a:rPr lang="en-US" altLang="zh-CN" sz="2400" dirty="0"/>
              <a:t>For p=67, p=257, 2</a:t>
            </a:r>
            <a:r>
              <a:rPr lang="en-US" altLang="zh-CN" sz="2400" baseline="30000" dirty="0"/>
              <a:t>p</a:t>
            </a:r>
            <a:r>
              <a:rPr lang="en-US" altLang="zh-CN" sz="2400" dirty="0"/>
              <a:t>-1 is not prime</a:t>
            </a:r>
            <a:endParaRPr lang="en-US" altLang="zh-CN" sz="2400" dirty="0"/>
          </a:p>
          <a:p>
            <a:pPr lvl="1"/>
            <a:r>
              <a:rPr lang="en-US" altLang="zh-CN" sz="2400" dirty="0"/>
              <a:t>But p=61, p=87, and p=107, 2</a:t>
            </a:r>
            <a:r>
              <a:rPr lang="en-US" altLang="zh-CN" sz="2400" baseline="30000" dirty="0"/>
              <a:t>p</a:t>
            </a:r>
            <a:r>
              <a:rPr lang="en-US" altLang="zh-CN" sz="2400" dirty="0"/>
              <a:t>-1 is prime</a:t>
            </a:r>
            <a:endParaRPr lang="en-US" altLang="zh-CN" sz="2400" dirty="0"/>
          </a:p>
          <a:p>
            <a:r>
              <a:rPr lang="en-US" altLang="zh-CN" sz="2800" dirty="0"/>
              <a:t>The largest Mersenne prime known (as of early 2011) is 2</a:t>
            </a:r>
            <a:r>
              <a:rPr lang="en-US" altLang="zh-CN" sz="2800" baseline="30000" dirty="0"/>
              <a:t>43,112,609</a:t>
            </a:r>
            <a:r>
              <a:rPr lang="en-US" altLang="zh-CN" sz="2800" dirty="0"/>
              <a:t>-1, a number with over 13 million digits</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Distribution of primes</a:t>
            </a:r>
            <a:endParaRPr lang="en-US" altLang="zh-CN" kern="1200" dirty="0">
              <a:solidFill>
                <a:srgbClr val="002060"/>
              </a:solidFill>
              <a:latin typeface="+mj-lt"/>
              <a:ea typeface="+mj-ea"/>
              <a:cs typeface="+mj-cs"/>
            </a:endParaRPr>
          </a:p>
        </p:txBody>
      </p:sp>
      <p:sp>
        <p:nvSpPr>
          <p:cNvPr id="11267" name="Content Placeholder 2"/>
          <p:cNvSpPr>
            <a:spLocks noGrp="1"/>
          </p:cNvSpPr>
          <p:nvPr>
            <p:ph idx="1"/>
          </p:nvPr>
        </p:nvSpPr>
        <p:spPr/>
        <p:txBody>
          <a:bodyPr vert="horz" wrap="square" lIns="91440" tIns="45720" rIns="91440" bIns="45720" anchor="t"/>
          <a:lstStyle/>
          <a:p>
            <a:r>
              <a:rPr lang="en-US" altLang="zh-CN" sz="2800" b="1" dirty="0"/>
              <a:t>The prime number theorem</a:t>
            </a:r>
            <a:r>
              <a:rPr lang="en-US" altLang="zh-CN" sz="2800" dirty="0"/>
              <a:t>: The ratio of the number of primes not exceeding x and x/ln x approaches 1 as x grows without bound</a:t>
            </a:r>
            <a:endParaRPr lang="en-US" altLang="zh-CN" sz="2800" dirty="0"/>
          </a:p>
          <a:p>
            <a:r>
              <a:rPr lang="en-US" altLang="zh-CN" sz="2800" dirty="0"/>
              <a:t>Can use this theorem to estimate the odds that a randomly chosen number is prime</a:t>
            </a:r>
            <a:endParaRPr lang="en-US" altLang="zh-CN" sz="2800" dirty="0"/>
          </a:p>
          <a:p>
            <a:r>
              <a:rPr lang="en-US" altLang="zh-CN" sz="2800" dirty="0"/>
              <a:t>The odds(</a:t>
            </a:r>
            <a:r>
              <a:rPr lang="zh-CN" altLang="en-US" sz="2800" dirty="0"/>
              <a:t>机率</a:t>
            </a:r>
            <a:r>
              <a:rPr lang="en-US" altLang="zh-CN" sz="2800" dirty="0"/>
              <a:t>) that a randomly selected positive integer less than n is prime are approximately </a:t>
            </a:r>
            <a:endParaRPr lang="en-US" altLang="zh-CN" sz="2800" dirty="0"/>
          </a:p>
          <a:p>
            <a:pPr>
              <a:buNone/>
            </a:pPr>
            <a:r>
              <a:rPr lang="en-US" altLang="zh-CN" sz="2800" dirty="0"/>
              <a:t>    (n/ ln n)/n=1/ln n </a:t>
            </a:r>
            <a:endParaRPr lang="en-US" altLang="zh-CN" sz="2800" dirty="0"/>
          </a:p>
          <a:p>
            <a:r>
              <a:rPr lang="en-US" altLang="zh-CN" sz="2800" dirty="0"/>
              <a:t>The odds that an integer near 10</a:t>
            </a:r>
            <a:r>
              <a:rPr lang="en-US" altLang="zh-CN" sz="2800" baseline="30000" dirty="0"/>
              <a:t>1000</a:t>
            </a:r>
            <a:r>
              <a:rPr lang="en-US" altLang="zh-CN" sz="2800" dirty="0"/>
              <a:t> is prime are approximately 1/ln 10</a:t>
            </a:r>
            <a:r>
              <a:rPr lang="en-US" altLang="zh-CN" sz="2800" baseline="30000" dirty="0"/>
              <a:t>1000</a:t>
            </a:r>
            <a:r>
              <a:rPr lang="en-US" altLang="zh-CN" sz="2800" dirty="0"/>
              <a:t>, approximately 1/2300</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Open problems about primes</a:t>
            </a:r>
            <a:endParaRPr lang="en-US" altLang="zh-CN" kern="1200" dirty="0">
              <a:solidFill>
                <a:srgbClr val="002060"/>
              </a:solidFill>
              <a:latin typeface="+mj-lt"/>
              <a:ea typeface="+mj-ea"/>
              <a:cs typeface="+mj-cs"/>
            </a:endParaRPr>
          </a:p>
        </p:txBody>
      </p:sp>
      <p:sp>
        <p:nvSpPr>
          <p:cNvPr id="12291" name="Content Placeholder 2"/>
          <p:cNvSpPr>
            <a:spLocks noGrp="1"/>
          </p:cNvSpPr>
          <p:nvPr>
            <p:ph idx="1"/>
          </p:nvPr>
        </p:nvSpPr>
        <p:spPr/>
        <p:txBody>
          <a:bodyPr vert="horz" wrap="square" lIns="91440" tIns="45720" rIns="91440" bIns="45720" anchor="t"/>
          <a:lstStyle/>
          <a:p>
            <a:r>
              <a:rPr lang="en-US" altLang="zh-CN" b="1" dirty="0"/>
              <a:t>Goldbach’s conjecture</a:t>
            </a:r>
            <a:r>
              <a:rPr lang="en-US" altLang="zh-CN" dirty="0"/>
              <a:t>: </a:t>
            </a:r>
            <a:r>
              <a:rPr lang="en-US" altLang="zh-CN" dirty="0">
                <a:solidFill>
                  <a:srgbClr val="FF0000"/>
                </a:solidFill>
              </a:rPr>
              <a:t>every even integer n, n&gt;2, is the sum of two primes</a:t>
            </a:r>
            <a:endParaRPr lang="en-US" altLang="zh-CN" dirty="0">
              <a:solidFill>
                <a:srgbClr val="FF0000"/>
              </a:solidFill>
            </a:endParaRPr>
          </a:p>
          <a:p>
            <a:pPr>
              <a:buNone/>
            </a:pPr>
            <a:r>
              <a:rPr lang="en-US" altLang="zh-CN" dirty="0"/>
              <a:t>    4=2+2, 6=3+3, 8=5+3, 10=7+3, 12=7+5, …</a:t>
            </a:r>
            <a:endParaRPr lang="en-US" altLang="zh-CN" dirty="0"/>
          </a:p>
          <a:p>
            <a:r>
              <a:rPr lang="en-US" altLang="zh-CN" dirty="0"/>
              <a:t>As of 2011, the conjecture has been checked for all positive even integers up to 1.6 </a:t>
            </a:r>
            <a:r>
              <a:rPr lang="en-US" altLang="zh-CN" dirty="0">
                <a:latin typeface="Cambria Math" panose="02040503050406030204" pitchFamily="18" charset="0"/>
                <a:cs typeface="Cambria Math" panose="02040503050406030204" pitchFamily="18" charset="0"/>
              </a:rPr>
              <a:t>⋅</a:t>
            </a:r>
            <a:r>
              <a:rPr lang="en-US" altLang="zh-CN" dirty="0"/>
              <a:t>10</a:t>
            </a:r>
            <a:r>
              <a:rPr lang="en-US" altLang="zh-CN" baseline="30000" dirty="0"/>
              <a:t>18</a:t>
            </a:r>
            <a:endParaRPr lang="en-US" altLang="zh-CN" baseline="30000" dirty="0"/>
          </a:p>
          <a:p>
            <a:r>
              <a:rPr lang="en-US" altLang="zh-CN" b="1" baseline="30000" dirty="0"/>
              <a:t>"任一充分大的偶数都可以表示成为一个素因子个数不超过a的个数与另一个素因子不超过b的个数之和"记作"a+b"。1966年陈景润证明了"1+2"成立，</a:t>
            </a:r>
            <a:endParaRPr lang="en-US" altLang="zh-CN" b="1" baseline="30000" dirty="0"/>
          </a:p>
          <a:p>
            <a:endParaRPr lang="en-US" altLang="zh-CN" dirty="0">
              <a:solidFill>
                <a:srgbClr val="FF0000"/>
              </a:solidFill>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Twin prime conjecture</a:t>
            </a:r>
            <a:r>
              <a:rPr lang="en-US" altLang="zh-CN" dirty="0">
                <a:sym typeface="+mn-ea"/>
              </a:rPr>
              <a:t>: </a:t>
            </a:r>
            <a:endParaRPr lang="zh-CN" altLang="en-US"/>
          </a:p>
        </p:txBody>
      </p:sp>
      <p:sp>
        <p:nvSpPr>
          <p:cNvPr id="3" name="内容占位符 2"/>
          <p:cNvSpPr>
            <a:spLocks noGrp="1"/>
          </p:cNvSpPr>
          <p:nvPr>
            <p:ph idx="1"/>
          </p:nvPr>
        </p:nvSpPr>
        <p:spPr/>
        <p:txBody>
          <a:bodyPr/>
          <a:lstStyle/>
          <a:p>
            <a:r>
              <a:rPr lang="en-US" altLang="zh-CN" dirty="0">
                <a:solidFill>
                  <a:schemeClr val="tx1"/>
                </a:solidFill>
                <a:sym typeface="+mn-ea"/>
              </a:rPr>
              <a:t>Twin primes are primes that differ by 2. There are infinitely many twin primes</a:t>
            </a:r>
            <a:endParaRPr lang="en-US" altLang="zh-CN" dirty="0">
              <a:solidFill>
                <a:schemeClr val="tx1"/>
              </a:solidFill>
              <a:sym typeface="+mn-ea"/>
            </a:endParaRPr>
          </a:p>
          <a:p>
            <a:r>
              <a:rPr lang="en-US" altLang="zh-CN" dirty="0">
                <a:solidFill>
                  <a:schemeClr val="tx1"/>
                </a:solidFill>
              </a:rPr>
              <a:t>2013年5月14日，《自然》杂志在线报道张益唐证明了“存在无穷多个之差小于7000万的素数对”，这一研究随即被认为在孪生素数猜想这一终极数论问题上取得了重大突破，甚至有人认为其对学界的影响将超过陈景润的“1+2”证明。</a:t>
            </a:r>
            <a:endParaRPr lang="en-US" altLang="zh-CN" dirty="0">
              <a:solidFill>
                <a:schemeClr val="tx1"/>
              </a:solidFill>
            </a:endParaRPr>
          </a:p>
          <a:p>
            <a:r>
              <a:rPr lang="en-US" altLang="zh-CN" dirty="0">
                <a:solidFill>
                  <a:schemeClr val="tx1"/>
                </a:solidFill>
              </a:rPr>
              <a:t>maximum value known: 2,996,863,034,895×2</a:t>
            </a:r>
            <a:r>
              <a:rPr lang="en-US" altLang="zh-CN" baseline="30000" dirty="0">
                <a:solidFill>
                  <a:schemeClr val="tx1"/>
                </a:solidFill>
              </a:rPr>
              <a:t>1,290,000</a:t>
            </a:r>
            <a:r>
              <a:rPr lang="en-US" altLang="zh-CN" dirty="0">
                <a:solidFill>
                  <a:schemeClr val="tx1"/>
                </a:solidFill>
              </a:rPr>
              <a:t>±1</a:t>
            </a:r>
            <a:endParaRPr lang="en-US" altLang="zh-CN"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Greatest common divisors</a:t>
            </a:r>
            <a:endParaRPr lang="en-US" altLang="zh-CN" kern="1200" dirty="0">
              <a:solidFill>
                <a:srgbClr val="002060"/>
              </a:solidFill>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lstStyle/>
          <a:p>
            <a:r>
              <a:rPr lang="en-US" altLang="zh-CN" sz="2800" dirty="0"/>
              <a:t>Let a and b be integers, not both zero. The </a:t>
            </a:r>
            <a:r>
              <a:rPr lang="en-US" altLang="zh-CN" sz="2800" u="sng" dirty="0"/>
              <a:t>largest </a:t>
            </a:r>
            <a:r>
              <a:rPr lang="en-US" altLang="zh-CN" sz="2800" dirty="0"/>
              <a:t>integer d such that d | a and d | b is called the </a:t>
            </a:r>
            <a:r>
              <a:rPr lang="en-US" altLang="zh-CN" sz="2800" b="1" dirty="0"/>
              <a:t>greatest common divisor </a:t>
            </a:r>
            <a:r>
              <a:rPr lang="en-US" altLang="zh-CN" sz="2800" dirty="0"/>
              <a:t>(GCD) of a and b, often denoted as gcd(a,b)</a:t>
            </a:r>
            <a:endParaRPr lang="en-US" altLang="zh-CN" sz="2800" dirty="0"/>
          </a:p>
          <a:p>
            <a:r>
              <a:rPr lang="en-US" altLang="zh-CN" sz="2800" dirty="0"/>
              <a:t>The integers a and b are </a:t>
            </a:r>
            <a:r>
              <a:rPr lang="en-US" altLang="zh-CN" sz="2800" b="1" dirty="0">
                <a:solidFill>
                  <a:srgbClr val="FF0000"/>
                </a:solidFill>
              </a:rPr>
              <a:t>relative prime</a:t>
            </a:r>
            <a:r>
              <a:rPr lang="en-US" altLang="zh-CN" sz="2800" b="1" dirty="0"/>
              <a:t> </a:t>
            </a:r>
            <a:r>
              <a:rPr lang="en-US" altLang="zh-CN" sz="2800" dirty="0"/>
              <a:t>if their GCD is 1</a:t>
            </a:r>
            <a:endParaRPr lang="en-US" altLang="zh-CN" sz="2800" dirty="0"/>
          </a:p>
          <a:p>
            <a:pPr>
              <a:buNone/>
            </a:pPr>
            <a:r>
              <a:rPr lang="en-US" altLang="zh-CN" sz="2800" dirty="0"/>
              <a:t>    gcd(10, 17)=1, gcd(10, 21)=1, gcd(10,24)=2</a:t>
            </a:r>
            <a:endParaRPr lang="en-US" altLang="zh-CN" sz="2800" dirty="0"/>
          </a:p>
          <a:p>
            <a:r>
              <a:rPr lang="en-US" altLang="zh-CN" sz="2800" dirty="0"/>
              <a:t>The integers a</a:t>
            </a:r>
            <a:r>
              <a:rPr lang="en-US" altLang="zh-CN" sz="2800" baseline="-25000" dirty="0"/>
              <a:t>1</a:t>
            </a:r>
            <a:r>
              <a:rPr lang="en-US" altLang="zh-CN" sz="2800" dirty="0"/>
              <a:t>, a</a:t>
            </a:r>
            <a:r>
              <a:rPr lang="en-US" altLang="zh-CN" sz="2800" baseline="-25000" dirty="0"/>
              <a:t>2</a:t>
            </a:r>
            <a:r>
              <a:rPr lang="en-US" altLang="zh-CN" sz="2800" dirty="0"/>
              <a:t>, …, a</a:t>
            </a:r>
            <a:r>
              <a:rPr lang="en-US" altLang="zh-CN" sz="2800" baseline="-25000" dirty="0"/>
              <a:t>n</a:t>
            </a:r>
            <a:r>
              <a:rPr lang="en-US" altLang="zh-CN" sz="2800" dirty="0"/>
              <a:t> are </a:t>
            </a:r>
            <a:r>
              <a:rPr lang="en-US" altLang="zh-CN" sz="2800" b="1" dirty="0"/>
              <a:t>pairwise relatively prime</a:t>
            </a:r>
            <a:r>
              <a:rPr lang="en-US" altLang="zh-CN" sz="2800" dirty="0"/>
              <a:t> if gcd(a</a:t>
            </a:r>
            <a:r>
              <a:rPr lang="en-US" altLang="zh-CN" sz="2800" baseline="-25000" dirty="0"/>
              <a:t>i</a:t>
            </a:r>
            <a:r>
              <a:rPr lang="en-US" altLang="zh-CN" sz="2800" dirty="0"/>
              <a:t>, a</a:t>
            </a:r>
            <a:r>
              <a:rPr lang="en-US" altLang="zh-CN" sz="2800" baseline="-25000" dirty="0"/>
              <a:t>j</a:t>
            </a:r>
            <a:r>
              <a:rPr lang="en-US" altLang="zh-CN" sz="2800" dirty="0"/>
              <a:t>)=1 whenever 1 ≤ i &lt; j ≤ n</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Prime factorization and GCD</a:t>
            </a:r>
            <a:endParaRPr lang="en-US" altLang="zh-CN" kern="1200" dirty="0">
              <a:solidFill>
                <a:srgbClr val="002060"/>
              </a:solidFill>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lstStyle/>
          <a:p>
            <a:r>
              <a:rPr lang="en-US" altLang="zh-CN" dirty="0"/>
              <a:t>Finding GCD</a:t>
            </a:r>
            <a:endParaRPr lang="en-US" altLang="zh-CN" dirty="0"/>
          </a:p>
          <a:p>
            <a:endParaRPr lang="en-US" altLang="zh-CN" dirty="0"/>
          </a:p>
          <a:p>
            <a:endParaRPr lang="en-US" altLang="zh-CN" dirty="0"/>
          </a:p>
          <a:p>
            <a:endParaRPr lang="en-US" altLang="zh-CN" dirty="0"/>
          </a:p>
          <a:p>
            <a:r>
              <a:rPr lang="en-US" altLang="zh-CN" b="1" dirty="0"/>
              <a:t>Least common multiples </a:t>
            </a:r>
            <a:r>
              <a:rPr lang="en-US" altLang="zh-CN" dirty="0"/>
              <a:t>of the positive integers a and b is the </a:t>
            </a:r>
            <a:r>
              <a:rPr lang="en-US" altLang="zh-CN" u="sng" dirty="0"/>
              <a:t>smallest</a:t>
            </a:r>
            <a:r>
              <a:rPr lang="en-US" altLang="zh-CN" dirty="0"/>
              <a:t> positive integer that is divisible by both a and b, denoted as lcm(a,b)</a:t>
            </a: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14341" name="Object 2"/>
          <p:cNvGraphicFramePr>
            <a:graphicFrameLocks noChangeAspect="1"/>
          </p:cNvGraphicFramePr>
          <p:nvPr/>
        </p:nvGraphicFramePr>
        <p:xfrm>
          <a:off x="2133600" y="2286000"/>
          <a:ext cx="4000500" cy="1600200"/>
        </p:xfrm>
        <a:graphic>
          <a:graphicData uri="http://schemas.openxmlformats.org/presentationml/2006/ole">
            <mc:AlternateContent xmlns:mc="http://schemas.openxmlformats.org/markup-compatibility/2006">
              <mc:Choice xmlns:v="urn:schemas-microsoft-com:vml" Requires="v">
                <p:oleObj spid="_x0000_s9219" name="" r:id="rId1" imgW="2476500" imgH="990600" progId="Equation.3">
                  <p:embed/>
                </p:oleObj>
              </mc:Choice>
              <mc:Fallback>
                <p:oleObj name="" r:id="rId1" imgW="2476500" imgH="990600" progId="Equation.3">
                  <p:embed/>
                  <p:pic>
                    <p:nvPicPr>
                      <p:cNvPr id="0" name="图片 3076"/>
                      <p:cNvPicPr/>
                      <p:nvPr/>
                    </p:nvPicPr>
                    <p:blipFill>
                      <a:blip r:embed="rId2"/>
                      <a:stretch>
                        <a:fillRect/>
                      </a:stretch>
                    </p:blipFill>
                    <p:spPr>
                      <a:xfrm>
                        <a:off x="2133600" y="2286000"/>
                        <a:ext cx="4000500" cy="1600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Least common multiple</a:t>
            </a:r>
            <a:endParaRPr lang="en-US" altLang="zh-CN" kern="1200" dirty="0">
              <a:solidFill>
                <a:srgbClr val="002060"/>
              </a:solidFill>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lstStyle/>
          <a:p>
            <a:r>
              <a:rPr lang="en-US" altLang="zh-CN" dirty="0"/>
              <a:t>Finding LCM</a:t>
            </a:r>
            <a:endParaRPr lang="en-US" altLang="zh-CN" dirty="0"/>
          </a:p>
          <a:p>
            <a:endParaRPr lang="en-US" altLang="zh-CN" dirty="0"/>
          </a:p>
          <a:p>
            <a:endParaRPr lang="en-US" altLang="zh-CN" dirty="0"/>
          </a:p>
          <a:p>
            <a:endParaRPr lang="en-US" altLang="zh-CN" dirty="0"/>
          </a:p>
          <a:p>
            <a:r>
              <a:rPr lang="en-US" altLang="zh-CN" dirty="0"/>
              <a:t>Let a and b be positive integers, then</a:t>
            </a:r>
            <a:endParaRPr lang="en-US" altLang="zh-CN" dirty="0"/>
          </a:p>
          <a:p>
            <a:pPr>
              <a:buNone/>
            </a:pPr>
            <a:r>
              <a:rPr lang="en-US" altLang="zh-CN" dirty="0"/>
              <a:t>    ab=gcd(a,b)</a:t>
            </a:r>
            <a:r>
              <a:rPr lang="en-US" altLang="zh-CN" dirty="0">
                <a:latin typeface="Cambria Math" panose="02040503050406030204" pitchFamily="18" charset="0"/>
                <a:cs typeface="Cambria Math" panose="02040503050406030204" pitchFamily="18" charset="0"/>
              </a:rPr>
              <a:t>∙lcm(a,b)</a:t>
            </a: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15365" name="Object 3"/>
          <p:cNvGraphicFramePr>
            <a:graphicFrameLocks noChangeAspect="1"/>
          </p:cNvGraphicFramePr>
          <p:nvPr/>
        </p:nvGraphicFramePr>
        <p:xfrm>
          <a:off x="1773238" y="2286000"/>
          <a:ext cx="4267200" cy="1600200"/>
        </p:xfrm>
        <a:graphic>
          <a:graphicData uri="http://schemas.openxmlformats.org/presentationml/2006/ole">
            <mc:AlternateContent xmlns:mc="http://schemas.openxmlformats.org/markup-compatibility/2006">
              <mc:Choice xmlns:v="urn:schemas-microsoft-com:vml" Requires="v">
                <p:oleObj spid="_x0000_s10243" name="" r:id="rId1" imgW="2641600" imgH="990600" progId="Equation.3">
                  <p:embed/>
                </p:oleObj>
              </mc:Choice>
              <mc:Fallback>
                <p:oleObj name="" r:id="rId1" imgW="2641600" imgH="990600" progId="Equation.3">
                  <p:embed/>
                  <p:pic>
                    <p:nvPicPr>
                      <p:cNvPr id="0" name="图片 3075"/>
                      <p:cNvPicPr/>
                      <p:nvPr/>
                    </p:nvPicPr>
                    <p:blipFill>
                      <a:blip r:embed="rId2"/>
                      <a:stretch>
                        <a:fillRect/>
                      </a:stretch>
                    </p:blipFill>
                    <p:spPr>
                      <a:xfrm>
                        <a:off x="1773238" y="2286000"/>
                        <a:ext cx="4267200" cy="1600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Euclidean algorithm</a:t>
            </a:r>
            <a:endParaRPr lang="en-US" altLang="zh-CN" kern="1200" dirty="0">
              <a:solidFill>
                <a:srgbClr val="002060"/>
              </a:solidFill>
              <a:latin typeface="+mj-lt"/>
              <a:ea typeface="+mj-ea"/>
              <a:cs typeface="+mj-cs"/>
            </a:endParaRPr>
          </a:p>
        </p:txBody>
      </p:sp>
      <p:sp>
        <p:nvSpPr>
          <p:cNvPr id="16387" name="Content Placeholder 2"/>
          <p:cNvSpPr>
            <a:spLocks noGrp="1"/>
          </p:cNvSpPr>
          <p:nvPr>
            <p:ph idx="1"/>
          </p:nvPr>
        </p:nvSpPr>
        <p:spPr/>
        <p:txBody>
          <a:bodyPr vert="horz" wrap="square" lIns="91440" tIns="45720" rIns="91440" bIns="45720" anchor="t"/>
          <a:lstStyle/>
          <a:p>
            <a:r>
              <a:rPr lang="en-US" altLang="zh-CN" sz="2400" dirty="0"/>
              <a:t>Need more efficient prime factorization algorithm</a:t>
            </a:r>
            <a:endParaRPr lang="en-US" altLang="zh-CN" sz="2400" dirty="0"/>
          </a:p>
          <a:p>
            <a:r>
              <a:rPr lang="en-US" altLang="zh-CN" sz="2400" dirty="0"/>
              <a:t>Example: Find gcd(91,287)</a:t>
            </a:r>
            <a:endParaRPr lang="en-US" altLang="zh-CN" sz="2000" dirty="0"/>
          </a:p>
          <a:p>
            <a:r>
              <a:rPr lang="en-US" altLang="zh-CN" sz="2400" dirty="0"/>
              <a:t>287=91 ∙ 3 +14</a:t>
            </a:r>
            <a:endParaRPr lang="en-US" altLang="zh-CN" sz="2400" dirty="0"/>
          </a:p>
          <a:p>
            <a:r>
              <a:rPr lang="en-US" altLang="zh-CN" sz="2400" dirty="0"/>
              <a:t>Any divisor of 287 and 91 must be a divisor of 287- 91 ∙ 3 =14</a:t>
            </a:r>
            <a:endParaRPr lang="en-US" altLang="zh-CN" sz="2400" dirty="0"/>
          </a:p>
          <a:p>
            <a:r>
              <a:rPr lang="en-US" altLang="zh-CN" sz="2400" dirty="0"/>
              <a:t>Any divisor of 91 and 14 must also be a divisor of 287= 91 ∙ 3 </a:t>
            </a:r>
            <a:endParaRPr lang="en-US" altLang="zh-CN" sz="2400" dirty="0"/>
          </a:p>
          <a:p>
            <a:r>
              <a:rPr lang="en-US" altLang="zh-CN" sz="2400" dirty="0"/>
              <a:t>Hence, the gcd(91,287)=gcd(91,14)</a:t>
            </a:r>
            <a:endParaRPr lang="en-US" altLang="zh-CN" sz="2400" dirty="0"/>
          </a:p>
          <a:p>
            <a:r>
              <a:rPr lang="en-US" altLang="zh-CN" sz="2400" dirty="0"/>
              <a:t>Next, 91= 14 ∙ 6+7</a:t>
            </a:r>
            <a:endParaRPr lang="en-US" altLang="zh-CN" sz="2400" dirty="0"/>
          </a:p>
          <a:p>
            <a:r>
              <a:rPr lang="en-US" altLang="zh-CN" sz="2400" dirty="0"/>
              <a:t>Any divisor of 91 and 14 also divides 91- 14 ∙ 6=7 and any divisor of 14 and 7 divides 91, i.e., gcd(91,14)=gcd(14,7)</a:t>
            </a:r>
            <a:endParaRPr lang="en-US" altLang="zh-CN" sz="2400" dirty="0"/>
          </a:p>
          <a:p>
            <a:r>
              <a:rPr lang="en-US" altLang="zh-CN" sz="2400" dirty="0"/>
              <a:t>14= 7 ∙ 2, gcd(14,7)=7, and thus gcd(287,91)=gcd(91,14)=gcd(14,7)=7 </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ctr"/>
          <a:lstStyle/>
          <a:p>
            <a:pPr>
              <a:buNone/>
            </a:pPr>
            <a:r>
              <a:rPr lang="en-US" altLang="zh-CN" kern="1200" dirty="0">
                <a:solidFill>
                  <a:srgbClr val="002060"/>
                </a:solidFill>
                <a:latin typeface="+mj-lt"/>
                <a:ea typeface="+mj-ea"/>
                <a:cs typeface="+mj-cs"/>
              </a:rPr>
              <a:t>Euclidean algorithm</a:t>
            </a:r>
            <a:endParaRPr lang="en-US" altLang="zh-CN" kern="1200" dirty="0">
              <a:solidFill>
                <a:srgbClr val="002060"/>
              </a:solidFill>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lstStyle/>
          <a:p>
            <a:r>
              <a:rPr lang="en-US" altLang="zh-CN" sz="2400" dirty="0"/>
              <a:t>Lemma: Let </a:t>
            </a:r>
            <a:r>
              <a:rPr lang="en-US" altLang="zh-CN" sz="2400" dirty="0">
                <a:solidFill>
                  <a:srgbClr val="FF0000"/>
                </a:solidFill>
              </a:rPr>
              <a:t>a=bq+r</a:t>
            </a:r>
            <a:r>
              <a:rPr lang="en-US" altLang="zh-CN" sz="2400" dirty="0"/>
              <a:t>, where a, b, q, and r are integers. Then </a:t>
            </a:r>
            <a:r>
              <a:rPr lang="en-US" altLang="zh-CN" sz="2400" dirty="0">
                <a:solidFill>
                  <a:srgbClr val="FF0000"/>
                </a:solidFill>
              </a:rPr>
              <a:t>gcd(a,b)=gcd(b,r)</a:t>
            </a:r>
            <a:endParaRPr lang="en-US" altLang="zh-CN" sz="2400" dirty="0">
              <a:solidFill>
                <a:srgbClr val="FF0000"/>
              </a:solidFill>
            </a:endParaRPr>
          </a:p>
          <a:p>
            <a:r>
              <a:rPr lang="en-US" altLang="zh-CN" sz="2400" dirty="0"/>
              <a:t>Proof: Suppose d divides both a and b. Recall if d|a and d|b, then d|a-bk for some integer k. It follows that d also divides a-bq=r. Hence, any common division of a and b is also a common division of b and r</a:t>
            </a:r>
            <a:endParaRPr lang="en-US" altLang="zh-CN" sz="2400" dirty="0"/>
          </a:p>
          <a:p>
            <a:r>
              <a:rPr lang="en-US" altLang="zh-CN" sz="2400" dirty="0"/>
              <a:t>Suppose that d divides both b and r, then d also divides bq+r=a. Hence, any common divisor of b and r is also common divisor of a and b</a:t>
            </a:r>
            <a:endParaRPr lang="en-US" altLang="zh-CN" sz="2400" dirty="0"/>
          </a:p>
          <a:p>
            <a:r>
              <a:rPr lang="en-US" altLang="zh-CN" sz="2400" dirty="0"/>
              <a:t>Consequently, gcd(a, b)=gcd(b,r)</a:t>
            </a:r>
            <a:endParaRPr lang="en-US" altLang="zh-CN" sz="2400"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Theorem and corollary</a:t>
            </a:r>
            <a:endParaRPr lang="en-US" altLang="zh-CN" kern="1200" dirty="0">
              <a:solidFill>
                <a:srgbClr val="002060"/>
              </a:solidFill>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lstStyle/>
          <a:p>
            <a:r>
              <a:rPr lang="en-US" altLang="zh-CN" dirty="0"/>
              <a:t>Theorem: Let a, b, and c be integers, then</a:t>
            </a:r>
            <a:endParaRPr lang="en-US" altLang="zh-CN" dirty="0"/>
          </a:p>
          <a:p>
            <a:pPr lvl="1"/>
            <a:r>
              <a:rPr lang="en-US" altLang="zh-CN" dirty="0"/>
              <a:t>If a | b and a| c, then a | (b+c)</a:t>
            </a:r>
            <a:endParaRPr lang="en-US" altLang="zh-CN" dirty="0"/>
          </a:p>
          <a:p>
            <a:pPr lvl="1"/>
            <a:r>
              <a:rPr lang="en-US" altLang="zh-CN" dirty="0"/>
              <a:t>If a | b, and a | bc for all integers c</a:t>
            </a:r>
            <a:endParaRPr lang="en-US" altLang="zh-CN" dirty="0"/>
          </a:p>
          <a:p>
            <a:pPr lvl="1"/>
            <a:r>
              <a:rPr lang="en-US" altLang="zh-CN" dirty="0"/>
              <a:t>If a | b and b | c, then a | c</a:t>
            </a:r>
            <a:endParaRPr lang="en-US" altLang="zh-CN" dirty="0"/>
          </a:p>
          <a:p>
            <a:r>
              <a:rPr lang="en-US" altLang="zh-CN" dirty="0"/>
              <a:t>Corollary: If a, b, and c are integers s.t. a | b and a | c, then a | mb+nc whenever m and n are integers</a:t>
            </a: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Euclidean algorithm</a:t>
            </a:r>
            <a:endParaRPr lang="en-US" altLang="zh-CN" kern="1200" dirty="0">
              <a:solidFill>
                <a:srgbClr val="002060"/>
              </a:solidFill>
              <a:latin typeface="+mj-lt"/>
              <a:ea typeface="+mj-ea"/>
              <a:cs typeface="+mj-cs"/>
            </a:endParaRPr>
          </a:p>
        </p:txBody>
      </p:sp>
      <p:sp>
        <p:nvSpPr>
          <p:cNvPr id="18435" name="Content Placeholder 2"/>
          <p:cNvSpPr>
            <a:spLocks noGrp="1"/>
          </p:cNvSpPr>
          <p:nvPr>
            <p:ph idx="1"/>
          </p:nvPr>
        </p:nvSpPr>
        <p:spPr/>
        <p:txBody>
          <a:bodyPr vert="horz" wrap="square" lIns="91440" tIns="45720" rIns="91440" bIns="45720" anchor="t"/>
          <a:lstStyle/>
          <a:p>
            <a:r>
              <a:rPr lang="en-US" altLang="zh-CN" sz="2800" dirty="0"/>
              <a:t>Suppose a and b are positive integers, a≥b. Let r</a:t>
            </a:r>
            <a:r>
              <a:rPr lang="en-US" altLang="zh-CN" sz="2800" baseline="-25000" dirty="0"/>
              <a:t>0</a:t>
            </a:r>
            <a:r>
              <a:rPr lang="en-US" altLang="zh-CN" sz="2800" dirty="0"/>
              <a:t>=a and r</a:t>
            </a:r>
            <a:r>
              <a:rPr lang="en-US" altLang="zh-CN" sz="2800" baseline="-25000" dirty="0"/>
              <a:t>1</a:t>
            </a:r>
            <a:r>
              <a:rPr lang="en-US" altLang="zh-CN" sz="2800" dirty="0"/>
              <a:t>=b, we successively apply the division algorithm</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1400" dirty="0"/>
          </a:p>
          <a:p>
            <a:r>
              <a:rPr lang="en-US" altLang="zh-CN" sz="2800" dirty="0"/>
              <a:t>Hence, the gcd is the last nonzero remainder in the sequence of divisions</a:t>
            </a:r>
            <a:endParaRPr lang="en-US" altLang="zh-CN" sz="2800" dirty="0"/>
          </a:p>
          <a:p>
            <a:pPr>
              <a:buNone/>
            </a:pPr>
            <a:r>
              <a:rPr lang="en-US" altLang="zh-CN" dirty="0"/>
              <a:t>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18437" name="Object 2"/>
          <p:cNvGraphicFramePr>
            <a:graphicFrameLocks noChangeAspect="1"/>
          </p:cNvGraphicFramePr>
          <p:nvPr/>
        </p:nvGraphicFramePr>
        <p:xfrm>
          <a:off x="2286000" y="2819400"/>
          <a:ext cx="4818063" cy="2362200"/>
        </p:xfrm>
        <a:graphic>
          <a:graphicData uri="http://schemas.openxmlformats.org/presentationml/2006/ole">
            <mc:AlternateContent xmlns:mc="http://schemas.openxmlformats.org/markup-compatibility/2006">
              <mc:Choice xmlns:v="urn:schemas-microsoft-com:vml" Requires="v">
                <p:oleObj spid="_x0000_s11267" name="" r:id="rId1" imgW="3263900" imgH="1600200" progId="Equation.3">
                  <p:embed/>
                </p:oleObj>
              </mc:Choice>
              <mc:Fallback>
                <p:oleObj name="" r:id="rId1" imgW="3263900" imgH="1600200" progId="Equation.3">
                  <p:embed/>
                  <p:pic>
                    <p:nvPicPr>
                      <p:cNvPr id="0" name="图片 3075"/>
                      <p:cNvPicPr/>
                      <p:nvPr/>
                    </p:nvPicPr>
                    <p:blipFill>
                      <a:blip r:embed="rId2"/>
                      <a:stretch>
                        <a:fillRect/>
                      </a:stretch>
                    </p:blipFill>
                    <p:spPr>
                      <a:xfrm>
                        <a:off x="2286000" y="2819400"/>
                        <a:ext cx="4818063" cy="2362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9459" name="Content Placeholder 2"/>
          <p:cNvSpPr>
            <a:spLocks noGrp="1"/>
          </p:cNvSpPr>
          <p:nvPr>
            <p:ph idx="1"/>
          </p:nvPr>
        </p:nvSpPr>
        <p:spPr/>
        <p:txBody>
          <a:bodyPr vert="horz" wrap="square" lIns="91440" tIns="45720" rIns="91440" bIns="45720" anchor="t"/>
          <a:lstStyle/>
          <a:p>
            <a:r>
              <a:rPr lang="en-US" altLang="zh-CN" dirty="0"/>
              <a:t>Find the GCD of 414 and 662</a:t>
            </a:r>
            <a:endParaRPr lang="en-US" altLang="zh-CN" dirty="0"/>
          </a:p>
          <a:p>
            <a:pPr>
              <a:buNone/>
            </a:pPr>
            <a:r>
              <a:rPr lang="en-US" altLang="zh-CN" dirty="0"/>
              <a:t>    662=</a:t>
            </a:r>
            <a:r>
              <a:rPr lang="en-US" altLang="zh-CN" dirty="0">
                <a:solidFill>
                  <a:srgbClr val="FF0000"/>
                </a:solidFill>
              </a:rPr>
              <a:t>414</a:t>
            </a:r>
            <a:r>
              <a:rPr lang="en-US" altLang="zh-CN" dirty="0"/>
              <a:t> ∙ 1+</a:t>
            </a:r>
            <a:r>
              <a:rPr lang="en-US" altLang="zh-CN" dirty="0">
                <a:solidFill>
                  <a:srgbClr val="FF0000"/>
                </a:solidFill>
              </a:rPr>
              <a:t>248</a:t>
            </a:r>
            <a:endParaRPr lang="en-US" altLang="zh-CN" dirty="0"/>
          </a:p>
          <a:p>
            <a:pPr>
              <a:buNone/>
            </a:pPr>
            <a:r>
              <a:rPr lang="en-US" altLang="zh-CN" dirty="0"/>
              <a:t>    414=248 ∙ 1+166</a:t>
            </a:r>
            <a:endParaRPr lang="en-US" altLang="zh-CN" dirty="0"/>
          </a:p>
          <a:p>
            <a:pPr>
              <a:buNone/>
            </a:pPr>
            <a:r>
              <a:rPr lang="en-US" altLang="zh-CN" dirty="0"/>
              <a:t>    248=166 ∙ 1+82</a:t>
            </a:r>
            <a:endParaRPr lang="en-US" altLang="zh-CN" dirty="0"/>
          </a:p>
          <a:p>
            <a:pPr>
              <a:buNone/>
            </a:pPr>
            <a:r>
              <a:rPr lang="en-US" altLang="zh-CN" dirty="0"/>
              <a:t>    166=82 ∙ 2 + 2</a:t>
            </a:r>
            <a:endParaRPr lang="en-US" altLang="zh-CN" dirty="0"/>
          </a:p>
          <a:p>
            <a:pPr>
              <a:buNone/>
            </a:pPr>
            <a:r>
              <a:rPr lang="en-US" altLang="zh-CN" dirty="0"/>
              <a:t>    82=</a:t>
            </a:r>
            <a:r>
              <a:rPr lang="en-US" altLang="zh-CN" dirty="0">
                <a:solidFill>
                  <a:srgbClr val="FF0000"/>
                </a:solidFill>
              </a:rPr>
              <a:t>2</a:t>
            </a:r>
            <a:r>
              <a:rPr lang="en-US" altLang="zh-CN" dirty="0"/>
              <a:t> ∙ 41 +</a:t>
            </a:r>
            <a:r>
              <a:rPr lang="en-US" altLang="zh-CN" dirty="0">
                <a:solidFill>
                  <a:srgbClr val="FF0000"/>
                </a:solidFill>
              </a:rPr>
              <a:t>0</a:t>
            </a:r>
            <a:endParaRPr lang="en-US" altLang="zh-CN" dirty="0"/>
          </a:p>
          <a:p>
            <a:pPr>
              <a:buNone/>
            </a:pPr>
            <a:r>
              <a:rPr lang="en-US" altLang="zh-CN" dirty="0"/>
              <a:t>    gcd(414,662)=2 (the last nonzero remainder)</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19461" name="TextBox 1"/>
          <p:cNvSpPr txBox="1"/>
          <p:nvPr/>
        </p:nvSpPr>
        <p:spPr>
          <a:xfrm>
            <a:off x="6096000" y="3505200"/>
            <a:ext cx="2555875" cy="830263"/>
          </a:xfrm>
          <a:prstGeom prst="rect">
            <a:avLst/>
          </a:prstGeom>
          <a:noFill/>
          <a:ln w="9525">
            <a:noFill/>
          </a:ln>
        </p:spPr>
        <p:txBody>
          <a:bodyPr wrap="none">
            <a:spAutoFit/>
          </a:bodyPr>
          <a:lstStyle/>
          <a:p>
            <a:r>
              <a:rPr lang="en-US" altLang="zh-CN" dirty="0">
                <a:latin typeface="Arial" panose="020B0604020202020204" pitchFamily="34" charset="0"/>
              </a:rPr>
              <a:t>a=bq+r</a:t>
            </a:r>
            <a:endParaRPr lang="en-US" altLang="zh-CN" dirty="0">
              <a:latin typeface="Arial" panose="020B0604020202020204" pitchFamily="34" charset="0"/>
            </a:endParaRPr>
          </a:p>
          <a:p>
            <a:r>
              <a:rPr lang="en-US" altLang="zh-CN" dirty="0">
                <a:latin typeface="Arial" panose="020B0604020202020204" pitchFamily="34" charset="0"/>
              </a:rPr>
              <a:t>gcd(a,b)=gcd(b,r)</a:t>
            </a:r>
            <a:endParaRPr lang="en-US" altLang="zh-CN"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The Euclidean algorithm</a:t>
            </a:r>
            <a:endParaRPr lang="en-US" altLang="zh-CN" kern="1200" dirty="0">
              <a:solidFill>
                <a:srgbClr val="002060"/>
              </a:solidFill>
              <a:latin typeface="+mj-lt"/>
              <a:ea typeface="+mj-ea"/>
              <a:cs typeface="+mj-cs"/>
            </a:endParaRPr>
          </a:p>
        </p:txBody>
      </p:sp>
      <p:sp>
        <p:nvSpPr>
          <p:cNvPr id="20483" name="Content Placeholder 2"/>
          <p:cNvSpPr>
            <a:spLocks noGrp="1"/>
          </p:cNvSpPr>
          <p:nvPr>
            <p:ph idx="1"/>
          </p:nvPr>
        </p:nvSpPr>
        <p:spPr/>
        <p:txBody>
          <a:bodyPr vert="horz" wrap="square" lIns="91440" tIns="45720" rIns="91440" bIns="45720" anchor="t"/>
          <a:lstStyle/>
          <a:p>
            <a:r>
              <a:rPr lang="en-US" altLang="zh-CN" sz="2400" b="1" dirty="0"/>
              <a:t>procedure</a:t>
            </a:r>
            <a:r>
              <a:rPr lang="en-US" altLang="zh-CN" sz="2400" dirty="0"/>
              <a:t> </a:t>
            </a:r>
            <a:r>
              <a:rPr lang="en-US" altLang="zh-CN" sz="2400" i="1" dirty="0"/>
              <a:t>gcd</a:t>
            </a:r>
            <a:r>
              <a:rPr lang="en-US" altLang="zh-CN" sz="2400" dirty="0"/>
              <a:t>(</a:t>
            </a:r>
            <a:r>
              <a:rPr lang="en-US" altLang="zh-CN" sz="2400" i="1" dirty="0"/>
              <a:t>a, b: </a:t>
            </a:r>
            <a:r>
              <a:rPr lang="en-US" altLang="zh-CN" sz="2400" dirty="0"/>
              <a:t>positive integers)</a:t>
            </a:r>
            <a:endParaRPr lang="en-US" altLang="zh-CN" sz="2400" dirty="0"/>
          </a:p>
          <a:p>
            <a:pPr>
              <a:buNone/>
            </a:pPr>
            <a:r>
              <a:rPr lang="en-US" altLang="zh-CN" sz="2400" dirty="0"/>
              <a:t>    </a:t>
            </a:r>
            <a:r>
              <a:rPr lang="en-US" altLang="zh-CN" sz="2400" i="1" dirty="0"/>
              <a:t>x</a:t>
            </a:r>
            <a:r>
              <a:rPr lang="en-US" altLang="zh-CN" sz="2400" dirty="0"/>
              <a:t> := a</a:t>
            </a:r>
            <a:endParaRPr lang="en-US" altLang="zh-CN" sz="2400" dirty="0"/>
          </a:p>
          <a:p>
            <a:pPr>
              <a:buNone/>
            </a:pPr>
            <a:r>
              <a:rPr lang="en-US" altLang="zh-CN" sz="2400" dirty="0"/>
              <a:t>    y:=b</a:t>
            </a:r>
            <a:endParaRPr lang="en-US" altLang="zh-CN" sz="2400" dirty="0"/>
          </a:p>
          <a:p>
            <a:pPr>
              <a:buNone/>
            </a:pPr>
            <a:r>
              <a:rPr lang="en-US" altLang="zh-CN" sz="2400" b="1" dirty="0"/>
              <a:t>    while</a:t>
            </a:r>
            <a:r>
              <a:rPr lang="en-US" altLang="zh-CN" sz="2400" dirty="0"/>
              <a:t> (y</a:t>
            </a:r>
            <a:r>
              <a:rPr lang="en-US" altLang="zh-CN" sz="2400" i="1" dirty="0"/>
              <a:t>≠0</a:t>
            </a:r>
            <a:r>
              <a:rPr lang="en-US" altLang="zh-CN" sz="2400" dirty="0"/>
              <a:t>)</a:t>
            </a:r>
            <a:endParaRPr lang="en-US" altLang="zh-CN" sz="2400" dirty="0"/>
          </a:p>
          <a:p>
            <a:pPr>
              <a:buNone/>
            </a:pPr>
            <a:r>
              <a:rPr lang="en-US" altLang="zh-CN" sz="2400" dirty="0"/>
              <a:t>    </a:t>
            </a:r>
            <a:r>
              <a:rPr lang="en-US" altLang="zh-CN" sz="2400" b="1" dirty="0"/>
              <a:t>begin</a:t>
            </a:r>
            <a:endParaRPr lang="en-US" altLang="zh-CN" sz="2400" b="1" dirty="0"/>
          </a:p>
          <a:p>
            <a:pPr>
              <a:buNone/>
            </a:pPr>
            <a:r>
              <a:rPr lang="en-US" altLang="zh-CN" sz="2400" dirty="0"/>
              <a:t>         r:=x mod y</a:t>
            </a:r>
            <a:endParaRPr lang="en-US" altLang="zh-CN" sz="2400" dirty="0"/>
          </a:p>
          <a:p>
            <a:pPr>
              <a:buNone/>
            </a:pPr>
            <a:r>
              <a:rPr lang="en-US" altLang="zh-CN" sz="2400" dirty="0"/>
              <a:t>         x:=y</a:t>
            </a:r>
            <a:endParaRPr lang="en-US" altLang="zh-CN" sz="2400" dirty="0"/>
          </a:p>
          <a:p>
            <a:pPr>
              <a:buNone/>
            </a:pPr>
            <a:r>
              <a:rPr lang="en-US" altLang="zh-CN" sz="2400" dirty="0"/>
              <a:t>         y:=r</a:t>
            </a:r>
            <a:endParaRPr lang="en-US" altLang="zh-CN" sz="2400" dirty="0"/>
          </a:p>
          <a:p>
            <a:pPr>
              <a:buNone/>
            </a:pPr>
            <a:r>
              <a:rPr lang="en-US" altLang="zh-CN" sz="2400" dirty="0"/>
              <a:t>     </a:t>
            </a:r>
            <a:r>
              <a:rPr lang="en-US" altLang="zh-CN" sz="2400" b="1" dirty="0"/>
              <a:t>end</a:t>
            </a:r>
            <a:r>
              <a:rPr lang="en-US" altLang="zh-CN" sz="2400" dirty="0"/>
              <a:t> {gcd(a,b)=x}</a:t>
            </a:r>
            <a:endParaRPr lang="en-US" altLang="zh-CN" sz="2800" dirty="0"/>
          </a:p>
          <a:p>
            <a:r>
              <a:rPr lang="en-US" altLang="zh-CN" sz="2800" dirty="0"/>
              <a:t>The time complexity is O(log b) (where a ≥ b)</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GCD as Linear Combinations</a:t>
            </a:r>
            <a:endParaRPr lang="zh-CN" altLang="en-US"/>
          </a:p>
        </p:txBody>
      </p:sp>
      <p:pic>
        <p:nvPicPr>
          <p:cNvPr id="4" name="内容占位符 3"/>
          <p:cNvPicPr>
            <a:picLocks noGrp="1" noChangeAspect="1"/>
          </p:cNvPicPr>
          <p:nvPr>
            <p:ph idx="1"/>
          </p:nvPr>
        </p:nvPicPr>
        <p:blipFill>
          <a:blip r:embed="rId1"/>
          <a:stretch>
            <a:fillRect/>
          </a:stretch>
        </p:blipFill>
        <p:spPr>
          <a:xfrm>
            <a:off x="662305" y="1308735"/>
            <a:ext cx="7520305" cy="5026025"/>
          </a:xfrm>
          <a:prstGeom prst="rect">
            <a:avLst/>
          </a:prstGeom>
        </p:spPr>
      </p:pic>
      <p:sp>
        <p:nvSpPr>
          <p:cNvPr id="3" name="文本框 2"/>
          <p:cNvSpPr txBox="1"/>
          <p:nvPr/>
        </p:nvSpPr>
        <p:spPr>
          <a:xfrm>
            <a:off x="914400" y="3352800"/>
            <a:ext cx="5574665" cy="460375"/>
          </a:xfrm>
          <a:prstGeom prst="rect">
            <a:avLst/>
          </a:prstGeom>
          <a:noFill/>
        </p:spPr>
        <p:txBody>
          <a:bodyPr wrap="square" rtlCol="0" anchor="t">
            <a:spAutoFit/>
          </a:bodyPr>
          <a:p>
            <a:r>
              <a:rPr lang="zh-CN" altLang="en-US"/>
              <a:t>gcd(6, 14) = 2, and 2 = (−2) · 6 + 1 · 14.</a:t>
            </a:r>
            <a:endParaRPr lang="zh-CN" altLang="en-US"/>
          </a:p>
        </p:txBody>
      </p:sp>
      <p:sp>
        <p:nvSpPr>
          <p:cNvPr id="5" name="文本框 4"/>
          <p:cNvSpPr txBox="1"/>
          <p:nvPr/>
        </p:nvSpPr>
        <p:spPr>
          <a:xfrm>
            <a:off x="762000" y="2590800"/>
            <a:ext cx="7442835" cy="460375"/>
          </a:xfrm>
          <a:prstGeom prst="rect">
            <a:avLst/>
          </a:prstGeom>
          <a:noFill/>
        </p:spPr>
        <p:txBody>
          <a:bodyPr wrap="square" rtlCol="0" anchor="t">
            <a:spAutoFit/>
          </a:bodyPr>
          <a:p>
            <a:r>
              <a:rPr lang="en-US" altLang="zh-CN">
                <a:solidFill>
                  <a:srgbClr val="FF0000"/>
                </a:solidFill>
              </a:rPr>
              <a:t>s,t</a:t>
            </a:r>
            <a:r>
              <a:rPr lang="en-US" altLang="zh-CN"/>
              <a:t> is called </a:t>
            </a:r>
            <a:r>
              <a:rPr lang="zh-CN" altLang="en-US"/>
              <a:t>Bézout coefficients of a and b</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Express gcd(252, 198) = 18 as a linear combination of 252 and 198.</a:t>
            </a:r>
            <a:endParaRPr lang="zh-CN" altLang="en-US"/>
          </a:p>
        </p:txBody>
      </p:sp>
      <p:sp>
        <p:nvSpPr>
          <p:cNvPr id="3" name="内容占位符 2"/>
          <p:cNvSpPr>
            <a:spLocks noGrp="1"/>
          </p:cNvSpPr>
          <p:nvPr>
            <p:ph idx="1"/>
          </p:nvPr>
        </p:nvSpPr>
        <p:spPr/>
        <p:txBody>
          <a:bodyPr/>
          <a:p>
            <a:r>
              <a:rPr lang="zh-CN" altLang="en-US"/>
              <a:t>252 = 1 · 198 + 54</a:t>
            </a:r>
            <a:r>
              <a:rPr lang="en-US" altLang="zh-CN"/>
              <a:t>,  </a:t>
            </a:r>
            <a:r>
              <a:rPr lang="zh-CN" altLang="en-US"/>
              <a:t>198 = 3 · 54 + 36</a:t>
            </a:r>
            <a:endParaRPr lang="zh-CN" altLang="en-US"/>
          </a:p>
          <a:p>
            <a:pPr marL="0" indent="0">
              <a:buNone/>
            </a:pPr>
            <a:r>
              <a:rPr lang="zh-CN" altLang="en-US"/>
              <a:t>54 = 1 · 36 + 18</a:t>
            </a:r>
            <a:r>
              <a:rPr lang="en-US" altLang="zh-CN"/>
              <a:t>,  </a:t>
            </a:r>
            <a:r>
              <a:rPr lang="zh-CN" altLang="en-US"/>
              <a:t>36 = 2 · 18.</a:t>
            </a:r>
            <a:endParaRPr lang="zh-CN" altLang="en-US"/>
          </a:p>
          <a:p>
            <a:pPr marL="0" indent="0">
              <a:buNone/>
            </a:pPr>
            <a:r>
              <a:rPr lang="en-US" altLang="zh-CN"/>
              <a:t>then </a:t>
            </a:r>
            <a:endParaRPr lang="en-US" altLang="zh-CN"/>
          </a:p>
          <a:p>
            <a:pPr marL="0" indent="0">
              <a:buNone/>
            </a:pPr>
            <a:r>
              <a:rPr lang="zh-CN" altLang="en-US"/>
              <a:t>18 = 54 − 1 · 36</a:t>
            </a:r>
            <a:r>
              <a:rPr lang="en-US" altLang="zh-CN"/>
              <a:t> and </a:t>
            </a:r>
            <a:r>
              <a:rPr lang="zh-CN" altLang="en-US"/>
              <a:t>36 = 198 − 3 · 54</a:t>
            </a:r>
            <a:endParaRPr lang="zh-CN" altLang="en-US"/>
          </a:p>
          <a:p>
            <a:pPr marL="0" indent="0">
              <a:buNone/>
            </a:pPr>
            <a:r>
              <a:rPr lang="zh-CN" altLang="en-US"/>
              <a:t>18 = 54 − 1 · 36 = 54 − 1 · (198 − 3 · 54) </a:t>
            </a:r>
            <a:endParaRPr lang="zh-CN" altLang="en-US"/>
          </a:p>
          <a:p>
            <a:pPr marL="0" indent="0">
              <a:buNone/>
            </a:pPr>
            <a:r>
              <a:rPr lang="zh-CN" altLang="en-US"/>
              <a:t>= 4 · 54 − 1 · 198.</a:t>
            </a:r>
            <a:endParaRPr lang="zh-CN" altLang="en-US"/>
          </a:p>
          <a:p>
            <a:pPr marL="0" indent="0">
              <a:buNone/>
            </a:pPr>
            <a:r>
              <a:rPr lang="en-US" altLang="zh-CN"/>
              <a:t>and 54=</a:t>
            </a:r>
            <a:r>
              <a:rPr lang="zh-CN" altLang="en-US">
                <a:sym typeface="+mn-ea"/>
              </a:rPr>
              <a:t>252 </a:t>
            </a:r>
            <a:r>
              <a:rPr lang="en-US" altLang="zh-CN">
                <a:sym typeface="+mn-ea"/>
              </a:rPr>
              <a:t>-</a:t>
            </a:r>
            <a:r>
              <a:rPr lang="zh-CN" altLang="en-US">
                <a:sym typeface="+mn-ea"/>
              </a:rPr>
              <a:t> 1 · 198 </a:t>
            </a:r>
            <a:endParaRPr lang="zh-CN" altLang="en-US">
              <a:sym typeface="+mn-ea"/>
            </a:endParaRPr>
          </a:p>
          <a:p>
            <a:pPr marL="0" indent="0">
              <a:buNone/>
            </a:pPr>
            <a:r>
              <a:rPr lang="zh-CN" altLang="en-US"/>
              <a:t>18 = 4 · (252 − 1 · 198) − 1 · 198 </a:t>
            </a:r>
            <a:endParaRPr lang="zh-CN" altLang="en-US"/>
          </a:p>
          <a:p>
            <a:pPr marL="0" indent="0">
              <a:buNone/>
            </a:pPr>
            <a:r>
              <a:rPr lang="zh-CN" altLang="en-US"/>
              <a:t>= 4 · 252 − 5 · 198,</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Corollaries of Bezout’s Theorem</a:t>
            </a:r>
            <a:endParaRPr lang="zh-CN" altLang="en-US"/>
          </a:p>
        </p:txBody>
      </p:sp>
      <p:pic>
        <p:nvPicPr>
          <p:cNvPr id="4" name="内容占位符 3"/>
          <p:cNvPicPr>
            <a:picLocks noGrp="1" noChangeAspect="1"/>
          </p:cNvPicPr>
          <p:nvPr>
            <p:ph idx="1"/>
          </p:nvPr>
        </p:nvPicPr>
        <p:blipFill>
          <a:blip r:embed="rId1"/>
          <a:stretch>
            <a:fillRect/>
          </a:stretch>
        </p:blipFill>
        <p:spPr>
          <a:xfrm>
            <a:off x="121920" y="1739900"/>
            <a:ext cx="8774430" cy="400939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Dividing Congruences by an Integer</a:t>
            </a:r>
            <a:endParaRPr lang="zh-CN" altLang="en-US"/>
          </a:p>
        </p:txBody>
      </p:sp>
      <p:pic>
        <p:nvPicPr>
          <p:cNvPr id="4" name="内容占位符 3"/>
          <p:cNvPicPr>
            <a:picLocks noGrp="1" noChangeAspect="1"/>
          </p:cNvPicPr>
          <p:nvPr>
            <p:ph idx="1"/>
          </p:nvPr>
        </p:nvPicPr>
        <p:blipFill>
          <a:blip r:embed="rId1"/>
          <a:stretch>
            <a:fillRect/>
          </a:stretch>
        </p:blipFill>
        <p:spPr>
          <a:xfrm>
            <a:off x="619125" y="4173855"/>
            <a:ext cx="6762750" cy="2228850"/>
          </a:xfrm>
          <a:prstGeom prst="rect">
            <a:avLst/>
          </a:prstGeom>
        </p:spPr>
      </p:pic>
      <p:sp>
        <p:nvSpPr>
          <p:cNvPr id="3" name="文本框 2"/>
          <p:cNvSpPr txBox="1"/>
          <p:nvPr/>
        </p:nvSpPr>
        <p:spPr>
          <a:xfrm>
            <a:off x="466725" y="2090420"/>
            <a:ext cx="7499985" cy="1938020"/>
          </a:xfrm>
          <a:prstGeom prst="rect">
            <a:avLst/>
          </a:prstGeom>
          <a:noFill/>
        </p:spPr>
        <p:txBody>
          <a:bodyPr wrap="square" rtlCol="0" anchor="t">
            <a:spAutoFit/>
          </a:bodyPr>
          <a:p>
            <a:r>
              <a:rPr lang="zh-CN" altLang="en-US"/>
              <a:t>The congruence 14 ≡ 8 (mod 6) holds, but both sides of this congruence cannot be divided by 2</a:t>
            </a:r>
            <a:endParaRPr lang="zh-CN" altLang="en-US"/>
          </a:p>
          <a:p>
            <a:r>
              <a:rPr lang="zh-CN" altLang="en-US"/>
              <a:t>to produce a valid congruence because 14/2 = 7 and 8/2 = 4, but 7 ≡ 4 (mod 6)</a:t>
            </a:r>
            <a:r>
              <a:rPr lang="en-US" altLang="zh-CN"/>
              <a:t>is false</a:t>
            </a:r>
            <a:r>
              <a:rPr lang="zh-CN" altLang="en-US"/>
              <a:t>.</a:t>
            </a:r>
            <a:r>
              <a:rPr lang="en-US" altLang="zh-CN"/>
              <a:t>  we can if this </a:t>
            </a:r>
            <a:r>
              <a:rPr lang="en-US" altLang="zh-CN">
                <a:solidFill>
                  <a:srgbClr val="FF0000"/>
                </a:solidFill>
              </a:rPr>
              <a:t>integer is relatively prime to m</a:t>
            </a:r>
            <a:endParaRPr lang="en-US" altLang="zh-CN">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Linear Congruences</a:t>
            </a:r>
            <a:endParaRPr lang="zh-CN" altLang="en-US"/>
          </a:p>
        </p:txBody>
      </p:sp>
      <p:pic>
        <p:nvPicPr>
          <p:cNvPr id="4" name="内容占位符 3"/>
          <p:cNvPicPr>
            <a:picLocks noGrp="1" noChangeAspect="1"/>
          </p:cNvPicPr>
          <p:nvPr>
            <p:ph idx="1"/>
          </p:nvPr>
        </p:nvPicPr>
        <p:blipFill>
          <a:blip r:embed="rId1"/>
          <a:stretch>
            <a:fillRect/>
          </a:stretch>
        </p:blipFill>
        <p:spPr>
          <a:xfrm>
            <a:off x="629920" y="1261745"/>
            <a:ext cx="7297420" cy="504444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Modular Inverse</a:t>
            </a:r>
            <a:endParaRPr lang="zh-CN" altLang="en-US"/>
          </a:p>
        </p:txBody>
      </p:sp>
      <p:pic>
        <p:nvPicPr>
          <p:cNvPr id="4" name="内容占位符 3"/>
          <p:cNvPicPr>
            <a:picLocks noGrp="1" noChangeAspect="1"/>
          </p:cNvPicPr>
          <p:nvPr>
            <p:ph idx="1"/>
          </p:nvPr>
        </p:nvPicPr>
        <p:blipFill>
          <a:blip r:embed="rId1"/>
          <a:stretch>
            <a:fillRect/>
          </a:stretch>
        </p:blipFill>
        <p:spPr>
          <a:xfrm>
            <a:off x="377825" y="1494155"/>
            <a:ext cx="8397875" cy="435483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Inverse of a modulo m</a:t>
            </a:r>
            <a:endParaRPr lang="zh-CN" altLang="en-US"/>
          </a:p>
        </p:txBody>
      </p:sp>
      <p:pic>
        <p:nvPicPr>
          <p:cNvPr id="4" name="内容占位符 3"/>
          <p:cNvPicPr>
            <a:picLocks noGrp="1" noChangeAspect="1"/>
          </p:cNvPicPr>
          <p:nvPr>
            <p:ph idx="1"/>
          </p:nvPr>
        </p:nvPicPr>
        <p:blipFill>
          <a:blip r:embed="rId1"/>
          <a:stretch>
            <a:fillRect/>
          </a:stretch>
        </p:blipFill>
        <p:spPr>
          <a:xfrm>
            <a:off x="11430" y="1986915"/>
            <a:ext cx="8922385" cy="36703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The division algorithm</a:t>
            </a:r>
            <a:endParaRPr lang="en-US" altLang="zh-CN" kern="1200" dirty="0">
              <a:solidFill>
                <a:srgbClr val="002060"/>
              </a:solidFill>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lstStyle/>
          <a:p>
            <a:r>
              <a:rPr lang="en-US" altLang="zh-CN" sz="2800" dirty="0"/>
              <a:t>Let a be integer and d be a positive integer. Then there are unique integers q and r with 0 ≤ r &lt; d, </a:t>
            </a:r>
            <a:endParaRPr lang="en-US" altLang="zh-CN" sz="2800" dirty="0"/>
          </a:p>
          <a:p>
            <a:pPr>
              <a:buNone/>
            </a:pPr>
            <a:r>
              <a:rPr lang="en-US" altLang="zh-CN" sz="2800" dirty="0"/>
              <a:t>     s.t. a=dq+r</a:t>
            </a:r>
            <a:endParaRPr lang="en-US" altLang="zh-CN" sz="2800" dirty="0"/>
          </a:p>
          <a:p>
            <a:r>
              <a:rPr lang="en-US" altLang="zh-CN" sz="2800" dirty="0"/>
              <a:t>In the equality, q is the quotient, r is the remainder</a:t>
            </a:r>
            <a:endParaRPr lang="en-US" altLang="zh-CN" sz="2800" dirty="0"/>
          </a:p>
          <a:p>
            <a:pPr>
              <a:buNone/>
            </a:pPr>
            <a:r>
              <a:rPr lang="en-US" altLang="zh-CN" sz="2800" dirty="0"/>
              <a:t>    q = a </a:t>
            </a:r>
            <a:r>
              <a:rPr lang="en-US" altLang="zh-CN" sz="2800" b="1" dirty="0"/>
              <a:t>div</a:t>
            </a:r>
            <a:r>
              <a:rPr lang="en-US" altLang="zh-CN" sz="2800" dirty="0"/>
              <a:t> d, r = a </a:t>
            </a:r>
            <a:r>
              <a:rPr lang="en-US" altLang="zh-CN" sz="2800" b="1" dirty="0"/>
              <a:t>mod</a:t>
            </a:r>
            <a:r>
              <a:rPr lang="en-US" altLang="zh-CN" sz="2800" dirty="0"/>
              <a:t> d</a:t>
            </a:r>
            <a:endParaRPr lang="en-US" altLang="zh-CN" sz="2800" dirty="0"/>
          </a:p>
          <a:p>
            <a:r>
              <a:rPr lang="en-US" altLang="zh-CN" sz="2800" dirty="0"/>
              <a:t>-11 divided by 3</a:t>
            </a:r>
            <a:endParaRPr lang="en-US" altLang="zh-CN" sz="2800" dirty="0"/>
          </a:p>
          <a:p>
            <a:r>
              <a:rPr lang="en-US" altLang="zh-CN" sz="2800" dirty="0"/>
              <a:t>-11=3(-4)+1, -4=-11 div 3, 1=-11 mod 3</a:t>
            </a:r>
            <a:endParaRPr lang="en-US" altLang="zh-CN" sz="2800" dirty="0"/>
          </a:p>
          <a:p>
            <a:r>
              <a:rPr lang="en-US" altLang="zh-CN" sz="2800" dirty="0"/>
              <a:t>-11=3(-3)-2, </a:t>
            </a:r>
            <a:r>
              <a:rPr lang="en-US" altLang="zh-CN" sz="2800" dirty="0">
                <a:solidFill>
                  <a:srgbClr val="FF0000"/>
                </a:solidFill>
              </a:rPr>
              <a:t>but remainder cannot be negative</a:t>
            </a:r>
            <a:endParaRPr lang="en-US" altLang="zh-CN" sz="2800" dirty="0">
              <a:solidFill>
                <a:srgbClr val="FF0000"/>
              </a:solidFill>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Find an inverse of 101 modulo 4620.</a:t>
            </a:r>
            <a:endParaRPr lang="zh-CN" altLang="en-US"/>
          </a:p>
        </p:txBody>
      </p:sp>
      <p:pic>
        <p:nvPicPr>
          <p:cNvPr id="4" name="内容占位符 3"/>
          <p:cNvPicPr>
            <a:picLocks noGrp="1" noChangeAspect="1"/>
          </p:cNvPicPr>
          <p:nvPr>
            <p:ph idx="1"/>
          </p:nvPr>
        </p:nvPicPr>
        <p:blipFill>
          <a:blip r:embed="rId1"/>
          <a:stretch>
            <a:fillRect/>
          </a:stretch>
        </p:blipFill>
        <p:spPr>
          <a:xfrm>
            <a:off x="676275" y="2424430"/>
            <a:ext cx="8204835" cy="308864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Using Inverses to Solve Congruences</a:t>
            </a:r>
            <a:endParaRPr lang="zh-CN" altLang="en-US"/>
          </a:p>
        </p:txBody>
      </p:sp>
      <p:pic>
        <p:nvPicPr>
          <p:cNvPr id="4" name="内容占位符 3"/>
          <p:cNvPicPr>
            <a:picLocks noGrp="1" noChangeAspect="1"/>
          </p:cNvPicPr>
          <p:nvPr>
            <p:ph idx="1"/>
          </p:nvPr>
        </p:nvPicPr>
        <p:blipFill>
          <a:blip r:embed="rId1"/>
          <a:stretch>
            <a:fillRect/>
          </a:stretch>
        </p:blipFill>
        <p:spPr>
          <a:xfrm>
            <a:off x="269875" y="1873885"/>
            <a:ext cx="8619490" cy="398526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Number of Solutions to Congruences ∗</a:t>
            </a:r>
            <a:endParaRPr lang="zh-CN" altLang="en-US" sz="3600"/>
          </a:p>
        </p:txBody>
      </p:sp>
      <p:pic>
        <p:nvPicPr>
          <p:cNvPr id="4" name="内容占位符 3"/>
          <p:cNvPicPr>
            <a:picLocks noGrp="1" noChangeAspect="1"/>
          </p:cNvPicPr>
          <p:nvPr>
            <p:ph idx="1"/>
          </p:nvPr>
        </p:nvPicPr>
        <p:blipFill>
          <a:blip r:embed="rId1"/>
          <a:stretch>
            <a:fillRect/>
          </a:stretch>
        </p:blipFill>
        <p:spPr>
          <a:xfrm>
            <a:off x="47625" y="1065530"/>
            <a:ext cx="8639175" cy="582549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The Chinese Remainder Theorem</a:t>
            </a:r>
            <a:endParaRPr lang="zh-CN" altLang="en-US"/>
          </a:p>
        </p:txBody>
      </p:sp>
      <p:sp>
        <p:nvSpPr>
          <p:cNvPr id="3" name="内容占位符 2"/>
          <p:cNvSpPr>
            <a:spLocks noGrp="1"/>
          </p:cNvSpPr>
          <p:nvPr>
            <p:ph idx="1"/>
          </p:nvPr>
        </p:nvSpPr>
        <p:spPr/>
        <p:txBody>
          <a:bodyPr/>
          <a:lstStyle/>
          <a:p>
            <a:r>
              <a:rPr lang="zh-CN" altLang="en-US" sz="2400"/>
              <a:t>In the first century, the Chinese mathematician Sun-Tsu</a:t>
            </a:r>
            <a:endParaRPr lang="zh-CN" altLang="en-US" sz="2400"/>
          </a:p>
          <a:p>
            <a:r>
              <a:rPr lang="zh-CN" altLang="en-US" sz="2400"/>
              <a:t>asked:</a:t>
            </a:r>
            <a:endParaRPr lang="zh-CN" altLang="en-US" sz="2400"/>
          </a:p>
          <a:p>
            <a:r>
              <a:rPr lang="zh-CN" altLang="en-US" sz="2400"/>
              <a:t>“There are certain things whose number is unknown. When</a:t>
            </a:r>
            <a:endParaRPr lang="zh-CN" altLang="en-US" sz="2400"/>
          </a:p>
          <a:p>
            <a:r>
              <a:rPr lang="zh-CN" altLang="en-US" sz="2400"/>
              <a:t>divided by 3, the remainder is 2; when divided by 5, the</a:t>
            </a:r>
            <a:endParaRPr lang="zh-CN" altLang="en-US" sz="2400"/>
          </a:p>
          <a:p>
            <a:r>
              <a:rPr lang="zh-CN" altLang="en-US" sz="2400"/>
              <a:t>remainder is 3; when divided by 7, the remainder is 2. What</a:t>
            </a:r>
            <a:endParaRPr lang="zh-CN" altLang="en-US" sz="2400"/>
          </a:p>
          <a:p>
            <a:r>
              <a:rPr lang="zh-CN" altLang="en-US" sz="2400"/>
              <a:t>will be the number of things?” </a:t>
            </a:r>
            <a:endParaRPr lang="zh-CN" altLang="en-US" sz="2400"/>
          </a:p>
          <a:p>
            <a:endParaRPr lang="zh-CN" altLang="en-US" sz="2400"/>
          </a:p>
          <a:p>
            <a:r>
              <a:rPr lang="zh-CN" altLang="en-US" sz="2400"/>
              <a:t>x ≡ 2 (mod 3)</a:t>
            </a:r>
            <a:endParaRPr lang="zh-CN" altLang="en-US" sz="2400"/>
          </a:p>
          <a:p>
            <a:r>
              <a:rPr lang="zh-CN" altLang="en-US" sz="2400"/>
              <a:t>x ≡ 3 (mod 5)</a:t>
            </a:r>
            <a:endParaRPr lang="zh-CN" altLang="en-US" sz="2400"/>
          </a:p>
          <a:p>
            <a:r>
              <a:rPr lang="zh-CN" altLang="en-US" sz="2400"/>
              <a:t>x ≡ 2 (mod 7)</a:t>
            </a:r>
            <a:endParaRPr lang="zh-CN"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The Chinese Remainder Theorem</a:t>
            </a:r>
            <a:endParaRPr lang="zh-CN" altLang="en-US"/>
          </a:p>
        </p:txBody>
      </p:sp>
      <p:pic>
        <p:nvPicPr>
          <p:cNvPr id="4" name="内容占位符 3"/>
          <p:cNvPicPr>
            <a:picLocks noGrp="1" noChangeAspect="1"/>
          </p:cNvPicPr>
          <p:nvPr>
            <p:ph idx="1"/>
          </p:nvPr>
        </p:nvPicPr>
        <p:blipFill>
          <a:blip r:embed="rId1"/>
          <a:stretch>
            <a:fillRect/>
          </a:stretch>
        </p:blipFill>
        <p:spPr>
          <a:xfrm>
            <a:off x="619125" y="1520190"/>
            <a:ext cx="8589010" cy="4131945"/>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457200" y="1230630"/>
            <a:ext cx="8270240" cy="2836545"/>
          </a:xfrm>
          <a:prstGeom prst="rect">
            <a:avLst/>
          </a:prstGeom>
        </p:spPr>
      </p:pic>
      <p:pic>
        <p:nvPicPr>
          <p:cNvPr id="5" name="图片 4"/>
          <p:cNvPicPr>
            <a:picLocks noChangeAspect="1"/>
          </p:cNvPicPr>
          <p:nvPr/>
        </p:nvPicPr>
        <p:blipFill>
          <a:blip r:embed="rId2"/>
          <a:stretch>
            <a:fillRect/>
          </a:stretch>
        </p:blipFill>
        <p:spPr>
          <a:xfrm>
            <a:off x="597535" y="4204335"/>
            <a:ext cx="7606030" cy="1749425"/>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1"/>
          <a:stretch>
            <a:fillRect/>
          </a:stretch>
        </p:blipFill>
        <p:spPr>
          <a:xfrm>
            <a:off x="1905" y="5715"/>
            <a:ext cx="8684895" cy="566483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back substitution</a:t>
            </a:r>
            <a:endParaRPr lang="zh-CN" altLang="en-US"/>
          </a:p>
        </p:txBody>
      </p:sp>
      <p:sp>
        <p:nvSpPr>
          <p:cNvPr id="3" name="内容占位符 2"/>
          <p:cNvSpPr>
            <a:spLocks noGrp="1"/>
          </p:cNvSpPr>
          <p:nvPr>
            <p:ph idx="1"/>
          </p:nvPr>
        </p:nvSpPr>
        <p:spPr/>
        <p:txBody>
          <a:bodyPr/>
          <a:lstStyle/>
          <a:p>
            <a:r>
              <a:rPr lang="zh-CN" altLang="en-US"/>
              <a:t>Use the method of back substitution to find all integers x such that x ≡ 1 (mod 5), x ≡ 2 (mod 6), and x ≡ 3 (mod 7)</a:t>
            </a:r>
            <a:endParaRPr lang="zh-CN" altLang="en-US"/>
          </a:p>
          <a:p>
            <a:endParaRPr lang="zh-CN" altLang="en-US"/>
          </a:p>
          <a:p>
            <a:r>
              <a:rPr lang="zh-CN" altLang="en-US"/>
              <a:t> </a:t>
            </a:r>
            <a:r>
              <a:rPr lang="en-US" altLang="zh-CN"/>
              <a:t>from first: </a:t>
            </a:r>
            <a:r>
              <a:rPr lang="zh-CN" altLang="en-US"/>
              <a:t>x = 5t + 1 where t is an integer. Substituting this expression for x into the second congruence</a:t>
            </a:r>
            <a:endParaRPr lang="zh-CN" altLang="en-US"/>
          </a:p>
          <a:p>
            <a:r>
              <a:rPr lang="zh-CN" altLang="en-US"/>
              <a:t>5t + 1 ≡ 2 (mod 6),</a:t>
            </a:r>
            <a:r>
              <a:rPr lang="en-US" altLang="zh-CN"/>
              <a:t>---e2</a:t>
            </a:r>
            <a:endParaRPr lang="zh-CN" altLang="en-US"/>
          </a:p>
          <a:p>
            <a:r>
              <a:rPr lang="en-US" altLang="zh-CN"/>
              <a:t>solution: t ≡ 5 (mod 6)---e1,e2</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a:t>let: </a:t>
            </a:r>
            <a:r>
              <a:rPr lang="zh-CN" altLang="en-US"/>
              <a:t>t = 6u + 5</a:t>
            </a:r>
            <a:r>
              <a:rPr lang="en-US" altLang="zh-CN"/>
              <a:t>, and  x = 5t + 1  --e1</a:t>
            </a:r>
            <a:endParaRPr lang="en-US" altLang="zh-CN"/>
          </a:p>
          <a:p>
            <a:pPr marL="0" indent="0">
              <a:buNone/>
            </a:pPr>
            <a:r>
              <a:rPr lang="en-US" altLang="zh-CN"/>
              <a:t>x = 5(6u + 5) + 1 = 30u + 26.</a:t>
            </a:r>
            <a:endParaRPr lang="en-US" altLang="zh-CN"/>
          </a:p>
          <a:p>
            <a:pPr marL="0" indent="0">
              <a:buNone/>
            </a:pPr>
            <a:endParaRPr lang="en-US" altLang="zh-CN"/>
          </a:p>
          <a:p>
            <a:pPr marL="0" indent="0">
              <a:buNone/>
            </a:pPr>
            <a:r>
              <a:rPr lang="en-US" altLang="zh-CN"/>
              <a:t>insert this into the third equation to obtain</a:t>
            </a:r>
            <a:endParaRPr lang="en-US" altLang="zh-CN"/>
          </a:p>
          <a:p>
            <a:pPr marL="0" indent="0">
              <a:buNone/>
            </a:pPr>
            <a:r>
              <a:rPr lang="en-US" altLang="zh-CN"/>
              <a:t>30u + 26 ≡ 3 (mod 7) then:</a:t>
            </a:r>
            <a:endParaRPr lang="en-US" altLang="zh-CN"/>
          </a:p>
          <a:p>
            <a:pPr marL="0" indent="0">
              <a:buNone/>
            </a:pPr>
            <a:r>
              <a:rPr lang="en-US" altLang="zh-CN"/>
              <a:t>30u</a:t>
            </a:r>
            <a:r>
              <a:rPr lang="en-US" altLang="zh-CN">
                <a:sym typeface="+mn-ea"/>
              </a:rPr>
              <a:t>≡ 5 (mod 7) that is u ≡ 6 (mod 7), </a:t>
            </a:r>
            <a:endParaRPr lang="en-US" altLang="zh-CN">
              <a:sym typeface="+mn-ea"/>
            </a:endParaRPr>
          </a:p>
          <a:p>
            <a:pPr marL="0" indent="0">
              <a:buNone/>
            </a:pPr>
            <a:r>
              <a:rPr lang="en-US" altLang="zh-CN">
                <a:sym typeface="+mn-ea"/>
              </a:rPr>
              <a:t>let u=7v+6 and x = 30u + 26 then x = 30(7v + 6) + 26 = 210v+ 206</a:t>
            </a:r>
            <a:endParaRPr lang="en-US" altLang="zh-CN">
              <a:sym typeface="+mn-ea"/>
            </a:endParaRPr>
          </a:p>
          <a:p>
            <a:pPr marL="0" indent="0">
              <a:buNone/>
            </a:pPr>
            <a:r>
              <a:rPr lang="en-US" altLang="zh-CN">
                <a:sym typeface="+mn-ea"/>
              </a:rPr>
              <a:t>so: x ≡ 206 (mod 210).</a:t>
            </a:r>
            <a:endParaRPr lang="en-US" altLang="zh-CN">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solidFill>
                  <a:srgbClr val="FF0000"/>
                </a:solidFill>
              </a:rPr>
            </a:br>
            <a:endParaRPr lang="zh-CN" altLang="en-US"/>
          </a:p>
        </p:txBody>
      </p:sp>
      <p:pic>
        <p:nvPicPr>
          <p:cNvPr id="4" name="内容占位符 3"/>
          <p:cNvPicPr>
            <a:picLocks noGrp="1" noChangeAspect="1"/>
          </p:cNvPicPr>
          <p:nvPr>
            <p:ph idx="1"/>
          </p:nvPr>
        </p:nvPicPr>
        <p:blipFill>
          <a:blip r:embed="rId1"/>
          <a:stretch>
            <a:fillRect/>
          </a:stretch>
        </p:blipFill>
        <p:spPr>
          <a:xfrm>
            <a:off x="514350" y="1417955"/>
            <a:ext cx="8229600" cy="3695065"/>
          </a:xfrm>
          <a:prstGeom prst="rect">
            <a:avLst/>
          </a:prstGeom>
        </p:spPr>
      </p:pic>
      <p:sp>
        <p:nvSpPr>
          <p:cNvPr id="3" name="文本框 2"/>
          <p:cNvSpPr txBox="1"/>
          <p:nvPr/>
        </p:nvSpPr>
        <p:spPr>
          <a:xfrm>
            <a:off x="914400" y="5486400"/>
            <a:ext cx="5881370" cy="460375"/>
          </a:xfrm>
          <a:prstGeom prst="rect">
            <a:avLst/>
          </a:prstGeom>
          <a:noFill/>
        </p:spPr>
        <p:txBody>
          <a:bodyPr wrap="none" rtlCol="0" anchor="t">
            <a:spAutoFit/>
          </a:bodyPr>
          <a:p>
            <a:pPr>
              <a:buNone/>
            </a:pPr>
            <a:r>
              <a:rPr lang="en-US" altLang="zh-CN" dirty="0">
                <a:solidFill>
                  <a:srgbClr val="FF0000"/>
                </a:solidFill>
                <a:sym typeface="+mn-ea"/>
              </a:rPr>
              <a:t>ab mod m = ((a mod m)(b mod m)) mod m</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Modular arithmetic</a:t>
            </a:r>
            <a:endParaRPr lang="en-US" altLang="zh-CN" kern="1200" dirty="0">
              <a:solidFill>
                <a:srgbClr val="002060"/>
              </a:solidFill>
              <a:latin typeface="+mj-lt"/>
              <a:ea typeface="+mj-ea"/>
              <a:cs typeface="+mj-cs"/>
            </a:endParaRPr>
          </a:p>
        </p:txBody>
      </p:sp>
      <p:sp>
        <p:nvSpPr>
          <p:cNvPr id="11267" name="Content Placeholder 2"/>
          <p:cNvSpPr>
            <a:spLocks noGrp="1"/>
          </p:cNvSpPr>
          <p:nvPr>
            <p:ph idx="1"/>
          </p:nvPr>
        </p:nvSpPr>
        <p:spPr/>
        <p:txBody>
          <a:bodyPr vert="horz" wrap="square" lIns="91440" tIns="45720" rIns="91440" bIns="45720" anchor="t"/>
          <a:lstStyle/>
          <a:p>
            <a:r>
              <a:rPr lang="en-US" altLang="zh-CN" sz="2800" dirty="0"/>
              <a:t>If a and b are integers and m is a positive integer, then a is </a:t>
            </a:r>
            <a:r>
              <a:rPr lang="en-US" altLang="zh-CN" sz="2800" b="1" dirty="0"/>
              <a:t>congruent</a:t>
            </a:r>
            <a:r>
              <a:rPr lang="en-US" altLang="zh-CN" sz="2800" dirty="0"/>
              <a:t> to b modulo m if m divides a-b</a:t>
            </a:r>
            <a:endParaRPr lang="en-US" altLang="zh-CN" sz="2800" dirty="0"/>
          </a:p>
          <a:p>
            <a:r>
              <a:rPr lang="en-US" altLang="zh-CN" sz="2800" dirty="0"/>
              <a:t>We use the notation </a:t>
            </a:r>
            <a:r>
              <a:rPr lang="en-US" altLang="zh-CN" sz="2800" dirty="0">
                <a:solidFill>
                  <a:srgbClr val="FF0000"/>
                </a:solidFill>
              </a:rPr>
              <a:t>a≡b (mod m)</a:t>
            </a:r>
            <a:r>
              <a:rPr lang="en-US" altLang="zh-CN" sz="2800" dirty="0"/>
              <a:t> to indicate that </a:t>
            </a:r>
            <a:r>
              <a:rPr lang="en-US" altLang="zh-CN" sz="2800" dirty="0">
                <a:solidFill>
                  <a:srgbClr val="FF0000"/>
                </a:solidFill>
              </a:rPr>
              <a:t>a is </a:t>
            </a:r>
            <a:r>
              <a:rPr lang="en-US" altLang="zh-CN" sz="2800" b="1" dirty="0">
                <a:solidFill>
                  <a:srgbClr val="FF0000"/>
                </a:solidFill>
              </a:rPr>
              <a:t>congruent</a:t>
            </a:r>
            <a:r>
              <a:rPr lang="en-US" altLang="zh-CN" sz="2800" dirty="0">
                <a:solidFill>
                  <a:srgbClr val="FF0000"/>
                </a:solidFill>
              </a:rPr>
              <a:t> to b modulo m </a:t>
            </a:r>
            <a:endParaRPr lang="en-US" altLang="zh-CN" sz="2800" dirty="0"/>
          </a:p>
          <a:p>
            <a:r>
              <a:rPr lang="en-US" altLang="zh-CN" sz="2800" dirty="0"/>
              <a:t>If a and b are not congruent modulo m, we write a </a:t>
            </a:r>
            <a:r>
              <a:rPr lang="en-US" altLang="zh-CN" sz="2800" dirty="0">
                <a:latin typeface="Cambria Math" panose="02040503050406030204" pitchFamily="18" charset="0"/>
                <a:cs typeface="Cambria Math" panose="02040503050406030204" pitchFamily="18" charset="0"/>
              </a:rPr>
              <a:t>≢b (mod m)</a:t>
            </a:r>
            <a:endParaRPr lang="en-US" altLang="zh-CN" sz="2800" dirty="0">
              <a:latin typeface="Cambria Math" panose="02040503050406030204" pitchFamily="18" charset="0"/>
              <a:cs typeface="Cambria Math" panose="02040503050406030204" pitchFamily="18" charset="0"/>
            </a:endParaRPr>
          </a:p>
          <a:p>
            <a:r>
              <a:rPr lang="en-US" altLang="zh-CN" sz="2800" dirty="0">
                <a:latin typeface="Cambria Math" panose="02040503050406030204" pitchFamily="18" charset="0"/>
                <a:cs typeface="Cambria Math" panose="02040503050406030204" pitchFamily="18" charset="0"/>
              </a:rPr>
              <a:t>Let a and b be integers, m be a positive integer. Then a</a:t>
            </a:r>
            <a:r>
              <a:rPr lang="en-US" altLang="zh-CN" sz="2800" dirty="0"/>
              <a:t>≡b (mod m) if and only if </a:t>
            </a:r>
            <a:r>
              <a:rPr lang="en-US" altLang="zh-CN" sz="2800" dirty="0">
                <a:solidFill>
                  <a:srgbClr val="FF0000"/>
                </a:solidFill>
              </a:rPr>
              <a:t>a mod m = b mod m</a:t>
            </a:r>
            <a:endParaRPr lang="en-US" altLang="zh-CN" sz="2800" dirty="0">
              <a:solidFill>
                <a:srgbClr val="FF0000"/>
              </a:solidFill>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 and q are primes</a:t>
            </a:r>
            <a:endParaRPr lang="en-US" altLang="zh-CN"/>
          </a:p>
        </p:txBody>
      </p:sp>
      <p:pic>
        <p:nvPicPr>
          <p:cNvPr id="4" name="内容占位符 3"/>
          <p:cNvPicPr>
            <a:picLocks noGrp="1" noChangeAspect="1"/>
          </p:cNvPicPr>
          <p:nvPr>
            <p:ph idx="1"/>
          </p:nvPr>
        </p:nvPicPr>
        <p:blipFill>
          <a:blip r:embed="rId1"/>
          <a:stretch>
            <a:fillRect/>
          </a:stretch>
        </p:blipFill>
        <p:spPr>
          <a:xfrm>
            <a:off x="457200" y="1913890"/>
            <a:ext cx="8229600" cy="3897630"/>
          </a:xfrm>
          <a:prstGeom prst="rect">
            <a:avLst/>
          </a:prstGeom>
        </p:spPr>
      </p:pic>
      <p:pic>
        <p:nvPicPr>
          <p:cNvPr id="5" name="图片 4"/>
          <p:cNvPicPr>
            <a:picLocks noChangeAspect="1"/>
          </p:cNvPicPr>
          <p:nvPr/>
        </p:nvPicPr>
        <p:blipFill>
          <a:blip r:embed="rId2"/>
          <a:stretch>
            <a:fillRect/>
          </a:stretch>
        </p:blipFill>
        <p:spPr>
          <a:xfrm>
            <a:off x="146050" y="1417955"/>
            <a:ext cx="8591550" cy="518795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4.5 Applications of congruence</a:t>
            </a:r>
            <a:endParaRPr lang="en-US" altLang="zh-CN" kern="1200" dirty="0">
              <a:solidFill>
                <a:srgbClr val="002060"/>
              </a:solidFill>
              <a:latin typeface="+mj-lt"/>
              <a:ea typeface="+mj-ea"/>
              <a:cs typeface="+mj-cs"/>
            </a:endParaRPr>
          </a:p>
        </p:txBody>
      </p:sp>
      <p:sp>
        <p:nvSpPr>
          <p:cNvPr id="21507" name="Content Placeholder 2"/>
          <p:cNvSpPr>
            <a:spLocks noGrp="1"/>
          </p:cNvSpPr>
          <p:nvPr>
            <p:ph idx="1"/>
          </p:nvPr>
        </p:nvSpPr>
        <p:spPr/>
        <p:txBody>
          <a:bodyPr vert="horz" wrap="square" lIns="91440" tIns="45720" rIns="91440" bIns="45720" anchor="t"/>
          <a:lstStyle/>
          <a:p>
            <a:r>
              <a:rPr lang="en-US" altLang="zh-CN" sz="2800" dirty="0"/>
              <a:t>Hashing function: h(k) where k is a key</a:t>
            </a:r>
            <a:endParaRPr lang="en-US" altLang="zh-CN" sz="2800" dirty="0"/>
          </a:p>
          <a:p>
            <a:r>
              <a:rPr lang="en-US" altLang="zh-CN" sz="2800" dirty="0"/>
              <a:t>One common function: h(k)=k mod m where m is the number of available memory location</a:t>
            </a:r>
            <a:endParaRPr lang="en-US" altLang="zh-CN" sz="2800" dirty="0"/>
          </a:p>
          <a:p>
            <a:r>
              <a:rPr lang="en-US" altLang="zh-CN" sz="2800" dirty="0"/>
              <a:t>For example, m=111, </a:t>
            </a:r>
            <a:endParaRPr lang="en-US" altLang="zh-CN" sz="2800" dirty="0"/>
          </a:p>
          <a:p>
            <a:pPr lvl="1"/>
            <a:r>
              <a:rPr lang="en-US" altLang="zh-CN" sz="2400" dirty="0"/>
              <a:t>h(064212848)=064212848 mod 111=14</a:t>
            </a:r>
            <a:endParaRPr lang="en-US" altLang="zh-CN" sz="2400" dirty="0"/>
          </a:p>
          <a:p>
            <a:pPr lvl="1"/>
            <a:r>
              <a:rPr lang="en-US" altLang="zh-CN" sz="2400" dirty="0"/>
              <a:t>h(037149212)=037149212 mod 111=65</a:t>
            </a:r>
            <a:endParaRPr lang="en-US" altLang="zh-CN" sz="2400" dirty="0"/>
          </a:p>
          <a:p>
            <a:r>
              <a:rPr lang="en-US" altLang="zh-CN" sz="2800" dirty="0"/>
              <a:t>Not one-to-one mapping, and thus needs to deal with collision</a:t>
            </a:r>
            <a:endParaRPr lang="en-US" altLang="zh-CN" sz="2800" dirty="0"/>
          </a:p>
          <a:p>
            <a:pPr lvl="1"/>
            <a:r>
              <a:rPr lang="en-US" altLang="zh-CN" sz="2400" dirty="0"/>
              <a:t>h(107405723)=107405723 mod 111 = 14</a:t>
            </a:r>
            <a:endParaRPr lang="en-US" altLang="zh-CN" sz="2400" dirty="0"/>
          </a:p>
          <a:p>
            <a:pPr lvl="1"/>
            <a:r>
              <a:rPr lang="en-US" altLang="zh-CN" sz="2400" dirty="0"/>
              <a:t>Assign to the next available memory location</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Pseudorandom numbers</a:t>
            </a:r>
            <a:endParaRPr lang="en-US" altLang="zh-CN" kern="1200" dirty="0">
              <a:solidFill>
                <a:srgbClr val="002060"/>
              </a:solidFill>
              <a:latin typeface="+mj-lt"/>
              <a:ea typeface="+mj-ea"/>
              <a:cs typeface="+mj-cs"/>
            </a:endParaRPr>
          </a:p>
        </p:txBody>
      </p:sp>
      <p:sp>
        <p:nvSpPr>
          <p:cNvPr id="22531" name="Content Placeholder 2"/>
          <p:cNvSpPr>
            <a:spLocks noGrp="1"/>
          </p:cNvSpPr>
          <p:nvPr>
            <p:ph idx="1"/>
          </p:nvPr>
        </p:nvSpPr>
        <p:spPr/>
        <p:txBody>
          <a:bodyPr vert="horz" wrap="square" lIns="91440" tIns="45720" rIns="91440" bIns="45720" anchor="t"/>
          <a:lstStyle/>
          <a:p>
            <a:r>
              <a:rPr lang="en-US" altLang="zh-CN" dirty="0"/>
              <a:t>Generate random numbers</a:t>
            </a:r>
            <a:endParaRPr lang="en-US" altLang="zh-CN" dirty="0"/>
          </a:p>
          <a:p>
            <a:r>
              <a:rPr lang="en-US" altLang="zh-CN" dirty="0"/>
              <a:t>The most commonly used procedure is the linear congruential method</a:t>
            </a:r>
            <a:endParaRPr lang="en-US" altLang="zh-CN" dirty="0"/>
          </a:p>
          <a:p>
            <a:pPr lvl="1"/>
            <a:r>
              <a:rPr lang="en-US" altLang="zh-CN" dirty="0"/>
              <a:t>Modulus m, multiple a, increment c, and seed x</a:t>
            </a:r>
            <a:r>
              <a:rPr lang="en-US" altLang="zh-CN" baseline="-25000" dirty="0"/>
              <a:t>0</a:t>
            </a:r>
            <a:r>
              <a:rPr lang="en-US" altLang="zh-CN" dirty="0"/>
              <a:t>, with 2≤a&lt;m, 0 ≤c&lt;m, and 0≤x</a:t>
            </a:r>
            <a:r>
              <a:rPr lang="en-US" altLang="zh-CN" baseline="-25000" dirty="0"/>
              <a:t>0</a:t>
            </a:r>
            <a:r>
              <a:rPr lang="en-US" altLang="zh-CN" dirty="0"/>
              <a:t>&lt;m</a:t>
            </a:r>
            <a:endParaRPr lang="en-US" altLang="zh-CN" dirty="0"/>
          </a:p>
          <a:p>
            <a:pPr lvl="1"/>
            <a:r>
              <a:rPr lang="en-US" altLang="zh-CN" dirty="0"/>
              <a:t>Generate a sequence of pseudorandom numbers {x</a:t>
            </a:r>
            <a:r>
              <a:rPr lang="en-US" altLang="zh-CN" baseline="-25000" dirty="0"/>
              <a:t>n</a:t>
            </a:r>
            <a:r>
              <a:rPr lang="en-US" altLang="zh-CN" dirty="0"/>
              <a:t>} with 0 ≤ x</a:t>
            </a:r>
            <a:r>
              <a:rPr lang="en-US" altLang="zh-CN" baseline="-25000" dirty="0"/>
              <a:t>n</a:t>
            </a:r>
            <a:r>
              <a:rPr lang="en-US" altLang="zh-CN" dirty="0"/>
              <a:t> &lt; m for all n, by </a:t>
            </a:r>
            <a:endParaRPr lang="en-US" altLang="zh-CN" dirty="0"/>
          </a:p>
          <a:p>
            <a:pPr lvl="1">
              <a:buNone/>
            </a:pPr>
            <a:r>
              <a:rPr lang="en-US" altLang="zh-CN" dirty="0"/>
              <a:t>    x</a:t>
            </a:r>
            <a:r>
              <a:rPr lang="en-US" altLang="zh-CN" baseline="-25000" dirty="0"/>
              <a:t>n+1</a:t>
            </a:r>
            <a:r>
              <a:rPr lang="en-US" altLang="zh-CN" dirty="0"/>
              <a:t>=(ax</a:t>
            </a:r>
            <a:r>
              <a:rPr lang="en-US" altLang="zh-CN" baseline="-25000" dirty="0"/>
              <a:t>n</a:t>
            </a:r>
            <a:r>
              <a:rPr lang="en-US" altLang="zh-CN" dirty="0"/>
              <a:t>+c) mod m</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3555" name="Content Placeholder 2"/>
          <p:cNvSpPr>
            <a:spLocks noGrp="1"/>
          </p:cNvSpPr>
          <p:nvPr>
            <p:ph idx="1"/>
          </p:nvPr>
        </p:nvSpPr>
        <p:spPr/>
        <p:txBody>
          <a:bodyPr vert="horz" wrap="square" lIns="91440" tIns="45720" rIns="91440" bIns="45720" anchor="t"/>
          <a:lstStyle/>
          <a:p>
            <a:r>
              <a:rPr lang="en-US" altLang="zh-CN" sz="2400" dirty="0"/>
              <a:t>Let m=9, a=7, c=4, x</a:t>
            </a:r>
            <a:r>
              <a:rPr lang="en-US" altLang="zh-CN" sz="2400" baseline="-25000" dirty="0"/>
              <a:t>0</a:t>
            </a:r>
            <a:r>
              <a:rPr lang="en-US" altLang="zh-CN" sz="2400" dirty="0"/>
              <a:t>=3</a:t>
            </a:r>
            <a:endParaRPr lang="en-US" altLang="zh-CN" sz="2400" dirty="0"/>
          </a:p>
          <a:p>
            <a:pPr lvl="1"/>
            <a:r>
              <a:rPr lang="en-US" altLang="zh-CN" sz="2000" dirty="0"/>
              <a:t>x</a:t>
            </a:r>
            <a:r>
              <a:rPr lang="en-US" altLang="zh-CN" sz="2000" baseline="-25000" dirty="0"/>
              <a:t>1</a:t>
            </a:r>
            <a:r>
              <a:rPr lang="en-US" altLang="zh-CN" sz="2000" dirty="0"/>
              <a:t>=7x</a:t>
            </a:r>
            <a:r>
              <a:rPr lang="en-US" altLang="zh-CN" sz="2000" baseline="-25000" dirty="0"/>
              <a:t>0</a:t>
            </a:r>
            <a:r>
              <a:rPr lang="en-US" altLang="zh-CN" sz="2000" dirty="0"/>
              <a:t>+4 mod 9=(21+4) mod 9=25 mod 9 = 7</a:t>
            </a:r>
            <a:endParaRPr lang="en-US" altLang="zh-CN" sz="2000" dirty="0"/>
          </a:p>
          <a:p>
            <a:pPr lvl="1"/>
            <a:r>
              <a:rPr lang="en-US" altLang="zh-CN" sz="2000" dirty="0"/>
              <a:t>x</a:t>
            </a:r>
            <a:r>
              <a:rPr lang="en-US" altLang="zh-CN" sz="2000" baseline="-25000" dirty="0"/>
              <a:t>2</a:t>
            </a:r>
            <a:r>
              <a:rPr lang="en-US" altLang="zh-CN" sz="2000" dirty="0"/>
              <a:t>=7x</a:t>
            </a:r>
            <a:r>
              <a:rPr lang="en-US" altLang="zh-CN" sz="2000" baseline="-25000" dirty="0"/>
              <a:t>1</a:t>
            </a:r>
            <a:r>
              <a:rPr lang="en-US" altLang="zh-CN" sz="2000" dirty="0"/>
              <a:t>+4 mod 9=(49+4) mod 9=53 mod 9 = 8</a:t>
            </a:r>
            <a:endParaRPr lang="en-US" altLang="zh-CN" sz="2000" dirty="0"/>
          </a:p>
          <a:p>
            <a:pPr lvl="1"/>
            <a:r>
              <a:rPr lang="en-US" altLang="zh-CN" sz="2000" dirty="0"/>
              <a:t>x</a:t>
            </a:r>
            <a:r>
              <a:rPr lang="en-US" altLang="zh-CN" sz="2000" baseline="-25000" dirty="0"/>
              <a:t>3</a:t>
            </a:r>
            <a:r>
              <a:rPr lang="en-US" altLang="zh-CN" sz="2000" dirty="0"/>
              <a:t>=7x</a:t>
            </a:r>
            <a:r>
              <a:rPr lang="en-US" altLang="zh-CN" sz="2000" baseline="-25000" dirty="0"/>
              <a:t>2</a:t>
            </a:r>
            <a:r>
              <a:rPr lang="en-US" altLang="zh-CN" sz="2000" dirty="0"/>
              <a:t>+4 mod 9=(56+4) mod 9=60 mod 9 = 6</a:t>
            </a:r>
            <a:endParaRPr lang="en-US" altLang="zh-CN" sz="2000" dirty="0"/>
          </a:p>
          <a:p>
            <a:pPr lvl="1"/>
            <a:r>
              <a:rPr lang="en-US" altLang="zh-CN" sz="2000" dirty="0"/>
              <a:t>x</a:t>
            </a:r>
            <a:r>
              <a:rPr lang="en-US" altLang="zh-CN" sz="2000" baseline="-25000" dirty="0"/>
              <a:t>4</a:t>
            </a:r>
            <a:r>
              <a:rPr lang="en-US" altLang="zh-CN" sz="2000" dirty="0"/>
              <a:t>=7x</a:t>
            </a:r>
            <a:r>
              <a:rPr lang="en-US" altLang="zh-CN" sz="2000" baseline="-25000" dirty="0"/>
              <a:t>3</a:t>
            </a:r>
            <a:r>
              <a:rPr lang="en-US" altLang="zh-CN" sz="2000" dirty="0"/>
              <a:t>+4 mod 9=(42+4) mod 9=46 mod 9 = 1</a:t>
            </a:r>
            <a:endParaRPr lang="en-US" altLang="zh-CN" sz="2000" dirty="0"/>
          </a:p>
          <a:p>
            <a:pPr lvl="1"/>
            <a:r>
              <a:rPr lang="en-US" altLang="zh-CN" sz="2000" dirty="0"/>
              <a:t>x</a:t>
            </a:r>
            <a:r>
              <a:rPr lang="en-US" altLang="zh-CN" sz="2000" baseline="-25000" dirty="0"/>
              <a:t>5</a:t>
            </a:r>
            <a:r>
              <a:rPr lang="en-US" altLang="zh-CN" sz="2000" dirty="0"/>
              <a:t>=7x</a:t>
            </a:r>
            <a:r>
              <a:rPr lang="en-US" altLang="zh-CN" sz="2000" baseline="-25000" dirty="0"/>
              <a:t>4</a:t>
            </a:r>
            <a:r>
              <a:rPr lang="en-US" altLang="zh-CN" sz="2000" dirty="0"/>
              <a:t>+4 mod 9=(7+4) mod 9=11 mod 9 = 2</a:t>
            </a:r>
            <a:endParaRPr lang="en-US" altLang="zh-CN" sz="2000" dirty="0"/>
          </a:p>
          <a:p>
            <a:pPr lvl="1"/>
            <a:r>
              <a:rPr lang="en-US" altLang="zh-CN" sz="2000" dirty="0"/>
              <a:t>x</a:t>
            </a:r>
            <a:r>
              <a:rPr lang="en-US" altLang="zh-CN" sz="2000" baseline="-25000" dirty="0"/>
              <a:t>6</a:t>
            </a:r>
            <a:r>
              <a:rPr lang="en-US" altLang="zh-CN" sz="2000" dirty="0"/>
              <a:t>=7x</a:t>
            </a:r>
            <a:r>
              <a:rPr lang="en-US" altLang="zh-CN" sz="2000" baseline="-25000" dirty="0"/>
              <a:t>5</a:t>
            </a:r>
            <a:r>
              <a:rPr lang="en-US" altLang="zh-CN" sz="2000" dirty="0"/>
              <a:t>+4 mod 9=(14+4) mod 9=18 mod 9 = 0</a:t>
            </a:r>
            <a:endParaRPr lang="en-US" altLang="zh-CN" sz="2000" dirty="0"/>
          </a:p>
          <a:p>
            <a:pPr lvl="1"/>
            <a:r>
              <a:rPr lang="en-US" altLang="zh-CN" sz="2000" dirty="0"/>
              <a:t>x</a:t>
            </a:r>
            <a:r>
              <a:rPr lang="en-US" altLang="zh-CN" sz="2000" baseline="-25000" dirty="0"/>
              <a:t>7</a:t>
            </a:r>
            <a:r>
              <a:rPr lang="en-US" altLang="zh-CN" sz="2000" dirty="0"/>
              <a:t>=7x</a:t>
            </a:r>
            <a:r>
              <a:rPr lang="en-US" altLang="zh-CN" sz="2000" baseline="-25000" dirty="0"/>
              <a:t>6</a:t>
            </a:r>
            <a:r>
              <a:rPr lang="en-US" altLang="zh-CN" sz="2000" dirty="0"/>
              <a:t>+4 mod 9=(0+4) mod 9=4 mod 9 = 4</a:t>
            </a:r>
            <a:endParaRPr lang="en-US" altLang="zh-CN" sz="2000" dirty="0"/>
          </a:p>
          <a:p>
            <a:pPr lvl="1"/>
            <a:r>
              <a:rPr lang="en-US" altLang="zh-CN" sz="2000" dirty="0"/>
              <a:t>x</a:t>
            </a:r>
            <a:r>
              <a:rPr lang="en-US" altLang="zh-CN" sz="2000" baseline="-25000" dirty="0"/>
              <a:t>8</a:t>
            </a:r>
            <a:r>
              <a:rPr lang="en-US" altLang="zh-CN" sz="2000" dirty="0"/>
              <a:t>=7x</a:t>
            </a:r>
            <a:r>
              <a:rPr lang="en-US" altLang="zh-CN" sz="2000" baseline="-25000" dirty="0"/>
              <a:t>7</a:t>
            </a:r>
            <a:r>
              <a:rPr lang="en-US" altLang="zh-CN" sz="2000" dirty="0"/>
              <a:t>+4 mod 9=(28+4) mod 9=32 mod 9 =5</a:t>
            </a:r>
            <a:endParaRPr lang="en-US" altLang="zh-CN" sz="2000" dirty="0"/>
          </a:p>
          <a:p>
            <a:pPr lvl="1"/>
            <a:r>
              <a:rPr lang="en-US" altLang="zh-CN" sz="2000" dirty="0"/>
              <a:t>x</a:t>
            </a:r>
            <a:r>
              <a:rPr lang="en-US" altLang="zh-CN" sz="2000" baseline="-25000" dirty="0"/>
              <a:t>9</a:t>
            </a:r>
            <a:r>
              <a:rPr lang="en-US" altLang="zh-CN" sz="2000" dirty="0"/>
              <a:t>=7x</a:t>
            </a:r>
            <a:r>
              <a:rPr lang="en-US" altLang="zh-CN" sz="2000" baseline="-25000" dirty="0"/>
              <a:t>8</a:t>
            </a:r>
            <a:r>
              <a:rPr lang="en-US" altLang="zh-CN" sz="2000" dirty="0"/>
              <a:t>+4 mod 9=(35+4) mod 9=11 mod 9 = 3</a:t>
            </a:r>
            <a:endParaRPr lang="en-US" altLang="zh-CN" sz="2000" dirty="0"/>
          </a:p>
          <a:p>
            <a:r>
              <a:rPr lang="en-US" altLang="zh-CN" sz="2400" dirty="0"/>
              <a:t>A sequence of 3, 7, 8, 6, 1, 2, 0, 4, 5, 3, 7, 8, 6, 1, 2, 0, 4, 5, 3</a:t>
            </a:r>
            <a:r>
              <a:rPr lang="en-US" altLang="zh-CN" sz="2000" dirty="0"/>
              <a:t>, …</a:t>
            </a:r>
            <a:endParaRPr lang="en-US" altLang="zh-CN" sz="2000" dirty="0"/>
          </a:p>
          <a:p>
            <a:r>
              <a:rPr lang="en-US" altLang="zh-CN" sz="2400" dirty="0"/>
              <a:t>Contains 9 different numbers before repeating</a:t>
            </a:r>
            <a:endParaRPr lang="en-US" altLang="zh-CN" sz="36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23557" name="TextBox 1"/>
          <p:cNvSpPr txBox="1"/>
          <p:nvPr/>
        </p:nvSpPr>
        <p:spPr>
          <a:xfrm>
            <a:off x="6705600" y="2667000"/>
            <a:ext cx="2197100" cy="369888"/>
          </a:xfrm>
          <a:prstGeom prst="rect">
            <a:avLst/>
          </a:prstGeom>
          <a:noFill/>
          <a:ln w="9525">
            <a:noFill/>
          </a:ln>
        </p:spPr>
        <p:txBody>
          <a:bodyPr wrap="none">
            <a:spAutoFit/>
          </a:bodyPr>
          <a:lstStyle/>
          <a:p>
            <a:pPr marL="0" lvl="1" indent="0"/>
            <a:r>
              <a:rPr lang="en-US" altLang="zh-CN" sz="1800" dirty="0">
                <a:latin typeface="Arial" panose="020B0604020202020204" pitchFamily="34" charset="0"/>
              </a:rPr>
              <a:t>x</a:t>
            </a:r>
            <a:r>
              <a:rPr lang="en-US" altLang="zh-CN" sz="1800" baseline="-25000" dirty="0">
                <a:latin typeface="Arial" panose="020B0604020202020204" pitchFamily="34" charset="0"/>
              </a:rPr>
              <a:t>n+1</a:t>
            </a:r>
            <a:r>
              <a:rPr lang="en-US" altLang="zh-CN" sz="1800" dirty="0">
                <a:latin typeface="Arial" panose="020B0604020202020204" pitchFamily="34" charset="0"/>
              </a:rPr>
              <a:t>=(ax</a:t>
            </a:r>
            <a:r>
              <a:rPr lang="en-US" altLang="zh-CN" sz="1800" baseline="-25000" dirty="0">
                <a:latin typeface="Arial" panose="020B0604020202020204" pitchFamily="34" charset="0"/>
              </a:rPr>
              <a:t>n</a:t>
            </a:r>
            <a:r>
              <a:rPr lang="en-US" altLang="zh-CN" sz="1800" dirty="0">
                <a:latin typeface="Arial" panose="020B0604020202020204" pitchFamily="34" charset="0"/>
              </a:rPr>
              <a:t>+c) mod m</a:t>
            </a:r>
            <a:endParaRPr lang="en-US" altLang="zh-CN" sz="1800" dirty="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4.6  cryptography</a:t>
            </a:r>
            <a:endParaRPr lang="en-US" altLang="zh-CN"/>
          </a:p>
        </p:txBody>
      </p:sp>
      <p:pic>
        <p:nvPicPr>
          <p:cNvPr id="4" name="内容占位符 3"/>
          <p:cNvPicPr>
            <a:picLocks noGrp="1" noChangeAspect="1"/>
          </p:cNvPicPr>
          <p:nvPr>
            <p:ph idx="1"/>
          </p:nvPr>
        </p:nvPicPr>
        <p:blipFill>
          <a:blip r:embed="rId1"/>
          <a:stretch>
            <a:fillRect/>
          </a:stretch>
        </p:blipFill>
        <p:spPr>
          <a:xfrm>
            <a:off x="1177290" y="1805305"/>
            <a:ext cx="6788150" cy="41148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example</a:t>
            </a:r>
            <a:endParaRPr lang="en-US" altLang="zh-CN"/>
          </a:p>
        </p:txBody>
      </p:sp>
      <p:pic>
        <p:nvPicPr>
          <p:cNvPr id="4" name="内容占位符 3"/>
          <p:cNvPicPr>
            <a:picLocks noGrp="1" noChangeAspect="1"/>
          </p:cNvPicPr>
          <p:nvPr>
            <p:ph idx="1"/>
          </p:nvPr>
        </p:nvPicPr>
        <p:blipFill>
          <a:blip r:embed="rId1"/>
          <a:stretch>
            <a:fillRect/>
          </a:stretch>
        </p:blipFill>
        <p:spPr>
          <a:xfrm>
            <a:off x="1132205" y="1614805"/>
            <a:ext cx="6591935" cy="430847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4.6 Cryptology</a:t>
            </a:r>
            <a:endParaRPr lang="en-US" altLang="zh-CN" kern="1200" dirty="0">
              <a:solidFill>
                <a:srgbClr val="002060"/>
              </a:solidFill>
              <a:latin typeface="+mj-lt"/>
              <a:ea typeface="+mj-ea"/>
              <a:cs typeface="+mj-cs"/>
            </a:endParaRPr>
          </a:p>
        </p:txBody>
      </p:sp>
      <p:sp>
        <p:nvSpPr>
          <p:cNvPr id="24579" name="Content Placeholder 2"/>
          <p:cNvSpPr>
            <a:spLocks noGrp="1"/>
          </p:cNvSpPr>
          <p:nvPr>
            <p:ph idx="1"/>
          </p:nvPr>
        </p:nvSpPr>
        <p:spPr/>
        <p:txBody>
          <a:bodyPr vert="horz" wrap="square" lIns="91440" tIns="45720" rIns="91440" bIns="45720" anchor="t"/>
          <a:lstStyle/>
          <a:p>
            <a:r>
              <a:rPr lang="en-US" altLang="zh-CN" dirty="0"/>
              <a:t>One of the earliest known use is by Julius Caesar, shift each letter by 3</a:t>
            </a:r>
            <a:endParaRPr lang="en-US" altLang="zh-CN" dirty="0"/>
          </a:p>
          <a:p>
            <a:pPr>
              <a:buNone/>
            </a:pPr>
            <a:r>
              <a:rPr lang="en-US" altLang="zh-CN" dirty="0"/>
              <a:t>    f(p)=(p+3) mod 26</a:t>
            </a:r>
            <a:endParaRPr lang="en-US" altLang="zh-CN" dirty="0"/>
          </a:p>
          <a:p>
            <a:pPr lvl="1"/>
            <a:r>
              <a:rPr lang="en-US" altLang="zh-CN" dirty="0"/>
              <a:t>Translate “meet you in the park”</a:t>
            </a:r>
            <a:endParaRPr lang="en-US" altLang="zh-CN" dirty="0"/>
          </a:p>
          <a:p>
            <a:pPr lvl="1"/>
            <a:r>
              <a:rPr lang="en-US" altLang="zh-CN" dirty="0"/>
              <a:t>12 4 4 19    24 14 20   8 13   19 7 4   15 0 17 10 </a:t>
            </a:r>
            <a:endParaRPr lang="en-US" altLang="zh-CN" dirty="0"/>
          </a:p>
          <a:p>
            <a:pPr lvl="1"/>
            <a:r>
              <a:rPr lang="en-US" altLang="zh-CN" dirty="0"/>
              <a:t>15 7 7 22   1 17 23   11 16   22 10 7   18 3 20 13</a:t>
            </a:r>
            <a:endParaRPr lang="en-US" altLang="zh-CN" dirty="0"/>
          </a:p>
          <a:p>
            <a:pPr lvl="1"/>
            <a:r>
              <a:rPr lang="en-US" altLang="zh-CN" dirty="0"/>
              <a:t>“phhw brx lq wkh sdun”</a:t>
            </a:r>
            <a:endParaRPr lang="en-US" altLang="zh-CN" dirty="0"/>
          </a:p>
          <a:p>
            <a:pPr lvl="1"/>
            <a:r>
              <a:rPr lang="en-US" altLang="zh-CN" dirty="0"/>
              <a:t>To decrypt, f</a:t>
            </a:r>
            <a:r>
              <a:rPr lang="en-US" altLang="zh-CN" baseline="30000" dirty="0"/>
              <a:t>-1</a:t>
            </a:r>
            <a:r>
              <a:rPr lang="en-US" altLang="zh-CN" dirty="0"/>
              <a:t>(p)=(p-3) mod 26</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5603" name="Content Placeholder 2"/>
          <p:cNvSpPr>
            <a:spLocks noGrp="1"/>
          </p:cNvSpPr>
          <p:nvPr>
            <p:ph idx="1"/>
          </p:nvPr>
        </p:nvSpPr>
        <p:spPr/>
        <p:txBody>
          <a:bodyPr vert="horz" wrap="square" lIns="91440" tIns="45720" rIns="91440" bIns="45720" anchor="t"/>
          <a:lstStyle/>
          <a:p>
            <a:r>
              <a:rPr lang="en-US" altLang="zh-CN" dirty="0"/>
              <a:t>Other options: shift each letter by k</a:t>
            </a:r>
            <a:endParaRPr lang="en-US" altLang="zh-CN" dirty="0"/>
          </a:p>
          <a:p>
            <a:pPr lvl="1"/>
            <a:r>
              <a:rPr lang="en-US" altLang="zh-CN" dirty="0"/>
              <a:t>f(p)=(p+k) mod 26, with f</a:t>
            </a:r>
            <a:r>
              <a:rPr lang="en-US" altLang="zh-CN" baseline="30000" dirty="0"/>
              <a:t>-1</a:t>
            </a:r>
            <a:r>
              <a:rPr lang="en-US" altLang="zh-CN" dirty="0"/>
              <a:t>(p)=(p-k) mod 26</a:t>
            </a:r>
            <a:endParaRPr lang="en-US" altLang="zh-CN" dirty="0"/>
          </a:p>
          <a:p>
            <a:pPr lvl="1"/>
            <a:r>
              <a:rPr lang="en-US" altLang="zh-CN" dirty="0"/>
              <a:t>f(p)=(ap+k) mod 26</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RSA</a:t>
            </a:r>
            <a:endParaRPr lang="en-US" altLang="zh-CN"/>
          </a:p>
        </p:txBody>
      </p:sp>
      <p:pic>
        <p:nvPicPr>
          <p:cNvPr id="4" name="内容占位符 3"/>
          <p:cNvPicPr>
            <a:picLocks noGrp="1" noChangeAspect="1"/>
          </p:cNvPicPr>
          <p:nvPr>
            <p:ph idx="1"/>
          </p:nvPr>
        </p:nvPicPr>
        <p:blipFill>
          <a:blip r:embed="rId1"/>
          <a:srcRect b="4334"/>
          <a:stretch>
            <a:fillRect/>
          </a:stretch>
        </p:blipFill>
        <p:spPr>
          <a:xfrm>
            <a:off x="641985" y="1418590"/>
            <a:ext cx="7361555" cy="440436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1050290" y="1992630"/>
            <a:ext cx="7042150" cy="3740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2291" name="Content Placeholder 2"/>
          <p:cNvSpPr>
            <a:spLocks noGrp="1"/>
          </p:cNvSpPr>
          <p:nvPr>
            <p:ph idx="1"/>
          </p:nvPr>
        </p:nvSpPr>
        <p:spPr/>
        <p:txBody>
          <a:bodyPr vert="horz" wrap="square" lIns="91440" tIns="45720" rIns="91440" bIns="45720" anchor="t"/>
          <a:lstStyle/>
          <a:p>
            <a:r>
              <a:rPr lang="en-US" altLang="zh-CN" dirty="0"/>
              <a:t>Determine whether 17 is congruent to 5 modulo 6, and whether 24 and 14 are not congruent modulo 6</a:t>
            </a:r>
            <a:endParaRPr lang="en-US" altLang="zh-CN" dirty="0"/>
          </a:p>
          <a:p>
            <a:pPr lvl="1"/>
            <a:r>
              <a:rPr lang="en-US" altLang="zh-CN" dirty="0"/>
              <a:t>17-5=12, we see 17≡5 (mod 6)</a:t>
            </a:r>
            <a:endParaRPr lang="en-US" altLang="zh-CN" dirty="0"/>
          </a:p>
          <a:p>
            <a:pPr lvl="1"/>
            <a:r>
              <a:rPr lang="en-US" altLang="zh-CN" dirty="0"/>
              <a:t>24-14=10, and thus 24</a:t>
            </a:r>
            <a:r>
              <a:rPr lang="en-US" altLang="zh-CN" dirty="0">
                <a:latin typeface="Cambria Math" panose="02040503050406030204" pitchFamily="18" charset="0"/>
                <a:cs typeface="Cambria Math" panose="02040503050406030204" pitchFamily="18" charset="0"/>
              </a:rPr>
              <a:t>≢14 (mod 6)</a:t>
            </a:r>
            <a:endParaRPr lang="en-US" altLang="zh-CN" dirty="0">
              <a:latin typeface="Cambria Math" panose="02040503050406030204" pitchFamily="18" charset="0"/>
              <a:cs typeface="Cambria Math" panose="02040503050406030204" pitchFamily="18" charset="0"/>
            </a:endParaRPr>
          </a:p>
          <a:p>
            <a:pPr>
              <a:buNone/>
            </a:pPr>
            <a:endParaRPr lang="en-US" altLang="zh-CN" dirty="0">
              <a:latin typeface="Cambria Math" panose="02040503050406030204" pitchFamily="18" charset="0"/>
              <a:ea typeface="Cambria Math" panose="02040503050406030204" pitchFamily="18"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982345" y="1633220"/>
            <a:ext cx="7015480" cy="452628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Parameters: p q n φ(n) e d</a:t>
            </a:r>
            <a:endParaRPr lang="zh-CN" altLang="en-US"/>
          </a:p>
          <a:p>
            <a:r>
              <a:rPr lang="zh-CN" altLang="en-US"/>
              <a:t>Public key: (e, n)</a:t>
            </a:r>
            <a:endParaRPr lang="zh-CN" altLang="en-US"/>
          </a:p>
          <a:p>
            <a:r>
              <a:rPr lang="zh-CN" altLang="en-US"/>
              <a:t>Private key: d </a:t>
            </a:r>
            <a:endParaRPr lang="zh-CN" altLang="en-US"/>
          </a:p>
          <a:p>
            <a:endParaRPr lang="zh-CN" altLang="en-US"/>
          </a:p>
          <a:p>
            <a:r>
              <a:rPr lang="zh-CN" altLang="en-US">
                <a:solidFill>
                  <a:srgbClr val="FF0000"/>
                </a:solidFill>
              </a:rPr>
              <a:t>p, q, φ(n) must be kept secret!</a:t>
            </a:r>
            <a:endParaRPr lang="zh-CN" altLang="en-US">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proof of RSA</a:t>
            </a:r>
            <a:endParaRPr lang="en-US" altLang="zh-CN"/>
          </a:p>
        </p:txBody>
      </p:sp>
      <p:pic>
        <p:nvPicPr>
          <p:cNvPr id="4" name="内容占位符 3"/>
          <p:cNvPicPr>
            <a:picLocks noGrp="1" noChangeAspect="1"/>
          </p:cNvPicPr>
          <p:nvPr>
            <p:ph idx="1"/>
          </p:nvPr>
        </p:nvPicPr>
        <p:blipFill>
          <a:blip r:embed="rId1"/>
          <a:stretch>
            <a:fillRect/>
          </a:stretch>
        </p:blipFill>
        <p:spPr>
          <a:xfrm>
            <a:off x="619760" y="1417955"/>
            <a:ext cx="7487920" cy="468566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1015365" y="1684655"/>
            <a:ext cx="7484745" cy="45847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To prove C</a:t>
            </a:r>
            <a:r>
              <a:rPr lang="zh-CN" altLang="en-US" baseline="30000"/>
              <a:t>d </a:t>
            </a:r>
            <a:r>
              <a:rPr lang="zh-CN" altLang="en-US"/>
              <a:t>mod n = M</a:t>
            </a:r>
            <a:endParaRPr lang="zh-CN" altLang="en-US"/>
          </a:p>
          <a:p>
            <a:r>
              <a:rPr lang="zh-CN" altLang="en-US"/>
              <a:t>Case III: gcd(M, n) = q</a:t>
            </a:r>
            <a:endParaRPr lang="zh-CN" altLang="en-US"/>
          </a:p>
          <a:p>
            <a:r>
              <a:rPr lang="zh-CN" altLang="en-US"/>
              <a:t>Similar to Case II.</a:t>
            </a:r>
            <a:endParaRPr lang="zh-CN" altLang="en-US"/>
          </a:p>
          <a:p>
            <a:r>
              <a:rPr lang="zh-CN" altLang="en-US"/>
              <a:t>Case IV: gcd(M, n) = pq</a:t>
            </a:r>
            <a:r>
              <a:rPr lang="en-US" altLang="zh-CN"/>
              <a:t>=n</a:t>
            </a:r>
            <a:endParaRPr lang="zh-CN" altLang="en-US"/>
          </a:p>
          <a:p>
            <a:r>
              <a:rPr lang="zh-CN" altLang="en-US"/>
              <a:t>Trivial since M = C = 0.</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RSA cryptosystem</a:t>
            </a:r>
            <a:endParaRPr lang="en-US" altLang="zh-CN" kern="1200" dirty="0">
              <a:solidFill>
                <a:srgbClr val="002060"/>
              </a:solidFill>
              <a:latin typeface="+mj-lt"/>
              <a:ea typeface="+mj-ea"/>
              <a:cs typeface="+mj-cs"/>
            </a:endParaRPr>
          </a:p>
        </p:txBody>
      </p:sp>
      <p:sp>
        <p:nvSpPr>
          <p:cNvPr id="26627" name="Content Placeholder 2"/>
          <p:cNvSpPr>
            <a:spLocks noGrp="1"/>
          </p:cNvSpPr>
          <p:nvPr>
            <p:ph idx="1"/>
          </p:nvPr>
        </p:nvSpPr>
        <p:spPr/>
        <p:txBody>
          <a:bodyPr vert="horz" wrap="square" lIns="91440" tIns="45720" rIns="91440" bIns="45720" anchor="t"/>
          <a:lstStyle/>
          <a:p>
            <a:r>
              <a:rPr lang="en-US" altLang="zh-CN" sz="2400" dirty="0"/>
              <a:t>Each individual has an encryption key consisting of a modulus n=pq, </a:t>
            </a:r>
            <a:r>
              <a:rPr lang="en-US" altLang="zh-CN" sz="2400" dirty="0">
                <a:solidFill>
                  <a:srgbClr val="FF0000"/>
                </a:solidFill>
              </a:rPr>
              <a:t>where p and q are large primes, say with 200 digits </a:t>
            </a:r>
            <a:r>
              <a:rPr lang="en-US" altLang="zh-CN" sz="2400" dirty="0"/>
              <a:t>each, and an exponent e that is relatively prime to (p-1)(q-1) (i.e., gcd(e, (p-1)(q-1))=1)</a:t>
            </a:r>
            <a:endParaRPr lang="en-US" altLang="zh-CN" sz="2400" dirty="0"/>
          </a:p>
          <a:p>
            <a:r>
              <a:rPr lang="en-US" altLang="zh-CN" sz="2400" dirty="0"/>
              <a:t>To transform M: Encryption: C=M</a:t>
            </a:r>
            <a:r>
              <a:rPr lang="en-US" altLang="zh-CN" sz="2400" baseline="30000" dirty="0"/>
              <a:t>e </a:t>
            </a:r>
            <a:r>
              <a:rPr lang="en-US" altLang="zh-CN" sz="2400" dirty="0"/>
              <a:t>mod n, Decryption: C</a:t>
            </a:r>
            <a:r>
              <a:rPr lang="en-US" altLang="zh-CN" sz="2400" baseline="30000" dirty="0"/>
              <a:t>d</a:t>
            </a:r>
            <a:r>
              <a:rPr lang="en-US" altLang="zh-CN" sz="2400" dirty="0"/>
              <a:t>=M (mod pq)</a:t>
            </a:r>
            <a:endParaRPr lang="en-US" altLang="zh-CN" sz="2400" dirty="0"/>
          </a:p>
          <a:p>
            <a:r>
              <a:rPr lang="en-US" altLang="zh-CN" sz="2400" dirty="0"/>
              <a:t>The product of these primes n=pq, with approximately 400 digits, cannot be factored in a reasonable length of time</a:t>
            </a:r>
            <a:r>
              <a:rPr lang="en-US" altLang="zh-CN" sz="2400" dirty="0">
                <a:solidFill>
                  <a:srgbClr val="FF0000"/>
                </a:solidFill>
              </a:rPr>
              <a:t> (the most efficient factorization methods known as of 2005 require billions of years to factor 400-digit integers)</a:t>
            </a:r>
            <a:endParaRPr lang="en-US" altLang="zh-CN" sz="2400" dirty="0">
              <a:solidFill>
                <a:srgbClr val="FF0000"/>
              </a:solidFill>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Theorem</a:t>
            </a:r>
            <a:endParaRPr lang="en-US" altLang="zh-CN" kern="1200" dirty="0">
              <a:solidFill>
                <a:srgbClr val="002060"/>
              </a:solidFill>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lstStyle/>
          <a:p>
            <a:r>
              <a:rPr lang="en-US" altLang="zh-CN" dirty="0">
                <a:latin typeface="Cambria Math" panose="02040503050406030204" pitchFamily="18" charset="0"/>
                <a:cs typeface="Cambria Math" panose="02040503050406030204" pitchFamily="18" charset="0"/>
              </a:rPr>
              <a:t>Karl Friedrich Gauss developed the concept of congruences at the end of 18</a:t>
            </a:r>
            <a:r>
              <a:rPr lang="en-US" altLang="zh-CN" baseline="30000" dirty="0">
                <a:latin typeface="Cambria Math" panose="02040503050406030204" pitchFamily="18" charset="0"/>
                <a:cs typeface="Cambria Math" panose="02040503050406030204" pitchFamily="18" charset="0"/>
              </a:rPr>
              <a:t>th</a:t>
            </a:r>
            <a:r>
              <a:rPr lang="en-US" altLang="zh-CN" dirty="0">
                <a:latin typeface="Cambria Math" panose="02040503050406030204" pitchFamily="18" charset="0"/>
                <a:cs typeface="Cambria Math" panose="02040503050406030204" pitchFamily="18" charset="0"/>
              </a:rPr>
              <a:t> century</a:t>
            </a:r>
            <a:endParaRPr lang="en-US" altLang="zh-CN" dirty="0">
              <a:latin typeface="Cambria Math" panose="02040503050406030204" pitchFamily="18" charset="0"/>
              <a:cs typeface="Cambria Math" panose="02040503050406030204" pitchFamily="18" charset="0"/>
            </a:endParaRPr>
          </a:p>
          <a:p>
            <a:r>
              <a:rPr lang="en-US" altLang="zh-CN" dirty="0"/>
              <a:t>Let m be a positive integer. The integer a and b are congruent modulo m if and only if there is an integer k such that </a:t>
            </a:r>
            <a:r>
              <a:rPr lang="en-US" altLang="zh-CN" dirty="0">
                <a:solidFill>
                  <a:srgbClr val="FF0000"/>
                </a:solidFill>
              </a:rPr>
              <a:t>a=b+km</a:t>
            </a:r>
            <a:endParaRPr lang="en-US" altLang="zh-CN" dirty="0"/>
          </a:p>
          <a:p>
            <a:pPr lvl="1"/>
            <a:r>
              <a:rPr lang="en-US" altLang="zh-CN" dirty="0"/>
              <a:t>(</a:t>
            </a:r>
            <a:r>
              <a:rPr lang="en-US" altLang="zh-CN" dirty="0">
                <a:sym typeface="Wingdings" panose="05000000000000000000" pitchFamily="2" charset="2"/>
              </a:rPr>
              <a:t>) If a=b+km, then km=a-b, and thus m divides a-b and so a≡b (mod m)</a:t>
            </a:r>
            <a:endParaRPr lang="en-US" altLang="zh-CN" dirty="0">
              <a:sym typeface="Wingdings" panose="05000000000000000000" pitchFamily="2" charset="2"/>
            </a:endParaRPr>
          </a:p>
          <a:p>
            <a:pPr lvl="1"/>
            <a:r>
              <a:rPr lang="en-US" altLang="zh-CN" dirty="0">
                <a:sym typeface="Wingdings" panose="05000000000000000000" pitchFamily="2" charset="2"/>
              </a:rPr>
              <a:t>() if a≡b (mod m), then m | a-b. Thus, a-b=km, and so a=b+km</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lstStyle/>
          <a:p>
            <a:r>
              <a:rPr lang="en-US" altLang="zh-CN" kern="1200" dirty="0">
                <a:solidFill>
                  <a:srgbClr val="002060"/>
                </a:solidFill>
                <a:latin typeface="+mj-lt"/>
                <a:ea typeface="+mj-ea"/>
                <a:cs typeface="+mj-cs"/>
              </a:rPr>
              <a:t>Theorem</a:t>
            </a:r>
            <a:endParaRPr lang="en-US" altLang="zh-CN" kern="1200" dirty="0">
              <a:solidFill>
                <a:srgbClr val="002060"/>
              </a:solidFill>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lstStyle/>
          <a:p>
            <a:r>
              <a:rPr lang="en-US" altLang="zh-CN" dirty="0">
                <a:solidFill>
                  <a:srgbClr val="FF0000"/>
                </a:solidFill>
              </a:rPr>
              <a:t>Let m be a positive integer. If a ≡ b (mod m) and c ≡ d (mod m), then a+c=b+d (mod m) and ac ≡ bd (mod m)</a:t>
            </a:r>
            <a:endParaRPr lang="en-US" altLang="zh-CN" dirty="0">
              <a:solidFill>
                <a:srgbClr val="FF0000"/>
              </a:solidFill>
            </a:endParaRPr>
          </a:p>
          <a:p>
            <a:pPr lvl="1"/>
            <a:r>
              <a:rPr lang="en-US" altLang="zh-CN" dirty="0"/>
              <a:t>Since a ≡ b (mod m) and c ≡ d (mod m), there are integers s.t. b=a+sm and d=c+tm</a:t>
            </a:r>
            <a:endParaRPr lang="en-US" altLang="zh-CN" dirty="0"/>
          </a:p>
          <a:p>
            <a:pPr lvl="1"/>
            <a:r>
              <a:rPr lang="en-US" altLang="zh-CN" dirty="0"/>
              <a:t>Hence, b+d=(a+c)+m(s+t), bd=(a+sm)(c+tm)=ac+m(at+cs+stm)</a:t>
            </a:r>
            <a:endParaRPr lang="en-US" altLang="zh-CN" dirty="0"/>
          </a:p>
          <a:p>
            <a:pPr lvl="1"/>
            <a:r>
              <a:rPr lang="en-US" altLang="zh-CN" dirty="0"/>
              <a:t>Hence a+c ≡ b+d (mod m), and ac ≡ bd (mod m)</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587.5007874015748,&quot;width&quot;:11140}"/>
</p:tagLst>
</file>

<file path=ppt/tags/tag2.xml><?xml version="1.0" encoding="utf-8"?>
<p:tagLst xmlns:p="http://schemas.openxmlformats.org/presentationml/2006/main">
  <p:tag name="KSO_WPP_MARK_KEY" val="f3018f08-d4e1-4a84-a17e-04207d3a6d25"/>
  <p:tag name="COMMONDATA" val="eyJoZGlkIjoiYWRlMWFiN2RhYjkzMWY3YjkyNmMwY2I4MTQ5MmJjMTUifQ=="/>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16331</Words>
  <Application>WPS 演示</Application>
  <PresentationFormat>全屏显示(4:3)</PresentationFormat>
  <Paragraphs>595</Paragraphs>
  <Slides>75</Slides>
  <Notes>43</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15</vt:i4>
      </vt:variant>
      <vt:variant>
        <vt:lpstr>幻灯片标题</vt:lpstr>
      </vt:variant>
      <vt:variant>
        <vt:i4>75</vt:i4>
      </vt:variant>
    </vt:vector>
  </HeadingPairs>
  <TitlesOfParts>
    <vt:vector size="104" baseType="lpstr">
      <vt:lpstr>Arial</vt:lpstr>
      <vt:lpstr>宋体</vt:lpstr>
      <vt:lpstr>Wingdings</vt:lpstr>
      <vt:lpstr>MS PGothic</vt:lpstr>
      <vt:lpstr>Calibri</vt:lpstr>
      <vt:lpstr>Helvetica</vt:lpstr>
      <vt:lpstr>Times New Roman</vt:lpstr>
      <vt:lpstr>Cambria Math</vt:lpstr>
      <vt:lpstr>微软雅黑</vt:lpstr>
      <vt:lpstr>Arial Unicode MS</vt:lpstr>
      <vt:lpstr>1_Custom Design</vt:lpstr>
      <vt:lpstr>2_Custom Design</vt:lpstr>
      <vt:lpstr>3_Custom Design</vt:lpstr>
      <vt:lpstr>Custom Design</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Discrete Mathematics </vt:lpstr>
      <vt:lpstr>4.1 Divisibility and modular arithmetic</vt:lpstr>
      <vt:lpstr>Example</vt:lpstr>
      <vt:lpstr>Theorem and corollary</vt:lpstr>
      <vt:lpstr>The division algorithm</vt:lpstr>
      <vt:lpstr>Modular arithmetic</vt:lpstr>
      <vt:lpstr>Example</vt:lpstr>
      <vt:lpstr>Theorem</vt:lpstr>
      <vt:lpstr>Theorem</vt:lpstr>
      <vt:lpstr>Example</vt:lpstr>
      <vt:lpstr>PowerPoint 演示文稿</vt:lpstr>
      <vt:lpstr>PowerPoint 演示文稿</vt:lpstr>
      <vt:lpstr>Corollary</vt:lpstr>
      <vt:lpstr>PowerPoint 演示文稿</vt:lpstr>
      <vt:lpstr>4.2 Integer representations and algorithms</vt:lpstr>
      <vt:lpstr>Base conversion</vt:lpstr>
      <vt:lpstr>Example</vt:lpstr>
      <vt:lpstr>Modular exponentiation</vt:lpstr>
      <vt:lpstr>Example</vt:lpstr>
      <vt:lpstr>Algorithm</vt:lpstr>
      <vt:lpstr>Example</vt:lpstr>
      <vt:lpstr>4.3 Primes and greatest common divisions</vt:lpstr>
      <vt:lpstr>Example</vt:lpstr>
      <vt:lpstr>Theorem</vt:lpstr>
      <vt:lpstr>Example</vt:lpstr>
      <vt:lpstr>Procedure for prime factorization</vt:lpstr>
      <vt:lpstr>Example</vt:lpstr>
      <vt:lpstr>4.3 Theorem</vt:lpstr>
      <vt:lpstr>Theorem	</vt:lpstr>
      <vt:lpstr>Mersenne primes</vt:lpstr>
      <vt:lpstr>Mersenne primes</vt:lpstr>
      <vt:lpstr>Distribution of primes</vt:lpstr>
      <vt:lpstr>Open problems about primes</vt:lpstr>
      <vt:lpstr>Twin prime conjecture: </vt:lpstr>
      <vt:lpstr>Greatest common divisors</vt:lpstr>
      <vt:lpstr>Prime factorization and GCD</vt:lpstr>
      <vt:lpstr>Least common multiple</vt:lpstr>
      <vt:lpstr>Euclidean algorithm</vt:lpstr>
      <vt:lpstr>Euclidean algorithm</vt:lpstr>
      <vt:lpstr>Euclidean algorithm</vt:lpstr>
      <vt:lpstr>Example</vt:lpstr>
      <vt:lpstr>The Euclidean algorithm</vt:lpstr>
      <vt:lpstr>GCD as Linear Combinations</vt:lpstr>
      <vt:lpstr>PowerPoint 演示文稿</vt:lpstr>
      <vt:lpstr>Corollaries of Bezout’s Theorem</vt:lpstr>
      <vt:lpstr>Dividing Congruences by an Integer</vt:lpstr>
      <vt:lpstr>Linear Congruences</vt:lpstr>
      <vt:lpstr>Modular Inverse</vt:lpstr>
      <vt:lpstr>Inverse of a modulo m</vt:lpstr>
      <vt:lpstr>How to find inverses?</vt:lpstr>
      <vt:lpstr>Using Inverses to Solve Congruences</vt:lpstr>
      <vt:lpstr>Number of Solutions to Congruences ∗</vt:lpstr>
      <vt:lpstr>The Chinese Remainder Theorem</vt:lpstr>
      <vt:lpstr>The Chinese Remainder Theorem</vt:lpstr>
      <vt:lpstr>PowerPoint 演示文稿</vt:lpstr>
      <vt:lpstr>PowerPoint 演示文稿</vt:lpstr>
      <vt:lpstr>back substitution</vt:lpstr>
      <vt:lpstr>PowerPoint 演示文稿</vt:lpstr>
      <vt:lpstr>PowerPoint 演示文稿</vt:lpstr>
      <vt:lpstr>p and q are primes</vt:lpstr>
      <vt:lpstr>4.5 Applications of congruence</vt:lpstr>
      <vt:lpstr>Pseudorandom numbers</vt:lpstr>
      <vt:lpstr>Example</vt:lpstr>
      <vt:lpstr>4.6  cryptography</vt:lpstr>
      <vt:lpstr>example</vt:lpstr>
      <vt:lpstr>4.6 Cryptology</vt:lpstr>
      <vt:lpstr>Example</vt:lpstr>
      <vt:lpstr>RSA</vt:lpstr>
      <vt:lpstr>PowerPoint 演示文稿</vt:lpstr>
      <vt:lpstr>PowerPoint 演示文稿</vt:lpstr>
      <vt:lpstr>PowerPoint 演示文稿</vt:lpstr>
      <vt:lpstr>proof of RSA</vt:lpstr>
      <vt:lpstr>PowerPoint 演示文稿</vt:lpstr>
      <vt:lpstr>PowerPoint 演示文稿</vt:lpstr>
      <vt:lpstr>RSA cryptosystem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CS173: Discrete Math</dc:title>
  <dc:creator>Cinda Heeren User</dc:creator>
  <cp:lastModifiedBy>patrick临风</cp:lastModifiedBy>
  <cp:revision>571</cp:revision>
  <dcterms:created xsi:type="dcterms:W3CDTF">2005-08-25T03:39:00Z</dcterms:created>
  <dcterms:modified xsi:type="dcterms:W3CDTF">2022-10-20T11:00:51Z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39598FF86A14474A9E32B06E17D8E00B</vt:lpwstr>
  </property>
</Properties>
</file>