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  <p:sldMasterId id="2147483676" r:id="rId4"/>
    <p:sldMasterId id="2147483688" r:id="rId5"/>
  </p:sldMasterIdLst>
  <p:notesMasterIdLst>
    <p:notesMasterId r:id="rId7"/>
  </p:notesMasterIdLst>
  <p:handoutMasterIdLst>
    <p:handoutMasterId r:id="rId82"/>
  </p:handoutMasterIdLst>
  <p:sldIdLst>
    <p:sldId id="934" r:id="rId6"/>
    <p:sldId id="935" r:id="rId8"/>
    <p:sldId id="936" r:id="rId9"/>
    <p:sldId id="937" r:id="rId10"/>
    <p:sldId id="938" r:id="rId11"/>
    <p:sldId id="939" r:id="rId12"/>
    <p:sldId id="940" r:id="rId13"/>
    <p:sldId id="941" r:id="rId14"/>
    <p:sldId id="942" r:id="rId15"/>
    <p:sldId id="943" r:id="rId16"/>
    <p:sldId id="944" r:id="rId17"/>
    <p:sldId id="945" r:id="rId18"/>
    <p:sldId id="946" r:id="rId19"/>
    <p:sldId id="947" r:id="rId20"/>
    <p:sldId id="948" r:id="rId21"/>
    <p:sldId id="949" r:id="rId22"/>
    <p:sldId id="950" r:id="rId23"/>
    <p:sldId id="951" r:id="rId24"/>
    <p:sldId id="952" r:id="rId25"/>
    <p:sldId id="953" r:id="rId26"/>
    <p:sldId id="954" r:id="rId27"/>
    <p:sldId id="955" r:id="rId28"/>
    <p:sldId id="956" r:id="rId29"/>
    <p:sldId id="957" r:id="rId30"/>
    <p:sldId id="958" r:id="rId31"/>
    <p:sldId id="959" r:id="rId32"/>
    <p:sldId id="960" r:id="rId33"/>
    <p:sldId id="961" r:id="rId34"/>
    <p:sldId id="962" r:id="rId35"/>
    <p:sldId id="963" r:id="rId36"/>
    <p:sldId id="964" r:id="rId37"/>
    <p:sldId id="965" r:id="rId38"/>
    <p:sldId id="966" r:id="rId39"/>
    <p:sldId id="967" r:id="rId40"/>
    <p:sldId id="968" r:id="rId41"/>
    <p:sldId id="969" r:id="rId42"/>
    <p:sldId id="970" r:id="rId43"/>
    <p:sldId id="971" r:id="rId44"/>
    <p:sldId id="1008" r:id="rId45"/>
    <p:sldId id="972" r:id="rId46"/>
    <p:sldId id="973" r:id="rId47"/>
    <p:sldId id="974" r:id="rId48"/>
    <p:sldId id="975" r:id="rId49"/>
    <p:sldId id="976" r:id="rId50"/>
    <p:sldId id="977" r:id="rId51"/>
    <p:sldId id="978" r:id="rId52"/>
    <p:sldId id="979" r:id="rId53"/>
    <p:sldId id="980" r:id="rId54"/>
    <p:sldId id="981" r:id="rId55"/>
    <p:sldId id="982" r:id="rId56"/>
    <p:sldId id="983" r:id="rId57"/>
    <p:sldId id="984" r:id="rId58"/>
    <p:sldId id="985" r:id="rId59"/>
    <p:sldId id="986" r:id="rId60"/>
    <p:sldId id="987" r:id="rId61"/>
    <p:sldId id="988" r:id="rId62"/>
    <p:sldId id="989" r:id="rId63"/>
    <p:sldId id="990" r:id="rId64"/>
    <p:sldId id="991" r:id="rId65"/>
    <p:sldId id="992" r:id="rId66"/>
    <p:sldId id="993" r:id="rId67"/>
    <p:sldId id="994" r:id="rId68"/>
    <p:sldId id="995" r:id="rId69"/>
    <p:sldId id="996" r:id="rId70"/>
    <p:sldId id="997" r:id="rId71"/>
    <p:sldId id="998" r:id="rId72"/>
    <p:sldId id="999" r:id="rId73"/>
    <p:sldId id="1000" r:id="rId74"/>
    <p:sldId id="1001" r:id="rId75"/>
    <p:sldId id="1002" r:id="rId76"/>
    <p:sldId id="1003" r:id="rId77"/>
    <p:sldId id="1004" r:id="rId78"/>
    <p:sldId id="1005" r:id="rId79"/>
    <p:sldId id="1006" r:id="rId80"/>
    <p:sldId id="1007" r:id="rId81"/>
  </p:sldIdLst>
  <p:sldSz cx="9144000" cy="6858000" type="screen4x3"/>
  <p:notesSz cx="6858000" cy="9144000"/>
  <p:custDataLst>
    <p:tags r:id="rId86"/>
  </p:custDataLst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FF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 horzBarState="maximized">
    <p:restoredLeft sz="32786"/>
    <p:restoredTop sz="90994"/>
  </p:normalViewPr>
  <p:slideViewPr>
    <p:cSldViewPr showGuides="1">
      <p:cViewPr varScale="1">
        <p:scale>
          <a:sx n="106" d="100"/>
          <a:sy n="106" d="100"/>
        </p:scale>
        <p:origin x="-588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3.xml"/><Relationship Id="rId86" Type="http://schemas.openxmlformats.org/officeDocument/2006/relationships/tags" Target="tags/tag1.xml"/><Relationship Id="rId85" Type="http://schemas.openxmlformats.org/officeDocument/2006/relationships/tableStyles" Target="tableStyles.xml"/><Relationship Id="rId84" Type="http://schemas.openxmlformats.org/officeDocument/2006/relationships/viewProps" Target="viewProps.xml"/><Relationship Id="rId83" Type="http://schemas.openxmlformats.org/officeDocument/2006/relationships/presProps" Target="presProps.xml"/><Relationship Id="rId82" Type="http://schemas.openxmlformats.org/officeDocument/2006/relationships/handoutMaster" Target="handoutMasters/handoutMaster1.xml"/><Relationship Id="rId81" Type="http://schemas.openxmlformats.org/officeDocument/2006/relationships/slide" Target="slides/slide75.xml"/><Relationship Id="rId80" Type="http://schemas.openxmlformats.org/officeDocument/2006/relationships/slide" Target="slides/slide74.xml"/><Relationship Id="rId8" Type="http://schemas.openxmlformats.org/officeDocument/2006/relationships/slide" Target="slides/slide2.xml"/><Relationship Id="rId79" Type="http://schemas.openxmlformats.org/officeDocument/2006/relationships/slide" Target="slides/slide73.xml"/><Relationship Id="rId78" Type="http://schemas.openxmlformats.org/officeDocument/2006/relationships/slide" Target="slides/slide72.xml"/><Relationship Id="rId77" Type="http://schemas.openxmlformats.org/officeDocument/2006/relationships/slide" Target="slides/slide71.xml"/><Relationship Id="rId76" Type="http://schemas.openxmlformats.org/officeDocument/2006/relationships/slide" Target="slides/slide70.xml"/><Relationship Id="rId75" Type="http://schemas.openxmlformats.org/officeDocument/2006/relationships/slide" Target="slides/slide69.xml"/><Relationship Id="rId74" Type="http://schemas.openxmlformats.org/officeDocument/2006/relationships/slide" Target="slides/slide68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7" Type="http://schemas.openxmlformats.org/officeDocument/2006/relationships/notesMaster" Target="notesMasters/notesMaster1.xml"/><Relationship Id="rId69" Type="http://schemas.openxmlformats.org/officeDocument/2006/relationships/slide" Target="slides/slide63.xml"/><Relationship Id="rId68" Type="http://schemas.openxmlformats.org/officeDocument/2006/relationships/slide" Target="slides/slide62.xml"/><Relationship Id="rId67" Type="http://schemas.openxmlformats.org/officeDocument/2006/relationships/slide" Target="slides/slide61.xml"/><Relationship Id="rId66" Type="http://schemas.openxmlformats.org/officeDocument/2006/relationships/slide" Target="slides/slide60.xml"/><Relationship Id="rId65" Type="http://schemas.openxmlformats.org/officeDocument/2006/relationships/slide" Target="slides/slide59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60" Type="http://schemas.openxmlformats.org/officeDocument/2006/relationships/slide" Target="slides/slide54.xml"/><Relationship Id="rId6" Type="http://schemas.openxmlformats.org/officeDocument/2006/relationships/slide" Target="slides/slide1.xml"/><Relationship Id="rId59" Type="http://schemas.openxmlformats.org/officeDocument/2006/relationships/slide" Target="slides/slide53.xml"/><Relationship Id="rId58" Type="http://schemas.openxmlformats.org/officeDocument/2006/relationships/slide" Target="slides/slide52.xml"/><Relationship Id="rId57" Type="http://schemas.openxmlformats.org/officeDocument/2006/relationships/slide" Target="slides/slide51.xml"/><Relationship Id="rId56" Type="http://schemas.openxmlformats.org/officeDocument/2006/relationships/slide" Target="slides/slide50.xml"/><Relationship Id="rId55" Type="http://schemas.openxmlformats.org/officeDocument/2006/relationships/slide" Target="slides/slide49.xml"/><Relationship Id="rId54" Type="http://schemas.openxmlformats.org/officeDocument/2006/relationships/slide" Target="slides/slide48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" Type="http://schemas.openxmlformats.org/officeDocument/2006/relationships/slideMaster" Target="slideMasters/slideMaster4.xml"/><Relationship Id="rId49" Type="http://schemas.openxmlformats.org/officeDocument/2006/relationships/slide" Target="slides/slide4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0" Type="http://schemas.openxmlformats.org/officeDocument/2006/relationships/slide" Target="slides/slide34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0" Type="http://schemas.openxmlformats.org/officeDocument/2006/relationships/slide" Target="slides/slide14.xml"/><Relationship Id="rId2" Type="http://schemas.openxmlformats.org/officeDocument/2006/relationships/theme" Target="theme/theme1.xml"/><Relationship Id="rId19" Type="http://schemas.openxmlformats.org/officeDocument/2006/relationships/slide" Target="slides/slide13.xml"/><Relationship Id="rId18" Type="http://schemas.openxmlformats.org/officeDocument/2006/relationships/slide" Target="slides/slide1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13.vml.rels><?xml version="1.0" encoding="UTF-8" standalone="yes"?>
<Relationships xmlns="http://schemas.openxmlformats.org/package/2006/relationships"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7" name=""/>
        <p:cNvGrpSpPr/>
        <p:nvPr/>
      </p:nvGrpSpPr>
      <p:grpSpPr/>
      <p:sp>
        <p:nvSpPr>
          <p:cNvPr id="104928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85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5D255BFB-33CD-4693-ACDC-E4926C94B214}" type="datetimeFigureOut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86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87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6" name=""/>
        <p:cNvGrpSpPr/>
        <p:nvPr/>
      </p:nvGrpSpPr>
      <p:grpSpPr/>
      <p:sp>
        <p:nvSpPr>
          <p:cNvPr id="10492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80" name="Rectangle 4"/>
          <p:cNvSpPr>
            <a:spLocks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0492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Click to edit Master text styles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Second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Third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Fourth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+mn-cs"/>
              </a:rPr>
              <a:t>Fifth level</a:t>
            </a:r>
            <a:endParaRPr kumimoji="0" 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p>
            <a:pPr lvl="0" algn="r">
              <a:buNone/>
            </a:pPr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9" name=""/>
        <p:cNvGrpSpPr/>
        <p:nvPr/>
      </p:nvGrpSpPr>
      <p:grpSpPr/>
      <p:sp>
        <p:nvSpPr>
          <p:cNvPr id="10486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  <p:sp>
        <p:nvSpPr>
          <p:cNvPr id="1048618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1048619" name="Rectangle 3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 eaLnBrk="1" hangingPunct="1"/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6" name=""/>
        <p:cNvGrpSpPr/>
        <p:nvPr/>
      </p:nvGrpSpPr>
      <p:grpSpPr/>
      <p:sp>
        <p:nvSpPr>
          <p:cNvPr id="104867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7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7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9" name=""/>
        <p:cNvGrpSpPr/>
        <p:nvPr/>
      </p:nvGrpSpPr>
      <p:grpSpPr/>
      <p:sp>
        <p:nvSpPr>
          <p:cNvPr id="104867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7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7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2" name=""/>
        <p:cNvGrpSpPr/>
        <p:nvPr/>
      </p:nvGrpSpPr>
      <p:grpSpPr/>
      <p:sp>
        <p:nvSpPr>
          <p:cNvPr id="104868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8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8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5" name=""/>
        <p:cNvGrpSpPr/>
        <p:nvPr/>
      </p:nvGrpSpPr>
      <p:grpSpPr/>
      <p:sp>
        <p:nvSpPr>
          <p:cNvPr id="104869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9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9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8" name=""/>
        <p:cNvGrpSpPr/>
        <p:nvPr/>
      </p:nvGrpSpPr>
      <p:grpSpPr/>
      <p:sp>
        <p:nvSpPr>
          <p:cNvPr id="104869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9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9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" name=""/>
        <p:cNvGrpSpPr/>
        <p:nvPr/>
      </p:nvGrpSpPr>
      <p:grpSpPr/>
      <p:sp>
        <p:nvSpPr>
          <p:cNvPr id="104870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0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0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" name=""/>
        <p:cNvGrpSpPr/>
        <p:nvPr/>
      </p:nvGrpSpPr>
      <p:grpSpPr/>
      <p:sp>
        <p:nvSpPr>
          <p:cNvPr id="104870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0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1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7" name=""/>
        <p:cNvGrpSpPr/>
        <p:nvPr/>
      </p:nvGrpSpPr>
      <p:grpSpPr/>
      <p:sp>
        <p:nvSpPr>
          <p:cNvPr id="104871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1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1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0" name=""/>
        <p:cNvGrpSpPr/>
        <p:nvPr/>
      </p:nvGrpSpPr>
      <p:grpSpPr/>
      <p:sp>
        <p:nvSpPr>
          <p:cNvPr id="104872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2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2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" name=""/>
        <p:cNvGrpSpPr/>
        <p:nvPr/>
      </p:nvGrpSpPr>
      <p:grpSpPr/>
      <p:sp>
        <p:nvSpPr>
          <p:cNvPr id="104872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2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2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"/>
        <p:cNvGrpSpPr/>
        <p:nvPr/>
      </p:nvGrpSpPr>
      <p:grpSpPr/>
      <p:sp>
        <p:nvSpPr>
          <p:cNvPr id="104862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2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2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"/>
        <p:cNvGrpSpPr/>
        <p:nvPr/>
      </p:nvGrpSpPr>
      <p:grpSpPr/>
      <p:sp>
        <p:nvSpPr>
          <p:cNvPr id="104873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3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3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9" name=""/>
        <p:cNvGrpSpPr/>
        <p:nvPr/>
      </p:nvGrpSpPr>
      <p:grpSpPr/>
      <p:sp>
        <p:nvSpPr>
          <p:cNvPr id="1048738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39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40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2" name=""/>
        <p:cNvGrpSpPr/>
        <p:nvPr/>
      </p:nvGrpSpPr>
      <p:grpSpPr/>
      <p:sp>
        <p:nvSpPr>
          <p:cNvPr id="1048744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45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46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5" name=""/>
        <p:cNvGrpSpPr/>
        <p:nvPr/>
      </p:nvGrpSpPr>
      <p:grpSpPr/>
      <p:sp>
        <p:nvSpPr>
          <p:cNvPr id="1048750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51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52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8" name=""/>
        <p:cNvGrpSpPr/>
        <p:nvPr/>
      </p:nvGrpSpPr>
      <p:grpSpPr/>
      <p:sp>
        <p:nvSpPr>
          <p:cNvPr id="10487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5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1" name=""/>
        <p:cNvGrpSpPr/>
        <p:nvPr/>
      </p:nvGrpSpPr>
      <p:grpSpPr/>
      <p:sp>
        <p:nvSpPr>
          <p:cNvPr id="104876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6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6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" name=""/>
        <p:cNvGrpSpPr/>
        <p:nvPr/>
      </p:nvGrpSpPr>
      <p:grpSpPr/>
      <p:sp>
        <p:nvSpPr>
          <p:cNvPr id="10487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7" name=""/>
        <p:cNvGrpSpPr/>
        <p:nvPr/>
      </p:nvGrpSpPr>
      <p:grpSpPr/>
      <p:sp>
        <p:nvSpPr>
          <p:cNvPr id="104877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7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7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0" name=""/>
        <p:cNvGrpSpPr/>
        <p:nvPr/>
      </p:nvGrpSpPr>
      <p:grpSpPr/>
      <p:sp>
        <p:nvSpPr>
          <p:cNvPr id="10487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3" name=""/>
        <p:cNvGrpSpPr/>
        <p:nvPr/>
      </p:nvGrpSpPr>
      <p:grpSpPr/>
      <p:sp>
        <p:nvSpPr>
          <p:cNvPr id="104878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8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8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" name=""/>
        <p:cNvGrpSpPr/>
        <p:nvPr/>
      </p:nvGrpSpPr>
      <p:grpSpPr/>
      <p:sp>
        <p:nvSpPr>
          <p:cNvPr id="10486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"/>
        <p:cNvGrpSpPr/>
        <p:nvPr/>
      </p:nvGrpSpPr>
      <p:grpSpPr/>
      <p:sp>
        <p:nvSpPr>
          <p:cNvPr id="10487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7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7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9" name=""/>
        <p:cNvGrpSpPr/>
        <p:nvPr/>
      </p:nvGrpSpPr>
      <p:grpSpPr/>
      <p:sp>
        <p:nvSpPr>
          <p:cNvPr id="104879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0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0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"/>
        <p:cNvGrpSpPr/>
        <p:nvPr/>
      </p:nvGrpSpPr>
      <p:grpSpPr/>
      <p:sp>
        <p:nvSpPr>
          <p:cNvPr id="10488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0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5" name=""/>
        <p:cNvGrpSpPr/>
        <p:nvPr/>
      </p:nvGrpSpPr>
      <p:grpSpPr/>
      <p:sp>
        <p:nvSpPr>
          <p:cNvPr id="104881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1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1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8" name=""/>
        <p:cNvGrpSpPr/>
        <p:nvPr/>
      </p:nvGrpSpPr>
      <p:grpSpPr/>
      <p:sp>
        <p:nvSpPr>
          <p:cNvPr id="10488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1" name=""/>
        <p:cNvGrpSpPr/>
        <p:nvPr/>
      </p:nvGrpSpPr>
      <p:grpSpPr/>
      <p:sp>
        <p:nvSpPr>
          <p:cNvPr id="104882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2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2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4" name=""/>
        <p:cNvGrpSpPr/>
        <p:nvPr/>
      </p:nvGrpSpPr>
      <p:grpSpPr/>
      <p:sp>
        <p:nvSpPr>
          <p:cNvPr id="104882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3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3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7" name=""/>
        <p:cNvGrpSpPr/>
        <p:nvPr/>
      </p:nvGrpSpPr>
      <p:grpSpPr/>
      <p:sp>
        <p:nvSpPr>
          <p:cNvPr id="104883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3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3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0" name=""/>
        <p:cNvGrpSpPr/>
        <p:nvPr/>
      </p:nvGrpSpPr>
      <p:grpSpPr/>
      <p:sp>
        <p:nvSpPr>
          <p:cNvPr id="10488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3" name=""/>
        <p:cNvGrpSpPr/>
        <p:nvPr/>
      </p:nvGrpSpPr>
      <p:grpSpPr/>
      <p:sp>
        <p:nvSpPr>
          <p:cNvPr id="104884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4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4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8" name=""/>
        <p:cNvGrpSpPr/>
        <p:nvPr/>
      </p:nvGrpSpPr>
      <p:grpSpPr/>
      <p:sp>
        <p:nvSpPr>
          <p:cNvPr id="104863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3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3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7" name=""/>
        <p:cNvGrpSpPr/>
        <p:nvPr/>
      </p:nvGrpSpPr>
      <p:grpSpPr/>
      <p:sp>
        <p:nvSpPr>
          <p:cNvPr id="104885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5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5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0" name=""/>
        <p:cNvGrpSpPr/>
        <p:nvPr/>
      </p:nvGrpSpPr>
      <p:grpSpPr/>
      <p:sp>
        <p:nvSpPr>
          <p:cNvPr id="104886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6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6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3" name=""/>
        <p:cNvGrpSpPr/>
        <p:nvPr/>
      </p:nvGrpSpPr>
      <p:grpSpPr/>
      <p:sp>
        <p:nvSpPr>
          <p:cNvPr id="104886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6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6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"/>
        <p:cNvGrpSpPr/>
        <p:nvPr/>
      </p:nvGrpSpPr>
      <p:grpSpPr/>
      <p:sp>
        <p:nvSpPr>
          <p:cNvPr id="104887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7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7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9" name=""/>
        <p:cNvGrpSpPr/>
        <p:nvPr/>
      </p:nvGrpSpPr>
      <p:grpSpPr/>
      <p:sp>
        <p:nvSpPr>
          <p:cNvPr id="104887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8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8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2" name=""/>
        <p:cNvGrpSpPr/>
        <p:nvPr/>
      </p:nvGrpSpPr>
      <p:grpSpPr/>
      <p:sp>
        <p:nvSpPr>
          <p:cNvPr id="104888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8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8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5" name=""/>
        <p:cNvGrpSpPr/>
        <p:nvPr/>
      </p:nvGrpSpPr>
      <p:grpSpPr/>
      <p:sp>
        <p:nvSpPr>
          <p:cNvPr id="104889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9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9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8" name=""/>
        <p:cNvGrpSpPr/>
        <p:nvPr/>
      </p:nvGrpSpPr>
      <p:grpSpPr/>
      <p:sp>
        <p:nvSpPr>
          <p:cNvPr id="104889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89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89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1" name=""/>
        <p:cNvGrpSpPr/>
        <p:nvPr/>
      </p:nvGrpSpPr>
      <p:grpSpPr/>
      <p:sp>
        <p:nvSpPr>
          <p:cNvPr id="104890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0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0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"/>
        <p:cNvGrpSpPr/>
        <p:nvPr/>
      </p:nvGrpSpPr>
      <p:grpSpPr/>
      <p:sp>
        <p:nvSpPr>
          <p:cNvPr id="104890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1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1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"/>
        <p:cNvGrpSpPr/>
        <p:nvPr/>
      </p:nvGrpSpPr>
      <p:grpSpPr/>
      <p:sp>
        <p:nvSpPr>
          <p:cNvPr id="104864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4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7" name=""/>
        <p:cNvGrpSpPr/>
        <p:nvPr/>
      </p:nvGrpSpPr>
      <p:grpSpPr/>
      <p:sp>
        <p:nvSpPr>
          <p:cNvPr id="104891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1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1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"/>
        <p:cNvGrpSpPr/>
        <p:nvPr/>
      </p:nvGrpSpPr>
      <p:grpSpPr/>
      <p:sp>
        <p:nvSpPr>
          <p:cNvPr id="104892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2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2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3" name=""/>
        <p:cNvGrpSpPr/>
        <p:nvPr/>
      </p:nvGrpSpPr>
      <p:grpSpPr/>
      <p:sp>
        <p:nvSpPr>
          <p:cNvPr id="104892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2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2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"/>
        <p:cNvGrpSpPr/>
        <p:nvPr/>
      </p:nvGrpSpPr>
      <p:grpSpPr/>
      <p:sp>
        <p:nvSpPr>
          <p:cNvPr id="104893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3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3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9" name=""/>
        <p:cNvGrpSpPr/>
        <p:nvPr/>
      </p:nvGrpSpPr>
      <p:grpSpPr/>
      <p:sp>
        <p:nvSpPr>
          <p:cNvPr id="104893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4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4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"/>
        <p:cNvGrpSpPr/>
        <p:nvPr/>
      </p:nvGrpSpPr>
      <p:grpSpPr/>
      <p:sp>
        <p:nvSpPr>
          <p:cNvPr id="104894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4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4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5" name=""/>
        <p:cNvGrpSpPr/>
        <p:nvPr/>
      </p:nvGrpSpPr>
      <p:grpSpPr/>
      <p:sp>
        <p:nvSpPr>
          <p:cNvPr id="104895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5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5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"/>
        <p:cNvGrpSpPr/>
        <p:nvPr/>
      </p:nvGrpSpPr>
      <p:grpSpPr/>
      <p:sp>
        <p:nvSpPr>
          <p:cNvPr id="104895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5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5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1" name=""/>
        <p:cNvGrpSpPr/>
        <p:nvPr/>
      </p:nvGrpSpPr>
      <p:grpSpPr/>
      <p:sp>
        <p:nvSpPr>
          <p:cNvPr id="104896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6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6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4" name=""/>
        <p:cNvGrpSpPr/>
        <p:nvPr/>
      </p:nvGrpSpPr>
      <p:grpSpPr/>
      <p:sp>
        <p:nvSpPr>
          <p:cNvPr id="104896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7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7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"/>
        <p:cNvGrpSpPr/>
        <p:nvPr/>
      </p:nvGrpSpPr>
      <p:grpSpPr/>
      <p:sp>
        <p:nvSpPr>
          <p:cNvPr id="104864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4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4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7" name=""/>
        <p:cNvGrpSpPr/>
        <p:nvPr/>
      </p:nvGrpSpPr>
      <p:grpSpPr/>
      <p:sp>
        <p:nvSpPr>
          <p:cNvPr id="104897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7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7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0" name=""/>
        <p:cNvGrpSpPr/>
        <p:nvPr/>
      </p:nvGrpSpPr>
      <p:grpSpPr/>
      <p:sp>
        <p:nvSpPr>
          <p:cNvPr id="104898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8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8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3" name=""/>
        <p:cNvGrpSpPr/>
        <p:nvPr/>
      </p:nvGrpSpPr>
      <p:grpSpPr/>
      <p:sp>
        <p:nvSpPr>
          <p:cNvPr id="104898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8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8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"/>
        <p:cNvGrpSpPr/>
        <p:nvPr/>
      </p:nvGrpSpPr>
      <p:grpSpPr/>
      <p:sp>
        <p:nvSpPr>
          <p:cNvPr id="104899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99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99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9" name=""/>
        <p:cNvGrpSpPr/>
        <p:nvPr/>
      </p:nvGrpSpPr>
      <p:grpSpPr/>
      <p:sp>
        <p:nvSpPr>
          <p:cNvPr id="104899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900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900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2" name=""/>
        <p:cNvGrpSpPr/>
        <p:nvPr/>
      </p:nvGrpSpPr>
      <p:grpSpPr/>
      <p:sp>
        <p:nvSpPr>
          <p:cNvPr id="104900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900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900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5" name=""/>
        <p:cNvGrpSpPr/>
        <p:nvPr/>
      </p:nvGrpSpPr>
      <p:grpSpPr/>
      <p:sp>
        <p:nvSpPr>
          <p:cNvPr id="104901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901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901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8" name=""/>
        <p:cNvGrpSpPr/>
        <p:nvPr/>
      </p:nvGrpSpPr>
      <p:grpSpPr/>
      <p:sp>
        <p:nvSpPr>
          <p:cNvPr id="1049017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9018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9019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1" name=""/>
        <p:cNvGrpSpPr/>
        <p:nvPr/>
      </p:nvGrpSpPr>
      <p:grpSpPr/>
      <p:sp>
        <p:nvSpPr>
          <p:cNvPr id="1049022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9023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9024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"/>
        <p:cNvGrpSpPr/>
        <p:nvPr/>
      </p:nvGrpSpPr>
      <p:grpSpPr/>
      <p:sp>
        <p:nvSpPr>
          <p:cNvPr id="1048606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07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08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"/>
        <p:cNvGrpSpPr/>
        <p:nvPr/>
      </p:nvGrpSpPr>
      <p:grpSpPr/>
      <p:sp>
        <p:nvSpPr>
          <p:cNvPr id="1048653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54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55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2" name=""/>
        <p:cNvGrpSpPr/>
        <p:nvPr/>
      </p:nvGrpSpPr>
      <p:grpSpPr/>
      <p:sp>
        <p:nvSpPr>
          <p:cNvPr id="1048601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03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9" name=""/>
        <p:cNvGrpSpPr/>
        <p:nvPr/>
      </p:nvGrpSpPr>
      <p:grpSpPr/>
      <p:sp>
        <p:nvSpPr>
          <p:cNvPr id="104859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9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59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6" name=""/>
        <p:cNvGrpSpPr/>
        <p:nvPr/>
      </p:nvGrpSpPr>
      <p:grpSpPr/>
      <p:sp>
        <p:nvSpPr>
          <p:cNvPr id="104858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59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59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0" name=""/>
        <p:cNvGrpSpPr/>
        <p:nvPr/>
      </p:nvGrpSpPr>
      <p:grpSpPr/>
      <p:sp>
        <p:nvSpPr>
          <p:cNvPr id="1048659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60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61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3" name=""/>
        <p:cNvGrpSpPr/>
        <p:nvPr/>
      </p:nvGrpSpPr>
      <p:grpSpPr/>
      <p:sp>
        <p:nvSpPr>
          <p:cNvPr id="1048665" name="Slide Image Placeholder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48666" name="Notes Placeholder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/>
          <a:p>
            <a:pPr lvl="0"/>
            <a:endParaRPr dirty="0"/>
          </a:p>
        </p:txBody>
      </p:sp>
      <p:sp>
        <p:nvSpPr>
          <p:cNvPr id="1048667" name="Slide Number Placeholder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 lvl="0" algn="r"/>
            <a:fld id="{9A0DB2DC-4C9A-4742-B13C-FB6460FD3503}" type="slidenum">
              <a:rPr lang="en-US" sz="1200" dirty="0"/>
            </a:fld>
            <a:endParaRPr 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0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610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1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861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861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3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3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3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0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3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32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33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34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3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0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02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p>
            <a:pPr algn="r">
              <a:buNone/>
            </a:pPr>
            <a:fld id="{9A0DB2DC-4C9A-4742-B13C-FB6460FD3503}" type="slidenum">
              <a:rPr lang="en-US" dirty="0"/>
            </a:fld>
            <a:endParaRPr lang="en-US" dirty="0"/>
          </a:p>
        </p:txBody>
      </p:sp>
      <p:sp>
        <p:nvSpPr>
          <p:cNvPr id="104910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87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908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8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9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5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5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5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5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5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9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9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9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9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6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7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7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7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7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3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3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3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3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3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3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6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6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6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3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83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84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4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4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46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47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48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4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5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05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0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7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8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8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8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38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39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040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41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42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3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7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75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76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77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3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6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6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6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6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3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5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86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918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8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8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0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0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0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0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0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0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0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0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1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1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1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1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0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1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1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5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58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59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60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6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6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6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6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66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67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68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3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6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97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9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9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9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9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9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9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9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6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7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7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7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7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8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8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8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8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8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75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7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7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7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7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3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3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923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3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38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3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40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4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4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4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4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4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43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44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45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3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4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4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4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4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3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6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6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67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68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69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9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7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7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7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7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7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7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7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21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22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23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3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6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6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6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9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49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50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51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5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5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5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55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56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257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25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5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6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3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3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31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32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33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3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224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225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226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2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28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3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21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22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2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24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25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26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27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3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0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09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9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9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3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28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29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3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46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47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9148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49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50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51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3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109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9110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en-US" sz="3200" b="0" i="0" u="none" strike="noStrike" kern="1200" cap="none" spc="0" normalizeH="0" baseline="0" noProof="0" dirty="0" smtClean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491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1049112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13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14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4" Type="http://schemas.openxmlformats.org/officeDocument/2006/relationships/theme" Target="../theme/theme2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5.xml"/><Relationship Id="rId8" Type="http://schemas.openxmlformats.org/officeDocument/2006/relationships/slideLayout" Target="../slideLayouts/slideLayout34.xml"/><Relationship Id="rId7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" Type="http://schemas.openxmlformats.org/officeDocument/2006/relationships/slideLayout" Target="../slideLayouts/slideLayout27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6.xml"/><Relationship Id="rId8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3.xml"/><Relationship Id="rId5" Type="http://schemas.openxmlformats.org/officeDocument/2006/relationships/slideLayout" Target="../slideLayouts/slideLayout42.xml"/><Relationship Id="rId4" Type="http://schemas.openxmlformats.org/officeDocument/2006/relationships/slideLayout" Target="../slideLayouts/slideLayout41.xml"/><Relationship Id="rId3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9.xml"/><Relationship Id="rId12" Type="http://schemas.openxmlformats.org/officeDocument/2006/relationships/theme" Target="../theme/theme4.xml"/><Relationship Id="rId11" Type="http://schemas.openxmlformats.org/officeDocument/2006/relationships/slideLayout" Target="../slideLayouts/slideLayout48.xml"/><Relationship Id="rId10" Type="http://schemas.openxmlformats.org/officeDocument/2006/relationships/slideLayout" Target="../slideLayouts/slideLayout47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79" name=""/>
        <p:cNvGrpSpPr/>
        <p:nvPr/>
      </p:nvGrpSpPr>
      <p:grpSpPr/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kern="1200">
          <a:solidFill>
            <a:srgbClr val="0070C0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rgbClr val="0070C0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rgbClr val="00206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rgbClr val="002060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rgbClr val="002060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rgbClr val="002060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rgbClr val="002060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312" name=""/>
        <p:cNvGrpSpPr/>
        <p:nvPr/>
      </p:nvGrpSpPr>
      <p:grpSpPr/>
      <p:sp>
        <p:nvSpPr>
          <p:cNvPr id="104902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902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4902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2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02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350" name=""/>
        <p:cNvGrpSpPr/>
        <p:nvPr/>
      </p:nvGrpSpPr>
      <p:grpSpPr/>
      <p:sp>
        <p:nvSpPr>
          <p:cNvPr id="104915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915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4915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5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15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373" name=""/>
        <p:cNvGrpSpPr/>
        <p:nvPr/>
      </p:nvGrpSpPr>
      <p:grpSpPr/>
      <p:sp>
        <p:nvSpPr>
          <p:cNvPr id="1049215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4921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4921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1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0492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 lvl="0">
              <a:buNone/>
            </a:pPr>
            <a:fld id="{9A0DB2DC-4C9A-4742-B13C-FB6460FD3503}" type="slidenum">
              <a:rPr lang="en-US" dirty="0">
                <a:latin typeface="Arial" panose="020B0604020202020204" pitchFamily="34" charset="0"/>
              </a:rPr>
            </a:fld>
            <a:endParaRPr lang="en-US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0.xml"/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3.xml"/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w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7.wmf"/><Relationship Id="rId1" Type="http://schemas.openxmlformats.org/officeDocument/2006/relationships/oleObject" Target="../embeddings/oleObject2.bin"/></Relationships>
</file>

<file path=ppt/slides/_rels/slide5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4.xml"/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4.bin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6.xml"/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5.bin"/></Relationships>
</file>

<file path=ppt/slides/_rels/slide5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7.xml"/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9.xml"/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7.bin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1.xml"/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8.bin"/></Relationships>
</file>

<file path=ppt/slides/_rels/slide6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4.wmf"/><Relationship Id="rId1" Type="http://schemas.openxmlformats.org/officeDocument/2006/relationships/oleObject" Target="../embeddings/oleObject10.bin"/></Relationships>
</file>

<file path=ppt/slides/_rels/slide65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3.xml"/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Relationship Id="rId3" Type="http://schemas.openxmlformats.org/officeDocument/2006/relationships/oleObject" Target="../embeddings/oleObject13.bin"/><Relationship Id="rId2" Type="http://schemas.openxmlformats.org/officeDocument/2006/relationships/image" Target="../media/image15.wmf"/><Relationship Id="rId1" Type="http://schemas.openxmlformats.org/officeDocument/2006/relationships/oleObject" Target="../embeddings/oleObject12.bin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4.xml"/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15.bin"/></Relationships>
</file>

<file path=ppt/slides/_rels/slide6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wmf"/><Relationship Id="rId1" Type="http://schemas.openxmlformats.org/officeDocument/2006/relationships/oleObject" Target="../embeddings/oleObject17.bin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6.xml"/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wmf"/><Relationship Id="rId1" Type="http://schemas.openxmlformats.org/officeDocument/2006/relationships/oleObject" Target="../embeddings/oleObject19.bin"/></Relationships>
</file>

<file path=ppt/slides/_rels/slide6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4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wmf"/><Relationship Id="rId13" Type="http://schemas.openxmlformats.org/officeDocument/2006/relationships/notesSlide" Target="../notesSlides/notesSlide67.xml"/><Relationship Id="rId12" Type="http://schemas.openxmlformats.org/officeDocument/2006/relationships/vmlDrawing" Target="../drawings/vmlDrawing13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8.wmf"/><Relationship Id="rId1" Type="http://schemas.openxmlformats.org/officeDocument/2006/relationships/oleObject" Target="../embeddings/oleObject21.bin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8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6.bin"/></Relationships>
</file>

<file path=ppt/slides/_rels/slide7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9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wmf"/><Relationship Id="rId1" Type="http://schemas.openxmlformats.org/officeDocument/2006/relationships/oleObject" Target="../embeddings/oleObject27.bin"/></Relationships>
</file>

<file path=ppt/slides/_rels/slide7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4.wmf"/><Relationship Id="rId8" Type="http://schemas.openxmlformats.org/officeDocument/2006/relationships/oleObject" Target="../embeddings/oleObject32.bin"/><Relationship Id="rId7" Type="http://schemas.openxmlformats.org/officeDocument/2006/relationships/oleObject" Target="../embeddings/oleObject31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30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wmf"/><Relationship Id="rId13" Type="http://schemas.openxmlformats.org/officeDocument/2006/relationships/notesSlide" Target="../notesSlides/notesSlide70.xml"/><Relationship Id="rId12" Type="http://schemas.openxmlformats.org/officeDocument/2006/relationships/vmlDrawing" Target="../drawings/vmlDrawing16.vml"/><Relationship Id="rId11" Type="http://schemas.openxmlformats.org/officeDocument/2006/relationships/slideLayout" Target="../slideLayouts/slideLayout2.xml"/><Relationship Id="rId10" Type="http://schemas.openxmlformats.org/officeDocument/2006/relationships/oleObject" Target="../embeddings/oleObject33.bin"/><Relationship Id="rId1" Type="http://schemas.openxmlformats.org/officeDocument/2006/relationships/oleObject" Target="../embeddings/oleObject28.bin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1.xml"/><Relationship Id="rId6" Type="http://schemas.openxmlformats.org/officeDocument/2006/relationships/vmlDrawing" Target="../drawings/vmlDrawing1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34.bin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72.xml"/><Relationship Id="rId7" Type="http://schemas.openxmlformats.org/officeDocument/2006/relationships/vmlDrawing" Target="../drawings/vmlDrawing18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7.bin"/><Relationship Id="rId3" Type="http://schemas.openxmlformats.org/officeDocument/2006/relationships/image" Target="../media/image31.wmf"/><Relationship Id="rId2" Type="http://schemas.openxmlformats.org/officeDocument/2006/relationships/oleObject" Target="../embeddings/oleObject36.bin"/><Relationship Id="rId1" Type="http://schemas.openxmlformats.org/officeDocument/2006/relationships/image" Target="../media/image37.jpe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7" name=""/>
        <p:cNvGrpSpPr/>
        <p:nvPr/>
      </p:nvGrpSpPr>
      <p:grpSpPr/>
      <p:sp>
        <p:nvSpPr>
          <p:cNvPr id="1048614" name="Rectangle 2"/>
          <p:cNvSpPr>
            <a:spLocks noGrp="1"/>
          </p:cNvSpPr>
          <p:nvPr>
            <p:ph type="ctrTitle"/>
          </p:nvPr>
        </p:nvSpPr>
        <p:spPr/>
        <p:txBody>
          <a:bodyPr vert="horz" wrap="square" lIns="91440" tIns="45720" rIns="91440" bIns="45720" anchor="ctr"/>
          <a:p>
            <a:pPr algn="ctr" eaLnBrk="1" hangingPunct="1">
              <a:buClrTx/>
              <a:buSzTx/>
              <a:buFontTx/>
            </a:pP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Discrete Mathematics</a:t>
            </a:r>
            <a:b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</a:br>
            <a:r>
              <a:rPr lang="en-US" altLang="zh-CN" sz="3200" kern="1200" dirty="0">
                <a:solidFill>
                  <a:srgbClr val="002060"/>
                </a:solidFill>
                <a:latin typeface="Helvetica" pitchFamily="34" charset="0"/>
                <a:ea typeface="+mj-ea"/>
                <a:cs typeface="+mj-cs"/>
              </a:rPr>
              <a:t>counting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15" name="Rectangle 3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anchor="t"/>
          <a:p>
            <a:pPr eaLnBrk="1" hangingPunct="1">
              <a:buClrTx/>
              <a:buSzTx/>
            </a:pPr>
            <a:endParaRPr lang="en-US" altLang="zh-CN" sz="2400" kern="1200" dirty="0">
              <a:solidFill>
                <a:srgbClr val="00206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104861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4" name=""/>
        <p:cNvGrpSpPr/>
        <p:nvPr/>
      </p:nvGrpSpPr>
      <p:grpSpPr/>
      <p:sp>
        <p:nvSpPr>
          <p:cNvPr id="104866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6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From a set with 3 elements to one with 5 elements, there are 5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∙4∙3=60 one-to-one functions</a:t>
            </a:r>
            <a:endParaRPr lang="en-US" altLang="zh-CN" dirty="0"/>
          </a:p>
        </p:txBody>
      </p:sp>
      <p:sp>
        <p:nvSpPr>
          <p:cNvPr id="104867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7" name=""/>
        <p:cNvGrpSpPr/>
        <p:nvPr/>
      </p:nvGrpSpPr>
      <p:grpSpPr/>
      <p:sp>
        <p:nvSpPr>
          <p:cNvPr id="104867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7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format of telephone numbers in north America is specified by a numbering plan</a:t>
            </a:r>
            <a:endParaRPr lang="en-US" altLang="zh-CN" dirty="0"/>
          </a:p>
          <a:p>
            <a:r>
              <a:rPr lang="en-US" altLang="zh-CN" dirty="0"/>
              <a:t>It consists of 10 digits, with 3-digit area code, 3-digit office code and 4-digit station code</a:t>
            </a:r>
            <a:endParaRPr lang="en-US" altLang="zh-CN" dirty="0"/>
          </a:p>
          <a:p>
            <a:r>
              <a:rPr lang="en-US" altLang="zh-CN" dirty="0"/>
              <a:t>Each digit can take one form of</a:t>
            </a:r>
            <a:endParaRPr lang="en-US" altLang="zh-CN" dirty="0"/>
          </a:p>
          <a:p>
            <a:pPr lvl="1"/>
            <a:r>
              <a:rPr lang="en-US" altLang="zh-CN" dirty="0"/>
              <a:t>X: 0, 1, …, 9 </a:t>
            </a:r>
            <a:endParaRPr lang="en-US" altLang="zh-CN" dirty="0"/>
          </a:p>
          <a:p>
            <a:pPr lvl="1"/>
            <a:r>
              <a:rPr lang="en-US" altLang="zh-CN" dirty="0"/>
              <a:t>N: 2, 3, …, 9</a:t>
            </a:r>
            <a:endParaRPr lang="en-US" altLang="zh-CN" dirty="0"/>
          </a:p>
          <a:p>
            <a:pPr lvl="1"/>
            <a:r>
              <a:rPr lang="en-US" altLang="zh-CN" dirty="0"/>
              <a:t>Y: 0, 1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104867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" name=""/>
        <p:cNvGrpSpPr/>
        <p:nvPr/>
      </p:nvGrpSpPr>
      <p:grpSpPr/>
      <p:sp>
        <p:nvSpPr>
          <p:cNvPr id="104868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8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In the old plan, the formats for area code, office code, and station code are NYX, NNX, and XXXX, respectively</a:t>
            </a:r>
            <a:endParaRPr lang="en-US" altLang="zh-CN" sz="2800" dirty="0"/>
          </a:p>
          <a:p>
            <a:r>
              <a:rPr lang="en-US" altLang="zh-CN" sz="2800" dirty="0"/>
              <a:t>So the phone numbers had NYX-NNX-XXXX</a:t>
            </a:r>
            <a:endParaRPr lang="en-US" altLang="zh-CN" sz="2800" dirty="0"/>
          </a:p>
          <a:p>
            <a:r>
              <a:rPr lang="en-US" altLang="zh-CN" sz="2800" dirty="0"/>
              <a:t>NYX: 8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∙2∙10=160 area codes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NNX: 8∙8∙10=640 office codes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XXXX:10∙10∙10∙10=10,000 station codes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So, there are 160∙640∙10,000 = 1,024,000,000 phone numbers </a:t>
            </a:r>
            <a:endParaRPr lang="en-US" altLang="zh-CN" sz="2800" dirty="0"/>
          </a:p>
        </p:txBody>
      </p:sp>
      <p:sp>
        <p:nvSpPr>
          <p:cNvPr id="104868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sp>
        <p:nvSpPr>
          <p:cNvPr id="1048683" name="TextBox 1"/>
          <p:cNvSpPr txBox="1"/>
          <p:nvPr/>
        </p:nvSpPr>
        <p:spPr>
          <a:xfrm>
            <a:off x="6858000" y="3505200"/>
            <a:ext cx="1770380" cy="8915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lvl="1"/>
            <a:r>
              <a:rPr lang="en-US" altLang="zh-CN" sz="1800" dirty="0">
                <a:latin typeface="Arial" panose="020B0604020202020204" pitchFamily="34" charset="0"/>
              </a:rPr>
              <a:t>X: 0, 1, …, 9 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</a:rPr>
              <a:t>N: 2, 3, …, 9</a:t>
            </a:r>
            <a:endParaRPr lang="en-US" altLang="zh-CN" sz="1800" dirty="0">
              <a:latin typeface="Arial" panose="020B0604020202020204" pitchFamily="34" charset="0"/>
            </a:endParaRPr>
          </a:p>
          <a:p>
            <a:pPr lvl="1"/>
            <a:r>
              <a:rPr lang="en-US" altLang="zh-CN" sz="1800" dirty="0">
                <a:latin typeface="Arial" panose="020B0604020202020204" pitchFamily="34" charset="0"/>
              </a:rPr>
              <a:t>Y: 0, 1</a:t>
            </a:r>
            <a:endParaRPr lang="en-US" altLang="zh-CN" sz="18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3" name=""/>
        <p:cNvGrpSpPr/>
        <p:nvPr/>
      </p:nvGrpSpPr>
      <p:grpSpPr/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8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In the new plan, the formats for area code, office code, and station code are NXX, NXX, and XXXX, respectively</a:t>
            </a:r>
            <a:endParaRPr lang="en-US" altLang="zh-CN" sz="2800" dirty="0"/>
          </a:p>
          <a:p>
            <a:r>
              <a:rPr lang="en-US" altLang="zh-CN" sz="2800" dirty="0"/>
              <a:t>So the phone numbers had NXX-NXX-XXXX</a:t>
            </a:r>
            <a:endParaRPr lang="en-US" altLang="zh-CN" sz="2800" dirty="0"/>
          </a:p>
          <a:p>
            <a:r>
              <a:rPr lang="en-US" altLang="zh-CN" sz="2800" dirty="0"/>
              <a:t>NXX: 8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∙10∙10=800 area codes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NXX: 8∙10∙10=800 office codes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XXXX:10∙10∙10∙10=10,000 station codes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So, there are 800∙800∙10,000 = 6,400,000,000 phone numbers </a:t>
            </a:r>
            <a:endParaRPr lang="en-US" altLang="zh-CN" sz="2800" dirty="0"/>
          </a:p>
        </p:txBody>
      </p:sp>
      <p:sp>
        <p:nvSpPr>
          <p:cNvPr id="1048689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6" name=""/>
        <p:cNvGrpSpPr/>
        <p:nvPr/>
      </p:nvGrpSpPr>
      <p:grpSpPr/>
      <p:sp>
        <p:nvSpPr>
          <p:cNvPr id="104869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Product rule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9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If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m</a:t>
            </a:r>
            <a:r>
              <a:rPr lang="en-US" altLang="zh-CN" dirty="0"/>
              <a:t> are finite sets, then the number of elements in the Cartesian product of these sets is the product of the number of elements in each set</a:t>
            </a:r>
            <a:endParaRPr lang="en-US" altLang="zh-CN" dirty="0"/>
          </a:p>
          <a:p>
            <a:r>
              <a:rPr lang="en-US" altLang="zh-CN" dirty="0"/>
              <a:t>|A</a:t>
            </a:r>
            <a:r>
              <a:rPr lang="en-US" altLang="zh-CN" baseline="-25000" dirty="0"/>
              <a:t>1</a:t>
            </a:r>
            <a:r>
              <a:rPr lang="en-US" altLang="zh-CN" dirty="0"/>
              <a:t> 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⨯A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⨯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⨯A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|=|A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 ⨯|A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 ⨯ 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⨯|A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</a:t>
            </a:r>
            <a:endParaRPr lang="en-US" altLang="zh-CN" dirty="0"/>
          </a:p>
        </p:txBody>
      </p:sp>
      <p:sp>
        <p:nvSpPr>
          <p:cNvPr id="1048695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9" name=""/>
        <p:cNvGrpSpPr/>
        <p:nvPr/>
      </p:nvGrpSpPr>
      <p:grpSpPr/>
      <p:sp>
        <p:nvSpPr>
          <p:cNvPr id="104869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Sum rule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00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If a task can be done either in one of 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ways or in one of 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ways, where none of the set of 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 ways is the same as any of the set of 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ways, then there are n</a:t>
            </a:r>
            <a:r>
              <a:rPr lang="en-US" altLang="zh-CN" sz="2800" baseline="-25000" dirty="0"/>
              <a:t>1</a:t>
            </a:r>
            <a:r>
              <a:rPr lang="en-US" altLang="zh-CN" sz="2800" dirty="0"/>
              <a:t>+n</a:t>
            </a:r>
            <a:r>
              <a:rPr lang="en-US" altLang="zh-CN" sz="2800" baseline="-25000" dirty="0"/>
              <a:t>2</a:t>
            </a:r>
            <a:r>
              <a:rPr lang="en-US" altLang="zh-CN" sz="2800" dirty="0"/>
              <a:t> ways to do the task</a:t>
            </a:r>
            <a:endParaRPr lang="en-US" altLang="zh-CN" sz="2800" dirty="0"/>
          </a:p>
          <a:p>
            <a:r>
              <a:rPr lang="en-US" altLang="zh-CN" sz="2800" dirty="0"/>
              <a:t>Example: suppose either a member of faculty or a student in CSE is chosen as a representative to a university committee. How many different choices are there for this representative if there are 8 members in faculty and 200 students?</a:t>
            </a:r>
            <a:endParaRPr lang="en-US" altLang="zh-CN" sz="2800" dirty="0"/>
          </a:p>
          <a:p>
            <a:r>
              <a:rPr lang="en-US" altLang="zh-CN" sz="2800" dirty="0"/>
              <a:t>There are 8+200=208 ways to pick this representative</a:t>
            </a:r>
            <a:endParaRPr lang="en-US" altLang="zh-CN" sz="2800" dirty="0"/>
          </a:p>
        </p:txBody>
      </p:sp>
      <p:sp>
        <p:nvSpPr>
          <p:cNvPr id="1048701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" name=""/>
        <p:cNvGrpSpPr/>
        <p:nvPr/>
      </p:nvGrpSpPr>
      <p:grpSpPr/>
      <p:sp>
        <p:nvSpPr>
          <p:cNvPr id="104870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Sum rule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0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If A</a:t>
            </a:r>
            <a:r>
              <a:rPr lang="en-US" altLang="zh-CN" baseline="-25000" dirty="0"/>
              <a:t>1</a:t>
            </a:r>
            <a:r>
              <a:rPr lang="en-US" altLang="zh-CN" dirty="0"/>
              <a:t>, A</a:t>
            </a:r>
            <a:r>
              <a:rPr lang="en-US" altLang="zh-CN" baseline="-25000" dirty="0"/>
              <a:t>2</a:t>
            </a:r>
            <a:r>
              <a:rPr lang="en-US" altLang="zh-CN" dirty="0"/>
              <a:t>, …, A</a:t>
            </a:r>
            <a:r>
              <a:rPr lang="en-US" altLang="zh-CN" baseline="-25000" dirty="0"/>
              <a:t>m</a:t>
            </a:r>
            <a:r>
              <a:rPr lang="en-US" altLang="zh-CN" dirty="0"/>
              <a:t> are disjoint finite sets, then the number of elements in the union of these sets is as follows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|A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⋃A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⋃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⋃A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|=|A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|+|A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|+</a:t>
            </a:r>
            <a:r>
              <a:rPr lang="en-US" altLang="zh-CN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+|A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</a:t>
            </a:r>
            <a:endParaRPr lang="en-US" altLang="zh-CN" dirty="0"/>
          </a:p>
        </p:txBody>
      </p:sp>
      <p:sp>
        <p:nvSpPr>
          <p:cNvPr id="1048707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"/>
        <p:cNvGrpSpPr/>
        <p:nvPr/>
      </p:nvGrpSpPr>
      <p:grpSpPr/>
      <p:sp>
        <p:nvSpPr>
          <p:cNvPr id="104871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More complex counting problems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1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In a version of the BASIC programming language, the name of a variable is a string of 1 or 2 alphanumeric characters, where uppercase and lowercase letters are not distinguished. </a:t>
            </a:r>
            <a:endParaRPr lang="en-US" altLang="zh-CN" sz="2400" dirty="0"/>
          </a:p>
          <a:p>
            <a:r>
              <a:rPr lang="en-US" altLang="zh-CN" sz="2400" dirty="0"/>
              <a:t>Moreover, a variable name must begin with a letter and must be different from the five strings of two characters that are reserved for programming use</a:t>
            </a:r>
            <a:endParaRPr lang="en-US" altLang="zh-CN" sz="2400" dirty="0"/>
          </a:p>
          <a:p>
            <a:r>
              <a:rPr lang="en-US" altLang="zh-CN" sz="2400" dirty="0"/>
              <a:t>How many different variables names are there?</a:t>
            </a:r>
            <a:endParaRPr lang="en-US" altLang="zh-CN" sz="2400" dirty="0"/>
          </a:p>
          <a:p>
            <a:r>
              <a:rPr lang="en-US" altLang="zh-CN" sz="2400" dirty="0"/>
              <a:t>Let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be the number of these variables of 1 character, and likewise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for variables of 2 characters</a:t>
            </a:r>
            <a:endParaRPr lang="en-US" altLang="zh-CN" sz="2400" dirty="0"/>
          </a:p>
          <a:p>
            <a:r>
              <a:rPr lang="en-US" altLang="zh-CN" sz="2400" dirty="0"/>
              <a:t>So, V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=26, and V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=26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∙36-5=931</a:t>
            </a:r>
            <a:endParaRPr lang="en-US" altLang="zh-CN" sz="24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In total, there are 26+931=957 different variables</a:t>
            </a:r>
            <a:endParaRPr lang="en-US" altLang="zh-CN" sz="2400" dirty="0"/>
          </a:p>
        </p:txBody>
      </p:sp>
      <p:sp>
        <p:nvSpPr>
          <p:cNvPr id="1048713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8" name=""/>
        <p:cNvGrpSpPr/>
        <p:nvPr/>
      </p:nvGrpSpPr>
      <p:grpSpPr/>
      <p:sp>
        <p:nvSpPr>
          <p:cNvPr id="104871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1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Each user on a computer system has a password, which is 6 to 8 characters long, where each character is an uppercase letter or a digit. Each password must contain at least one digit. How many possible passwords are there?</a:t>
            </a:r>
            <a:endParaRPr lang="en-US" altLang="zh-CN" sz="2400" dirty="0"/>
          </a:p>
          <a:p>
            <a:r>
              <a:rPr lang="en-US" altLang="zh-CN" sz="2400" dirty="0"/>
              <a:t>Let P be the number of all possible passwords and P=P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 where P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is a password of i characters</a:t>
            </a:r>
            <a:endParaRPr lang="en-US" altLang="zh-CN" sz="2400" dirty="0"/>
          </a:p>
          <a:p>
            <a:r>
              <a:rPr lang="en-US" altLang="zh-CN" sz="2400" dirty="0"/>
              <a:t>P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=36</a:t>
            </a:r>
            <a:r>
              <a:rPr lang="en-US" altLang="zh-CN" sz="2400" baseline="30000" dirty="0"/>
              <a:t>6</a:t>
            </a:r>
            <a:r>
              <a:rPr lang="en-US" altLang="zh-CN" sz="2400" dirty="0"/>
              <a:t>-26</a:t>
            </a:r>
            <a:r>
              <a:rPr lang="en-US" altLang="zh-CN" sz="2400" baseline="30000" dirty="0"/>
              <a:t>6</a:t>
            </a:r>
            <a:r>
              <a:rPr lang="en-US" altLang="zh-CN" sz="2400" dirty="0"/>
              <a:t>=1,867,866,560 </a:t>
            </a:r>
            <a:endParaRPr lang="en-US" altLang="zh-CN" sz="2400" dirty="0"/>
          </a:p>
          <a:p>
            <a:r>
              <a:rPr lang="en-US" altLang="zh-CN" sz="2400" dirty="0"/>
              <a:t>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=36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-26</a:t>
            </a:r>
            <a:r>
              <a:rPr lang="en-US" altLang="zh-CN" sz="2400" baseline="30000" dirty="0"/>
              <a:t>7</a:t>
            </a:r>
            <a:r>
              <a:rPr lang="en-US" altLang="zh-CN" sz="2400" dirty="0"/>
              <a:t>=70,332,353,920</a:t>
            </a:r>
            <a:endParaRPr lang="en-US" altLang="zh-CN" sz="2400" dirty="0"/>
          </a:p>
          <a:p>
            <a:r>
              <a:rPr lang="en-US" altLang="zh-CN" sz="2400" dirty="0"/>
              <a:t>P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=36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-26</a:t>
            </a:r>
            <a:r>
              <a:rPr lang="en-US" altLang="zh-CN" sz="2400" baseline="30000" dirty="0"/>
              <a:t>8</a:t>
            </a:r>
            <a:r>
              <a:rPr lang="en-US" altLang="zh-CN" sz="2400" dirty="0"/>
              <a:t>=208,827,064,576</a:t>
            </a:r>
            <a:endParaRPr lang="en-US" altLang="zh-CN" sz="2400" dirty="0"/>
          </a:p>
          <a:p>
            <a:r>
              <a:rPr lang="en-US" altLang="zh-CN" sz="2400" dirty="0"/>
              <a:t>P=P</a:t>
            </a:r>
            <a:r>
              <a:rPr lang="en-US" altLang="zh-CN" sz="2400" baseline="-25000" dirty="0"/>
              <a:t>6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7</a:t>
            </a:r>
            <a:r>
              <a:rPr lang="en-US" altLang="zh-CN" sz="2400" dirty="0"/>
              <a:t>+P</a:t>
            </a:r>
            <a:r>
              <a:rPr lang="en-US" altLang="zh-CN" sz="2400" baseline="-25000" dirty="0"/>
              <a:t>8</a:t>
            </a:r>
            <a:r>
              <a:rPr lang="en-US" altLang="zh-CN" sz="2400" dirty="0"/>
              <a:t>=2,684,483,063,360</a:t>
            </a:r>
            <a:endParaRPr lang="en-US" altLang="zh-CN" sz="2400" dirty="0"/>
          </a:p>
        </p:txBody>
      </p:sp>
      <p:sp>
        <p:nvSpPr>
          <p:cNvPr id="1048719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"/>
        <p:cNvGrpSpPr/>
        <p:nvPr/>
      </p:nvGrpSpPr>
      <p:grpSpPr/>
      <p:sp>
        <p:nvSpPr>
          <p:cNvPr id="104872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Example: Internet address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24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 vert="horz" wrap="square" lIns="91440" tIns="45720" rIns="91440" bIns="45720" anchor="t"/>
          <a:p>
            <a:r>
              <a:rPr lang="en-US" altLang="zh-CN" sz="1800" dirty="0"/>
              <a:t>Internet protocol (IPv4)</a:t>
            </a:r>
            <a:endParaRPr lang="en-US" altLang="zh-CN" sz="1800" dirty="0"/>
          </a:p>
          <a:p>
            <a:pPr lvl="1"/>
            <a:r>
              <a:rPr lang="en-US" altLang="zh-CN" sz="1400" dirty="0"/>
              <a:t>Class A: largest network</a:t>
            </a:r>
            <a:endParaRPr lang="en-US" altLang="zh-CN" sz="1400" dirty="0"/>
          </a:p>
          <a:p>
            <a:pPr lvl="1"/>
            <a:r>
              <a:rPr lang="en-US" altLang="zh-CN" sz="1400" dirty="0"/>
              <a:t>Class B: medium-sized networks</a:t>
            </a:r>
            <a:endParaRPr lang="en-US" altLang="zh-CN" sz="1400" dirty="0"/>
          </a:p>
          <a:p>
            <a:pPr lvl="1"/>
            <a:r>
              <a:rPr lang="en-US" altLang="zh-CN" sz="1400" dirty="0"/>
              <a:t>Class C : smallest networks</a:t>
            </a:r>
            <a:endParaRPr lang="en-US" altLang="zh-CN" sz="1400" dirty="0"/>
          </a:p>
          <a:p>
            <a:pPr lvl="1"/>
            <a:r>
              <a:rPr lang="en-US" altLang="zh-CN" sz="1400" dirty="0"/>
              <a:t>Class D: multicast (not assigned for IP address)</a:t>
            </a:r>
            <a:endParaRPr lang="en-US" altLang="zh-CN" sz="1400" dirty="0"/>
          </a:p>
          <a:p>
            <a:pPr lvl="1"/>
            <a:r>
              <a:rPr lang="en-US" altLang="zh-CN" sz="1400" dirty="0"/>
              <a:t>Class E: future use </a:t>
            </a:r>
            <a:endParaRPr lang="en-US" altLang="zh-CN" sz="1400" dirty="0"/>
          </a:p>
          <a:p>
            <a:pPr lvl="1"/>
            <a:r>
              <a:rPr lang="en-US" altLang="zh-CN" sz="1400" dirty="0"/>
              <a:t>Some are reserved: netid 1111111, hostid all 1’s and 0’s </a:t>
            </a:r>
            <a:endParaRPr lang="en-US" altLang="zh-CN" sz="1400" dirty="0"/>
          </a:p>
          <a:p>
            <a:r>
              <a:rPr lang="en-US" altLang="zh-CN" sz="1800" dirty="0"/>
              <a:t>Neither class D or E addresses are assigned as the IPv4 addresses  </a:t>
            </a:r>
            <a:endParaRPr lang="en-US" altLang="zh-CN" sz="1800" dirty="0"/>
          </a:p>
          <a:p>
            <a:r>
              <a:rPr lang="en-US" altLang="zh-CN" sz="1800" dirty="0"/>
              <a:t>How may different IPv4 addresses are available?</a:t>
            </a:r>
            <a:endParaRPr lang="en-US" altLang="zh-CN" sz="1800" dirty="0"/>
          </a:p>
        </p:txBody>
      </p:sp>
      <p:sp>
        <p:nvSpPr>
          <p:cNvPr id="1048725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75" name="Picture 3" descr="05_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95400"/>
            <a:ext cx="7315200" cy="2395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0" name=""/>
        <p:cNvGrpSpPr/>
        <p:nvPr/>
      </p:nvGrpSpPr>
      <p:grpSpPr/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6.1 Basics of counting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2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b="1" dirty="0"/>
              <a:t>Combinatorics</a:t>
            </a:r>
            <a:r>
              <a:rPr lang="en-US" altLang="zh-CN" dirty="0"/>
              <a:t>: they study of arrangements of objects</a:t>
            </a:r>
            <a:endParaRPr lang="en-US" altLang="zh-CN" dirty="0"/>
          </a:p>
          <a:p>
            <a:r>
              <a:rPr lang="en-US" altLang="zh-CN" b="1" dirty="0"/>
              <a:t>Enumeration</a:t>
            </a:r>
            <a:r>
              <a:rPr lang="en-US" altLang="zh-CN" dirty="0"/>
              <a:t>: the counting of objects with certain properties (an important part of combinatorics)</a:t>
            </a:r>
            <a:endParaRPr lang="en-US" altLang="zh-CN" dirty="0"/>
          </a:p>
          <a:p>
            <a:pPr lvl="1"/>
            <a:r>
              <a:rPr lang="en-US" altLang="zh-CN" dirty="0"/>
              <a:t>Enumerate the different telephone numbers possible in US</a:t>
            </a:r>
            <a:endParaRPr lang="en-US" altLang="zh-CN" dirty="0"/>
          </a:p>
          <a:p>
            <a:pPr lvl="1"/>
            <a:r>
              <a:rPr lang="en-US" altLang="zh-CN" dirty="0"/>
              <a:t>The allowable password on a computer</a:t>
            </a:r>
            <a:endParaRPr lang="en-US" altLang="zh-CN" dirty="0"/>
          </a:p>
          <a:p>
            <a:pPr lvl="1"/>
            <a:r>
              <a:rPr lang="en-US" altLang="zh-CN" dirty="0"/>
              <a:t>The different orders in which runners in a race can reach</a:t>
            </a:r>
            <a:endParaRPr lang="en-US" altLang="zh-CN" dirty="0"/>
          </a:p>
        </p:txBody>
      </p:sp>
      <p:sp>
        <p:nvSpPr>
          <p:cNvPr id="104862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4" name=""/>
        <p:cNvGrpSpPr/>
        <p:nvPr/>
      </p:nvGrpSpPr>
      <p:grpSpPr/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Example: Internet address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30" name="Content Placeholder 2"/>
          <p:cNvSpPr>
            <a:spLocks noGrp="1"/>
          </p:cNvSpPr>
          <p:nvPr>
            <p:ph idx="1"/>
          </p:nvPr>
        </p:nvSpPr>
        <p:spPr>
          <a:xfrm>
            <a:off x="457200" y="3810000"/>
            <a:ext cx="8229600" cy="2316163"/>
          </a:xfrm>
        </p:spPr>
        <p:txBody>
          <a:bodyPr vert="horz" wrap="square" lIns="91440" tIns="45720" rIns="91440" bIns="45720" anchor="t"/>
          <a:p>
            <a:r>
              <a:rPr lang="en-US" altLang="zh-CN" sz="2000" dirty="0"/>
              <a:t>Let the total number of address be x, and x=x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+x</a:t>
            </a:r>
            <a:r>
              <a:rPr lang="en-US" altLang="zh-CN" sz="2000" baseline="-25000" dirty="0"/>
              <a:t>B</a:t>
            </a:r>
            <a:r>
              <a:rPr lang="en-US" altLang="zh-CN" sz="2000" dirty="0"/>
              <a:t>+x</a:t>
            </a:r>
            <a:r>
              <a:rPr lang="en-US" altLang="zh-CN" sz="2000" baseline="-25000" dirty="0"/>
              <a:t>C</a:t>
            </a:r>
            <a:endParaRPr lang="en-US" altLang="zh-CN" sz="2000" baseline="-25000" dirty="0"/>
          </a:p>
          <a:p>
            <a:r>
              <a:rPr lang="en-US" altLang="zh-CN" sz="2000" dirty="0"/>
              <a:t>Class A: there are 2</a:t>
            </a:r>
            <a:r>
              <a:rPr lang="en-US" altLang="zh-CN" sz="2000" baseline="30000" dirty="0"/>
              <a:t>7</a:t>
            </a:r>
            <a:r>
              <a:rPr lang="en-US" altLang="zh-CN" sz="2000" dirty="0"/>
              <a:t>-1=127 netids (1111111 is reserved). For each netid, there are 2</a:t>
            </a:r>
            <a:r>
              <a:rPr lang="en-US" altLang="zh-CN" sz="2000" baseline="30000" dirty="0"/>
              <a:t>24</a:t>
            </a:r>
            <a:r>
              <a:rPr lang="en-US" altLang="zh-CN" sz="2000" dirty="0"/>
              <a:t>-2=16,777,214 hostids (as hostids of all 0s and 1s are reserved), so there are x</a:t>
            </a:r>
            <a:r>
              <a:rPr lang="en-US" altLang="zh-CN" sz="2000" baseline="-25000" dirty="0"/>
              <a:t>A</a:t>
            </a:r>
            <a:r>
              <a:rPr lang="en-US" altLang="zh-CN" sz="2000" dirty="0"/>
              <a:t>=127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∙16,777,214=2,130,706,178 addresses</a:t>
            </a:r>
            <a:endParaRPr lang="en-US" altLang="zh-CN" sz="20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Class B, C: 2</a:t>
            </a:r>
            <a:r>
              <a:rPr lang="en-US" altLang="zh-CN" sz="20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14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=16,384 Class B netids and 2</a:t>
            </a:r>
            <a:r>
              <a:rPr lang="en-US" altLang="zh-CN" sz="20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21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=2,097,152 Class C netids. 2</a:t>
            </a:r>
            <a:r>
              <a:rPr lang="en-US" altLang="zh-CN" sz="20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16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-2=65,534 Class B hostids, and 2</a:t>
            </a:r>
            <a:r>
              <a:rPr lang="en-US" altLang="zh-CN" sz="20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8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-2=254 Class C hostids. So, x</a:t>
            </a:r>
            <a:r>
              <a:rPr lang="en-US" altLang="zh-CN" sz="20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=1,073,709,056, and x</a:t>
            </a:r>
            <a:r>
              <a:rPr lang="en-US" altLang="zh-CN" sz="20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C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=532,676,608</a:t>
            </a:r>
            <a:endParaRPr lang="en-US" altLang="zh-CN" sz="20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So, x=x</a:t>
            </a:r>
            <a:r>
              <a:rPr lang="en-US" altLang="zh-CN" sz="20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A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+x</a:t>
            </a:r>
            <a:r>
              <a:rPr lang="en-US" altLang="zh-CN" sz="20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B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+x</a:t>
            </a:r>
            <a:r>
              <a:rPr lang="en-US" altLang="zh-CN" sz="2000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C</a:t>
            </a:r>
            <a:r>
              <a:rPr lang="en-US" altLang="zh-CN" sz="2000" dirty="0">
                <a:latin typeface="Cambria Math" panose="02040503050406030204" pitchFamily="18" charset="0"/>
                <a:cs typeface="Cambria Math" panose="02040503050406030204" pitchFamily="18" charset="0"/>
              </a:rPr>
              <a:t>=3,737,091,842</a:t>
            </a:r>
            <a:endParaRPr lang="en-US" altLang="zh-CN" sz="2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8731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76" name="Picture 3" descr="05_1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295400"/>
            <a:ext cx="7315200" cy="23955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"/>
        <p:cNvGrpSpPr/>
        <p:nvPr/>
      </p:nvGrpSpPr>
      <p:grpSpPr/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Inclusion-exclusion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36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Suppose that a task can be done in n</a:t>
            </a:r>
            <a:r>
              <a:rPr lang="en-US" altLang="zh-CN" baseline="-25000" dirty="0"/>
              <a:t>1</a:t>
            </a:r>
            <a:r>
              <a:rPr lang="en-US" altLang="zh-CN" dirty="0"/>
              <a:t> or in n</a:t>
            </a:r>
            <a:r>
              <a:rPr lang="en-US" altLang="zh-CN" baseline="-25000" dirty="0"/>
              <a:t>2</a:t>
            </a:r>
            <a:r>
              <a:rPr lang="en-US" altLang="zh-CN" dirty="0"/>
              <a:t> ways, but some of the set of n</a:t>
            </a:r>
            <a:r>
              <a:rPr lang="en-US" altLang="zh-CN" baseline="-25000" dirty="0"/>
              <a:t>1</a:t>
            </a:r>
            <a:r>
              <a:rPr lang="en-US" altLang="zh-CN" dirty="0"/>
              <a:t> ways to do the task are the same as some of the n</a:t>
            </a:r>
            <a:r>
              <a:rPr lang="en-US" altLang="zh-CN" baseline="-25000" dirty="0"/>
              <a:t>2</a:t>
            </a:r>
            <a:r>
              <a:rPr lang="en-US" altLang="zh-CN" dirty="0"/>
              <a:t> ways to do the task</a:t>
            </a:r>
            <a:endParaRPr lang="en-US" altLang="zh-CN" dirty="0"/>
          </a:p>
          <a:p>
            <a:r>
              <a:rPr lang="en-US" altLang="zh-CN" dirty="0"/>
              <a:t>Cannot simply add n</a:t>
            </a:r>
            <a:r>
              <a:rPr lang="en-US" altLang="zh-CN" baseline="-25000" dirty="0"/>
              <a:t>1</a:t>
            </a:r>
            <a:r>
              <a:rPr lang="en-US" altLang="zh-CN" dirty="0"/>
              <a:t> and n</a:t>
            </a:r>
            <a:r>
              <a:rPr lang="en-US" altLang="zh-CN" baseline="-25000" dirty="0"/>
              <a:t>2</a:t>
            </a:r>
            <a:r>
              <a:rPr lang="en-US" altLang="zh-CN" dirty="0"/>
              <a:t>, but need to subtract the number of ways to the task that is common in both sets</a:t>
            </a:r>
            <a:endParaRPr lang="en-US" altLang="zh-CN" dirty="0"/>
          </a:p>
          <a:p>
            <a:r>
              <a:rPr lang="en-US" altLang="zh-CN" dirty="0"/>
              <a:t>This technique is called </a:t>
            </a:r>
            <a:r>
              <a:rPr lang="en-US" altLang="zh-CN" b="1" dirty="0"/>
              <a:t>principle of inclusion-exclusion</a:t>
            </a:r>
            <a:r>
              <a:rPr lang="en-US" altLang="zh-CN" dirty="0"/>
              <a:t> or </a:t>
            </a:r>
            <a:r>
              <a:rPr lang="en-US" altLang="zh-CN" b="1" dirty="0"/>
              <a:t>subtraction principle</a:t>
            </a:r>
            <a:endParaRPr lang="en-US" altLang="zh-CN" b="1" dirty="0"/>
          </a:p>
        </p:txBody>
      </p:sp>
      <p:sp>
        <p:nvSpPr>
          <p:cNvPr id="1048737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" name=""/>
        <p:cNvGrpSpPr/>
        <p:nvPr/>
      </p:nvGrpSpPr>
      <p:grpSpPr/>
      <p:sp>
        <p:nvSpPr>
          <p:cNvPr id="1048741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42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bit strings of length 8 either start with a 1 or end with two bits 00?</a:t>
            </a:r>
            <a:endParaRPr lang="en-US" altLang="zh-CN" dirty="0"/>
          </a:p>
          <a:p>
            <a:r>
              <a:rPr lang="en-US" altLang="zh-CN" dirty="0"/>
              <a:t>1 _ _ _ _ _ _ _: 2</a:t>
            </a:r>
            <a:r>
              <a:rPr lang="en-US" altLang="zh-CN" baseline="30000" dirty="0"/>
              <a:t>7</a:t>
            </a:r>
            <a:r>
              <a:rPr lang="en-US" altLang="zh-CN" dirty="0"/>
              <a:t>=128 ways</a:t>
            </a:r>
            <a:endParaRPr lang="en-US" altLang="zh-CN" dirty="0"/>
          </a:p>
          <a:p>
            <a:r>
              <a:rPr lang="en-US" altLang="zh-CN" dirty="0"/>
              <a:t>_ _ _ _ _ _ 00: 2</a:t>
            </a:r>
            <a:r>
              <a:rPr lang="en-US" altLang="zh-CN" baseline="30000" dirty="0"/>
              <a:t>6</a:t>
            </a:r>
            <a:r>
              <a:rPr lang="en-US" altLang="zh-CN" dirty="0"/>
              <a:t>=64 ways</a:t>
            </a:r>
            <a:endParaRPr lang="en-US" altLang="zh-CN" dirty="0"/>
          </a:p>
          <a:p>
            <a:r>
              <a:rPr lang="en-US" altLang="zh-CN" dirty="0"/>
              <a:t>1 _ _ _ _ _ 00: 2</a:t>
            </a:r>
            <a:r>
              <a:rPr lang="en-US" altLang="zh-CN" baseline="30000" dirty="0"/>
              <a:t>5</a:t>
            </a:r>
            <a:r>
              <a:rPr lang="en-US" altLang="zh-CN" dirty="0"/>
              <a:t>=32 ways</a:t>
            </a:r>
            <a:endParaRPr lang="en-US" altLang="zh-CN" dirty="0"/>
          </a:p>
          <a:p>
            <a:r>
              <a:rPr lang="en-US" altLang="zh-CN" dirty="0"/>
              <a:t>Total number of possible bit strings is 128+64-32=160 </a:t>
            </a:r>
            <a:endParaRPr lang="en-US" altLang="zh-CN" dirty="0"/>
          </a:p>
        </p:txBody>
      </p:sp>
      <p:sp>
        <p:nvSpPr>
          <p:cNvPr id="1048743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"/>
        <p:cNvGrpSpPr/>
        <p:nvPr/>
      </p:nvGrpSpPr>
      <p:grpSpPr/>
      <p:sp>
        <p:nvSpPr>
          <p:cNvPr id="1048747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Inclusion-exclusion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48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Using sets to explain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|A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⋃A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|=|A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|+|A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|-|A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⋂A</a:t>
            </a:r>
            <a:r>
              <a:rPr lang="en-US" altLang="zh-CN" baseline="-25000" dirty="0">
                <a:latin typeface="Cambria Math" panose="02040503050406030204" pitchFamily="18" charset="0"/>
                <a:cs typeface="Cambria Math" panose="02040503050406030204" pitchFamily="18" charset="0"/>
              </a:rPr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|</a:t>
            </a:r>
            <a:endParaRPr lang="en-US" altLang="zh-CN" dirty="0"/>
          </a:p>
        </p:txBody>
      </p:sp>
      <p:sp>
        <p:nvSpPr>
          <p:cNvPr id="1048749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"/>
        <p:cNvGrpSpPr/>
        <p:nvPr/>
      </p:nvGrpSpPr>
      <p:grpSpPr/>
      <p:sp>
        <p:nvSpPr>
          <p:cNvPr id="1048753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Tree diagrams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54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How many bit strings of length 4 do not have two consecutive 1s? </a:t>
            </a:r>
            <a:endParaRPr lang="en-US" altLang="zh-CN" sz="2400" dirty="0"/>
          </a:p>
          <a:p>
            <a:r>
              <a:rPr lang="en-US" altLang="zh-CN" sz="2400" dirty="0"/>
              <a:t>In some cases, we can use tree diagrams for counting</a:t>
            </a:r>
            <a:endParaRPr lang="en-US" altLang="zh-CN" sz="2400" dirty="0"/>
          </a:p>
        </p:txBody>
      </p:sp>
      <p:sp>
        <p:nvSpPr>
          <p:cNvPr id="1048755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77" name="Picture 3" descr="05_1_0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9800" y="3200400"/>
            <a:ext cx="4340225" cy="34813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56" name="TextBox 5"/>
          <p:cNvSpPr txBox="1"/>
          <p:nvPr/>
        </p:nvSpPr>
        <p:spPr>
          <a:xfrm>
            <a:off x="5603875" y="4495800"/>
            <a:ext cx="2795588" cy="3381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1600" dirty="0">
                <a:solidFill>
                  <a:srgbClr val="002060"/>
                </a:solidFill>
                <a:latin typeface="Arial" panose="020B0604020202020204" pitchFamily="34" charset="0"/>
              </a:rPr>
              <a:t>8 without two consecutive 1s</a:t>
            </a:r>
            <a:endParaRPr lang="en-US" altLang="zh-CN" sz="16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"/>
        <p:cNvGrpSpPr/>
        <p:nvPr/>
      </p:nvGrpSpPr>
      <p:grpSpPr/>
      <p:sp>
        <p:nvSpPr>
          <p:cNvPr id="104876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6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A playoff between 2 teams consists of at most 5 games. The 1</a:t>
            </a:r>
            <a:r>
              <a:rPr lang="en-US" altLang="zh-CN" sz="2400" baseline="30000" dirty="0"/>
              <a:t>st</a:t>
            </a:r>
            <a:r>
              <a:rPr lang="en-US" altLang="zh-CN" sz="2400" dirty="0"/>
              <a:t> team that wins 3 games wins the playoff. How many different ways are there? </a:t>
            </a:r>
            <a:endParaRPr lang="en-US" altLang="zh-CN" sz="2400" dirty="0"/>
          </a:p>
        </p:txBody>
      </p:sp>
      <p:sp>
        <p:nvSpPr>
          <p:cNvPr id="104876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78" name="Picture 3" descr="05_1_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2895600"/>
            <a:ext cx="6083300" cy="34750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2" name=""/>
        <p:cNvGrpSpPr/>
        <p:nvPr/>
      </p:nvGrpSpPr>
      <p:grpSpPr/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Suppose a T-shirt comes in 5 different sizes: S, M, L, XL, and XXL. Further suppose that each size comes in 4 colors, white, green, red, and black except for XL which comes only in red, green and black, and XXL which comes only in green and black. How many possible size and color of the T-shirt?</a:t>
            </a:r>
            <a:endParaRPr lang="en-US" altLang="zh-CN" sz="2400" dirty="0"/>
          </a:p>
        </p:txBody>
      </p:sp>
      <p:sp>
        <p:nvSpPr>
          <p:cNvPr id="104876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79" name="Picture 3" descr="05_1_0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3733800"/>
            <a:ext cx="5778500" cy="26654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"/>
        <p:cNvGrpSpPr/>
        <p:nvPr/>
      </p:nvGrpSpPr>
      <p:grpSpPr/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6.2 Pigeonhole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7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Suppose that a flock of 20 pigeons flies into a set of 19 pigeonholes to roost</a:t>
            </a:r>
            <a:endParaRPr lang="en-US" altLang="zh-CN" sz="2800" dirty="0"/>
          </a:p>
          <a:p>
            <a:r>
              <a:rPr lang="en-US" altLang="zh-CN" sz="2800" dirty="0"/>
              <a:t>Thus, </a:t>
            </a:r>
            <a:r>
              <a:rPr lang="en-US" altLang="zh-CN" sz="2800" b="1" dirty="0"/>
              <a:t>at least </a:t>
            </a:r>
            <a:r>
              <a:rPr lang="en-US" altLang="zh-CN" sz="2800" dirty="0"/>
              <a:t>1</a:t>
            </a:r>
            <a:r>
              <a:rPr lang="en-US" altLang="zh-CN" sz="2800" b="1" dirty="0"/>
              <a:t> </a:t>
            </a:r>
            <a:r>
              <a:rPr lang="en-US" altLang="zh-CN" sz="2800" dirty="0"/>
              <a:t>of these 19 pigeonholes must have </a:t>
            </a:r>
            <a:r>
              <a:rPr lang="en-US" altLang="zh-CN" sz="2800" b="1" dirty="0"/>
              <a:t>at least</a:t>
            </a:r>
            <a:r>
              <a:rPr lang="en-US" altLang="zh-CN" sz="2800" dirty="0"/>
              <a:t> 2 pigeons</a:t>
            </a:r>
            <a:endParaRPr lang="en-US" altLang="zh-CN" sz="2800" dirty="0"/>
          </a:p>
          <a:p>
            <a:r>
              <a:rPr lang="en-US" altLang="zh-CN" sz="2800" dirty="0"/>
              <a:t>Why? If each pigeonhole had at most one pigeon in it, at most 19 pigeons, 1 per hole, could be accommodated</a:t>
            </a:r>
            <a:endParaRPr lang="en-US" altLang="zh-CN" sz="2800" dirty="0"/>
          </a:p>
          <a:p>
            <a:r>
              <a:rPr lang="en-US" altLang="zh-CN" sz="2800" dirty="0"/>
              <a:t>If there are more pigeons than pigeonholes, then there must be at least 1 pigeonhole with at least 2 pigeons in it</a:t>
            </a:r>
            <a:endParaRPr lang="en-US" altLang="zh-CN" sz="2800" dirty="0"/>
          </a:p>
        </p:txBody>
      </p:sp>
      <p:sp>
        <p:nvSpPr>
          <p:cNvPr id="104877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8" name=""/>
        <p:cNvGrpSpPr/>
        <p:nvPr/>
      </p:nvGrpSpPr>
      <p:grpSpPr/>
      <p:sp>
        <p:nvSpPr>
          <p:cNvPr id="10487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79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80" name="Picture 3" descr="05_2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981200"/>
            <a:ext cx="8483600" cy="31813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48780" name="TextBox 5"/>
          <p:cNvSpPr txBox="1"/>
          <p:nvPr/>
        </p:nvSpPr>
        <p:spPr>
          <a:xfrm>
            <a:off x="2514600" y="5562600"/>
            <a:ext cx="3675381" cy="39624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rgbClr val="002060"/>
                </a:solidFill>
                <a:latin typeface="Arial" panose="020B0604020202020204" pitchFamily="34" charset="0"/>
              </a:rPr>
              <a:t>13 pigeons and 12 pigeonholes</a:t>
            </a:r>
            <a:endParaRPr lang="en-US" altLang="zh-CN" sz="2000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"/>
        <p:cNvGrpSpPr/>
        <p:nvPr/>
      </p:nvGrpSpPr>
      <p:grpSpPr/>
      <p:sp>
        <p:nvSpPr>
          <p:cNvPr id="104878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Pigeonhole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8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Theorem 1: If k is a positive integer and k+1 or more objects are placed into k boxes, then there is at least one box containing two or more of the objects</a:t>
            </a:r>
            <a:endParaRPr lang="en-US" altLang="zh-CN" sz="2800" dirty="0"/>
          </a:p>
          <a:p>
            <a:r>
              <a:rPr lang="en-US" altLang="zh-CN" sz="2800" dirty="0"/>
              <a:t>Proof: suppose that none of the k boxes contains more than one object. Then the total number of objects would be at most k. This is a contradiction as there are at least k+1 objects</a:t>
            </a:r>
            <a:endParaRPr lang="en-US" altLang="zh-CN" sz="2800" dirty="0"/>
          </a:p>
          <a:p>
            <a:r>
              <a:rPr lang="en-US" altLang="zh-CN" sz="2800" dirty="0"/>
              <a:t>Also known as </a:t>
            </a:r>
            <a:r>
              <a:rPr lang="en-US" altLang="zh-CN" sz="2800" b="1" dirty="0"/>
              <a:t>Dirichlet drawer principle</a:t>
            </a:r>
            <a:endParaRPr lang="en-US" altLang="zh-CN" sz="2800" b="1" dirty="0"/>
          </a:p>
          <a:p>
            <a:endParaRPr lang="en-US" altLang="zh-CN" dirty="0"/>
          </a:p>
        </p:txBody>
      </p:sp>
      <p:sp>
        <p:nvSpPr>
          <p:cNvPr id="104878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3" name=""/>
        <p:cNvGrpSpPr/>
        <p:nvPr/>
      </p:nvGrpSpPr>
      <p:grpSpPr/>
      <p:sp>
        <p:nvSpPr>
          <p:cNvPr id="10486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Suppose a password on a system consists of 6, 7, or 8 characters</a:t>
            </a:r>
            <a:endParaRPr lang="en-US" altLang="zh-CN" dirty="0"/>
          </a:p>
          <a:p>
            <a:r>
              <a:rPr lang="en-US" altLang="zh-CN" dirty="0"/>
              <a:t>Each of these characters must be a digit or a letter of the alphabet</a:t>
            </a:r>
            <a:endParaRPr lang="en-US" altLang="zh-CN" dirty="0"/>
          </a:p>
          <a:p>
            <a:r>
              <a:rPr lang="en-US" altLang="zh-CN" dirty="0"/>
              <a:t>Each password must contain at least one digit</a:t>
            </a:r>
            <a:endParaRPr lang="en-US" altLang="zh-CN" dirty="0"/>
          </a:p>
          <a:p>
            <a:r>
              <a:rPr lang="en-US" altLang="zh-CN" dirty="0"/>
              <a:t>How many passwords are there?</a:t>
            </a:r>
            <a:endParaRPr lang="en-US" altLang="zh-CN" dirty="0"/>
          </a:p>
        </p:txBody>
      </p:sp>
      <p:sp>
        <p:nvSpPr>
          <p:cNvPr id="104862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4" name=""/>
        <p:cNvGrpSpPr/>
        <p:nvPr/>
      </p:nvGrpSpPr>
      <p:grpSpPr/>
      <p:sp>
        <p:nvSpPr>
          <p:cNvPr id="10487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Pigeonhole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Corollary 1: A function f from a set with k+1 or more elements to a set with k elements is not one-to-one</a:t>
            </a:r>
            <a:endParaRPr lang="en-US" altLang="zh-CN" sz="2800" dirty="0"/>
          </a:p>
          <a:p>
            <a:r>
              <a:rPr lang="en-US" altLang="zh-CN" sz="2800" dirty="0"/>
              <a:t>Proof: Suppose that for each element y in the codomain of f we have a box that contains all elements x of the domain f s.t. f(x)=y</a:t>
            </a:r>
            <a:endParaRPr lang="en-US" altLang="zh-CN" sz="2800" dirty="0"/>
          </a:p>
          <a:p>
            <a:r>
              <a:rPr lang="en-US" altLang="zh-CN" sz="2800" dirty="0"/>
              <a:t>As the domain contains k+1 or more elements and the codomain contain only k elements, the pigeonhole principle tells us that one of these boxes contains 2 or more elements x of the domain</a:t>
            </a:r>
            <a:endParaRPr lang="en-US" altLang="zh-CN" sz="2800" dirty="0"/>
          </a:p>
          <a:p>
            <a:r>
              <a:rPr lang="en-US" altLang="zh-CN" sz="2800" dirty="0"/>
              <a:t>This means that f cannot be one-to-one</a:t>
            </a:r>
            <a:endParaRPr lang="en-US" altLang="zh-CN" sz="2800" dirty="0"/>
          </a:p>
        </p:txBody>
      </p:sp>
      <p:sp>
        <p:nvSpPr>
          <p:cNvPr id="104879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7" name=""/>
        <p:cNvGrpSpPr/>
        <p:nvPr/>
      </p:nvGrpSpPr>
      <p:grpSpPr/>
      <p:sp>
        <p:nvSpPr>
          <p:cNvPr id="104879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79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Among any group of 367 people, there must be at least 2 with the same birthday</a:t>
            </a:r>
            <a:endParaRPr lang="en-US" altLang="zh-CN" dirty="0"/>
          </a:p>
          <a:p>
            <a:r>
              <a:rPr lang="en-US" altLang="zh-CN" dirty="0"/>
              <a:t>How many students must be in a class to guarantee that at least 2 students receive the same score on the final exam, if the exam is graded on a scale from 0 to 100 points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</p:txBody>
      </p:sp>
      <p:sp>
        <p:nvSpPr>
          <p:cNvPr id="104879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0" name=""/>
        <p:cNvGrpSpPr/>
        <p:nvPr/>
      </p:nvGrpSpPr>
      <p:grpSpPr/>
      <p:sp>
        <p:nvSpPr>
          <p:cNvPr id="10488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Generalized pigeonhole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Theorem 2: If N objects are placed into k boxes, then there is at least one box containing at least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⎾N/k⏋objects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Proof: Proof by contradiction. Suppose that none of the boxes contains more than ⎾N/k⏋-1 objects. Then the total number of objects is at most k(⎾N/k⏋-1)&lt;k((N/k+1)-1)=N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 where the inequality ⎾N/k⏋&lt;N/k+1 is used</a:t>
            </a:r>
            <a:endParaRPr lang="en-US" altLang="zh-CN" sz="2800" dirty="0"/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This is a contradiction as there are a total of N objects</a:t>
            </a:r>
            <a:endParaRPr lang="en-US" altLang="zh-CN" sz="2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04880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3" name=""/>
        <p:cNvGrpSpPr/>
        <p:nvPr/>
      </p:nvGrpSpPr>
      <p:grpSpPr/>
      <p:sp>
        <p:nvSpPr>
          <p:cNvPr id="104880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Generalized pigeonhole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0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A common type of problem asks for the minimum number of objects s.t. at least r of these objects must be in one of k boxes when these objects are distributed among boxes</a:t>
            </a:r>
            <a:endParaRPr lang="en-US" altLang="zh-CN" sz="2800" dirty="0"/>
          </a:p>
          <a:p>
            <a:r>
              <a:rPr lang="en-US" altLang="zh-CN" sz="2800" dirty="0"/>
              <a:t>When we have N objects, the generalized pigeonhole principle tells us there must be at least r objects in one of the boxes as long as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⎾N/k⏋≥ r. Recall N/k+1&gt;⎾N/k⏋. The smallest integer N with N/k&gt;r-1, i.e., </a:t>
            </a:r>
            <a:r>
              <a:rPr lang="en-US" altLang="zh-CN" sz="2800" b="1" dirty="0">
                <a:latin typeface="Cambria Math" panose="02040503050406030204" pitchFamily="18" charset="0"/>
                <a:cs typeface="Cambria Math" panose="02040503050406030204" pitchFamily="18" charset="0"/>
              </a:rPr>
              <a:t>N=k(r-1)+1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is the smallest integer satisfying the inequality ⎾N/k⏋≥ r</a:t>
            </a:r>
            <a:endParaRPr lang="en-US" altLang="zh-CN" sz="2800" dirty="0"/>
          </a:p>
        </p:txBody>
      </p:sp>
      <p:sp>
        <p:nvSpPr>
          <p:cNvPr id="104881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6" name=""/>
        <p:cNvGrpSpPr/>
        <p:nvPr/>
      </p:nvGrpSpPr>
      <p:grpSpPr/>
      <p:sp>
        <p:nvSpPr>
          <p:cNvPr id="10488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Among 100 people there are at least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⎾100/12⏋= 9 who were born in the same month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What is the minimum number of students required in a discrete mathematics class to be sure that at least 6 will receive the same grade, if there are 5 possible grades</a:t>
            </a:r>
            <a:r>
              <a:rPr lang="zh-CN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，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A, B, C, D, and F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,?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The minimum number of stude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nts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needed to ensure at least 6 students receive the same grade is the smallest integer N s.t. ⎾N/5⏋=6. Thus, the smallest N=5∙5+1=26</a:t>
            </a:r>
            <a:endParaRPr lang="en-US" altLang="zh-CN" sz="2800" dirty="0"/>
          </a:p>
        </p:txBody>
      </p:sp>
      <p:sp>
        <p:nvSpPr>
          <p:cNvPr id="104881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9" name=""/>
        <p:cNvGrpSpPr/>
        <p:nvPr/>
      </p:nvGrpSpPr>
      <p:grpSpPr/>
      <p:sp>
        <p:nvSpPr>
          <p:cNvPr id="104882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2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How many cards must be selected from a standard deck of 52 cards to guarantee that a least 3 cards of the same suit are chosen?</a:t>
            </a:r>
            <a:endParaRPr lang="en-US" altLang="zh-CN" sz="2800" dirty="0"/>
          </a:p>
          <a:p>
            <a:r>
              <a:rPr lang="en-US" altLang="zh-CN" sz="2800" dirty="0"/>
              <a:t>Suppose there are 4 boxes, one for each suit. If N cards are selected, using the generalized pigeonhole principle, there is at lest one box containing at least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⎾N/4⏋cards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Thus to have ⎾N/4⏋≥ 3 , the smallest N is 2∙4+1=9. So at least 9 cards need to be selected</a:t>
            </a:r>
            <a:endParaRPr lang="en-US" altLang="zh-CN" sz="2800" dirty="0"/>
          </a:p>
        </p:txBody>
      </p:sp>
      <p:sp>
        <p:nvSpPr>
          <p:cNvPr id="104882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2" name=""/>
        <p:cNvGrpSpPr/>
        <p:nvPr/>
      </p:nvGrpSpPr>
      <p:grpSpPr/>
      <p:sp>
        <p:nvSpPr>
          <p:cNvPr id="104882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2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How many cards must be selected to guarantee that at least 3 hearts are selected?</a:t>
            </a:r>
            <a:endParaRPr lang="en-US" altLang="zh-CN" sz="2800" dirty="0"/>
          </a:p>
          <a:p>
            <a:r>
              <a:rPr lang="en-US" altLang="zh-CN" sz="2800" dirty="0"/>
              <a:t>We do not use the generalized pigeonhole principle to answer this as we want to make sure that there are 3 hearts, not just 3 cards of one suit</a:t>
            </a:r>
            <a:endParaRPr lang="en-US" altLang="zh-CN" sz="2800" dirty="0"/>
          </a:p>
          <a:p>
            <a:r>
              <a:rPr lang="en-US" altLang="zh-CN" sz="2800" dirty="0"/>
              <a:t>Note in the worst case, we can select all the clubs, diamonds, and spades, 39 cards in all before selecting a single heart</a:t>
            </a:r>
            <a:endParaRPr lang="en-US" altLang="zh-CN" sz="2800" dirty="0"/>
          </a:p>
          <a:p>
            <a:r>
              <a:rPr lang="en-US" altLang="zh-CN" sz="2800" dirty="0"/>
              <a:t>The next 3 cards will be all hearts, so we may need to select 42 cars to guarantee 3 hearts are selected</a:t>
            </a:r>
            <a:endParaRPr lang="en-US" altLang="zh-CN" sz="2800" dirty="0"/>
          </a:p>
        </p:txBody>
      </p:sp>
      <p:sp>
        <p:nvSpPr>
          <p:cNvPr id="104882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5" name=""/>
        <p:cNvGrpSpPr/>
        <p:nvPr/>
      </p:nvGrpSpPr>
      <p:grpSpPr/>
      <p:sp>
        <p:nvSpPr>
          <p:cNvPr id="104883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Applications of Pigeonhole principle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3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000" dirty="0"/>
              <a:t>During a month with 30 days, a baseball team plays at least one game a day, but no more than 45 games. Show that there must be a period of some number of consecutive days during which the team must play exactly 14 games</a:t>
            </a:r>
            <a:endParaRPr lang="en-US" altLang="zh-CN" sz="2000" dirty="0"/>
          </a:p>
          <a:p>
            <a:r>
              <a:rPr lang="en-US" altLang="zh-CN" sz="2000" dirty="0"/>
              <a:t>Let a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 be the number of games played on or </a:t>
            </a:r>
            <a:r>
              <a:rPr lang="en-US" altLang="zh-CN" sz="2000" dirty="0">
                <a:solidFill>
                  <a:srgbClr val="FF0000"/>
                </a:solidFill>
              </a:rPr>
              <a:t>before</a:t>
            </a:r>
            <a:r>
              <a:rPr lang="en-US" altLang="zh-CN" sz="2000" dirty="0"/>
              <a:t> jth day of the month. Then 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a</a:t>
            </a:r>
            <a:r>
              <a:rPr lang="en-US" altLang="zh-CN" sz="2000" baseline="-25000" dirty="0"/>
              <a:t>30</a:t>
            </a:r>
            <a:r>
              <a:rPr lang="en-US" altLang="zh-CN" sz="2000" dirty="0"/>
              <a:t> is an increasing sequence of distinctive positive integers with 1≤a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 ≤45. Moreover 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+14,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+14, …, a</a:t>
            </a:r>
            <a:r>
              <a:rPr lang="en-US" altLang="zh-CN" sz="2000" baseline="-25000" dirty="0"/>
              <a:t>30</a:t>
            </a:r>
            <a:r>
              <a:rPr lang="en-US" altLang="zh-CN" sz="2000" dirty="0"/>
              <a:t>+14 is also an increasing sequence of distinct positive integers with 15 ≤a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+14 ≤59</a:t>
            </a:r>
            <a:endParaRPr lang="en-US" altLang="zh-CN" sz="2000" dirty="0"/>
          </a:p>
          <a:p>
            <a:r>
              <a:rPr lang="en-US" altLang="zh-CN" sz="2000" dirty="0"/>
              <a:t>The 60 positive integers, 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…, a</a:t>
            </a:r>
            <a:r>
              <a:rPr lang="en-US" altLang="zh-CN" sz="2000" baseline="-25000" dirty="0"/>
              <a:t>30</a:t>
            </a:r>
            <a:r>
              <a:rPr lang="en-US" altLang="zh-CN" sz="2000" dirty="0"/>
              <a:t>, a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+14, a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+14, 8…, a</a:t>
            </a:r>
            <a:r>
              <a:rPr lang="en-US" altLang="zh-CN" sz="2000" baseline="-25000" dirty="0"/>
              <a:t>30</a:t>
            </a:r>
            <a:r>
              <a:rPr lang="en-US" altLang="zh-CN" sz="2000" dirty="0"/>
              <a:t>+14 are all less than or equal to 59. Hence, by the pigeonhole principle, two of these integers must be equal, i.e., there must be some I and j with a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=a</a:t>
            </a:r>
            <a:r>
              <a:rPr lang="en-US" altLang="zh-CN" sz="2000" baseline="-25000" dirty="0"/>
              <a:t>j</a:t>
            </a:r>
            <a:r>
              <a:rPr lang="en-US" altLang="zh-CN" sz="2000" dirty="0"/>
              <a:t>+14. This means exactly 14 games were played from day j+1 to day i</a:t>
            </a:r>
            <a:endParaRPr lang="en-US" altLang="zh-CN" sz="2000" dirty="0"/>
          </a:p>
        </p:txBody>
      </p:sp>
      <p:sp>
        <p:nvSpPr>
          <p:cNvPr id="104883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8" name=""/>
        <p:cNvGrpSpPr/>
        <p:nvPr/>
      </p:nvGrpSpPr>
      <p:grpSpPr/>
      <p:sp>
        <p:nvSpPr>
          <p:cNvPr id="10488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Ramsey theory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Example: Assume that in a group of 6 people, each pair of individuals consists of two friends or 2 enemies. Show that there are either 3 mutual friends or 3 mutual enemies in the group</a:t>
            </a:r>
            <a:endParaRPr lang="en-US" altLang="zh-CN" sz="2800" dirty="0"/>
          </a:p>
          <a:p>
            <a:r>
              <a:rPr lang="en-US" altLang="zh-CN" sz="2800" dirty="0"/>
              <a:t>Let A be one of the 6 people. Of the 5 other people in the group, there are either 3 or more who are friends of A, or 3 or more are enemies of A</a:t>
            </a:r>
            <a:endParaRPr lang="en-US" altLang="zh-CN" sz="2800" dirty="0"/>
          </a:p>
          <a:p>
            <a:r>
              <a:rPr lang="en-US" altLang="zh-CN" sz="2800" dirty="0"/>
              <a:t>This follows from the generalized pigeonholes principles, as 5 objects are divided into two sets, one of the sets has at least 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⎾5/2⏋=3 elements</a:t>
            </a:r>
            <a:endParaRPr lang="en-US" altLang="zh-CN" sz="2800" dirty="0"/>
          </a:p>
        </p:txBody>
      </p:sp>
      <p:sp>
        <p:nvSpPr>
          <p:cNvPr id="104884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In the former case, suppose that B, C, and D are</a:t>
            </a:r>
            <a:r>
              <a:rPr lang="en-US" altLang="zh-CN"/>
              <a:t> </a:t>
            </a:r>
            <a:r>
              <a:rPr lang="zh-CN" altLang="en-US"/>
              <a:t>friends of A. If any two of these three individuals are friends, then these two and A form a group</a:t>
            </a:r>
            <a:r>
              <a:rPr lang="en-US" altLang="zh-CN"/>
              <a:t> </a:t>
            </a:r>
            <a:r>
              <a:rPr lang="zh-CN" altLang="en-US"/>
              <a:t>of three mutual friends. Otherwise, B, C, and D form a set of three mutual enemies. </a:t>
            </a:r>
            <a:endParaRPr lang="zh-CN" altLang="en-US"/>
          </a:p>
          <a:p>
            <a:r>
              <a:rPr lang="zh-CN" altLang="en-US"/>
              <a:t>The proof</a:t>
            </a:r>
            <a:r>
              <a:rPr lang="en-US" altLang="zh-CN"/>
              <a:t> </a:t>
            </a:r>
            <a:r>
              <a:rPr lang="zh-CN" altLang="en-US"/>
              <a:t>in the latter case, when there are three or more enemies of A, proceeds in a similar manner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"/>
        <p:cNvGrpSpPr/>
        <p:nvPr/>
      </p:nvGrpSpPr>
      <p:grpSpPr/>
      <p:sp>
        <p:nvSpPr>
          <p:cNvPr id="104863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Basic counting principles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3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Two basic counting principles</a:t>
            </a:r>
            <a:endParaRPr lang="en-US" altLang="zh-CN" dirty="0"/>
          </a:p>
          <a:p>
            <a:pPr lvl="1"/>
            <a:r>
              <a:rPr lang="en-US" altLang="zh-CN" dirty="0"/>
              <a:t>Product rule</a:t>
            </a:r>
            <a:endParaRPr lang="en-US" altLang="zh-CN" dirty="0"/>
          </a:p>
          <a:p>
            <a:pPr lvl="1"/>
            <a:r>
              <a:rPr lang="en-US" altLang="zh-CN" dirty="0"/>
              <a:t>Sum rule</a:t>
            </a:r>
            <a:endParaRPr lang="en-US" altLang="zh-CN" dirty="0"/>
          </a:p>
          <a:p>
            <a:r>
              <a:rPr lang="en-US" altLang="zh-CN" b="1" dirty="0"/>
              <a:t>Product rule</a:t>
            </a:r>
            <a:r>
              <a:rPr lang="en-US" altLang="zh-CN" dirty="0"/>
              <a:t>: suppose that a procedure can be broken down into a sequence of two tasks</a:t>
            </a:r>
            <a:endParaRPr lang="en-US" altLang="zh-CN" dirty="0"/>
          </a:p>
          <a:p>
            <a:r>
              <a:rPr lang="en-US" altLang="zh-CN" dirty="0"/>
              <a:t>If there are n</a:t>
            </a:r>
            <a:r>
              <a:rPr lang="en-US" altLang="zh-CN" baseline="-25000" dirty="0"/>
              <a:t>1</a:t>
            </a:r>
            <a:r>
              <a:rPr lang="en-US" altLang="zh-CN" dirty="0"/>
              <a:t> ways to do the 1</a:t>
            </a:r>
            <a:r>
              <a:rPr lang="en-US" altLang="zh-CN" baseline="30000" dirty="0"/>
              <a:t>st</a:t>
            </a:r>
            <a:r>
              <a:rPr lang="en-US" altLang="zh-CN" dirty="0"/>
              <a:t> task, and each of these there are n</a:t>
            </a:r>
            <a:r>
              <a:rPr lang="en-US" altLang="zh-CN" baseline="-25000" dirty="0"/>
              <a:t>2</a:t>
            </a:r>
            <a:r>
              <a:rPr lang="en-US" altLang="zh-CN" dirty="0"/>
              <a:t> ways to do the 2</a:t>
            </a:r>
            <a:r>
              <a:rPr lang="en-US" altLang="zh-CN" baseline="30000" dirty="0"/>
              <a:t>nd</a:t>
            </a:r>
            <a:r>
              <a:rPr lang="en-US" altLang="zh-CN" dirty="0"/>
              <a:t> task, then there are n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</a:t>
            </a:r>
            <a:r>
              <a:rPr lang="en-US" altLang="zh-CN" dirty="0"/>
              <a:t>n</a:t>
            </a:r>
            <a:r>
              <a:rPr lang="en-US" altLang="zh-CN" baseline="-25000" dirty="0"/>
              <a:t>2 </a:t>
            </a:r>
            <a:r>
              <a:rPr lang="en-US" altLang="zh-CN" dirty="0"/>
              <a:t>ways to do the procedure</a:t>
            </a:r>
            <a:endParaRPr lang="en-US" altLang="zh-CN" dirty="0"/>
          </a:p>
        </p:txBody>
      </p:sp>
      <p:sp>
        <p:nvSpPr>
          <p:cNvPr id="104863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1" name=""/>
        <p:cNvGrpSpPr/>
        <p:nvPr/>
      </p:nvGrpSpPr>
      <p:grpSpPr/>
      <p:sp>
        <p:nvSpPr>
          <p:cNvPr id="104884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Ramsey number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4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b="1" dirty="0"/>
              <a:t>Ramsey number </a:t>
            </a:r>
            <a:r>
              <a:rPr lang="en-US" altLang="zh-CN" sz="2800" dirty="0"/>
              <a:t>R(m, n) where m and n are positive integers greater than or equal to 2, denotes the minimum number of people at a party s.t. there are either m mutual friends or n mutual enemies, assuming that every pair of people at the party are friends or enemies</a:t>
            </a:r>
            <a:endParaRPr lang="en-US" altLang="zh-CN" sz="2800" dirty="0"/>
          </a:p>
          <a:p>
            <a:r>
              <a:rPr lang="en-US" altLang="zh-CN" sz="2800" dirty="0"/>
              <a:t>In the previous example, R(3,3)≤6</a:t>
            </a:r>
            <a:endParaRPr lang="en-US" altLang="zh-CN" sz="2800" dirty="0"/>
          </a:p>
          <a:p>
            <a:r>
              <a:rPr lang="en-US" altLang="zh-CN" sz="2800" dirty="0"/>
              <a:t>We conclude that </a:t>
            </a:r>
            <a:r>
              <a:rPr lang="en-US" altLang="zh-CN" sz="2800" dirty="0">
                <a:solidFill>
                  <a:srgbClr val="FF0000"/>
                </a:solidFill>
              </a:rPr>
              <a:t>R(3,3)=6</a:t>
            </a:r>
            <a:r>
              <a:rPr lang="en-US" altLang="zh-CN" sz="2800" dirty="0"/>
              <a:t> as in a group of 5 people where every two people are friends or enemies, there </a:t>
            </a:r>
            <a:r>
              <a:rPr lang="en-US" altLang="zh-CN" sz="2800" dirty="0">
                <a:solidFill>
                  <a:srgbClr val="FF0000"/>
                </a:solidFill>
              </a:rPr>
              <a:t>may not be</a:t>
            </a:r>
            <a:r>
              <a:rPr lang="en-US" altLang="zh-CN" sz="2800" dirty="0"/>
              <a:t> 3 mutual friends or 3 mutual enemies</a:t>
            </a:r>
            <a:endParaRPr lang="en-US" altLang="zh-CN" sz="2800" dirty="0"/>
          </a:p>
        </p:txBody>
      </p:sp>
      <p:sp>
        <p:nvSpPr>
          <p:cNvPr id="104884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4" name=""/>
        <p:cNvGrpSpPr/>
        <p:nvPr/>
      </p:nvGrpSpPr>
      <p:grpSpPr/>
      <p:sp>
        <p:nvSpPr>
          <p:cNvPr id="1048850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ramsey numbers</a:t>
            </a:r>
            <a:endParaRPr lang="en-US" altLang="zh-CN"/>
          </a:p>
        </p:txBody>
      </p:sp>
      <p:sp>
        <p:nvSpPr>
          <p:cNvPr id="1048851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 Note that by symmetry it can be shown that R(m, n) = R(n, m). </a:t>
            </a:r>
            <a:endParaRPr lang="zh-CN" altLang="en-US"/>
          </a:p>
          <a:p>
            <a:r>
              <a:rPr lang="zh-CN" altLang="en-US"/>
              <a:t> R(2, n) = n for every positive integer n ≥ 2</a:t>
            </a:r>
            <a:endParaRPr lang="zh-CN" altLang="en-US"/>
          </a:p>
          <a:p>
            <a:r>
              <a:rPr lang="zh-CN" altLang="en-US"/>
              <a:t> The exact values of only nine Ramsey numbers R(m, n) with 3 ≤ m ≤ n are known, including R(4, 4) = 18. </a:t>
            </a:r>
            <a:endParaRPr lang="zh-CN" altLang="en-US"/>
          </a:p>
          <a:p>
            <a:r>
              <a:rPr lang="zh-CN" altLang="en-US"/>
              <a:t>Only bounds are known for many other Ramsey numbers, including R(5, 5), which is known to satisfy 43 ≤ R(5, 5) ≤ 49.</a:t>
            </a:r>
            <a:endParaRPr lang="zh-CN" alt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"/>
        <p:cNvGrpSpPr/>
        <p:nvPr/>
      </p:nvGrpSpPr>
      <p:grpSpPr/>
      <p:sp>
        <p:nvSpPr>
          <p:cNvPr id="104885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6.3 Permutations &amp; Combinations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5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Counting: </a:t>
            </a:r>
            <a:endParaRPr lang="en-US" altLang="zh-CN" dirty="0"/>
          </a:p>
          <a:p>
            <a:pPr lvl="1"/>
            <a:r>
              <a:rPr lang="en-US" altLang="zh-CN" dirty="0"/>
              <a:t>Find out the number of ways to select a particular number of elements from a set</a:t>
            </a:r>
            <a:endParaRPr lang="en-US" altLang="zh-CN" dirty="0"/>
          </a:p>
          <a:p>
            <a:pPr lvl="1"/>
            <a:r>
              <a:rPr lang="en-US" altLang="zh-CN" dirty="0"/>
              <a:t>Sometimes the order of these elements matter</a:t>
            </a:r>
            <a:endParaRPr lang="en-US" altLang="zh-CN" dirty="0"/>
          </a:p>
          <a:p>
            <a:r>
              <a:rPr lang="en-US" altLang="zh-CN" dirty="0"/>
              <a:t>Example:</a:t>
            </a:r>
            <a:endParaRPr lang="en-US" altLang="zh-CN" dirty="0"/>
          </a:p>
          <a:p>
            <a:pPr lvl="1"/>
            <a:r>
              <a:rPr lang="en-US" altLang="zh-CN" dirty="0"/>
              <a:t>How many ways we can select 3 students from a group of 5 students?</a:t>
            </a:r>
            <a:endParaRPr lang="en-US" altLang="zh-CN" dirty="0"/>
          </a:p>
          <a:p>
            <a:pPr lvl="1"/>
            <a:r>
              <a:rPr lang="en-US" altLang="zh-CN" dirty="0"/>
              <a:t>How many different ways they stand in line for picture?</a:t>
            </a:r>
            <a:endParaRPr lang="en-US" altLang="zh-CN" dirty="0"/>
          </a:p>
        </p:txBody>
      </p:sp>
      <p:sp>
        <p:nvSpPr>
          <p:cNvPr id="104885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8" name=""/>
        <p:cNvGrpSpPr/>
        <p:nvPr/>
      </p:nvGrpSpPr>
      <p:grpSpPr/>
      <p:sp>
        <p:nvSpPr>
          <p:cNvPr id="104885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5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How many ways can we select 3 students from a group of 5 to stand in lines for a picture? </a:t>
            </a:r>
            <a:endParaRPr lang="en-US" altLang="zh-CN" sz="2800" dirty="0"/>
          </a:p>
          <a:p>
            <a:r>
              <a:rPr lang="en-US" altLang="zh-CN" sz="2800" dirty="0"/>
              <a:t>First note that the order in which we select students matters</a:t>
            </a:r>
            <a:endParaRPr lang="en-US" altLang="zh-CN" sz="2800" dirty="0"/>
          </a:p>
          <a:p>
            <a:r>
              <a:rPr lang="en-US" altLang="zh-CN" sz="2800" dirty="0"/>
              <a:t>There are 5 ways to select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student</a:t>
            </a:r>
            <a:endParaRPr lang="en-US" altLang="zh-CN" sz="2800" dirty="0"/>
          </a:p>
          <a:p>
            <a:r>
              <a:rPr lang="en-US" altLang="zh-CN" sz="2800" dirty="0"/>
              <a:t>Once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student is selected, there are 4 ways to select the 2</a:t>
            </a:r>
            <a:r>
              <a:rPr lang="en-US" altLang="zh-CN" sz="2800" baseline="30000" dirty="0"/>
              <a:t>nd</a:t>
            </a:r>
            <a:r>
              <a:rPr lang="en-US" altLang="zh-CN" sz="2800" dirty="0"/>
              <a:t> student in line. By product rule, there are 5x4x3=60 ways to select 3 student from a group of 5 students to stand line for picture</a:t>
            </a:r>
            <a:endParaRPr lang="en-US" altLang="zh-CN" sz="2800" dirty="0"/>
          </a:p>
        </p:txBody>
      </p:sp>
      <p:sp>
        <p:nvSpPr>
          <p:cNvPr id="104886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"/>
        <p:cNvGrpSpPr/>
        <p:nvPr/>
      </p:nvGrpSpPr>
      <p:grpSpPr/>
      <p:sp>
        <p:nvSpPr>
          <p:cNvPr id="104886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6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ways can we arrange all 5 in a line for a picture?</a:t>
            </a:r>
            <a:endParaRPr lang="en-US" altLang="zh-CN" dirty="0"/>
          </a:p>
          <a:p>
            <a:r>
              <a:rPr lang="en-US" altLang="zh-CN" dirty="0"/>
              <a:t>By product rule, we have 5x4x3x2x1=120 ways to arrange all 5 students in a line for a picture</a:t>
            </a:r>
            <a:endParaRPr lang="en-US" altLang="zh-CN" dirty="0"/>
          </a:p>
        </p:txBody>
      </p:sp>
      <p:sp>
        <p:nvSpPr>
          <p:cNvPr id="104886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4" name=""/>
        <p:cNvGrpSpPr/>
        <p:nvPr/>
      </p:nvGrpSpPr>
      <p:grpSpPr/>
      <p:sp>
        <p:nvSpPr>
          <p:cNvPr id="104887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7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A </a:t>
            </a:r>
            <a:r>
              <a:rPr lang="en-US" altLang="zh-CN" sz="2800" b="1" dirty="0"/>
              <a:t>permutation</a:t>
            </a:r>
            <a:r>
              <a:rPr lang="en-US" altLang="zh-CN" sz="2800" dirty="0"/>
              <a:t> of a set of distinct objects is an </a:t>
            </a:r>
            <a:r>
              <a:rPr lang="en-US" altLang="zh-CN" sz="2800" b="1" dirty="0"/>
              <a:t>ordered</a:t>
            </a:r>
            <a:r>
              <a:rPr lang="en-US" altLang="zh-CN" sz="2800" dirty="0"/>
              <a:t> arrangement of these objects</a:t>
            </a:r>
            <a:endParaRPr lang="en-US" altLang="zh-CN" sz="2800" dirty="0"/>
          </a:p>
          <a:p>
            <a:r>
              <a:rPr lang="en-US" altLang="zh-CN" sz="2800" dirty="0"/>
              <a:t>An ordered arrangement of r elements of a set is called an r-permutation</a:t>
            </a:r>
            <a:endParaRPr lang="en-US" altLang="zh-CN" sz="2800" dirty="0"/>
          </a:p>
          <a:p>
            <a:r>
              <a:rPr lang="en-US" altLang="zh-CN" sz="2800" dirty="0"/>
              <a:t>The number of r-permutation of a set with n element is denoted by P(n,r). We can find P(n,r) using the product rule</a:t>
            </a:r>
            <a:endParaRPr lang="en-US" altLang="zh-CN" sz="2800" dirty="0"/>
          </a:p>
          <a:p>
            <a:r>
              <a:rPr lang="en-US" altLang="zh-CN" sz="2800" dirty="0"/>
              <a:t>Example: Let S={1, 2, 3}. The ordered arrangement 3, 1, 2 is a permutation of S. The ordered arrangement 3, 2, is a 2-permutation of S</a:t>
            </a:r>
            <a:endParaRPr lang="en-US" altLang="zh-CN" sz="2800" dirty="0"/>
          </a:p>
        </p:txBody>
      </p:sp>
      <p:sp>
        <p:nvSpPr>
          <p:cNvPr id="104887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"/>
        <p:cNvGrpSpPr/>
        <p:nvPr/>
      </p:nvGrpSpPr>
      <p:grpSpPr/>
      <p:sp>
        <p:nvSpPr>
          <p:cNvPr id="104887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7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S={a, b, c}. The 2-permutation of S are the ordered arrangements, a, b; a, c; b, a; b, c; c, a; and c, b</a:t>
            </a:r>
            <a:endParaRPr lang="en-US" altLang="zh-CN" dirty="0"/>
          </a:p>
          <a:p>
            <a:r>
              <a:rPr lang="en-US" altLang="zh-CN" dirty="0"/>
              <a:t>Consequently, there are 6 2-permutation of this set with 3 elements</a:t>
            </a:r>
            <a:endParaRPr lang="en-US" altLang="zh-CN" dirty="0"/>
          </a:p>
          <a:p>
            <a:r>
              <a:rPr lang="en-US" altLang="zh-CN" dirty="0"/>
              <a:t>Note that there are 3 ways to choose the 1</a:t>
            </a:r>
            <a:r>
              <a:rPr lang="en-US" altLang="zh-CN" baseline="30000" dirty="0"/>
              <a:t>st</a:t>
            </a:r>
            <a:r>
              <a:rPr lang="en-US" altLang="zh-CN" dirty="0"/>
              <a:t> element and then 2 ways to choose the 2</a:t>
            </a:r>
            <a:r>
              <a:rPr lang="en-US" altLang="zh-CN" baseline="30000" dirty="0"/>
              <a:t>nd</a:t>
            </a:r>
            <a:r>
              <a:rPr lang="en-US" altLang="zh-CN" dirty="0"/>
              <a:t> element</a:t>
            </a:r>
            <a:endParaRPr lang="en-US" altLang="zh-CN" dirty="0"/>
          </a:p>
          <a:p>
            <a:r>
              <a:rPr lang="en-US" altLang="zh-CN" dirty="0"/>
              <a:t>By product rule, there are P(3,2)=3 x 2 = 6</a:t>
            </a:r>
            <a:endParaRPr lang="en-US" altLang="zh-CN" dirty="0"/>
          </a:p>
        </p:txBody>
      </p:sp>
      <p:sp>
        <p:nvSpPr>
          <p:cNvPr id="104887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0" name=""/>
        <p:cNvGrpSpPr/>
        <p:nvPr/>
      </p:nvGrpSpPr>
      <p:grpSpPr/>
      <p:sp>
        <p:nvSpPr>
          <p:cNvPr id="104888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8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Theorem 1: If n is a positive and r is an integer with 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≤r≤n, then there are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P(n,r)=n(n-1)(n-2)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(n-r+1)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r-permutations of a set with n elements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Proof: Use the product rule, the first element can be chosen in n ways. There are n-1 ways to chose the 2</a:t>
            </a:r>
            <a:r>
              <a:rPr lang="en-US" altLang="zh-CN" sz="28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nd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element. Likewise, there are n-2 ways to choose 3</a:t>
            </a:r>
            <a:r>
              <a:rPr lang="en-US" altLang="zh-CN" sz="2800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rd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element, and so on until there are exactly n-(r-1)=n-r+1 ways to choose the r-th element. Thus, there are n∙(n-1)∙(n-2)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∙(n-r+1) r-permutations of the set</a:t>
            </a:r>
            <a:endParaRPr lang="en-US" altLang="zh-CN" sz="2800" dirty="0"/>
          </a:p>
        </p:txBody>
      </p:sp>
      <p:sp>
        <p:nvSpPr>
          <p:cNvPr id="104888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"/>
        <p:cNvGrpSpPr/>
        <p:nvPr/>
      </p:nvGrpSpPr>
      <p:grpSpPr/>
      <p:sp>
        <p:nvSpPr>
          <p:cNvPr id="104888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8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Note that p(n,0)=1 whenever n is a nonnegative integer as there is exactly one way to order zero element</a:t>
            </a:r>
            <a:endParaRPr lang="en-US" altLang="zh-CN" sz="2800" dirty="0"/>
          </a:p>
          <a:p>
            <a:r>
              <a:rPr lang="en-US" altLang="zh-CN" sz="2800" dirty="0"/>
              <a:t>Corollary 1: If n and r are integers with 0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≤r≤n, then P(n,r)=n!/(n-r)!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Proof: When n and r are integers with </a:t>
            </a:r>
            <a:r>
              <a:rPr lang="en-US" altLang="zh-CN" sz="2800" dirty="0"/>
              <a:t>1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≤r≤n, by Theorem 1 we have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    P(n,r)=n(n-1)</a:t>
            </a:r>
            <a:r>
              <a:rPr lang="en-US" altLang="zh-CN" sz="2800" dirty="0">
                <a:latin typeface="Cambria Math" panose="02040503050406030204" pitchFamily="18" charset="0"/>
                <a:ea typeface="Cambria Math" panose="02040503050406030204" pitchFamily="18" charset="0"/>
              </a:rPr>
              <a:t>…</a:t>
            </a:r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(n-r+1)=n!/(n-r)!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800" dirty="0">
                <a:latin typeface="Cambria Math" panose="02040503050406030204" pitchFamily="18" charset="0"/>
                <a:cs typeface="Cambria Math" panose="02040503050406030204" pitchFamily="18" charset="0"/>
              </a:rPr>
              <a:t>As n!/(n-0)!=1 when n is a nonnegative integer, we have P(n,r)=n!/(n-r)! also holds when r=0</a:t>
            </a:r>
            <a:endParaRPr lang="en-US" altLang="zh-CN" sz="2800" dirty="0"/>
          </a:p>
        </p:txBody>
      </p:sp>
      <p:sp>
        <p:nvSpPr>
          <p:cNvPr id="104889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6" name=""/>
        <p:cNvGrpSpPr/>
        <p:nvPr/>
      </p:nvGrpSpPr>
      <p:grpSpPr/>
      <p:sp>
        <p:nvSpPr>
          <p:cNvPr id="104889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r-permutation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89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By Theorem 1, we know that if n is a positive integer, then P(n,n)=n!</a:t>
            </a:r>
            <a:endParaRPr lang="en-US" altLang="zh-CN" dirty="0"/>
          </a:p>
          <a:p>
            <a:r>
              <a:rPr lang="en-US" altLang="zh-CN" dirty="0"/>
              <a:t>Example: How many ways are there to select a 1</a:t>
            </a:r>
            <a:r>
              <a:rPr lang="en-US" altLang="zh-CN" baseline="30000" dirty="0"/>
              <a:t>st</a:t>
            </a:r>
            <a:r>
              <a:rPr lang="en-US" altLang="zh-CN" dirty="0"/>
              <a:t> prize winner, a 2</a:t>
            </a:r>
            <a:r>
              <a:rPr lang="en-US" altLang="zh-CN" baseline="30000" dirty="0"/>
              <a:t>nd</a:t>
            </a:r>
            <a:r>
              <a:rPr lang="en-US" altLang="zh-CN" dirty="0"/>
              <a:t> prize winner, and a 3</a:t>
            </a:r>
            <a:r>
              <a:rPr lang="en-US" altLang="zh-CN" baseline="30000" dirty="0"/>
              <a:t>rd</a:t>
            </a:r>
            <a:r>
              <a:rPr lang="en-US" altLang="zh-CN" dirty="0"/>
              <a:t> prize winner from 100 different contestants?</a:t>
            </a:r>
            <a:endParaRPr lang="en-US" altLang="zh-CN" dirty="0"/>
          </a:p>
          <a:p>
            <a:r>
              <a:rPr lang="en-US" altLang="zh-CN" dirty="0"/>
              <a:t>P(100,3)=100x99x98=970,200</a:t>
            </a:r>
            <a:endParaRPr lang="en-US" altLang="zh-CN" dirty="0"/>
          </a:p>
        </p:txBody>
      </p:sp>
      <p:sp>
        <p:nvSpPr>
          <p:cNvPr id="104889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9" name=""/>
        <p:cNvGrpSpPr/>
        <p:nvPr/>
      </p:nvGrpSpPr>
      <p:grpSpPr/>
      <p:sp>
        <p:nvSpPr>
          <p:cNvPr id="104863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3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chairs of a room to be labeled with a letter and a positive integer not exceeding 100. What is the largest number of chairs that can be labeled differently?</a:t>
            </a:r>
            <a:endParaRPr lang="en-US" altLang="zh-CN" dirty="0"/>
          </a:p>
          <a:p>
            <a:r>
              <a:rPr lang="en-US" altLang="zh-CN" dirty="0"/>
              <a:t>There are 26 letters to assign for the 1</a:t>
            </a:r>
            <a:r>
              <a:rPr lang="en-US" altLang="zh-CN" baseline="30000" dirty="0"/>
              <a:t>st</a:t>
            </a:r>
            <a:r>
              <a:rPr lang="en-US" altLang="zh-CN" dirty="0"/>
              <a:t> part and 100 possible integers to assign for the 2</a:t>
            </a:r>
            <a:r>
              <a:rPr lang="en-US" altLang="zh-CN" baseline="30000" dirty="0"/>
              <a:t>nd</a:t>
            </a:r>
            <a:r>
              <a:rPr lang="en-US" altLang="zh-CN" dirty="0"/>
              <a:t> part, so there are 26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∙100=2600 different ways to label chairs</a:t>
            </a:r>
            <a:endParaRPr lang="en-US" altLang="zh-CN" dirty="0"/>
          </a:p>
        </p:txBody>
      </p:sp>
      <p:sp>
        <p:nvSpPr>
          <p:cNvPr id="104864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"/>
        <p:cNvGrpSpPr/>
        <p:nvPr/>
      </p:nvGrpSpPr>
      <p:grpSpPr/>
      <p:sp>
        <p:nvSpPr>
          <p:cNvPr id="104890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0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permutations of the letters ABCDEFGH contain string ABC?</a:t>
            </a:r>
            <a:endParaRPr lang="en-US" altLang="zh-CN" dirty="0"/>
          </a:p>
          <a:p>
            <a:r>
              <a:rPr lang="en-US" altLang="zh-CN" dirty="0"/>
              <a:t>As ABC must occur as a block, we can find the answer by finding the permutations of 6 letters, the block ABC and the individual letters, D,E,F,G, and H. As these 6 objects must occur in any order, there are 6!=720 permutations of the letters ABCDEFGH in which ABC occurs in a block </a:t>
            </a:r>
            <a:endParaRPr lang="en-US" altLang="zh-CN" dirty="0"/>
          </a:p>
        </p:txBody>
      </p:sp>
      <p:sp>
        <p:nvSpPr>
          <p:cNvPr id="104890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2" name=""/>
        <p:cNvGrpSpPr/>
        <p:nvPr/>
      </p:nvGrpSpPr>
      <p:grpSpPr/>
      <p:sp>
        <p:nvSpPr>
          <p:cNvPr id="104890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Combinations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0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How many different committees of 3 students can be formed from a group of 4 students?</a:t>
            </a:r>
            <a:endParaRPr lang="en-US" altLang="zh-CN" sz="2400" dirty="0"/>
          </a:p>
          <a:p>
            <a:r>
              <a:rPr lang="en-US" altLang="zh-CN" sz="2400" dirty="0"/>
              <a:t>We need to find the number of subsets with 3 elements from the set containing 4 students</a:t>
            </a:r>
            <a:endParaRPr lang="en-US" altLang="zh-CN" sz="2400" dirty="0"/>
          </a:p>
          <a:p>
            <a:r>
              <a:rPr lang="en-US" altLang="zh-CN" sz="2400" dirty="0"/>
              <a:t>We see that there are 4 such subsets, one for each of the 4 students as choosing 4 students is the same as choosing one of the 4 students to leave out of the group</a:t>
            </a:r>
            <a:endParaRPr lang="en-US" altLang="zh-CN" sz="2400" dirty="0"/>
          </a:p>
          <a:p>
            <a:r>
              <a:rPr lang="en-US" altLang="zh-CN" sz="2400" dirty="0"/>
              <a:t>This means there are 4 ways to choose 3 students for the committee, where th order in which these students are chosen does not matter</a:t>
            </a:r>
            <a:endParaRPr lang="en-US" altLang="zh-CN" sz="2400" dirty="0"/>
          </a:p>
        </p:txBody>
      </p:sp>
      <p:sp>
        <p:nvSpPr>
          <p:cNvPr id="104890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5" name=""/>
        <p:cNvGrpSpPr/>
        <p:nvPr/>
      </p:nvGrpSpPr>
      <p:grpSpPr/>
      <p:sp>
        <p:nvSpPr>
          <p:cNvPr id="104891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r-combination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1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An r-combination of elements of a set is an </a:t>
            </a:r>
            <a:r>
              <a:rPr lang="en-US" altLang="zh-CN" b="1" dirty="0"/>
              <a:t>unordered</a:t>
            </a:r>
            <a:r>
              <a:rPr lang="en-US" altLang="zh-CN" dirty="0"/>
              <a:t> selection of r elements from the set</a:t>
            </a:r>
            <a:endParaRPr lang="en-US" altLang="zh-CN" dirty="0"/>
          </a:p>
          <a:p>
            <a:r>
              <a:rPr lang="en-US" altLang="zh-CN" dirty="0"/>
              <a:t>An r-combination is simply a subset of the set with r elements</a:t>
            </a:r>
            <a:endParaRPr lang="en-US" altLang="zh-CN" dirty="0"/>
          </a:p>
          <a:p>
            <a:r>
              <a:rPr lang="en-US" altLang="zh-CN" dirty="0"/>
              <a:t>Denote by C(n,r). Note that C(n,r) is also denoted by        and is called a binomial coefficient</a:t>
            </a:r>
            <a:endParaRPr lang="en-US" altLang="zh-CN" dirty="0"/>
          </a:p>
        </p:txBody>
      </p:sp>
      <p:sp>
        <p:nvSpPr>
          <p:cNvPr id="104891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15" name="Object 2"/>
          <p:cNvGraphicFramePr>
            <a:graphicFrameLocks noChangeAspect="1"/>
          </p:cNvGraphicFramePr>
          <p:nvPr/>
        </p:nvGraphicFramePr>
        <p:xfrm>
          <a:off x="2971800" y="47244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showAsIcon="1" r:id="rId1" imgW="266700" imgH="457200" progId="Equation.3">
                  <p:embed/>
                </p:oleObj>
              </mc:Choice>
              <mc:Fallback>
                <p:oleObj name="" showAsIcon="1" r:id="rId1" imgW="266700" imgH="4572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71800" y="47244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8" name=""/>
        <p:cNvGrpSpPr/>
        <p:nvPr/>
      </p:nvGrpSpPr>
      <p:grpSpPr/>
      <p:sp>
        <p:nvSpPr>
          <p:cNvPr id="104891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1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S be the set {1, 2, 3, 4}. Then {1, 3, 4} is a 3-combination from S</a:t>
            </a:r>
            <a:endParaRPr lang="en-US" altLang="zh-CN" dirty="0"/>
          </a:p>
          <a:p>
            <a:r>
              <a:rPr lang="en-US" altLang="zh-CN" dirty="0"/>
              <a:t>We see that C(4,2)=6, as the 2-combination of {a, b, c, d} are 6 subsets {a, b}, {a, c}, {a, d}, {b, c}, {b, d}, and {c, d}</a:t>
            </a:r>
            <a:endParaRPr lang="en-US" altLang="zh-CN" dirty="0"/>
          </a:p>
        </p:txBody>
      </p:sp>
      <p:sp>
        <p:nvSpPr>
          <p:cNvPr id="104892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1" name=""/>
        <p:cNvGrpSpPr/>
        <p:nvPr/>
      </p:nvGrpSpPr>
      <p:grpSpPr/>
      <p:sp>
        <p:nvSpPr>
          <p:cNvPr id="104892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r-combination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2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We can determine the number of r-combinations of a set with n elements using the formula for the number of r-permutations of a set</a:t>
            </a:r>
            <a:endParaRPr lang="en-US" altLang="zh-CN" dirty="0"/>
          </a:p>
          <a:p>
            <a:r>
              <a:rPr lang="en-US" altLang="zh-CN" dirty="0"/>
              <a:t>Note that the r-permutations of a set can be obtained by first forming r-combinations and then ordering the elements in these combinations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4892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4" name=""/>
        <p:cNvGrpSpPr/>
        <p:nvPr/>
      </p:nvGrpSpPr>
      <p:grpSpPr/>
      <p:sp>
        <p:nvSpPr>
          <p:cNvPr id="104893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r-combination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3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The number of r-combinations of a set with n elements, where n is a nonnegative integer and r is an integer with 0</a:t>
            </a: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≤r≤n equals</a:t>
            </a:r>
            <a:endParaRPr lang="en-US" altLang="zh-CN" sz="24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sz="24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endParaRPr lang="en-US" altLang="zh-CN" sz="24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Proof: The r-permutations of the set can be obtained by forming the C(n,r) r-combinations and then ordering the elements in each r-permutation which can be done in P(r,r) ways</a:t>
            </a:r>
            <a:endParaRPr lang="en-US" altLang="zh-CN" sz="24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sz="2400" dirty="0">
                <a:latin typeface="Cambria Math" panose="02040503050406030204" pitchFamily="18" charset="0"/>
                <a:cs typeface="Cambria Math" panose="02040503050406030204" pitchFamily="18" charset="0"/>
              </a:rPr>
              <a:t>    </a:t>
            </a:r>
            <a:endParaRPr lang="en-US" altLang="zh-CN" sz="2800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   </a:t>
            </a:r>
            <a:endParaRPr lang="en-US" altLang="zh-CN" dirty="0"/>
          </a:p>
        </p:txBody>
      </p:sp>
      <p:sp>
        <p:nvSpPr>
          <p:cNvPr id="104893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16" name="Object 2"/>
          <p:cNvGraphicFramePr>
            <a:graphicFrameLocks noChangeAspect="1"/>
          </p:cNvGraphicFramePr>
          <p:nvPr/>
        </p:nvGraphicFramePr>
        <p:xfrm>
          <a:off x="914400" y="2895600"/>
          <a:ext cx="2209800" cy="7921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showAsIcon="1" r:id="rId1" imgW="1168400" imgH="419100" progId="Equation.3">
                  <p:embed/>
                </p:oleObj>
              </mc:Choice>
              <mc:Fallback>
                <p:oleObj name="" showAsIcon="1" r:id="rId1" imgW="1168400" imgH="4191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895600"/>
                        <a:ext cx="2209800" cy="7921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7" name="Object 3"/>
          <p:cNvGraphicFramePr>
            <a:graphicFrameLocks noChangeAspect="1"/>
          </p:cNvGraphicFramePr>
          <p:nvPr/>
        </p:nvGraphicFramePr>
        <p:xfrm>
          <a:off x="914400" y="5276850"/>
          <a:ext cx="4779963" cy="1200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showAsIcon="1" r:id="rId3" imgW="2527300" imgH="635000" progId="Equation.3">
                  <p:embed/>
                </p:oleObj>
              </mc:Choice>
              <mc:Fallback>
                <p:oleObj name="" showAsIcon="1" r:id="rId3" imgW="2527300" imgH="635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5276850"/>
                        <a:ext cx="4779963" cy="1200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7" name=""/>
        <p:cNvGrpSpPr/>
        <p:nvPr/>
      </p:nvGrpSpPr>
      <p:grpSpPr/>
      <p:sp>
        <p:nvSpPr>
          <p:cNvPr id="104893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r-combination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3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When computing r-combination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  thus canceling out all the terms in the larger factorial</a:t>
            </a:r>
            <a:endParaRPr lang="en-US" altLang="zh-CN" dirty="0"/>
          </a:p>
        </p:txBody>
      </p:sp>
      <p:sp>
        <p:nvSpPr>
          <p:cNvPr id="104893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18" name="Object 3"/>
          <p:cNvGraphicFramePr>
            <a:graphicFrameLocks noChangeAspect="1"/>
          </p:cNvGraphicFramePr>
          <p:nvPr/>
        </p:nvGraphicFramePr>
        <p:xfrm>
          <a:off x="990600" y="2360613"/>
          <a:ext cx="5908675" cy="79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showAsIcon="1" r:id="rId1" imgW="3124200" imgH="419100" progId="Equation.3">
                  <p:embed/>
                </p:oleObj>
              </mc:Choice>
              <mc:Fallback>
                <p:oleObj name="" showAsIcon="1" r:id="rId1" imgW="3124200" imgH="4191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360613"/>
                        <a:ext cx="5908675" cy="7921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0" name=""/>
        <p:cNvGrpSpPr/>
        <p:nvPr/>
      </p:nvGrpSpPr>
      <p:grpSpPr/>
      <p:sp>
        <p:nvSpPr>
          <p:cNvPr id="104894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4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poker hands of 5 cards can be dealt from a standard deck of 52 cards? Also, how many ways are there to select 47 cards from a standard deck of 52 cards?</a:t>
            </a:r>
            <a:endParaRPr lang="en-US" altLang="zh-CN" dirty="0"/>
          </a:p>
          <a:p>
            <a:r>
              <a:rPr lang="en-US" altLang="zh-CN" dirty="0"/>
              <a:t>Choose 5 out of 52 cards: C(52,5)=52!/(5!47!)= (52x51x50x49x48)/(5x4x3x2x1)=26x17x10x49x12=2,598,960</a:t>
            </a:r>
            <a:endParaRPr lang="en-US" altLang="zh-CN" dirty="0"/>
          </a:p>
          <a:p>
            <a:r>
              <a:rPr lang="en-US" altLang="zh-CN" dirty="0"/>
              <a:t>C(52,47)=52!/(47!5!)=2,5,98,960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104894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3" name=""/>
        <p:cNvGrpSpPr/>
        <p:nvPr/>
      </p:nvGrpSpPr>
      <p:grpSpPr/>
      <p:sp>
        <p:nvSpPr>
          <p:cNvPr id="104894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Corollary 2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4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Let n and r be nonnegative integers with r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≤n. Then C(n,r)=C(n,n-r)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Proof:</a:t>
            </a:r>
            <a:endParaRPr lang="en-US" altLang="zh-CN" dirty="0">
              <a:latin typeface="Cambria Math" panose="02040503050406030204" pitchFamily="18" charset="0"/>
              <a:cs typeface="Cambria Math" panose="02040503050406030204" pitchFamily="18" charset="0"/>
            </a:endParaRPr>
          </a:p>
          <a:p>
            <a:pPr>
              <a:buNone/>
            </a:pP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   </a:t>
            </a:r>
            <a:endParaRPr lang="en-US" altLang="zh-CN" dirty="0"/>
          </a:p>
        </p:txBody>
      </p:sp>
      <p:sp>
        <p:nvSpPr>
          <p:cNvPr id="104895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19" name="Object 2"/>
          <p:cNvGraphicFramePr>
            <a:graphicFrameLocks noChangeAspect="1"/>
          </p:cNvGraphicFramePr>
          <p:nvPr/>
        </p:nvGraphicFramePr>
        <p:xfrm>
          <a:off x="990600" y="3352800"/>
          <a:ext cx="5164138" cy="163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showAsIcon="1" r:id="rId1" imgW="2730500" imgH="863600" progId="Equation.3">
                  <p:embed/>
                </p:oleObj>
              </mc:Choice>
              <mc:Fallback>
                <p:oleObj name="" showAsIcon="1" r:id="rId1" imgW="2730500" imgH="8636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3352800"/>
                        <a:ext cx="5164138" cy="163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6" name=""/>
        <p:cNvGrpSpPr/>
        <p:nvPr/>
      </p:nvGrpSpPr>
      <p:grpSpPr/>
      <p:sp>
        <p:nvSpPr>
          <p:cNvPr id="104895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Combinatorial proof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5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A </a:t>
            </a:r>
            <a:r>
              <a:rPr lang="en-US" altLang="zh-CN" b="1" dirty="0"/>
              <a:t>combinatorial proof </a:t>
            </a:r>
            <a:r>
              <a:rPr lang="en-US" altLang="zh-CN" dirty="0"/>
              <a:t>of an identity is a proof that uses counting arguments to prove that both sides of the identity count the same objects but in different ways</a:t>
            </a:r>
            <a:endParaRPr lang="en-US" altLang="zh-CN" dirty="0"/>
          </a:p>
          <a:p>
            <a:r>
              <a:rPr lang="en-US" altLang="zh-CN" dirty="0"/>
              <a:t>Proof of Corollary 2: Suppose that S is a set with n elements. Every subset A of S with r elements corresponds to a subset of S with n-r elements, i.e.,     . Thus, C(n,r)=C(n,n-r)</a:t>
            </a:r>
            <a:endParaRPr lang="en-US" altLang="zh-CN" dirty="0"/>
          </a:p>
        </p:txBody>
      </p:sp>
      <p:sp>
        <p:nvSpPr>
          <p:cNvPr id="104895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20" name="Object 2"/>
          <p:cNvGraphicFramePr>
            <a:graphicFrameLocks noChangeAspect="1"/>
          </p:cNvGraphicFramePr>
          <p:nvPr/>
        </p:nvGraphicFramePr>
        <p:xfrm>
          <a:off x="3352800" y="5181600"/>
          <a:ext cx="287338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showAsIcon="1" r:id="rId1" imgW="152400" imgH="203200" progId="Equation.3">
                  <p:embed/>
                </p:oleObj>
              </mc:Choice>
              <mc:Fallback>
                <p:oleObj name="" showAsIcon="1" r:id="rId1" imgW="152400" imgH="2032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52800" y="5181600"/>
                        <a:ext cx="287338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2" name=""/>
        <p:cNvGrpSpPr/>
        <p:nvPr/>
      </p:nvGrpSpPr>
      <p:grpSpPr/>
      <p:sp>
        <p:nvSpPr>
          <p:cNvPr id="104864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Product rule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4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Suppose that a procedure is carried out by performing the tasks T</a:t>
            </a:r>
            <a:r>
              <a:rPr lang="en-US" altLang="zh-CN" baseline="-25000" dirty="0"/>
              <a:t>1</a:t>
            </a:r>
            <a:r>
              <a:rPr lang="en-US" altLang="zh-CN" dirty="0"/>
              <a:t>, T</a:t>
            </a:r>
            <a:r>
              <a:rPr lang="en-US" altLang="zh-CN" baseline="-25000" dirty="0"/>
              <a:t>2</a:t>
            </a:r>
            <a:r>
              <a:rPr lang="en-US" altLang="zh-CN" dirty="0"/>
              <a:t>, …, T</a:t>
            </a:r>
            <a:r>
              <a:rPr lang="en-US" altLang="zh-CN" baseline="-25000" dirty="0"/>
              <a:t>m</a:t>
            </a:r>
            <a:r>
              <a:rPr lang="en-US" altLang="zh-CN" dirty="0"/>
              <a:t> in sequence. If each task T</a:t>
            </a:r>
            <a:r>
              <a:rPr lang="en-US" altLang="zh-CN" baseline="-25000" dirty="0"/>
              <a:t>i</a:t>
            </a:r>
            <a:r>
              <a:rPr lang="en-US" altLang="zh-CN" dirty="0"/>
              <a:t>, i=1, 2, …, n can be done in n</a:t>
            </a:r>
            <a:r>
              <a:rPr lang="en-US" altLang="zh-CN" baseline="-25000" dirty="0"/>
              <a:t>i</a:t>
            </a:r>
            <a:r>
              <a:rPr lang="en-US" altLang="zh-CN" dirty="0"/>
              <a:t> ways, regardless of how the previous tasks were done, then there are n</a:t>
            </a:r>
            <a:r>
              <a:rPr lang="en-US" altLang="zh-CN" baseline="-25000" dirty="0"/>
              <a:t>1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</a:t>
            </a:r>
            <a:r>
              <a:rPr lang="en-US" altLang="zh-CN" dirty="0"/>
              <a:t>n</a:t>
            </a:r>
            <a:r>
              <a:rPr lang="en-US" altLang="zh-CN" baseline="-25000" dirty="0"/>
              <a:t>2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</a:t>
            </a:r>
            <a:r>
              <a:rPr lang="en-US" altLang="zh-CN" dirty="0"/>
              <a:t> ..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</a:t>
            </a:r>
            <a:r>
              <a:rPr lang="en-US" altLang="zh-CN" dirty="0"/>
              <a:t>n</a:t>
            </a:r>
            <a:r>
              <a:rPr lang="en-US" altLang="zh-CN" baseline="-25000" dirty="0"/>
              <a:t>m</a:t>
            </a:r>
            <a:r>
              <a:rPr lang="en-US" altLang="zh-CN" dirty="0"/>
              <a:t> ways to carry out the procedure</a:t>
            </a:r>
            <a:endParaRPr lang="en-US" altLang="zh-CN" dirty="0"/>
          </a:p>
        </p:txBody>
      </p:sp>
      <p:sp>
        <p:nvSpPr>
          <p:cNvPr id="104864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9" name=""/>
        <p:cNvGrpSpPr/>
        <p:nvPr/>
      </p:nvGrpSpPr>
      <p:grpSpPr/>
      <p:sp>
        <p:nvSpPr>
          <p:cNvPr id="104896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6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ways are there to select 5 players from a 10-member tennis team?</a:t>
            </a:r>
            <a:endParaRPr lang="en-US" altLang="zh-CN" dirty="0"/>
          </a:p>
          <a:p>
            <a:r>
              <a:rPr lang="en-US" altLang="zh-CN" dirty="0"/>
              <a:t>Choose 5 out of 10 elements, i.e., C(10, 5)=10!/(5!5!)=252</a:t>
            </a:r>
            <a:endParaRPr lang="en-US" altLang="zh-CN" dirty="0"/>
          </a:p>
          <a:p>
            <a:r>
              <a:rPr lang="en-US" altLang="zh-CN" dirty="0"/>
              <a:t>How many bit strings of length n contain exactly r 1s?</a:t>
            </a:r>
            <a:endParaRPr lang="en-US" altLang="zh-CN" dirty="0"/>
          </a:p>
          <a:p>
            <a:r>
              <a:rPr lang="en-US" altLang="zh-CN" dirty="0"/>
              <a:t>This is equivalent to choose r elements from n elements, i.e., C(n,r)</a:t>
            </a:r>
            <a:endParaRPr lang="en-US" altLang="zh-CN" dirty="0"/>
          </a:p>
        </p:txBody>
      </p:sp>
      <p:sp>
        <p:nvSpPr>
          <p:cNvPr id="104896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2" name=""/>
        <p:cNvGrpSpPr/>
        <p:nvPr/>
      </p:nvGrpSpPr>
      <p:grpSpPr/>
      <p:sp>
        <p:nvSpPr>
          <p:cNvPr id="104896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6.4 Binomial coefficients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6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The number of r-combinations form a set with n elements is often denoted by      </a:t>
            </a:r>
            <a:endParaRPr lang="en-US" altLang="zh-CN" dirty="0"/>
          </a:p>
          <a:p>
            <a:r>
              <a:rPr lang="en-US" altLang="zh-CN" dirty="0"/>
              <a:t>Also called as a binomial coefficient as these numbers occur as coefficients in the expansion of powers of binomial expressions such as (a+b)</a:t>
            </a:r>
            <a:r>
              <a:rPr lang="en-US" altLang="zh-CN" baseline="30000" dirty="0"/>
              <a:t>n</a:t>
            </a:r>
            <a:endParaRPr lang="en-US" altLang="zh-CN" baseline="30000" dirty="0"/>
          </a:p>
          <a:p>
            <a:r>
              <a:rPr lang="en-US" altLang="zh-CN" dirty="0"/>
              <a:t>A binomial expression is simply the sum of two terms, such as x+y</a:t>
            </a:r>
            <a:endParaRPr lang="en-US" altLang="zh-CN" dirty="0"/>
          </a:p>
        </p:txBody>
      </p:sp>
      <p:sp>
        <p:nvSpPr>
          <p:cNvPr id="104896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21" name="Object 3"/>
          <p:cNvGraphicFramePr>
            <a:graphicFrameLocks noChangeAspect="1"/>
          </p:cNvGraphicFramePr>
          <p:nvPr/>
        </p:nvGraphicFramePr>
        <p:xfrm>
          <a:off x="6096000" y="21336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showAsIcon="1" r:id="rId1" imgW="266700" imgH="457200" progId="Equation.3">
                  <p:embed/>
                </p:oleObj>
              </mc:Choice>
              <mc:Fallback>
                <p:oleObj name="" showAsIcon="1" r:id="rId1" imgW="266700" imgH="4572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0" y="21336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5" name=""/>
        <p:cNvGrpSpPr/>
        <p:nvPr/>
      </p:nvGrpSpPr>
      <p:grpSpPr/>
      <p:sp>
        <p:nvSpPr>
          <p:cNvPr id="104897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7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The expansion of (x+y)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can be found using combinational reasoning instead of multiplying the there terms out</a:t>
            </a:r>
            <a:endParaRPr lang="en-US" altLang="zh-CN" sz="2800" dirty="0"/>
          </a:p>
          <a:p>
            <a:r>
              <a:rPr lang="en-US" altLang="zh-CN" sz="2800" dirty="0"/>
              <a:t>When (x+y)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=(x+y)(x+y)(x+y) is expanded, all products of a term in the 1</a:t>
            </a:r>
            <a:r>
              <a:rPr lang="en-US" altLang="zh-CN" sz="2800" baseline="30000" dirty="0"/>
              <a:t>st</a:t>
            </a:r>
            <a:r>
              <a:rPr lang="en-US" altLang="zh-CN" sz="2800" dirty="0"/>
              <a:t> sum, a term in the 2</a:t>
            </a:r>
            <a:r>
              <a:rPr lang="en-US" altLang="zh-CN" sz="2800" baseline="30000" dirty="0"/>
              <a:t>nd</a:t>
            </a:r>
            <a:r>
              <a:rPr lang="en-US" altLang="zh-CN" sz="2800" dirty="0"/>
              <a:t> sum, and a term in the 3</a:t>
            </a:r>
            <a:r>
              <a:rPr lang="en-US" altLang="zh-CN" sz="2800" baseline="30000" dirty="0"/>
              <a:t>rd</a:t>
            </a:r>
            <a:r>
              <a:rPr lang="en-US" altLang="zh-CN" sz="2800" dirty="0"/>
              <a:t> sum are added, e.g., 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 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y, xy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, and y</a:t>
            </a:r>
            <a:r>
              <a:rPr lang="en-US" altLang="zh-CN" sz="2800" baseline="30000" dirty="0"/>
              <a:t>3</a:t>
            </a:r>
            <a:endParaRPr lang="en-US" altLang="zh-CN" sz="2800" baseline="30000" dirty="0"/>
          </a:p>
          <a:p>
            <a:r>
              <a:rPr lang="en-US" altLang="zh-CN" sz="2800" dirty="0"/>
              <a:t>To obtain a term of the form 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, an x must be chosen in each of the sums, and this can be done in only one way. Thus, the x</a:t>
            </a:r>
            <a:r>
              <a:rPr lang="en-US" altLang="zh-CN" sz="2800" baseline="30000" dirty="0"/>
              <a:t>3</a:t>
            </a:r>
            <a:r>
              <a:rPr lang="en-US" altLang="zh-CN" sz="2800" dirty="0"/>
              <a:t> term in the product has a coefficient of 1</a:t>
            </a:r>
            <a:endParaRPr lang="en-US" altLang="zh-CN" sz="2800" dirty="0"/>
          </a:p>
        </p:txBody>
      </p:sp>
      <p:sp>
        <p:nvSpPr>
          <p:cNvPr id="104897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8" name=""/>
        <p:cNvGrpSpPr/>
        <p:nvPr/>
      </p:nvGrpSpPr>
      <p:grpSpPr/>
      <p:sp>
        <p:nvSpPr>
          <p:cNvPr id="104897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7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To obtain a term of the form x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y, an x must be chosen in 2 of the 3 sums (and consequently a y in the other sum). Hence, the number of such terms is the number of 2-combinations of 3 objects, namely, </a:t>
            </a:r>
            <a:endParaRPr lang="en-US" altLang="zh-CN" sz="2800" dirty="0"/>
          </a:p>
          <a:p>
            <a:r>
              <a:rPr lang="en-US" altLang="zh-CN" sz="2800" dirty="0"/>
              <a:t>Similarly, the number of terms of the form xy</a:t>
            </a:r>
            <a:r>
              <a:rPr lang="en-US" altLang="zh-CN" sz="2800" baseline="30000" dirty="0"/>
              <a:t>2</a:t>
            </a:r>
            <a:r>
              <a:rPr lang="en-US" altLang="zh-CN" sz="2800" dirty="0"/>
              <a:t> is the number of ways to pick 1 of the 3 sums to obtain an x (and consequently take a y from each of the other two sums), which can be done in        ways </a:t>
            </a:r>
            <a:endParaRPr lang="en-US" altLang="zh-CN" sz="2800" dirty="0"/>
          </a:p>
        </p:txBody>
      </p:sp>
      <p:sp>
        <p:nvSpPr>
          <p:cNvPr id="104898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22" name="Object 3"/>
          <p:cNvGraphicFramePr>
            <a:graphicFrameLocks noChangeAspect="1"/>
          </p:cNvGraphicFramePr>
          <p:nvPr/>
        </p:nvGraphicFramePr>
        <p:xfrm>
          <a:off x="7848600" y="27432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showAsIcon="1" r:id="rId1" imgW="266700" imgH="457200" progId="Equation.3">
                  <p:embed/>
                </p:oleObj>
              </mc:Choice>
              <mc:Fallback>
                <p:oleObj name="" showAsIcon="1" r:id="rId1" imgW="266700" imgH="4572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848600" y="27432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3" name="Object 4"/>
          <p:cNvGraphicFramePr>
            <a:graphicFrameLocks noChangeAspect="1"/>
          </p:cNvGraphicFramePr>
          <p:nvPr/>
        </p:nvGraphicFramePr>
        <p:xfrm>
          <a:off x="5791200" y="4605338"/>
          <a:ext cx="36195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showAsIcon="1" r:id="rId3" imgW="254000" imgH="457200" progId="Equation.3">
                  <p:embed/>
                </p:oleObj>
              </mc:Choice>
              <mc:Fallback>
                <p:oleObj name="" showAsIcon="1" r:id="rId3" imgW="2540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91200" y="4605338"/>
                        <a:ext cx="361950" cy="6524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1" name=""/>
        <p:cNvGrpSpPr/>
        <p:nvPr/>
      </p:nvGrpSpPr>
      <p:grpSpPr/>
      <p:sp>
        <p:nvSpPr>
          <p:cNvPr id="104898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8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Consequently, 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The binomial theorem: Let x and y be variables, and let n be a nonnegative integer</a:t>
            </a:r>
            <a:endParaRPr lang="en-US" altLang="zh-CN" sz="2800" dirty="0"/>
          </a:p>
          <a:p>
            <a:endParaRPr lang="en-US" altLang="zh-CN" dirty="0"/>
          </a:p>
        </p:txBody>
      </p:sp>
      <p:sp>
        <p:nvSpPr>
          <p:cNvPr id="104898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24" name="Object 2"/>
          <p:cNvGraphicFramePr>
            <a:graphicFrameLocks noChangeAspect="1"/>
          </p:cNvGraphicFramePr>
          <p:nvPr/>
        </p:nvGraphicFramePr>
        <p:xfrm>
          <a:off x="904875" y="2133600"/>
          <a:ext cx="61055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showAsIcon="1" r:id="rId1" imgW="3556000" imgH="711200" progId="Equation.3">
                  <p:embed/>
                </p:oleObj>
              </mc:Choice>
              <mc:Fallback>
                <p:oleObj name="" showAsIcon="1" r:id="rId1" imgW="3556000" imgH="7112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04875" y="2133600"/>
                        <a:ext cx="6105525" cy="1219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5" name="Object 3"/>
          <p:cNvGraphicFramePr>
            <a:graphicFrameLocks noChangeAspect="1"/>
          </p:cNvGraphicFramePr>
          <p:nvPr/>
        </p:nvGraphicFramePr>
        <p:xfrm>
          <a:off x="990600" y="4560888"/>
          <a:ext cx="7023100" cy="1611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showAsIcon="1" r:id="rId3" imgW="4089400" imgH="939800" progId="Equation.3">
                  <p:embed/>
                </p:oleObj>
              </mc:Choice>
              <mc:Fallback>
                <p:oleObj name="" showAsIcon="1" r:id="rId3" imgW="4089400" imgH="939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4560888"/>
                        <a:ext cx="7023100" cy="1611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4" name=""/>
        <p:cNvGrpSpPr/>
        <p:nvPr/>
      </p:nvGrpSpPr>
      <p:grpSpPr/>
      <p:sp>
        <p:nvSpPr>
          <p:cNvPr id="104899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Binomial theorem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9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r>
              <a:rPr lang="en-US" altLang="zh-CN" sz="2400" dirty="0"/>
              <a:t>Proof: A combinatorial proof of the theorem is given. The terms in the product when it is expanded are of the form x</a:t>
            </a:r>
            <a:r>
              <a:rPr lang="en-US" altLang="zh-CN" sz="2400" baseline="30000" dirty="0"/>
              <a:t>n-j</a:t>
            </a:r>
            <a:r>
              <a:rPr lang="en-US" altLang="zh-CN" sz="2400" dirty="0"/>
              <a:t>y</a:t>
            </a:r>
            <a:r>
              <a:rPr lang="en-US" altLang="zh-CN" sz="2400" baseline="30000" dirty="0"/>
              <a:t>j </a:t>
            </a:r>
            <a:r>
              <a:rPr lang="en-US" altLang="zh-CN" sz="2400" dirty="0"/>
              <a:t>for j=0,1,2…, n</a:t>
            </a:r>
            <a:endParaRPr lang="en-US" altLang="zh-CN" sz="2400" dirty="0"/>
          </a:p>
          <a:p>
            <a:r>
              <a:rPr lang="en-US" altLang="zh-CN" sz="2400" dirty="0"/>
              <a:t>To count the number of terms of the form x</a:t>
            </a:r>
            <a:r>
              <a:rPr lang="en-US" altLang="zh-CN" sz="2400" baseline="30000" dirty="0"/>
              <a:t>n-j</a:t>
            </a:r>
            <a:r>
              <a:rPr lang="en-US" altLang="zh-CN" sz="2400" dirty="0"/>
              <a:t>y</a:t>
            </a:r>
            <a:r>
              <a:rPr lang="en-US" altLang="zh-CN" sz="2400" baseline="30000" dirty="0"/>
              <a:t>j</a:t>
            </a:r>
            <a:r>
              <a:rPr lang="en-US" altLang="zh-CN" sz="2400" dirty="0"/>
              <a:t> , note that to obtain such a term it is necessary to choose n-j x’s from the n sums (so that the other j terms in the product are y’s). Therefore, the coefficients of x</a:t>
            </a:r>
            <a:r>
              <a:rPr lang="en-US" altLang="zh-CN" sz="2400" baseline="30000" dirty="0"/>
              <a:t>n-j</a:t>
            </a:r>
            <a:r>
              <a:rPr lang="en-US" altLang="zh-CN" sz="2400" dirty="0"/>
              <a:t>y</a:t>
            </a:r>
            <a:r>
              <a:rPr lang="en-US" altLang="zh-CN" sz="2400" baseline="30000" dirty="0"/>
              <a:t>j</a:t>
            </a:r>
            <a:r>
              <a:rPr lang="en-US" altLang="zh-CN" sz="2400" dirty="0"/>
              <a:t>  is            which is equal to  </a:t>
            </a:r>
            <a:endParaRPr lang="en-US" altLang="zh-CN" sz="2400" dirty="0"/>
          </a:p>
        </p:txBody>
      </p:sp>
      <p:sp>
        <p:nvSpPr>
          <p:cNvPr id="104899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26" name="Object 3"/>
          <p:cNvGraphicFramePr>
            <a:graphicFrameLocks noChangeAspect="1"/>
          </p:cNvGraphicFramePr>
          <p:nvPr/>
        </p:nvGraphicFramePr>
        <p:xfrm>
          <a:off x="990600" y="1600200"/>
          <a:ext cx="7023100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showAsIcon="1" r:id="rId1" imgW="4089400" imgH="939800" progId="Equation.3">
                  <p:embed/>
                </p:oleObj>
              </mc:Choice>
              <mc:Fallback>
                <p:oleObj name="" showAsIcon="1" r:id="rId1" imgW="4089400" imgH="9398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1600200"/>
                        <a:ext cx="7023100" cy="161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7" name="Object 4"/>
          <p:cNvGraphicFramePr>
            <a:graphicFrameLocks noChangeAspect="1"/>
          </p:cNvGraphicFramePr>
          <p:nvPr/>
        </p:nvGraphicFramePr>
        <p:xfrm>
          <a:off x="5481638" y="5562600"/>
          <a:ext cx="690562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showAsIcon="1" r:id="rId3" imgW="482600" imgH="457200" progId="Equation.3">
                  <p:embed/>
                </p:oleObj>
              </mc:Choice>
              <mc:Fallback>
                <p:oleObj name="" showAsIcon="1" r:id="rId3" imgW="482600" imgH="4572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5562600"/>
                        <a:ext cx="690562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28" name="Object 5"/>
          <p:cNvGraphicFramePr>
            <a:graphicFrameLocks noChangeAspect="1"/>
          </p:cNvGraphicFramePr>
          <p:nvPr/>
        </p:nvGraphicFramePr>
        <p:xfrm>
          <a:off x="8305800" y="54864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showAsIcon="1" r:id="rId5" imgW="266700" imgH="457200" progId="Equation.3">
                  <p:embed/>
                </p:oleObj>
              </mc:Choice>
              <mc:Fallback>
                <p:oleObj name="" showAsIcon="1" r:id="rId5" imgW="266700" imgH="4572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05800" y="54864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7" name=""/>
        <p:cNvGrpSpPr/>
        <p:nvPr/>
      </p:nvGrpSpPr>
      <p:grpSpPr/>
      <p:sp>
        <p:nvSpPr>
          <p:cNvPr id="104899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99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What is the coefficient of x</a:t>
            </a:r>
            <a:r>
              <a:rPr lang="en-US" altLang="zh-CN" baseline="30000" dirty="0"/>
              <a:t>12</a:t>
            </a:r>
            <a:r>
              <a:rPr lang="en-US" altLang="zh-CN" dirty="0"/>
              <a:t>y</a:t>
            </a:r>
            <a:r>
              <a:rPr lang="en-US" altLang="zh-CN" baseline="30000" dirty="0"/>
              <a:t>13</a:t>
            </a:r>
            <a:r>
              <a:rPr lang="en-US" altLang="zh-CN" dirty="0"/>
              <a:t> in the expansion of (x+y)</a:t>
            </a:r>
            <a:r>
              <a:rPr lang="en-US" altLang="zh-CN" baseline="30000" dirty="0"/>
              <a:t>25</a:t>
            </a:r>
            <a:r>
              <a:rPr lang="en-US" altLang="zh-CN" dirty="0"/>
              <a:t>?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</a:t>
            </a:r>
            <a:endParaRPr lang="en-US" altLang="zh-CN" dirty="0"/>
          </a:p>
        </p:txBody>
      </p:sp>
      <p:sp>
        <p:nvSpPr>
          <p:cNvPr id="104899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29" name="Object 2"/>
          <p:cNvGraphicFramePr>
            <a:graphicFrameLocks noChangeAspect="1"/>
          </p:cNvGraphicFramePr>
          <p:nvPr/>
        </p:nvGraphicFramePr>
        <p:xfrm>
          <a:off x="1163638" y="1676400"/>
          <a:ext cx="5716587" cy="1611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showAsIcon="1" r:id="rId1" imgW="3327400" imgH="939800" progId="Equation.3">
                  <p:embed/>
                </p:oleObj>
              </mc:Choice>
              <mc:Fallback>
                <p:oleObj name="" showAsIcon="1" r:id="rId1" imgW="3327400" imgH="939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63638" y="1676400"/>
                        <a:ext cx="5716587" cy="16113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0" name="Object 3"/>
          <p:cNvGraphicFramePr>
            <a:graphicFrameLocks noChangeAspect="1"/>
          </p:cNvGraphicFramePr>
          <p:nvPr/>
        </p:nvGraphicFramePr>
        <p:xfrm>
          <a:off x="1524000" y="4724400"/>
          <a:ext cx="27273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showAsIcon="1" r:id="rId3" imgW="1587500" imgH="457200" progId="Equation.3">
                  <p:embed/>
                </p:oleObj>
              </mc:Choice>
              <mc:Fallback>
                <p:oleObj name="" showAsIcon="1" r:id="rId3" imgW="1587500" imgH="4572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4724400"/>
                        <a:ext cx="27273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0" name=""/>
        <p:cNvGrpSpPr/>
        <p:nvPr/>
      </p:nvGrpSpPr>
      <p:grpSpPr/>
      <p:sp>
        <p:nvSpPr>
          <p:cNvPr id="104900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00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What is the coefficient of x</a:t>
            </a:r>
            <a:r>
              <a:rPr lang="en-US" altLang="zh-CN" baseline="30000" dirty="0"/>
              <a:t>12</a:t>
            </a:r>
            <a:r>
              <a:rPr lang="en-US" altLang="zh-CN" dirty="0"/>
              <a:t>y</a:t>
            </a:r>
            <a:r>
              <a:rPr lang="en-US" altLang="zh-CN" baseline="30000" dirty="0"/>
              <a:t>13</a:t>
            </a:r>
            <a:r>
              <a:rPr lang="en-US" altLang="zh-CN" dirty="0"/>
              <a:t> in the expansion of (2x-3y)</a:t>
            </a:r>
            <a:r>
              <a:rPr lang="en-US" altLang="zh-CN" baseline="30000" dirty="0"/>
              <a:t>25</a:t>
            </a:r>
            <a:r>
              <a:rPr lang="en-US" altLang="zh-CN" dirty="0"/>
              <a:t>?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Consequently, the coefficient of x</a:t>
            </a:r>
            <a:r>
              <a:rPr lang="en-US" altLang="zh-CN" baseline="30000" dirty="0"/>
              <a:t>12</a:t>
            </a:r>
            <a:r>
              <a:rPr lang="en-US" altLang="zh-CN" dirty="0"/>
              <a:t>y</a:t>
            </a:r>
            <a:r>
              <a:rPr lang="en-US" altLang="zh-CN" baseline="30000" dirty="0"/>
              <a:t>13</a:t>
            </a:r>
            <a:r>
              <a:rPr lang="en-US" altLang="zh-CN" dirty="0"/>
              <a:t> is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</p:txBody>
      </p:sp>
      <p:sp>
        <p:nvSpPr>
          <p:cNvPr id="104900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31" name="Object 2"/>
          <p:cNvGraphicFramePr>
            <a:graphicFrameLocks noChangeAspect="1"/>
          </p:cNvGraphicFramePr>
          <p:nvPr/>
        </p:nvGraphicFramePr>
        <p:xfrm>
          <a:off x="1066800" y="2819400"/>
          <a:ext cx="3840163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showAsIcon="1" r:id="rId1" imgW="2235200" imgH="457200" progId="Equation.3">
                  <p:embed/>
                </p:oleObj>
              </mc:Choice>
              <mc:Fallback>
                <p:oleObj name="" showAsIcon="1" r:id="rId1" imgW="2235200" imgH="4572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66800" y="2819400"/>
                        <a:ext cx="3840163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2" name="Object 3"/>
          <p:cNvGraphicFramePr>
            <a:graphicFrameLocks noChangeAspect="1"/>
          </p:cNvGraphicFramePr>
          <p:nvPr/>
        </p:nvGraphicFramePr>
        <p:xfrm>
          <a:off x="1295400" y="4495800"/>
          <a:ext cx="31210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showAsIcon="1" r:id="rId3" imgW="1816100" imgH="457200" progId="Equation.3">
                  <p:embed/>
                </p:oleObj>
              </mc:Choice>
              <mc:Fallback>
                <p:oleObj name="" showAsIcon="1" r:id="rId3" imgW="1816100" imgH="4572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5400" y="4495800"/>
                        <a:ext cx="31210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3" name=""/>
        <p:cNvGrpSpPr/>
        <p:nvPr/>
      </p:nvGrpSpPr>
      <p:grpSpPr/>
      <p:sp>
        <p:nvSpPr>
          <p:cNvPr id="104900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Corollary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00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Corollary 1: Let n be a nonnegative integer. Then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Proof: Using Binomial theorem with x=1 and y=1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sp>
        <p:nvSpPr>
          <p:cNvPr id="104901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33" name="Object 2"/>
          <p:cNvGraphicFramePr>
            <a:graphicFrameLocks noChangeAspect="1"/>
          </p:cNvGraphicFramePr>
          <p:nvPr/>
        </p:nvGraphicFramePr>
        <p:xfrm>
          <a:off x="990600" y="2819400"/>
          <a:ext cx="12652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showAsIcon="1" r:id="rId1" imgW="736600" imgH="457200" progId="Equation.3">
                  <p:embed/>
                </p:oleObj>
              </mc:Choice>
              <mc:Fallback>
                <p:oleObj name="" showAsIcon="1" r:id="rId1" imgW="736600" imgH="4572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90600" y="2819400"/>
                        <a:ext cx="126523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4" name="Object 3"/>
          <p:cNvGraphicFramePr>
            <a:graphicFrameLocks noChangeAspect="1"/>
          </p:cNvGraphicFramePr>
          <p:nvPr/>
        </p:nvGraphicFramePr>
        <p:xfrm>
          <a:off x="914400" y="4854575"/>
          <a:ext cx="37734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showAsIcon="1" r:id="rId3" imgW="2197100" imgH="457200" progId="Equation.3">
                  <p:embed/>
                </p:oleObj>
              </mc:Choice>
              <mc:Fallback>
                <p:oleObj name="" showAsIcon="1" r:id="rId3" imgW="2197100" imgH="4572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14400" y="4854575"/>
                        <a:ext cx="377348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"/>
        <p:cNvGrpSpPr/>
        <p:nvPr/>
      </p:nvGrpSpPr>
      <p:grpSpPr/>
      <p:sp>
        <p:nvSpPr>
          <p:cNvPr id="104901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Corollary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015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There is also a combinatorial proof of Corollary 1</a:t>
            </a:r>
            <a:endParaRPr lang="en-US" altLang="zh-CN" sz="2800" dirty="0"/>
          </a:p>
          <a:p>
            <a:r>
              <a:rPr lang="en-US" altLang="zh-CN" sz="2800" dirty="0"/>
              <a:t>Proof: A set with n elements has a total of 2</a:t>
            </a:r>
            <a:r>
              <a:rPr lang="en-US" altLang="zh-CN" sz="2800" baseline="30000" dirty="0"/>
              <a:t>n</a:t>
            </a:r>
            <a:r>
              <a:rPr lang="en-US" altLang="zh-CN" sz="2800" dirty="0"/>
              <a:t> different subsets. Each subset has 0 elements, 1 element, 2 elements, or n elements in it. Thus, there are      subsets with 0 elements,       subsets with 1 element, … and      subsets with n elements. Thus           counts the total number of subsets of a set with n elements,  </a:t>
            </a:r>
            <a:endParaRPr lang="en-US" altLang="zh-CN" sz="2800" dirty="0"/>
          </a:p>
          <a:p>
            <a:r>
              <a:rPr lang="en-US" altLang="zh-CN" sz="2800" dirty="0"/>
              <a:t>This shows that </a:t>
            </a:r>
            <a:endParaRPr lang="en-US" altLang="zh-CN" sz="2800" dirty="0"/>
          </a:p>
          <a:p>
            <a:pPr>
              <a:buNone/>
            </a:pPr>
            <a:r>
              <a:rPr lang="en-US" altLang="zh-CN" sz="2800" dirty="0"/>
              <a:t>   </a:t>
            </a:r>
            <a:endParaRPr lang="en-US" altLang="zh-CN" sz="2800" dirty="0"/>
          </a:p>
        </p:txBody>
      </p:sp>
      <p:sp>
        <p:nvSpPr>
          <p:cNvPr id="1049016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35" name="Object 3"/>
          <p:cNvGraphicFramePr>
            <a:graphicFrameLocks noChangeAspect="1"/>
          </p:cNvGraphicFramePr>
          <p:nvPr/>
        </p:nvGraphicFramePr>
        <p:xfrm>
          <a:off x="1371600" y="33528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showAsIcon="1" r:id="rId1" imgW="266700" imgH="457200" progId="Equation.3">
                  <p:embed/>
                </p:oleObj>
              </mc:Choice>
              <mc:Fallback>
                <p:oleObj name="" showAsIcon="1" r:id="rId1" imgW="266700" imgH="4572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33528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6" name="Object 4"/>
          <p:cNvGraphicFramePr>
            <a:graphicFrameLocks noChangeAspect="1"/>
          </p:cNvGraphicFramePr>
          <p:nvPr/>
        </p:nvGraphicFramePr>
        <p:xfrm>
          <a:off x="5486400" y="33528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showAsIcon="1" r:id="rId3" imgW="266700" imgH="457200" progId="Equation.3">
                  <p:embed/>
                </p:oleObj>
              </mc:Choice>
              <mc:Fallback>
                <p:oleObj name="" showAsIcon="1" r:id="rId3" imgW="266700" imgH="4572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6400" y="33528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7" name="Object 5"/>
          <p:cNvGraphicFramePr>
            <a:graphicFrameLocks noChangeAspect="1"/>
          </p:cNvGraphicFramePr>
          <p:nvPr/>
        </p:nvGraphicFramePr>
        <p:xfrm>
          <a:off x="3200400" y="3733800"/>
          <a:ext cx="381000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showAsIcon="1" r:id="rId5" imgW="266700" imgH="457200" progId="Equation.3">
                  <p:embed/>
                </p:oleObj>
              </mc:Choice>
              <mc:Fallback>
                <p:oleObj name="" showAsIcon="1" r:id="rId5" imgW="266700" imgH="4572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00400" y="3733800"/>
                        <a:ext cx="381000" cy="6524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8" name="Object 6"/>
          <p:cNvGraphicFramePr>
            <a:graphicFrameLocks noChangeAspect="1"/>
          </p:cNvGraphicFramePr>
          <p:nvPr/>
        </p:nvGraphicFramePr>
        <p:xfrm>
          <a:off x="8077200" y="3711575"/>
          <a:ext cx="78422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showAsIcon="1" r:id="rId7" imgW="457200" imgH="457200" progId="Equation.3">
                  <p:embed/>
                </p:oleObj>
              </mc:Choice>
              <mc:Fallback>
                <p:oleObj name="" showAsIcon="1" r:id="rId7" imgW="457200" imgH="4572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8077200" y="3711575"/>
                        <a:ext cx="784225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39" name="Object 8"/>
          <p:cNvGraphicFramePr>
            <a:graphicFrameLocks noChangeAspect="1"/>
          </p:cNvGraphicFramePr>
          <p:nvPr/>
        </p:nvGraphicFramePr>
        <p:xfrm>
          <a:off x="3505200" y="5105400"/>
          <a:ext cx="126523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showAsIcon="1" r:id="rId9" imgW="736600" imgH="457200" progId="Equation.3">
                  <p:embed/>
                </p:oleObj>
              </mc:Choice>
              <mc:Fallback>
                <p:oleObj name="" showAsIcon="1" r:id="rId9" imgW="736600" imgH="4572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05200" y="5105400"/>
                        <a:ext cx="126523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5" name=""/>
        <p:cNvGrpSpPr/>
        <p:nvPr/>
      </p:nvGrpSpPr>
      <p:grpSpPr/>
      <p:sp>
        <p:nvSpPr>
          <p:cNvPr id="104865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Example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different license plates are available if each plate contains a sequence of 3 letters followed by 3 digits (and non sequences of letters are prohibited, even if they are obscene)?</a:t>
            </a:r>
            <a:endParaRPr lang="en-US" altLang="zh-CN" dirty="0"/>
          </a:p>
          <a:p>
            <a:r>
              <a:rPr lang="en-US" altLang="zh-CN" dirty="0"/>
              <a:t>License plate _ _ _   _ _ _ : There are 26 choices for each letter and 10 choices for each digit. So, there are 26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∙26∙26∙10∙10∙10 = 17,576,000 possible license plates</a:t>
            </a:r>
            <a:endParaRPr lang="en-US" altLang="zh-CN" dirty="0"/>
          </a:p>
        </p:txBody>
      </p:sp>
      <p:sp>
        <p:nvSpPr>
          <p:cNvPr id="1048652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9" name=""/>
        <p:cNvGrpSpPr/>
        <p:nvPr/>
      </p:nvGrpSpPr>
      <p:grpSpPr/>
      <p:sp>
        <p:nvSpPr>
          <p:cNvPr id="1049020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Corollary 2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9021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40" name="Object 3"/>
          <p:cNvGraphicFramePr>
            <a:graphicFrameLocks noChangeAspect="1"/>
          </p:cNvGraphicFramePr>
          <p:nvPr/>
        </p:nvGraphicFramePr>
        <p:xfrm>
          <a:off x="914400" y="2217738"/>
          <a:ext cx="6826250" cy="310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showAsIcon="1" r:id="rId1" imgW="3619500" imgH="1651000" progId="Equation.3">
                  <p:embed/>
                </p:oleObj>
              </mc:Choice>
              <mc:Fallback>
                <p:oleObj name="" showAsIcon="1" r:id="rId1" imgW="3619500" imgH="1651000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14400" y="2217738"/>
                        <a:ext cx="6826250" cy="310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3" name=""/>
        <p:cNvGrpSpPr/>
        <p:nvPr/>
      </p:nvGrpSpPr>
      <p:grpSpPr/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Corollary 3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05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14" name="Object 4"/>
          <p:cNvGraphicFramePr>
            <a:graphicFrameLocks noChangeAspect="1"/>
          </p:cNvGraphicFramePr>
          <p:nvPr/>
        </p:nvGraphicFramePr>
        <p:xfrm>
          <a:off x="762000" y="1676400"/>
          <a:ext cx="4791075" cy="220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showAsIcon="1" r:id="rId1" imgW="2540000" imgH="1168400" progId="Equation.3">
                  <p:embed/>
                </p:oleObj>
              </mc:Choice>
              <mc:Fallback>
                <p:oleObj name="" showAsIcon="1" r:id="rId1" imgW="2540000" imgH="1168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62000" y="1676400"/>
                        <a:ext cx="4791075" cy="2200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"/>
        <p:cNvGrpSpPr/>
        <p:nvPr/>
      </p:nvGrpSpPr>
      <p:grpSpPr/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Pascal identity and triangle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Pascal’s identity: Let </a:t>
            </a:r>
            <a:r>
              <a:rPr lang="en-US" altLang="zh-CN" sz="2400" i="1" dirty="0"/>
              <a:t>n </a:t>
            </a:r>
            <a:r>
              <a:rPr lang="en-US" altLang="zh-CN" sz="2400" dirty="0"/>
              <a:t>and </a:t>
            </a:r>
            <a:r>
              <a:rPr lang="en-US" altLang="zh-CN" sz="2400" i="1" dirty="0"/>
              <a:t>k</a:t>
            </a:r>
            <a:r>
              <a:rPr lang="en-US" altLang="zh-CN" sz="2400" dirty="0"/>
              <a:t> be positive integers with </a:t>
            </a:r>
            <a:r>
              <a:rPr lang="en-US" altLang="zh-CN" sz="2400" i="1" dirty="0"/>
              <a:t>n</a:t>
            </a:r>
            <a:r>
              <a:rPr lang="en-US" altLang="zh-CN" sz="2400" dirty="0"/>
              <a:t> ≥ </a:t>
            </a:r>
            <a:r>
              <a:rPr lang="en-US" altLang="zh-CN" sz="2400" i="1" dirty="0"/>
              <a:t>k</a:t>
            </a:r>
            <a:r>
              <a:rPr lang="en-US" altLang="zh-CN" sz="2400" dirty="0"/>
              <a:t>. Then</a:t>
            </a:r>
            <a:endParaRPr lang="en-US" altLang="zh-CN" sz="2400" dirty="0"/>
          </a:p>
          <a:p>
            <a:pPr>
              <a:buNone/>
            </a:pPr>
            <a:endParaRPr lang="en-US" altLang="zh-CN" sz="1800" dirty="0"/>
          </a:p>
          <a:p>
            <a:r>
              <a:rPr lang="en-US" altLang="zh-CN" sz="2400" dirty="0"/>
              <a:t>Combinatorial proof: Let T be a set containing </a:t>
            </a:r>
            <a:r>
              <a:rPr lang="en-US" altLang="zh-CN" sz="2400" i="1" dirty="0"/>
              <a:t>n+1</a:t>
            </a:r>
            <a:r>
              <a:rPr lang="en-US" altLang="zh-CN" sz="2400" dirty="0"/>
              <a:t> elements. Let a be an element in T, and let S=T-{</a:t>
            </a:r>
            <a:r>
              <a:rPr lang="en-US" altLang="zh-CN" sz="2400" i="1" dirty="0"/>
              <a:t>a</a:t>
            </a:r>
            <a:r>
              <a:rPr lang="en-US" altLang="zh-CN" sz="2400" dirty="0"/>
              <a:t>} (S has n elements)</a:t>
            </a:r>
            <a:endParaRPr lang="en-US" altLang="zh-CN" sz="2400" dirty="0"/>
          </a:p>
          <a:p>
            <a:r>
              <a:rPr lang="en-US" altLang="zh-CN" sz="2400" dirty="0"/>
              <a:t>Note that there are             subsets of T containing </a:t>
            </a:r>
            <a:r>
              <a:rPr lang="en-US" altLang="zh-CN" sz="2400" i="1" dirty="0"/>
              <a:t>k</a:t>
            </a:r>
            <a:r>
              <a:rPr lang="en-US" altLang="zh-CN" sz="2400" dirty="0"/>
              <a:t> elements. However, a subset of T with k elements either contains </a:t>
            </a:r>
            <a:r>
              <a:rPr lang="en-US" altLang="zh-CN" sz="2400" i="1" dirty="0"/>
              <a:t>a</a:t>
            </a:r>
            <a:r>
              <a:rPr lang="en-US" altLang="zh-CN" sz="2400" dirty="0"/>
              <a:t> (i.e., a subset of </a:t>
            </a:r>
            <a:r>
              <a:rPr lang="en-US" altLang="zh-CN" sz="2400" i="1" dirty="0"/>
              <a:t>k-1</a:t>
            </a:r>
            <a:r>
              <a:rPr lang="en-US" altLang="zh-CN" sz="2400" dirty="0"/>
              <a:t> elements of S) or not. </a:t>
            </a:r>
            <a:endParaRPr lang="en-US" altLang="zh-CN" sz="2400" dirty="0"/>
          </a:p>
          <a:p>
            <a:r>
              <a:rPr lang="en-US" altLang="zh-CN" sz="2400" dirty="0"/>
              <a:t>There are           subsets of </a:t>
            </a:r>
            <a:r>
              <a:rPr lang="en-US" altLang="zh-CN" sz="2400" i="1" dirty="0"/>
              <a:t>k-1</a:t>
            </a:r>
            <a:r>
              <a:rPr lang="en-US" altLang="zh-CN" sz="2400" dirty="0"/>
              <a:t> elements of S, and so there are             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  subsets of </a:t>
            </a:r>
            <a:r>
              <a:rPr lang="en-US" altLang="zh-CN" sz="2400" i="1" dirty="0"/>
              <a:t>k-1</a:t>
            </a:r>
            <a:r>
              <a:rPr lang="en-US" altLang="zh-CN" sz="2400" dirty="0"/>
              <a:t> elements containing </a:t>
            </a:r>
            <a:r>
              <a:rPr lang="en-US" altLang="zh-CN" sz="2400" i="1" dirty="0"/>
              <a:t>a</a:t>
            </a:r>
            <a:endParaRPr lang="en-US" altLang="zh-CN" sz="2400" i="1" dirty="0"/>
          </a:p>
          <a:p>
            <a:r>
              <a:rPr lang="en-US" altLang="zh-CN" sz="2400" dirty="0"/>
              <a:t>There are         subsets of k elements of T that do not contain </a:t>
            </a:r>
            <a:r>
              <a:rPr lang="en-US" altLang="zh-CN" sz="2400" i="1" dirty="0"/>
              <a:t>a</a:t>
            </a:r>
            <a:endParaRPr lang="en-US" altLang="zh-CN" sz="2400" i="1" dirty="0"/>
          </a:p>
          <a:p>
            <a:r>
              <a:rPr lang="en-US" altLang="zh-CN" sz="2400" dirty="0"/>
              <a:t>Thus </a:t>
            </a:r>
            <a:endParaRPr lang="en-US" altLang="zh-CN" sz="2400" dirty="0"/>
          </a:p>
          <a:p>
            <a:pPr>
              <a:buNone/>
            </a:pPr>
            <a:r>
              <a:rPr lang="en-US" altLang="zh-CN" sz="2800" dirty="0"/>
              <a:t>    </a:t>
            </a:r>
            <a:endParaRPr lang="en-US" altLang="zh-CN" sz="2800" dirty="0"/>
          </a:p>
        </p:txBody>
      </p:sp>
      <p:sp>
        <p:nvSpPr>
          <p:cNvPr id="1048600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08" name="Object 8"/>
          <p:cNvGraphicFramePr>
            <a:graphicFrameLocks noChangeAspect="1"/>
          </p:cNvGraphicFramePr>
          <p:nvPr/>
        </p:nvGraphicFramePr>
        <p:xfrm>
          <a:off x="1981200" y="2057400"/>
          <a:ext cx="2355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showAsIcon="1" r:id="rId1" imgW="1371600" imgH="457200" progId="Equation.3">
                  <p:embed/>
                </p:oleObj>
              </mc:Choice>
              <mc:Fallback>
                <p:oleObj name="" showAsIcon="1" r:id="rId1" imgW="1371600" imgH="4572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81200" y="2057400"/>
                        <a:ext cx="235585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9" name="Object 3"/>
          <p:cNvGraphicFramePr>
            <a:graphicFrameLocks noChangeAspect="1"/>
          </p:cNvGraphicFramePr>
          <p:nvPr/>
        </p:nvGraphicFramePr>
        <p:xfrm>
          <a:off x="3429000" y="3429000"/>
          <a:ext cx="633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showAsIcon="1" r:id="rId3" imgW="457200" imgH="457200" progId="Equation.3">
                  <p:embed/>
                </p:oleObj>
              </mc:Choice>
              <mc:Fallback>
                <p:oleObj name="" showAsIcon="1" r:id="rId3" imgW="457200" imgH="4572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29000" y="3429000"/>
                        <a:ext cx="63341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0" name="Object 4"/>
          <p:cNvGraphicFramePr>
            <a:graphicFrameLocks noChangeAspect="1"/>
          </p:cNvGraphicFramePr>
          <p:nvPr/>
        </p:nvGraphicFramePr>
        <p:xfrm>
          <a:off x="2133600" y="4648200"/>
          <a:ext cx="633413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showAsIcon="1" r:id="rId5" imgW="457200" imgH="457200" progId="Equation.3">
                  <p:embed/>
                </p:oleObj>
              </mc:Choice>
              <mc:Fallback>
                <p:oleObj name="" showAsIcon="1" r:id="rId5" imgW="457200" imgH="4572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133600" y="4648200"/>
                        <a:ext cx="633413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1" name="Object 5"/>
          <p:cNvGraphicFramePr>
            <a:graphicFrameLocks noChangeAspect="1"/>
          </p:cNvGraphicFramePr>
          <p:nvPr/>
        </p:nvGraphicFramePr>
        <p:xfrm>
          <a:off x="8510588" y="4702175"/>
          <a:ext cx="633412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showAsIcon="1" r:id="rId7" imgW="457200" imgH="457200" progId="Equation.3">
                  <p:embed/>
                </p:oleObj>
              </mc:Choice>
              <mc:Fallback>
                <p:oleObj name="" showAsIcon="1" r:id="rId7" imgW="457200" imgH="4572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510588" y="4702175"/>
                        <a:ext cx="633412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2" name="Object 6"/>
          <p:cNvGraphicFramePr>
            <a:graphicFrameLocks noChangeAspect="1"/>
          </p:cNvGraphicFramePr>
          <p:nvPr/>
        </p:nvGraphicFramePr>
        <p:xfrm>
          <a:off x="2220913" y="5486400"/>
          <a:ext cx="369887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showAsIcon="1" r:id="rId8" imgW="266700" imgH="457200" progId="Equation.3">
                  <p:embed/>
                </p:oleObj>
              </mc:Choice>
              <mc:Fallback>
                <p:oleObj name="" showAsIcon="1" r:id="rId8" imgW="266700" imgH="457200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2220913" y="5486400"/>
                        <a:ext cx="369887" cy="631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13" name="Object 7"/>
          <p:cNvGraphicFramePr>
            <a:graphicFrameLocks noChangeAspect="1"/>
          </p:cNvGraphicFramePr>
          <p:nvPr/>
        </p:nvGraphicFramePr>
        <p:xfrm>
          <a:off x="1600200" y="5943600"/>
          <a:ext cx="2355850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showAsIcon="1" r:id="rId10" imgW="1371600" imgH="457200" progId="Equation.3">
                  <p:embed/>
                </p:oleObj>
              </mc:Choice>
              <mc:Fallback>
                <p:oleObj name="" showAsIcon="1" r:id="rId10" imgW="1371600" imgH="4572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00200" y="5943600"/>
                        <a:ext cx="2355850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7" name=""/>
        <p:cNvGrpSpPr/>
        <p:nvPr/>
      </p:nvGrpSpPr>
      <p:grpSpPr/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Pascal identity and triangle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Can also prove the Pascal identity with algebraic manipulation of </a:t>
            </a:r>
            <a:endParaRPr lang="en-US" altLang="zh-CN" dirty="0"/>
          </a:p>
        </p:txBody>
      </p:sp>
      <p:sp>
        <p:nvSpPr>
          <p:cNvPr id="104859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graphicFrame>
        <p:nvGraphicFramePr>
          <p:cNvPr id="4194306" name="Object 7"/>
          <p:cNvGraphicFramePr>
            <a:graphicFrameLocks noChangeAspect="1"/>
          </p:cNvGraphicFramePr>
          <p:nvPr/>
        </p:nvGraphicFramePr>
        <p:xfrm>
          <a:off x="5334000" y="2057400"/>
          <a:ext cx="458788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showAsIcon="1" r:id="rId1" imgW="266700" imgH="457200" progId="Equation.3">
                  <p:embed/>
                </p:oleObj>
              </mc:Choice>
              <mc:Fallback>
                <p:oleObj name="" showAsIcon="1" r:id="rId1" imgW="266700" imgH="4572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334000" y="2057400"/>
                        <a:ext cx="458788" cy="7842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7" name="Object 3"/>
          <p:cNvGraphicFramePr>
            <a:graphicFrameLocks noChangeAspect="1"/>
          </p:cNvGraphicFramePr>
          <p:nvPr/>
        </p:nvGraphicFramePr>
        <p:xfrm>
          <a:off x="685800" y="3200400"/>
          <a:ext cx="7924800" cy="272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showAsIcon="1" r:id="rId3" imgW="5537200" imgH="1905000" progId="Equation.3">
                  <p:embed/>
                </p:oleObj>
              </mc:Choice>
              <mc:Fallback>
                <p:oleObj name="" showAsIcon="1" r:id="rId3" imgW="5537200" imgH="19050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5800" y="3200400"/>
                        <a:ext cx="7924800" cy="27225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"/>
        <p:cNvGrpSpPr/>
        <p:nvPr/>
      </p:nvGrpSpPr>
      <p:grpSpPr/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Pascal’s triangle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800" dirty="0"/>
              <a:t>Pascal’s identity is the basis for a geometric arrangement of the binomial coefficients in a triangle</a:t>
            </a:r>
            <a:endParaRPr lang="en-US" altLang="zh-CN" sz="2800" dirty="0"/>
          </a:p>
        </p:txBody>
      </p:sp>
      <p:sp>
        <p:nvSpPr>
          <p:cNvPr id="104858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  <p:pic>
        <p:nvPicPr>
          <p:cNvPr id="2097152" name="Picture 3" descr="05_4_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2600" y="2590800"/>
            <a:ext cx="6019800" cy="3971925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4194304" name="Object 1"/>
          <p:cNvGraphicFramePr>
            <a:graphicFrameLocks noChangeAspect="1"/>
          </p:cNvGraphicFramePr>
          <p:nvPr/>
        </p:nvGraphicFramePr>
        <p:xfrm>
          <a:off x="4343400" y="4267200"/>
          <a:ext cx="1144588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showAsIcon="1" r:id="rId2" imgW="1371600" imgH="457200" progId="Equation.3">
                  <p:embed/>
                </p:oleObj>
              </mc:Choice>
              <mc:Fallback>
                <p:oleObj name="" showAsIcon="1" r:id="rId2" imgW="1371600" imgH="4572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343400" y="4267200"/>
                        <a:ext cx="1144588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Object 2"/>
          <p:cNvGraphicFramePr>
            <a:graphicFrameLocks noChangeAspect="1"/>
          </p:cNvGraphicFramePr>
          <p:nvPr/>
        </p:nvGraphicFramePr>
        <p:xfrm>
          <a:off x="7010400" y="3048000"/>
          <a:ext cx="188595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showAsIcon="1" r:id="rId4" imgW="2260600" imgH="685800" progId="Equation.3">
                  <p:embed/>
                </p:oleObj>
              </mc:Choice>
              <mc:Fallback>
                <p:oleObj name="" showAsIcon="1" r:id="rId4" imgW="2260600" imgH="6858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010400" y="3048000"/>
                        <a:ext cx="188595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recursion and </a:t>
            </a:r>
            <a:r>
              <a:rPr lang="en-US" altLang="zh-CN"/>
              <a:t>numbering </a:t>
            </a:r>
            <a:r>
              <a:rPr lang="en-US" altLang="zh-CN"/>
              <a:t>question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hypercube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" name=""/>
        <p:cNvGrpSpPr/>
        <p:nvPr/>
      </p:nvGrpSpPr>
      <p:grpSpPr/>
      <p:sp>
        <p:nvSpPr>
          <p:cNvPr id="1048656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Counting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57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dirty="0"/>
              <a:t>How many functions are there from a set with m elements to a set with n elements?</a:t>
            </a:r>
            <a:endParaRPr lang="en-US" altLang="zh-CN" dirty="0"/>
          </a:p>
          <a:p>
            <a:r>
              <a:rPr lang="en-US" altLang="zh-CN" dirty="0"/>
              <a:t>A function corresponds to one of the n elements in the codomain for each of the m elements in the domain</a:t>
            </a:r>
            <a:endParaRPr lang="en-US" altLang="zh-CN" dirty="0"/>
          </a:p>
          <a:p>
            <a:r>
              <a:rPr lang="en-US" altLang="zh-CN" dirty="0"/>
              <a:t>Hence, by product rule there are n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</a:t>
            </a:r>
            <a:r>
              <a:rPr lang="en-US" altLang="zh-CN" dirty="0"/>
              <a:t>n…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∙n=n</a:t>
            </a:r>
            <a:r>
              <a:rPr lang="en-US" altLang="zh-CN" baseline="30000" dirty="0">
                <a:latin typeface="Cambria Math" panose="02040503050406030204" pitchFamily="18" charset="0"/>
                <a:cs typeface="Cambria Math" panose="02040503050406030204" pitchFamily="18" charset="0"/>
              </a:rPr>
              <a:t>m</a:t>
            </a:r>
            <a:r>
              <a:rPr lang="en-US" altLang="zh-CN" dirty="0">
                <a:latin typeface="Cambria Math" panose="02040503050406030204" pitchFamily="18" charset="0"/>
                <a:cs typeface="Cambria Math" panose="02040503050406030204" pitchFamily="18" charset="0"/>
              </a:rPr>
              <a:t> functions from a set with m elements to one with n elements</a:t>
            </a:r>
            <a:endParaRPr lang="en-US" altLang="zh-CN" dirty="0"/>
          </a:p>
        </p:txBody>
      </p:sp>
      <p:sp>
        <p:nvSpPr>
          <p:cNvPr id="1048658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1" name=""/>
        <p:cNvGrpSpPr/>
        <p:nvPr/>
      </p:nvGrpSpPr>
      <p:grpSpPr/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/>
          <a:p>
            <a:r>
              <a:rPr lang="en-US" altLang="zh-CN" kern="1200" dirty="0">
                <a:solidFill>
                  <a:srgbClr val="002060"/>
                </a:solidFill>
                <a:latin typeface="+mj-lt"/>
                <a:ea typeface="+mj-ea"/>
                <a:cs typeface="+mj-cs"/>
              </a:rPr>
              <a:t>Counting one-to-one functions</a:t>
            </a:r>
            <a:endParaRPr lang="en-US" altLang="zh-CN" kern="1200" dirty="0">
              <a:solidFill>
                <a:srgbClr val="002060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48663" name="Content Placeholder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/>
          <a:p>
            <a:r>
              <a:rPr lang="en-US" altLang="zh-CN" sz="2400" dirty="0"/>
              <a:t>How many one-to-one functions are there from a set with m elements to one with n elements?</a:t>
            </a:r>
            <a:endParaRPr lang="en-US" altLang="zh-CN" sz="2400" dirty="0"/>
          </a:p>
          <a:p>
            <a:r>
              <a:rPr lang="en-US" altLang="zh-CN" sz="2400" dirty="0"/>
              <a:t>First note that when m&gt;n there are no one-to-one functions from a set with m elements to one with n elements</a:t>
            </a:r>
            <a:endParaRPr lang="en-US" altLang="zh-CN" sz="2400" dirty="0"/>
          </a:p>
          <a:p>
            <a:r>
              <a:rPr lang="en-US" altLang="zh-CN" sz="2400" dirty="0"/>
              <a:t>Let m≤n. Suppose the elements in the domain are 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,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, …, a</a:t>
            </a:r>
            <a:r>
              <a:rPr lang="en-US" altLang="zh-CN" sz="2400" baseline="-25000" dirty="0"/>
              <a:t>m</a:t>
            </a:r>
            <a:r>
              <a:rPr lang="en-US" altLang="zh-CN" sz="2400" dirty="0"/>
              <a:t>. There are n ways to choose the value for the value at a</a:t>
            </a:r>
            <a:r>
              <a:rPr lang="en-US" altLang="zh-CN" sz="2400" baseline="-25000" dirty="0"/>
              <a:t>1</a:t>
            </a:r>
            <a:endParaRPr lang="en-US" altLang="zh-CN" sz="2400" baseline="-25000" dirty="0"/>
          </a:p>
          <a:p>
            <a:r>
              <a:rPr lang="en-US" altLang="zh-CN" sz="2400" dirty="0"/>
              <a:t>As the function is one-to-one, the value of the function at a</a:t>
            </a:r>
            <a:r>
              <a:rPr lang="en-US" altLang="zh-CN" sz="2400" baseline="-25000" dirty="0"/>
              <a:t>2</a:t>
            </a:r>
            <a:r>
              <a:rPr lang="en-US" altLang="zh-CN" sz="2400" dirty="0"/>
              <a:t> can be picked in n-1 ways (the value used for a</a:t>
            </a:r>
            <a:r>
              <a:rPr lang="en-US" altLang="zh-CN" sz="2400" baseline="-25000" dirty="0"/>
              <a:t>1</a:t>
            </a:r>
            <a:r>
              <a:rPr lang="en-US" altLang="zh-CN" sz="2400" dirty="0"/>
              <a:t> cannot be used again)</a:t>
            </a:r>
            <a:endParaRPr lang="en-US" altLang="zh-CN" sz="2400" dirty="0"/>
          </a:p>
          <a:p>
            <a:r>
              <a:rPr lang="en-US" altLang="zh-CN" sz="2400" dirty="0"/>
              <a:t>Using the product rule, there are n(n-1)(n-2)…(n-m+1) one-to-one functions from a set with m elements to one with n elements</a:t>
            </a:r>
            <a:endParaRPr lang="en-US" altLang="zh-CN" sz="2400" dirty="0"/>
          </a:p>
        </p:txBody>
      </p:sp>
      <p:sp>
        <p:nvSpPr>
          <p:cNvPr id="1048664" name="Slide Number Placeholder 3"/>
          <p:cNvSpPr txBox="1">
            <a:spLocks noGrp="1"/>
          </p:cNvSpPr>
          <p:nvPr>
            <p:ph type="sldNum" sz="quarter" idx="12"/>
          </p:nvPr>
        </p:nvSpPr>
        <p:spPr>
          <a:noFill/>
        </p:spPr>
        <p:txBody>
          <a:bodyPr vert="horz" lIns="91440" tIns="45720" rIns="91440" bIns="45720" rtlCol="0"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1" charset="-128"/>
                <a:cs typeface="+mn-cs"/>
              </a:defRPr>
            </a:lvl5pPr>
          </a:lstStyle>
          <a:p>
            <a:pPr lvl="0" algn="r">
              <a:buNone/>
            </a:pPr>
            <a:fld id="{9A0DB2DC-4C9A-4742-B13C-FB6460FD3503}" type="slidenum">
              <a:rPr lang="en-US" sz="1200" dirty="0">
                <a:solidFill>
                  <a:srgbClr val="898989"/>
                </a:solidFill>
              </a:rPr>
            </a:fld>
            <a:endParaRPr lang="en-US" sz="1200" dirty="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6e8fc749-3df5-4126-aeae-a3d2838c98fb"/>
  <p:tag name="COMMONDATA" val="eyJoZGlkIjoiMDdhMjhmMjUzMDYzY2FmNWQxOWVkMzZlMjk2MzEzOGIifQ==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22879</Words>
  <Application>WPS 演示</Application>
  <PresentationFormat/>
  <Paragraphs>629</Paragraphs>
  <Slides>75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嵌入 OLE 服务器</vt:lpstr>
      </vt:variant>
      <vt:variant>
        <vt:i4>37</vt:i4>
      </vt:variant>
      <vt:variant>
        <vt:lpstr>幻灯片标题</vt:lpstr>
      </vt:variant>
      <vt:variant>
        <vt:i4>75</vt:i4>
      </vt:variant>
    </vt:vector>
  </HeadingPairs>
  <TitlesOfParts>
    <vt:vector size="126" baseType="lpstr">
      <vt:lpstr>Arial</vt:lpstr>
      <vt:lpstr>宋体</vt:lpstr>
      <vt:lpstr>Wingdings</vt:lpstr>
      <vt:lpstr>MS PGothic</vt:lpstr>
      <vt:lpstr>Calibri</vt:lpstr>
      <vt:lpstr>Helvetica</vt:lpstr>
      <vt:lpstr>Times New Roman</vt:lpstr>
      <vt:lpstr>Cambria Math</vt:lpstr>
      <vt:lpstr>微软雅黑</vt:lpstr>
      <vt:lpstr>Arial Unicode MS</vt:lpstr>
      <vt:lpstr>1_Custom Design</vt:lpstr>
      <vt:lpstr>2_Custom Design</vt:lpstr>
      <vt:lpstr>3_Custom Design</vt:lpstr>
      <vt:lpstr>Custom Design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 Discrete Mathematics counting</vt:lpstr>
      <vt:lpstr>6.1 Basics of counting</vt:lpstr>
      <vt:lpstr>Example</vt:lpstr>
      <vt:lpstr>Basic counting principles</vt:lpstr>
      <vt:lpstr>Example</vt:lpstr>
      <vt:lpstr>Product rule</vt:lpstr>
      <vt:lpstr>Example</vt:lpstr>
      <vt:lpstr>Counting functions</vt:lpstr>
      <vt:lpstr>Counting one-to-one functions</vt:lpstr>
      <vt:lpstr>Example</vt:lpstr>
      <vt:lpstr>Example</vt:lpstr>
      <vt:lpstr>Example</vt:lpstr>
      <vt:lpstr>Example</vt:lpstr>
      <vt:lpstr>Product rule</vt:lpstr>
      <vt:lpstr>Sum rule</vt:lpstr>
      <vt:lpstr>Sum rule</vt:lpstr>
      <vt:lpstr>More complex counting problems</vt:lpstr>
      <vt:lpstr>Example</vt:lpstr>
      <vt:lpstr>Example: Internet address</vt:lpstr>
      <vt:lpstr>Example: Internet address</vt:lpstr>
      <vt:lpstr>Inclusion-exclusion principle</vt:lpstr>
      <vt:lpstr>Example</vt:lpstr>
      <vt:lpstr>Inclusion-exclusion principle</vt:lpstr>
      <vt:lpstr>Tree diagrams</vt:lpstr>
      <vt:lpstr>Example</vt:lpstr>
      <vt:lpstr>Example</vt:lpstr>
      <vt:lpstr>6.2 Pigeonhole principle</vt:lpstr>
      <vt:lpstr>Example</vt:lpstr>
      <vt:lpstr>Pigeonhole principle</vt:lpstr>
      <vt:lpstr>Pigeonhole principle</vt:lpstr>
      <vt:lpstr>Example</vt:lpstr>
      <vt:lpstr>Generalized pigeonhole principle</vt:lpstr>
      <vt:lpstr>Generalized pigeonhole principle</vt:lpstr>
      <vt:lpstr>Example</vt:lpstr>
      <vt:lpstr>Example</vt:lpstr>
      <vt:lpstr>Example</vt:lpstr>
      <vt:lpstr>Applications of Pigeonhole principle</vt:lpstr>
      <vt:lpstr>Ramsey theory</vt:lpstr>
      <vt:lpstr>PowerPoint 演示文稿</vt:lpstr>
      <vt:lpstr>Ramsey number</vt:lpstr>
      <vt:lpstr>ramsey numbers</vt:lpstr>
      <vt:lpstr>6.3 Permutations &amp; Combinations</vt:lpstr>
      <vt:lpstr>Permutation</vt:lpstr>
      <vt:lpstr>Permutation</vt:lpstr>
      <vt:lpstr>Permutation</vt:lpstr>
      <vt:lpstr>Permutation</vt:lpstr>
      <vt:lpstr>r-permutation</vt:lpstr>
      <vt:lpstr>r-permutation</vt:lpstr>
      <vt:lpstr>r-permutation</vt:lpstr>
      <vt:lpstr>Example</vt:lpstr>
      <vt:lpstr>Combinations</vt:lpstr>
      <vt:lpstr>r-combination</vt:lpstr>
      <vt:lpstr>Example</vt:lpstr>
      <vt:lpstr>r-combination</vt:lpstr>
      <vt:lpstr>r-combination</vt:lpstr>
      <vt:lpstr>r-combination</vt:lpstr>
      <vt:lpstr>Example</vt:lpstr>
      <vt:lpstr>Corollary 2</vt:lpstr>
      <vt:lpstr>Combinatorial proof</vt:lpstr>
      <vt:lpstr>Example</vt:lpstr>
      <vt:lpstr>6.4 Binomial coefficients</vt:lpstr>
      <vt:lpstr>Example</vt:lpstr>
      <vt:lpstr>Example</vt:lpstr>
      <vt:lpstr>Example</vt:lpstr>
      <vt:lpstr>Binomial theorem</vt:lpstr>
      <vt:lpstr>Example</vt:lpstr>
      <vt:lpstr>Example</vt:lpstr>
      <vt:lpstr>Corollary</vt:lpstr>
      <vt:lpstr>Corollary</vt:lpstr>
      <vt:lpstr>Corollary 2</vt:lpstr>
      <vt:lpstr>Corollary 3</vt:lpstr>
      <vt:lpstr>Pascal identity and triangle</vt:lpstr>
      <vt:lpstr>Pascal identity and triangle</vt:lpstr>
      <vt:lpstr>Pascal’s triangle</vt:lpstr>
      <vt:lpstr>recursion and numbering question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_x000B_Discrete Mathematics counting</dc:title>
  <dc:creator>Cinda Heeren User</dc:creator>
  <cp:lastModifiedBy>patrick临风</cp:lastModifiedBy>
  <cp:revision>2</cp:revision>
  <dcterms:created xsi:type="dcterms:W3CDTF">2022-10-26T12:59:00Z</dcterms:created>
  <dcterms:modified xsi:type="dcterms:W3CDTF">2022-10-26T13:12:17Z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d4fe61f37343429aa1b474816c6e391f</vt:lpwstr>
  </property>
</Properties>
</file>