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3"/>
    <p:sldMasterId id="2147483678" r:id="rId4"/>
    <p:sldMasterId id="2147483690" r:id="rId5"/>
  </p:sldMasterIdLst>
  <p:notesMasterIdLst>
    <p:notesMasterId r:id="rId7"/>
  </p:notesMasterIdLst>
  <p:handoutMasterIdLst>
    <p:handoutMasterId r:id="rId165"/>
  </p:handoutMasterIdLst>
  <p:sldIdLst>
    <p:sldId id="257" r:id="rId6"/>
    <p:sldId id="258" r:id="rId8"/>
    <p:sldId id="259" r:id="rId9"/>
    <p:sldId id="260" r:id="rId10"/>
    <p:sldId id="261" r:id="rId11"/>
    <p:sldId id="285" r:id="rId12"/>
    <p:sldId id="262" r:id="rId13"/>
    <p:sldId id="263" r:id="rId14"/>
    <p:sldId id="264" r:id="rId15"/>
    <p:sldId id="265" r:id="rId16"/>
    <p:sldId id="269" r:id="rId17"/>
    <p:sldId id="266" r:id="rId18"/>
    <p:sldId id="267" r:id="rId19"/>
    <p:sldId id="268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449" r:id="rId36"/>
    <p:sldId id="435" r:id="rId37"/>
    <p:sldId id="438" r:id="rId38"/>
    <p:sldId id="439" r:id="rId39"/>
    <p:sldId id="440" r:id="rId40"/>
    <p:sldId id="441" r:id="rId41"/>
    <p:sldId id="442" r:id="rId42"/>
    <p:sldId id="447" r:id="rId43"/>
    <p:sldId id="446" r:id="rId44"/>
    <p:sldId id="309" r:id="rId45"/>
    <p:sldId id="310" r:id="rId46"/>
    <p:sldId id="311" r:id="rId47"/>
    <p:sldId id="312" r:id="rId48"/>
    <p:sldId id="313" r:id="rId49"/>
    <p:sldId id="314" r:id="rId50"/>
    <p:sldId id="315" r:id="rId51"/>
    <p:sldId id="316" r:id="rId52"/>
    <p:sldId id="318" r:id="rId53"/>
    <p:sldId id="319" r:id="rId54"/>
    <p:sldId id="320" r:id="rId55"/>
    <p:sldId id="321" r:id="rId56"/>
    <p:sldId id="317" r:id="rId57"/>
    <p:sldId id="451" r:id="rId58"/>
    <p:sldId id="452" r:id="rId59"/>
    <p:sldId id="453" r:id="rId60"/>
    <p:sldId id="322" r:id="rId61"/>
    <p:sldId id="323" r:id="rId62"/>
    <p:sldId id="324" r:id="rId63"/>
    <p:sldId id="325" r:id="rId64"/>
    <p:sldId id="326" r:id="rId65"/>
    <p:sldId id="327" r:id="rId66"/>
    <p:sldId id="328" r:id="rId67"/>
    <p:sldId id="329" r:id="rId68"/>
    <p:sldId id="330" r:id="rId69"/>
    <p:sldId id="331" r:id="rId70"/>
    <p:sldId id="332" r:id="rId71"/>
    <p:sldId id="588" r:id="rId72"/>
    <p:sldId id="590" r:id="rId73"/>
    <p:sldId id="334" r:id="rId74"/>
    <p:sldId id="335" r:id="rId75"/>
    <p:sldId id="336" r:id="rId76"/>
    <p:sldId id="337" r:id="rId77"/>
    <p:sldId id="592" r:id="rId78"/>
    <p:sldId id="593" r:id="rId79"/>
    <p:sldId id="594" r:id="rId80"/>
    <p:sldId id="595" r:id="rId81"/>
    <p:sldId id="596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597" r:id="rId91"/>
    <p:sldId id="357" r:id="rId92"/>
    <p:sldId id="358" r:id="rId93"/>
    <p:sldId id="598" r:id="rId94"/>
    <p:sldId id="599" r:id="rId95"/>
    <p:sldId id="365" r:id="rId96"/>
    <p:sldId id="600" r:id="rId97"/>
    <p:sldId id="366" r:id="rId98"/>
    <p:sldId id="367" r:id="rId99"/>
    <p:sldId id="368" r:id="rId100"/>
    <p:sldId id="369" r:id="rId101"/>
    <p:sldId id="370" r:id="rId102"/>
    <p:sldId id="371" r:id="rId103"/>
    <p:sldId id="372" r:id="rId104"/>
    <p:sldId id="373" r:id="rId105"/>
    <p:sldId id="374" r:id="rId106"/>
    <p:sldId id="375" r:id="rId107"/>
    <p:sldId id="601" r:id="rId108"/>
    <p:sldId id="602" r:id="rId109"/>
    <p:sldId id="603" r:id="rId110"/>
    <p:sldId id="661" r:id="rId111"/>
    <p:sldId id="662" r:id="rId112"/>
    <p:sldId id="663" r:id="rId113"/>
    <p:sldId id="668" r:id="rId114"/>
    <p:sldId id="669" r:id="rId115"/>
    <p:sldId id="670" r:id="rId116"/>
    <p:sldId id="671" r:id="rId117"/>
    <p:sldId id="672" r:id="rId118"/>
    <p:sldId id="673" r:id="rId119"/>
    <p:sldId id="674" r:id="rId120"/>
    <p:sldId id="675" r:id="rId121"/>
    <p:sldId id="676" r:id="rId122"/>
    <p:sldId id="677" r:id="rId123"/>
    <p:sldId id="717" r:id="rId124"/>
    <p:sldId id="678" r:id="rId125"/>
    <p:sldId id="679" r:id="rId126"/>
    <p:sldId id="680" r:id="rId127"/>
    <p:sldId id="681" r:id="rId128"/>
    <p:sldId id="682" r:id="rId129"/>
    <p:sldId id="683" r:id="rId130"/>
    <p:sldId id="684" r:id="rId131"/>
    <p:sldId id="685" r:id="rId132"/>
    <p:sldId id="686" r:id="rId133"/>
    <p:sldId id="687" r:id="rId134"/>
    <p:sldId id="688" r:id="rId135"/>
    <p:sldId id="689" r:id="rId136"/>
    <p:sldId id="690" r:id="rId137"/>
    <p:sldId id="691" r:id="rId138"/>
    <p:sldId id="692" r:id="rId139"/>
    <p:sldId id="693" r:id="rId140"/>
    <p:sldId id="694" r:id="rId141"/>
    <p:sldId id="695" r:id="rId142"/>
    <p:sldId id="696" r:id="rId143"/>
    <p:sldId id="718" r:id="rId144"/>
    <p:sldId id="697" r:id="rId145"/>
    <p:sldId id="698" r:id="rId146"/>
    <p:sldId id="699" r:id="rId147"/>
    <p:sldId id="700" r:id="rId148"/>
    <p:sldId id="701" r:id="rId149"/>
    <p:sldId id="702" r:id="rId150"/>
    <p:sldId id="703" r:id="rId151"/>
    <p:sldId id="704" r:id="rId152"/>
    <p:sldId id="705" r:id="rId153"/>
    <p:sldId id="706" r:id="rId154"/>
    <p:sldId id="707" r:id="rId155"/>
    <p:sldId id="708" r:id="rId156"/>
    <p:sldId id="709" r:id="rId157"/>
    <p:sldId id="710" r:id="rId158"/>
    <p:sldId id="711" r:id="rId159"/>
    <p:sldId id="712" r:id="rId160"/>
    <p:sldId id="713" r:id="rId161"/>
    <p:sldId id="714" r:id="rId162"/>
    <p:sldId id="715" r:id="rId163"/>
    <p:sldId id="716" r:id="rId164"/>
  </p:sldIdLst>
  <p:sldSz cx="9144000" cy="6858000" type="screen4x3"/>
  <p:notesSz cx="6858000" cy="9144000"/>
  <p:custDataLst>
    <p:tags r:id="rId169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FF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2786"/>
    <p:restoredTop sz="91008"/>
  </p:normalViewPr>
  <p:slideViewPr>
    <p:cSldViewPr showGuides="1">
      <p:cViewPr varScale="1">
        <p:scale>
          <a:sx n="58" d="100"/>
          <a:sy n="58" d="100"/>
        </p:scale>
        <p:origin x="288" y="48"/>
      </p:cViewPr>
      <p:guideLst>
        <p:guide orient="horz" pos="2160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44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3.xml"/><Relationship Id="rId98" Type="http://schemas.openxmlformats.org/officeDocument/2006/relationships/slide" Target="slides/slide92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" Type="http://schemas.openxmlformats.org/officeDocument/2006/relationships/slide" Target="slides/slide3.xml"/><Relationship Id="rId89" Type="http://schemas.openxmlformats.org/officeDocument/2006/relationships/slide" Target="slides/slide83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80" Type="http://schemas.openxmlformats.org/officeDocument/2006/relationships/slide" Target="slides/slide74.xml"/><Relationship Id="rId8" Type="http://schemas.openxmlformats.org/officeDocument/2006/relationships/slide" Target="slides/slide2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7" Type="http://schemas.openxmlformats.org/officeDocument/2006/relationships/notesMaster" Target="notesMasters/notesMaster1.xml"/><Relationship Id="rId69" Type="http://schemas.openxmlformats.org/officeDocument/2006/relationships/slide" Target="slides/slide63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0" Type="http://schemas.openxmlformats.org/officeDocument/2006/relationships/slide" Target="slides/slide54.xml"/><Relationship Id="rId6" Type="http://schemas.openxmlformats.org/officeDocument/2006/relationships/slide" Target="slides/slide1.xml"/><Relationship Id="rId59" Type="http://schemas.openxmlformats.org/officeDocument/2006/relationships/slide" Target="slides/slide53.xml"/><Relationship Id="rId58" Type="http://schemas.openxmlformats.org/officeDocument/2006/relationships/slide" Target="slides/slide52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0" Type="http://schemas.openxmlformats.org/officeDocument/2006/relationships/slide" Target="slides/slide34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9" Type="http://schemas.openxmlformats.org/officeDocument/2006/relationships/tags" Target="tags/tag4.xml"/><Relationship Id="rId168" Type="http://schemas.openxmlformats.org/officeDocument/2006/relationships/tableStyles" Target="tableStyles.xml"/><Relationship Id="rId167" Type="http://schemas.openxmlformats.org/officeDocument/2006/relationships/viewProps" Target="viewProps.xml"/><Relationship Id="rId166" Type="http://schemas.openxmlformats.org/officeDocument/2006/relationships/presProps" Target="presProps.xml"/><Relationship Id="rId165" Type="http://schemas.openxmlformats.org/officeDocument/2006/relationships/handoutMaster" Target="handoutMasters/handoutMaster1.xml"/><Relationship Id="rId164" Type="http://schemas.openxmlformats.org/officeDocument/2006/relationships/slide" Target="slides/slide158.xml"/><Relationship Id="rId163" Type="http://schemas.openxmlformats.org/officeDocument/2006/relationships/slide" Target="slides/slide157.xml"/><Relationship Id="rId162" Type="http://schemas.openxmlformats.org/officeDocument/2006/relationships/slide" Target="slides/slide156.xml"/><Relationship Id="rId161" Type="http://schemas.openxmlformats.org/officeDocument/2006/relationships/slide" Target="slides/slide155.xml"/><Relationship Id="rId160" Type="http://schemas.openxmlformats.org/officeDocument/2006/relationships/slide" Target="slides/slide154.xml"/><Relationship Id="rId16" Type="http://schemas.openxmlformats.org/officeDocument/2006/relationships/slide" Target="slides/slide10.xml"/><Relationship Id="rId159" Type="http://schemas.openxmlformats.org/officeDocument/2006/relationships/slide" Target="slides/slide153.xml"/><Relationship Id="rId158" Type="http://schemas.openxmlformats.org/officeDocument/2006/relationships/slide" Target="slides/slide152.xml"/><Relationship Id="rId157" Type="http://schemas.openxmlformats.org/officeDocument/2006/relationships/slide" Target="slides/slide151.xml"/><Relationship Id="rId156" Type="http://schemas.openxmlformats.org/officeDocument/2006/relationships/slide" Target="slides/slide150.xml"/><Relationship Id="rId155" Type="http://schemas.openxmlformats.org/officeDocument/2006/relationships/slide" Target="slides/slide149.xml"/><Relationship Id="rId154" Type="http://schemas.openxmlformats.org/officeDocument/2006/relationships/slide" Target="slides/slide148.xml"/><Relationship Id="rId153" Type="http://schemas.openxmlformats.org/officeDocument/2006/relationships/slide" Target="slides/slide147.xml"/><Relationship Id="rId152" Type="http://schemas.openxmlformats.org/officeDocument/2006/relationships/slide" Target="slides/slide146.xml"/><Relationship Id="rId151" Type="http://schemas.openxmlformats.org/officeDocument/2006/relationships/slide" Target="slides/slide145.xml"/><Relationship Id="rId150" Type="http://schemas.openxmlformats.org/officeDocument/2006/relationships/slide" Target="slides/slide144.xml"/><Relationship Id="rId15" Type="http://schemas.openxmlformats.org/officeDocument/2006/relationships/slide" Target="slides/slide9.xml"/><Relationship Id="rId149" Type="http://schemas.openxmlformats.org/officeDocument/2006/relationships/slide" Target="slides/slide143.xml"/><Relationship Id="rId148" Type="http://schemas.openxmlformats.org/officeDocument/2006/relationships/slide" Target="slides/slide142.xml"/><Relationship Id="rId147" Type="http://schemas.openxmlformats.org/officeDocument/2006/relationships/slide" Target="slides/slide141.xml"/><Relationship Id="rId146" Type="http://schemas.openxmlformats.org/officeDocument/2006/relationships/slide" Target="slides/slide140.xml"/><Relationship Id="rId145" Type="http://schemas.openxmlformats.org/officeDocument/2006/relationships/slide" Target="slides/slide139.xml"/><Relationship Id="rId144" Type="http://schemas.openxmlformats.org/officeDocument/2006/relationships/slide" Target="slides/slide138.xml"/><Relationship Id="rId143" Type="http://schemas.openxmlformats.org/officeDocument/2006/relationships/slide" Target="slides/slide137.xml"/><Relationship Id="rId142" Type="http://schemas.openxmlformats.org/officeDocument/2006/relationships/slide" Target="slides/slide136.xml"/><Relationship Id="rId141" Type="http://schemas.openxmlformats.org/officeDocument/2006/relationships/slide" Target="slides/slide135.xml"/><Relationship Id="rId140" Type="http://schemas.openxmlformats.org/officeDocument/2006/relationships/slide" Target="slides/slide134.xml"/><Relationship Id="rId14" Type="http://schemas.openxmlformats.org/officeDocument/2006/relationships/slide" Target="slides/slide8.xml"/><Relationship Id="rId139" Type="http://schemas.openxmlformats.org/officeDocument/2006/relationships/slide" Target="slides/slide133.xml"/><Relationship Id="rId138" Type="http://schemas.openxmlformats.org/officeDocument/2006/relationships/slide" Target="slides/slide132.xml"/><Relationship Id="rId137" Type="http://schemas.openxmlformats.org/officeDocument/2006/relationships/slide" Target="slides/slide131.xml"/><Relationship Id="rId136" Type="http://schemas.openxmlformats.org/officeDocument/2006/relationships/slide" Target="slides/slide130.xml"/><Relationship Id="rId135" Type="http://schemas.openxmlformats.org/officeDocument/2006/relationships/slide" Target="slides/slide129.xml"/><Relationship Id="rId134" Type="http://schemas.openxmlformats.org/officeDocument/2006/relationships/slide" Target="slides/slide128.xml"/><Relationship Id="rId133" Type="http://schemas.openxmlformats.org/officeDocument/2006/relationships/slide" Target="slides/slide127.xml"/><Relationship Id="rId132" Type="http://schemas.openxmlformats.org/officeDocument/2006/relationships/slide" Target="slides/slide126.xml"/><Relationship Id="rId131" Type="http://schemas.openxmlformats.org/officeDocument/2006/relationships/slide" Target="slides/slide125.xml"/><Relationship Id="rId130" Type="http://schemas.openxmlformats.org/officeDocument/2006/relationships/slide" Target="slides/slide124.xml"/><Relationship Id="rId13" Type="http://schemas.openxmlformats.org/officeDocument/2006/relationships/slide" Target="slides/slide7.xml"/><Relationship Id="rId129" Type="http://schemas.openxmlformats.org/officeDocument/2006/relationships/slide" Target="slides/slide123.xml"/><Relationship Id="rId128" Type="http://schemas.openxmlformats.org/officeDocument/2006/relationships/slide" Target="slides/slide122.xml"/><Relationship Id="rId127" Type="http://schemas.openxmlformats.org/officeDocument/2006/relationships/slide" Target="slides/slide121.xml"/><Relationship Id="rId126" Type="http://schemas.openxmlformats.org/officeDocument/2006/relationships/slide" Target="slides/slide120.xml"/><Relationship Id="rId125" Type="http://schemas.openxmlformats.org/officeDocument/2006/relationships/slide" Target="slides/slide119.xml"/><Relationship Id="rId124" Type="http://schemas.openxmlformats.org/officeDocument/2006/relationships/slide" Target="slides/slide118.xml"/><Relationship Id="rId123" Type="http://schemas.openxmlformats.org/officeDocument/2006/relationships/slide" Target="slides/slide117.xml"/><Relationship Id="rId122" Type="http://schemas.openxmlformats.org/officeDocument/2006/relationships/slide" Target="slides/slide116.xml"/><Relationship Id="rId121" Type="http://schemas.openxmlformats.org/officeDocument/2006/relationships/slide" Target="slides/slide115.xml"/><Relationship Id="rId120" Type="http://schemas.openxmlformats.org/officeDocument/2006/relationships/slide" Target="slides/slide114.xml"/><Relationship Id="rId12" Type="http://schemas.openxmlformats.org/officeDocument/2006/relationships/slide" Target="slides/slide6.xml"/><Relationship Id="rId119" Type="http://schemas.openxmlformats.org/officeDocument/2006/relationships/slide" Target="slides/slide113.xml"/><Relationship Id="rId118" Type="http://schemas.openxmlformats.org/officeDocument/2006/relationships/slide" Target="slides/slide112.xml"/><Relationship Id="rId117" Type="http://schemas.openxmlformats.org/officeDocument/2006/relationships/slide" Target="slides/slide111.xml"/><Relationship Id="rId116" Type="http://schemas.openxmlformats.org/officeDocument/2006/relationships/slide" Target="slides/slide110.xml"/><Relationship Id="rId115" Type="http://schemas.openxmlformats.org/officeDocument/2006/relationships/slide" Target="slides/slide109.xml"/><Relationship Id="rId114" Type="http://schemas.openxmlformats.org/officeDocument/2006/relationships/slide" Target="slides/slide108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110" Type="http://schemas.openxmlformats.org/officeDocument/2006/relationships/slide" Target="slides/slide104.xml"/><Relationship Id="rId11" Type="http://schemas.openxmlformats.org/officeDocument/2006/relationships/slide" Target="slides/slide5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C0CA001-8F5D-4AA6-AE3A-E0FB551A2446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lvl="0" algn="r">
              <a:buNone/>
            </a:pPr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35844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+mn-cs"/>
              </a:rPr>
              <a:t>Click to edit Master text styles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+mn-cs"/>
              </a:rPr>
              <a:t>Fifth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 algn="r">
              <a:buNone/>
            </a:pPr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2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3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6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3686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68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dirty="0"/>
          </a:p>
        </p:txBody>
      </p:sp>
      <p:sp>
        <p:nvSpPr>
          <p:cNvPr id="4608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dirty="0"/>
          </a:p>
        </p:txBody>
      </p:sp>
      <p:sp>
        <p:nvSpPr>
          <p:cNvPr id="4710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dirty="0"/>
          </a:p>
        </p:txBody>
      </p:sp>
      <p:sp>
        <p:nvSpPr>
          <p:cNvPr id="4813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dirty="0"/>
          </a:p>
        </p:txBody>
      </p:sp>
      <p:sp>
        <p:nvSpPr>
          <p:cNvPr id="4915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dirty="0"/>
          </a:p>
        </p:txBody>
      </p:sp>
      <p:sp>
        <p:nvSpPr>
          <p:cNvPr id="5018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dirty="0"/>
          </a:p>
        </p:txBody>
      </p:sp>
      <p:sp>
        <p:nvSpPr>
          <p:cNvPr id="5120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dirty="0"/>
          </a:p>
        </p:txBody>
      </p:sp>
      <p:sp>
        <p:nvSpPr>
          <p:cNvPr id="5222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dirty="0"/>
          </a:p>
        </p:txBody>
      </p:sp>
      <p:sp>
        <p:nvSpPr>
          <p:cNvPr id="5325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dirty="0"/>
          </a:p>
        </p:txBody>
      </p:sp>
      <p:sp>
        <p:nvSpPr>
          <p:cNvPr id="5427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dirty="0"/>
          </a:p>
        </p:txBody>
      </p:sp>
      <p:sp>
        <p:nvSpPr>
          <p:cNvPr id="5530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dirty="0"/>
          </a:p>
        </p:txBody>
      </p:sp>
      <p:sp>
        <p:nvSpPr>
          <p:cNvPr id="3789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dirty="0"/>
          </a:p>
        </p:txBody>
      </p:sp>
      <p:sp>
        <p:nvSpPr>
          <p:cNvPr id="5632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dirty="0"/>
          </a:p>
        </p:txBody>
      </p:sp>
      <p:sp>
        <p:nvSpPr>
          <p:cNvPr id="5734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dirty="0"/>
          </a:p>
        </p:txBody>
      </p:sp>
      <p:sp>
        <p:nvSpPr>
          <p:cNvPr id="5837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dirty="0"/>
          </a:p>
        </p:txBody>
      </p:sp>
      <p:sp>
        <p:nvSpPr>
          <p:cNvPr id="5939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dirty="0"/>
          </a:p>
        </p:txBody>
      </p:sp>
      <p:sp>
        <p:nvSpPr>
          <p:cNvPr id="604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dirty="0"/>
          </a:p>
        </p:txBody>
      </p:sp>
      <p:sp>
        <p:nvSpPr>
          <p:cNvPr id="6144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dirty="0"/>
          </a:p>
        </p:txBody>
      </p:sp>
      <p:sp>
        <p:nvSpPr>
          <p:cNvPr id="6246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dirty="0"/>
          </a:p>
        </p:txBody>
      </p:sp>
      <p:sp>
        <p:nvSpPr>
          <p:cNvPr id="6349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dirty="0"/>
          </a:p>
        </p:txBody>
      </p:sp>
      <p:sp>
        <p:nvSpPr>
          <p:cNvPr id="6451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dirty="0"/>
          </a:p>
        </p:txBody>
      </p:sp>
      <p:sp>
        <p:nvSpPr>
          <p:cNvPr id="6554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dirty="0"/>
          </a:p>
        </p:txBody>
      </p:sp>
      <p:sp>
        <p:nvSpPr>
          <p:cNvPr id="3891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50</a:t>
            </a:r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dirty="0"/>
          </a:p>
        </p:txBody>
      </p:sp>
      <p:sp>
        <p:nvSpPr>
          <p:cNvPr id="2560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dirty="0"/>
          </a:p>
        </p:txBody>
      </p:sp>
      <p:sp>
        <p:nvSpPr>
          <p:cNvPr id="2662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dirty="0"/>
          </a:p>
        </p:txBody>
      </p:sp>
      <p:sp>
        <p:nvSpPr>
          <p:cNvPr id="2765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dirty="0"/>
          </a:p>
        </p:txBody>
      </p:sp>
      <p:sp>
        <p:nvSpPr>
          <p:cNvPr id="2867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dirty="0"/>
          </a:p>
        </p:txBody>
      </p:sp>
      <p:sp>
        <p:nvSpPr>
          <p:cNvPr id="2970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dirty="0"/>
          </a:p>
        </p:txBody>
      </p:sp>
      <p:sp>
        <p:nvSpPr>
          <p:cNvPr id="3072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dirty="0"/>
          </a:p>
        </p:txBody>
      </p:sp>
      <p:sp>
        <p:nvSpPr>
          <p:cNvPr id="3174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dirty="0"/>
          </a:p>
        </p:txBody>
      </p:sp>
      <p:sp>
        <p:nvSpPr>
          <p:cNvPr id="3277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dirty="0"/>
          </a:p>
        </p:txBody>
      </p:sp>
      <p:sp>
        <p:nvSpPr>
          <p:cNvPr id="348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dirty="0"/>
          </a:p>
        </p:txBody>
      </p:sp>
      <p:sp>
        <p:nvSpPr>
          <p:cNvPr id="3994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dirty="0"/>
          </a:p>
        </p:txBody>
      </p:sp>
      <p:sp>
        <p:nvSpPr>
          <p:cNvPr id="3584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dirty="0"/>
          </a:p>
        </p:txBody>
      </p:sp>
      <p:sp>
        <p:nvSpPr>
          <p:cNvPr id="3686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dirty="0"/>
          </a:p>
        </p:txBody>
      </p:sp>
      <p:sp>
        <p:nvSpPr>
          <p:cNvPr id="3789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dirty="0"/>
          </a:p>
        </p:txBody>
      </p:sp>
      <p:sp>
        <p:nvSpPr>
          <p:cNvPr id="3379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dirty="0"/>
          </a:p>
        </p:txBody>
      </p:sp>
      <p:sp>
        <p:nvSpPr>
          <p:cNvPr id="3891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dirty="0"/>
          </a:p>
        </p:txBody>
      </p:sp>
      <p:sp>
        <p:nvSpPr>
          <p:cNvPr id="3994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dirty="0"/>
          </a:p>
        </p:txBody>
      </p:sp>
      <p:sp>
        <p:nvSpPr>
          <p:cNvPr id="4096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9-4</a:t>
            </a:r>
            <a:r>
              <a:rPr lang="zh-CN" altLang="en-US">
                <a:ea typeface="宋体" panose="02010600030101010101" pitchFamily="2" charset="-122"/>
              </a:rPr>
              <a:t>：</a:t>
            </a:r>
            <a:r>
              <a:rPr lang="en-US" altLang="zh-CN">
                <a:ea typeface="宋体" panose="02010600030101010101" pitchFamily="2" charset="-122"/>
              </a:rPr>
              <a:t>28c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前面只要有一个不同就不看后面是否满足关系。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upper bound</a:t>
            </a:r>
            <a:r>
              <a:rPr lang="zh-CN" altLang="en-US"/>
              <a:t>别忘记</a:t>
            </a:r>
            <a:r>
              <a:rPr lang="zh-CN" altLang="en-US"/>
              <a:t>自己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dirty="0"/>
          </a:p>
        </p:txBody>
      </p:sp>
      <p:sp>
        <p:nvSpPr>
          <p:cNvPr id="4096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bisnot </a:t>
            </a:r>
            <a:endParaRPr lang="en-US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yes</a:t>
            </a:r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dirty="0"/>
          </a:p>
        </p:txBody>
      </p:sp>
      <p:sp>
        <p:nvSpPr>
          <p:cNvPr id="4198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dirty="0"/>
          </a:p>
        </p:txBody>
      </p:sp>
      <p:sp>
        <p:nvSpPr>
          <p:cNvPr id="4301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dirty="0"/>
          </a:p>
        </p:txBody>
      </p:sp>
      <p:sp>
        <p:nvSpPr>
          <p:cNvPr id="4403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dirty="0"/>
          </a:p>
        </p:txBody>
      </p:sp>
      <p:sp>
        <p:nvSpPr>
          <p:cNvPr id="4506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buNone/>
            </a:pPr>
            <a:fld id="{9A0DB2DC-4C9A-4742-B13C-FB6460FD3503}" type="slidenum">
              <a:rPr lang="en-US" dirty="0"/>
            </a:fld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921DD8F-F49F-4C72-ABCE-300C0F6B0A13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College of Computer Science &amp; Technology, BUPT 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921DD8F-F49F-4C72-ABCE-300C0F6B0A13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College of Computer Science &amp; Technology, BUPT 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4" Type="http://schemas.openxmlformats.org/officeDocument/2006/relationships/theme" Target="../theme/theme2.xml"/><Relationship Id="rId13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8.xml"/><Relationship Id="rId8" Type="http://schemas.openxmlformats.org/officeDocument/2006/relationships/slideLayout" Target="../slideLayouts/slideLayout47.xml"/><Relationship Id="rId7" Type="http://schemas.openxmlformats.org/officeDocument/2006/relationships/slideLayout" Target="../slideLayouts/slideLayout46.xml"/><Relationship Id="rId6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3.xml"/><Relationship Id="rId3" Type="http://schemas.openxmlformats.org/officeDocument/2006/relationships/slideLayout" Target="../slideLayouts/slideLayout42.xml"/><Relationship Id="rId2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00206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00206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4.wmf"/><Relationship Id="rId1" Type="http://schemas.openxmlformats.org/officeDocument/2006/relationships/oleObject" Target="../embeddings/oleObject28.bin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6.png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9.png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0.png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1.png"/></Relationships>
</file>

<file path=ppt/slides/_rels/slide12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2.vml"/><Relationship Id="rId5" Type="http://schemas.openxmlformats.org/officeDocument/2006/relationships/slideLayout" Target="../slideLayouts/slideLayout7.xml"/><Relationship Id="rId4" Type="http://schemas.openxmlformats.org/officeDocument/2006/relationships/oleObject" Target="../embeddings/oleObject31.bin"/><Relationship Id="rId3" Type="http://schemas.openxmlformats.org/officeDocument/2006/relationships/oleObject" Target="../embeddings/oleObject30.bin"/><Relationship Id="rId2" Type="http://schemas.openxmlformats.org/officeDocument/2006/relationships/image" Target="../media/image62.wmf"/><Relationship Id="rId1" Type="http://schemas.openxmlformats.org/officeDocument/2006/relationships/oleObject" Target="../embeddings/oleObject29.bin"/></Relationships>
</file>

<file path=ppt/slides/_rels/slide12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3.vml"/><Relationship Id="rId7" Type="http://schemas.openxmlformats.org/officeDocument/2006/relationships/slideLayout" Target="../slideLayouts/slideLayout7.xml"/><Relationship Id="rId6" Type="http://schemas.openxmlformats.org/officeDocument/2006/relationships/oleObject" Target="../embeddings/oleObject36.bin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Relationship Id="rId3" Type="http://schemas.openxmlformats.org/officeDocument/2006/relationships/oleObject" Target="../embeddings/oleObject33.bin"/><Relationship Id="rId2" Type="http://schemas.openxmlformats.org/officeDocument/2006/relationships/image" Target="../media/image62.wmf"/><Relationship Id="rId1" Type="http://schemas.openxmlformats.org/officeDocument/2006/relationships/oleObject" Target="../embeddings/oleObject32.bin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3.png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5.png"/></Relationships>
</file>

<file path=ppt/slides/_rels/slide14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4.vml"/><Relationship Id="rId4" Type="http://schemas.openxmlformats.org/officeDocument/2006/relationships/slideLayout" Target="../slideLayouts/slideLayout7.xml"/><Relationship Id="rId3" Type="http://schemas.openxmlformats.org/officeDocument/2006/relationships/oleObject" Target="../embeddings/oleObject38.bin"/><Relationship Id="rId2" Type="http://schemas.openxmlformats.org/officeDocument/2006/relationships/image" Target="../media/image62.wmf"/><Relationship Id="rId1" Type="http://schemas.openxmlformats.org/officeDocument/2006/relationships/oleObject" Target="../embeddings/oleObject37.bin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6.png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4.png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7.png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8.png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8.png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8.png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9.png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9.png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2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4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6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wmf"/><Relationship Id="rId1" Type="http://schemas.openxmlformats.org/officeDocument/2006/relationships/oleObject" Target="../embeddings/oleObject5.bin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15.wmf"/><Relationship Id="rId1" Type="http://schemas.openxmlformats.org/officeDocument/2006/relationships/oleObject" Target="../embeddings/oleObject6.bin"/></Relationships>
</file>

<file path=ppt/slides/_rels/slide4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9.xml"/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wmf"/><Relationship Id="rId1" Type="http://schemas.openxmlformats.org/officeDocument/2006/relationships/oleObject" Target="../embeddings/oleObject8.bin"/></Relationships>
</file>

<file path=ppt/slides/_rels/slide4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0.xml"/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wmf"/><Relationship Id="rId1" Type="http://schemas.openxmlformats.org/officeDocument/2006/relationships/oleObject" Target="../embeddings/oleObject9.bin"/></Relationships>
</file>

<file path=ppt/slides/_rels/slide4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1.xml"/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wmf"/><Relationship Id="rId1" Type="http://schemas.openxmlformats.org/officeDocument/2006/relationships/oleObject" Target="../embeddings/oleObject10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20.wmf"/><Relationship Id="rId1" Type="http://schemas.openxmlformats.org/officeDocument/2006/relationships/oleObject" Target="../embeddings/oleObject11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5.xml"/><Relationship Id="rId5" Type="http://schemas.openxmlformats.org/officeDocument/2006/relationships/vmlDrawing" Target="../drawings/vmlDrawing9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wmf"/><Relationship Id="rId2" Type="http://schemas.openxmlformats.org/officeDocument/2006/relationships/oleObject" Target="../embeddings/oleObject13.bin"/><Relationship Id="rId1" Type="http://schemas.openxmlformats.org/officeDocument/2006/relationships/image" Target="../media/image25.jpeg"/></Relationships>
</file>

<file path=ppt/slides/_rels/slide5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vmlDrawing" Target="../drawings/vmlDrawing10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8.wmf"/><Relationship Id="rId2" Type="http://schemas.openxmlformats.org/officeDocument/2006/relationships/oleObject" Target="../embeddings/oleObject14.bin"/><Relationship Id="rId1" Type="http://schemas.openxmlformats.org/officeDocument/2006/relationships/image" Target="../media/image27.jpe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tags" Target="../tags/tag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3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7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15.xml"/><Relationship Id="rId4" Type="http://schemas.openxmlformats.org/officeDocument/2006/relationships/image" Target="../media/image41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40.wmf"/><Relationship Id="rId1" Type="http://schemas.openxmlformats.org/officeDocument/2006/relationships/oleObject" Target="../embeddings/oleObject15.bin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2.wmf"/><Relationship Id="rId1" Type="http://schemas.openxmlformats.org/officeDocument/2006/relationships/oleObject" Target="../embeddings/oleObject17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3.wmf"/><Relationship Id="rId1" Type="http://schemas.openxmlformats.org/officeDocument/2006/relationships/oleObject" Target="../embeddings/oleObject18.bin"/></Relationships>
</file>

<file path=ppt/slides/_rels/slide8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4.wmf"/><Relationship Id="rId1" Type="http://schemas.openxmlformats.org/officeDocument/2006/relationships/oleObject" Target="../embeddings/oleObject19.bin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5.vml"/><Relationship Id="rId6" Type="http://schemas.openxmlformats.org/officeDocument/2006/relationships/slideLayout" Target="../slideLayouts/slideLayout2.xml"/><Relationship Id="rId5" Type="http://schemas.openxmlformats.org/officeDocument/2006/relationships/oleObject" Target="../embeddings/oleObject22.bin"/><Relationship Id="rId4" Type="http://schemas.openxmlformats.org/officeDocument/2006/relationships/image" Target="../media/image46.w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45.wmf"/><Relationship Id="rId1" Type="http://schemas.openxmlformats.org/officeDocument/2006/relationships/oleObject" Target="../embeddings/oleObject20.bin"/></Relationships>
</file>

<file path=ppt/slides/_rels/slide8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7.wmf"/><Relationship Id="rId1" Type="http://schemas.openxmlformats.org/officeDocument/2006/relationships/oleObject" Target="../embeddings/oleObject23.bin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8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0.wmf"/><Relationship Id="rId1" Type="http://schemas.openxmlformats.org/officeDocument/2006/relationships/oleObject" Target="../embeddings/oleObject24.bin"/></Relationships>
</file>

<file path=ppt/slides/_rels/slide8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1.wmf"/><Relationship Id="rId1" Type="http://schemas.openxmlformats.org/officeDocument/2006/relationships/oleObject" Target="../embeddings/oleObject25.bin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0.wmf"/><Relationship Id="rId1" Type="http://schemas.openxmlformats.org/officeDocument/2006/relationships/oleObject" Target="../embeddings/oleObject26.bin"/></Relationships>
</file>

<file path=ppt/slides/_rels/slide9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3.wmf"/><Relationship Id="rId1" Type="http://schemas.openxmlformats.org/officeDocument/2006/relationships/oleObject" Target="../embeddings/oleObject2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ctr"/>
          <a:lstStyle/>
          <a:p>
            <a:pPr algn="ctr" eaLnBrk="1" hangingPunct="1">
              <a:buClrTx/>
              <a:buSzTx/>
              <a:buFontTx/>
            </a:pPr>
            <a:r>
              <a:rPr lang="en-US" altLang="zh-CN" sz="3200" kern="1200" dirty="0">
                <a:solidFill>
                  <a:srgbClr val="002060"/>
                </a:solidFill>
                <a:latin typeface="Helvetica" pitchFamily="34" charset="0"/>
                <a:ea typeface="+mj-ea"/>
                <a:cs typeface="+mj-cs"/>
              </a:rPr>
              <a:t>Discrete Mathematics</a:t>
            </a:r>
            <a:br>
              <a:rPr lang="en-US" altLang="zh-CN" sz="3200" kern="1200">
                <a:solidFill>
                  <a:srgbClr val="002060"/>
                </a:solidFill>
                <a:latin typeface="Helvetica" pitchFamily="34" charset="0"/>
                <a:ea typeface="+mj-ea"/>
                <a:cs typeface="+mj-cs"/>
              </a:rPr>
            </a:br>
            <a:r>
              <a:rPr lang="en-US" altLang="zh-CN" sz="3200" kern="1200" smtClean="0">
                <a:solidFill>
                  <a:srgbClr val="002060"/>
                </a:solidFill>
                <a:latin typeface="Helvetica" pitchFamily="34" charset="0"/>
                <a:ea typeface="+mj-ea"/>
                <a:cs typeface="+mj-cs"/>
              </a:rPr>
              <a:t>Relations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type="subTitle"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buClrTx/>
              <a:buSzTx/>
            </a:pPr>
            <a:endParaRPr lang="en-US" altLang="zh-CN" sz="2400" kern="1200" dirty="0">
              <a:solidFill>
                <a:srgbClr val="00206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Relation on a set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en-US" altLang="zh-CN" dirty="0"/>
              <a:t>A relation on the set A is a relation from A to A, i.e., a subset of A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 </a:t>
            </a:r>
            <a:r>
              <a:rPr lang="en-US" altLang="zh-CN" dirty="0"/>
              <a:t>x A</a:t>
            </a:r>
            <a:endParaRPr lang="en-US" altLang="zh-CN" dirty="0"/>
          </a:p>
          <a:p>
            <a:r>
              <a:rPr lang="en-US" altLang="zh-CN" dirty="0"/>
              <a:t>Let A be the set {1, 2, 3, 4}. Which ordered pairs are in the relation R={(a,b)|a divides b}?</a:t>
            </a:r>
            <a:endParaRPr lang="en-US" altLang="zh-CN" dirty="0"/>
          </a:p>
          <a:p>
            <a:r>
              <a:rPr lang="en-US" altLang="zh-CN" dirty="0"/>
              <a:t>R={(1,1),(1,2),(1,3),(1,4),(2,2),(2,4),(3,3),(4,4)}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981200" y="4572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1981200" y="4978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>
          <a:xfrm>
            <a:off x="1981200" y="5384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1981200" y="5791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048000" y="4572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048000" y="4978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048000" y="5384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048000" y="5791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373" name="TextBox 14"/>
          <p:cNvSpPr txBox="1"/>
          <p:nvPr/>
        </p:nvSpPr>
        <p:spPr>
          <a:xfrm>
            <a:off x="1524000" y="4419600"/>
            <a:ext cx="312738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</a:rPr>
              <a:t>1</a:t>
            </a:r>
            <a:endParaRPr lang="en-US" altLang="zh-CN" sz="18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15374" name="TextBox 15"/>
          <p:cNvSpPr txBox="1"/>
          <p:nvPr/>
        </p:nvSpPr>
        <p:spPr>
          <a:xfrm>
            <a:off x="1524000" y="4811713"/>
            <a:ext cx="312738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</a:rPr>
              <a:t>2</a:t>
            </a:r>
            <a:endParaRPr lang="en-US" altLang="zh-CN" sz="18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15375" name="TextBox 16"/>
          <p:cNvSpPr txBox="1"/>
          <p:nvPr/>
        </p:nvSpPr>
        <p:spPr>
          <a:xfrm>
            <a:off x="1516063" y="5192713"/>
            <a:ext cx="312737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</a:rPr>
              <a:t>3</a:t>
            </a:r>
            <a:endParaRPr lang="en-US" altLang="zh-CN" sz="18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15376" name="TextBox 17"/>
          <p:cNvSpPr txBox="1"/>
          <p:nvPr/>
        </p:nvSpPr>
        <p:spPr>
          <a:xfrm>
            <a:off x="1524000" y="5649913"/>
            <a:ext cx="312738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</a:rPr>
              <a:t>4</a:t>
            </a:r>
            <a:endParaRPr lang="en-US" altLang="zh-CN" sz="18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15377" name="TextBox 19"/>
          <p:cNvSpPr txBox="1"/>
          <p:nvPr/>
        </p:nvSpPr>
        <p:spPr>
          <a:xfrm>
            <a:off x="3268663" y="4419600"/>
            <a:ext cx="312737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</a:rPr>
              <a:t>1</a:t>
            </a:r>
            <a:endParaRPr lang="en-US" altLang="zh-CN" sz="18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15378" name="TextBox 20"/>
          <p:cNvSpPr txBox="1"/>
          <p:nvPr/>
        </p:nvSpPr>
        <p:spPr>
          <a:xfrm>
            <a:off x="3268663" y="4811713"/>
            <a:ext cx="312737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</a:rPr>
              <a:t>2</a:t>
            </a:r>
            <a:endParaRPr lang="en-US" altLang="zh-CN" sz="18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15379" name="TextBox 21"/>
          <p:cNvSpPr txBox="1"/>
          <p:nvPr/>
        </p:nvSpPr>
        <p:spPr>
          <a:xfrm>
            <a:off x="3260725" y="5192713"/>
            <a:ext cx="312738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</a:rPr>
              <a:t>3</a:t>
            </a:r>
            <a:endParaRPr lang="en-US" altLang="zh-CN" sz="18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15380" name="TextBox 22"/>
          <p:cNvSpPr txBox="1"/>
          <p:nvPr/>
        </p:nvSpPr>
        <p:spPr>
          <a:xfrm>
            <a:off x="3268663" y="5649913"/>
            <a:ext cx="312737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</a:rPr>
              <a:t>4</a:t>
            </a:r>
            <a:endParaRPr lang="en-US" altLang="zh-CN" sz="18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rot="16200000" flipH="1">
            <a:off x="2552700" y="4114800"/>
            <a:ext cx="1588" cy="10144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6200000" flipH="1">
            <a:off x="2540794" y="4521994"/>
            <a:ext cx="1588" cy="1012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6200000" flipH="1">
            <a:off x="2563019" y="4904581"/>
            <a:ext cx="1588" cy="1012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6200000" flipH="1">
            <a:off x="2563019" y="5303044"/>
            <a:ext cx="1588" cy="1012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5" idx="5"/>
            <a:endCxn id="12" idx="1"/>
          </p:cNvCxnSpPr>
          <p:nvPr/>
        </p:nvCxnSpPr>
        <p:spPr>
          <a:xfrm rot="16200000" flipH="1">
            <a:off x="2376488" y="4306888"/>
            <a:ext cx="352425" cy="1012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" idx="5"/>
            <a:endCxn id="13" idx="0"/>
          </p:cNvCxnSpPr>
          <p:nvPr/>
        </p:nvCxnSpPr>
        <p:spPr>
          <a:xfrm rot="16200000" flipH="1">
            <a:off x="2192338" y="4491038"/>
            <a:ext cx="747713" cy="1039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5" idx="5"/>
            <a:endCxn id="14" idx="0"/>
          </p:cNvCxnSpPr>
          <p:nvPr/>
        </p:nvCxnSpPr>
        <p:spPr>
          <a:xfrm rot="16200000" flipH="1">
            <a:off x="1989138" y="4694238"/>
            <a:ext cx="1154113" cy="1039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6" idx="6"/>
            <a:endCxn id="14" idx="0"/>
          </p:cNvCxnSpPr>
          <p:nvPr/>
        </p:nvCxnSpPr>
        <p:spPr>
          <a:xfrm>
            <a:off x="2057400" y="5016500"/>
            <a:ext cx="1028700" cy="774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4114800" y="4419600"/>
          <a:ext cx="3276600" cy="1828800"/>
        </p:xfrm>
        <a:graphic>
          <a:graphicData uri="http://schemas.openxmlformats.org/drawingml/2006/table">
            <a:tbl>
              <a:tblPr/>
              <a:tblGrid>
                <a:gridCol w="546100"/>
                <a:gridCol w="546100"/>
                <a:gridCol w="546100"/>
                <a:gridCol w="546100"/>
                <a:gridCol w="546100"/>
                <a:gridCol w="546100"/>
              </a:tblGrid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1" charset="-128"/>
                        </a:rPr>
                        <a:t>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1" charset="-128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1" charset="-128"/>
                        </a:rPr>
                        <a:t>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1" charset="-128"/>
                        </a:rPr>
                        <a:t>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1" charset="-128"/>
                        </a:rPr>
                        <a:t>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1" charset="-128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1" charset="-128"/>
                        </a:rPr>
                        <a:t>X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1" charset="-128"/>
                        </a:rPr>
                        <a:t>X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1" charset="-128"/>
                        </a:rPr>
                        <a:t>X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1" charset="-128"/>
                        </a:rPr>
                        <a:t>X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1" charset="-128"/>
                        </a:rPr>
                        <a:t>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1" charset="-128"/>
                        </a:rPr>
                        <a:t>X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1" charset="-128"/>
                        </a:rPr>
                        <a:t>X 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1" charset="-128"/>
                        </a:rPr>
                        <a:t>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1" charset="-128"/>
                        </a:rPr>
                        <a:t>X 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1" charset="-128"/>
                        </a:rPr>
                        <a:t>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1" charset="-128"/>
                        </a:rPr>
                        <a:t>X 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MS PGothic" panose="020B0600070205080204" pitchFamily="1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4275" name="日期占位符 4"/>
          <p:cNvSpPr txBox="1">
            <a:spLocks noGrp="1"/>
          </p:cNvSpPr>
          <p:nvPr>
            <p:ph type="dt" sz="half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4276" name="页脚占位符 5"/>
          <p:cNvSpPr txBox="1">
            <a:spLocks noGrp="1"/>
          </p:cNvSpPr>
          <p:nvPr>
            <p:ph type="ftr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427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/>
              <a:t>Warshall’s Algorithm</a:t>
            </a:r>
            <a:endParaRPr lang="zh-CN" altLang="en-US" dirty="0"/>
          </a:p>
        </p:txBody>
      </p:sp>
      <p:sp>
        <p:nvSpPr>
          <p:cNvPr id="5427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en-US" altLang="zh-CN" sz="2000" b="1" u="sng" dirty="0">
                <a:latin typeface="Courier New" panose="02070309020205020404" pitchFamily="49" charset="0"/>
                <a:sym typeface="Symbol" panose="05050102010706020507" pitchFamily="18" charset="2"/>
              </a:rPr>
              <a:t>Algorithm Warshall</a:t>
            </a:r>
            <a:endParaRPr lang="en-US" altLang="zh-CN" sz="2000" b="1" u="sng" dirty="0">
              <a:latin typeface="Courier New" panose="02070309020205020404" pitchFamily="49" charset="0"/>
            </a:endParaRPr>
          </a:p>
          <a:p>
            <a:pPr eaLnBrk="1" hangingPunct="1"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CLOSURE</a:t>
            </a:r>
            <a:r>
              <a:rPr lang="en-US" altLang="zh-CN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MAT</a:t>
            </a:r>
            <a:endParaRPr lang="en-US" altLang="zh-CN" sz="20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	For k = 1 thru N</a:t>
            </a:r>
            <a:endParaRPr lang="en-US" altLang="zh-CN" sz="20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	  For i = 1 thru N</a:t>
            </a:r>
            <a:endParaRPr lang="en-US" altLang="zh-CN" sz="20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		For j = 1 thru N</a:t>
            </a:r>
            <a:endParaRPr lang="en-US" altLang="zh-CN" sz="20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		  CLOSURE[i,j]CLOSURE[i,j]</a:t>
            </a:r>
            <a:endParaRPr lang="en-US" altLang="zh-CN" sz="20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				(CLOSURE[i,k]CLOSURE[k,j])</a:t>
            </a:r>
            <a:endParaRPr lang="en-US" altLang="zh-CN" sz="20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sz="2000" b="1" u="sng" dirty="0">
                <a:latin typeface="Courier New" panose="02070309020205020404" pitchFamily="49" charset="0"/>
                <a:sym typeface="Symbol" panose="05050102010706020507" pitchFamily="18" charset="2"/>
              </a:rPr>
              <a:t>End of Algorithm Warshall</a:t>
            </a:r>
            <a:endParaRPr lang="en-US" altLang="zh-CN" sz="2000" b="1" u="sng" dirty="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6388" name="日期占位符 4"/>
          <p:cNvSpPr txBox="1">
            <a:spLocks noGrp="1"/>
          </p:cNvSpPr>
          <p:nvPr>
            <p:ph type="dt" sz="half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6389" name="页脚占位符 5"/>
          <p:cNvSpPr txBox="1">
            <a:spLocks noGrp="1"/>
          </p:cNvSpPr>
          <p:nvPr>
            <p:ph type="ftr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63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/>
              <a:t>Analysis</a:t>
            </a:r>
            <a:endParaRPr lang="en-US" altLang="zh-CN" dirty="0"/>
          </a:p>
        </p:txBody>
      </p:sp>
      <p:sp>
        <p:nvSpPr>
          <p:cNvPr id="1639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dirty="0"/>
              <a:t>Complexity of Algorithm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Warshall</a:t>
            </a:r>
            <a:endParaRPr lang="en-US" altLang="zh-CN" dirty="0"/>
          </a:p>
          <a:p>
            <a:pPr lvl="2" eaLnBrk="1" hangingPunct="1"/>
            <a:r>
              <a:rPr lang="en-US" altLang="zh-CN" i="1" dirty="0"/>
              <a:t>n</a:t>
            </a:r>
            <a:r>
              <a:rPr lang="en-US" altLang="zh-CN" baseline="30000" dirty="0"/>
              <a:t>3</a:t>
            </a:r>
            <a:endParaRPr lang="en-US" altLang="zh-CN" baseline="30000" dirty="0"/>
          </a:p>
          <a:p>
            <a:pPr lvl="1" eaLnBrk="1" hangingPunct="1"/>
            <a:r>
              <a:rPr lang="en-US" altLang="zh-CN" dirty="0"/>
              <a:t>M</a:t>
            </a:r>
            <a:r>
              <a:rPr lang="en-US" altLang="zh-CN" baseline="-25000" dirty="0"/>
              <a:t>R*</a:t>
            </a:r>
            <a:endParaRPr lang="zh-CN" altLang="en-US" baseline="30000" dirty="0">
              <a:sym typeface="Symbol" panose="05050102010706020507" pitchFamily="18" charset="2"/>
            </a:endParaRPr>
          </a:p>
          <a:p>
            <a:pPr lvl="2" eaLnBrk="1" hangingPunct="1"/>
            <a:r>
              <a:rPr lang="en-US" altLang="zh-CN" i="1" dirty="0"/>
              <a:t>n</a:t>
            </a:r>
            <a:r>
              <a:rPr lang="en-US" altLang="zh-CN" baseline="30000" dirty="0"/>
              <a:t>4</a:t>
            </a:r>
            <a:endParaRPr lang="en-US" altLang="zh-CN" baseline="30000" dirty="0"/>
          </a:p>
        </p:txBody>
      </p:sp>
      <p:graphicFrame>
        <p:nvGraphicFramePr>
          <p:cNvPr id="16386" name="Object 4"/>
          <p:cNvGraphicFramePr/>
          <p:nvPr/>
        </p:nvGraphicFramePr>
        <p:xfrm>
          <a:off x="2652713" y="3500438"/>
          <a:ext cx="3719512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" name="" r:id="rId1" imgW="1751965" imgH="292100" progId="Equation.DSMT4">
                  <p:embed/>
                </p:oleObj>
              </mc:Choice>
              <mc:Fallback>
                <p:oleObj name="" r:id="rId1" imgW="1751965" imgH="2921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52713" y="3500438"/>
                        <a:ext cx="3719512" cy="620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exercise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Use Warshall’s algorithm to find the transitive closures</a:t>
            </a:r>
            <a:r>
              <a:rPr lang="en-US" altLang="zh-CN"/>
              <a:t> </a:t>
            </a:r>
            <a:r>
              <a:rPr lang="zh-CN" altLang="en-US"/>
              <a:t>of the relation：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{(a, b), (a, c), (a, e), (b, a), (b, c), (c, a), (c, b), (d, a),(e, d)}</a:t>
            </a:r>
            <a:endParaRPr lang="zh-CN" altLang="en-US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ctrTitle"/>
          </p:nvPr>
        </p:nvSpPr>
        <p:spPr>
          <a:xfrm>
            <a:off x="1042988" y="2060575"/>
            <a:ext cx="8459787" cy="1143000"/>
          </a:xfrm>
        </p:spPr>
        <p:txBody>
          <a:bodyPr vert="horz" wrap="square" lIns="91440" tIns="45720" rIns="91440" bIns="45720" anchor="b"/>
          <a:lstStyle/>
          <a:p>
            <a:pPr eaLnBrk="1" hangingPunct="1">
              <a:buClrTx/>
              <a:buSzTx/>
              <a:buFontTx/>
            </a:pPr>
            <a:r>
              <a:rPr kumimoji="1" lang="en-US" altLang="zh-CN" i="1" dirty="0">
                <a:latin typeface="Copperplate Gothic Bold" panose="020E0705020206020404" pitchFamily="34" charset="0"/>
                <a:ea typeface="+mj-ea"/>
                <a:cs typeface="+mj-cs"/>
              </a:rPr>
              <a:t>9.5 Equivalence Relations</a:t>
            </a:r>
            <a:endParaRPr kumimoji="1" lang="en-US" altLang="zh-CN" dirty="0">
              <a:latin typeface="Copperplate Gothic Bold" panose="020E0705020206020404" pitchFamily="34" charset="0"/>
              <a:ea typeface="+mj-ea"/>
              <a:cs typeface="+mj-cs"/>
            </a:endParaRPr>
          </a:p>
        </p:txBody>
      </p:sp>
      <p:sp>
        <p:nvSpPr>
          <p:cNvPr id="3075" name="Rectangle 3"/>
          <p:cNvSpPr>
            <a:spLocks noGrp="1"/>
          </p:cNvSpPr>
          <p:nvPr>
            <p:ph type="subTitle"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buSzPct val="60000"/>
            </a:pPr>
            <a:endParaRPr kumimoji="1" lang="en-US" altLang="zh-CN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099" name="日期占位符 4"/>
          <p:cNvSpPr txBox="1">
            <a:spLocks noGrp="1"/>
          </p:cNvSpPr>
          <p:nvPr>
            <p:ph type="dt" sz="half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100" name="页脚占位符 5"/>
          <p:cNvSpPr txBox="1">
            <a:spLocks noGrp="1"/>
          </p:cNvSpPr>
          <p:nvPr>
            <p:ph type="ftr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10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/>
              <a:t>Definition</a:t>
            </a:r>
            <a:endParaRPr lang="zh-CN" altLang="en-US" dirty="0"/>
          </a:p>
        </p:txBody>
      </p:sp>
      <p:sp>
        <p:nvSpPr>
          <p:cNvPr id="410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A relation </a:t>
            </a:r>
            <a:r>
              <a:rPr lang="en-US" altLang="zh-CN" i="1" dirty="0"/>
              <a:t>R </a:t>
            </a:r>
            <a:r>
              <a:rPr lang="en-US" altLang="zh-CN" dirty="0"/>
              <a:t>on a set </a:t>
            </a:r>
            <a:r>
              <a:rPr lang="en-US" altLang="zh-CN" i="1" dirty="0"/>
              <a:t>A </a:t>
            </a:r>
            <a:r>
              <a:rPr lang="en-US" altLang="zh-CN" dirty="0"/>
              <a:t>is an </a:t>
            </a:r>
            <a:r>
              <a:rPr lang="en-US" altLang="zh-CN" i="1" dirty="0">
                <a:solidFill>
                  <a:schemeClr val="hlink"/>
                </a:solidFill>
              </a:rPr>
              <a:t>equivalence relation</a:t>
            </a:r>
            <a:r>
              <a:rPr lang="en-US" altLang="zh-CN" i="1" dirty="0"/>
              <a:t> </a:t>
            </a:r>
            <a:r>
              <a:rPr lang="en-US" altLang="zh-CN" dirty="0"/>
              <a:t>(</a:t>
            </a:r>
            <a:r>
              <a:rPr lang="zh-CN" altLang="en-US" dirty="0"/>
              <a:t>等价关系</a:t>
            </a:r>
            <a:r>
              <a:rPr lang="en-US" altLang="zh-CN" dirty="0"/>
              <a:t>) iff </a:t>
            </a:r>
            <a:r>
              <a:rPr lang="en-US" altLang="zh-CN" i="1" dirty="0"/>
              <a:t>R </a:t>
            </a:r>
            <a:r>
              <a:rPr lang="en-US" altLang="zh-CN" dirty="0"/>
              <a:t>is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i="1" dirty="0"/>
              <a:t>reflexive</a:t>
            </a:r>
            <a:endParaRPr lang="en-US" altLang="zh-CN" i="1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i="1" dirty="0"/>
              <a:t>symmetric</a:t>
            </a:r>
            <a:endParaRPr lang="en-US" altLang="zh-CN" i="1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i="1" dirty="0"/>
              <a:t>transitive</a:t>
            </a:r>
            <a:endParaRPr lang="en-US" altLang="zh-CN" i="1" dirty="0"/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It is easy to recognize equivalence relations using digraphs.</a:t>
            </a:r>
            <a:endParaRPr lang="zh-CN" altLang="en-US" dirty="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example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Let R be the relation on the set of real numbers such that aRb if and only if a − b is an integer.</a:t>
            </a:r>
            <a:endParaRPr lang="zh-CN" altLang="en-US"/>
          </a:p>
          <a:p>
            <a:r>
              <a:rPr lang="zh-CN" altLang="en-US"/>
              <a:t>Is R an equivalence relation?</a:t>
            </a:r>
            <a:endParaRPr lang="zh-CN" altLang="en-US"/>
          </a:p>
          <a:p>
            <a:pPr lvl="1" eaLnBrk="1" hangingPunct="1">
              <a:lnSpc>
                <a:spcPct val="90000"/>
              </a:lnSpc>
            </a:pPr>
            <a:r>
              <a:rPr lang="en-US" altLang="zh-CN" sz="3200" i="1" dirty="0">
                <a:sym typeface="+mn-ea"/>
              </a:rPr>
              <a:t>reflexive</a:t>
            </a:r>
            <a:endParaRPr lang="en-US" altLang="zh-CN" sz="3200" i="1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3200" i="1" dirty="0">
                <a:sym typeface="+mn-ea"/>
              </a:rPr>
              <a:t>symmetric</a:t>
            </a:r>
            <a:endParaRPr lang="en-US" altLang="zh-CN" sz="3200" i="1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3200" i="1" dirty="0">
                <a:sym typeface="+mn-ea"/>
              </a:rPr>
              <a:t>transitive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Congruence Modulo m Let m be an integer with m &gt; 1. Show that the relation</a:t>
            </a:r>
            <a:endParaRPr lang="zh-CN" altLang="en-US"/>
          </a:p>
          <a:p>
            <a:r>
              <a:rPr lang="zh-CN" altLang="en-US"/>
              <a:t>R = {(a, b) | a ≡ b (mod m)}</a:t>
            </a:r>
            <a:endParaRPr lang="zh-CN" altLang="en-US"/>
          </a:p>
          <a:p>
            <a:r>
              <a:rPr lang="zh-CN" altLang="en-US"/>
              <a:t>is an equivalence relation on the set of integers.</a:t>
            </a:r>
            <a:endParaRPr lang="zh-CN" altLang="en-US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Let R be the relation on the set of real numbers such that xRy if and only if x and y are real</a:t>
            </a:r>
            <a:r>
              <a:rPr lang="en-US" altLang="zh-CN"/>
              <a:t> </a:t>
            </a:r>
            <a:r>
              <a:rPr lang="zh-CN" altLang="en-US"/>
              <a:t>numbers that differ by less than 1, that is|x − y| &lt; 1. Show that R is not an equivalence relation.</a:t>
            </a:r>
            <a:endParaRPr lang="zh-CN" altLang="en-US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Equivalence Class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 Consider the relation R on A that consists of all pairs (x, y), where x and y graduated from the same high school. Given a student x, we can form the set of all students equivalent to x with respect to R.</a:t>
            </a:r>
            <a:endParaRPr lang="zh-CN" altLang="en-US"/>
          </a:p>
          <a:p>
            <a:r>
              <a:rPr lang="zh-CN" altLang="en-US"/>
              <a:t>This set consists of all students who graduated from the same high school as x did. This subset</a:t>
            </a:r>
            <a:r>
              <a:rPr lang="en-US" altLang="zh-CN"/>
              <a:t> </a:t>
            </a:r>
            <a:r>
              <a:rPr lang="zh-CN" altLang="en-US"/>
              <a:t>of A is called an equivalence class of the relation.</a:t>
            </a:r>
            <a:endParaRPr lang="zh-CN" altLang="en-US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7171" name="日期占位符 4"/>
          <p:cNvSpPr txBox="1">
            <a:spLocks noGrp="1"/>
          </p:cNvSpPr>
          <p:nvPr>
            <p:ph type="dt" sz="half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7172" name="页脚占位符 5"/>
          <p:cNvSpPr txBox="1">
            <a:spLocks noGrp="1"/>
          </p:cNvSpPr>
          <p:nvPr>
            <p:ph type="ftr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717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 dirty="0"/>
              <a:t>Definition</a:t>
            </a:r>
            <a:endParaRPr lang="en-US" altLang="zh-CN" dirty="0"/>
          </a:p>
        </p:txBody>
      </p:sp>
      <p:sp>
        <p:nvSpPr>
          <p:cNvPr id="717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sz="2800" dirty="0"/>
              <a:t>Let R be an equivalence relation on a set A. The set of all elements that are related to an element </a:t>
            </a:r>
            <a:r>
              <a:rPr lang="en-US" altLang="zh-CN" sz="2800" dirty="0">
                <a:solidFill>
                  <a:srgbClr val="FF0000"/>
                </a:solidFill>
              </a:rPr>
              <a:t>a</a:t>
            </a:r>
            <a:r>
              <a:rPr lang="en-US" altLang="zh-CN" sz="2800" dirty="0"/>
              <a:t> of A is called the equivalence class of a. 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The equivalence class of a with respect to R is denoted by</a:t>
            </a:r>
            <a:r>
              <a:rPr lang="en-US" altLang="zh-CN" sz="2800" dirty="0">
                <a:solidFill>
                  <a:srgbClr val="FF0000"/>
                </a:solidFill>
              </a:rPr>
              <a:t> [a]</a:t>
            </a:r>
            <a:r>
              <a:rPr lang="en-US" altLang="zh-CN" sz="2800" baseline="-25000" dirty="0">
                <a:solidFill>
                  <a:srgbClr val="FF0000"/>
                </a:solidFill>
              </a:rPr>
              <a:t>R</a:t>
            </a:r>
            <a:r>
              <a:rPr lang="en-US" altLang="zh-CN" sz="2800" dirty="0"/>
              <a:t>. 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When only one relation is under consideration, we can delete the subscript R and write [a] for this equivalence class.</a:t>
            </a:r>
            <a:endParaRPr lang="en-US" altLang="zh-CN" sz="2800" dirty="0"/>
          </a:p>
          <a:p>
            <a:pPr eaLnBrk="1" hangingPunct="1"/>
            <a:r>
              <a:rPr lang="zh-CN" altLang="en-US" sz="2800" dirty="0"/>
              <a:t>If b ∈ [a]</a:t>
            </a:r>
            <a:r>
              <a:rPr lang="zh-CN" altLang="en-US" sz="2800" baseline="-25000" dirty="0"/>
              <a:t>R</a:t>
            </a:r>
            <a:r>
              <a:rPr lang="zh-CN" altLang="en-US" sz="2800" dirty="0"/>
              <a:t>, then b is called a representative of this equivalence class. Any element of a class can be used as a representative of this class.</a:t>
            </a:r>
            <a:endParaRPr lang="zh-CN" altLang="en-US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37050" y="4826000"/>
            <a:ext cx="3922395" cy="5829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en-US" altLang="zh-CN" sz="2400" dirty="0"/>
              <a:t>Consider these relations on set of integers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    R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={(a,b)|a≤b}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    R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={(a,b)|a&gt;b}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    R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={(a,b)|a=b or a=-b}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    R</a:t>
            </a:r>
            <a:r>
              <a:rPr lang="en-US" altLang="zh-CN" sz="2400" baseline="-25000" dirty="0"/>
              <a:t>4</a:t>
            </a:r>
            <a:r>
              <a:rPr lang="en-US" altLang="zh-CN" sz="2400" dirty="0"/>
              <a:t>={(a,b)|a=b}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    R</a:t>
            </a:r>
            <a:r>
              <a:rPr lang="en-US" altLang="zh-CN" sz="2400" baseline="-25000" dirty="0"/>
              <a:t>5</a:t>
            </a:r>
            <a:r>
              <a:rPr lang="en-US" altLang="zh-CN" sz="2400" dirty="0"/>
              <a:t>={(a,b)|a=b+1}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    R</a:t>
            </a:r>
            <a:r>
              <a:rPr lang="en-US" altLang="zh-CN" sz="2400" baseline="-25000" dirty="0"/>
              <a:t>6</a:t>
            </a:r>
            <a:r>
              <a:rPr lang="en-US" altLang="zh-CN" sz="2400" dirty="0"/>
              <a:t>={(a,b)|a+b≤3}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    Which of these relations contain each of the pairs (1,1), (1,2), (2,1), (1, -1) and (2, 2)?</a:t>
            </a:r>
            <a:endParaRPr lang="en-US" altLang="zh-CN" sz="2400" dirty="0"/>
          </a:p>
          <a:p>
            <a:r>
              <a:rPr lang="en-US" altLang="zh-CN" sz="2400" dirty="0"/>
              <a:t>(1,1) is in R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R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, R</a:t>
            </a:r>
            <a:r>
              <a:rPr lang="en-US" altLang="zh-CN" sz="2400" baseline="-25000" dirty="0"/>
              <a:t>4</a:t>
            </a:r>
            <a:r>
              <a:rPr lang="en-US" altLang="zh-CN" sz="2400" dirty="0"/>
              <a:t> and R</a:t>
            </a:r>
            <a:r>
              <a:rPr lang="en-US" altLang="zh-CN" sz="2400" baseline="-25000" dirty="0"/>
              <a:t>6</a:t>
            </a:r>
            <a:r>
              <a:rPr lang="en-US" altLang="zh-CN" sz="2400" dirty="0"/>
              <a:t>; (1,2) is in R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 and R</a:t>
            </a:r>
            <a:r>
              <a:rPr lang="en-US" altLang="zh-CN" sz="2400" baseline="-25000" dirty="0"/>
              <a:t>6</a:t>
            </a:r>
            <a:r>
              <a:rPr lang="en-US" altLang="zh-CN" sz="2400" dirty="0"/>
              <a:t>; (2,1) is in R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R</a:t>
            </a:r>
            <a:r>
              <a:rPr lang="en-US" altLang="zh-CN" sz="2400" baseline="-25000" dirty="0"/>
              <a:t>5</a:t>
            </a:r>
            <a:r>
              <a:rPr lang="en-US" altLang="zh-CN" sz="2400" dirty="0"/>
              <a:t>, and R</a:t>
            </a:r>
            <a:r>
              <a:rPr lang="en-US" altLang="zh-CN" sz="2400" baseline="-25000" dirty="0"/>
              <a:t>6</a:t>
            </a:r>
            <a:r>
              <a:rPr lang="en-US" altLang="zh-CN" sz="2400" dirty="0"/>
              <a:t>; (1,-1) is in R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R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, and R</a:t>
            </a:r>
            <a:r>
              <a:rPr lang="en-US" altLang="zh-CN" sz="2400" baseline="-25000" dirty="0"/>
              <a:t>6</a:t>
            </a:r>
            <a:r>
              <a:rPr lang="en-US" altLang="zh-CN" sz="2400" dirty="0"/>
              <a:t>; (2,2) is in R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R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, and R</a:t>
            </a:r>
            <a:r>
              <a:rPr lang="en-US" altLang="zh-CN" sz="2400" baseline="-25000" dirty="0"/>
              <a:t>4</a:t>
            </a:r>
            <a:endParaRPr lang="en-US" altLang="zh-CN" sz="2400" baseline="-25000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example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What are the equivalence classes of 0 and 1 for congruence modulo 4?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[1]={..., −7, −3, 1, 5, 9,...}.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2500" y="2946400"/>
            <a:ext cx="4461510" cy="540385"/>
          </a:xfrm>
          <a:prstGeom prst="rect">
            <a:avLst/>
          </a:prstGeom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2291" name="日期占位符 4"/>
          <p:cNvSpPr txBox="1">
            <a:spLocks noGrp="1"/>
          </p:cNvSpPr>
          <p:nvPr>
            <p:ph type="dt" sz="half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229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 sz="4000" dirty="0"/>
              <a:t>Equivalence Relations and Partitions</a:t>
            </a:r>
            <a:endParaRPr lang="zh-CN" altLang="en-US" sz="4000" dirty="0"/>
          </a:p>
        </p:txBody>
      </p:sp>
      <p:sp>
        <p:nvSpPr>
          <p:cNvPr id="1229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dirty="0"/>
              <a:t>A : students at your school who are majoring in exactly one subject, </a:t>
            </a:r>
            <a:endParaRPr lang="en-US" altLang="zh-CN" dirty="0"/>
          </a:p>
          <a:p>
            <a:pPr eaLnBrk="1" hangingPunct="1"/>
            <a:r>
              <a:rPr lang="en-US" altLang="zh-CN" dirty="0"/>
              <a:t>R:the relation on A consisting of pairs (x, y), where x and y are students with the same major.</a:t>
            </a:r>
            <a:endParaRPr lang="en-US" altLang="zh-CN" dirty="0"/>
          </a:p>
          <a:p>
            <a:pPr eaLnBrk="1" hangingPunct="1"/>
            <a:r>
              <a:rPr lang="en-US" altLang="zh-CN" dirty="0"/>
              <a:t>Then R is an equivalence relation</a:t>
            </a:r>
            <a:endParaRPr lang="en-US" altLang="zh-CN" dirty="0"/>
          </a:p>
          <a:p>
            <a:pPr eaLnBrk="1" hangingPunct="1"/>
            <a:r>
              <a:rPr lang="zh-CN" altLang="en-US" dirty="0"/>
              <a:t>R splits all students in A into a collection of disjoint subsets, where each subset contains students with a specified major. these subsets are equivalence classes of R.</a:t>
            </a:r>
            <a:endParaRPr lang="zh-CN" altLang="en-US" dirty="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Theorem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1460" y="1635125"/>
            <a:ext cx="8435340" cy="12598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452495"/>
            <a:ext cx="8173720" cy="2045970"/>
          </a:xfrm>
          <a:prstGeom prst="rect">
            <a:avLst/>
          </a:prstGeom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a partition of a set S is a collection of disjoint nonempty subsets of S that have S as their union. In other words, the collection of subsets A</a:t>
            </a:r>
            <a:r>
              <a:rPr lang="en-US" altLang="zh-CN" baseline="-25000" dirty="0">
                <a:sym typeface="+mn-ea"/>
              </a:rPr>
              <a:t>i</a:t>
            </a:r>
            <a:r>
              <a:rPr lang="en-US" altLang="zh-CN" dirty="0">
                <a:sym typeface="+mn-ea"/>
              </a:rPr>
              <a:t>, i ∈ I (where I is an index set) forms a partition of S if and only if</a:t>
            </a:r>
            <a:endParaRPr lang="en-US" altLang="zh-CN" dirty="0">
              <a:sym typeface="+mn-ea"/>
            </a:endParaRPr>
          </a:p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i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≠</a:t>
            </a:r>
            <a:r>
              <a:rPr lang="en-US" altLang="zh-CN" dirty="0">
                <a:sym typeface="+mn-ea"/>
              </a:rPr>
              <a:t> ∅ for i ∈ I,</a:t>
            </a:r>
            <a:endParaRPr lang="en-US" altLang="zh-CN" dirty="0">
              <a:sym typeface="+mn-ea"/>
            </a:endParaRPr>
          </a:p>
          <a:p>
            <a:r>
              <a:rPr lang="en-US" altLang="zh-CN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i</a:t>
            </a:r>
            <a:r>
              <a:rPr lang="en-US" altLang="zh-CN" dirty="0">
                <a:sym typeface="+mn-ea"/>
              </a:rPr>
              <a:t> ∩ A</a:t>
            </a:r>
            <a:r>
              <a:rPr lang="en-US" altLang="zh-CN" baseline="-25000" dirty="0">
                <a:sym typeface="+mn-ea"/>
              </a:rPr>
              <a:t>j</a:t>
            </a:r>
            <a:r>
              <a:rPr lang="en-US" altLang="zh-CN" dirty="0">
                <a:sym typeface="+mn-ea"/>
              </a:rPr>
              <a:t> = ∅ when i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≠</a:t>
            </a:r>
            <a:r>
              <a:rPr lang="en-US" altLang="zh-CN" dirty="0">
                <a:sym typeface="+mn-ea"/>
              </a:rPr>
              <a:t>j,</a:t>
            </a:r>
            <a:endParaRPr lang="en-US" altLang="zh-CN" dirty="0">
              <a:sym typeface="+mn-ea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73605" y="1417955"/>
            <a:ext cx="4646930" cy="4736465"/>
          </a:xfrm>
          <a:prstGeom prst="rect">
            <a:avLst/>
          </a:prstGeom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3315" name="日期占位符 4"/>
          <p:cNvSpPr txBox="1">
            <a:spLocks noGrp="1"/>
          </p:cNvSpPr>
          <p:nvPr>
            <p:ph type="dt" sz="half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3316" name="页脚占位符 5"/>
          <p:cNvSpPr txBox="1">
            <a:spLocks noGrp="1"/>
          </p:cNvSpPr>
          <p:nvPr>
            <p:ph type="ftr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331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 dirty="0"/>
              <a:t>EXAMPLE</a:t>
            </a:r>
            <a:endParaRPr lang="en-US" altLang="zh-CN" dirty="0"/>
          </a:p>
        </p:txBody>
      </p:sp>
      <p:sp>
        <p:nvSpPr>
          <p:cNvPr id="1331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 eaLnBrk="1" hangingPunct="1"/>
            <a:r>
              <a:rPr lang="en-US" altLang="zh-CN" dirty="0"/>
              <a:t>Suppose that S = {1, 2, 3, 4, 5, 6}. The collection of sets A1 = {1, 2, 3}, A2 = {4, 5}, and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/>
              <a:t>A3 = {6} forms a partition of S, because these sets are disjoint and their union is S.</a:t>
            </a:r>
            <a:endParaRPr lang="en-US" altLang="zh-CN" dirty="0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Theorem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4150" y="1811020"/>
            <a:ext cx="8775065" cy="1583055"/>
          </a:xfrm>
          <a:prstGeom prst="rect">
            <a:avLst/>
          </a:prstGeom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example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List the ordered pairs in the equivalence relation R produced by the partition A1 = {1, 2, 3}, A2 = {4, 5}, and A3 = {6} of S = {1, 2, 3, 4, 5, 6}</a:t>
            </a:r>
            <a:endParaRPr lang="zh-CN" altLang="en-US"/>
          </a:p>
          <a:p>
            <a:r>
              <a:rPr lang="zh-CN" altLang="en-US"/>
              <a:t>The subsets in the partition are the equivalence classes of R. The pair (a, b) ∈ R if and only if a and b are in the same subset of the partition</a:t>
            </a:r>
            <a:endParaRPr lang="zh-CN" altLang="en-US"/>
          </a:p>
          <a:p>
            <a:r>
              <a:rPr lang="en-US" altLang="zh-CN"/>
              <a:t>...</a:t>
            </a:r>
            <a:endParaRPr lang="en-US" altLang="zh-CN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What are the sets in the partition of the integers arising from congruence modulo 4?</a:t>
            </a:r>
            <a:endParaRPr lang="zh-CN" altLang="en-US"/>
          </a:p>
          <a:p>
            <a:r>
              <a:rPr lang="zh-CN" altLang="en-US"/>
              <a:t>There are four congruence classes, corresponding to [0]</a:t>
            </a:r>
            <a:r>
              <a:rPr lang="zh-CN" altLang="en-US" baseline="-25000"/>
              <a:t>4</a:t>
            </a:r>
            <a:r>
              <a:rPr lang="zh-CN" altLang="en-US"/>
              <a:t>, [1]</a:t>
            </a:r>
            <a:r>
              <a:rPr lang="zh-CN" altLang="en-US" baseline="-25000"/>
              <a:t>4</a:t>
            </a:r>
            <a:r>
              <a:rPr lang="zh-CN" altLang="en-US"/>
              <a:t>, [2]</a:t>
            </a:r>
            <a:r>
              <a:rPr lang="zh-CN" altLang="en-US" baseline="-25000"/>
              <a:t>4</a:t>
            </a:r>
            <a:r>
              <a:rPr lang="zh-CN" altLang="en-US"/>
              <a:t>, and [3]</a:t>
            </a:r>
            <a:r>
              <a:rPr lang="zh-CN" altLang="en-US" baseline="-25000"/>
              <a:t>4</a:t>
            </a:r>
            <a:r>
              <a:rPr lang="zh-CN" altLang="en-US"/>
              <a:t>. They</a:t>
            </a:r>
            <a:r>
              <a:rPr lang="en-US" altLang="zh-CN"/>
              <a:t> </a:t>
            </a:r>
            <a:r>
              <a:rPr lang="zh-CN" altLang="en-US"/>
              <a:t>are the sets</a:t>
            </a:r>
            <a:endParaRPr lang="zh-CN" altLang="en-US"/>
          </a:p>
          <a:p>
            <a:r>
              <a:rPr lang="zh-CN" altLang="en-US"/>
              <a:t>These congruence classes are disjoint, and every integer is in exactly one of them. In other</a:t>
            </a:r>
            <a:r>
              <a:rPr lang="en-US" altLang="zh-CN"/>
              <a:t> </a:t>
            </a:r>
            <a:r>
              <a:rPr lang="zh-CN" altLang="en-US"/>
              <a:t>words, as Theorem 2 says, these congruence classes form a partition.</a:t>
            </a:r>
            <a:endParaRPr lang="zh-CN" altLang="en-US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2034" name="标题 172033"/>
          <p:cNvSpPr>
            <a:spLocks noGrp="1"/>
          </p:cNvSpPr>
          <p:nvPr>
            <p:ph type="ctrTitle"/>
          </p:nvPr>
        </p:nvSpPr>
        <p:spPr>
          <a:xfrm>
            <a:off x="685800" y="2514600"/>
            <a:ext cx="7772400" cy="1143000"/>
          </a:xfrm>
        </p:spPr>
        <p:txBody>
          <a:bodyPr anchor="ctr"/>
          <a:p>
            <a:pPr algn="ctr" defTabSz="914400">
              <a:buSzTx/>
            </a:pPr>
            <a:r>
              <a:rPr lang="en-US" altLang="zh-CN" sz="4800" b="1" i="0" kern="1200" baseline="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Section 9.6</a:t>
            </a:r>
            <a:br>
              <a:rPr lang="en-US" altLang="zh-CN" sz="32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endParaRPr lang="en-US" altLang="zh-CN" sz="3200" b="1" kern="1200" baseline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2035" name="副标题 172034"/>
          <p:cNvSpPr>
            <a:spLocks noGrp="1"/>
          </p:cNvSpPr>
          <p:nvPr>
            <p:ph type="subTitle" idx="1"/>
          </p:nvPr>
        </p:nvSpPr>
        <p:spPr>
          <a:xfrm>
            <a:off x="1524000" y="3810000"/>
            <a:ext cx="6400800" cy="1752600"/>
          </a:xfrm>
        </p:spPr>
        <p:txBody>
          <a:bodyPr anchor="t"/>
          <a:p>
            <a:pPr defTabSz="914400">
              <a:spcBef>
                <a:spcPct val="50000"/>
              </a:spcBef>
              <a:buSzTx/>
            </a:pPr>
            <a:r>
              <a:rPr lang="en-US" altLang="zh-CN" sz="4800" b="1" kern="1200" baseline="0">
                <a:latin typeface="Times New Roman" panose="02020603050405020304" pitchFamily="18" charset="0"/>
                <a:ea typeface="宋体" panose="02010600030101010101" pitchFamily="2" charset="-122"/>
              </a:rPr>
              <a:t>Partial Orderings</a:t>
            </a:r>
            <a:endParaRPr lang="en-US" altLang="zh-CN" sz="4800" b="1" kern="1200" baseline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914400">
              <a:spcBef>
                <a:spcPct val="50000"/>
              </a:spcBef>
              <a:buSzTx/>
            </a:pPr>
            <a:r>
              <a:rPr lang="zh-CN" altLang="en-US" sz="4800" b="1" kern="1200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偏序关系</a:t>
            </a:r>
            <a:endParaRPr lang="zh-CN" altLang="en-US" sz="4800" b="1" kern="1200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914400">
              <a:buSzTx/>
            </a:pPr>
            <a:endParaRPr lang="zh-CN" altLang="en-US" kern="1200" baseline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en-US" altLang="zh-CN" dirty="0"/>
              <a:t>How many relations are there on a set with n elements?</a:t>
            </a:r>
            <a:endParaRPr lang="en-US" altLang="zh-CN" dirty="0"/>
          </a:p>
          <a:p>
            <a:r>
              <a:rPr lang="en-US" altLang="zh-CN" dirty="0"/>
              <a:t>A relation on a set A is a subset of A x A</a:t>
            </a:r>
            <a:endParaRPr lang="en-US" altLang="zh-CN" dirty="0"/>
          </a:p>
          <a:p>
            <a:r>
              <a:rPr lang="en-US" altLang="zh-CN" dirty="0"/>
              <a:t>As A x A has n</a:t>
            </a:r>
            <a:r>
              <a:rPr lang="en-US" altLang="zh-CN" baseline="30000" dirty="0"/>
              <a:t>2</a:t>
            </a:r>
            <a:r>
              <a:rPr lang="en-US" altLang="zh-CN" dirty="0"/>
              <a:t> elements, there are       subsets</a:t>
            </a:r>
            <a:endParaRPr lang="en-US" altLang="zh-CN" dirty="0"/>
          </a:p>
          <a:p>
            <a:r>
              <a:rPr lang="en-US" altLang="zh-CN" dirty="0"/>
              <a:t>Thus there are      relations on a set with n elements</a:t>
            </a:r>
            <a:endParaRPr lang="en-US" altLang="zh-CN" dirty="0"/>
          </a:p>
          <a:p>
            <a:r>
              <a:rPr lang="en-US" altLang="zh-CN" dirty="0"/>
              <a:t>That is, there are                  relations on the set {a, b, c}  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17413" name="Object 2"/>
          <p:cNvGraphicFramePr>
            <a:graphicFrameLocks noChangeAspect="1"/>
          </p:cNvGraphicFramePr>
          <p:nvPr/>
        </p:nvGraphicFramePr>
        <p:xfrm>
          <a:off x="6781800" y="3352800"/>
          <a:ext cx="3810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228600" imgH="215900" progId="Equation.3">
                  <p:embed/>
                </p:oleObj>
              </mc:Choice>
              <mc:Fallback>
                <p:oleObj name="" r:id="rId1" imgW="228600" imgH="2159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781800" y="3352800"/>
                        <a:ext cx="381000" cy="360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5"/>
          <p:cNvGraphicFramePr>
            <a:graphicFrameLocks noChangeAspect="1"/>
          </p:cNvGraphicFramePr>
          <p:nvPr/>
        </p:nvGraphicFramePr>
        <p:xfrm>
          <a:off x="3429000" y="3962400"/>
          <a:ext cx="3810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3" imgW="228600" imgH="215900" progId="Equation.3">
                  <p:embed/>
                </p:oleObj>
              </mc:Choice>
              <mc:Fallback>
                <p:oleObj name="" r:id="rId3" imgW="228600" imgH="2159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29000" y="3962400"/>
                        <a:ext cx="381000" cy="360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6"/>
          <p:cNvGraphicFramePr>
            <a:graphicFrameLocks noChangeAspect="1"/>
          </p:cNvGraphicFramePr>
          <p:nvPr/>
        </p:nvGraphicFramePr>
        <p:xfrm>
          <a:off x="3733800" y="5029200"/>
          <a:ext cx="1503363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4" imgW="901065" imgH="228600" progId="Equation.3">
                  <p:embed/>
                </p:oleObj>
              </mc:Choice>
              <mc:Fallback>
                <p:oleObj name="" r:id="rId4" imgW="901065" imgH="2286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33800" y="5029200"/>
                        <a:ext cx="1503363" cy="382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7634" name="矩形 197633"/>
          <p:cNvSpPr/>
          <p:nvPr/>
        </p:nvSpPr>
        <p:spPr>
          <a:xfrm>
            <a:off x="457200" y="304800"/>
            <a:ext cx="8382000" cy="2122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Definition: </a:t>
            </a:r>
            <a:r>
              <a:rPr>
                <a:latin typeface="Times New Roman" panose="02020603050405020304" pitchFamily="18" charset="0"/>
              </a:rPr>
              <a:t>A relation R on a set S is called a partial ordering or partial order if it is </a:t>
            </a:r>
            <a:r>
              <a:rPr>
                <a:solidFill>
                  <a:srgbClr val="FF0000"/>
                </a:solidFill>
                <a:latin typeface="Times New Roman" panose="02020603050405020304" pitchFamily="18" charset="0"/>
              </a:rPr>
              <a:t>reflexive, antisymmetric,</a:t>
            </a:r>
            <a:r>
              <a:rPr>
                <a:latin typeface="Times New Roman" panose="02020603050405020304" pitchFamily="18" charset="0"/>
              </a:rPr>
              <a:t> and </a:t>
            </a:r>
            <a:r>
              <a:rPr>
                <a:solidFill>
                  <a:srgbClr val="FF0000"/>
                </a:solidFill>
                <a:latin typeface="Times New Roman" panose="02020603050405020304" pitchFamily="18" charset="0"/>
              </a:rPr>
              <a:t>transitive</a:t>
            </a:r>
            <a:r>
              <a:rPr>
                <a:latin typeface="Times New Roman" panose="02020603050405020304" pitchFamily="18" charset="0"/>
              </a:rPr>
              <a:t>. </a:t>
            </a:r>
            <a:endParaRPr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>
                <a:latin typeface="Times New Roman" panose="02020603050405020304" pitchFamily="18" charset="0"/>
              </a:rPr>
              <a:t>A set S together with a partial ordering R is called a </a:t>
            </a:r>
            <a:r>
              <a:rPr>
                <a:solidFill>
                  <a:srgbClr val="FF0000"/>
                </a:solidFill>
                <a:latin typeface="Times New Roman" panose="02020603050405020304" pitchFamily="18" charset="0"/>
              </a:rPr>
              <a:t>partially ordered</a:t>
            </a:r>
            <a:r>
              <a:rPr lang="en-US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>
                <a:solidFill>
                  <a:srgbClr val="FF0000"/>
                </a:solidFill>
                <a:latin typeface="Times New Roman" panose="02020603050405020304" pitchFamily="18" charset="0"/>
              </a:rPr>
              <a:t>set, or poset</a:t>
            </a:r>
            <a:r>
              <a:rPr>
                <a:latin typeface="Times New Roman" panose="02020603050405020304" pitchFamily="18" charset="0"/>
              </a:rPr>
              <a:t>, and is denoted by (S, R). Members of S are called elements of the poset.</a:t>
            </a:r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9138" name="文本框 219137"/>
          <p:cNvSpPr txBox="1"/>
          <p:nvPr/>
        </p:nvSpPr>
        <p:spPr>
          <a:xfrm>
            <a:off x="381000" y="685800"/>
            <a:ext cx="8534400" cy="47228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</a:rPr>
              <a:t>Example 1 </a:t>
            </a:r>
            <a:r>
              <a:rPr lang="en-US" altLang="zh-CN">
                <a:latin typeface="Times New Roman" panose="02020603050405020304" pitchFamily="18" charset="0"/>
              </a:rPr>
              <a:t>Show that the “greater than or equal” relation (≥)is a partial ordering on the set of integers.</a:t>
            </a:r>
            <a:endParaRPr lang="en-US" altLang="zh-CN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</a:rPr>
              <a:t>Solution</a:t>
            </a:r>
            <a:r>
              <a:rPr lang="en-US" altLang="zh-CN">
                <a:latin typeface="Times New Roman" panose="02020603050405020304" pitchFamily="18" charset="0"/>
              </a:rPr>
              <a:t>:  Since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 ≥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 for every integer a, ≥ is reflexive. If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 ≥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 and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 ≥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, then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. Hence, ≥ is </a:t>
            </a:r>
            <a:r>
              <a:rPr lang="en-US" altLang="zh-CN" err="1">
                <a:latin typeface="Times New Roman" panose="02020603050405020304" pitchFamily="18" charset="0"/>
              </a:rPr>
              <a:t>antisymmetric</a:t>
            </a:r>
            <a:r>
              <a:rPr lang="en-US" altLang="zh-CN">
                <a:latin typeface="Times New Roman" panose="02020603050405020304" pitchFamily="18" charset="0"/>
              </a:rPr>
              <a:t>. Finally, ≥ is transitive since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 ≥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 and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 ≥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 imply that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 ≥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. It follows that ≥ is a partial ordering on the set of integers and (Z, ≥) is a </a:t>
            </a:r>
            <a:r>
              <a:rPr lang="en-US" altLang="zh-CN" err="1">
                <a:latin typeface="Times New Roman" panose="02020603050405020304" pitchFamily="18" charset="0"/>
              </a:rPr>
              <a:t>poset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0162" name="文本框 220161"/>
          <p:cNvSpPr txBox="1"/>
          <p:nvPr/>
        </p:nvSpPr>
        <p:spPr>
          <a:xfrm>
            <a:off x="457200" y="914400"/>
            <a:ext cx="8458200" cy="28613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Char char="•"/>
            </a:pPr>
            <a:r>
              <a:rPr lang="zh-CN" altLang="en-US">
                <a:latin typeface="Tahoma" panose="020B0604030504040204" pitchFamily="34" charset="0"/>
              </a:rPr>
              <a:t> </a:t>
            </a:r>
            <a:r>
              <a:rPr lang="en-US" altLang="zh-CN">
                <a:latin typeface="Tahoma" panose="020B0604030504040204" pitchFamily="34" charset="0"/>
              </a:rPr>
              <a:t>The divisibility relation</a:t>
            </a:r>
            <a:r>
              <a:rPr lang="zh-CN" altLang="en-US" dirty="0">
                <a:latin typeface="Tahoma" panose="020B0604030504040204" pitchFamily="34" charset="0"/>
              </a:rPr>
              <a:t>可整除 | </a:t>
            </a:r>
            <a:r>
              <a:rPr lang="en-US" altLang="zh-CN">
                <a:latin typeface="Tahoma" panose="020B0604030504040204" pitchFamily="34" charset="0"/>
              </a:rPr>
              <a:t>is a partial ordering on the set of positive integers. (Z</a:t>
            </a:r>
            <a:r>
              <a:rPr lang="en-US" altLang="zh-CN" baseline="30000">
                <a:latin typeface="Tahoma" panose="020B0604030504040204" pitchFamily="34" charset="0"/>
              </a:rPr>
              <a:t>+</a:t>
            </a:r>
            <a:r>
              <a:rPr lang="en-US" altLang="zh-CN">
                <a:latin typeface="Tahoma" panose="020B0604030504040204" pitchFamily="34" charset="0"/>
              </a:rPr>
              <a:t>,|) is a </a:t>
            </a:r>
            <a:r>
              <a:rPr lang="en-US" altLang="zh-CN" err="1">
                <a:latin typeface="Tahoma" panose="020B0604030504040204" pitchFamily="34" charset="0"/>
              </a:rPr>
              <a:t>poset</a:t>
            </a:r>
            <a:r>
              <a:rPr lang="en-US" altLang="zh-CN">
                <a:latin typeface="Tahoma" panose="020B0604030504040204" pitchFamily="34" charset="0"/>
              </a:rPr>
              <a:t>. </a:t>
            </a:r>
            <a:endParaRPr lang="en-US" altLang="zh-CN">
              <a:latin typeface="Tahoma" panose="020B0604030504040204" pitchFamily="34" charset="0"/>
            </a:endParaRPr>
          </a:p>
          <a:p>
            <a:pPr>
              <a:spcBef>
                <a:spcPct val="50000"/>
              </a:spcBef>
              <a:buChar char="•"/>
            </a:pPr>
            <a:endParaRPr lang="en-US" altLang="zh-CN">
              <a:latin typeface="Tahoma" panose="020B0604030504040204" pitchFamily="34" charset="0"/>
            </a:endParaRPr>
          </a:p>
          <a:p>
            <a:pPr>
              <a:spcBef>
                <a:spcPct val="50000"/>
              </a:spcBef>
              <a:buChar char="•"/>
            </a:pPr>
            <a:endParaRPr lang="en-US" altLang="zh-CN">
              <a:latin typeface="Tahoma" panose="020B0604030504040204" pitchFamily="34" charset="0"/>
            </a:endParaRPr>
          </a:p>
          <a:p>
            <a:pPr>
              <a:spcBef>
                <a:spcPct val="50000"/>
              </a:spcBef>
              <a:buChar char="•"/>
            </a:pPr>
            <a:r>
              <a:rPr lang="en-US" altLang="zh-CN">
                <a:latin typeface="Tahoma" panose="020B0604030504040204" pitchFamily="34" charset="0"/>
              </a:rPr>
              <a:t> The inclusion relation </a:t>
            </a:r>
            <a:r>
              <a:rPr lang="en-US" altLang="zh-CN" b="1">
                <a:latin typeface="Tahoma" panose="020B0604030504040204" pitchFamily="34" charset="0"/>
                <a:sym typeface="Symbol" panose="05050102010706020507" pitchFamily="18" charset="2"/>
              </a:rPr>
              <a:t></a:t>
            </a:r>
            <a:r>
              <a:rPr lang="en-US" altLang="zh-CN">
                <a:latin typeface="Tahoma" panose="020B0604030504040204" pitchFamily="34" charset="0"/>
              </a:rPr>
              <a:t> is a partial ordering on the power set of a set S. (P(S), </a:t>
            </a:r>
            <a:r>
              <a:rPr lang="en-US" altLang="zh-CN" b="1">
                <a:latin typeface="Tahoma" panose="020B0604030504040204" pitchFamily="34" charset="0"/>
                <a:sym typeface="Symbol" panose="05050102010706020507" pitchFamily="18" charset="2"/>
              </a:rPr>
              <a:t></a:t>
            </a:r>
            <a:r>
              <a:rPr lang="en-US" altLang="zh-CN">
                <a:latin typeface="Tahoma" panose="020B0604030504040204" pitchFamily="34" charset="0"/>
              </a:rPr>
              <a:t>) is a </a:t>
            </a:r>
            <a:r>
              <a:rPr lang="en-US" altLang="zh-CN" err="1">
                <a:latin typeface="Tahoma" panose="020B0604030504040204" pitchFamily="34" charset="0"/>
              </a:rPr>
              <a:t>poset</a:t>
            </a:r>
            <a:r>
              <a:rPr lang="en-US" altLang="zh-CN">
                <a:latin typeface="Tahoma" panose="020B0604030504040204" pitchFamily="34" charset="0"/>
              </a:rPr>
              <a:t>.</a:t>
            </a:r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245" y="2495550"/>
            <a:ext cx="8641080" cy="2442845"/>
          </a:xfrm>
          <a:prstGeom prst="rect">
            <a:avLst/>
          </a:prstGeom>
        </p:spPr>
      </p:pic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1186" name="文本框 221185"/>
          <p:cNvSpPr txBox="1"/>
          <p:nvPr/>
        </p:nvSpPr>
        <p:spPr>
          <a:xfrm>
            <a:off x="990600" y="609600"/>
            <a:ext cx="7315200" cy="2676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Char char="•"/>
            </a:pPr>
            <a:r>
              <a:rPr lang="en-US" altLang="zh-CN">
                <a:latin typeface="Times New Roman" panose="02020603050405020304" pitchFamily="18" charset="0"/>
              </a:rPr>
              <a:t>In a </a:t>
            </a:r>
            <a:r>
              <a:rPr lang="en-US" altLang="zh-CN" err="1">
                <a:latin typeface="Times New Roman" panose="02020603050405020304" pitchFamily="18" charset="0"/>
              </a:rPr>
              <a:t>poset </a:t>
            </a:r>
            <a:r>
              <a:rPr lang="en-US" altLang="zh-CN">
                <a:latin typeface="Times New Roman" panose="02020603050405020304" pitchFamily="18" charset="0"/>
              </a:rPr>
              <a:t>the notation a ≼ b denotes that (a,b)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R.</a:t>
            </a:r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  <a:buChar char="•"/>
            </a:pP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The notation a</a:t>
            </a:r>
            <a:r>
              <a:rPr lang="en-US" altLang="zh-CN">
                <a:latin typeface="Times New Roman" panose="02020603050405020304" pitchFamily="18" charset="0"/>
                <a:sym typeface="MT Extra" panose="05050102010205020202" pitchFamily="18" charset="2"/>
              </a:rPr>
              <a:t>b denotes that a ≼b, but 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>
                <a:latin typeface="Times New Roman" panose="02020603050405020304" pitchFamily="18" charset="0"/>
                <a:sym typeface="MT Extra" panose="05050102010205020202" pitchFamily="18" charset="2"/>
              </a:rPr>
              <a:t>b.</a:t>
            </a:r>
            <a:endParaRPr lang="en-US" altLang="zh-CN">
              <a:latin typeface="Times New Roman" panose="02020603050405020304" pitchFamily="18" charset="0"/>
              <a:sym typeface="MT Extra" panose="05050102010205020202" pitchFamily="18" charset="2"/>
            </a:endParaRPr>
          </a:p>
          <a:p>
            <a:pPr>
              <a:spcBef>
                <a:spcPct val="50000"/>
              </a:spcBef>
              <a:buChar char="•"/>
            </a:pPr>
            <a:r>
              <a:rPr lang="en-US" altLang="zh-CN">
                <a:latin typeface="Times New Roman" panose="02020603050405020304" pitchFamily="18" charset="0"/>
                <a:sym typeface="MT Extra" panose="05050102010205020202" pitchFamily="18" charset="2"/>
              </a:rPr>
              <a:t> (S, ≼ ) is a </a:t>
            </a:r>
            <a:r>
              <a:rPr lang="en-US" altLang="zh-CN" err="1">
                <a:latin typeface="Times New Roman" panose="02020603050405020304" pitchFamily="18" charset="0"/>
                <a:sym typeface="MT Extra" panose="05050102010205020202" pitchFamily="18" charset="2"/>
              </a:rPr>
              <a:t>poset</a:t>
            </a:r>
            <a:r>
              <a:rPr lang="en-US" altLang="zh-CN">
                <a:latin typeface="Times New Roman" panose="02020603050405020304" pitchFamily="18" charset="0"/>
                <a:sym typeface="MT Extra" panose="05050102010205020202" pitchFamily="18" charset="2"/>
              </a:rPr>
              <a:t>.</a:t>
            </a:r>
            <a:endParaRPr lang="en-US" altLang="zh-CN">
              <a:latin typeface="Times New Roman" panose="02020603050405020304" pitchFamily="18" charset="0"/>
              <a:sym typeface="MT Extra" panose="05050102010205020202" pitchFamily="18" charset="2"/>
            </a:endParaRPr>
          </a:p>
          <a:p>
            <a:pPr>
              <a:spcBef>
                <a:spcPct val="50000"/>
              </a:spcBef>
              <a:buChar char="•"/>
            </a:pPr>
            <a:endParaRPr lang="en-US" altLang="zh-CN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en-US" altLang="zh-CN">
              <a:latin typeface="Times New Roman" panose="02020603050405020304" pitchFamily="18" charset="0"/>
            </a:endParaRPr>
          </a:p>
        </p:txBody>
      </p:sp>
      <p:graphicFrame>
        <p:nvGraphicFramePr>
          <p:cNvPr id="221187" name="对象 221186"/>
          <p:cNvGraphicFramePr/>
          <p:nvPr/>
        </p:nvGraphicFramePr>
        <p:xfrm>
          <a:off x="5257800" y="762000"/>
          <a:ext cx="3254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051560" imgH="1225550" progId="Visio.Drawing.6">
                  <p:embed/>
                </p:oleObj>
              </mc:Choice>
              <mc:Fallback>
                <p:oleObj name="" r:id="rId1" imgW="1051560" imgH="1225550" progId="Visio.Drawing.6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257800" y="762000"/>
                        <a:ext cx="325438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88" name="对象 221187"/>
          <p:cNvGraphicFramePr/>
          <p:nvPr/>
        </p:nvGraphicFramePr>
        <p:xfrm>
          <a:off x="6553200" y="1981200"/>
          <a:ext cx="3254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1051560" imgH="1225550" progId="Visio.Drawing.6">
                  <p:embed/>
                </p:oleObj>
              </mc:Choice>
              <mc:Fallback>
                <p:oleObj name="" r:id="rId3" imgW="1051560" imgH="1225550" progId="Visio.Drawing.6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553200" y="1981200"/>
                        <a:ext cx="325438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90" name="对象 221189"/>
          <p:cNvGraphicFramePr/>
          <p:nvPr/>
        </p:nvGraphicFramePr>
        <p:xfrm>
          <a:off x="1905000" y="3124200"/>
          <a:ext cx="3254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4" imgW="1051560" imgH="1225550" progId="Visio.Drawing.6">
                  <p:embed/>
                </p:oleObj>
              </mc:Choice>
              <mc:Fallback>
                <p:oleObj name="" r:id="rId4" imgW="1051560" imgH="1225550" progId="Visio.Drawing.6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05000" y="3124200"/>
                        <a:ext cx="325438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8658" name="文本框 198657"/>
          <p:cNvSpPr txBox="1"/>
          <p:nvPr/>
        </p:nvSpPr>
        <p:spPr>
          <a:xfrm>
            <a:off x="762000" y="1066800"/>
            <a:ext cx="8153400" cy="228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Note: It is not required that two things be related under a partial order. That‘s the </a:t>
            </a:r>
            <a:r>
              <a:rPr lang="en-US" altLang="zh-CN" i="1">
                <a:latin typeface="Times New Roman" panose="02020603050405020304" pitchFamily="18" charset="0"/>
              </a:rPr>
              <a:t>partial </a:t>
            </a:r>
            <a:r>
              <a:rPr lang="en-US" altLang="zh-CN">
                <a:latin typeface="Times New Roman" panose="02020603050405020304" pitchFamily="18" charset="0"/>
              </a:rPr>
              <a:t>part of it</a:t>
            </a:r>
            <a:r>
              <a:rPr lang="zh-CN" altLang="en-US" dirty="0">
                <a:latin typeface="Times New Roman" panose="02020603050405020304" pitchFamily="18" charset="0"/>
              </a:rPr>
              <a:t>部分偏序. 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                                                *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98659" name="文本框 198658"/>
          <p:cNvSpPr txBox="1"/>
          <p:nvPr/>
        </p:nvSpPr>
        <p:spPr>
          <a:xfrm>
            <a:off x="609600" y="3048000"/>
            <a:ext cx="8305800" cy="2122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</a:rPr>
              <a:t>Definition </a:t>
            </a:r>
            <a:r>
              <a:rPr lang="en-US" altLang="zh-CN">
                <a:latin typeface="Times New Roman" panose="02020603050405020304" pitchFamily="18" charset="0"/>
              </a:rPr>
              <a:t>The elements a and b of a </a:t>
            </a:r>
            <a:r>
              <a:rPr lang="en-US" altLang="zh-CN" err="1">
                <a:latin typeface="Times New Roman" panose="02020603050405020304" pitchFamily="18" charset="0"/>
              </a:rPr>
              <a:t>poset</a:t>
            </a:r>
            <a:r>
              <a:rPr lang="en-US" altLang="zh-CN">
                <a:latin typeface="Times New Roman" panose="02020603050405020304" pitchFamily="18" charset="0"/>
              </a:rPr>
              <a:t>(S,  ≼  ) are called </a:t>
            </a:r>
            <a:r>
              <a:rPr lang="en-US" altLang="zh-CN" b="1">
                <a:solidFill>
                  <a:srgbClr val="CC0000"/>
                </a:solidFill>
                <a:latin typeface="Times New Roman" panose="02020603050405020304" pitchFamily="18" charset="0"/>
              </a:rPr>
              <a:t>comparable</a:t>
            </a:r>
            <a:r>
              <a:rPr lang="zh-CN" altLang="en-US" b="1" dirty="0">
                <a:solidFill>
                  <a:srgbClr val="CC0000"/>
                </a:solidFill>
                <a:latin typeface="Times New Roman" panose="02020603050405020304" pitchFamily="18" charset="0"/>
              </a:rPr>
              <a:t>相容的，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if either a ≼b or b ≼ a. When a and b are elements of S such that neither a≼b nor b≼a, a and b are </a:t>
            </a:r>
            <a:r>
              <a:rPr lang="en-US" altLang="zh-CN" b="1" err="1">
                <a:solidFill>
                  <a:srgbClr val="CC0000"/>
                </a:solidFill>
                <a:latin typeface="Times New Roman" panose="02020603050405020304" pitchFamily="18" charset="0"/>
              </a:rPr>
              <a:t>imcomparable</a:t>
            </a:r>
            <a:r>
              <a:rPr lang="zh-CN" altLang="en-US" b="1" dirty="0">
                <a:solidFill>
                  <a:srgbClr val="CC0000"/>
                </a:solidFill>
                <a:latin typeface="Times New Roman" panose="02020603050405020304" pitchFamily="18" charset="0"/>
              </a:rPr>
              <a:t>不相容的</a:t>
            </a:r>
            <a:r>
              <a:rPr lang="zh-CN" altLang="en-US" dirty="0">
                <a:latin typeface="Times New Roman" panose="02020603050405020304" pitchFamily="18" charset="0"/>
              </a:rPr>
              <a:t>.</a:t>
            </a:r>
            <a:r>
              <a:rPr lang="zh-CN" altLang="en-US" dirty="0">
                <a:latin typeface="Tahoma" panose="020B0604030504040204" pitchFamily="34" charset="0"/>
              </a:rPr>
              <a:t> </a:t>
            </a:r>
            <a:endParaRPr lang="zh-CN" altLang="en-US" dirty="0">
              <a:latin typeface="Tahoma" panose="020B0604030504040204" pitchFamily="34" charset="0"/>
            </a:endParaRPr>
          </a:p>
          <a:p>
            <a:pPr>
              <a:spcBef>
                <a:spcPct val="50000"/>
              </a:spcBef>
              <a:buChar char="•"/>
            </a:pPr>
            <a:endParaRPr lang="zh-CN" altLang="en-US">
              <a:latin typeface="Tahoma" panose="020B0604030504040204" pitchFamily="34" charset="0"/>
            </a:endParaRPr>
          </a:p>
        </p:txBody>
      </p:sp>
      <p:graphicFrame>
        <p:nvGraphicFramePr>
          <p:cNvPr id="198660" name="对象 198659"/>
          <p:cNvGraphicFramePr/>
          <p:nvPr/>
        </p:nvGraphicFramePr>
        <p:xfrm>
          <a:off x="8153400" y="3200400"/>
          <a:ext cx="3254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1051560" imgH="1225550" progId="Visio.Drawing.6">
                  <p:embed/>
                </p:oleObj>
              </mc:Choice>
              <mc:Fallback>
                <p:oleObj name="" r:id="rId1" imgW="1051560" imgH="1225550" progId="Visio.Drawing.6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153400" y="3200400"/>
                        <a:ext cx="325438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1" name="对象 198660"/>
          <p:cNvGraphicFramePr/>
          <p:nvPr/>
        </p:nvGraphicFramePr>
        <p:xfrm>
          <a:off x="1447800" y="4191000"/>
          <a:ext cx="3254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3" imgW="1051560" imgH="1225550" progId="Visio.Drawing.6">
                  <p:embed/>
                </p:oleObj>
              </mc:Choice>
              <mc:Fallback>
                <p:oleObj name="" r:id="rId3" imgW="1051560" imgH="1225550" progId="Visio.Drawing.6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47800" y="4191000"/>
                        <a:ext cx="325438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2" name="对象 198661"/>
          <p:cNvGraphicFramePr/>
          <p:nvPr/>
        </p:nvGraphicFramePr>
        <p:xfrm>
          <a:off x="7772400" y="3657600"/>
          <a:ext cx="3254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4" imgW="1051560" imgH="1225550" progId="Visio.Drawing.6">
                  <p:embed/>
                </p:oleObj>
              </mc:Choice>
              <mc:Fallback>
                <p:oleObj name="" r:id="rId4" imgW="1051560" imgH="1225550" progId="Visio.Drawing.6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772400" y="3657600"/>
                        <a:ext cx="325438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3" name="对象 198662"/>
          <p:cNvGraphicFramePr/>
          <p:nvPr/>
        </p:nvGraphicFramePr>
        <p:xfrm>
          <a:off x="2819400" y="4648200"/>
          <a:ext cx="3254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5" imgW="1051560" imgH="1225550" progId="Visio.Drawing.6">
                  <p:embed/>
                </p:oleObj>
              </mc:Choice>
              <mc:Fallback>
                <p:oleObj name="" r:id="rId5" imgW="1051560" imgH="1225550" progId="Visio.Drawing.6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19400" y="4648200"/>
                        <a:ext cx="325438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4" name="对象 198663"/>
          <p:cNvGraphicFramePr/>
          <p:nvPr/>
        </p:nvGraphicFramePr>
        <p:xfrm>
          <a:off x="4343400" y="4648200"/>
          <a:ext cx="3254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6" imgW="1051560" imgH="1225550" progId="Visio.Drawing.6">
                  <p:embed/>
                </p:oleObj>
              </mc:Choice>
              <mc:Fallback>
                <p:oleObj name="" r:id="rId6" imgW="1051560" imgH="1225550" progId="Visio.Drawing.6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343400" y="4648200"/>
                        <a:ext cx="325438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3234" name="文本框 223233"/>
          <p:cNvSpPr txBox="1"/>
          <p:nvPr/>
        </p:nvSpPr>
        <p:spPr>
          <a:xfrm>
            <a:off x="533400" y="1600200"/>
            <a:ext cx="8153400" cy="30178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</a:rPr>
              <a:t>Example  </a:t>
            </a:r>
            <a:r>
              <a:rPr lang="en-US" altLang="zh-CN">
                <a:latin typeface="Times New Roman" panose="02020603050405020304" pitchFamily="18" charset="0"/>
              </a:rPr>
              <a:t>In the </a:t>
            </a:r>
            <a:r>
              <a:rPr lang="en-US" altLang="zh-CN" err="1">
                <a:latin typeface="Times New Roman" panose="02020603050405020304" pitchFamily="18" charset="0"/>
              </a:rPr>
              <a:t>poset </a:t>
            </a:r>
            <a:r>
              <a:rPr lang="en-US" altLang="zh-CN">
                <a:latin typeface="Times New Roman" panose="02020603050405020304" pitchFamily="18" charset="0"/>
              </a:rPr>
              <a:t>(Z</a:t>
            </a:r>
            <a:r>
              <a:rPr lang="en-US" altLang="zh-CN" baseline="30000">
                <a:latin typeface="Times New Roman" panose="02020603050405020304" pitchFamily="18" charset="0"/>
              </a:rPr>
              <a:t>+</a:t>
            </a:r>
            <a:r>
              <a:rPr lang="en-US" altLang="zh-CN">
                <a:latin typeface="Times New Roman" panose="02020603050405020304" pitchFamily="18" charset="0"/>
              </a:rPr>
              <a:t>,|), are the integers 3 and 9 comparable? Are 5 and 7 comparable?</a:t>
            </a:r>
            <a:endParaRPr lang="en-US" altLang="zh-CN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</a:rPr>
              <a:t>Solution   </a:t>
            </a:r>
            <a:r>
              <a:rPr lang="en-US" altLang="zh-CN">
                <a:latin typeface="Times New Roman" panose="02020603050405020304" pitchFamily="18" charset="0"/>
              </a:rPr>
              <a:t>The integers 3 and 9 are comparable since 3|9.</a:t>
            </a:r>
            <a:endParaRPr lang="en-US" altLang="zh-CN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The integers 5 and 7 are not comparable.</a:t>
            </a:r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2210" name="文本框 222209"/>
          <p:cNvSpPr txBox="1"/>
          <p:nvPr/>
        </p:nvSpPr>
        <p:spPr>
          <a:xfrm>
            <a:off x="533400" y="381000"/>
            <a:ext cx="8305800" cy="2528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</a:rPr>
              <a:t>Definition</a:t>
            </a:r>
            <a:r>
              <a:rPr lang="en-US" altLang="zh-CN">
                <a:latin typeface="Times New Roman" panose="02020603050405020304" pitchFamily="18" charset="0"/>
              </a:rPr>
              <a:t>  If (S,R) is a </a:t>
            </a:r>
            <a:r>
              <a:rPr lang="en-US" altLang="zh-CN" err="1">
                <a:latin typeface="Times New Roman" panose="02020603050405020304" pitchFamily="18" charset="0"/>
              </a:rPr>
              <a:t>poset</a:t>
            </a:r>
            <a:r>
              <a:rPr lang="en-US" altLang="zh-CN">
                <a:latin typeface="Times New Roman" panose="02020603050405020304" pitchFamily="18" charset="0"/>
              </a:rPr>
              <a:t> and every two elements are comparable, S is called a </a:t>
            </a:r>
            <a:r>
              <a:rPr lang="en-US" altLang="zh-CN" b="1" i="1">
                <a:solidFill>
                  <a:srgbClr val="CC0000"/>
                </a:solidFill>
                <a:latin typeface="Times New Roman" panose="02020603050405020304" pitchFamily="18" charset="0"/>
              </a:rPr>
              <a:t>total ordered</a:t>
            </a:r>
            <a:r>
              <a:rPr lang="en-US" altLang="zh-CN" i="1">
                <a:latin typeface="Times New Roman" panose="02020603050405020304" pitchFamily="18" charset="0"/>
              </a:rPr>
              <a:t> </a:t>
            </a:r>
            <a:r>
              <a:rPr lang="zh-CN" altLang="en-US" b="1" i="1" dirty="0">
                <a:solidFill>
                  <a:srgbClr val="CC0000"/>
                </a:solidFill>
                <a:latin typeface="Times New Roman" panose="02020603050405020304" pitchFamily="18" charset="0"/>
              </a:rPr>
              <a:t>全序</a:t>
            </a:r>
            <a:r>
              <a:rPr lang="en-US" altLang="zh-CN">
                <a:latin typeface="Times New Roman" panose="02020603050405020304" pitchFamily="18" charset="0"/>
              </a:rPr>
              <a:t>or </a:t>
            </a:r>
            <a:r>
              <a:rPr lang="en-US" altLang="zh-CN" b="1" i="1">
                <a:solidFill>
                  <a:srgbClr val="CC0000"/>
                </a:solidFill>
                <a:latin typeface="Times New Roman" panose="02020603050405020304" pitchFamily="18" charset="0"/>
              </a:rPr>
              <a:t>linear ordered</a:t>
            </a:r>
            <a:r>
              <a:rPr lang="zh-CN" altLang="en-US" b="1" i="1" dirty="0">
                <a:solidFill>
                  <a:srgbClr val="CC0000"/>
                </a:solidFill>
                <a:latin typeface="Times New Roman" panose="02020603050405020304" pitchFamily="18" charset="0"/>
              </a:rPr>
              <a:t>线序</a:t>
            </a:r>
            <a:r>
              <a:rPr lang="zh-CN" altLang="en-US" i="1" dirty="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or </a:t>
            </a:r>
            <a:r>
              <a:rPr lang="en-US" altLang="zh-CN" b="1" i="1">
                <a:solidFill>
                  <a:srgbClr val="CC0000"/>
                </a:solidFill>
                <a:latin typeface="Times New Roman" panose="02020603050405020304" pitchFamily="18" charset="0"/>
              </a:rPr>
              <a:t>simple ordered set</a:t>
            </a:r>
            <a:r>
              <a:rPr lang="zh-CN" altLang="en-US" b="1" i="1" dirty="0">
                <a:solidFill>
                  <a:srgbClr val="CC0000"/>
                </a:solidFill>
                <a:latin typeface="Times New Roman" panose="02020603050405020304" pitchFamily="18" charset="0"/>
              </a:rPr>
              <a:t>简单有序集</a:t>
            </a:r>
            <a:r>
              <a:rPr lang="zh-CN" altLang="en-US" dirty="0">
                <a:latin typeface="Times New Roman" panose="02020603050405020304" pitchFamily="18" charset="0"/>
              </a:rPr>
              <a:t>. </a:t>
            </a:r>
            <a:r>
              <a:rPr lang="en-US" altLang="zh-CN">
                <a:latin typeface="Times New Roman" panose="02020603050405020304" pitchFamily="18" charset="0"/>
              </a:rPr>
              <a:t>In this case </a:t>
            </a:r>
            <a:r>
              <a:rPr lang="en-US" altLang="zh-CN" i="1">
                <a:latin typeface="Times New Roman" panose="02020603050405020304" pitchFamily="18" charset="0"/>
              </a:rPr>
              <a:t>(S, R) </a:t>
            </a:r>
            <a:r>
              <a:rPr lang="en-US" altLang="zh-CN">
                <a:latin typeface="Times New Roman" panose="02020603050405020304" pitchFamily="18" charset="0"/>
              </a:rPr>
              <a:t>is called a </a:t>
            </a:r>
            <a:r>
              <a:rPr lang="en-US" altLang="zh-CN" b="1" i="1">
                <a:solidFill>
                  <a:srgbClr val="CC0000"/>
                </a:solidFill>
                <a:latin typeface="Times New Roman" panose="02020603050405020304" pitchFamily="18" charset="0"/>
              </a:rPr>
              <a:t>chain</a:t>
            </a:r>
            <a:r>
              <a:rPr lang="zh-CN" altLang="en-US" b="1" i="1" dirty="0">
                <a:solidFill>
                  <a:srgbClr val="CC0000"/>
                </a:solidFill>
                <a:latin typeface="Times New Roman" panose="02020603050405020304" pitchFamily="18" charset="0"/>
              </a:rPr>
              <a:t>链</a:t>
            </a:r>
            <a:r>
              <a:rPr lang="zh-CN" altLang="en-US" dirty="0">
                <a:latin typeface="Times New Roman" panose="02020603050405020304" pitchFamily="18" charset="0"/>
              </a:rPr>
              <a:t>.</a:t>
            </a:r>
            <a:endParaRPr lang="zh-CN" altLang="en-US">
              <a:latin typeface="Tahoma" panose="020B0604030504040204" pitchFamily="34" charset="0"/>
            </a:endParaRPr>
          </a:p>
        </p:txBody>
      </p:sp>
      <p:sp>
        <p:nvSpPr>
          <p:cNvPr id="222211" name="文本框 222210"/>
          <p:cNvSpPr txBox="1"/>
          <p:nvPr/>
        </p:nvSpPr>
        <p:spPr>
          <a:xfrm>
            <a:off x="533400" y="2667000"/>
            <a:ext cx="8153400" cy="32607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</a:rPr>
              <a:t>Example  </a:t>
            </a:r>
            <a:r>
              <a:rPr lang="en-US" altLang="zh-CN">
                <a:latin typeface="Times New Roman" panose="02020603050405020304" pitchFamily="18" charset="0"/>
              </a:rPr>
              <a:t>The </a:t>
            </a:r>
            <a:r>
              <a:rPr lang="en-US" altLang="zh-CN" err="1">
                <a:latin typeface="Times New Roman" panose="02020603050405020304" pitchFamily="18" charset="0"/>
              </a:rPr>
              <a:t>poset </a:t>
            </a:r>
            <a:r>
              <a:rPr lang="en-US" altLang="zh-CN">
                <a:latin typeface="Times New Roman" panose="02020603050405020304" pitchFamily="18" charset="0"/>
              </a:rPr>
              <a:t>(Z,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) is totally ordered, since a b or b a whenever a and b are integers. </a:t>
            </a:r>
            <a:r>
              <a:rPr lang="en-US" altLang="zh-CN" i="1">
                <a:latin typeface="Times New Roman" panose="02020603050405020304" pitchFamily="18" charset="0"/>
              </a:rPr>
              <a:t>(Z, </a:t>
            </a:r>
            <a:r>
              <a:rPr lang="en-US" altLang="zh-CN">
                <a:latin typeface="Symbol" panose="05050102010706020507" pitchFamily="18" charset="2"/>
              </a:rPr>
              <a:t>£</a:t>
            </a:r>
            <a:r>
              <a:rPr lang="en-US" altLang="zh-CN" i="1">
                <a:latin typeface="Times New Roman" panose="02020603050405020304" pitchFamily="18" charset="0"/>
              </a:rPr>
              <a:t>) </a:t>
            </a:r>
            <a:r>
              <a:rPr lang="en-US" altLang="zh-CN">
                <a:latin typeface="Times New Roman" panose="02020603050405020304" pitchFamily="18" charset="0"/>
              </a:rPr>
              <a:t>is a chain.</a:t>
            </a:r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</a:rPr>
              <a:t>Example 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The </a:t>
            </a:r>
            <a:r>
              <a:rPr lang="en-US" altLang="zh-CN" err="1">
                <a:latin typeface="Times New Roman" panose="02020603050405020304" pitchFamily="18" charset="0"/>
                <a:sym typeface="Symbol" panose="05050102010706020507" pitchFamily="18" charset="2"/>
              </a:rPr>
              <a:t>poset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(Z</a:t>
            </a:r>
            <a:r>
              <a:rPr lang="en-US" altLang="zh-CN" baseline="30000"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,|) is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not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totally ordered since it contains elements that are incomparable, such as 5 and 7.</a:t>
            </a:r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0706" name="文本框 200705"/>
          <p:cNvSpPr txBox="1"/>
          <p:nvPr/>
        </p:nvSpPr>
        <p:spPr>
          <a:xfrm>
            <a:off x="381000" y="533400"/>
            <a:ext cx="8763000" cy="5699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Definition: </a:t>
            </a:r>
            <a:r>
              <a:rPr lang="en-US" altLang="zh-CN">
                <a:latin typeface="Times New Roman" panose="02020603050405020304" pitchFamily="18" charset="0"/>
              </a:rPr>
              <a:t>Let </a:t>
            </a:r>
            <a:r>
              <a:rPr lang="en-US" altLang="zh-CN" i="1">
                <a:latin typeface="Times New Roman" panose="02020603050405020304" pitchFamily="18" charset="0"/>
              </a:rPr>
              <a:t>R </a:t>
            </a:r>
            <a:r>
              <a:rPr lang="en-US" altLang="zh-CN">
                <a:latin typeface="Times New Roman" panose="02020603050405020304" pitchFamily="18" charset="0"/>
              </a:rPr>
              <a:t>be a total order on </a:t>
            </a:r>
            <a:r>
              <a:rPr lang="en-US" altLang="zh-CN" i="1">
                <a:latin typeface="Times New Roman" panose="02020603050405020304" pitchFamily="18" charset="0"/>
              </a:rPr>
              <a:t>A </a:t>
            </a:r>
            <a:r>
              <a:rPr lang="en-US" altLang="zh-CN">
                <a:latin typeface="Times New Roman" panose="02020603050405020304" pitchFamily="18" charset="0"/>
              </a:rPr>
              <a:t>and suppose </a:t>
            </a:r>
            <a:r>
              <a:rPr lang="en-US" altLang="zh-CN" i="1">
                <a:latin typeface="Times New Roman" panose="02020603050405020304" pitchFamily="18" charset="0"/>
              </a:rPr>
              <a:t>S </a:t>
            </a:r>
            <a:r>
              <a:rPr lang="en-US" altLang="zh-CN">
                <a:latin typeface="Symbol" panose="05050102010706020507" pitchFamily="18" charset="2"/>
              </a:rPr>
              <a:t>Í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. An element </a:t>
            </a:r>
            <a:r>
              <a:rPr lang="en-US" altLang="zh-CN" i="1">
                <a:latin typeface="Times New Roman" panose="02020603050405020304" pitchFamily="18" charset="0"/>
              </a:rPr>
              <a:t>s </a:t>
            </a:r>
            <a:r>
              <a:rPr lang="en-US" altLang="zh-CN">
                <a:latin typeface="Times New Roman" panose="02020603050405020304" pitchFamily="18" charset="0"/>
              </a:rPr>
              <a:t>in </a:t>
            </a:r>
            <a:r>
              <a:rPr lang="en-US" altLang="zh-CN" i="1">
                <a:latin typeface="Times New Roman" panose="02020603050405020304" pitchFamily="18" charset="0"/>
              </a:rPr>
              <a:t>S </a:t>
            </a:r>
            <a:r>
              <a:rPr lang="en-US" altLang="zh-CN">
                <a:latin typeface="Times New Roman" panose="02020603050405020304" pitchFamily="18" charset="0"/>
              </a:rPr>
              <a:t>is a </a:t>
            </a:r>
            <a:r>
              <a:rPr lang="en-US" altLang="zh-CN" b="1" i="1">
                <a:solidFill>
                  <a:srgbClr val="CC0000"/>
                </a:solidFill>
                <a:latin typeface="Times New Roman" panose="02020603050405020304" pitchFamily="18" charset="0"/>
              </a:rPr>
              <a:t>least element</a:t>
            </a:r>
            <a:r>
              <a:rPr lang="zh-CN" altLang="en-US" b="1" i="1" dirty="0">
                <a:solidFill>
                  <a:srgbClr val="CC0000"/>
                </a:solidFill>
                <a:latin typeface="Times New Roman" panose="02020603050405020304" pitchFamily="18" charset="0"/>
              </a:rPr>
              <a:t>最小元素</a:t>
            </a:r>
            <a:r>
              <a:rPr lang="zh-CN" altLang="en-US" i="1" dirty="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of </a:t>
            </a:r>
            <a:r>
              <a:rPr lang="en-US" altLang="zh-CN" i="1">
                <a:latin typeface="Times New Roman" panose="02020603050405020304" pitchFamily="18" charset="0"/>
              </a:rPr>
              <a:t>S </a:t>
            </a:r>
            <a:r>
              <a:rPr lang="en-US" altLang="zh-CN" err="1">
                <a:latin typeface="Times New Roman" panose="02020603050405020304" pitchFamily="18" charset="0"/>
              </a:rPr>
              <a:t>iff </a:t>
            </a:r>
            <a:r>
              <a:rPr lang="en-US" altLang="zh-CN" i="1" err="1">
                <a:latin typeface="Times New Roman" panose="02020603050405020304" pitchFamily="18" charset="0"/>
              </a:rPr>
              <a:t>sRb</a:t>
            </a:r>
            <a:r>
              <a:rPr lang="en-US" altLang="zh-CN" i="1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for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every 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i="1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in 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Note: this implies that </a:t>
            </a:r>
            <a:r>
              <a:rPr lang="en-US" altLang="zh-CN" i="1">
                <a:latin typeface="Times New Roman" panose="02020603050405020304" pitchFamily="18" charset="0"/>
              </a:rPr>
              <a:t>&lt;a, s&gt; </a:t>
            </a:r>
            <a:r>
              <a:rPr lang="en-US" altLang="zh-CN">
                <a:latin typeface="Times New Roman" panose="02020603050405020304" pitchFamily="18" charset="0"/>
              </a:rPr>
              <a:t>is not in </a:t>
            </a:r>
            <a:r>
              <a:rPr lang="en-US" altLang="zh-CN" i="1">
                <a:latin typeface="Times New Roman" panose="02020603050405020304" pitchFamily="18" charset="0"/>
              </a:rPr>
              <a:t>R </a:t>
            </a:r>
            <a:r>
              <a:rPr lang="en-US" altLang="zh-CN">
                <a:latin typeface="Times New Roman" panose="02020603050405020304" pitchFamily="18" charset="0"/>
              </a:rPr>
              <a:t>for any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 unless </a:t>
            </a:r>
            <a:r>
              <a:rPr lang="en-US" altLang="zh-CN" i="1">
                <a:latin typeface="Times New Roman" panose="02020603050405020304" pitchFamily="18" charset="0"/>
              </a:rPr>
              <a:t>a= s</a:t>
            </a:r>
            <a:r>
              <a:rPr lang="en-US" altLang="zh-CN">
                <a:latin typeface="Times New Roman" panose="02020603050405020304" pitchFamily="18" charset="0"/>
              </a:rPr>
              <a:t>. (There is nothing smaller than </a:t>
            </a:r>
            <a:r>
              <a:rPr lang="en-US" altLang="zh-CN" i="1">
                <a:latin typeface="Times New Roman" panose="02020603050405020304" pitchFamily="18" charset="0"/>
              </a:rPr>
              <a:t>s </a:t>
            </a:r>
            <a:r>
              <a:rPr lang="en-US" altLang="zh-CN">
                <a:latin typeface="Times New Roman" panose="02020603050405020304" pitchFamily="18" charset="0"/>
              </a:rPr>
              <a:t>under the order 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).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Similarly for </a:t>
            </a:r>
            <a:r>
              <a:rPr lang="en-US" altLang="zh-CN" i="1">
                <a:latin typeface="Times New Roman" panose="02020603050405020304" pitchFamily="18" charset="0"/>
              </a:rPr>
              <a:t>greatest </a:t>
            </a:r>
            <a:r>
              <a:rPr lang="en-US" altLang="zh-CN">
                <a:latin typeface="Times New Roman" panose="02020603050405020304" pitchFamily="18" charset="0"/>
              </a:rPr>
              <a:t>element</a:t>
            </a:r>
            <a:r>
              <a:rPr lang="zh-CN" altLang="en-US" i="1" dirty="0">
                <a:latin typeface="Times New Roman" panose="02020603050405020304" pitchFamily="18" charset="0"/>
              </a:rPr>
              <a:t>最大元素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Definition: </a:t>
            </a:r>
            <a:r>
              <a:rPr lang="en-US" altLang="zh-CN">
                <a:latin typeface="Times New Roman" panose="02020603050405020304" pitchFamily="18" charset="0"/>
              </a:rPr>
              <a:t>Let </a:t>
            </a:r>
            <a:r>
              <a:rPr lang="en-US" altLang="zh-CN" i="1">
                <a:latin typeface="Times New Roman" panose="02020603050405020304" pitchFamily="18" charset="0"/>
              </a:rPr>
              <a:t>R </a:t>
            </a:r>
            <a:r>
              <a:rPr lang="en-US" altLang="zh-CN">
                <a:latin typeface="Times New Roman" panose="02020603050405020304" pitchFamily="18" charset="0"/>
              </a:rPr>
              <a:t>be a total order on </a:t>
            </a:r>
            <a:r>
              <a:rPr lang="en-US" altLang="zh-CN" i="1">
                <a:latin typeface="Times New Roman" panose="02020603050405020304" pitchFamily="18" charset="0"/>
              </a:rPr>
              <a:t>A </a:t>
            </a:r>
            <a:r>
              <a:rPr lang="en-US" altLang="zh-CN">
                <a:latin typeface="Times New Roman" panose="02020603050405020304" pitchFamily="18" charset="0"/>
              </a:rPr>
              <a:t>and suppose </a:t>
            </a:r>
            <a:r>
              <a:rPr lang="en-US" altLang="zh-CN" i="1">
                <a:latin typeface="Times New Roman" panose="02020603050405020304" pitchFamily="18" charset="0"/>
              </a:rPr>
              <a:t>S </a:t>
            </a:r>
            <a:r>
              <a:rPr lang="en-US" altLang="zh-CN">
                <a:latin typeface="Symbol" panose="05050102010706020507" pitchFamily="18" charset="2"/>
              </a:rPr>
              <a:t>Í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. An element </a:t>
            </a:r>
            <a:r>
              <a:rPr lang="en-US" altLang="zh-CN" i="1">
                <a:latin typeface="Times New Roman" panose="02020603050405020304" pitchFamily="18" charset="0"/>
              </a:rPr>
              <a:t>c </a:t>
            </a:r>
            <a:r>
              <a:rPr lang="en-US" altLang="zh-CN">
                <a:latin typeface="Times New Roman" panose="02020603050405020304" pitchFamily="18" charset="0"/>
              </a:rPr>
              <a:t>in </a:t>
            </a:r>
            <a:r>
              <a:rPr lang="en-US" altLang="zh-CN" i="1">
                <a:latin typeface="Times New Roman" panose="02020603050405020304" pitchFamily="18" charset="0"/>
              </a:rPr>
              <a:t>S </a:t>
            </a:r>
            <a:r>
              <a:rPr lang="en-US" altLang="zh-CN">
                <a:latin typeface="Times New Roman" panose="02020603050405020304" pitchFamily="18" charset="0"/>
              </a:rPr>
              <a:t>is a </a:t>
            </a:r>
            <a:r>
              <a:rPr lang="en-US" altLang="zh-CN" b="1" i="1">
                <a:solidFill>
                  <a:srgbClr val="CC0000"/>
                </a:solidFill>
                <a:latin typeface="Times New Roman" panose="02020603050405020304" pitchFamily="18" charset="0"/>
              </a:rPr>
              <a:t>greatest element</a:t>
            </a:r>
            <a:r>
              <a:rPr lang="en-US" altLang="zh-CN" i="1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of </a:t>
            </a:r>
            <a:r>
              <a:rPr lang="en-US" altLang="zh-CN" i="1">
                <a:latin typeface="Times New Roman" panose="02020603050405020304" pitchFamily="18" charset="0"/>
              </a:rPr>
              <a:t>S </a:t>
            </a:r>
            <a:r>
              <a:rPr lang="en-US" altLang="zh-CN" err="1">
                <a:latin typeface="Times New Roman" panose="02020603050405020304" pitchFamily="18" charset="0"/>
              </a:rPr>
              <a:t>iff </a:t>
            </a:r>
            <a:r>
              <a:rPr lang="en-US" altLang="zh-CN" i="1" err="1">
                <a:latin typeface="Times New Roman" panose="02020603050405020304" pitchFamily="18" charset="0"/>
              </a:rPr>
              <a:t>bRc</a:t>
            </a:r>
            <a:r>
              <a:rPr lang="en-US" altLang="zh-CN" i="1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for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every 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i="1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in 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1730" name="文本框 201729"/>
          <p:cNvSpPr txBox="1"/>
          <p:nvPr/>
        </p:nvSpPr>
        <p:spPr>
          <a:xfrm>
            <a:off x="762000" y="609600"/>
            <a:ext cx="8001000" cy="28336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Definition: </a:t>
            </a:r>
            <a:r>
              <a:rPr lang="en-US" altLang="zh-CN">
                <a:latin typeface="Times New Roman" panose="02020603050405020304" pitchFamily="18" charset="0"/>
              </a:rPr>
              <a:t>A chain </a:t>
            </a:r>
            <a:r>
              <a:rPr lang="en-US" altLang="zh-CN" i="1">
                <a:latin typeface="Times New Roman" panose="02020603050405020304" pitchFamily="18" charset="0"/>
              </a:rPr>
              <a:t>(A, R) </a:t>
            </a:r>
            <a:r>
              <a:rPr lang="en-US" altLang="zh-CN">
                <a:latin typeface="Times New Roman" panose="02020603050405020304" pitchFamily="18" charset="0"/>
              </a:rPr>
              <a:t>is </a:t>
            </a:r>
            <a:r>
              <a:rPr lang="en-US" altLang="zh-CN" b="1" i="1">
                <a:solidFill>
                  <a:srgbClr val="CC0000"/>
                </a:solidFill>
                <a:latin typeface="Times New Roman" panose="02020603050405020304" pitchFamily="18" charset="0"/>
              </a:rPr>
              <a:t>well-ordered</a:t>
            </a:r>
            <a:r>
              <a:rPr lang="en-US" altLang="zh-CN" i="1">
                <a:latin typeface="Times New Roman" panose="02020603050405020304" pitchFamily="18" charset="0"/>
              </a:rPr>
              <a:t> </a:t>
            </a:r>
            <a:r>
              <a:rPr lang="zh-CN" altLang="en-US" i="1">
                <a:latin typeface="Times New Roman" panose="02020603050405020304" pitchFamily="18" charset="0"/>
              </a:rPr>
              <a:t>良序</a:t>
            </a:r>
            <a:r>
              <a:rPr lang="en-US" altLang="zh-CN" err="1">
                <a:latin typeface="Times New Roman" panose="02020603050405020304" pitchFamily="18" charset="0"/>
              </a:rPr>
              <a:t>iff</a:t>
            </a:r>
            <a:r>
              <a:rPr lang="en-US" altLang="zh-CN">
                <a:latin typeface="Times New Roman" panose="02020603050405020304" pitchFamily="18" charset="0"/>
              </a:rPr>
              <a:t> every nonempty subset of </a:t>
            </a:r>
            <a:r>
              <a:rPr lang="en-US" altLang="zh-CN" i="1">
                <a:latin typeface="Times New Roman" panose="02020603050405020304" pitchFamily="18" charset="0"/>
              </a:rPr>
              <a:t>A </a:t>
            </a:r>
            <a:r>
              <a:rPr lang="en-US" altLang="zh-CN">
                <a:latin typeface="Times New Roman" panose="02020603050405020304" pitchFamily="18" charset="0"/>
              </a:rPr>
              <a:t>has a least element.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___________________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01731" name="文本框 201730"/>
          <p:cNvSpPr txBox="1"/>
          <p:nvPr/>
        </p:nvSpPr>
        <p:spPr>
          <a:xfrm>
            <a:off x="838200" y="2362200"/>
            <a:ext cx="8001000" cy="3994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Examples: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• </a:t>
            </a:r>
            <a:r>
              <a:rPr lang="en-US" altLang="zh-CN" i="1">
                <a:latin typeface="Times New Roman" panose="02020603050405020304" pitchFamily="18" charset="0"/>
              </a:rPr>
              <a:t>(Z, </a:t>
            </a:r>
            <a:r>
              <a:rPr lang="en-US" altLang="zh-CN">
                <a:latin typeface="Symbol" panose="05050102010706020507" pitchFamily="18" charset="2"/>
              </a:rPr>
              <a:t>£</a:t>
            </a:r>
            <a:r>
              <a:rPr lang="en-US" altLang="zh-CN" i="1">
                <a:latin typeface="Times New Roman" panose="02020603050405020304" pitchFamily="18" charset="0"/>
              </a:rPr>
              <a:t>) </a:t>
            </a:r>
            <a:r>
              <a:rPr lang="en-US" altLang="zh-CN">
                <a:latin typeface="Times New Roman" panose="02020603050405020304" pitchFamily="18" charset="0"/>
              </a:rPr>
              <a:t>is a chain but not well-ordered. </a:t>
            </a:r>
            <a:r>
              <a:rPr lang="en-US" altLang="zh-CN" i="1">
                <a:latin typeface="Times New Roman" panose="02020603050405020304" pitchFamily="18" charset="0"/>
              </a:rPr>
              <a:t>Z </a:t>
            </a:r>
            <a:r>
              <a:rPr lang="en-US" altLang="zh-CN">
                <a:latin typeface="Times New Roman" panose="02020603050405020304" pitchFamily="18" charset="0"/>
              </a:rPr>
              <a:t>does not have least element.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• </a:t>
            </a:r>
            <a:r>
              <a:rPr lang="en-US" altLang="zh-CN" i="1">
                <a:latin typeface="Times New Roman" panose="02020603050405020304" pitchFamily="18" charset="0"/>
              </a:rPr>
              <a:t>(N, </a:t>
            </a:r>
            <a:r>
              <a:rPr lang="en-US" altLang="zh-CN">
                <a:latin typeface="Symbol" panose="05050102010706020507" pitchFamily="18" charset="2"/>
              </a:rPr>
              <a:t>£ </a:t>
            </a:r>
            <a:r>
              <a:rPr lang="en-US" altLang="zh-CN" i="1">
                <a:latin typeface="Times New Roman" panose="02020603050405020304" pitchFamily="18" charset="0"/>
              </a:rPr>
              <a:t>) </a:t>
            </a:r>
            <a:r>
              <a:rPr lang="en-US" altLang="zh-CN">
                <a:latin typeface="Times New Roman" panose="02020603050405020304" pitchFamily="18" charset="0"/>
              </a:rPr>
              <a:t>is well-ordered.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• </a:t>
            </a:r>
            <a:r>
              <a:rPr lang="en-US" altLang="zh-CN" i="1">
                <a:latin typeface="Times New Roman" panose="02020603050405020304" pitchFamily="18" charset="0"/>
              </a:rPr>
              <a:t>(N, </a:t>
            </a:r>
            <a:r>
              <a:rPr lang="en-US" altLang="zh-CN">
                <a:latin typeface="Symbol" panose="05050102010706020507" pitchFamily="18" charset="2"/>
              </a:rPr>
              <a:t>³</a:t>
            </a:r>
            <a:r>
              <a:rPr lang="en-US" altLang="zh-CN" i="1">
                <a:latin typeface="Times New Roman" panose="02020603050405020304" pitchFamily="18" charset="0"/>
              </a:rPr>
              <a:t>) </a:t>
            </a:r>
            <a:r>
              <a:rPr lang="en-US" altLang="zh-CN">
                <a:latin typeface="Times New Roman" panose="02020603050405020304" pitchFamily="18" charset="0"/>
              </a:rPr>
              <a:t>is not well-ordered.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__________________</a:t>
            </a:r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Properties of relations: Reflexive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en-US" altLang="zh-CN" sz="2800" dirty="0"/>
              <a:t>In some relations an element is always related to itself</a:t>
            </a:r>
            <a:endParaRPr lang="en-US" altLang="zh-CN" sz="2800" dirty="0"/>
          </a:p>
          <a:p>
            <a:r>
              <a:rPr lang="en-US" altLang="zh-CN" sz="2800" dirty="0"/>
              <a:t>Let R be the relation on the set of all people consisting of pairs (x,y) where x and y have the same mother and the same father. Then x R x for every person x</a:t>
            </a:r>
            <a:endParaRPr lang="en-US" altLang="zh-CN" sz="2800" dirty="0"/>
          </a:p>
          <a:p>
            <a:r>
              <a:rPr lang="en-US" altLang="zh-CN" sz="2800" dirty="0"/>
              <a:t>A relation R on a set A is called </a:t>
            </a:r>
            <a:r>
              <a:rPr lang="en-US" altLang="zh-CN" sz="2800" b="1" dirty="0"/>
              <a:t>reflexive</a:t>
            </a:r>
            <a:r>
              <a:rPr lang="en-US" altLang="zh-CN" sz="2800" dirty="0"/>
              <a:t> if (a,a) 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∊ </a:t>
            </a:r>
            <a:r>
              <a:rPr lang="en-US" altLang="zh-CN" sz="2800" dirty="0"/>
              <a:t>R for every element a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∊</a:t>
            </a:r>
            <a:r>
              <a:rPr lang="en-US" altLang="zh-CN" sz="2800" dirty="0"/>
              <a:t>A</a:t>
            </a:r>
            <a:endParaRPr lang="en-US" altLang="zh-CN" sz="2800" dirty="0"/>
          </a:p>
          <a:p>
            <a:r>
              <a:rPr lang="en-US" altLang="zh-CN" sz="2800" dirty="0"/>
              <a:t>The relation R on the set A is reflexive if 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∀a((a,a) ∊ </a:t>
            </a:r>
            <a:r>
              <a:rPr lang="en-US" altLang="zh-CN" sz="2800" dirty="0"/>
              <a:t>R)</a:t>
            </a:r>
            <a:endParaRPr lang="en-US" altLang="zh-CN" sz="2800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3778" name="文本框 203777"/>
          <p:cNvSpPr txBox="1"/>
          <p:nvPr/>
        </p:nvSpPr>
        <p:spPr>
          <a:xfrm>
            <a:off x="457200" y="533400"/>
            <a:ext cx="8153400" cy="6432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Lexicographic Order</a:t>
            </a:r>
            <a:endParaRPr lang="en-US" altLang="zh-CN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Given two </a:t>
            </a:r>
            <a:r>
              <a:rPr lang="en-US" altLang="zh-CN" err="1">
                <a:latin typeface="Times New Roman" panose="02020603050405020304" pitchFamily="18" charset="0"/>
              </a:rPr>
              <a:t>posets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(A</a:t>
            </a:r>
            <a:r>
              <a:rPr lang="en-US" altLang="zh-CN" i="1" baseline="-25000">
                <a:latin typeface="Times New Roman" panose="02020603050405020304" pitchFamily="18" charset="0"/>
              </a:rPr>
              <a:t>1</a:t>
            </a:r>
            <a:r>
              <a:rPr lang="en-US" altLang="zh-CN" i="1">
                <a:latin typeface="Times New Roman" panose="02020603050405020304" pitchFamily="18" charset="0"/>
              </a:rPr>
              <a:t>, R</a:t>
            </a:r>
            <a:r>
              <a:rPr lang="en-US" altLang="zh-CN" i="1" baseline="-25000">
                <a:latin typeface="Times New Roman" panose="02020603050405020304" pitchFamily="18" charset="0"/>
              </a:rPr>
              <a:t>1</a:t>
            </a:r>
            <a:r>
              <a:rPr lang="en-US" altLang="zh-CN" i="1">
                <a:latin typeface="Times New Roman" panose="02020603050405020304" pitchFamily="18" charset="0"/>
              </a:rPr>
              <a:t>) </a:t>
            </a:r>
            <a:r>
              <a:rPr lang="en-US" altLang="zh-CN">
                <a:latin typeface="Times New Roman" panose="02020603050405020304" pitchFamily="18" charset="0"/>
              </a:rPr>
              <a:t>and </a:t>
            </a:r>
            <a:r>
              <a:rPr lang="en-US" altLang="zh-CN" i="1">
                <a:latin typeface="Times New Roman" panose="02020603050405020304" pitchFamily="18" charset="0"/>
              </a:rPr>
              <a:t>(A</a:t>
            </a:r>
            <a:r>
              <a:rPr lang="en-US" altLang="zh-CN" i="1" baseline="-25000">
                <a:latin typeface="Times New Roman" panose="02020603050405020304" pitchFamily="18" charset="0"/>
              </a:rPr>
              <a:t>2</a:t>
            </a:r>
            <a:r>
              <a:rPr lang="en-US" altLang="zh-CN" i="1">
                <a:latin typeface="Times New Roman" panose="02020603050405020304" pitchFamily="18" charset="0"/>
              </a:rPr>
              <a:t>, R</a:t>
            </a:r>
            <a:r>
              <a:rPr lang="en-US" altLang="zh-CN" i="1" baseline="-25000">
                <a:latin typeface="Times New Roman" panose="02020603050405020304" pitchFamily="18" charset="0"/>
              </a:rPr>
              <a:t>2</a:t>
            </a:r>
            <a:r>
              <a:rPr lang="en-US" altLang="zh-CN" i="1">
                <a:latin typeface="Times New Roman" panose="02020603050405020304" pitchFamily="18" charset="0"/>
              </a:rPr>
              <a:t>) </a:t>
            </a:r>
            <a:r>
              <a:rPr lang="en-US" altLang="zh-CN">
                <a:latin typeface="Times New Roman" panose="02020603050405020304" pitchFamily="18" charset="0"/>
              </a:rPr>
              <a:t>we construct an </a:t>
            </a:r>
            <a:r>
              <a:rPr lang="en-US" altLang="zh-CN" b="1" i="1">
                <a:solidFill>
                  <a:srgbClr val="CC0000"/>
                </a:solidFill>
                <a:latin typeface="Times New Roman" panose="02020603050405020304" pitchFamily="18" charset="0"/>
              </a:rPr>
              <a:t>Lexicographic ordering</a:t>
            </a:r>
            <a:r>
              <a:rPr lang="zh-CN" altLang="en-US" b="1" i="1" dirty="0">
                <a:solidFill>
                  <a:srgbClr val="CC0000"/>
                </a:solidFill>
                <a:latin typeface="Times New Roman" panose="02020603050405020304" pitchFamily="18" charset="0"/>
              </a:rPr>
              <a:t>词典序</a:t>
            </a:r>
            <a:r>
              <a:rPr lang="zh-CN" altLang="en-US">
                <a:latin typeface="Times New Roman" panose="02020603050405020304" pitchFamily="18" charset="0"/>
              </a:rPr>
              <a:t> (</a:t>
            </a:r>
            <a:r>
              <a:rPr lang="en-US" altLang="zh-CN" i="1">
                <a:latin typeface="Times New Roman" panose="02020603050405020304" pitchFamily="18" charset="0"/>
              </a:rPr>
              <a:t>induced </a:t>
            </a:r>
            <a:r>
              <a:rPr lang="en-US" altLang="zh-CN">
                <a:latin typeface="Times New Roman" panose="02020603050405020304" pitchFamily="18" charset="0"/>
              </a:rPr>
              <a:t>partial order) R on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1</a:t>
            </a:r>
            <a:r>
              <a:rPr lang="en-US" altLang="zh-CN" i="1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Symbol" panose="05050102010706020507" pitchFamily="18" charset="2"/>
                <a:sym typeface="Symbol" panose="05050102010706020507" pitchFamily="18" charset="2"/>
              </a:rPr>
              <a:t></a:t>
            </a:r>
            <a:r>
              <a:rPr lang="en-US" altLang="zh-CN">
                <a:latin typeface="Symbol" panose="05050102010706020507" pitchFamily="18" charset="2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: </a:t>
            </a:r>
            <a:r>
              <a:rPr lang="en-US" altLang="zh-CN" i="1">
                <a:latin typeface="Times New Roman" panose="02020603050405020304" pitchFamily="18" charset="0"/>
              </a:rPr>
              <a:t>&lt; x</a:t>
            </a:r>
            <a:r>
              <a:rPr lang="en-US" altLang="zh-CN" i="1" baseline="-25000">
                <a:latin typeface="Times New Roman" panose="02020603050405020304" pitchFamily="18" charset="0"/>
              </a:rPr>
              <a:t>1</a:t>
            </a:r>
            <a:r>
              <a:rPr lang="en-US" altLang="zh-CN" i="1">
                <a:latin typeface="Times New Roman" panose="02020603050405020304" pitchFamily="18" charset="0"/>
              </a:rPr>
              <a:t>, y</a:t>
            </a:r>
            <a:r>
              <a:rPr lang="en-US" altLang="zh-CN" i="1" baseline="-25000">
                <a:latin typeface="Times New Roman" panose="02020603050405020304" pitchFamily="18" charset="0"/>
              </a:rPr>
              <a:t>1</a:t>
            </a:r>
            <a:r>
              <a:rPr lang="en-US" altLang="zh-CN" i="1">
                <a:latin typeface="Times New Roman" panose="02020603050405020304" pitchFamily="18" charset="0"/>
              </a:rPr>
              <a:t>&gt; R &lt;x</a:t>
            </a:r>
            <a:r>
              <a:rPr lang="en-US" altLang="zh-CN" i="1" baseline="-25000">
                <a:latin typeface="Times New Roman" panose="02020603050405020304" pitchFamily="18" charset="0"/>
              </a:rPr>
              <a:t>2</a:t>
            </a:r>
            <a:r>
              <a:rPr lang="en-US" altLang="zh-CN" i="1">
                <a:latin typeface="Times New Roman" panose="02020603050405020304" pitchFamily="18" charset="0"/>
              </a:rPr>
              <a:t>, y</a:t>
            </a:r>
            <a:r>
              <a:rPr lang="en-US" altLang="zh-CN" i="1" baseline="-25000">
                <a:latin typeface="Times New Roman" panose="02020603050405020304" pitchFamily="18" charset="0"/>
              </a:rPr>
              <a:t>2</a:t>
            </a:r>
            <a:r>
              <a:rPr lang="en-US" altLang="zh-CN" i="1">
                <a:latin typeface="Times New Roman" panose="02020603050405020304" pitchFamily="18" charset="0"/>
              </a:rPr>
              <a:t>&gt; </a:t>
            </a:r>
            <a:r>
              <a:rPr lang="en-US" altLang="zh-CN" err="1">
                <a:latin typeface="Times New Roman" panose="02020603050405020304" pitchFamily="18" charset="0"/>
              </a:rPr>
              <a:t>iff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• 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i="1" baseline="-25000">
                <a:latin typeface="Times New Roman" panose="02020603050405020304" pitchFamily="18" charset="0"/>
              </a:rPr>
              <a:t>1</a:t>
            </a:r>
            <a:r>
              <a:rPr lang="en-US" altLang="zh-CN" i="1">
                <a:latin typeface="Times New Roman" panose="02020603050405020304" pitchFamily="18" charset="0"/>
              </a:rPr>
              <a:t> R</a:t>
            </a:r>
            <a:r>
              <a:rPr lang="en-US" altLang="zh-CN" i="1" baseline="-25000">
                <a:latin typeface="Times New Roman" panose="02020603050405020304" pitchFamily="18" charset="0"/>
              </a:rPr>
              <a:t>1</a:t>
            </a:r>
            <a:r>
              <a:rPr lang="en-US" altLang="zh-CN" i="1">
                <a:latin typeface="Times New Roman" panose="02020603050405020304" pitchFamily="18" charset="0"/>
              </a:rPr>
              <a:t> x</a:t>
            </a:r>
            <a:r>
              <a:rPr lang="en-US" altLang="zh-CN" i="1" baseline="-25000">
                <a:latin typeface="Times New Roman" panose="02020603050405020304" pitchFamily="18" charset="0"/>
              </a:rPr>
              <a:t>2</a:t>
            </a:r>
            <a:endParaRPr lang="en-US" altLang="zh-CN" i="1" baseline="-25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or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• 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i="1" baseline="-25000">
                <a:latin typeface="Times New Roman" panose="02020603050405020304" pitchFamily="18" charset="0"/>
              </a:rPr>
              <a:t>1</a:t>
            </a:r>
            <a:r>
              <a:rPr lang="en-US" altLang="zh-CN" i="1">
                <a:latin typeface="Times New Roman" panose="02020603050405020304" pitchFamily="18" charset="0"/>
              </a:rPr>
              <a:t> = x</a:t>
            </a:r>
            <a:r>
              <a:rPr lang="en-US" altLang="zh-CN" i="1" baseline="-25000">
                <a:latin typeface="Times New Roman" panose="02020603050405020304" pitchFamily="18" charset="0"/>
              </a:rPr>
              <a:t>2</a:t>
            </a:r>
            <a:r>
              <a:rPr lang="en-US" altLang="zh-CN" i="1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and 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en-US" altLang="zh-CN" i="1" baseline="-25000">
                <a:latin typeface="Times New Roman" panose="02020603050405020304" pitchFamily="18" charset="0"/>
              </a:rPr>
              <a:t>1</a:t>
            </a:r>
            <a:r>
              <a:rPr lang="en-US" altLang="zh-CN" i="1">
                <a:latin typeface="Times New Roman" panose="02020603050405020304" pitchFamily="18" charset="0"/>
              </a:rPr>
              <a:t> R</a:t>
            </a:r>
            <a:r>
              <a:rPr lang="en-US" altLang="zh-CN" i="1" baseline="-25000">
                <a:latin typeface="Times New Roman" panose="02020603050405020304" pitchFamily="18" charset="0"/>
              </a:rPr>
              <a:t>2</a:t>
            </a:r>
            <a:r>
              <a:rPr lang="en-US" altLang="zh-CN" i="1">
                <a:latin typeface="Times New Roman" panose="02020603050405020304" pitchFamily="18" charset="0"/>
              </a:rPr>
              <a:t> y</a:t>
            </a:r>
            <a:r>
              <a:rPr lang="en-US" altLang="zh-CN" i="1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_________________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02" name="文本框 204801"/>
          <p:cNvSpPr txBox="1"/>
          <p:nvPr/>
        </p:nvSpPr>
        <p:spPr>
          <a:xfrm>
            <a:off x="381000" y="533400"/>
            <a:ext cx="8534400" cy="5945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Example: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Let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1 </a:t>
            </a:r>
            <a:r>
              <a:rPr lang="en-US" altLang="zh-CN" i="1">
                <a:latin typeface="Times New Roman" panose="02020603050405020304" pitchFamily="18" charset="0"/>
              </a:rPr>
              <a:t>= A</a:t>
            </a:r>
            <a:r>
              <a:rPr lang="en-US" altLang="zh-CN" i="1" baseline="-25000">
                <a:latin typeface="Times New Roman" panose="02020603050405020304" pitchFamily="18" charset="0"/>
              </a:rPr>
              <a:t>2</a:t>
            </a:r>
            <a:r>
              <a:rPr lang="en-US" altLang="zh-CN" i="1">
                <a:latin typeface="Times New Roman" panose="02020603050405020304" pitchFamily="18" charset="0"/>
              </a:rPr>
              <a:t> = Z</a:t>
            </a:r>
            <a:r>
              <a:rPr lang="en-US" altLang="zh-CN" i="1" baseline="30000">
                <a:latin typeface="Times New Roman" panose="02020603050405020304" pitchFamily="18" charset="0"/>
              </a:rPr>
              <a:t>+</a:t>
            </a:r>
            <a:r>
              <a:rPr lang="en-US" altLang="zh-CN" i="1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and 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 i="1" baseline="-25000">
                <a:latin typeface="Times New Roman" panose="02020603050405020304" pitchFamily="18" charset="0"/>
              </a:rPr>
              <a:t>1</a:t>
            </a:r>
            <a:r>
              <a:rPr lang="en-US" altLang="zh-CN" i="1">
                <a:latin typeface="Times New Roman" panose="02020603050405020304" pitchFamily="18" charset="0"/>
              </a:rPr>
              <a:t> = R</a:t>
            </a:r>
            <a:r>
              <a:rPr lang="en-US" altLang="zh-CN" i="1" baseline="-25000">
                <a:latin typeface="Times New Roman" panose="02020603050405020304" pitchFamily="18" charset="0"/>
              </a:rPr>
              <a:t>2</a:t>
            </a:r>
            <a:r>
              <a:rPr lang="en-US" altLang="zh-CN" i="1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= 'divides'.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Then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• &lt;2, 4&gt; </a:t>
            </a:r>
            <a:r>
              <a:rPr lang="en-US" altLang="zh-CN" i="1">
                <a:latin typeface="Times New Roman" panose="02020603050405020304" pitchFamily="18" charset="0"/>
              </a:rPr>
              <a:t>R </a:t>
            </a:r>
            <a:r>
              <a:rPr lang="en-US" altLang="zh-CN">
                <a:latin typeface="Times New Roman" panose="02020603050405020304" pitchFamily="18" charset="0"/>
              </a:rPr>
              <a:t>&lt;2, 8&gt; since 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i="1" baseline="-25000">
                <a:latin typeface="Times New Roman" panose="02020603050405020304" pitchFamily="18" charset="0"/>
              </a:rPr>
              <a:t>1</a:t>
            </a:r>
            <a:r>
              <a:rPr lang="en-US" altLang="zh-CN" i="1">
                <a:latin typeface="Times New Roman" panose="02020603050405020304" pitchFamily="18" charset="0"/>
              </a:rPr>
              <a:t> = x</a:t>
            </a:r>
            <a:r>
              <a:rPr lang="en-US" altLang="zh-CN" i="1" baseline="-25000">
                <a:latin typeface="Times New Roman" panose="02020603050405020304" pitchFamily="18" charset="0"/>
              </a:rPr>
              <a:t>2</a:t>
            </a:r>
            <a:r>
              <a:rPr lang="en-US" altLang="zh-CN" i="1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and 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en-US" altLang="zh-CN" i="1" baseline="-25000">
                <a:latin typeface="Times New Roman" panose="02020603050405020304" pitchFamily="18" charset="0"/>
              </a:rPr>
              <a:t>1</a:t>
            </a:r>
            <a:r>
              <a:rPr lang="en-US" altLang="zh-CN" i="1">
                <a:latin typeface="Times New Roman" panose="02020603050405020304" pitchFamily="18" charset="0"/>
              </a:rPr>
              <a:t> R</a:t>
            </a:r>
            <a:r>
              <a:rPr lang="en-US" altLang="zh-CN" i="1" baseline="-25000">
                <a:latin typeface="Times New Roman" panose="02020603050405020304" pitchFamily="18" charset="0"/>
              </a:rPr>
              <a:t>2</a:t>
            </a:r>
            <a:r>
              <a:rPr lang="en-US" altLang="zh-CN" i="1">
                <a:latin typeface="Times New Roman" panose="02020603050405020304" pitchFamily="18" charset="0"/>
              </a:rPr>
              <a:t> y</a:t>
            </a:r>
            <a:r>
              <a:rPr lang="en-US" altLang="zh-CN" i="1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• &lt;2, 4&gt; is not related under </a:t>
            </a:r>
            <a:r>
              <a:rPr lang="en-US" altLang="zh-CN" i="1">
                <a:latin typeface="Times New Roman" panose="02020603050405020304" pitchFamily="18" charset="0"/>
              </a:rPr>
              <a:t>R </a:t>
            </a:r>
            <a:r>
              <a:rPr lang="en-US" altLang="zh-CN">
                <a:latin typeface="Times New Roman" panose="02020603050405020304" pitchFamily="18" charset="0"/>
              </a:rPr>
              <a:t>to </a:t>
            </a:r>
            <a:r>
              <a:rPr lang="en-US" altLang="zh-CN" i="1">
                <a:latin typeface="Times New Roman" panose="02020603050405020304" pitchFamily="18" charset="0"/>
              </a:rPr>
              <a:t>&lt;2, 6&gt; </a:t>
            </a:r>
            <a:r>
              <a:rPr lang="en-US" altLang="zh-CN">
                <a:latin typeface="Times New Roman" panose="02020603050405020304" pitchFamily="18" charset="0"/>
              </a:rPr>
              <a:t>since 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i="1" baseline="-25000">
                <a:latin typeface="Times New Roman" panose="02020603050405020304" pitchFamily="18" charset="0"/>
              </a:rPr>
              <a:t>1</a:t>
            </a:r>
            <a:r>
              <a:rPr lang="en-US" altLang="zh-CN" i="1">
                <a:latin typeface="Times New Roman" panose="02020603050405020304" pitchFamily="18" charset="0"/>
              </a:rPr>
              <a:t> = x</a:t>
            </a:r>
            <a:r>
              <a:rPr lang="en-US" altLang="zh-CN" i="1" baseline="-25000">
                <a:latin typeface="Times New Roman" panose="02020603050405020304" pitchFamily="18" charset="0"/>
              </a:rPr>
              <a:t>2 </a:t>
            </a:r>
            <a:r>
              <a:rPr lang="en-US" altLang="zh-CN">
                <a:latin typeface="Times New Roman" panose="02020603050405020304" pitchFamily="18" charset="0"/>
              </a:rPr>
              <a:t>but 4 does not divide 6.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• &lt;2, 4&gt; </a:t>
            </a:r>
            <a:r>
              <a:rPr lang="en-US" altLang="zh-CN" i="1">
                <a:latin typeface="Times New Roman" panose="02020603050405020304" pitchFamily="18" charset="0"/>
              </a:rPr>
              <a:t>R </a:t>
            </a:r>
            <a:r>
              <a:rPr lang="en-US" altLang="zh-CN">
                <a:latin typeface="Times New Roman" panose="02020603050405020304" pitchFamily="18" charset="0"/>
              </a:rPr>
              <a:t>&lt;4, 5&gt; since 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i="1" baseline="-25000">
                <a:latin typeface="Times New Roman" panose="02020603050405020304" pitchFamily="18" charset="0"/>
              </a:rPr>
              <a:t>1</a:t>
            </a:r>
            <a:r>
              <a:rPr lang="en-US" altLang="zh-CN" i="1">
                <a:latin typeface="Times New Roman" panose="02020603050405020304" pitchFamily="18" charset="0"/>
              </a:rPr>
              <a:t> R</a:t>
            </a:r>
            <a:r>
              <a:rPr lang="en-US" altLang="zh-CN" i="1" baseline="-25000">
                <a:latin typeface="Times New Roman" panose="02020603050405020304" pitchFamily="18" charset="0"/>
              </a:rPr>
              <a:t>1</a:t>
            </a:r>
            <a:r>
              <a:rPr lang="en-US" altLang="zh-CN" i="1">
                <a:latin typeface="Times New Roman" panose="02020603050405020304" pitchFamily="18" charset="0"/>
              </a:rPr>
              <a:t> x</a:t>
            </a:r>
            <a:r>
              <a:rPr lang="en-US" altLang="zh-CN" i="1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. (Note that 4 is not related to 5).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__________________</a:t>
            </a:r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826" name="文本框 205825"/>
          <p:cNvSpPr txBox="1"/>
          <p:nvPr/>
        </p:nvSpPr>
        <p:spPr>
          <a:xfrm>
            <a:off x="457200" y="533400"/>
            <a:ext cx="7772400" cy="24917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This definition extends naturally to multiple Cartesian products of partially ordered sets: 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1</a:t>
            </a:r>
            <a:r>
              <a:rPr lang="en-US" altLang="zh-CN" i="1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Symbol" panose="05050102010706020507" pitchFamily="18" charset="2"/>
                <a:sym typeface="Symbol" panose="05050102010706020507" pitchFamily="18" charset="2"/>
              </a:rPr>
              <a:t></a:t>
            </a:r>
            <a:r>
              <a:rPr lang="en-US" altLang="zh-CN">
                <a:latin typeface="Symbol" panose="05050102010706020507" pitchFamily="18" charset="2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2</a:t>
            </a:r>
            <a:r>
              <a:rPr lang="en-US" altLang="zh-CN" i="1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Symbol" panose="05050102010706020507" pitchFamily="18" charset="2"/>
                <a:sym typeface="Symbol" panose="05050102010706020507" pitchFamily="18" charset="2"/>
              </a:rPr>
              <a:t></a:t>
            </a:r>
            <a:r>
              <a:rPr lang="en-US" altLang="zh-CN">
                <a:latin typeface="Symbol" panose="05050102010706020507" pitchFamily="18" charset="2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3</a:t>
            </a:r>
            <a:r>
              <a:rPr lang="en-US" altLang="zh-CN" i="1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Symbol" panose="05050102010706020507" pitchFamily="18" charset="2"/>
                <a:sym typeface="Symbol" panose="05050102010706020507" pitchFamily="18" charset="2"/>
              </a:rPr>
              <a:t></a:t>
            </a:r>
            <a:r>
              <a:rPr lang="en-US" altLang="zh-CN">
                <a:latin typeface="Symbol" panose="05050102010706020507" pitchFamily="18" charset="2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. . . </a:t>
            </a:r>
            <a:r>
              <a:rPr lang="en-US" altLang="zh-CN">
                <a:latin typeface="Symbol" panose="05050102010706020507" pitchFamily="18" charset="2"/>
                <a:sym typeface="Symbol" panose="05050102010706020507" pitchFamily="18" charset="2"/>
              </a:rPr>
              <a:t></a:t>
            </a:r>
            <a:r>
              <a:rPr lang="en-US" altLang="zh-CN">
                <a:latin typeface="Symbol" panose="05050102010706020507" pitchFamily="18" charset="2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(a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,a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,…a</a:t>
            </a:r>
            <a:r>
              <a:rPr lang="en-US" altLang="zh-CN" baseline="-25000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MT Extra" panose="05050102010205020202" pitchFamily="18" charset="2"/>
              </a:rPr>
              <a:t> </a:t>
            </a:r>
            <a:r>
              <a:rPr lang="en-US" altLang="zh-CN">
                <a:latin typeface="Times New Roman" panose="02020603050405020304" pitchFamily="18" charset="0"/>
              </a:rPr>
              <a:t>(b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,b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,…</a:t>
            </a:r>
            <a:r>
              <a:rPr lang="en-US" altLang="zh-CN" err="1">
                <a:latin typeface="Times New Roman" panose="02020603050405020304" pitchFamily="18" charset="0"/>
              </a:rPr>
              <a:t>b</a:t>
            </a:r>
            <a:r>
              <a:rPr lang="en-US" altLang="zh-CN" baseline="-25000" err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If a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MT Extra" panose="05050102010205020202" pitchFamily="18" charset="2"/>
              </a:rPr>
              <a:t></a:t>
            </a:r>
            <a:r>
              <a:rPr lang="en-US" altLang="zh-CN" baseline="-25000">
                <a:latin typeface="Times New Roman" panose="02020603050405020304" pitchFamily="18" charset="0"/>
                <a:sym typeface="MT Extra" panose="05050102010205020202" pitchFamily="18" charset="2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b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,or if there is an integer </a:t>
            </a:r>
            <a:r>
              <a:rPr lang="en-US" altLang="zh-CN">
                <a:latin typeface="Times New Roman" panose="02020603050405020304" pitchFamily="18" charset="0"/>
              </a:rPr>
              <a:t>i&gt;0 such that </a:t>
            </a:r>
            <a:endParaRPr lang="en-US" altLang="zh-CN">
              <a:latin typeface="Times New Roman" panose="02020603050405020304" pitchFamily="18" charset="0"/>
              <a:sym typeface="MT Extra" panose="05050102010205020202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=b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,…, </a:t>
            </a:r>
            <a:r>
              <a:rPr lang="en-US" altLang="zh-CN" err="1">
                <a:latin typeface="Times New Roman" panose="02020603050405020304" pitchFamily="18" charset="0"/>
              </a:rPr>
              <a:t>a</a:t>
            </a:r>
            <a:r>
              <a:rPr lang="en-US" altLang="zh-CN" baseline="-25000" err="1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=b</a:t>
            </a:r>
            <a:r>
              <a:rPr lang="en-US" altLang="zh-CN" baseline="-25000">
                <a:latin typeface="Times New Roman" panose="02020603050405020304" pitchFamily="18" charset="0"/>
              </a:rPr>
              <a:t>i </a:t>
            </a:r>
            <a:r>
              <a:rPr lang="en-US" altLang="zh-CN">
                <a:latin typeface="Times New Roman" panose="02020603050405020304" pitchFamily="18" charset="0"/>
              </a:rPr>
              <a:t>and </a:t>
            </a:r>
            <a:r>
              <a:rPr lang="en-US" altLang="zh-CN" err="1">
                <a:latin typeface="Times New Roman" panose="02020603050405020304" pitchFamily="18" charset="0"/>
              </a:rPr>
              <a:t>a</a:t>
            </a:r>
            <a:r>
              <a:rPr lang="en-US" altLang="zh-CN" baseline="-25000" err="1">
                <a:latin typeface="Times New Roman" panose="02020603050405020304" pitchFamily="18" charset="0"/>
              </a:rPr>
              <a:t>i</a:t>
            </a:r>
            <a:r>
              <a:rPr lang="en-US" altLang="zh-CN" baseline="-25000">
                <a:latin typeface="Times New Roman" panose="02020603050405020304" pitchFamily="18" charset="0"/>
              </a:rPr>
              <a:t>+1</a:t>
            </a:r>
            <a:r>
              <a:rPr lang="en-US" altLang="zh-CN">
                <a:latin typeface="Times New Roman" panose="02020603050405020304" pitchFamily="18" charset="0"/>
                <a:sym typeface="MT Extra" panose="05050102010205020202" pitchFamily="18" charset="2"/>
              </a:rPr>
              <a:t></a:t>
            </a:r>
            <a:r>
              <a:rPr lang="en-US" altLang="zh-CN" baseline="-25000">
                <a:latin typeface="Times New Roman" panose="02020603050405020304" pitchFamily="18" charset="0"/>
                <a:sym typeface="MT Extra" panose="05050102010205020202" pitchFamily="18" charset="2"/>
              </a:rPr>
              <a:t>i+1</a:t>
            </a:r>
            <a:r>
              <a:rPr lang="en-US" altLang="zh-CN">
                <a:latin typeface="Times New Roman" panose="02020603050405020304" pitchFamily="18" charset="0"/>
              </a:rPr>
              <a:t>b</a:t>
            </a:r>
            <a:r>
              <a:rPr lang="en-US" altLang="zh-CN" baseline="-25000">
                <a:latin typeface="Times New Roman" panose="02020603050405020304" pitchFamily="18" charset="0"/>
              </a:rPr>
              <a:t>i+1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4258" name="文本框 224257"/>
          <p:cNvSpPr txBox="1"/>
          <p:nvPr/>
        </p:nvSpPr>
        <p:spPr>
          <a:xfrm>
            <a:off x="381000" y="381000"/>
            <a:ext cx="8382000" cy="5213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Example: Let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1</a:t>
            </a:r>
            <a:r>
              <a:rPr lang="en-US" altLang="zh-CN" i="1">
                <a:latin typeface="Times New Roman" panose="02020603050405020304" pitchFamily="18" charset="0"/>
              </a:rPr>
              <a:t> = A</a:t>
            </a:r>
            <a:r>
              <a:rPr lang="en-US" altLang="zh-CN" i="1" baseline="-25000">
                <a:latin typeface="Times New Roman" panose="02020603050405020304" pitchFamily="18" charset="0"/>
              </a:rPr>
              <a:t>2</a:t>
            </a:r>
            <a:r>
              <a:rPr lang="en-US" altLang="zh-CN" i="1">
                <a:latin typeface="Times New Roman" panose="02020603050405020304" pitchFamily="18" charset="0"/>
              </a:rPr>
              <a:t> =…=A</a:t>
            </a:r>
            <a:r>
              <a:rPr lang="en-US" altLang="zh-CN" i="1" baseline="-25000">
                <a:latin typeface="Times New Roman" panose="02020603050405020304" pitchFamily="18" charset="0"/>
              </a:rPr>
              <a:t>n</a:t>
            </a:r>
            <a:r>
              <a:rPr lang="en-US" altLang="zh-CN" i="1">
                <a:latin typeface="Times New Roman" panose="02020603050405020304" pitchFamily="18" charset="0"/>
              </a:rPr>
              <a:t>= Z</a:t>
            </a:r>
            <a:r>
              <a:rPr lang="en-US" altLang="zh-CN" i="1" baseline="30000">
                <a:latin typeface="Times New Roman" panose="02020603050405020304" pitchFamily="18" charset="0"/>
              </a:rPr>
              <a:t>+</a:t>
            </a:r>
            <a:r>
              <a:rPr lang="en-US" altLang="zh-CN" i="1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and 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 i="1" baseline="-25000">
                <a:latin typeface="Times New Roman" panose="02020603050405020304" pitchFamily="18" charset="0"/>
              </a:rPr>
              <a:t>1</a:t>
            </a:r>
            <a:r>
              <a:rPr lang="en-US" altLang="zh-CN" i="1">
                <a:latin typeface="Times New Roman" panose="02020603050405020304" pitchFamily="18" charset="0"/>
              </a:rPr>
              <a:t> = R</a:t>
            </a:r>
            <a:r>
              <a:rPr lang="en-US" altLang="zh-CN" i="1" baseline="-25000">
                <a:latin typeface="Times New Roman" panose="02020603050405020304" pitchFamily="18" charset="0"/>
              </a:rPr>
              <a:t>2</a:t>
            </a:r>
            <a:r>
              <a:rPr lang="en-US" altLang="zh-CN" i="1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=…=</a:t>
            </a:r>
            <a:r>
              <a:rPr lang="en-US" altLang="zh-CN" i="1" err="1">
                <a:latin typeface="Times New Roman" panose="02020603050405020304" pitchFamily="18" charset="0"/>
              </a:rPr>
              <a:t>R</a:t>
            </a:r>
            <a:r>
              <a:rPr lang="en-US" altLang="zh-CN" i="1" baseline="-25000" err="1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= 'divides'.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Then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• &lt; 2, 3, 4, 5&gt; </a:t>
            </a:r>
            <a:r>
              <a:rPr lang="en-US" altLang="zh-CN" i="1">
                <a:latin typeface="Times New Roman" panose="02020603050405020304" pitchFamily="18" charset="0"/>
              </a:rPr>
              <a:t>R </a:t>
            </a:r>
            <a:r>
              <a:rPr lang="en-US" altLang="zh-CN">
                <a:latin typeface="Times New Roman" panose="02020603050405020304" pitchFamily="18" charset="0"/>
              </a:rPr>
              <a:t>&lt; 2, 3, 8, 2&gt; since </a:t>
            </a:r>
            <a:r>
              <a:rPr lang="en-US" altLang="zh-CN" i="1">
                <a:latin typeface="Times New Roman" panose="02020603050405020304" pitchFamily="18" charset="0"/>
              </a:rPr>
              <a:t>x1 = x2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y1 = y2 </a:t>
            </a:r>
            <a:r>
              <a:rPr lang="en-US" altLang="zh-CN">
                <a:latin typeface="Times New Roman" panose="02020603050405020304" pitchFamily="18" charset="0"/>
              </a:rPr>
              <a:t>and 4 divides 8.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• &lt;2, 3, 4, 5&gt; is not related to &lt;3, 6, 8, 10&gt; since 2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does not divide 3.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_______________</a:t>
            </a:r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6850" name="文本框 206849"/>
          <p:cNvSpPr txBox="1"/>
          <p:nvPr/>
        </p:nvSpPr>
        <p:spPr>
          <a:xfrm>
            <a:off x="457200" y="228600"/>
            <a:ext cx="8229600" cy="5794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Lexicographic Ordering of Strings</a:t>
            </a:r>
            <a:r>
              <a:rPr lang="zh-CN" altLang="en-US" b="1">
                <a:latin typeface="Times New Roman" panose="02020603050405020304" pitchFamily="18" charset="0"/>
              </a:rPr>
              <a:t>串的</a:t>
            </a:r>
            <a:r>
              <a:rPr lang="zh-CN" altLang="en-US" b="1" dirty="0">
                <a:latin typeface="Times New Roman" panose="02020603050405020304" pitchFamily="18" charset="0"/>
              </a:rPr>
              <a:t>词典序</a:t>
            </a:r>
            <a:endParaRPr lang="zh-CN" altLang="en-US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We apply this ordering to strings of symbols where there is an underlying 'alphabetical' or partial order (which is a total order in this case).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________________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</a:rPr>
              <a:t>Consider the strings </a:t>
            </a:r>
            <a:r>
              <a:rPr lang="en-US" altLang="zh-CN" sz="2800" i="1">
                <a:latin typeface="Times New Roman" panose="02020603050405020304" pitchFamily="18" charset="0"/>
              </a:rPr>
              <a:t>a</a:t>
            </a:r>
            <a:r>
              <a:rPr lang="en-US" altLang="zh-CN" sz="2800" i="1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 i="1">
                <a:latin typeface="Times New Roman" panose="02020603050405020304" pitchFamily="18" charset="0"/>
              </a:rPr>
              <a:t>a</a:t>
            </a:r>
            <a:r>
              <a:rPr lang="en-US" altLang="zh-CN" sz="2800" i="1" baseline="-25000">
                <a:latin typeface="Times New Roman" panose="02020603050405020304" pitchFamily="18" charset="0"/>
              </a:rPr>
              <a:t>2</a:t>
            </a:r>
            <a:r>
              <a:rPr lang="en-US" altLang="zh-CN" sz="2800" i="1">
                <a:latin typeface="Times New Roman" panose="02020603050405020304" pitchFamily="18" charset="0"/>
              </a:rPr>
              <a:t>…a</a:t>
            </a:r>
            <a:r>
              <a:rPr lang="en-US" altLang="zh-CN" sz="2800" i="1" baseline="-25000">
                <a:latin typeface="Times New Roman" panose="02020603050405020304" pitchFamily="18" charset="0"/>
              </a:rPr>
              <a:t>m</a:t>
            </a:r>
            <a:r>
              <a:rPr lang="en-US" altLang="zh-CN" sz="2800">
                <a:latin typeface="Times New Roman" panose="02020603050405020304" pitchFamily="18" charset="0"/>
              </a:rPr>
              <a:t> and </a:t>
            </a:r>
            <a:r>
              <a:rPr lang="en-US" altLang="zh-CN" sz="2800" i="1">
                <a:latin typeface="Times New Roman" panose="02020603050405020304" pitchFamily="18" charset="0"/>
              </a:rPr>
              <a:t>b</a:t>
            </a:r>
            <a:r>
              <a:rPr lang="en-US" altLang="zh-CN" sz="2800" i="1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 i="1">
                <a:latin typeface="Times New Roman" panose="02020603050405020304" pitchFamily="18" charset="0"/>
              </a:rPr>
              <a:t>b</a:t>
            </a:r>
            <a:r>
              <a:rPr lang="en-US" altLang="zh-CN" sz="2800" i="1" baseline="-25000">
                <a:latin typeface="Times New Roman" panose="02020603050405020304" pitchFamily="18" charset="0"/>
              </a:rPr>
              <a:t>2</a:t>
            </a:r>
            <a:r>
              <a:rPr lang="en-US" altLang="zh-CN" sz="2800" i="1">
                <a:latin typeface="Times New Roman" panose="02020603050405020304" pitchFamily="18" charset="0"/>
              </a:rPr>
              <a:t>…</a:t>
            </a:r>
            <a:r>
              <a:rPr lang="en-US" altLang="zh-CN" sz="2800" i="1" err="1">
                <a:latin typeface="Times New Roman" panose="02020603050405020304" pitchFamily="18" charset="0"/>
              </a:rPr>
              <a:t>b</a:t>
            </a:r>
            <a:r>
              <a:rPr lang="en-US" altLang="zh-CN" sz="2800" i="1" baseline="-25000" err="1">
                <a:latin typeface="Times New Roman" panose="02020603050405020304" pitchFamily="18" charset="0"/>
              </a:rPr>
              <a:t>n</a:t>
            </a:r>
            <a:r>
              <a:rPr lang="en-US" altLang="zh-CN" sz="2800" i="1">
                <a:latin typeface="Times New Roman" panose="02020603050405020304" pitchFamily="18" charset="0"/>
              </a:rPr>
              <a:t> </a:t>
            </a:r>
            <a:r>
              <a:rPr lang="en-US" altLang="zh-CN" sz="2800">
                <a:latin typeface="Times New Roman" panose="02020603050405020304" pitchFamily="18" charset="0"/>
              </a:rPr>
              <a:t>on a partial ordered set </a:t>
            </a:r>
            <a:r>
              <a:rPr lang="en-US" altLang="zh-CN" sz="2800" i="1">
                <a:latin typeface="Times New Roman" panose="02020603050405020304" pitchFamily="18" charset="0"/>
              </a:rPr>
              <a:t>S</a:t>
            </a:r>
            <a:r>
              <a:rPr lang="en-US" altLang="zh-CN" sz="2800">
                <a:latin typeface="Times New Roman" panose="02020603050405020304" pitchFamily="18" charset="0"/>
              </a:rPr>
              <a:t>. Suppose that these strings are not equal. Let </a:t>
            </a:r>
            <a:r>
              <a:rPr lang="en-US" altLang="zh-CN" sz="2800" i="1">
                <a:latin typeface="Times New Roman" panose="02020603050405020304" pitchFamily="18" charset="0"/>
              </a:rPr>
              <a:t>t</a:t>
            </a:r>
            <a:r>
              <a:rPr lang="en-US" altLang="zh-CN" sz="2800">
                <a:latin typeface="Times New Roman" panose="02020603050405020304" pitchFamily="18" charset="0"/>
              </a:rPr>
              <a:t> be the </a:t>
            </a:r>
            <a:r>
              <a:rPr lang="en-US" altLang="zh-CN" sz="2800" err="1">
                <a:latin typeface="Times New Roman" panose="02020603050405020304" pitchFamily="18" charset="0"/>
              </a:rPr>
              <a:t>minimun </a:t>
            </a:r>
            <a:r>
              <a:rPr lang="en-US" altLang="zh-CN" sz="2800">
                <a:latin typeface="Times New Roman" panose="02020603050405020304" pitchFamily="18" charset="0"/>
              </a:rPr>
              <a:t>of </a:t>
            </a:r>
            <a:r>
              <a:rPr lang="en-US" altLang="zh-CN" sz="2800" i="1">
                <a:latin typeface="Times New Roman" panose="02020603050405020304" pitchFamily="18" charset="0"/>
              </a:rPr>
              <a:t>m</a:t>
            </a:r>
            <a:r>
              <a:rPr lang="en-US" altLang="zh-CN" sz="2800">
                <a:latin typeface="Times New Roman" panose="02020603050405020304" pitchFamily="18" charset="0"/>
              </a:rPr>
              <a:t> and </a:t>
            </a:r>
            <a:r>
              <a:rPr lang="en-US" altLang="zh-CN" sz="2800" i="1">
                <a:latin typeface="Times New Roman" panose="02020603050405020304" pitchFamily="18" charset="0"/>
              </a:rPr>
              <a:t>n</a:t>
            </a:r>
            <a:r>
              <a:rPr lang="en-US" altLang="zh-CN" sz="2800">
                <a:latin typeface="Times New Roman" panose="02020603050405020304" pitchFamily="18" charset="0"/>
              </a:rPr>
              <a:t>.The definition of lexicographic ordering is that the string </a:t>
            </a:r>
            <a:r>
              <a:rPr lang="en-US" altLang="zh-CN" sz="2800" i="1">
                <a:latin typeface="Times New Roman" panose="02020603050405020304" pitchFamily="18" charset="0"/>
              </a:rPr>
              <a:t>a</a:t>
            </a:r>
            <a:r>
              <a:rPr lang="en-US" altLang="zh-CN" sz="2800" i="1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 i="1">
                <a:latin typeface="Times New Roman" panose="02020603050405020304" pitchFamily="18" charset="0"/>
              </a:rPr>
              <a:t>a</a:t>
            </a:r>
            <a:r>
              <a:rPr lang="en-US" altLang="zh-CN" sz="2800" i="1" baseline="-25000">
                <a:latin typeface="Times New Roman" panose="02020603050405020304" pitchFamily="18" charset="0"/>
              </a:rPr>
              <a:t>2</a:t>
            </a:r>
            <a:r>
              <a:rPr lang="en-US" altLang="zh-CN" sz="2800" i="1">
                <a:latin typeface="Times New Roman" panose="02020603050405020304" pitchFamily="18" charset="0"/>
              </a:rPr>
              <a:t>…a</a:t>
            </a:r>
            <a:r>
              <a:rPr lang="en-US" altLang="zh-CN" sz="2800" i="1" baseline="-25000">
                <a:latin typeface="Times New Roman" panose="02020603050405020304" pitchFamily="18" charset="0"/>
              </a:rPr>
              <a:t>m</a:t>
            </a:r>
            <a:r>
              <a:rPr lang="en-US" altLang="zh-CN" sz="2800">
                <a:latin typeface="Times New Roman" panose="02020603050405020304" pitchFamily="18" charset="0"/>
              </a:rPr>
              <a:t> is less than </a:t>
            </a:r>
            <a:r>
              <a:rPr lang="en-US" altLang="zh-CN" sz="2800" i="1">
                <a:latin typeface="Times New Roman" panose="02020603050405020304" pitchFamily="18" charset="0"/>
              </a:rPr>
              <a:t>b</a:t>
            </a:r>
            <a:r>
              <a:rPr lang="en-US" altLang="zh-CN" sz="2800" i="1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 i="1">
                <a:latin typeface="Times New Roman" panose="02020603050405020304" pitchFamily="18" charset="0"/>
              </a:rPr>
              <a:t>b</a:t>
            </a:r>
            <a:r>
              <a:rPr lang="en-US" altLang="zh-CN" sz="2800" i="1" baseline="-25000">
                <a:latin typeface="Times New Roman" panose="02020603050405020304" pitchFamily="18" charset="0"/>
              </a:rPr>
              <a:t>2</a:t>
            </a:r>
            <a:r>
              <a:rPr lang="en-US" altLang="zh-CN" sz="2800" i="1">
                <a:latin typeface="Times New Roman" panose="02020603050405020304" pitchFamily="18" charset="0"/>
              </a:rPr>
              <a:t>…</a:t>
            </a:r>
            <a:r>
              <a:rPr lang="en-US" altLang="zh-CN" sz="2800" i="1" err="1">
                <a:latin typeface="Times New Roman" panose="02020603050405020304" pitchFamily="18" charset="0"/>
              </a:rPr>
              <a:t>b</a:t>
            </a:r>
            <a:r>
              <a:rPr lang="en-US" altLang="zh-CN" sz="2800" i="1" baseline="-25000" err="1">
                <a:latin typeface="Times New Roman" panose="02020603050405020304" pitchFamily="18" charset="0"/>
              </a:rPr>
              <a:t>n</a:t>
            </a:r>
            <a:r>
              <a:rPr lang="en-US" altLang="zh-CN" sz="2800" i="1">
                <a:latin typeface="Times New Roman" panose="02020603050405020304" pitchFamily="18" charset="0"/>
              </a:rPr>
              <a:t> </a:t>
            </a:r>
            <a:r>
              <a:rPr lang="en-US" altLang="zh-CN" sz="2800">
                <a:latin typeface="Times New Roman" panose="02020603050405020304" pitchFamily="18" charset="0"/>
              </a:rPr>
              <a:t>if and only if (</a:t>
            </a:r>
            <a:r>
              <a:rPr lang="en-US" altLang="zh-CN" sz="2800" i="1">
                <a:latin typeface="Times New Roman" panose="02020603050405020304" pitchFamily="18" charset="0"/>
              </a:rPr>
              <a:t>a</a:t>
            </a:r>
            <a:r>
              <a:rPr lang="en-US" altLang="zh-CN" sz="2800" i="1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 i="1">
                <a:latin typeface="Times New Roman" panose="02020603050405020304" pitchFamily="18" charset="0"/>
              </a:rPr>
              <a:t>,a</a:t>
            </a:r>
            <a:r>
              <a:rPr lang="en-US" altLang="zh-CN" sz="2800" i="1" baseline="-25000">
                <a:latin typeface="Times New Roman" panose="02020603050405020304" pitchFamily="18" charset="0"/>
              </a:rPr>
              <a:t>2</a:t>
            </a:r>
            <a:r>
              <a:rPr lang="en-US" altLang="zh-CN" sz="2800" i="1">
                <a:latin typeface="Times New Roman" panose="02020603050405020304" pitchFamily="18" charset="0"/>
              </a:rPr>
              <a:t>,…,a</a:t>
            </a:r>
            <a:r>
              <a:rPr lang="en-US" altLang="zh-CN" sz="2800" i="1" baseline="-25000">
                <a:latin typeface="Times New Roman" panose="02020603050405020304" pitchFamily="18" charset="0"/>
              </a:rPr>
              <a:t>t</a:t>
            </a:r>
            <a:r>
              <a:rPr lang="en-US" altLang="zh-CN" sz="2800">
                <a:latin typeface="Times New Roman" panose="02020603050405020304" pitchFamily="18" charset="0"/>
              </a:rPr>
              <a:t>)</a:t>
            </a:r>
            <a:r>
              <a:rPr lang="en-US" altLang="zh-CN" sz="2800">
                <a:latin typeface="Times New Roman" panose="02020603050405020304" pitchFamily="18" charset="0"/>
                <a:sym typeface="MT Extra" panose="05050102010205020202" pitchFamily="18" charset="2"/>
              </a:rPr>
              <a:t></a:t>
            </a:r>
            <a:r>
              <a:rPr lang="en-US" altLang="zh-CN" sz="2800">
                <a:latin typeface="Times New Roman" panose="02020603050405020304" pitchFamily="18" charset="0"/>
              </a:rPr>
              <a:t> (</a:t>
            </a:r>
            <a:r>
              <a:rPr lang="en-US" altLang="zh-CN" sz="2800" i="1">
                <a:latin typeface="Times New Roman" panose="02020603050405020304" pitchFamily="18" charset="0"/>
              </a:rPr>
              <a:t>b</a:t>
            </a:r>
            <a:r>
              <a:rPr lang="en-US" altLang="zh-CN" sz="2800" i="1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>
                <a:latin typeface="Times New Roman" panose="02020603050405020304" pitchFamily="18" charset="0"/>
              </a:rPr>
              <a:t>,</a:t>
            </a:r>
            <a:r>
              <a:rPr lang="en-US" altLang="zh-CN" sz="2800" i="1">
                <a:latin typeface="Times New Roman" panose="02020603050405020304" pitchFamily="18" charset="0"/>
              </a:rPr>
              <a:t>b</a:t>
            </a:r>
            <a:r>
              <a:rPr lang="en-US" altLang="zh-CN" sz="2800" i="1" baseline="-25000">
                <a:latin typeface="Times New Roman" panose="02020603050405020304" pitchFamily="18" charset="0"/>
              </a:rPr>
              <a:t>2</a:t>
            </a:r>
            <a:r>
              <a:rPr lang="en-US" altLang="zh-CN" sz="2800">
                <a:latin typeface="Times New Roman" panose="02020603050405020304" pitchFamily="18" charset="0"/>
              </a:rPr>
              <a:t>,</a:t>
            </a:r>
            <a:r>
              <a:rPr lang="en-US" altLang="zh-CN" sz="2800" i="1">
                <a:latin typeface="Times New Roman" panose="02020603050405020304" pitchFamily="18" charset="0"/>
              </a:rPr>
              <a:t>…</a:t>
            </a:r>
            <a:r>
              <a:rPr lang="en-US" altLang="zh-CN" sz="2800" i="1" err="1">
                <a:latin typeface="Times New Roman" panose="02020603050405020304" pitchFamily="18" charset="0"/>
              </a:rPr>
              <a:t>b</a:t>
            </a:r>
            <a:r>
              <a:rPr lang="en-US" altLang="zh-CN" sz="2800" i="1" baseline="-25000" err="1">
                <a:latin typeface="Times New Roman" panose="02020603050405020304" pitchFamily="18" charset="0"/>
              </a:rPr>
              <a:t>t</a:t>
            </a:r>
            <a:r>
              <a:rPr lang="en-US" altLang="zh-CN" sz="2800">
                <a:latin typeface="Times New Roman" panose="02020603050405020304" pitchFamily="18" charset="0"/>
              </a:rPr>
              <a:t>) or</a:t>
            </a:r>
            <a:r>
              <a:rPr lang="en-US" altLang="zh-CN" sz="2800" i="1">
                <a:latin typeface="Times New Roman" panose="02020603050405020304" pitchFamily="18" charset="0"/>
              </a:rPr>
              <a:t> </a:t>
            </a:r>
            <a:r>
              <a:rPr lang="en-US" altLang="zh-CN" sz="2800">
                <a:latin typeface="Times New Roman" panose="02020603050405020304" pitchFamily="18" charset="0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</a:rPr>
              <a:t>a</a:t>
            </a:r>
            <a:r>
              <a:rPr lang="en-US" altLang="zh-CN" sz="2800" i="1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 i="1">
                <a:latin typeface="Times New Roman" panose="02020603050405020304" pitchFamily="18" charset="0"/>
              </a:rPr>
              <a:t>,a</a:t>
            </a:r>
            <a:r>
              <a:rPr lang="en-US" altLang="zh-CN" sz="2800" i="1" baseline="-25000">
                <a:latin typeface="Times New Roman" panose="02020603050405020304" pitchFamily="18" charset="0"/>
              </a:rPr>
              <a:t>2</a:t>
            </a:r>
            <a:r>
              <a:rPr lang="en-US" altLang="zh-CN" sz="2800" i="1">
                <a:latin typeface="Times New Roman" panose="02020603050405020304" pitchFamily="18" charset="0"/>
              </a:rPr>
              <a:t>,…,a</a:t>
            </a:r>
            <a:r>
              <a:rPr lang="en-US" altLang="zh-CN" sz="2800" i="1" baseline="-25000">
                <a:latin typeface="Times New Roman" panose="02020603050405020304" pitchFamily="18" charset="0"/>
              </a:rPr>
              <a:t>t</a:t>
            </a:r>
            <a:r>
              <a:rPr lang="en-US" altLang="zh-CN" sz="2800">
                <a:latin typeface="Times New Roman" panose="02020603050405020304" pitchFamily="18" charset="0"/>
              </a:rPr>
              <a:t>)</a:t>
            </a:r>
            <a:r>
              <a:rPr lang="en-US" altLang="zh-CN" sz="2800">
                <a:latin typeface="Times New Roman" panose="02020603050405020304" pitchFamily="18" charset="0"/>
                <a:sym typeface="MT Extra" panose="05050102010205020202" pitchFamily="18" charset="2"/>
              </a:rPr>
              <a:t>=</a:t>
            </a:r>
            <a:r>
              <a:rPr lang="en-US" altLang="zh-CN" sz="2800">
                <a:latin typeface="Times New Roman" panose="02020603050405020304" pitchFamily="18" charset="0"/>
              </a:rPr>
              <a:t> (</a:t>
            </a:r>
            <a:r>
              <a:rPr lang="en-US" altLang="zh-CN" sz="2800" i="1">
                <a:latin typeface="Times New Roman" panose="02020603050405020304" pitchFamily="18" charset="0"/>
              </a:rPr>
              <a:t>b</a:t>
            </a:r>
            <a:r>
              <a:rPr lang="en-US" altLang="zh-CN" sz="2800" i="1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>
                <a:latin typeface="Times New Roman" panose="02020603050405020304" pitchFamily="18" charset="0"/>
              </a:rPr>
              <a:t>,</a:t>
            </a:r>
            <a:r>
              <a:rPr lang="en-US" altLang="zh-CN" sz="2800" i="1">
                <a:latin typeface="Times New Roman" panose="02020603050405020304" pitchFamily="18" charset="0"/>
              </a:rPr>
              <a:t>b</a:t>
            </a:r>
            <a:r>
              <a:rPr lang="en-US" altLang="zh-CN" sz="2800" i="1" baseline="-25000">
                <a:latin typeface="Times New Roman" panose="02020603050405020304" pitchFamily="18" charset="0"/>
              </a:rPr>
              <a:t>2</a:t>
            </a:r>
            <a:r>
              <a:rPr lang="en-US" altLang="zh-CN" sz="2800">
                <a:latin typeface="Times New Roman" panose="02020603050405020304" pitchFamily="18" charset="0"/>
              </a:rPr>
              <a:t>,</a:t>
            </a:r>
            <a:r>
              <a:rPr lang="en-US" altLang="zh-CN" sz="2800" i="1">
                <a:latin typeface="Times New Roman" panose="02020603050405020304" pitchFamily="18" charset="0"/>
              </a:rPr>
              <a:t>…</a:t>
            </a:r>
            <a:r>
              <a:rPr lang="en-US" altLang="zh-CN" sz="2800" i="1" err="1">
                <a:latin typeface="Times New Roman" panose="02020603050405020304" pitchFamily="18" charset="0"/>
              </a:rPr>
              <a:t>b</a:t>
            </a:r>
            <a:r>
              <a:rPr lang="en-US" altLang="zh-CN" sz="2800" i="1" baseline="-25000" err="1">
                <a:latin typeface="Times New Roman" panose="02020603050405020304" pitchFamily="18" charset="0"/>
              </a:rPr>
              <a:t>t</a:t>
            </a:r>
            <a:r>
              <a:rPr lang="en-US" altLang="zh-CN" sz="2800">
                <a:latin typeface="Times New Roman" panose="02020603050405020304" pitchFamily="18" charset="0"/>
              </a:rPr>
              <a:t>) and 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</a:rPr>
              <a:t>m&lt;n</a:t>
            </a:r>
            <a:r>
              <a:rPr lang="en-US" altLang="zh-CN" sz="2800" i="1">
                <a:latin typeface="Times New Roman" panose="02020603050405020304" pitchFamily="18" charset="0"/>
              </a:rPr>
              <a:t>. </a:t>
            </a:r>
            <a:endParaRPr lang="en-US" altLang="zh-CN" sz="2800" i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7874" name="文本框 207873"/>
          <p:cNvSpPr txBox="1"/>
          <p:nvPr/>
        </p:nvSpPr>
        <p:spPr>
          <a:xfrm>
            <a:off x="304800" y="304800"/>
            <a:ext cx="8229600" cy="3994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Example: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Consider the set of strings of lowercase</a:t>
            </a:r>
            <a:r>
              <a:rPr lang="zh-CN" altLang="en-US" dirty="0">
                <a:latin typeface="Times New Roman" panose="02020603050405020304" pitchFamily="18" charset="0"/>
              </a:rPr>
              <a:t>小写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English letters.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discre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</a:rPr>
              <a:t>t</a:t>
            </a:r>
            <a:r>
              <a:rPr lang="en-US" altLang="zh-CN">
                <a:latin typeface="Times New Roman" panose="02020603050405020304" pitchFamily="18" charset="0"/>
                <a:sym typeface="MT Extra" panose="05050102010205020202" pitchFamily="18" charset="2"/>
              </a:rPr>
              <a:t>discre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t</a:t>
            </a:r>
            <a:r>
              <a:rPr lang="en-US" altLang="zh-CN">
                <a:latin typeface="Times New Roman" panose="02020603050405020304" pitchFamily="18" charset="0"/>
                <a:sym typeface="MT Extra" panose="05050102010205020202" pitchFamily="18" charset="2"/>
              </a:rPr>
              <a:t>e</a:t>
            </a:r>
            <a:endParaRPr lang="en-US" altLang="zh-CN">
              <a:latin typeface="Times New Roman" panose="02020603050405020304" pitchFamily="18" charset="0"/>
              <a:sym typeface="MT Extra" panose="05050102010205020202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discreet</a:t>
            </a:r>
            <a:r>
              <a:rPr lang="en-US" altLang="zh-CN">
                <a:latin typeface="Times New Roman" panose="02020603050405020304" pitchFamily="18" charset="0"/>
                <a:sym typeface="MT Extra" panose="05050102010205020202" pitchFamily="18" charset="2"/>
              </a:rPr>
              <a:t>discreet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ness</a:t>
            </a:r>
            <a:endParaRPr lang="en-US" altLang="zh-CN">
              <a:solidFill>
                <a:schemeClr val="tx2"/>
              </a:solidFill>
              <a:latin typeface="Times New Roman" panose="02020603050405020304" pitchFamily="18" charset="0"/>
              <a:sym typeface="MT Extra" panose="05050102010205020202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discret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  <a:sym typeface="MT Extra" panose="05050102010205020202" pitchFamily="18" charset="2"/>
              </a:rPr>
              <a:t>discret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sym typeface="MT Extra" panose="05050102010205020202" pitchFamily="18" charset="2"/>
              </a:rPr>
              <a:t>i</a:t>
            </a:r>
            <a:r>
              <a:rPr lang="en-US" altLang="zh-CN">
                <a:latin typeface="Times New Roman" panose="02020603050405020304" pitchFamily="18" charset="0"/>
                <a:sym typeface="MT Extra" panose="05050102010205020202" pitchFamily="18" charset="2"/>
              </a:rPr>
              <a:t>on</a:t>
            </a:r>
            <a:endParaRPr lang="en-US" altLang="zh-CN">
              <a:latin typeface="Times New Roman" panose="02020603050405020304" pitchFamily="18" charset="0"/>
              <a:sym typeface="MT Extra" panose="05050102010205020202" pitchFamily="18" charset="2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6306" name="文本框 226305"/>
          <p:cNvSpPr txBox="1"/>
          <p:nvPr/>
        </p:nvSpPr>
        <p:spPr>
          <a:xfrm>
            <a:off x="533400" y="762000"/>
            <a:ext cx="8077200" cy="44815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</a:rPr>
              <a:t>Example  </a:t>
            </a:r>
            <a:r>
              <a:rPr lang="en-US" altLang="zh-CN">
                <a:latin typeface="Times New Roman" panose="02020603050405020304" pitchFamily="18" charset="0"/>
              </a:rPr>
              <a:t>Find the lexicographic ordering of the bit strings 0,01,11,001,010,011,0001,and 0101 based on the ordering 0&lt;1.</a:t>
            </a:r>
            <a:endParaRPr lang="en-US" altLang="zh-CN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01&lt;11, 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001&lt;01</a:t>
            </a:r>
            <a:r>
              <a:rPr lang="en-US" altLang="zh-CN">
                <a:latin typeface="Times New Roman" panose="02020603050405020304" pitchFamily="18" charset="0"/>
              </a:rPr>
              <a:t>,01&lt;010,01&lt;011, 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0001&lt;01</a:t>
            </a:r>
            <a:endParaRPr lang="en-US" altLang="zh-CN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0001&lt;001</a:t>
            </a:r>
            <a:endParaRPr lang="en-US" altLang="zh-CN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010&lt;011&lt;11</a:t>
            </a:r>
            <a:endParaRPr lang="en-US" altLang="zh-CN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latin typeface="Tahoma" panose="020B0604030504040204" pitchFamily="34" charset="0"/>
              </a:rPr>
              <a:t>0&lt;0001&lt;001&lt;01&lt;010&lt;011&lt;11</a:t>
            </a:r>
            <a:endParaRPr lang="en-US" altLang="zh-CN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82" name="文本框 225281"/>
          <p:cNvSpPr txBox="1"/>
          <p:nvPr/>
        </p:nvSpPr>
        <p:spPr>
          <a:xfrm>
            <a:off x="381000" y="685800"/>
            <a:ext cx="8458200" cy="5700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b="1" err="1">
                <a:latin typeface="Times New Roman" panose="02020603050405020304" pitchFamily="18" charset="0"/>
              </a:rPr>
              <a:t>Hasseor Poset</a:t>
            </a:r>
            <a:r>
              <a:rPr lang="en-US" altLang="zh-CN" b="1">
                <a:latin typeface="Times New Roman" panose="02020603050405020304" pitchFamily="18" charset="0"/>
              </a:rPr>
              <a:t> Diagrams</a:t>
            </a:r>
            <a:r>
              <a:rPr lang="zh-CN" altLang="en-US" b="1" dirty="0">
                <a:latin typeface="Times New Roman" panose="02020603050405020304" pitchFamily="18" charset="0"/>
              </a:rPr>
              <a:t>哈斯图 </a:t>
            </a:r>
            <a:endParaRPr lang="en-US" altLang="zh-CN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To construct a </a:t>
            </a:r>
            <a:r>
              <a:rPr lang="en-US" altLang="zh-CN" err="1">
                <a:latin typeface="Times New Roman" panose="02020603050405020304" pitchFamily="18" charset="0"/>
              </a:rPr>
              <a:t>Hasse</a:t>
            </a:r>
            <a:r>
              <a:rPr lang="en-US" altLang="zh-CN">
                <a:latin typeface="Times New Roman" panose="02020603050405020304" pitchFamily="18" charset="0"/>
              </a:rPr>
              <a:t> diagram: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1) Construct a digraph representation of the </a:t>
            </a:r>
            <a:r>
              <a:rPr lang="en-US" altLang="zh-CN" err="1">
                <a:latin typeface="Times New Roman" panose="02020603050405020304" pitchFamily="18" charset="0"/>
              </a:rPr>
              <a:t>poset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(A, R) </a:t>
            </a:r>
            <a:r>
              <a:rPr lang="en-US" altLang="zh-CN">
                <a:latin typeface="Times New Roman" panose="02020603050405020304" pitchFamily="18" charset="0"/>
              </a:rPr>
              <a:t>so that all arcs point up (except the loops).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2) Eliminate all loops</a:t>
            </a:r>
            <a:r>
              <a:rPr lang="zh-CN" altLang="en-US" dirty="0">
                <a:latin typeface="Times New Roman" panose="02020603050405020304" pitchFamily="18" charset="0"/>
              </a:rPr>
              <a:t>消减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3) Eliminate all arcs that are redundant</a:t>
            </a:r>
            <a:r>
              <a:rPr lang="zh-CN" altLang="en-US" dirty="0">
                <a:latin typeface="Times New Roman" panose="02020603050405020304" pitchFamily="18" charset="0"/>
              </a:rPr>
              <a:t>多余 </a:t>
            </a:r>
            <a:r>
              <a:rPr lang="en-US" altLang="zh-CN">
                <a:latin typeface="Times New Roman" panose="02020603050405020304" pitchFamily="18" charset="0"/>
              </a:rPr>
              <a:t>because of transitivity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4) eliminate the arrows at the ends of arcs since everything points up.</a:t>
            </a:r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975" y="1085850"/>
            <a:ext cx="8782050" cy="4686300"/>
          </a:xfrm>
          <a:prstGeom prst="rect">
            <a:avLst/>
          </a:prstGeom>
        </p:spPr>
      </p:pic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8898" name="文本框 208897"/>
          <p:cNvSpPr txBox="1"/>
          <p:nvPr/>
        </p:nvSpPr>
        <p:spPr>
          <a:xfrm>
            <a:off x="685800" y="457200"/>
            <a:ext cx="8153400" cy="32623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Example: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Construct the </a:t>
            </a:r>
            <a:r>
              <a:rPr lang="en-US" altLang="zh-CN" err="1">
                <a:latin typeface="Times New Roman" panose="02020603050405020304" pitchFamily="18" charset="0"/>
              </a:rPr>
              <a:t>Hasse</a:t>
            </a:r>
            <a:r>
              <a:rPr lang="en-US" altLang="zh-CN">
                <a:latin typeface="Times New Roman" panose="02020603050405020304" pitchFamily="18" charset="0"/>
              </a:rPr>
              <a:t> diagram of </a:t>
            </a:r>
            <a:r>
              <a:rPr lang="en-US" altLang="zh-CN" i="1">
                <a:latin typeface="Times New Roman" panose="02020603050405020304" pitchFamily="18" charset="0"/>
              </a:rPr>
              <a:t>(P({a, b, c}), </a:t>
            </a:r>
            <a:r>
              <a:rPr lang="en-US" altLang="zh-CN">
                <a:latin typeface="Symbol" panose="05050102010706020507" pitchFamily="18" charset="2"/>
              </a:rPr>
              <a:t>Í </a:t>
            </a:r>
            <a:r>
              <a:rPr lang="en-US" altLang="zh-CN" i="1">
                <a:latin typeface="Times New Roman" panose="02020603050405020304" pitchFamily="18" charset="0"/>
              </a:rPr>
              <a:t>).</a:t>
            </a:r>
            <a:endParaRPr lang="en-US" altLang="zh-CN" i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The elements of </a:t>
            </a:r>
            <a:r>
              <a:rPr lang="en-US" altLang="zh-CN" i="1">
                <a:latin typeface="Times New Roman" panose="02020603050405020304" pitchFamily="18" charset="0"/>
              </a:rPr>
              <a:t>P({a, b, c}) </a:t>
            </a:r>
            <a:r>
              <a:rPr lang="en-US" altLang="zh-CN">
                <a:latin typeface="Times New Roman" panose="02020603050405020304" pitchFamily="18" charset="0"/>
              </a:rPr>
              <a:t>are </a:t>
            </a:r>
            <a:r>
              <a:rPr lang="en-US" altLang="zh-CN">
                <a:latin typeface="Symbol" panose="05050102010706020507" pitchFamily="18" charset="2"/>
              </a:rPr>
              <a:t>Æ, </a:t>
            </a:r>
            <a:r>
              <a:rPr lang="en-US" altLang="zh-CN">
                <a:latin typeface="Times New Roman" panose="02020603050405020304" pitchFamily="18" charset="0"/>
              </a:rPr>
              <a:t>{a}, {b}, {c},{a, b}, {a, c}, {b, c}, {a, b, c}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The digraph is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pic>
        <p:nvPicPr>
          <p:cNvPr id="208899" name="图片 208898" descr="http://211.66.20.19/Courses_b/course_111/image4/Image4_5_6.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3276600"/>
            <a:ext cx="2354263" cy="2514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en-US" altLang="zh-CN" sz="2400" dirty="0"/>
              <a:t>Consider these relations on {1, 2, 3, 4}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    R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={(1,1),(1,2),(2,1),(2,2),(3,4),(4,1),(4,4)}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    R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={(1,1),(1,2),(2,1)}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    R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={(1,1),(1,2),(1,4),(2,1),(2,2),(3,3),(4,1),(4,4)}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    R</a:t>
            </a:r>
            <a:r>
              <a:rPr lang="en-US" altLang="zh-CN" sz="2400" baseline="-25000" dirty="0"/>
              <a:t>4</a:t>
            </a:r>
            <a:r>
              <a:rPr lang="en-US" altLang="zh-CN" sz="2400" dirty="0"/>
              <a:t>={(2,1),(3,1),(3,2),(4,1),(4,2),(4,3)}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    R</a:t>
            </a:r>
            <a:r>
              <a:rPr lang="en-US" altLang="zh-CN" sz="2400" baseline="-25000" dirty="0"/>
              <a:t>5</a:t>
            </a:r>
            <a:r>
              <a:rPr lang="en-US" altLang="zh-CN" sz="2400" dirty="0"/>
              <a:t>={(1,1),(1,2),(1,3),(1,4),(2,2),(2,3),(2,4),(3,3),(3,4),(4,4)}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    R</a:t>
            </a:r>
            <a:r>
              <a:rPr lang="en-US" altLang="zh-CN" sz="2400" baseline="-25000" dirty="0"/>
              <a:t>6</a:t>
            </a:r>
            <a:r>
              <a:rPr lang="en-US" altLang="zh-CN" sz="2400" dirty="0"/>
              <a:t>={(3,4)}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    Which of these relations are reflexive?</a:t>
            </a:r>
            <a:endParaRPr lang="en-US" altLang="zh-CN" sz="2400" dirty="0"/>
          </a:p>
          <a:p>
            <a:r>
              <a:rPr lang="en-US" altLang="zh-CN" sz="2400" dirty="0"/>
              <a:t>R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 and R</a:t>
            </a:r>
            <a:r>
              <a:rPr lang="en-US" altLang="zh-CN" sz="2400" baseline="-25000" dirty="0"/>
              <a:t>5 </a:t>
            </a:r>
            <a:r>
              <a:rPr lang="en-US" altLang="zh-CN" sz="2400" dirty="0"/>
              <a:t>are reflexive as both contain all pairs of the (a,a)</a:t>
            </a:r>
            <a:endParaRPr lang="en-US" altLang="zh-CN" sz="2400" dirty="0"/>
          </a:p>
          <a:p>
            <a:r>
              <a:rPr lang="en-US" altLang="zh-CN" sz="2400" dirty="0"/>
              <a:t>Is the “divides” relation on the set of positive integers reflexive?</a:t>
            </a:r>
            <a:endParaRPr lang="en-US" altLang="zh-CN" sz="2400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8354" name="文本框 228353"/>
          <p:cNvSpPr txBox="1"/>
          <p:nvPr/>
        </p:nvSpPr>
        <p:spPr>
          <a:xfrm>
            <a:off x="533400" y="304800"/>
            <a:ext cx="8305800" cy="15541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</a:rPr>
              <a:t>Example </a:t>
            </a:r>
            <a:r>
              <a:rPr lang="en-US" altLang="zh-CN">
                <a:latin typeface="Times New Roman" panose="02020603050405020304" pitchFamily="18" charset="0"/>
              </a:rPr>
              <a:t>Draw the </a:t>
            </a:r>
            <a:r>
              <a:rPr lang="en-US" altLang="zh-CN" err="1">
                <a:latin typeface="Times New Roman" panose="02020603050405020304" pitchFamily="18" charset="0"/>
              </a:rPr>
              <a:t>Hasse </a:t>
            </a:r>
            <a:r>
              <a:rPr lang="en-US" altLang="zh-CN">
                <a:latin typeface="Times New Roman" panose="02020603050405020304" pitchFamily="18" charset="0"/>
              </a:rPr>
              <a:t>diagram representing the partial ordering {(a,b)| a divides b} on A={1,2,3,…12}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pic>
        <p:nvPicPr>
          <p:cNvPr id="228355" name="图片 228354" descr="http://211.66.20.19/Courses_b/course_111/image4/Image4_5_5.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3400" y="2438400"/>
            <a:ext cx="4419600" cy="33258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8356" name="文本框 228355"/>
          <p:cNvSpPr txBox="1"/>
          <p:nvPr/>
        </p:nvSpPr>
        <p:spPr>
          <a:xfrm>
            <a:off x="533400" y="1828800"/>
            <a:ext cx="4038600" cy="44783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Solution</a:t>
            </a:r>
            <a:r>
              <a:rPr lang="en-US" altLang="zh-CN">
                <a:latin typeface="Times New Roman" panose="02020603050405020304" pitchFamily="18" charset="0"/>
              </a:rPr>
              <a:t>  R=I</a:t>
            </a:r>
            <a:r>
              <a:rPr lang="en-US" altLang="zh-CN" baseline="-25000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{(1,2), (1,3), 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(1,4)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 (1,5), 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(1,6)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 (1,7), 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(1,8)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(1,9)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(1,10)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 (1,11), 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(1,12)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 (2,4), (2,6), 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(2,8)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 (2,10),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(2,12)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,(3,6), (3,9), 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(3,12)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 (4,8), (4,12),,(5,10),(6,12)}</a:t>
            </a:r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0642" name="文本框 240641"/>
          <p:cNvSpPr txBox="1"/>
          <p:nvPr/>
        </p:nvSpPr>
        <p:spPr>
          <a:xfrm>
            <a:off x="457200" y="762000"/>
            <a:ext cx="8382000" cy="2122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Covering relation</a:t>
            </a:r>
            <a:r>
              <a:rPr lang="zh-CN" altLang="en-US" b="1" dirty="0">
                <a:latin typeface="Times New Roman" panose="02020603050405020304" pitchFamily="18" charset="0"/>
              </a:rPr>
              <a:t>覆盖关系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Let (S, </a:t>
            </a:r>
            <a:r>
              <a:rPr lang="en-US" altLang="zh-CN">
                <a:latin typeface="Times New Roman" panose="02020603050405020304" pitchFamily="18" charset="0"/>
                <a:sym typeface="+mn-ea"/>
              </a:rPr>
              <a:t>≼</a:t>
            </a:r>
            <a:r>
              <a:rPr lang="en-US" altLang="zh-CN">
                <a:latin typeface="Times New Roman" panose="02020603050405020304" pitchFamily="18" charset="0"/>
              </a:rPr>
              <a:t>)be a </a:t>
            </a:r>
            <a:r>
              <a:rPr lang="en-US" altLang="zh-CN" err="1">
                <a:latin typeface="Times New Roman" panose="02020603050405020304" pitchFamily="18" charset="0"/>
              </a:rPr>
              <a:t>poset</a:t>
            </a:r>
            <a:r>
              <a:rPr lang="en-US" altLang="zh-CN">
                <a:latin typeface="Times New Roman" panose="02020603050405020304" pitchFamily="18" charset="0"/>
              </a:rPr>
              <a:t>. We say that an element y</a:t>
            </a:r>
            <a:r>
              <a:rPr lang="en-US" altLang="zh-CN">
                <a:latin typeface="Tahoma" panose="020B0604030504040204" pitchFamily="34" charset="0"/>
              </a:rPr>
              <a:t>∈</a:t>
            </a:r>
            <a:r>
              <a:rPr lang="en-US" altLang="zh-CN">
                <a:latin typeface="Times New Roman" panose="02020603050405020304" pitchFamily="18" charset="0"/>
              </a:rPr>
              <a:t>S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</a:rPr>
              <a:t>covers</a:t>
            </a:r>
            <a:r>
              <a:rPr lang="en-US" altLang="zh-CN">
                <a:latin typeface="Times New Roman" panose="02020603050405020304" pitchFamily="18" charset="0"/>
              </a:rPr>
              <a:t> an element x </a:t>
            </a:r>
            <a:r>
              <a:rPr lang="en-US" altLang="zh-CN">
                <a:latin typeface="Tahoma" panose="020B0604030504040204" pitchFamily="34" charset="0"/>
              </a:rPr>
              <a:t>∈</a:t>
            </a:r>
            <a:r>
              <a:rPr lang="en-US" altLang="zh-CN">
                <a:latin typeface="Times New Roman" panose="02020603050405020304" pitchFamily="18" charset="0"/>
              </a:rPr>
              <a:t>S if x </a:t>
            </a:r>
            <a:r>
              <a:rPr lang="en-US" altLang="zh-CN">
                <a:latin typeface="Times New Roman" panose="02020603050405020304" pitchFamily="18" charset="0"/>
                <a:sym typeface="MT Extra" panose="05050102010205020202" pitchFamily="18" charset="2"/>
              </a:rPr>
              <a:t></a:t>
            </a:r>
            <a:r>
              <a:rPr lang="en-US" altLang="zh-CN">
                <a:latin typeface="Times New Roman" panose="02020603050405020304" pitchFamily="18" charset="0"/>
              </a:rPr>
              <a:t> y and there is no element z </a:t>
            </a:r>
            <a:r>
              <a:rPr lang="en-US" altLang="zh-CN">
                <a:latin typeface="Tahoma" panose="020B0604030504040204" pitchFamily="34" charset="0"/>
              </a:rPr>
              <a:t>∈</a:t>
            </a:r>
            <a:r>
              <a:rPr lang="en-US" altLang="zh-CN">
                <a:latin typeface="Times New Roman" panose="02020603050405020304" pitchFamily="18" charset="0"/>
              </a:rPr>
              <a:t>S  such that x</a:t>
            </a:r>
            <a:r>
              <a:rPr lang="en-US" altLang="zh-CN">
                <a:latin typeface="Times New Roman" panose="02020603050405020304" pitchFamily="18" charset="0"/>
                <a:sym typeface="MT Extra" panose="05050102010205020202" pitchFamily="18" charset="2"/>
              </a:rPr>
              <a:t></a:t>
            </a:r>
            <a:r>
              <a:rPr lang="en-US" altLang="zh-CN">
                <a:latin typeface="Times New Roman" panose="02020603050405020304" pitchFamily="18" charset="0"/>
              </a:rPr>
              <a:t>z </a:t>
            </a:r>
            <a:r>
              <a:rPr lang="en-US" altLang="zh-CN">
                <a:latin typeface="Times New Roman" panose="02020603050405020304" pitchFamily="18" charset="0"/>
                <a:sym typeface="MT Extra" panose="05050102010205020202" pitchFamily="18" charset="2"/>
              </a:rPr>
              <a:t></a:t>
            </a:r>
            <a:r>
              <a:rPr lang="en-US" altLang="zh-CN">
                <a:latin typeface="Times New Roman" panose="02020603050405020304" pitchFamily="18" charset="0"/>
              </a:rPr>
              <a:t> y. The set of pairs(x,y) such that y cover x is called the 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</a:rPr>
              <a:t>covering relation</a:t>
            </a:r>
            <a:r>
              <a:rPr lang="en-US" altLang="zh-CN">
                <a:latin typeface="Times New Roman" panose="02020603050405020304" pitchFamily="18" charset="0"/>
              </a:rPr>
              <a:t> of (S, </a:t>
            </a:r>
            <a:r>
              <a:rPr lang="en-US" altLang="zh-CN">
                <a:latin typeface="Times New Roman" panose="02020603050405020304" pitchFamily="18" charset="0"/>
                <a:sym typeface="+mn-ea"/>
              </a:rPr>
              <a:t>≼</a:t>
            </a:r>
            <a:r>
              <a:rPr lang="en-US" altLang="zh-CN">
                <a:latin typeface="Times New Roman" panose="02020603050405020304" pitchFamily="18" charset="0"/>
              </a:rPr>
              <a:t>).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graphicFrame>
        <p:nvGraphicFramePr>
          <p:cNvPr id="240643" name="对象 240642"/>
          <p:cNvGraphicFramePr/>
          <p:nvPr/>
        </p:nvGraphicFramePr>
        <p:xfrm>
          <a:off x="1752600" y="1600200"/>
          <a:ext cx="3254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1051560" imgH="1225550" progId="Visio.Drawing.6">
                  <p:embed/>
                </p:oleObj>
              </mc:Choice>
              <mc:Fallback>
                <p:oleObj name="" r:id="rId1" imgW="1051560" imgH="1225550" progId="Visio.Drawing.6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52600" y="1600200"/>
                        <a:ext cx="325438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44" name="对象 240643"/>
          <p:cNvGraphicFramePr/>
          <p:nvPr/>
        </p:nvGraphicFramePr>
        <p:xfrm>
          <a:off x="4495800" y="3581400"/>
          <a:ext cx="3254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1051560" imgH="1225550" progId="Visio.Drawing.6">
                  <p:embed/>
                </p:oleObj>
              </mc:Choice>
              <mc:Fallback>
                <p:oleObj name="" r:id="rId3" imgW="1051560" imgH="1225550" progId="Visio.Drawing.6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495800" y="3581400"/>
                        <a:ext cx="325438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7330" name="文本框 227329"/>
          <p:cNvSpPr txBox="1"/>
          <p:nvPr/>
        </p:nvSpPr>
        <p:spPr>
          <a:xfrm>
            <a:off x="838200" y="1066800"/>
            <a:ext cx="7162800" cy="4479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Maximal and Minimal Elements</a:t>
            </a:r>
            <a:r>
              <a:rPr lang="zh-CN" altLang="en-US" b="1" dirty="0">
                <a:latin typeface="Times New Roman" panose="02020603050405020304" pitchFamily="18" charset="0"/>
              </a:rPr>
              <a:t>极大和极小元素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Definition: </a:t>
            </a:r>
            <a:r>
              <a:rPr lang="en-US" altLang="zh-CN">
                <a:latin typeface="Times New Roman" panose="02020603050405020304" pitchFamily="18" charset="0"/>
              </a:rPr>
              <a:t>Let </a:t>
            </a:r>
            <a:r>
              <a:rPr lang="en-US" altLang="zh-CN" i="1">
                <a:latin typeface="Times New Roman" panose="02020603050405020304" pitchFamily="18" charset="0"/>
              </a:rPr>
              <a:t>(A, R) </a:t>
            </a:r>
            <a:r>
              <a:rPr lang="en-US" altLang="zh-CN">
                <a:latin typeface="Times New Roman" panose="02020603050405020304" pitchFamily="18" charset="0"/>
              </a:rPr>
              <a:t>be a </a:t>
            </a:r>
            <a:r>
              <a:rPr lang="en-US" altLang="zh-CN" err="1">
                <a:latin typeface="Times New Roman" panose="02020603050405020304" pitchFamily="18" charset="0"/>
              </a:rPr>
              <a:t>poset</a:t>
            </a:r>
            <a:r>
              <a:rPr lang="en-US" altLang="zh-CN">
                <a:latin typeface="Times New Roman" panose="02020603050405020304" pitchFamily="18" charset="0"/>
              </a:rPr>
              <a:t>. Then </a:t>
            </a:r>
            <a:r>
              <a:rPr lang="en-US" altLang="zh-CN" i="1">
                <a:latin typeface="Times New Roman" panose="02020603050405020304" pitchFamily="18" charset="0"/>
              </a:rPr>
              <a:t>a </a:t>
            </a:r>
            <a:r>
              <a:rPr lang="en-US" altLang="zh-CN">
                <a:latin typeface="Times New Roman" panose="02020603050405020304" pitchFamily="18" charset="0"/>
              </a:rPr>
              <a:t>in </a:t>
            </a:r>
            <a:r>
              <a:rPr lang="en-US" altLang="zh-CN" i="1">
                <a:latin typeface="Times New Roman" panose="02020603050405020304" pitchFamily="18" charset="0"/>
              </a:rPr>
              <a:t>A </a:t>
            </a:r>
            <a:r>
              <a:rPr lang="en-US" altLang="zh-CN">
                <a:latin typeface="Times New Roman" panose="02020603050405020304" pitchFamily="18" charset="0"/>
              </a:rPr>
              <a:t>is a </a:t>
            </a:r>
            <a:r>
              <a:rPr lang="en-US" altLang="zh-CN" b="1" i="1">
                <a:solidFill>
                  <a:srgbClr val="CC0000"/>
                </a:solidFill>
                <a:latin typeface="Times New Roman" panose="02020603050405020304" pitchFamily="18" charset="0"/>
              </a:rPr>
              <a:t>maximal element</a:t>
            </a:r>
            <a:r>
              <a:rPr lang="en-US" altLang="zh-CN" i="1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if there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does not exist</a:t>
            </a:r>
            <a:r>
              <a:rPr lang="en-US" altLang="zh-CN">
                <a:latin typeface="Times New Roman" panose="02020603050405020304" pitchFamily="18" charset="0"/>
              </a:rPr>
              <a:t> an element 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i="1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in </a:t>
            </a:r>
            <a:r>
              <a:rPr lang="en-US" altLang="zh-CN" i="1">
                <a:latin typeface="Times New Roman" panose="02020603050405020304" pitchFamily="18" charset="0"/>
              </a:rPr>
              <a:t>A </a:t>
            </a:r>
            <a:r>
              <a:rPr lang="en-US" altLang="zh-CN">
                <a:latin typeface="Times New Roman" panose="02020603050405020304" pitchFamily="18" charset="0"/>
              </a:rPr>
              <a:t>such that </a:t>
            </a:r>
            <a:r>
              <a:rPr lang="en-US" altLang="zh-CN" i="1" err="1">
                <a:latin typeface="Times New Roman" panose="02020603050405020304" pitchFamily="18" charset="0"/>
              </a:rPr>
              <a:t>aRb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Definition: </a:t>
            </a:r>
            <a:r>
              <a:rPr lang="en-US" altLang="zh-CN">
                <a:latin typeface="Times New Roman" panose="02020603050405020304" pitchFamily="18" charset="0"/>
              </a:rPr>
              <a:t>Let </a:t>
            </a:r>
            <a:r>
              <a:rPr lang="en-US" altLang="zh-CN" i="1">
                <a:latin typeface="Times New Roman" panose="02020603050405020304" pitchFamily="18" charset="0"/>
              </a:rPr>
              <a:t>(A, R) </a:t>
            </a:r>
            <a:r>
              <a:rPr lang="en-US" altLang="zh-CN">
                <a:latin typeface="Times New Roman" panose="02020603050405020304" pitchFamily="18" charset="0"/>
              </a:rPr>
              <a:t>be a </a:t>
            </a:r>
            <a:r>
              <a:rPr lang="en-US" altLang="zh-CN" err="1">
                <a:latin typeface="Times New Roman" panose="02020603050405020304" pitchFamily="18" charset="0"/>
              </a:rPr>
              <a:t>poset</a:t>
            </a:r>
            <a:r>
              <a:rPr lang="en-US" altLang="zh-CN">
                <a:latin typeface="Times New Roman" panose="02020603050405020304" pitchFamily="18" charset="0"/>
              </a:rPr>
              <a:t>. Then </a:t>
            </a:r>
            <a:r>
              <a:rPr lang="en-US" altLang="zh-CN" i="1">
                <a:latin typeface="Times New Roman" panose="02020603050405020304" pitchFamily="18" charset="0"/>
              </a:rPr>
              <a:t>a </a:t>
            </a:r>
            <a:r>
              <a:rPr lang="en-US" altLang="zh-CN">
                <a:latin typeface="Times New Roman" panose="02020603050405020304" pitchFamily="18" charset="0"/>
              </a:rPr>
              <a:t>in </a:t>
            </a:r>
            <a:r>
              <a:rPr lang="en-US" altLang="zh-CN" i="1">
                <a:latin typeface="Times New Roman" panose="02020603050405020304" pitchFamily="18" charset="0"/>
              </a:rPr>
              <a:t>A </a:t>
            </a:r>
            <a:r>
              <a:rPr lang="en-US" altLang="zh-CN">
                <a:latin typeface="Times New Roman" panose="02020603050405020304" pitchFamily="18" charset="0"/>
              </a:rPr>
              <a:t>is a </a:t>
            </a:r>
            <a:r>
              <a:rPr lang="en-US" altLang="zh-CN" b="1" i="1">
                <a:solidFill>
                  <a:srgbClr val="CC0000"/>
                </a:solidFill>
                <a:latin typeface="Times New Roman" panose="02020603050405020304" pitchFamily="18" charset="0"/>
              </a:rPr>
              <a:t>minimal element</a:t>
            </a:r>
            <a:r>
              <a:rPr lang="en-US" altLang="zh-CN" i="1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if there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does not exist</a:t>
            </a:r>
            <a:r>
              <a:rPr lang="en-US" altLang="zh-CN">
                <a:latin typeface="Times New Roman" panose="02020603050405020304" pitchFamily="18" charset="0"/>
              </a:rPr>
              <a:t> an element </a:t>
            </a:r>
            <a:r>
              <a:rPr lang="en-US" altLang="zh-CN" i="1">
                <a:latin typeface="Times New Roman" panose="02020603050405020304" pitchFamily="18" charset="0"/>
              </a:rPr>
              <a:t>b </a:t>
            </a:r>
            <a:r>
              <a:rPr lang="en-US" altLang="zh-CN">
                <a:latin typeface="Times New Roman" panose="02020603050405020304" pitchFamily="18" charset="0"/>
              </a:rPr>
              <a:t>in </a:t>
            </a:r>
            <a:r>
              <a:rPr lang="en-US" altLang="zh-CN" i="1">
                <a:latin typeface="Times New Roman" panose="02020603050405020304" pitchFamily="18" charset="0"/>
              </a:rPr>
              <a:t>A </a:t>
            </a:r>
            <a:r>
              <a:rPr lang="en-US" altLang="zh-CN">
                <a:latin typeface="Times New Roman" panose="02020603050405020304" pitchFamily="18" charset="0"/>
              </a:rPr>
              <a:t>such that </a:t>
            </a:r>
            <a:r>
              <a:rPr lang="en-US" altLang="zh-CN" i="1" err="1">
                <a:latin typeface="Times New Roman" panose="02020603050405020304" pitchFamily="18" charset="0"/>
              </a:rPr>
              <a:t>bRa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9922" name="文本框 209921"/>
          <p:cNvSpPr txBox="1"/>
          <p:nvPr/>
        </p:nvSpPr>
        <p:spPr>
          <a:xfrm>
            <a:off x="838200" y="609600"/>
            <a:ext cx="76962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Note: there can be more than one minimal and maximal element in a </a:t>
            </a:r>
            <a:r>
              <a:rPr lang="en-US" altLang="zh-CN" err="1">
                <a:latin typeface="Times New Roman" panose="02020603050405020304" pitchFamily="18" charset="0"/>
              </a:rPr>
              <a:t>poset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pic>
        <p:nvPicPr>
          <p:cNvPr id="209923" name="图片 209922" descr="http://211.66.20.19/Courses_b/course_111/image4/Image4_5_8.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62600" y="1676400"/>
            <a:ext cx="2895600" cy="26622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9924" name="文本框 209923"/>
          <p:cNvSpPr txBox="1"/>
          <p:nvPr/>
        </p:nvSpPr>
        <p:spPr>
          <a:xfrm>
            <a:off x="533400" y="2133600"/>
            <a:ext cx="4800600" cy="2041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Example:</a:t>
            </a:r>
            <a:r>
              <a:rPr lang="en-US" altLang="zh-CN">
                <a:latin typeface="Times New Roman" panose="02020603050405020304" pitchFamily="18" charset="0"/>
              </a:rPr>
              <a:t> Which elements of the </a:t>
            </a:r>
            <a:r>
              <a:rPr lang="en-US" altLang="zh-CN" err="1">
                <a:latin typeface="Times New Roman" panose="02020603050405020304" pitchFamily="18" charset="0"/>
              </a:rPr>
              <a:t>poset</a:t>
            </a:r>
            <a:r>
              <a:rPr lang="en-US" altLang="zh-CN">
                <a:latin typeface="Times New Roman" panose="02020603050405020304" pitchFamily="18" charset="0"/>
              </a:rPr>
              <a:t> with given </a:t>
            </a:r>
            <a:r>
              <a:rPr lang="en-US" altLang="zh-CN" err="1">
                <a:latin typeface="Times New Roman" panose="02020603050405020304" pitchFamily="18" charset="0"/>
              </a:rPr>
              <a:t>Hasse</a:t>
            </a:r>
            <a:r>
              <a:rPr lang="en-US" altLang="zh-CN">
                <a:latin typeface="Times New Roman" panose="02020603050405020304" pitchFamily="18" charset="0"/>
              </a:rPr>
              <a:t> diagram are maximal, and which are minimal?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09925" name="文本框 209924"/>
          <p:cNvSpPr txBox="1"/>
          <p:nvPr/>
        </p:nvSpPr>
        <p:spPr>
          <a:xfrm>
            <a:off x="685800" y="4419600"/>
            <a:ext cx="7239000" cy="1311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Solution:</a:t>
            </a:r>
            <a:r>
              <a:rPr lang="en-US" altLang="zh-CN">
                <a:latin typeface="Times New Roman" panose="02020603050405020304" pitchFamily="18" charset="0"/>
              </a:rPr>
              <a:t> The maximal elements are </a:t>
            </a:r>
            <a:r>
              <a:rPr lang="en-US" altLang="zh-CN" i="1">
                <a:latin typeface="Times New Roman" panose="02020603050405020304" pitchFamily="18" charset="0"/>
              </a:rPr>
              <a:t>e,g,h</a:t>
            </a:r>
            <a:endParaRPr lang="en-US" altLang="zh-CN" i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The minimal elements are </a:t>
            </a:r>
            <a:r>
              <a:rPr lang="en-US" altLang="zh-CN" i="1">
                <a:latin typeface="Times New Roman" panose="02020603050405020304" pitchFamily="18" charset="0"/>
              </a:rPr>
              <a:t>a,b,f,h</a:t>
            </a:r>
            <a:endParaRPr lang="zh-CN" altLang="en-US" i="1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9378" name="文本框 229377"/>
          <p:cNvSpPr txBox="1"/>
          <p:nvPr/>
        </p:nvSpPr>
        <p:spPr>
          <a:xfrm>
            <a:off x="762000" y="533400"/>
            <a:ext cx="8001000" cy="1753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Least and Greatest Elements</a:t>
            </a:r>
            <a:r>
              <a:rPr lang="zh-CN" altLang="en-US" b="1" dirty="0">
                <a:latin typeface="Times New Roman" panose="02020603050405020304" pitchFamily="18" charset="0"/>
              </a:rPr>
              <a:t>最大和最小元素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every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Definition: </a:t>
            </a:r>
            <a:r>
              <a:rPr lang="en-US" altLang="zh-CN">
                <a:latin typeface="Times New Roman" panose="02020603050405020304" pitchFamily="18" charset="0"/>
              </a:rPr>
              <a:t>Let </a:t>
            </a:r>
            <a:r>
              <a:rPr lang="en-US" altLang="zh-CN" i="1">
                <a:latin typeface="Times New Roman" panose="02020603050405020304" pitchFamily="18" charset="0"/>
              </a:rPr>
              <a:t>(A, R) </a:t>
            </a:r>
            <a:r>
              <a:rPr lang="en-US" altLang="zh-CN">
                <a:latin typeface="Times New Roman" panose="02020603050405020304" pitchFamily="18" charset="0"/>
              </a:rPr>
              <a:t>be a </a:t>
            </a:r>
            <a:r>
              <a:rPr lang="en-US" altLang="zh-CN" err="1">
                <a:latin typeface="Times New Roman" panose="02020603050405020304" pitchFamily="18" charset="0"/>
              </a:rPr>
              <a:t>poset</a:t>
            </a:r>
            <a:r>
              <a:rPr lang="en-US" altLang="zh-CN">
                <a:latin typeface="Times New Roman" panose="02020603050405020304" pitchFamily="18" charset="0"/>
              </a:rPr>
              <a:t>. Then </a:t>
            </a:r>
            <a:r>
              <a:rPr lang="en-US" altLang="zh-CN" i="1">
                <a:latin typeface="Times New Roman" panose="02020603050405020304" pitchFamily="18" charset="0"/>
              </a:rPr>
              <a:t>a </a:t>
            </a:r>
            <a:r>
              <a:rPr lang="en-US" altLang="zh-CN">
                <a:latin typeface="Times New Roman" panose="02020603050405020304" pitchFamily="18" charset="0"/>
              </a:rPr>
              <a:t>in </a:t>
            </a:r>
            <a:r>
              <a:rPr lang="en-US" altLang="zh-CN" i="1">
                <a:latin typeface="Times New Roman" panose="02020603050405020304" pitchFamily="18" charset="0"/>
              </a:rPr>
              <a:t>A </a:t>
            </a:r>
            <a:r>
              <a:rPr lang="en-US" altLang="zh-CN">
                <a:latin typeface="Times New Roman" panose="02020603050405020304" pitchFamily="18" charset="0"/>
              </a:rPr>
              <a:t>is the </a:t>
            </a:r>
            <a:r>
              <a:rPr lang="en-US" altLang="zh-CN" b="1" i="1">
                <a:solidFill>
                  <a:srgbClr val="CC0000"/>
                </a:solidFill>
                <a:latin typeface="Times New Roman" panose="02020603050405020304" pitchFamily="18" charset="0"/>
              </a:rPr>
              <a:t>least element</a:t>
            </a:r>
            <a:r>
              <a:rPr lang="en-US" altLang="zh-CN" i="1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if for every element </a:t>
            </a:r>
            <a:r>
              <a:rPr lang="en-US" altLang="zh-CN" i="1">
                <a:latin typeface="Times New Roman" panose="02020603050405020304" pitchFamily="18" charset="0"/>
              </a:rPr>
              <a:t>b </a:t>
            </a:r>
            <a:r>
              <a:rPr lang="en-US" altLang="zh-CN">
                <a:latin typeface="Times New Roman" panose="02020603050405020304" pitchFamily="18" charset="0"/>
              </a:rPr>
              <a:t>in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 err="1">
                <a:latin typeface="Times New Roman" panose="02020603050405020304" pitchFamily="18" charset="0"/>
              </a:rPr>
              <a:t>aRb</a:t>
            </a:r>
            <a:r>
              <a:rPr lang="en-US" altLang="zh-CN" i="1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and </a:t>
            </a:r>
            <a:r>
              <a:rPr lang="en-US" altLang="zh-CN" i="1">
                <a:latin typeface="Times New Roman" panose="02020603050405020304" pitchFamily="18" charset="0"/>
              </a:rPr>
              <a:t>b </a:t>
            </a:r>
            <a:r>
              <a:rPr lang="en-US" altLang="zh-CN">
                <a:latin typeface="Times New Roman" panose="02020603050405020304" pitchFamily="18" charset="0"/>
              </a:rPr>
              <a:t>is the </a:t>
            </a:r>
            <a:r>
              <a:rPr lang="en-US" altLang="zh-CN" b="1" i="1">
                <a:solidFill>
                  <a:srgbClr val="CC0000"/>
                </a:solidFill>
                <a:latin typeface="Times New Roman" panose="02020603050405020304" pitchFamily="18" charset="0"/>
              </a:rPr>
              <a:t>greatest element</a:t>
            </a:r>
            <a:r>
              <a:rPr lang="en-US" altLang="zh-CN" i="1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if for every element </a:t>
            </a:r>
            <a:r>
              <a:rPr lang="en-US" altLang="zh-CN" i="1">
                <a:latin typeface="Times New Roman" panose="02020603050405020304" pitchFamily="18" charset="0"/>
              </a:rPr>
              <a:t>a </a:t>
            </a:r>
            <a:r>
              <a:rPr lang="en-US" altLang="zh-CN">
                <a:latin typeface="Times New Roman" panose="02020603050405020304" pitchFamily="18" charset="0"/>
              </a:rPr>
              <a:t>in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 err="1">
                <a:latin typeface="Times New Roman" panose="02020603050405020304" pitchFamily="18" charset="0"/>
              </a:rPr>
              <a:t>aRb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pic>
        <p:nvPicPr>
          <p:cNvPr id="229379" name="图片 229378" descr="http://211.66.20.19/Courses_b/course_111/image4/Image4_5_6.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6400" y="3200400"/>
            <a:ext cx="2782888" cy="2971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9380" name="文本框 229379"/>
          <p:cNvSpPr txBox="1"/>
          <p:nvPr/>
        </p:nvSpPr>
        <p:spPr>
          <a:xfrm>
            <a:off x="533400" y="3886200"/>
            <a:ext cx="4572000" cy="15541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i="1">
                <a:latin typeface="Times New Roman" panose="02020603050405020304" pitchFamily="18" charset="0"/>
              </a:rPr>
              <a:t>{a, b, c} </a:t>
            </a:r>
            <a:r>
              <a:rPr lang="en-US" altLang="zh-CN">
                <a:latin typeface="Times New Roman" panose="02020603050405020304" pitchFamily="18" charset="0"/>
              </a:rPr>
              <a:t>is the greatest element. </a:t>
            </a:r>
            <a:r>
              <a:rPr lang="en-US" altLang="zh-CN">
                <a:latin typeface="Symbol" panose="05050102010706020507" pitchFamily="18" charset="2"/>
              </a:rPr>
              <a:t>Æ </a:t>
            </a:r>
            <a:r>
              <a:rPr lang="en-US" altLang="zh-CN">
                <a:latin typeface="Times New Roman" panose="02020603050405020304" pitchFamily="18" charset="0"/>
              </a:rPr>
              <a:t>is the least element.</a:t>
            </a:r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0946" name="文本框 210945"/>
          <p:cNvSpPr txBox="1"/>
          <p:nvPr/>
        </p:nvSpPr>
        <p:spPr>
          <a:xfrm>
            <a:off x="1066800" y="1219200"/>
            <a:ext cx="76200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Theorem: </a:t>
            </a:r>
            <a:r>
              <a:rPr lang="en-US" altLang="zh-CN">
                <a:latin typeface="Times New Roman" panose="02020603050405020304" pitchFamily="18" charset="0"/>
              </a:rPr>
              <a:t>Least and greatest elements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are unique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10947" name="文本框 210946"/>
          <p:cNvSpPr txBox="1"/>
          <p:nvPr/>
        </p:nvSpPr>
        <p:spPr>
          <a:xfrm>
            <a:off x="914400" y="2057400"/>
            <a:ext cx="759523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Determine whether the posets represented by each of the Hasse diagrams in following figure  have agreatest element and a least element.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0200" y="3200400"/>
            <a:ext cx="6231255" cy="2206625"/>
          </a:xfrm>
          <a:prstGeom prst="rect">
            <a:avLst/>
          </a:prstGeom>
        </p:spPr>
      </p:pic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1970" name="文本框 211969"/>
          <p:cNvSpPr txBox="1"/>
          <p:nvPr/>
        </p:nvSpPr>
        <p:spPr>
          <a:xfrm>
            <a:off x="609600" y="609600"/>
            <a:ext cx="8153400" cy="28613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Upper and Lower Bounds</a:t>
            </a:r>
            <a:r>
              <a:rPr lang="zh-CN" altLang="en-US" b="1" dirty="0">
                <a:latin typeface="Times New Roman" panose="02020603050405020304" pitchFamily="18" charset="0"/>
              </a:rPr>
              <a:t>上界和下界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Definition: </a:t>
            </a:r>
            <a:r>
              <a:rPr lang="en-US" altLang="zh-CN">
                <a:latin typeface="Times New Roman" panose="02020603050405020304" pitchFamily="18" charset="0"/>
              </a:rPr>
              <a:t>Let </a:t>
            </a:r>
            <a:r>
              <a:rPr lang="en-US" altLang="zh-CN" i="1">
                <a:latin typeface="Times New Roman" panose="02020603050405020304" pitchFamily="18" charset="0"/>
              </a:rPr>
              <a:t>S </a:t>
            </a:r>
            <a:r>
              <a:rPr lang="en-US" altLang="zh-CN">
                <a:latin typeface="Times New Roman" panose="02020603050405020304" pitchFamily="18" charset="0"/>
              </a:rPr>
              <a:t>be a subset of </a:t>
            </a:r>
            <a:r>
              <a:rPr lang="en-US" altLang="zh-CN" i="1">
                <a:latin typeface="Times New Roman" panose="02020603050405020304" pitchFamily="18" charset="0"/>
              </a:rPr>
              <a:t>A </a:t>
            </a:r>
            <a:r>
              <a:rPr lang="en-US" altLang="zh-CN">
                <a:latin typeface="Times New Roman" panose="02020603050405020304" pitchFamily="18" charset="0"/>
              </a:rPr>
              <a:t>in the </a:t>
            </a:r>
            <a:r>
              <a:rPr lang="en-US" altLang="zh-CN" err="1">
                <a:latin typeface="Times New Roman" panose="02020603050405020304" pitchFamily="18" charset="0"/>
              </a:rPr>
              <a:t>poset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(A, R). </a:t>
            </a:r>
            <a:r>
              <a:rPr lang="en-US" altLang="zh-CN">
                <a:latin typeface="Times New Roman" panose="02020603050405020304" pitchFamily="18" charset="0"/>
              </a:rPr>
              <a:t>If there exists an element </a:t>
            </a:r>
            <a:r>
              <a:rPr lang="en-US" altLang="zh-CN" i="1">
                <a:latin typeface="Times New Roman" panose="02020603050405020304" pitchFamily="18" charset="0"/>
              </a:rPr>
              <a:t>a </a:t>
            </a:r>
            <a:r>
              <a:rPr lang="en-US" altLang="zh-CN">
                <a:latin typeface="Times New Roman" panose="02020603050405020304" pitchFamily="18" charset="0"/>
              </a:rPr>
              <a:t>in </a:t>
            </a:r>
            <a:r>
              <a:rPr lang="en-US" altLang="zh-CN" i="1">
                <a:latin typeface="Times New Roman" panose="02020603050405020304" pitchFamily="18" charset="0"/>
              </a:rPr>
              <a:t>A </a:t>
            </a:r>
            <a:r>
              <a:rPr lang="en-US" altLang="zh-CN">
                <a:latin typeface="Times New Roman" panose="02020603050405020304" pitchFamily="18" charset="0"/>
              </a:rPr>
              <a:t>such that </a:t>
            </a:r>
            <a:r>
              <a:rPr lang="en-US" altLang="zh-CN" i="1" err="1">
                <a:solidFill>
                  <a:srgbClr val="FF0000"/>
                </a:solidFill>
                <a:latin typeface="Times New Roman" panose="02020603050405020304" pitchFamily="18" charset="0"/>
              </a:rPr>
              <a:t>sRa</a:t>
            </a:r>
            <a:r>
              <a:rPr lang="en-US" altLang="zh-CN" i="1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for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all 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s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in 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>
                <a:latin typeface="Times New Roman" panose="02020603050405020304" pitchFamily="18" charset="0"/>
              </a:rPr>
              <a:t> then </a:t>
            </a:r>
            <a:r>
              <a:rPr lang="en-US" altLang="zh-CN" i="1">
                <a:latin typeface="Times New Roman" panose="02020603050405020304" pitchFamily="18" charset="0"/>
              </a:rPr>
              <a:t>a </a:t>
            </a:r>
            <a:r>
              <a:rPr lang="en-US" altLang="zh-CN">
                <a:latin typeface="Times New Roman" panose="02020603050405020304" pitchFamily="18" charset="0"/>
              </a:rPr>
              <a:t>is called an </a:t>
            </a:r>
            <a:r>
              <a:rPr lang="en-US" altLang="zh-CN" b="1" i="1">
                <a:solidFill>
                  <a:srgbClr val="CC0000"/>
                </a:solidFill>
                <a:latin typeface="Times New Roman" panose="02020603050405020304" pitchFamily="18" charset="0"/>
              </a:rPr>
              <a:t>upper bound</a:t>
            </a:r>
            <a:r>
              <a:rPr lang="en-US" altLang="zh-CN" i="1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of 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zh-CN" altLang="en-US" i="1" dirty="0">
                <a:latin typeface="Times New Roman" panose="02020603050405020304" pitchFamily="18" charset="0"/>
              </a:rPr>
              <a:t>上界</a:t>
            </a:r>
            <a:r>
              <a:rPr lang="zh-CN" altLang="en-US" dirty="0">
                <a:latin typeface="Times New Roman" panose="02020603050405020304" pitchFamily="18" charset="0"/>
              </a:rPr>
              <a:t>. </a:t>
            </a:r>
            <a:r>
              <a:rPr lang="en-US" altLang="zh-CN" dirty="0">
                <a:latin typeface="Times New Roman" panose="02020603050405020304" pitchFamily="18" charset="0"/>
              </a:rPr>
              <a:t>(find s in S then test every s)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Note: the upper bound must be related to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every element in the set. </a:t>
            </a:r>
            <a:endParaRPr lang="en-US" altLang="zh-CN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_________________</a:t>
            </a:r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0402" name="文本框 230401"/>
          <p:cNvSpPr txBox="1"/>
          <p:nvPr/>
        </p:nvSpPr>
        <p:spPr>
          <a:xfrm>
            <a:off x="609600" y="762000"/>
            <a:ext cx="8305800" cy="28613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Definition: </a:t>
            </a:r>
            <a:r>
              <a:rPr lang="en-US" altLang="zh-CN">
                <a:latin typeface="Times New Roman" panose="02020603050405020304" pitchFamily="18" charset="0"/>
              </a:rPr>
              <a:t>Let </a:t>
            </a:r>
            <a:r>
              <a:rPr lang="en-US" altLang="zh-CN" i="1">
                <a:latin typeface="Times New Roman" panose="02020603050405020304" pitchFamily="18" charset="0"/>
              </a:rPr>
              <a:t>S </a:t>
            </a:r>
            <a:r>
              <a:rPr lang="en-US" altLang="zh-CN">
                <a:latin typeface="Times New Roman" panose="02020603050405020304" pitchFamily="18" charset="0"/>
              </a:rPr>
              <a:t>be a subset of </a:t>
            </a:r>
            <a:r>
              <a:rPr lang="en-US" altLang="zh-CN" i="1">
                <a:latin typeface="Times New Roman" panose="02020603050405020304" pitchFamily="18" charset="0"/>
              </a:rPr>
              <a:t>A </a:t>
            </a:r>
            <a:r>
              <a:rPr lang="en-US" altLang="zh-CN">
                <a:latin typeface="Times New Roman" panose="02020603050405020304" pitchFamily="18" charset="0"/>
              </a:rPr>
              <a:t>in the </a:t>
            </a:r>
            <a:r>
              <a:rPr lang="en-US" altLang="zh-CN" err="1">
                <a:latin typeface="Times New Roman" panose="02020603050405020304" pitchFamily="18" charset="0"/>
              </a:rPr>
              <a:t>poset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(A, R). </a:t>
            </a:r>
            <a:r>
              <a:rPr lang="en-US" altLang="zh-CN">
                <a:latin typeface="Times New Roman" panose="02020603050405020304" pitchFamily="18" charset="0"/>
              </a:rPr>
              <a:t>If there exists an element </a:t>
            </a:r>
            <a:r>
              <a:rPr lang="en-US" altLang="zh-CN" i="1">
                <a:latin typeface="Times New Roman" panose="02020603050405020304" pitchFamily="18" charset="0"/>
              </a:rPr>
              <a:t>a </a:t>
            </a:r>
            <a:r>
              <a:rPr lang="en-US" altLang="zh-CN">
                <a:latin typeface="Times New Roman" panose="02020603050405020304" pitchFamily="18" charset="0"/>
              </a:rPr>
              <a:t>in </a:t>
            </a:r>
            <a:r>
              <a:rPr lang="en-US" altLang="zh-CN" i="1">
                <a:latin typeface="Times New Roman" panose="02020603050405020304" pitchFamily="18" charset="0"/>
              </a:rPr>
              <a:t>A </a:t>
            </a:r>
            <a:r>
              <a:rPr lang="en-US" altLang="zh-CN">
                <a:latin typeface="Times New Roman" panose="02020603050405020304" pitchFamily="18" charset="0"/>
              </a:rPr>
              <a:t>such that </a:t>
            </a:r>
            <a:r>
              <a:rPr lang="en-US" altLang="zh-CN" i="1" err="1">
                <a:solidFill>
                  <a:srgbClr val="FF0000"/>
                </a:solidFill>
                <a:latin typeface="Times New Roman" panose="02020603050405020304" pitchFamily="18" charset="0"/>
              </a:rPr>
              <a:t>aRs</a:t>
            </a:r>
            <a:r>
              <a:rPr lang="en-US" altLang="zh-CN" i="1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for all </a:t>
            </a:r>
            <a:r>
              <a:rPr lang="en-US" altLang="zh-CN" i="1">
                <a:latin typeface="Times New Roman" panose="02020603050405020304" pitchFamily="18" charset="0"/>
              </a:rPr>
              <a:t>s </a:t>
            </a:r>
            <a:r>
              <a:rPr lang="en-US" altLang="zh-CN">
                <a:latin typeface="Times New Roman" panose="02020603050405020304" pitchFamily="18" charset="0"/>
              </a:rPr>
              <a:t>in 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>
                <a:latin typeface="Times New Roman" panose="02020603050405020304" pitchFamily="18" charset="0"/>
              </a:rPr>
              <a:t>, then </a:t>
            </a:r>
            <a:r>
              <a:rPr lang="en-US" altLang="zh-CN" i="1">
                <a:latin typeface="Times New Roman" panose="02020603050405020304" pitchFamily="18" charset="0"/>
              </a:rPr>
              <a:t>a </a:t>
            </a:r>
            <a:r>
              <a:rPr lang="en-US" altLang="zh-CN">
                <a:latin typeface="Times New Roman" panose="02020603050405020304" pitchFamily="18" charset="0"/>
              </a:rPr>
              <a:t>is called an </a:t>
            </a:r>
            <a:r>
              <a:rPr lang="en-US" altLang="zh-CN" b="1" i="1">
                <a:solidFill>
                  <a:srgbClr val="CC0000"/>
                </a:solidFill>
                <a:latin typeface="Times New Roman" panose="02020603050405020304" pitchFamily="18" charset="0"/>
              </a:rPr>
              <a:t>lower bound</a:t>
            </a:r>
            <a:r>
              <a:rPr lang="en-US" altLang="zh-CN" i="1">
                <a:latin typeface="Times New Roman" panose="02020603050405020304" pitchFamily="18" charset="0"/>
              </a:rPr>
              <a:t> </a:t>
            </a:r>
            <a:r>
              <a:rPr lang="zh-CN" altLang="en-US" i="1" dirty="0">
                <a:latin typeface="Times New Roman" panose="02020603050405020304" pitchFamily="18" charset="0"/>
              </a:rPr>
              <a:t>下界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of 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Note: the lower bound  must be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related to every element in the set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_________________</a:t>
            </a:r>
            <a:endParaRPr lang="zh-CN" altLang="en-US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har char="•"/>
            </a:pPr>
            <a:endParaRPr lang="zh-CN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2994" name="矩形 212993"/>
          <p:cNvSpPr/>
          <p:nvPr/>
        </p:nvSpPr>
        <p:spPr>
          <a:xfrm>
            <a:off x="609600" y="381000"/>
            <a:ext cx="8153400" cy="1753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Example: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• </a:t>
            </a:r>
            <a:r>
              <a:rPr lang="en-US" altLang="zh-CN"/>
              <a:t>Find the lower and upper bounds of the subsets {a, b, c}, {j, h}, and {a, c, d, f } in the poset with the Hasse diagram shown in Figure below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134235"/>
            <a:ext cx="3141345" cy="3895725"/>
          </a:xfrm>
          <a:prstGeom prst="rect">
            <a:avLst/>
          </a:prstGeom>
        </p:spPr>
      </p:pic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2994" name="矩形 212993"/>
          <p:cNvSpPr/>
          <p:nvPr/>
        </p:nvSpPr>
        <p:spPr>
          <a:xfrm>
            <a:off x="609600" y="381000"/>
            <a:ext cx="8153400" cy="1753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Example: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• </a:t>
            </a:r>
            <a:r>
              <a:rPr lang="en-US" altLang="zh-CN"/>
              <a:t>Find the lower and upper bounds of the subsets {a, b, c}, {j, h}, and {a, c, d, f } in the poset with the Hasse diagram shown in Figure below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134235"/>
            <a:ext cx="3141345" cy="38957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733800" y="2362200"/>
            <a:ext cx="5120005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Solution:</a:t>
            </a:r>
            <a:r>
              <a:rPr lang="zh-CN" altLang="en-US"/>
              <a:t>The upper bounds of {a, b, c} are e, f, j , and h, and its only lower bound is a. There</a:t>
            </a:r>
            <a:r>
              <a:rPr lang="en-US" altLang="zh-CN"/>
              <a:t> </a:t>
            </a:r>
            <a:r>
              <a:rPr lang="zh-CN" altLang="en-US"/>
              <a:t>are no upper bounds of {j, h}, and its lower bounds are a, b, c, d, e, and f . The upper bounds</a:t>
            </a:r>
            <a:endParaRPr lang="zh-CN" altLang="en-US"/>
          </a:p>
          <a:p>
            <a:r>
              <a:rPr lang="zh-CN" altLang="en-US"/>
              <a:t>of {a, c, d, f } are f , h, and j , and its lower bound is a.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598545" y="5867400"/>
            <a:ext cx="30600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how about </a:t>
            </a:r>
            <a:r>
              <a:rPr lang="zh-CN" altLang="en-US"/>
              <a:t>{b, d, g}</a:t>
            </a:r>
            <a:r>
              <a:rPr lang="en-US" altLang="zh-CN"/>
              <a:t>?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Symmetric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en-US" altLang="zh-CN" sz="2800" dirty="0"/>
              <a:t>In some relations an element is related to a second element </a:t>
            </a:r>
            <a:r>
              <a:rPr lang="en-US" altLang="zh-CN" sz="2800" u="sng" dirty="0"/>
              <a:t>if and only if</a:t>
            </a:r>
            <a:r>
              <a:rPr lang="en-US" altLang="zh-CN" sz="2800" dirty="0"/>
              <a:t> the 2</a:t>
            </a:r>
            <a:r>
              <a:rPr lang="en-US" altLang="zh-CN" sz="2800" baseline="30000" dirty="0"/>
              <a:t>nd</a:t>
            </a:r>
            <a:r>
              <a:rPr lang="en-US" altLang="zh-CN" sz="2800" dirty="0"/>
              <a:t> element is also related to the 1</a:t>
            </a:r>
            <a:r>
              <a:rPr lang="en-US" altLang="zh-CN" sz="2800" baseline="30000" dirty="0"/>
              <a:t>st</a:t>
            </a:r>
            <a:r>
              <a:rPr lang="en-US" altLang="zh-CN" sz="2800" dirty="0"/>
              <a:t> element</a:t>
            </a:r>
            <a:endParaRPr lang="en-US" altLang="zh-CN" sz="2800" dirty="0"/>
          </a:p>
          <a:p>
            <a:r>
              <a:rPr lang="en-US" altLang="zh-CN" sz="2800" dirty="0"/>
              <a:t>A relation R on a set A is called </a:t>
            </a:r>
            <a:r>
              <a:rPr lang="en-US" altLang="zh-CN" sz="2800" b="1" dirty="0"/>
              <a:t>symmetric</a:t>
            </a:r>
            <a:r>
              <a:rPr lang="en-US" altLang="zh-CN" sz="2800" dirty="0"/>
              <a:t> if (b,a)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 ∊</a:t>
            </a:r>
            <a:r>
              <a:rPr lang="en-US" altLang="zh-CN" sz="2800" dirty="0"/>
              <a:t> R whenever (a,b) 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∊ </a:t>
            </a:r>
            <a:r>
              <a:rPr lang="en-US" altLang="zh-CN" sz="2800" dirty="0"/>
              <a:t>R for all a, b 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∊ </a:t>
            </a:r>
            <a:r>
              <a:rPr lang="en-US" altLang="zh-CN" sz="2800" dirty="0"/>
              <a:t>A</a:t>
            </a:r>
            <a:endParaRPr lang="en-US" altLang="zh-CN" sz="2800" dirty="0"/>
          </a:p>
          <a:p>
            <a:r>
              <a:rPr lang="en-US" altLang="zh-CN" sz="2800" dirty="0"/>
              <a:t>The relation R on the set A is symmetric if                  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∀a ∀b ((a,b)∊R→(b,a) ∊R)</a:t>
            </a:r>
            <a:endParaRPr lang="en-US" altLang="zh-CN" sz="2800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r>
              <a:rPr lang="en-US" altLang="zh-CN" sz="2800" dirty="0">
                <a:cs typeface="Cambria Math" panose="02040503050406030204" pitchFamily="18" charset="0"/>
              </a:rPr>
              <a:t>A relation is symmetric if and only if </a:t>
            </a:r>
            <a:r>
              <a:rPr lang="en-US" altLang="zh-CN" sz="2800" u="sng" dirty="0">
                <a:cs typeface="Cambria Math" panose="02040503050406030204" pitchFamily="18" charset="0"/>
              </a:rPr>
              <a:t>a is related to b </a:t>
            </a:r>
            <a:r>
              <a:rPr lang="en-US" altLang="zh-CN" sz="2800" dirty="0">
                <a:cs typeface="Cambria Math" panose="02040503050406030204" pitchFamily="18" charset="0"/>
              </a:rPr>
              <a:t>implies that </a:t>
            </a:r>
            <a:r>
              <a:rPr lang="en-US" altLang="zh-CN" sz="2800" u="sng" dirty="0">
                <a:cs typeface="Cambria Math" panose="02040503050406030204" pitchFamily="18" charset="0"/>
              </a:rPr>
              <a:t>b is related to a</a:t>
            </a:r>
            <a:endParaRPr lang="en-US" altLang="zh-CN" sz="2800" u="sng" dirty="0">
              <a:ea typeface="Cambria Math" panose="02040503050406030204" pitchFamily="18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1426" name="文本框 231425"/>
          <p:cNvSpPr txBox="1"/>
          <p:nvPr/>
        </p:nvSpPr>
        <p:spPr>
          <a:xfrm>
            <a:off x="381000" y="609600"/>
            <a:ext cx="8458200" cy="5514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Least Upper and Greatest Lower Bounds</a:t>
            </a:r>
            <a:endParaRPr lang="en-US" altLang="zh-CN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Definition: </a:t>
            </a:r>
            <a:r>
              <a:rPr lang="en-US" altLang="zh-CN">
                <a:latin typeface="Times New Roman" panose="02020603050405020304" pitchFamily="18" charset="0"/>
              </a:rPr>
              <a:t>Let </a:t>
            </a:r>
            <a:r>
              <a:rPr lang="en-US" altLang="zh-CN" i="1">
                <a:latin typeface="Times New Roman" panose="02020603050405020304" pitchFamily="18" charset="0"/>
              </a:rPr>
              <a:t>S </a:t>
            </a:r>
            <a:r>
              <a:rPr lang="en-US" altLang="zh-CN">
                <a:latin typeface="Times New Roman" panose="02020603050405020304" pitchFamily="18" charset="0"/>
              </a:rPr>
              <a:t>be a subset of </a:t>
            </a:r>
            <a:r>
              <a:rPr lang="en-US" altLang="zh-CN" i="1">
                <a:latin typeface="Times New Roman" panose="02020603050405020304" pitchFamily="18" charset="0"/>
              </a:rPr>
              <a:t>A </a:t>
            </a:r>
            <a:r>
              <a:rPr lang="en-US" altLang="zh-CN">
                <a:latin typeface="Times New Roman" panose="02020603050405020304" pitchFamily="18" charset="0"/>
              </a:rPr>
              <a:t>in the </a:t>
            </a:r>
            <a:r>
              <a:rPr lang="en-US" altLang="zh-CN" err="1">
                <a:latin typeface="Times New Roman" panose="02020603050405020304" pitchFamily="18" charset="0"/>
              </a:rPr>
              <a:t>poset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(A, R). </a:t>
            </a:r>
            <a:r>
              <a:rPr lang="en-US" altLang="zh-CN">
                <a:latin typeface="Times New Roman" panose="02020603050405020304" pitchFamily="18" charset="0"/>
              </a:rPr>
              <a:t>If </a:t>
            </a:r>
            <a:r>
              <a:rPr lang="en-US" altLang="zh-CN" i="1">
                <a:latin typeface="Times New Roman" panose="02020603050405020304" pitchFamily="18" charset="0"/>
              </a:rPr>
              <a:t>a </a:t>
            </a:r>
            <a:r>
              <a:rPr lang="en-US" altLang="zh-CN">
                <a:latin typeface="Times New Roman" panose="02020603050405020304" pitchFamily="18" charset="0"/>
              </a:rPr>
              <a:t>is an upper bound for </a:t>
            </a:r>
            <a:r>
              <a:rPr lang="en-US" altLang="zh-CN" i="1">
                <a:latin typeface="Times New Roman" panose="02020603050405020304" pitchFamily="18" charset="0"/>
              </a:rPr>
              <a:t>S </a:t>
            </a:r>
            <a:r>
              <a:rPr lang="en-US" altLang="zh-CN">
                <a:latin typeface="Times New Roman" panose="02020603050405020304" pitchFamily="18" charset="0"/>
              </a:rPr>
              <a:t>and </a:t>
            </a:r>
            <a:r>
              <a:rPr lang="en-US" altLang="zh-CN" i="1" err="1">
                <a:solidFill>
                  <a:srgbClr val="FF0000"/>
                </a:solidFill>
                <a:latin typeface="Times New Roman" panose="02020603050405020304" pitchFamily="18" charset="0"/>
              </a:rPr>
              <a:t>aRx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 for all other upper bounds 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of 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then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 is the </a:t>
            </a:r>
            <a:r>
              <a:rPr lang="en-US" altLang="zh-CN" b="1" i="1">
                <a:solidFill>
                  <a:srgbClr val="CC0000"/>
                </a:solidFill>
                <a:latin typeface="Times New Roman" panose="02020603050405020304" pitchFamily="18" charset="0"/>
              </a:rPr>
              <a:t>least upper bound</a:t>
            </a:r>
            <a:r>
              <a:rPr lang="en-US" altLang="zh-CN">
                <a:latin typeface="Times New Roman" panose="02020603050405020304" pitchFamily="18" charset="0"/>
              </a:rPr>
              <a:t>, denoted </a:t>
            </a:r>
            <a:r>
              <a:rPr lang="en-US" altLang="zh-CN" err="1">
                <a:latin typeface="Times New Roman" panose="02020603050405020304" pitchFamily="18" charset="0"/>
              </a:rPr>
              <a:t>lub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最小上界</a:t>
            </a:r>
            <a:r>
              <a:rPr lang="zh-CN" altLang="en-US" i="1" dirty="0">
                <a:latin typeface="Times New Roman" panose="02020603050405020304" pitchFamily="18" charset="0"/>
              </a:rPr>
              <a:t>. </a:t>
            </a:r>
            <a:endParaRPr lang="zh-CN" altLang="en-US" i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i="1">
                <a:latin typeface="Times New Roman" panose="02020603050405020304" pitchFamily="18" charset="0"/>
              </a:rPr>
              <a:t>        </a:t>
            </a:r>
            <a:r>
              <a:rPr lang="en-US" altLang="zh-CN">
                <a:latin typeface="Times New Roman" panose="02020603050405020304" pitchFamily="18" charset="0"/>
              </a:rPr>
              <a:t>Let </a:t>
            </a:r>
            <a:r>
              <a:rPr lang="en-US" altLang="zh-CN" i="1">
                <a:latin typeface="Times New Roman" panose="02020603050405020304" pitchFamily="18" charset="0"/>
              </a:rPr>
              <a:t>S </a:t>
            </a:r>
            <a:r>
              <a:rPr lang="en-US" altLang="zh-CN">
                <a:latin typeface="Times New Roman" panose="02020603050405020304" pitchFamily="18" charset="0"/>
              </a:rPr>
              <a:t>be a subset of </a:t>
            </a:r>
            <a:r>
              <a:rPr lang="en-US" altLang="zh-CN" i="1">
                <a:latin typeface="Times New Roman" panose="02020603050405020304" pitchFamily="18" charset="0"/>
              </a:rPr>
              <a:t>A </a:t>
            </a:r>
            <a:r>
              <a:rPr lang="en-US" altLang="zh-CN">
                <a:latin typeface="Times New Roman" panose="02020603050405020304" pitchFamily="18" charset="0"/>
              </a:rPr>
              <a:t>in the </a:t>
            </a:r>
            <a:r>
              <a:rPr lang="en-US" altLang="zh-CN" err="1">
                <a:latin typeface="Times New Roman" panose="02020603050405020304" pitchFamily="18" charset="0"/>
              </a:rPr>
              <a:t>poset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(A, R). </a:t>
            </a:r>
            <a:r>
              <a:rPr lang="en-US" altLang="zh-CN">
                <a:latin typeface="Times New Roman" panose="02020603050405020304" pitchFamily="18" charset="0"/>
              </a:rPr>
              <a:t>If </a:t>
            </a:r>
            <a:r>
              <a:rPr lang="en-US" altLang="zh-CN" i="1">
                <a:latin typeface="Times New Roman" panose="02020603050405020304" pitchFamily="18" charset="0"/>
              </a:rPr>
              <a:t>a </a:t>
            </a:r>
            <a:r>
              <a:rPr lang="en-US" altLang="zh-CN">
                <a:latin typeface="Times New Roman" panose="02020603050405020304" pitchFamily="18" charset="0"/>
              </a:rPr>
              <a:t>is an lower bound for </a:t>
            </a:r>
            <a:r>
              <a:rPr lang="en-US" altLang="zh-CN" i="1">
                <a:latin typeface="Times New Roman" panose="02020603050405020304" pitchFamily="18" charset="0"/>
              </a:rPr>
              <a:t>S </a:t>
            </a:r>
            <a:r>
              <a:rPr lang="en-US" altLang="zh-CN">
                <a:latin typeface="Times New Roman" panose="02020603050405020304" pitchFamily="18" charset="0"/>
              </a:rPr>
              <a:t>and </a:t>
            </a:r>
            <a:r>
              <a:rPr lang="en-US" altLang="zh-CN" i="1" err="1">
                <a:latin typeface="Times New Roman" panose="02020603050405020304" pitchFamily="18" charset="0"/>
              </a:rPr>
              <a:t>xRa</a:t>
            </a:r>
            <a:r>
              <a:rPr lang="en-US" altLang="zh-CN">
                <a:latin typeface="Times New Roman" panose="02020603050405020304" pitchFamily="18" charset="0"/>
              </a:rPr>
              <a:t> for all other lower bounds </a:t>
            </a:r>
            <a:r>
              <a:rPr lang="en-US" altLang="zh-CN" i="1">
                <a:latin typeface="Times New Roman" panose="02020603050405020304" pitchFamily="18" charset="0"/>
              </a:rPr>
              <a:t>x </a:t>
            </a:r>
            <a:r>
              <a:rPr lang="en-US" altLang="zh-CN">
                <a:latin typeface="Times New Roman" panose="02020603050405020304" pitchFamily="18" charset="0"/>
              </a:rPr>
              <a:t>of 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>
                <a:latin typeface="Times New Roman" panose="02020603050405020304" pitchFamily="18" charset="0"/>
              </a:rPr>
              <a:t> then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 is the </a:t>
            </a:r>
            <a:r>
              <a:rPr lang="en-US" altLang="zh-CN" b="1" i="1" err="1">
                <a:solidFill>
                  <a:srgbClr val="CC0000"/>
                </a:solidFill>
                <a:latin typeface="Times New Roman" panose="02020603050405020304" pitchFamily="18" charset="0"/>
              </a:rPr>
              <a:t>greast</a:t>
            </a:r>
            <a:r>
              <a:rPr lang="en-US" altLang="zh-CN" b="1" i="1">
                <a:solidFill>
                  <a:srgbClr val="CC0000"/>
                </a:solidFill>
                <a:latin typeface="Times New Roman" panose="02020603050405020304" pitchFamily="18" charset="0"/>
              </a:rPr>
              <a:t> lower bound</a:t>
            </a:r>
            <a:r>
              <a:rPr lang="en-US" altLang="zh-CN">
                <a:latin typeface="Times New Roman" panose="02020603050405020304" pitchFamily="18" charset="0"/>
              </a:rPr>
              <a:t>, denoted </a:t>
            </a:r>
            <a:r>
              <a:rPr lang="en-US" altLang="zh-CN" err="1">
                <a:latin typeface="Times New Roman" panose="02020603050405020304" pitchFamily="18" charset="0"/>
              </a:rPr>
              <a:t>glb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最大下界</a:t>
            </a:r>
            <a:r>
              <a:rPr lang="zh-CN" altLang="en-US" i="1" dirty="0">
                <a:latin typeface="Times New Roman" panose="02020603050405020304" pitchFamily="18" charset="0"/>
              </a:rPr>
              <a:t>. </a:t>
            </a:r>
            <a:endParaRPr lang="zh-CN" altLang="en-US" i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</a:rPr>
              <a:t>____________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2994" name="矩形 212993"/>
          <p:cNvSpPr/>
          <p:nvPr/>
        </p:nvSpPr>
        <p:spPr>
          <a:xfrm>
            <a:off x="609600" y="381000"/>
            <a:ext cx="8153400" cy="1383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Example: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• </a:t>
            </a:r>
            <a:r>
              <a:rPr lang="en-US" altLang="zh-CN"/>
              <a:t>Find the greatest lower bound and the least upper bound of {b, d, g}, if they exist, in the posetshown in Figure below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134235"/>
            <a:ext cx="3141345" cy="3895725"/>
          </a:xfrm>
          <a:prstGeom prst="rect">
            <a:avLst/>
          </a:prstGeom>
        </p:spPr>
      </p:pic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2994" name="矩形 212993"/>
          <p:cNvSpPr/>
          <p:nvPr/>
        </p:nvSpPr>
        <p:spPr>
          <a:xfrm>
            <a:off x="609600" y="381000"/>
            <a:ext cx="8153400" cy="1383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Example: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• </a:t>
            </a:r>
            <a:r>
              <a:rPr lang="en-US" altLang="zh-CN"/>
              <a:t>Find the greatest lower bound and the least upper bound of {b, d, g}, if they exist, in the posetshown in Figure below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134235"/>
            <a:ext cx="3141345" cy="38957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733800" y="3581400"/>
            <a:ext cx="5120005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Solution:</a:t>
            </a:r>
            <a:r>
              <a:rPr lang="zh-CN" altLang="en-US"/>
              <a:t>The upper bounds of {a, b, c} are e, f, j , and h, and its only lower bound is a. There</a:t>
            </a:r>
            <a:r>
              <a:rPr lang="en-US" altLang="zh-CN"/>
              <a:t> </a:t>
            </a:r>
            <a:r>
              <a:rPr lang="zh-CN" altLang="en-US"/>
              <a:t>are no upper bounds of {j, h}, and its lower bounds are a, b, c, d, e, and f . The upper bounds</a:t>
            </a:r>
            <a:endParaRPr lang="zh-CN" altLang="en-US"/>
          </a:p>
          <a:p>
            <a:r>
              <a:rPr lang="zh-CN" altLang="en-US"/>
              <a:t>of {a, c, d, f } are f , h, and j , and its lower bound is a.</a:t>
            </a:r>
            <a:endParaRPr lang="zh-CN" altLang="en-US"/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7571" name="椭圆 237570"/>
          <p:cNvSpPr/>
          <p:nvPr/>
        </p:nvSpPr>
        <p:spPr>
          <a:xfrm>
            <a:off x="4267200" y="28194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37572" name="文本框 237571"/>
          <p:cNvSpPr txBox="1"/>
          <p:nvPr/>
        </p:nvSpPr>
        <p:spPr>
          <a:xfrm>
            <a:off x="4114800" y="2819400"/>
            <a:ext cx="457200" cy="579438"/>
          </a:xfrm>
          <a:prstGeom prst="rect">
            <a:avLst/>
          </a:prstGeom>
          <a:noFill/>
          <a:ln w="9525">
            <a:noFill/>
          </a:ln>
        </p:spPr>
        <p:txBody>
          <a:bodyPr anchor="b"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dirty="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</a:rPr>
              <a:t>1</a:t>
            </a:r>
            <a:endParaRPr lang="zh-CN" altLang="en-US" dirty="0"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37573" name="椭圆 237572"/>
          <p:cNvSpPr/>
          <p:nvPr/>
        </p:nvSpPr>
        <p:spPr>
          <a:xfrm>
            <a:off x="3657600" y="24384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37574" name="文本框 237573"/>
          <p:cNvSpPr txBox="1"/>
          <p:nvPr/>
        </p:nvSpPr>
        <p:spPr>
          <a:xfrm>
            <a:off x="3200400" y="2286000"/>
            <a:ext cx="381000" cy="579438"/>
          </a:xfrm>
          <a:prstGeom prst="rect">
            <a:avLst/>
          </a:prstGeom>
          <a:noFill/>
          <a:ln w="9525">
            <a:noFill/>
          </a:ln>
        </p:spPr>
        <p:txBody>
          <a:bodyPr anchor="b"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dirty="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</a:rPr>
              <a:t>2</a:t>
            </a:r>
            <a:endParaRPr lang="zh-CN" altLang="en-US" dirty="0"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37575" name="椭圆 237574"/>
          <p:cNvSpPr/>
          <p:nvPr/>
        </p:nvSpPr>
        <p:spPr>
          <a:xfrm>
            <a:off x="4876800" y="24384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37576" name="文本框 237575"/>
          <p:cNvSpPr txBox="1"/>
          <p:nvPr/>
        </p:nvSpPr>
        <p:spPr>
          <a:xfrm>
            <a:off x="4876800" y="2286000"/>
            <a:ext cx="609600" cy="579438"/>
          </a:xfrm>
          <a:prstGeom prst="rect">
            <a:avLst/>
          </a:prstGeom>
          <a:noFill/>
          <a:ln w="9525">
            <a:noFill/>
          </a:ln>
        </p:spPr>
        <p:txBody>
          <a:bodyPr anchor="b"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dirty="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</a:rPr>
              <a:t>3</a:t>
            </a:r>
            <a:endParaRPr lang="zh-CN" altLang="en-US" dirty="0"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37577" name="直接连接符 237576"/>
          <p:cNvSpPr/>
          <p:nvPr/>
        </p:nvSpPr>
        <p:spPr>
          <a:xfrm flipH="1" flipV="1">
            <a:off x="3733800" y="2514600"/>
            <a:ext cx="5334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7578" name="直接连接符 237577"/>
          <p:cNvSpPr/>
          <p:nvPr/>
        </p:nvSpPr>
        <p:spPr>
          <a:xfrm flipV="1">
            <a:off x="4343400" y="2514600"/>
            <a:ext cx="5334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7579" name="椭圆 237578"/>
          <p:cNvSpPr/>
          <p:nvPr/>
        </p:nvSpPr>
        <p:spPr>
          <a:xfrm>
            <a:off x="3657600" y="18288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37580" name="文本框 237579"/>
          <p:cNvSpPr txBox="1"/>
          <p:nvPr/>
        </p:nvSpPr>
        <p:spPr>
          <a:xfrm>
            <a:off x="3124200" y="1676400"/>
            <a:ext cx="533400" cy="579438"/>
          </a:xfrm>
          <a:prstGeom prst="rect">
            <a:avLst/>
          </a:prstGeom>
          <a:noFill/>
          <a:ln w="9525">
            <a:noFill/>
          </a:ln>
        </p:spPr>
        <p:txBody>
          <a:bodyPr anchor="b"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dirty="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</a:rPr>
              <a:t>4</a:t>
            </a:r>
            <a:endParaRPr lang="zh-CN" altLang="en-US" dirty="0"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37581" name="直接连接符 237580"/>
          <p:cNvSpPr/>
          <p:nvPr/>
        </p:nvSpPr>
        <p:spPr>
          <a:xfrm flipH="1" flipV="1">
            <a:off x="3657600" y="19050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7582" name="椭圆 237581"/>
          <p:cNvSpPr/>
          <p:nvPr/>
        </p:nvSpPr>
        <p:spPr>
          <a:xfrm>
            <a:off x="4876800" y="18288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37583" name="直接连接符 237582"/>
          <p:cNvSpPr/>
          <p:nvPr/>
        </p:nvSpPr>
        <p:spPr>
          <a:xfrm flipV="1">
            <a:off x="3733800" y="1905000"/>
            <a:ext cx="114300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7584" name="直接连接符 237583"/>
          <p:cNvSpPr/>
          <p:nvPr/>
        </p:nvSpPr>
        <p:spPr>
          <a:xfrm flipH="1" flipV="1">
            <a:off x="4876800" y="19050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7585" name="文本框 237584"/>
          <p:cNvSpPr txBox="1"/>
          <p:nvPr/>
        </p:nvSpPr>
        <p:spPr>
          <a:xfrm>
            <a:off x="4953000" y="1676400"/>
            <a:ext cx="381000" cy="579438"/>
          </a:xfrm>
          <a:prstGeom prst="rect">
            <a:avLst/>
          </a:prstGeom>
          <a:noFill/>
          <a:ln w="9525">
            <a:noFill/>
          </a:ln>
        </p:spPr>
        <p:txBody>
          <a:bodyPr anchor="b"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dirty="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</a:rPr>
              <a:t>6</a:t>
            </a:r>
            <a:endParaRPr lang="zh-CN" altLang="en-US" dirty="0"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37586" name="椭圆 237585"/>
          <p:cNvSpPr/>
          <p:nvPr/>
        </p:nvSpPr>
        <p:spPr>
          <a:xfrm>
            <a:off x="3657600" y="12192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37587" name="直接连接符 237586"/>
          <p:cNvSpPr/>
          <p:nvPr/>
        </p:nvSpPr>
        <p:spPr>
          <a:xfrm flipV="1">
            <a:off x="3657600" y="12954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7588" name="文本框 237587"/>
          <p:cNvSpPr txBox="1"/>
          <p:nvPr/>
        </p:nvSpPr>
        <p:spPr>
          <a:xfrm>
            <a:off x="3124200" y="990600"/>
            <a:ext cx="457200" cy="579438"/>
          </a:xfrm>
          <a:prstGeom prst="rect">
            <a:avLst/>
          </a:prstGeom>
          <a:noFill/>
          <a:ln w="9525">
            <a:noFill/>
          </a:ln>
        </p:spPr>
        <p:txBody>
          <a:bodyPr anchor="b"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dirty="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</a:rPr>
              <a:t>8</a:t>
            </a:r>
            <a:endParaRPr lang="zh-CN" altLang="en-US" dirty="0"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37589" name="椭圆 237588"/>
          <p:cNvSpPr/>
          <p:nvPr/>
        </p:nvSpPr>
        <p:spPr>
          <a:xfrm>
            <a:off x="4876800" y="12192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37590" name="直接连接符 237589"/>
          <p:cNvSpPr/>
          <p:nvPr/>
        </p:nvSpPr>
        <p:spPr>
          <a:xfrm flipV="1">
            <a:off x="4876800" y="12954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7591" name="文本框 237590"/>
          <p:cNvSpPr txBox="1"/>
          <p:nvPr/>
        </p:nvSpPr>
        <p:spPr>
          <a:xfrm>
            <a:off x="4876800" y="914400"/>
            <a:ext cx="685800" cy="579438"/>
          </a:xfrm>
          <a:prstGeom prst="rect">
            <a:avLst/>
          </a:prstGeom>
          <a:noFill/>
          <a:ln w="9525">
            <a:noFill/>
          </a:ln>
        </p:spPr>
        <p:txBody>
          <a:bodyPr anchor="b"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dirty="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</a:rPr>
              <a:t>12</a:t>
            </a:r>
            <a:endParaRPr lang="zh-CN" altLang="en-US" dirty="0"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37592" name="直接连接符 237591"/>
          <p:cNvSpPr/>
          <p:nvPr/>
        </p:nvSpPr>
        <p:spPr>
          <a:xfrm flipV="1">
            <a:off x="3733800" y="1295400"/>
            <a:ext cx="114300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7593" name="椭圆 237592"/>
          <p:cNvSpPr/>
          <p:nvPr/>
        </p:nvSpPr>
        <p:spPr>
          <a:xfrm>
            <a:off x="4191000" y="9144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37594" name="直接连接符 237593"/>
          <p:cNvSpPr/>
          <p:nvPr/>
        </p:nvSpPr>
        <p:spPr>
          <a:xfrm flipV="1">
            <a:off x="3733800" y="990600"/>
            <a:ext cx="4572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7595" name="直接连接符 237594"/>
          <p:cNvSpPr/>
          <p:nvPr/>
        </p:nvSpPr>
        <p:spPr>
          <a:xfrm flipH="1" flipV="1">
            <a:off x="4267200" y="990600"/>
            <a:ext cx="609600" cy="228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7596" name="文本框 237595"/>
          <p:cNvSpPr txBox="1"/>
          <p:nvPr/>
        </p:nvSpPr>
        <p:spPr>
          <a:xfrm>
            <a:off x="3886200" y="381000"/>
            <a:ext cx="762000" cy="579438"/>
          </a:xfrm>
          <a:prstGeom prst="rect">
            <a:avLst/>
          </a:prstGeom>
          <a:noFill/>
          <a:ln w="9525">
            <a:noFill/>
          </a:ln>
        </p:spPr>
        <p:txBody>
          <a:bodyPr anchor="b"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dirty="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</a:rPr>
              <a:t>24</a:t>
            </a:r>
            <a:endParaRPr lang="zh-CN" altLang="en-US" dirty="0"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37598" name="文本框 237597"/>
          <p:cNvSpPr txBox="1"/>
          <p:nvPr/>
        </p:nvSpPr>
        <p:spPr>
          <a:xfrm>
            <a:off x="1905000" y="3200400"/>
            <a:ext cx="6858000" cy="457200"/>
          </a:xfrm>
          <a:prstGeom prst="rect">
            <a:avLst/>
          </a:prstGeom>
          <a:noFill/>
          <a:ln w="9525">
            <a:noFill/>
          </a:ln>
        </p:spPr>
        <p:txBody>
          <a:bodyPr anchor="b"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</a:rPr>
              <a:t>upper bounds   lower bounds   </a:t>
            </a:r>
            <a:r>
              <a:rPr lang="en-US" altLang="zh-CN" sz="2400" err="1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</a:rPr>
              <a:t>glb             lub</a:t>
            </a:r>
            <a:endParaRPr lang="en-US" altLang="zh-CN" sz="2400"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37599" name="文本框 237598"/>
          <p:cNvSpPr txBox="1"/>
          <p:nvPr/>
        </p:nvSpPr>
        <p:spPr>
          <a:xfrm>
            <a:off x="685800" y="3657600"/>
            <a:ext cx="1600200" cy="579438"/>
          </a:xfrm>
          <a:prstGeom prst="rect">
            <a:avLst/>
          </a:prstGeom>
          <a:noFill/>
          <a:ln w="9525">
            <a:noFill/>
          </a:ln>
        </p:spPr>
        <p:txBody>
          <a:bodyPr anchor="b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</a:rPr>
              <a:t>{1,2,3}</a:t>
            </a:r>
            <a:endParaRPr lang="zh-CN" altLang="en-US" dirty="0"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37600" name="文本框 237599"/>
          <p:cNvSpPr txBox="1"/>
          <p:nvPr/>
        </p:nvSpPr>
        <p:spPr>
          <a:xfrm>
            <a:off x="1981200" y="3657600"/>
            <a:ext cx="2590800" cy="579438"/>
          </a:xfrm>
          <a:prstGeom prst="rect">
            <a:avLst/>
          </a:prstGeom>
          <a:noFill/>
          <a:ln w="9525">
            <a:noFill/>
          </a:ln>
        </p:spPr>
        <p:txBody>
          <a:bodyPr anchor="b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</a:rPr>
              <a:t>6,12,24,60</a:t>
            </a:r>
            <a:endParaRPr lang="zh-CN" altLang="en-US" dirty="0"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37601" name="文本框 237600"/>
          <p:cNvSpPr txBox="1"/>
          <p:nvPr/>
        </p:nvSpPr>
        <p:spPr>
          <a:xfrm>
            <a:off x="4114800" y="3657600"/>
            <a:ext cx="990600" cy="579438"/>
          </a:xfrm>
          <a:prstGeom prst="rect">
            <a:avLst/>
          </a:prstGeom>
          <a:noFill/>
          <a:ln w="9525">
            <a:noFill/>
          </a:ln>
        </p:spPr>
        <p:txBody>
          <a:bodyPr anchor="b"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dirty="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</a:rPr>
              <a:t>1</a:t>
            </a:r>
            <a:endParaRPr lang="zh-CN" altLang="en-US" dirty="0"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37602" name="文本框 237601"/>
          <p:cNvSpPr txBox="1"/>
          <p:nvPr/>
        </p:nvSpPr>
        <p:spPr>
          <a:xfrm>
            <a:off x="7239000" y="3733800"/>
            <a:ext cx="1371600" cy="579438"/>
          </a:xfrm>
          <a:prstGeom prst="rect">
            <a:avLst/>
          </a:prstGeom>
          <a:noFill/>
          <a:ln w="9525">
            <a:noFill/>
          </a:ln>
        </p:spPr>
        <p:txBody>
          <a:bodyPr anchor="b"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dirty="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</a:rPr>
              <a:t>6</a:t>
            </a:r>
            <a:endParaRPr lang="zh-CN" altLang="en-US" dirty="0"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37603" name="文本框 237602"/>
          <p:cNvSpPr txBox="1"/>
          <p:nvPr/>
        </p:nvSpPr>
        <p:spPr>
          <a:xfrm>
            <a:off x="5943600" y="3657600"/>
            <a:ext cx="1143000" cy="579438"/>
          </a:xfrm>
          <a:prstGeom prst="rect">
            <a:avLst/>
          </a:prstGeom>
          <a:noFill/>
          <a:ln w="9525">
            <a:noFill/>
          </a:ln>
        </p:spPr>
        <p:txBody>
          <a:bodyPr anchor="b"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dirty="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</a:rPr>
              <a:t>1</a:t>
            </a:r>
            <a:endParaRPr lang="zh-CN" altLang="en-US" dirty="0"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37604" name="文本框 237603"/>
          <p:cNvSpPr txBox="1"/>
          <p:nvPr/>
        </p:nvSpPr>
        <p:spPr>
          <a:xfrm>
            <a:off x="685800" y="4343400"/>
            <a:ext cx="1828800" cy="579438"/>
          </a:xfrm>
          <a:prstGeom prst="rect">
            <a:avLst/>
          </a:prstGeom>
          <a:noFill/>
          <a:ln w="9525">
            <a:noFill/>
          </a:ln>
        </p:spPr>
        <p:txBody>
          <a:bodyPr anchor="b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</a:rPr>
              <a:t>{1,3,4,12}</a:t>
            </a:r>
            <a:endParaRPr lang="zh-CN" altLang="en-US" dirty="0"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37605" name="文本框 237604"/>
          <p:cNvSpPr txBox="1"/>
          <p:nvPr/>
        </p:nvSpPr>
        <p:spPr>
          <a:xfrm>
            <a:off x="2514600" y="4343400"/>
            <a:ext cx="1828800" cy="579438"/>
          </a:xfrm>
          <a:prstGeom prst="rect">
            <a:avLst/>
          </a:prstGeom>
          <a:noFill/>
          <a:ln w="9525">
            <a:noFill/>
          </a:ln>
        </p:spPr>
        <p:txBody>
          <a:bodyPr anchor="b"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dirty="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</a:rPr>
              <a:t>12,24,60</a:t>
            </a:r>
            <a:endParaRPr lang="zh-CN" altLang="en-US" dirty="0"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37606" name="文本框 237605"/>
          <p:cNvSpPr txBox="1"/>
          <p:nvPr/>
        </p:nvSpPr>
        <p:spPr>
          <a:xfrm>
            <a:off x="4038600" y="4343400"/>
            <a:ext cx="1066800" cy="579438"/>
          </a:xfrm>
          <a:prstGeom prst="rect">
            <a:avLst/>
          </a:prstGeom>
          <a:noFill/>
          <a:ln w="9525">
            <a:noFill/>
          </a:ln>
        </p:spPr>
        <p:txBody>
          <a:bodyPr anchor="b"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dirty="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</a:rPr>
              <a:t>1</a:t>
            </a:r>
            <a:endParaRPr lang="zh-CN" altLang="en-US" dirty="0"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37607" name="文本框 237606"/>
          <p:cNvSpPr txBox="1"/>
          <p:nvPr/>
        </p:nvSpPr>
        <p:spPr>
          <a:xfrm>
            <a:off x="7543800" y="4343400"/>
            <a:ext cx="762000" cy="579438"/>
          </a:xfrm>
          <a:prstGeom prst="rect">
            <a:avLst/>
          </a:prstGeom>
          <a:noFill/>
          <a:ln w="9525">
            <a:noFill/>
          </a:ln>
        </p:spPr>
        <p:txBody>
          <a:bodyPr anchor="b"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dirty="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</a:rPr>
              <a:t>12</a:t>
            </a:r>
            <a:endParaRPr lang="zh-CN" altLang="en-US" dirty="0"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37608" name="文本框 237607"/>
          <p:cNvSpPr txBox="1"/>
          <p:nvPr/>
        </p:nvSpPr>
        <p:spPr>
          <a:xfrm>
            <a:off x="6172200" y="4343400"/>
            <a:ext cx="609600" cy="579438"/>
          </a:xfrm>
          <a:prstGeom prst="rect">
            <a:avLst/>
          </a:prstGeom>
          <a:noFill/>
          <a:ln w="9525">
            <a:noFill/>
          </a:ln>
        </p:spPr>
        <p:txBody>
          <a:bodyPr anchor="b"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dirty="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</a:rPr>
              <a:t>1</a:t>
            </a:r>
            <a:endParaRPr lang="zh-CN" altLang="en-US" dirty="0"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37609" name="直接连接符 237608"/>
          <p:cNvSpPr/>
          <p:nvPr/>
        </p:nvSpPr>
        <p:spPr>
          <a:xfrm flipV="1">
            <a:off x="4953000" y="762000"/>
            <a:ext cx="0" cy="457200"/>
          </a:xfrm>
          <a:prstGeom prst="line">
            <a:avLst/>
          </a:prstGeom>
          <a:ln w="9525" cap="flat" cmpd="sng">
            <a:solidFill>
              <a:srgbClr val="00808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7610" name="椭圆 237609"/>
          <p:cNvSpPr/>
          <p:nvPr/>
        </p:nvSpPr>
        <p:spPr>
          <a:xfrm>
            <a:off x="4876800" y="7620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37611" name="文本框 237610"/>
          <p:cNvSpPr txBox="1"/>
          <p:nvPr/>
        </p:nvSpPr>
        <p:spPr>
          <a:xfrm>
            <a:off x="4876800" y="304800"/>
            <a:ext cx="838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60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37612" name="文本框 237611"/>
          <p:cNvSpPr txBox="1"/>
          <p:nvPr/>
        </p:nvSpPr>
        <p:spPr>
          <a:xfrm>
            <a:off x="685800" y="4876800"/>
            <a:ext cx="1524000" cy="579438"/>
          </a:xfrm>
          <a:prstGeom prst="rect">
            <a:avLst/>
          </a:prstGeom>
          <a:noFill/>
          <a:ln w="9525">
            <a:noFill/>
          </a:ln>
        </p:spPr>
        <p:txBody>
          <a:bodyPr anchor="b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</a:rPr>
              <a:t>{24,60}</a:t>
            </a:r>
            <a:endParaRPr lang="zh-CN" altLang="en-US" dirty="0"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37613" name="文本框 237612"/>
          <p:cNvSpPr txBox="1"/>
          <p:nvPr/>
        </p:nvSpPr>
        <p:spPr>
          <a:xfrm>
            <a:off x="2514600" y="4876800"/>
            <a:ext cx="1600200" cy="579438"/>
          </a:xfrm>
          <a:prstGeom prst="rect">
            <a:avLst/>
          </a:prstGeom>
          <a:noFill/>
          <a:ln w="9525">
            <a:noFill/>
          </a:ln>
        </p:spPr>
        <p:txBody>
          <a:bodyPr anchor="b"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</a:rPr>
              <a:t>no</a:t>
            </a:r>
            <a:endParaRPr lang="en-US" altLang="zh-CN"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37614" name="文本框 237613"/>
          <p:cNvSpPr txBox="1"/>
          <p:nvPr/>
        </p:nvSpPr>
        <p:spPr>
          <a:xfrm>
            <a:off x="3886200" y="49990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</a:rPr>
              <a:t>1,2,3,4,6,12</a:t>
            </a:r>
            <a:endParaRPr lang="zh-CN" altLang="en-US" sz="2400" dirty="0"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37615" name="文本框 237614"/>
          <p:cNvSpPr txBox="1"/>
          <p:nvPr/>
        </p:nvSpPr>
        <p:spPr>
          <a:xfrm>
            <a:off x="6172200" y="4953000"/>
            <a:ext cx="762000" cy="579438"/>
          </a:xfrm>
          <a:prstGeom prst="rect">
            <a:avLst/>
          </a:prstGeom>
          <a:noFill/>
          <a:ln w="9525">
            <a:noFill/>
          </a:ln>
        </p:spPr>
        <p:txBody>
          <a:bodyPr anchor="b"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dirty="0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</a:rPr>
              <a:t>12</a:t>
            </a:r>
            <a:endParaRPr lang="zh-CN" altLang="en-US" dirty="0"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37616" name="文本框 237615"/>
          <p:cNvSpPr txBox="1"/>
          <p:nvPr/>
        </p:nvSpPr>
        <p:spPr>
          <a:xfrm>
            <a:off x="7162800" y="4876800"/>
            <a:ext cx="1600200" cy="579438"/>
          </a:xfrm>
          <a:prstGeom prst="rect">
            <a:avLst/>
          </a:prstGeom>
          <a:noFill/>
          <a:ln w="9525">
            <a:noFill/>
          </a:ln>
        </p:spPr>
        <p:txBody>
          <a:bodyPr anchor="b"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</a:rPr>
              <a:t>no</a:t>
            </a:r>
            <a:endParaRPr lang="en-US" altLang="zh-CN"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4018" name="矩形 214017"/>
          <p:cNvSpPr/>
          <p:nvPr/>
        </p:nvSpPr>
        <p:spPr>
          <a:xfrm>
            <a:off x="533400" y="609600"/>
            <a:ext cx="8382000" cy="1383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Example: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Find the greatest lower bound and the least upper bound of the sets{3, 9, 12} and {1, 2, 4, 5, 10}, if they exist, in the poset (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baseline="30000">
                <a:solidFill>
                  <a:srgbClr val="FF0000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>
                <a:latin typeface="Times New Roman" panose="02020603050405020304" pitchFamily="18" charset="0"/>
              </a:rPr>
              <a:t>, |).</a:t>
            </a:r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90600" y="533400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Lattices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90600" y="1828800"/>
            <a:ext cx="727710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 partially ordered set in which </a:t>
            </a:r>
            <a:r>
              <a:rPr lang="zh-CN" altLang="en-US">
                <a:solidFill>
                  <a:srgbClr val="FF0000"/>
                </a:solidFill>
              </a:rPr>
              <a:t>every pair of elements has both a least upper bound and a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greatest lower bound is called a lattice</a:t>
            </a:r>
            <a:r>
              <a:rPr lang="zh-CN" altLang="en-US"/>
              <a:t>. Lattices have many special properties. Furthermore,</a:t>
            </a:r>
            <a:endParaRPr lang="zh-CN" altLang="en-US"/>
          </a:p>
          <a:p>
            <a:r>
              <a:rPr lang="zh-CN" altLang="en-US"/>
              <a:t>lattices are used in many different applications such as models of information flow and play an</a:t>
            </a:r>
            <a:endParaRPr lang="zh-CN" altLang="en-US"/>
          </a:p>
          <a:p>
            <a:r>
              <a:rPr lang="zh-CN" altLang="en-US"/>
              <a:t>important role in Boolean algebra.</a:t>
            </a:r>
            <a:endParaRPr lang="zh-CN" altLang="en-US"/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2710" y="2324100"/>
            <a:ext cx="5185410" cy="29546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00200" y="914400"/>
            <a:ext cx="573532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Determine whether the posets represented by each of the Hasse diagrams in </a:t>
            </a:r>
            <a:r>
              <a:rPr lang="en-US" altLang="zh-CN"/>
              <a:t>following figure </a:t>
            </a:r>
            <a:r>
              <a:rPr lang="zh-CN" altLang="en-US"/>
              <a:t>are lattices.</a:t>
            </a:r>
            <a:endParaRPr lang="zh-CN" altLang="en-US"/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76600" y="3352800"/>
            <a:ext cx="528701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 (b)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is not a lattice, because the elements b and c have no least upper bound. To see this, note that</a:t>
            </a:r>
            <a:endParaRPr lang="zh-CN" altLang="en-US"/>
          </a:p>
          <a:p>
            <a:r>
              <a:rPr lang="zh-CN" altLang="en-US"/>
              <a:t>each of the elements d, e, and f is an upper bound, but none of these three elements precedes</a:t>
            </a:r>
            <a:endParaRPr lang="zh-CN" altLang="en-US"/>
          </a:p>
          <a:p>
            <a:r>
              <a:rPr lang="zh-CN" altLang="en-US"/>
              <a:t>the other two with respect to the ordering of this poset.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381000"/>
            <a:ext cx="5185410" cy="2954655"/>
          </a:xfrm>
          <a:prstGeom prst="rect">
            <a:avLst/>
          </a:prstGeom>
        </p:spPr>
      </p:pic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62000" y="762000"/>
            <a:ext cx="732218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Determine whether the posets ({1, 2, 3, 4, 5}, |) and ({1, 2, 4, 8, 16}, |) are lattices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43000" y="2209800"/>
            <a:ext cx="726694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Because 2 and 3 have no upper bounds in ({1, 2, 3, 4, 5}, |), they certainly do not have</a:t>
            </a:r>
            <a:endParaRPr lang="zh-CN" altLang="en-US"/>
          </a:p>
          <a:p>
            <a:r>
              <a:rPr lang="zh-CN" altLang="en-US"/>
              <a:t>a least upper bound. Hence, the first poset is not a lattice.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286000" y="4267200"/>
            <a:ext cx="45681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Is the poset (Z</a:t>
            </a:r>
            <a:r>
              <a:rPr lang="zh-CN" altLang="en-US" baseline="30000"/>
              <a:t>+</a:t>
            </a:r>
            <a:r>
              <a:rPr lang="zh-CN" altLang="en-US"/>
              <a:t>, |) a lattice?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Antisymmetric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en-US" altLang="zh-CN" sz="2800" dirty="0"/>
              <a:t>A relation R on a set A such that for all a, b 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∊</a:t>
            </a:r>
            <a:r>
              <a:rPr lang="en-US" altLang="zh-CN" sz="2800" dirty="0"/>
              <a:t> A, if    (a, b)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∊</a:t>
            </a:r>
            <a:r>
              <a:rPr lang="en-US" altLang="zh-CN" sz="2800" dirty="0"/>
              <a:t>R and (b, a)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∊ </a:t>
            </a:r>
            <a:r>
              <a:rPr lang="en-US" altLang="zh-CN" sz="2800" dirty="0"/>
              <a:t>R, then a=b is called </a:t>
            </a:r>
            <a:r>
              <a:rPr lang="en-US" altLang="zh-CN" sz="2800" b="1" dirty="0"/>
              <a:t>antisymmetric</a:t>
            </a:r>
            <a:endParaRPr lang="en-US" altLang="zh-CN" sz="2800" b="1" dirty="0"/>
          </a:p>
          <a:p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Similarly, the relation R is antisymmetric if ∀a∀b(((a,b)∊R∧(b,a)∊R)→(a=b)) </a:t>
            </a:r>
            <a:endParaRPr lang="en-US" altLang="zh-CN" sz="2800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r>
              <a:rPr lang="en-US" altLang="zh-CN" sz="2800" dirty="0">
                <a:cs typeface="Cambria Math" panose="02040503050406030204" pitchFamily="18" charset="0"/>
              </a:rPr>
              <a:t>A relation is </a:t>
            </a:r>
            <a:r>
              <a:rPr lang="en-US" altLang="zh-CN" sz="2800" b="1" dirty="0">
                <a:cs typeface="Cambria Math" panose="02040503050406030204" pitchFamily="18" charset="0"/>
              </a:rPr>
              <a:t>antisymmetric</a:t>
            </a:r>
            <a:r>
              <a:rPr lang="en-US" altLang="zh-CN" sz="2800" dirty="0">
                <a:cs typeface="Cambria Math" panose="02040503050406030204" pitchFamily="18" charset="0"/>
              </a:rPr>
              <a:t> if and only if there are no pairs of distinct elements a and b with </a:t>
            </a:r>
            <a:r>
              <a:rPr lang="en-US" altLang="zh-CN" sz="2800" u="sng" dirty="0">
                <a:cs typeface="Cambria Math" panose="02040503050406030204" pitchFamily="18" charset="0"/>
              </a:rPr>
              <a:t>a related to b </a:t>
            </a:r>
            <a:r>
              <a:rPr lang="en-US" altLang="zh-CN" sz="2800" dirty="0">
                <a:cs typeface="Cambria Math" panose="02040503050406030204" pitchFamily="18" charset="0"/>
              </a:rPr>
              <a:t>and </a:t>
            </a:r>
            <a:r>
              <a:rPr lang="en-US" altLang="zh-CN" sz="2800" u="sng" dirty="0">
                <a:cs typeface="Cambria Math" panose="02040503050406030204" pitchFamily="18" charset="0"/>
              </a:rPr>
              <a:t>b related to a</a:t>
            </a:r>
            <a:endParaRPr lang="en-US" altLang="zh-CN" sz="2800" u="sng" dirty="0">
              <a:cs typeface="Cambria Math" panose="02040503050406030204" pitchFamily="18" charset="0"/>
            </a:endParaRPr>
          </a:p>
          <a:p>
            <a:r>
              <a:rPr lang="en-US" altLang="zh-CN" sz="2800" dirty="0">
                <a:cs typeface="Cambria Math" panose="02040503050406030204" pitchFamily="18" charset="0"/>
              </a:rPr>
              <a:t>That is, the only way to have </a:t>
            </a:r>
            <a:r>
              <a:rPr lang="en-US" altLang="zh-CN" sz="2800" u="sng" dirty="0">
                <a:cs typeface="Cambria Math" panose="02040503050406030204" pitchFamily="18" charset="0"/>
              </a:rPr>
              <a:t>a related to b</a:t>
            </a:r>
            <a:r>
              <a:rPr lang="en-US" altLang="zh-CN" sz="2800" dirty="0">
                <a:cs typeface="Cambria Math" panose="02040503050406030204" pitchFamily="18" charset="0"/>
              </a:rPr>
              <a:t> and </a:t>
            </a:r>
            <a:r>
              <a:rPr lang="en-US" altLang="zh-CN" sz="2800" u="sng" dirty="0">
                <a:cs typeface="Cambria Math" panose="02040503050406030204" pitchFamily="18" charset="0"/>
              </a:rPr>
              <a:t>b related to a</a:t>
            </a:r>
            <a:r>
              <a:rPr lang="en-US" altLang="zh-CN" sz="2800" dirty="0">
                <a:cs typeface="Cambria Math" panose="02040503050406030204" pitchFamily="18" charset="0"/>
              </a:rPr>
              <a:t> is for a and b to be </a:t>
            </a:r>
            <a:r>
              <a:rPr lang="en-US" altLang="zh-CN" sz="2800" u="sng" dirty="0">
                <a:cs typeface="Cambria Math" panose="02040503050406030204" pitchFamily="18" charset="0"/>
              </a:rPr>
              <a:t>the same</a:t>
            </a:r>
            <a:r>
              <a:rPr lang="en-US" altLang="zh-CN" sz="2800" dirty="0">
                <a:cs typeface="Cambria Math" panose="02040503050406030204" pitchFamily="18" charset="0"/>
              </a:rPr>
              <a:t> element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Symmetric and antisymmetric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en-US" altLang="zh-CN" dirty="0"/>
              <a:t>The terms symmetric and antisymmetric are not opposites as a relation can have both of these properties or may lack both of them</a:t>
            </a:r>
            <a:endParaRPr lang="en-US" altLang="zh-CN" dirty="0"/>
          </a:p>
          <a:p>
            <a:r>
              <a:rPr lang="en-US" altLang="zh-CN" dirty="0"/>
              <a:t>A relation cannot be both symmetric and antisymmetric if it contains some pair of the form (a, b) where a ≠ b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en-US" altLang="zh-CN" sz="2400" dirty="0"/>
              <a:t>Consider these relations on {1, 2, 3, 4}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    R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={(1,1),(1,2),(2,1),(2,2),(3,4),(4,1),(4,4)}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    R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={(1,1),(1,2),(2,1)}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    R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={(1,1),(1,2),(1,4),(2,1),(2,2),(3,3),(4,1),(4,4)}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    R</a:t>
            </a:r>
            <a:r>
              <a:rPr lang="en-US" altLang="zh-CN" sz="2400" baseline="-25000" dirty="0"/>
              <a:t>4</a:t>
            </a:r>
            <a:r>
              <a:rPr lang="en-US" altLang="zh-CN" sz="2400" dirty="0"/>
              <a:t>={(2,1),(3,1),(3,2),(4,1),(4,2),(4,3)}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    R</a:t>
            </a:r>
            <a:r>
              <a:rPr lang="en-US" altLang="zh-CN" sz="2400" baseline="-25000" dirty="0"/>
              <a:t>5</a:t>
            </a:r>
            <a:r>
              <a:rPr lang="en-US" altLang="zh-CN" sz="2400" dirty="0"/>
              <a:t>={(1,1),(1,2),(1,3),(1,4),(2,2),(2,3),(2,4),(3,3),(3,4),(4,4)}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    R</a:t>
            </a:r>
            <a:r>
              <a:rPr lang="en-US" altLang="zh-CN" sz="2400" baseline="-25000" dirty="0"/>
              <a:t>6</a:t>
            </a:r>
            <a:r>
              <a:rPr lang="en-US" altLang="zh-CN" sz="2400" dirty="0"/>
              <a:t>={(3,4)}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    Which of these relations are symmetric or antisymmetric?</a:t>
            </a:r>
            <a:endParaRPr lang="en-US" altLang="zh-CN" sz="2400" dirty="0"/>
          </a:p>
          <a:p>
            <a:r>
              <a:rPr lang="en-US" altLang="zh-CN" sz="2400" dirty="0"/>
              <a:t>R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 and R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 are symmetric: each (a,b) </a:t>
            </a:r>
            <a:r>
              <a:rPr lang="en-US" altLang="zh-CN" sz="2400" dirty="0">
                <a:sym typeface="Wingdings" panose="05000000000000000000" pitchFamily="2" charset="2"/>
              </a:rPr>
              <a:t> (b,a) in the relation</a:t>
            </a:r>
            <a:endParaRPr lang="en-US" altLang="zh-CN" sz="2400" dirty="0"/>
          </a:p>
          <a:p>
            <a:r>
              <a:rPr lang="en-US" altLang="zh-CN" sz="2400" dirty="0"/>
              <a:t>R</a:t>
            </a:r>
            <a:r>
              <a:rPr lang="en-US" altLang="zh-CN" sz="2400" baseline="-25000" dirty="0"/>
              <a:t>4</a:t>
            </a:r>
            <a:r>
              <a:rPr lang="en-US" altLang="zh-CN" sz="2400" dirty="0"/>
              <a:t>, R</a:t>
            </a:r>
            <a:r>
              <a:rPr lang="en-US" altLang="zh-CN" sz="2400" baseline="-25000" dirty="0"/>
              <a:t>5</a:t>
            </a:r>
            <a:r>
              <a:rPr lang="en-US" altLang="zh-CN" sz="2400" dirty="0"/>
              <a:t>, and R</a:t>
            </a:r>
            <a:r>
              <a:rPr lang="en-US" altLang="zh-CN" sz="2400" baseline="-25000" dirty="0"/>
              <a:t>6</a:t>
            </a:r>
            <a:r>
              <a:rPr lang="en-US" altLang="zh-CN" sz="2400" dirty="0"/>
              <a:t> are all antisymmetric: no pair of elements a and b with a ≠ b s.t. (a, b) and (b, a) are both in the relation</a:t>
            </a:r>
            <a:endParaRPr lang="en-US" altLang="zh-CN" sz="2400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en-US" altLang="zh-CN" sz="2000" dirty="0"/>
              <a:t>Which are symmetric and antisymmetric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      R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={(a,b)|a≤b}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      R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={(a,b)|a&gt;b}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      R</a:t>
            </a:r>
            <a:r>
              <a:rPr lang="en-US" altLang="zh-CN" sz="2000" baseline="-25000" dirty="0"/>
              <a:t>3</a:t>
            </a:r>
            <a:r>
              <a:rPr lang="en-US" altLang="zh-CN" sz="2000" dirty="0"/>
              <a:t>={(a,b)|a=b or a=-b}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      R</a:t>
            </a:r>
            <a:r>
              <a:rPr lang="en-US" altLang="zh-CN" sz="2000" baseline="-25000" dirty="0"/>
              <a:t>4</a:t>
            </a:r>
            <a:r>
              <a:rPr lang="en-US" altLang="zh-CN" sz="2000" dirty="0"/>
              <a:t>={(a,b)|a=b}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      R</a:t>
            </a:r>
            <a:r>
              <a:rPr lang="en-US" altLang="zh-CN" sz="2000" baseline="-25000" dirty="0"/>
              <a:t>5</a:t>
            </a:r>
            <a:r>
              <a:rPr lang="en-US" altLang="zh-CN" sz="2000" dirty="0"/>
              <a:t>={(a,b)|a=b+1}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      R</a:t>
            </a:r>
            <a:r>
              <a:rPr lang="en-US" altLang="zh-CN" sz="2000" baseline="-25000" dirty="0"/>
              <a:t>6</a:t>
            </a:r>
            <a:r>
              <a:rPr lang="en-US" altLang="zh-CN" sz="2000" dirty="0"/>
              <a:t>={(a,b)|a+b≤3}</a:t>
            </a:r>
            <a:endParaRPr lang="en-US" altLang="zh-CN" sz="2800" dirty="0"/>
          </a:p>
          <a:p>
            <a:r>
              <a:rPr lang="en-US" altLang="zh-CN" sz="2000" dirty="0"/>
              <a:t>Symmetric:  R</a:t>
            </a:r>
            <a:r>
              <a:rPr lang="en-US" altLang="zh-CN" sz="2000" baseline="-25000" dirty="0"/>
              <a:t>3</a:t>
            </a:r>
            <a:r>
              <a:rPr lang="en-US" altLang="zh-CN" sz="2000" dirty="0"/>
              <a:t>, R</a:t>
            </a:r>
            <a:r>
              <a:rPr lang="en-US" altLang="zh-CN" sz="2000" baseline="-25000" dirty="0"/>
              <a:t>4</a:t>
            </a:r>
            <a:r>
              <a:rPr lang="en-US" altLang="zh-CN" sz="2000" dirty="0"/>
              <a:t>,</a:t>
            </a:r>
            <a:r>
              <a:rPr lang="en-US" altLang="zh-CN" sz="2000" baseline="-25000" dirty="0"/>
              <a:t> </a:t>
            </a:r>
            <a:r>
              <a:rPr lang="en-US" altLang="zh-CN" sz="2000" dirty="0"/>
              <a:t>R</a:t>
            </a:r>
            <a:r>
              <a:rPr lang="en-US" altLang="zh-CN" sz="2000" baseline="-25000" dirty="0"/>
              <a:t>6</a:t>
            </a:r>
            <a:r>
              <a:rPr lang="en-US" altLang="zh-CN" sz="2000" dirty="0"/>
              <a:t>. R</a:t>
            </a:r>
            <a:r>
              <a:rPr lang="en-US" altLang="zh-CN" sz="2000" baseline="-25000" dirty="0"/>
              <a:t>3  </a:t>
            </a:r>
            <a:r>
              <a:rPr lang="en-US" altLang="zh-CN" sz="2000" dirty="0"/>
              <a:t>is symmetric, if a=b (or a=-b), then b=a  (b=-a), R</a:t>
            </a:r>
            <a:r>
              <a:rPr lang="en-US" altLang="zh-CN" sz="2000" baseline="-25000" dirty="0"/>
              <a:t>4</a:t>
            </a:r>
            <a:r>
              <a:rPr lang="en-US" altLang="zh-CN" sz="2000" dirty="0"/>
              <a:t> is symmetric as a=b implies b=a, R</a:t>
            </a:r>
            <a:r>
              <a:rPr lang="en-US" altLang="zh-CN" sz="2000" baseline="-25000" dirty="0"/>
              <a:t>6 </a:t>
            </a:r>
            <a:r>
              <a:rPr lang="en-US" altLang="zh-CN" sz="2000" dirty="0"/>
              <a:t>is symmetric as a+b≤3 implies b+a≤3</a:t>
            </a:r>
            <a:endParaRPr lang="en-US" altLang="zh-CN" sz="2000" dirty="0"/>
          </a:p>
          <a:p>
            <a:r>
              <a:rPr lang="en-US" altLang="zh-CN" sz="2000" dirty="0"/>
              <a:t>Antisymmetric: R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, R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,</a:t>
            </a:r>
            <a:r>
              <a:rPr lang="en-US" altLang="zh-CN" sz="2000" baseline="-25000" dirty="0"/>
              <a:t> </a:t>
            </a:r>
            <a:r>
              <a:rPr lang="en-US" altLang="zh-CN" sz="2000" dirty="0"/>
              <a:t>R</a:t>
            </a:r>
            <a:r>
              <a:rPr lang="en-US" altLang="zh-CN" sz="2000" baseline="-25000" dirty="0"/>
              <a:t>4</a:t>
            </a:r>
            <a:r>
              <a:rPr lang="en-US" altLang="zh-CN" sz="2000" dirty="0"/>
              <a:t>,</a:t>
            </a:r>
            <a:r>
              <a:rPr lang="en-US" altLang="zh-CN" sz="2000" baseline="-25000" dirty="0"/>
              <a:t> </a:t>
            </a:r>
            <a:r>
              <a:rPr lang="en-US" altLang="zh-CN" sz="2000" dirty="0"/>
              <a:t>R</a:t>
            </a:r>
            <a:r>
              <a:rPr lang="en-US" altLang="zh-CN" sz="2000" baseline="-25000" dirty="0"/>
              <a:t>5 </a:t>
            </a:r>
            <a:r>
              <a:rPr lang="en-US" altLang="zh-CN" sz="2000" dirty="0"/>
              <a:t>. R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 is antisymmetric as a≤b and b≤a imply a=b. R</a:t>
            </a:r>
            <a:r>
              <a:rPr lang="en-US" altLang="zh-CN" sz="2000" baseline="-25000" dirty="0"/>
              <a:t>2 </a:t>
            </a:r>
            <a:r>
              <a:rPr lang="en-US" altLang="zh-CN" sz="2000" dirty="0"/>
              <a:t> is antisymmetric as it is impossible to have a&gt;b and b&gt;a, R</a:t>
            </a:r>
            <a:r>
              <a:rPr lang="en-US" altLang="zh-CN" sz="2000" baseline="-25000" dirty="0"/>
              <a:t>4 </a:t>
            </a:r>
            <a:r>
              <a:rPr lang="en-US" altLang="zh-CN" sz="2000" dirty="0"/>
              <a:t>is antisymmteric as two elements are related w.r.t. R</a:t>
            </a:r>
            <a:r>
              <a:rPr lang="en-US" altLang="zh-CN" sz="2000" baseline="-25000" dirty="0"/>
              <a:t>4</a:t>
            </a:r>
            <a:r>
              <a:rPr lang="en-US" altLang="zh-CN" sz="2000" dirty="0"/>
              <a:t> if and only if they are equal. R</a:t>
            </a:r>
            <a:r>
              <a:rPr lang="en-US" altLang="zh-CN" sz="2000" baseline="-25000" dirty="0"/>
              <a:t>5 </a:t>
            </a:r>
            <a:r>
              <a:rPr lang="en-US" altLang="zh-CN" sz="2000" dirty="0"/>
              <a:t>is antisymmetric as it is impossible to have a=b+1 and b=a+1</a:t>
            </a:r>
            <a:endParaRPr lang="en-US" altLang="zh-CN" sz="2000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9.1 Relations and their properties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en-US" altLang="zh-CN" dirty="0"/>
              <a:t>Relationships between elements of sets are represented using the structure called a </a:t>
            </a:r>
            <a:r>
              <a:rPr lang="en-US" altLang="zh-CN" b="1" dirty="0"/>
              <a:t>relation</a:t>
            </a:r>
            <a:endParaRPr lang="en-US" altLang="zh-CN" b="1" dirty="0"/>
          </a:p>
          <a:p>
            <a:r>
              <a:rPr lang="en-US" altLang="zh-CN" dirty="0"/>
              <a:t>A subset of Cartesian product of the sets</a:t>
            </a:r>
            <a:endParaRPr lang="en-US" altLang="zh-CN" dirty="0"/>
          </a:p>
          <a:p>
            <a:r>
              <a:rPr lang="en-US" altLang="zh-CN" dirty="0"/>
              <a:t>Example: a student and his/her ID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Transitive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en-US" altLang="zh-CN" dirty="0"/>
              <a:t>A relation R on a set A is called </a:t>
            </a:r>
            <a:r>
              <a:rPr lang="en-US" altLang="zh-CN" b="1" dirty="0"/>
              <a:t>transitive</a:t>
            </a:r>
            <a:r>
              <a:rPr lang="en-US" altLang="zh-CN" dirty="0"/>
              <a:t> if whenever (a,b)</a:t>
            </a:r>
            <a:r>
              <a:rPr lang="en-US" altLang="zh-CN" dirty="0">
                <a:cs typeface="Cambria Math" panose="02040503050406030204" pitchFamily="18" charset="0"/>
              </a:rPr>
              <a:t>∊</a:t>
            </a:r>
            <a:r>
              <a:rPr lang="en-US" altLang="zh-CN" dirty="0"/>
              <a:t>R and (b,c)</a:t>
            </a:r>
            <a:r>
              <a:rPr lang="en-US" altLang="zh-CN" dirty="0">
                <a:cs typeface="Cambria Math" panose="02040503050406030204" pitchFamily="18" charset="0"/>
              </a:rPr>
              <a:t>∊</a:t>
            </a:r>
            <a:r>
              <a:rPr lang="en-US" altLang="zh-CN" dirty="0"/>
              <a:t>R then (a,c)</a:t>
            </a:r>
            <a:r>
              <a:rPr lang="en-US" altLang="zh-CN" dirty="0">
                <a:cs typeface="Cambria Math" panose="02040503050406030204" pitchFamily="18" charset="0"/>
              </a:rPr>
              <a:t>∊</a:t>
            </a:r>
            <a:r>
              <a:rPr lang="en-US" altLang="zh-CN" dirty="0"/>
              <a:t>R for all a, b, c </a:t>
            </a:r>
            <a:r>
              <a:rPr lang="en-US" altLang="zh-CN" dirty="0">
                <a:cs typeface="Cambria Math" panose="02040503050406030204" pitchFamily="18" charset="0"/>
              </a:rPr>
              <a:t>∊ </a:t>
            </a:r>
            <a:r>
              <a:rPr lang="en-US" altLang="zh-CN" dirty="0"/>
              <a:t>A</a:t>
            </a:r>
            <a:endParaRPr lang="en-US" altLang="zh-CN" dirty="0"/>
          </a:p>
          <a:p>
            <a:r>
              <a:rPr lang="en-US" altLang="zh-CN" dirty="0"/>
              <a:t>Using quantifiers, we see that a relation R is </a:t>
            </a:r>
            <a:r>
              <a:rPr lang="en-US" altLang="zh-CN" b="1" dirty="0"/>
              <a:t>transitive</a:t>
            </a:r>
            <a:r>
              <a:rPr lang="en-US" altLang="zh-CN" dirty="0"/>
              <a:t> if we have </a:t>
            </a:r>
            <a:endParaRPr lang="en-US" altLang="zh-CN" dirty="0"/>
          </a:p>
          <a:p>
            <a:pPr>
              <a:buNone/>
            </a:pPr>
            <a:r>
              <a:rPr lang="en-US" altLang="zh-CN" dirty="0">
                <a:cs typeface="Cambria Math" panose="02040503050406030204" pitchFamily="18" charset="0"/>
              </a:rPr>
              <a:t>    ∀a∀b∀c (((</a:t>
            </a:r>
            <a:r>
              <a:rPr lang="en-US" altLang="zh-CN" dirty="0"/>
              <a:t>a,b)</a:t>
            </a:r>
            <a:r>
              <a:rPr lang="en-US" altLang="zh-CN" dirty="0">
                <a:cs typeface="Cambria Math" panose="02040503050406030204" pitchFamily="18" charset="0"/>
              </a:rPr>
              <a:t>∊</a:t>
            </a:r>
            <a:r>
              <a:rPr lang="en-US" altLang="zh-CN" dirty="0"/>
              <a:t>R </a:t>
            </a:r>
            <a:r>
              <a:rPr lang="en-US" altLang="zh-CN" dirty="0">
                <a:cs typeface="Cambria Math" panose="02040503050406030204" pitchFamily="18" charset="0"/>
              </a:rPr>
              <a:t>∧ </a:t>
            </a:r>
            <a:r>
              <a:rPr lang="en-US" altLang="zh-CN" dirty="0"/>
              <a:t>(b,c)</a:t>
            </a:r>
            <a:r>
              <a:rPr lang="en-US" altLang="zh-CN" dirty="0">
                <a:cs typeface="Cambria Math" panose="02040503050406030204" pitchFamily="18" charset="0"/>
              </a:rPr>
              <a:t>∊</a:t>
            </a:r>
            <a:r>
              <a:rPr lang="en-US" altLang="zh-CN" dirty="0"/>
              <a:t>R)</a:t>
            </a:r>
            <a:r>
              <a:rPr lang="en-US" altLang="zh-CN" dirty="0">
                <a:cs typeface="Cambria Math" panose="02040503050406030204" pitchFamily="18" charset="0"/>
              </a:rPr>
              <a:t>→ </a:t>
            </a:r>
            <a:r>
              <a:rPr lang="en-US" altLang="zh-CN" dirty="0"/>
              <a:t>(a,c)</a:t>
            </a:r>
            <a:r>
              <a:rPr lang="en-US" altLang="zh-CN" dirty="0">
                <a:cs typeface="Cambria Math" panose="02040503050406030204" pitchFamily="18" charset="0"/>
              </a:rPr>
              <a:t>∊</a:t>
            </a:r>
            <a:r>
              <a:rPr lang="en-US" altLang="zh-CN" dirty="0"/>
              <a:t>R) 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en-US" altLang="zh-CN" sz="2400" dirty="0"/>
              <a:t>Which one is transitive?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    R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={(1,1),(1,2),(2,1),(2,2),(3,4),(4,1),(4,4)}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    R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={(1,1),(1,2),(2,1)}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    R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={(1,1),(1,2),(1,4),(2,1),(2,2),(3,3),(4,1),(4,4)}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    R</a:t>
            </a:r>
            <a:r>
              <a:rPr lang="en-US" altLang="zh-CN" sz="2400" baseline="-25000" dirty="0"/>
              <a:t>4</a:t>
            </a:r>
            <a:r>
              <a:rPr lang="en-US" altLang="zh-CN" sz="2400" dirty="0"/>
              <a:t>={(2,1),(3,1),(3,2),(4,1),(4,2),(4,3)}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    R</a:t>
            </a:r>
            <a:r>
              <a:rPr lang="en-US" altLang="zh-CN" sz="2400" baseline="-25000" dirty="0"/>
              <a:t>5</a:t>
            </a:r>
            <a:r>
              <a:rPr lang="en-US" altLang="zh-CN" sz="2400" dirty="0"/>
              <a:t>={(1,1),(1,2),(1,3),(1,4),(2,2),(2,3),(2,4),(3,3),(3,4),(4,4)}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    R</a:t>
            </a:r>
            <a:r>
              <a:rPr lang="en-US" altLang="zh-CN" sz="2400" baseline="-25000" dirty="0"/>
              <a:t>6</a:t>
            </a:r>
            <a:r>
              <a:rPr lang="en-US" altLang="zh-CN" sz="2400" dirty="0"/>
              <a:t>={(3,4)}</a:t>
            </a:r>
            <a:endParaRPr lang="en-US" altLang="zh-CN" sz="2400" dirty="0"/>
          </a:p>
          <a:p>
            <a:r>
              <a:rPr lang="en-US" altLang="zh-CN" sz="2400" dirty="0"/>
              <a:t>R</a:t>
            </a:r>
            <a:r>
              <a:rPr lang="en-US" altLang="zh-CN" sz="2400" baseline="-25000" dirty="0"/>
              <a:t>4 </a:t>
            </a:r>
            <a:r>
              <a:rPr lang="en-US" altLang="zh-CN" sz="2400" dirty="0"/>
              <a:t>R</a:t>
            </a:r>
            <a:r>
              <a:rPr lang="en-US" altLang="zh-CN" sz="2400" baseline="-25000" dirty="0"/>
              <a:t>5</a:t>
            </a:r>
            <a:r>
              <a:rPr lang="en-US" altLang="zh-CN" sz="2400" dirty="0"/>
              <a:t> R</a:t>
            </a:r>
            <a:r>
              <a:rPr lang="en-US" altLang="zh-CN" sz="2400" baseline="-25000" dirty="0"/>
              <a:t>6 </a:t>
            </a:r>
            <a:r>
              <a:rPr lang="en-US" altLang="zh-CN" sz="2400" dirty="0"/>
              <a:t>are transitive</a:t>
            </a:r>
            <a:endParaRPr lang="en-US" altLang="zh-CN" sz="2400" dirty="0"/>
          </a:p>
          <a:p>
            <a:r>
              <a:rPr lang="en-US" altLang="zh-CN" sz="2400" dirty="0"/>
              <a:t>R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 is not transitive as (3,1) is not in R</a:t>
            </a:r>
            <a:r>
              <a:rPr lang="en-US" altLang="zh-CN" sz="2400" baseline="-25000" dirty="0"/>
              <a:t>1</a:t>
            </a:r>
            <a:endParaRPr lang="en-US" altLang="zh-CN" sz="2400" baseline="-25000" dirty="0"/>
          </a:p>
          <a:p>
            <a:r>
              <a:rPr lang="en-US" altLang="zh-CN" sz="2400" dirty="0"/>
              <a:t>R</a:t>
            </a:r>
            <a:r>
              <a:rPr lang="en-US" altLang="zh-CN" sz="2400" baseline="-25000" dirty="0"/>
              <a:t>2 </a:t>
            </a:r>
            <a:r>
              <a:rPr lang="en-US" altLang="zh-CN" sz="2400" dirty="0"/>
              <a:t>is not transitive as (2,2) is not in R</a:t>
            </a:r>
            <a:r>
              <a:rPr lang="en-US" altLang="zh-CN" sz="2400" baseline="-25000" dirty="0"/>
              <a:t>2</a:t>
            </a:r>
            <a:endParaRPr lang="en-US" altLang="zh-CN" sz="2400" baseline="-25000" dirty="0"/>
          </a:p>
          <a:p>
            <a:r>
              <a:rPr lang="en-US" altLang="zh-CN" sz="2400" dirty="0"/>
              <a:t>R</a:t>
            </a:r>
            <a:r>
              <a:rPr lang="en-US" altLang="zh-CN" sz="2400" baseline="-25000" dirty="0"/>
              <a:t>3 </a:t>
            </a:r>
            <a:r>
              <a:rPr lang="en-US" altLang="zh-CN" sz="2400" dirty="0"/>
              <a:t>is not transitive as (4,2) is not in R</a:t>
            </a:r>
            <a:r>
              <a:rPr lang="en-US" altLang="zh-CN" sz="2400" baseline="-25000" dirty="0"/>
              <a:t>3</a:t>
            </a:r>
            <a:endParaRPr lang="en-US" altLang="zh-CN" sz="2400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en-US" altLang="zh-CN" sz="2400" dirty="0"/>
              <a:t>Which are symmetric and antisymmetric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      R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={(a,b)|a≤b}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      R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={(a,b)|a&gt;b}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      R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={(a,b)|a=b or a=-b}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      R</a:t>
            </a:r>
            <a:r>
              <a:rPr lang="en-US" altLang="zh-CN" sz="2400" baseline="-25000" dirty="0"/>
              <a:t>4</a:t>
            </a:r>
            <a:r>
              <a:rPr lang="en-US" altLang="zh-CN" sz="2400" dirty="0"/>
              <a:t>={(a,b)|a=b}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      R</a:t>
            </a:r>
            <a:r>
              <a:rPr lang="en-US" altLang="zh-CN" sz="2400" baseline="-25000" dirty="0"/>
              <a:t>5</a:t>
            </a:r>
            <a:r>
              <a:rPr lang="en-US" altLang="zh-CN" sz="2400" dirty="0"/>
              <a:t>={(a,b)|a=b+1}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      R</a:t>
            </a:r>
            <a:r>
              <a:rPr lang="en-US" altLang="zh-CN" sz="2400" baseline="-25000" dirty="0"/>
              <a:t>6</a:t>
            </a:r>
            <a:r>
              <a:rPr lang="en-US" altLang="zh-CN" sz="2400" dirty="0"/>
              <a:t>={(a,b)|a+b≤3}</a:t>
            </a:r>
            <a:endParaRPr lang="en-US" altLang="zh-CN" dirty="0"/>
          </a:p>
          <a:p>
            <a:r>
              <a:rPr lang="en-US" altLang="zh-CN" sz="2400" dirty="0"/>
              <a:t>R</a:t>
            </a:r>
            <a:r>
              <a:rPr lang="en-US" altLang="zh-CN" sz="2400" baseline="-25000" dirty="0"/>
              <a:t>1 </a:t>
            </a:r>
            <a:r>
              <a:rPr lang="en-US" altLang="zh-CN" sz="2400" dirty="0"/>
              <a:t>is transitive as a≤b and b≤c implies a≤c. R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 is transitive</a:t>
            </a:r>
            <a:endParaRPr lang="en-US" altLang="zh-CN" sz="2400" dirty="0"/>
          </a:p>
          <a:p>
            <a:r>
              <a:rPr lang="en-US" altLang="zh-CN" sz="2400" dirty="0"/>
              <a:t>R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 , R</a:t>
            </a:r>
            <a:r>
              <a:rPr lang="en-US" altLang="zh-CN" sz="2400" baseline="-25000" dirty="0"/>
              <a:t>4</a:t>
            </a:r>
            <a:r>
              <a:rPr lang="en-US" altLang="zh-CN" sz="2400" dirty="0"/>
              <a:t> are transitive</a:t>
            </a:r>
            <a:endParaRPr lang="en-US" altLang="zh-CN" sz="2400" dirty="0"/>
          </a:p>
          <a:p>
            <a:r>
              <a:rPr lang="en-US" altLang="zh-CN" sz="2400" dirty="0"/>
              <a:t>R</a:t>
            </a:r>
            <a:r>
              <a:rPr lang="en-US" altLang="zh-CN" sz="2400" baseline="-25000" dirty="0"/>
              <a:t>5</a:t>
            </a:r>
            <a:r>
              <a:rPr lang="en-US" altLang="zh-CN" sz="2400" dirty="0"/>
              <a:t> is not transitive (e.g., (2,1), (1,0)). R</a:t>
            </a:r>
            <a:r>
              <a:rPr lang="en-US" altLang="zh-CN" sz="2400" baseline="-25000" dirty="0"/>
              <a:t>6</a:t>
            </a:r>
            <a:r>
              <a:rPr lang="en-US" altLang="zh-CN" sz="2400" dirty="0"/>
              <a:t> is not transitive (e.g. (2,1),(1,2))</a:t>
            </a:r>
            <a:endParaRPr lang="en-US" altLang="zh-CN" sz="2400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Combining relations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en-US" altLang="zh-CN" sz="2800" dirty="0"/>
              <a:t>Relations from A to B are subsets of A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×</a:t>
            </a:r>
            <a:r>
              <a:rPr lang="en-US" altLang="zh-CN" sz="2800" dirty="0">
                <a:cs typeface="Cambria Math" panose="02040503050406030204" pitchFamily="18" charset="0"/>
              </a:rPr>
              <a:t>B, two relations can be combined in any way that two sets can be combined</a:t>
            </a:r>
            <a:endParaRPr lang="en-US" altLang="zh-CN" sz="2800" dirty="0"/>
          </a:p>
          <a:p>
            <a:r>
              <a:rPr lang="en-US" altLang="zh-CN" sz="2800" dirty="0"/>
              <a:t>Let A={1,2,3} and B={1,2,3,4}. The relations R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={(1,1),(2,2),(3,3)} and R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={(1,1),(1,2),(1,3),(1,4)}  can be combined </a:t>
            </a:r>
            <a:endParaRPr lang="en-US" altLang="zh-CN" sz="2800" dirty="0"/>
          </a:p>
          <a:p>
            <a:r>
              <a:rPr lang="en-US" altLang="zh-CN" sz="2800" dirty="0"/>
              <a:t>R</a:t>
            </a:r>
            <a:r>
              <a:rPr lang="en-US" altLang="zh-CN" sz="2800" baseline="-25000" dirty="0"/>
              <a:t>1</a:t>
            </a:r>
            <a:r>
              <a:rPr lang="en-US" altLang="zh-CN" sz="2800" dirty="0">
                <a:cs typeface="Cambria Math" panose="02040503050406030204" pitchFamily="18" charset="0"/>
              </a:rPr>
              <a:t>⋃</a:t>
            </a:r>
            <a:r>
              <a:rPr lang="en-US" altLang="zh-CN" sz="2800" dirty="0"/>
              <a:t>R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={(1,1),(1,2),(1,3),(1,4),(2,2),(2,3),(3,3)}</a:t>
            </a:r>
            <a:endParaRPr lang="en-US" altLang="zh-CN" sz="2800" dirty="0"/>
          </a:p>
          <a:p>
            <a:r>
              <a:rPr lang="en-US" altLang="zh-CN" sz="2800" dirty="0"/>
              <a:t>R</a:t>
            </a:r>
            <a:r>
              <a:rPr lang="en-US" altLang="zh-CN" sz="2800" baseline="-25000" dirty="0"/>
              <a:t>1</a:t>
            </a:r>
            <a:r>
              <a:rPr lang="en-US" altLang="zh-CN" sz="2800" dirty="0">
                <a:cs typeface="Cambria Math" panose="02040503050406030204" pitchFamily="18" charset="0"/>
              </a:rPr>
              <a:t>∩</a:t>
            </a:r>
            <a:r>
              <a:rPr lang="en-US" altLang="zh-CN" sz="2800" dirty="0"/>
              <a:t>R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={(1,1)}</a:t>
            </a:r>
            <a:endParaRPr lang="en-US" altLang="zh-CN" sz="2800" dirty="0"/>
          </a:p>
          <a:p>
            <a:r>
              <a:rPr lang="en-US" altLang="zh-CN" sz="2800" dirty="0"/>
              <a:t>R</a:t>
            </a:r>
            <a:r>
              <a:rPr lang="en-US" altLang="zh-CN" sz="2800" baseline="-25000" dirty="0"/>
              <a:t>1</a:t>
            </a:r>
            <a:r>
              <a:rPr lang="en-US" altLang="zh-CN" sz="2800" dirty="0">
                <a:cs typeface="Cambria Math" panose="02040503050406030204" pitchFamily="18" charset="0"/>
              </a:rPr>
              <a:t>–</a:t>
            </a:r>
            <a:r>
              <a:rPr lang="en-US" altLang="zh-CN" sz="2800" dirty="0"/>
              <a:t>R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={(2,2),(3,3)}</a:t>
            </a:r>
            <a:endParaRPr lang="en-US" altLang="zh-CN" sz="2800" dirty="0"/>
          </a:p>
          <a:p>
            <a:r>
              <a:rPr lang="en-US" altLang="zh-CN" sz="2800" dirty="0"/>
              <a:t>R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-R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={(1,2),(1,3),(1,4)}</a:t>
            </a:r>
            <a:endParaRPr lang="en-US" altLang="zh-CN" sz="2800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en-US" altLang="zh-CN" sz="2800" dirty="0"/>
              <a:t>Let R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={(x,y)|x&lt;y} and R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={(x,y)|x&gt;y}. What are R</a:t>
            </a:r>
            <a:r>
              <a:rPr lang="en-US" altLang="zh-CN" sz="2800" baseline="-25000" dirty="0"/>
              <a:t>1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⋃</a:t>
            </a:r>
            <a:r>
              <a:rPr lang="en-US" altLang="zh-CN" sz="2800" dirty="0"/>
              <a:t>R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,R</a:t>
            </a:r>
            <a:r>
              <a:rPr lang="en-US" altLang="zh-CN" sz="2800" baseline="-25000" dirty="0"/>
              <a:t>1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⋂</a:t>
            </a:r>
            <a:r>
              <a:rPr lang="en-US" altLang="zh-CN" sz="2800" dirty="0"/>
              <a:t>R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,R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-R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 R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-R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 and R</a:t>
            </a:r>
            <a:r>
              <a:rPr lang="en-US" altLang="zh-CN" sz="2800" baseline="-25000" dirty="0"/>
              <a:t>1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⊕</a:t>
            </a:r>
            <a:r>
              <a:rPr lang="en-US" altLang="zh-CN" sz="2800" dirty="0"/>
              <a:t>R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?</a:t>
            </a:r>
            <a:endParaRPr lang="en-US" altLang="zh-CN" sz="2800" dirty="0"/>
          </a:p>
          <a:p>
            <a:r>
              <a:rPr lang="en-US" altLang="zh-CN" sz="2800" b="1" dirty="0"/>
              <a:t>Symmetric difference</a:t>
            </a:r>
            <a:r>
              <a:rPr lang="en-US" altLang="zh-CN" sz="2800" dirty="0"/>
              <a:t> of A and B: denoted by A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⊕B, is the set containing those elements in either A or B, but not in both A and B</a:t>
            </a:r>
            <a:endParaRPr lang="en-US" altLang="zh-CN" sz="2800" dirty="0"/>
          </a:p>
          <a:p>
            <a:r>
              <a:rPr lang="en-US" altLang="zh-CN" sz="2800" dirty="0"/>
              <a:t>We note that (x,y)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∊</a:t>
            </a:r>
            <a:r>
              <a:rPr lang="en-US" altLang="zh-CN" sz="2800" dirty="0"/>
              <a:t> R</a:t>
            </a:r>
            <a:r>
              <a:rPr lang="en-US" altLang="zh-CN" sz="2800" baseline="-25000" dirty="0"/>
              <a:t>1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⋃</a:t>
            </a:r>
            <a:r>
              <a:rPr lang="en-US" altLang="zh-CN" sz="2800" dirty="0"/>
              <a:t>R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 if and only if (x,y)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∊</a:t>
            </a:r>
            <a:r>
              <a:rPr lang="en-US" altLang="zh-CN" sz="2800" dirty="0"/>
              <a:t> R</a:t>
            </a:r>
            <a:r>
              <a:rPr lang="en-US" altLang="zh-CN" sz="2800" baseline="-25000" dirty="0"/>
              <a:t>1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 or</a:t>
            </a:r>
            <a:r>
              <a:rPr lang="en-US" altLang="zh-CN" sz="2800" dirty="0"/>
              <a:t> (x,y)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∊</a:t>
            </a:r>
            <a:r>
              <a:rPr lang="en-US" altLang="zh-CN" sz="2800" dirty="0"/>
              <a:t> R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,it follows that R</a:t>
            </a:r>
            <a:r>
              <a:rPr lang="en-US" altLang="zh-CN" sz="2800" baseline="-25000" dirty="0"/>
              <a:t>1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⋃</a:t>
            </a:r>
            <a:r>
              <a:rPr lang="en-US" altLang="zh-CN" sz="2800" dirty="0"/>
              <a:t>R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={(x,y)|x≠y}</a:t>
            </a:r>
            <a:endParaRPr lang="en-US" altLang="zh-CN" sz="2800" dirty="0"/>
          </a:p>
          <a:p>
            <a:r>
              <a:rPr lang="en-US" altLang="zh-CN" sz="2800" dirty="0"/>
              <a:t>Likewise, R</a:t>
            </a:r>
            <a:r>
              <a:rPr lang="en-US" altLang="zh-CN" sz="2800" baseline="-25000" dirty="0"/>
              <a:t>1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⋂</a:t>
            </a:r>
            <a:r>
              <a:rPr lang="en-US" altLang="zh-CN" sz="2800" dirty="0"/>
              <a:t>R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= 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∅</a:t>
            </a:r>
            <a:r>
              <a:rPr lang="en-US" altLang="zh-CN" sz="2800" dirty="0"/>
              <a:t>,R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-R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=R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 R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-R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=R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 </a:t>
            </a:r>
            <a:endParaRPr lang="en-US" altLang="zh-CN" sz="2800" dirty="0"/>
          </a:p>
          <a:p>
            <a:pPr>
              <a:buNone/>
            </a:pPr>
            <a:r>
              <a:rPr lang="en-US" altLang="zh-CN" sz="2800" dirty="0"/>
              <a:t>    R</a:t>
            </a:r>
            <a:r>
              <a:rPr lang="en-US" altLang="zh-CN" sz="2800" baseline="-25000" dirty="0"/>
              <a:t>1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⊕</a:t>
            </a:r>
            <a:r>
              <a:rPr lang="en-US" altLang="zh-CN" sz="2800" dirty="0"/>
              <a:t>R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= R</a:t>
            </a:r>
            <a:r>
              <a:rPr lang="en-US" altLang="zh-CN" sz="2800" baseline="-25000" dirty="0"/>
              <a:t>1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⋃</a:t>
            </a:r>
            <a:r>
              <a:rPr lang="en-US" altLang="zh-CN" sz="2800" dirty="0"/>
              <a:t>R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-R</a:t>
            </a:r>
            <a:r>
              <a:rPr lang="en-US" altLang="zh-CN" sz="2800" baseline="-25000" dirty="0"/>
              <a:t>1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⋂</a:t>
            </a:r>
            <a:r>
              <a:rPr lang="en-US" altLang="zh-CN" sz="2800" dirty="0"/>
              <a:t>R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={(x,y)|x≠y}</a:t>
            </a:r>
            <a:endParaRPr lang="en-US" altLang="zh-CN" sz="2800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Composite of relations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en-US" altLang="zh-CN" sz="2800" dirty="0"/>
              <a:t>Let R be a relation from a set A to a set B, and S a relation from B to a set C. </a:t>
            </a:r>
            <a:endParaRPr lang="en-US" altLang="zh-CN" sz="2800" dirty="0"/>
          </a:p>
          <a:p>
            <a:r>
              <a:rPr lang="en-US" altLang="zh-CN" sz="2800" dirty="0"/>
              <a:t>The </a:t>
            </a:r>
            <a:r>
              <a:rPr lang="en-US" altLang="zh-CN" sz="2800" b="1" dirty="0"/>
              <a:t>composite</a:t>
            </a:r>
            <a:r>
              <a:rPr lang="en-US" altLang="zh-CN" sz="2800" dirty="0"/>
              <a:t> of R and S is the relation consisting of ordered pairs (a,c) where a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∊</a:t>
            </a:r>
            <a:r>
              <a:rPr lang="en-US" altLang="zh-CN" sz="2800" dirty="0"/>
              <a:t>A, c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∊</a:t>
            </a:r>
            <a:r>
              <a:rPr lang="en-US" altLang="zh-CN" sz="2800" dirty="0"/>
              <a:t>C and for which there exists an element b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∊</a:t>
            </a:r>
            <a:r>
              <a:rPr lang="en-US" altLang="zh-CN" sz="2800" dirty="0"/>
              <a:t>B s.t. (a,b)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∊</a:t>
            </a:r>
            <a:r>
              <a:rPr lang="en-US" altLang="zh-CN" sz="2800" dirty="0"/>
              <a:t>R and (b,c)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∊</a:t>
            </a:r>
            <a:r>
              <a:rPr lang="en-US" altLang="zh-CN" sz="2800" dirty="0"/>
              <a:t>S. We denote the </a:t>
            </a:r>
            <a:r>
              <a:rPr lang="en-US" altLang="zh-CN" sz="2800" b="1" dirty="0"/>
              <a:t>composite of R and S </a:t>
            </a:r>
            <a:r>
              <a:rPr lang="en-US" altLang="zh-CN" sz="2800" dirty="0"/>
              <a:t>by S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∘</a:t>
            </a:r>
            <a:r>
              <a:rPr lang="en-US" altLang="zh-CN" sz="2800" dirty="0"/>
              <a:t>R</a:t>
            </a:r>
            <a:endParaRPr lang="en-US" altLang="zh-CN" sz="2800" dirty="0"/>
          </a:p>
          <a:p>
            <a:r>
              <a:rPr lang="en-US" altLang="zh-CN" sz="2800" dirty="0"/>
              <a:t>Need to find the 2</a:t>
            </a:r>
            <a:r>
              <a:rPr lang="en-US" altLang="zh-CN" sz="2800" baseline="30000" dirty="0"/>
              <a:t>nd</a:t>
            </a:r>
            <a:r>
              <a:rPr lang="en-US" altLang="zh-CN" sz="2800" dirty="0"/>
              <a:t> element of ordered pair in R the same as the 1</a:t>
            </a:r>
            <a:r>
              <a:rPr lang="en-US" altLang="zh-CN" sz="2800" baseline="30000" dirty="0"/>
              <a:t>st</a:t>
            </a:r>
            <a:r>
              <a:rPr lang="en-US" altLang="zh-CN" sz="2800" dirty="0"/>
              <a:t> element of ordered pair in S</a:t>
            </a:r>
            <a:endParaRPr lang="en-US" altLang="zh-CN" sz="2800" dirty="0"/>
          </a:p>
          <a:p>
            <a:pPr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en-US" altLang="zh-CN" dirty="0"/>
              <a:t>What is the composite of the relations R and S, where R is the relation from {1,2,3} to {1,2,3,4} with R={(1,1),(1,4),(2,3),(3,1),(3,4)} and S is the relation from {1,2,3,4} to {0,1,2} with S={(1,0),(2,0),(3,1),(3,2),(4,1)}?</a:t>
            </a:r>
            <a:endParaRPr lang="en-US" altLang="zh-CN" dirty="0"/>
          </a:p>
          <a:p>
            <a:r>
              <a:rPr lang="en-US" altLang="zh-CN" dirty="0"/>
              <a:t>Need to find the 2</a:t>
            </a:r>
            <a:r>
              <a:rPr lang="en-US" altLang="zh-CN" baseline="30000" dirty="0"/>
              <a:t>nd</a:t>
            </a:r>
            <a:r>
              <a:rPr lang="en-US" altLang="zh-CN" dirty="0"/>
              <a:t> element in the ordered pair in R is the same as the 1</a:t>
            </a:r>
            <a:r>
              <a:rPr lang="en-US" altLang="zh-CN" baseline="30000" dirty="0"/>
              <a:t>st</a:t>
            </a:r>
            <a:r>
              <a:rPr lang="en-US" altLang="zh-CN" dirty="0"/>
              <a:t> element of order pair in S</a:t>
            </a:r>
            <a:endParaRPr lang="en-US" altLang="zh-CN" dirty="0"/>
          </a:p>
          <a:p>
            <a:r>
              <a:rPr lang="en-US" altLang="zh-CN" dirty="0"/>
              <a:t>S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∘</a:t>
            </a:r>
            <a:r>
              <a:rPr lang="en-US" altLang="zh-CN" dirty="0"/>
              <a:t>R={(1,0),(1,1),(2,1),(2,2),(3,0),(3,1)}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Power of relation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en-US" altLang="zh-CN" dirty="0"/>
              <a:t>Let R be a relation on the set A. The </a:t>
            </a:r>
            <a:r>
              <a:rPr lang="en-US" altLang="zh-CN" b="1" dirty="0"/>
              <a:t>powers</a:t>
            </a:r>
            <a:r>
              <a:rPr lang="en-US" altLang="zh-CN" dirty="0"/>
              <a:t> R</a:t>
            </a:r>
            <a:r>
              <a:rPr lang="en-US" altLang="zh-CN" baseline="30000" dirty="0"/>
              <a:t>n</a:t>
            </a:r>
            <a:r>
              <a:rPr lang="en-US" altLang="zh-CN" dirty="0"/>
              <a:t>,n=1,2,3,…, are defined recursively by R</a:t>
            </a:r>
            <a:r>
              <a:rPr lang="en-US" altLang="zh-CN" baseline="30000" dirty="0"/>
              <a:t>1</a:t>
            </a:r>
            <a:r>
              <a:rPr lang="en-US" altLang="zh-CN" dirty="0"/>
              <a:t>=R, </a:t>
            </a:r>
            <a:r>
              <a:rPr lang="en-US" altLang="zh-CN" dirty="0">
                <a:solidFill>
                  <a:srgbClr val="FF0000"/>
                </a:solidFill>
              </a:rPr>
              <a:t>R</a:t>
            </a:r>
            <a:r>
              <a:rPr lang="en-US" altLang="zh-CN" baseline="30000" dirty="0">
                <a:solidFill>
                  <a:srgbClr val="FF0000"/>
                </a:solidFill>
              </a:rPr>
              <a:t>n+1</a:t>
            </a:r>
            <a:r>
              <a:rPr lang="en-US" altLang="zh-CN" dirty="0">
                <a:solidFill>
                  <a:srgbClr val="FF0000"/>
                </a:solidFill>
              </a:rPr>
              <a:t>=R</a:t>
            </a:r>
            <a:r>
              <a:rPr lang="en-US" altLang="zh-CN" baseline="30000" dirty="0">
                <a:solidFill>
                  <a:srgbClr val="FF0000"/>
                </a:solidFill>
              </a:rPr>
              <a:t>n</a:t>
            </a:r>
            <a:r>
              <a:rPr lang="en-US" altLang="zh-CN" dirty="0">
                <a:solidFill>
                  <a:srgbClr val="FF0000"/>
                </a:solidFill>
                <a:latin typeface="Cambria Math" panose="02040503050406030204" pitchFamily="18" charset="0"/>
                <a:cs typeface="Cambria Math" panose="02040503050406030204" pitchFamily="18" charset="0"/>
              </a:rPr>
              <a:t>∘</a:t>
            </a:r>
            <a:r>
              <a:rPr lang="en-US" altLang="zh-CN" dirty="0">
                <a:solidFill>
                  <a:srgbClr val="FF0000"/>
                </a:solidFill>
              </a:rPr>
              <a:t>R</a:t>
            </a:r>
            <a:endParaRPr lang="en-US" altLang="zh-CN" dirty="0"/>
          </a:p>
          <a:p>
            <a:r>
              <a:rPr lang="en-US" altLang="zh-CN" dirty="0"/>
              <a:t>Example: Let R={(1,1),(2,1),(3,2),(4,3)}. Find the powers R</a:t>
            </a:r>
            <a:r>
              <a:rPr lang="en-US" altLang="zh-CN" baseline="30000" dirty="0"/>
              <a:t>n</a:t>
            </a:r>
            <a:r>
              <a:rPr lang="en-US" altLang="zh-CN" dirty="0"/>
              <a:t>, n=2,3,4,…</a:t>
            </a:r>
            <a:endParaRPr lang="en-US" altLang="zh-CN" dirty="0"/>
          </a:p>
          <a:p>
            <a:r>
              <a:rPr lang="en-US" altLang="zh-CN" dirty="0"/>
              <a:t>R</a:t>
            </a:r>
            <a:r>
              <a:rPr lang="en-US" altLang="zh-CN" baseline="30000" dirty="0"/>
              <a:t>2</a:t>
            </a:r>
            <a:r>
              <a:rPr lang="en-US" altLang="zh-CN" dirty="0"/>
              <a:t>=R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∘</a:t>
            </a:r>
            <a:r>
              <a:rPr lang="en-US" altLang="zh-CN" dirty="0"/>
              <a:t>R, we find R</a:t>
            </a:r>
            <a:r>
              <a:rPr lang="en-US" altLang="zh-CN" baseline="30000" dirty="0"/>
              <a:t>2</a:t>
            </a:r>
            <a:r>
              <a:rPr lang="en-US" altLang="zh-CN" dirty="0"/>
              <a:t>={(1,1),(2,1),(3,1),(4,2)}, R</a:t>
            </a:r>
            <a:r>
              <a:rPr lang="en-US" altLang="zh-CN" baseline="30000" dirty="0"/>
              <a:t>3</a:t>
            </a:r>
            <a:r>
              <a:rPr lang="en-US" altLang="zh-CN" dirty="0"/>
              <a:t>=R</a:t>
            </a:r>
            <a:r>
              <a:rPr lang="en-US" altLang="zh-CN" baseline="30000" dirty="0"/>
              <a:t>2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∘</a:t>
            </a:r>
            <a:r>
              <a:rPr lang="en-US" altLang="zh-CN" dirty="0"/>
              <a:t>R, R</a:t>
            </a:r>
            <a:r>
              <a:rPr lang="en-US" altLang="zh-CN" baseline="30000" dirty="0"/>
              <a:t>3</a:t>
            </a:r>
            <a:r>
              <a:rPr lang="en-US" altLang="zh-CN" dirty="0"/>
              <a:t>={(1,1),(2,1),(3,1),(4,1)}, R</a:t>
            </a:r>
            <a:r>
              <a:rPr lang="en-US" altLang="zh-CN" baseline="30000" dirty="0"/>
              <a:t>4</a:t>
            </a:r>
            <a:r>
              <a:rPr lang="en-US" altLang="zh-CN" dirty="0"/>
              <a:t>={(1,1),(2,1),(3,1),(4,1)}. </a:t>
            </a:r>
            <a:endParaRPr lang="en-US" altLang="zh-CN" dirty="0"/>
          </a:p>
          <a:p>
            <a:r>
              <a:rPr lang="en-US" altLang="zh-CN" dirty="0"/>
              <a:t>It also follows R</a:t>
            </a:r>
            <a:r>
              <a:rPr lang="en-US" altLang="zh-CN" baseline="30000" dirty="0"/>
              <a:t>n</a:t>
            </a:r>
            <a:r>
              <a:rPr lang="en-US" altLang="zh-CN" dirty="0"/>
              <a:t>=R</a:t>
            </a:r>
            <a:r>
              <a:rPr lang="en-US" altLang="zh-CN" baseline="30000" dirty="0"/>
              <a:t>3</a:t>
            </a:r>
            <a:r>
              <a:rPr lang="en-US" altLang="zh-CN" dirty="0"/>
              <a:t> for n=5,6,7,…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Transitive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en-US" altLang="zh-CN" dirty="0"/>
              <a:t>Theorem: The relation R on a set A is </a:t>
            </a:r>
            <a:r>
              <a:rPr lang="en-US" altLang="zh-CN" b="1" dirty="0">
                <a:solidFill>
                  <a:srgbClr val="FF0000"/>
                </a:solidFill>
              </a:rPr>
              <a:t>transitive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u="sng" dirty="0">
                <a:solidFill>
                  <a:srgbClr val="FF0000"/>
                </a:solidFill>
              </a:rPr>
              <a:t>if and only if</a:t>
            </a:r>
            <a:r>
              <a:rPr lang="en-US" altLang="zh-CN" dirty="0">
                <a:solidFill>
                  <a:srgbClr val="FF0000"/>
                </a:solidFill>
              </a:rPr>
              <a:t> R</a:t>
            </a:r>
            <a:r>
              <a:rPr lang="en-US" altLang="zh-CN" baseline="30000" dirty="0">
                <a:solidFill>
                  <a:srgbClr val="FF0000"/>
                </a:solidFill>
              </a:rPr>
              <a:t>n</a:t>
            </a:r>
            <a:r>
              <a:rPr lang="en-US" altLang="zh-CN" dirty="0">
                <a:solidFill>
                  <a:srgbClr val="FF0000"/>
                </a:solidFill>
                <a:latin typeface="Cambria Math" panose="02040503050406030204" pitchFamily="18" charset="0"/>
                <a:cs typeface="Cambria Math" panose="02040503050406030204" pitchFamily="18" charset="0"/>
              </a:rPr>
              <a:t>⊆</a:t>
            </a:r>
            <a:r>
              <a:rPr lang="en-US" altLang="zh-CN" dirty="0">
                <a:solidFill>
                  <a:srgbClr val="FF0000"/>
                </a:solidFill>
              </a:rPr>
              <a:t>R</a:t>
            </a:r>
            <a:r>
              <a:rPr lang="en-US" altLang="zh-CN" dirty="0"/>
              <a:t> </a:t>
            </a:r>
            <a:endParaRPr lang="en-US" altLang="zh-CN" dirty="0"/>
          </a:p>
          <a:p>
            <a:r>
              <a:rPr lang="en-US" altLang="zh-CN" dirty="0"/>
              <a:t>Proof: We first prove the “if” part. Suppose R</a:t>
            </a:r>
            <a:r>
              <a:rPr lang="en-US" altLang="zh-CN" baseline="30000" dirty="0"/>
              <a:t>n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⊆</a:t>
            </a:r>
            <a:r>
              <a:rPr lang="en-US" altLang="zh-CN" dirty="0"/>
              <a:t>R for n=1,2,3,… In particular R</a:t>
            </a:r>
            <a:r>
              <a:rPr lang="en-US" altLang="zh-CN" baseline="30000" dirty="0"/>
              <a:t>2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⊆</a:t>
            </a:r>
            <a:r>
              <a:rPr lang="en-US" altLang="zh-CN" dirty="0"/>
              <a:t>R. To see this implies R is transitive, note that if (a,b)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∊</a:t>
            </a:r>
            <a:r>
              <a:rPr lang="en-US" altLang="zh-CN" dirty="0"/>
              <a:t>R, and (b,c)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∊</a:t>
            </a:r>
            <a:r>
              <a:rPr lang="en-US" altLang="zh-CN" dirty="0"/>
              <a:t>R, then by definition of composition (a,c)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∊</a:t>
            </a:r>
            <a:r>
              <a:rPr lang="en-US" altLang="zh-CN" dirty="0"/>
              <a:t> R</a:t>
            </a:r>
            <a:r>
              <a:rPr lang="en-US" altLang="zh-CN" baseline="30000" dirty="0"/>
              <a:t>2</a:t>
            </a:r>
            <a:r>
              <a:rPr lang="en-US" altLang="zh-CN" dirty="0"/>
              <a:t>. Because R</a:t>
            </a:r>
            <a:r>
              <a:rPr lang="en-US" altLang="zh-CN" baseline="30000" dirty="0"/>
              <a:t>2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⊆</a:t>
            </a:r>
            <a:r>
              <a:rPr lang="en-US" altLang="zh-CN" dirty="0"/>
              <a:t>R, this means that (a,c)</a:t>
            </a:r>
            <a:r>
              <a:rPr lang="en-US" altLang="zh-CN" dirty="0">
                <a:cs typeface="Cambria Math" panose="02040503050406030204" pitchFamily="18" charset="0"/>
              </a:rPr>
              <a:t>∊ </a:t>
            </a:r>
            <a:r>
              <a:rPr lang="en-US" altLang="zh-CN" dirty="0"/>
              <a:t>R. Hence R is transitive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Transitive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en-US" altLang="zh-CN" sz="2400" dirty="0"/>
              <a:t>We will use mathematical induction to prove the “only if” part</a:t>
            </a:r>
            <a:endParaRPr lang="en-US" altLang="zh-CN" sz="2400" dirty="0"/>
          </a:p>
          <a:p>
            <a:r>
              <a:rPr lang="en-US" altLang="zh-CN" sz="2400" dirty="0"/>
              <a:t>Note n=1, the theorem is trivially true</a:t>
            </a:r>
            <a:endParaRPr lang="en-US" altLang="zh-CN" sz="2400" dirty="0"/>
          </a:p>
          <a:p>
            <a:r>
              <a:rPr lang="en-US" altLang="zh-CN" sz="2400" dirty="0"/>
              <a:t>Assume that R</a:t>
            </a:r>
            <a:r>
              <a:rPr lang="en-US" altLang="zh-CN" sz="2400" baseline="30000" dirty="0"/>
              <a:t>n</a:t>
            </a:r>
            <a:r>
              <a:rPr lang="en-US" altLang="zh-CN" sz="2400" dirty="0">
                <a:latin typeface="Cambria Math" panose="02040503050406030204" pitchFamily="18" charset="0"/>
                <a:cs typeface="Cambria Math" panose="02040503050406030204" pitchFamily="18" charset="0"/>
              </a:rPr>
              <a:t>⊆</a:t>
            </a:r>
            <a:r>
              <a:rPr lang="en-US" altLang="zh-CN" sz="2400" dirty="0"/>
              <a:t>R, where n is a positive integer. This is the induction hypothesis. To complete the inductive step, we must show that this implies that R</a:t>
            </a:r>
            <a:r>
              <a:rPr lang="en-US" altLang="zh-CN" sz="2400" baseline="30000" dirty="0"/>
              <a:t>n+1</a:t>
            </a:r>
            <a:r>
              <a:rPr lang="en-US" altLang="zh-CN" sz="2400" dirty="0"/>
              <a:t> is also a subset of R</a:t>
            </a:r>
            <a:endParaRPr lang="en-US" altLang="zh-CN" sz="2400" dirty="0"/>
          </a:p>
          <a:p>
            <a:r>
              <a:rPr lang="en-US" altLang="zh-CN" sz="2400" dirty="0"/>
              <a:t>To show this, assume that (a,b)</a:t>
            </a:r>
            <a:r>
              <a:rPr lang="en-US" altLang="zh-CN" sz="2400" dirty="0">
                <a:latin typeface="Cambria Math" panose="02040503050406030204" pitchFamily="18" charset="0"/>
                <a:cs typeface="Cambria Math" panose="02040503050406030204" pitchFamily="18" charset="0"/>
              </a:rPr>
              <a:t>∊</a:t>
            </a:r>
            <a:r>
              <a:rPr lang="en-US" altLang="zh-CN" sz="2400" dirty="0"/>
              <a:t>R</a:t>
            </a:r>
            <a:r>
              <a:rPr lang="en-US" altLang="zh-CN" sz="2400" baseline="30000" dirty="0"/>
              <a:t>n+1</a:t>
            </a:r>
            <a:r>
              <a:rPr lang="en-US" altLang="zh-CN" sz="2400" dirty="0"/>
              <a:t>. Because R</a:t>
            </a:r>
            <a:r>
              <a:rPr lang="en-US" altLang="zh-CN" sz="2400" baseline="30000" dirty="0"/>
              <a:t>n+1</a:t>
            </a:r>
            <a:r>
              <a:rPr lang="en-US" altLang="zh-CN" sz="2400" dirty="0"/>
              <a:t>=R</a:t>
            </a:r>
            <a:r>
              <a:rPr lang="en-US" altLang="zh-CN" sz="2400" baseline="30000" dirty="0"/>
              <a:t>n</a:t>
            </a:r>
            <a:r>
              <a:rPr lang="en-US" altLang="zh-CN" sz="2400" dirty="0">
                <a:latin typeface="Cambria Math" panose="02040503050406030204" pitchFamily="18" charset="0"/>
                <a:cs typeface="Cambria Math" panose="02040503050406030204" pitchFamily="18" charset="0"/>
              </a:rPr>
              <a:t>∘</a:t>
            </a:r>
            <a:r>
              <a:rPr lang="en-US" altLang="zh-CN" sz="2400" dirty="0"/>
              <a:t>R, there is an element x with x A s.t. (a,x)</a:t>
            </a:r>
            <a:r>
              <a:rPr lang="en-US" altLang="zh-CN" sz="2400" dirty="0">
                <a:latin typeface="Cambria Math" panose="02040503050406030204" pitchFamily="18" charset="0"/>
                <a:cs typeface="Cambria Math" panose="02040503050406030204" pitchFamily="18" charset="0"/>
              </a:rPr>
              <a:t>∊</a:t>
            </a:r>
            <a:r>
              <a:rPr lang="en-US" altLang="zh-CN" sz="2400" dirty="0"/>
              <a:t>R, and (x,b)</a:t>
            </a:r>
            <a:r>
              <a:rPr lang="en-US" altLang="zh-CN" sz="2400" dirty="0">
                <a:latin typeface="Cambria Math" panose="02040503050406030204" pitchFamily="18" charset="0"/>
                <a:cs typeface="Cambria Math" panose="02040503050406030204" pitchFamily="18" charset="0"/>
              </a:rPr>
              <a:t>∊</a:t>
            </a:r>
            <a:r>
              <a:rPr lang="en-US" altLang="zh-CN" sz="2400" dirty="0"/>
              <a:t>R</a:t>
            </a:r>
            <a:r>
              <a:rPr lang="en-US" altLang="zh-CN" sz="2400" baseline="30000" dirty="0"/>
              <a:t>n</a:t>
            </a:r>
            <a:r>
              <a:rPr lang="en-US" altLang="zh-CN" sz="2400" dirty="0"/>
              <a:t>. The inductive hypothesis, i.e., R</a:t>
            </a:r>
            <a:r>
              <a:rPr lang="en-US" altLang="zh-CN" sz="2400" baseline="30000" dirty="0"/>
              <a:t>n</a:t>
            </a:r>
            <a:r>
              <a:rPr lang="en-US" altLang="zh-CN" sz="2400" dirty="0">
                <a:latin typeface="Cambria Math" panose="02040503050406030204" pitchFamily="18" charset="0"/>
                <a:cs typeface="Cambria Math" panose="02040503050406030204" pitchFamily="18" charset="0"/>
              </a:rPr>
              <a:t>⊆</a:t>
            </a:r>
            <a:r>
              <a:rPr lang="en-US" altLang="zh-CN" sz="2400" dirty="0"/>
              <a:t>R, implies that (x,b)</a:t>
            </a:r>
            <a:r>
              <a:rPr lang="en-US" altLang="zh-CN" sz="2400" dirty="0">
                <a:latin typeface="Cambria Math" panose="02040503050406030204" pitchFamily="18" charset="0"/>
                <a:cs typeface="Cambria Math" panose="02040503050406030204" pitchFamily="18" charset="0"/>
              </a:rPr>
              <a:t>∊</a:t>
            </a:r>
            <a:r>
              <a:rPr lang="en-US" altLang="zh-CN" sz="2400" dirty="0"/>
              <a:t>R. As R is transitive, and (a,x)</a:t>
            </a:r>
            <a:r>
              <a:rPr lang="en-US" altLang="zh-CN" sz="2400" dirty="0">
                <a:latin typeface="Cambria Math" panose="02040503050406030204" pitchFamily="18" charset="0"/>
                <a:cs typeface="Cambria Math" panose="02040503050406030204" pitchFamily="18" charset="0"/>
              </a:rPr>
              <a:t>∊</a:t>
            </a:r>
            <a:r>
              <a:rPr lang="en-US" altLang="zh-CN" sz="2400" dirty="0"/>
              <a:t>R, and (x,b)</a:t>
            </a:r>
            <a:r>
              <a:rPr lang="en-US" altLang="zh-CN" sz="2400" dirty="0">
                <a:latin typeface="Cambria Math" panose="02040503050406030204" pitchFamily="18" charset="0"/>
                <a:cs typeface="Cambria Math" panose="02040503050406030204" pitchFamily="18" charset="0"/>
              </a:rPr>
              <a:t>∊</a:t>
            </a:r>
            <a:r>
              <a:rPr lang="en-US" altLang="zh-CN" sz="2400" dirty="0"/>
              <a:t>R, it follows that (a,b)</a:t>
            </a:r>
            <a:r>
              <a:rPr lang="en-US" altLang="zh-CN" sz="2400" dirty="0">
                <a:latin typeface="Cambria Math" panose="02040503050406030204" pitchFamily="18" charset="0"/>
                <a:cs typeface="Cambria Math" panose="02040503050406030204" pitchFamily="18" charset="0"/>
              </a:rPr>
              <a:t>∊</a:t>
            </a:r>
            <a:r>
              <a:rPr lang="en-US" altLang="zh-CN" sz="2400" dirty="0"/>
              <a:t>R. This shows that R</a:t>
            </a:r>
            <a:r>
              <a:rPr lang="en-US" altLang="zh-CN" sz="2400" baseline="30000" dirty="0"/>
              <a:t>n+1</a:t>
            </a:r>
            <a:r>
              <a:rPr lang="en-US" altLang="zh-CN" sz="2400" dirty="0">
                <a:latin typeface="Cambria Math" panose="02040503050406030204" pitchFamily="18" charset="0"/>
                <a:cs typeface="Cambria Math" panose="02040503050406030204" pitchFamily="18" charset="0"/>
              </a:rPr>
              <a:t>⊆</a:t>
            </a:r>
            <a:r>
              <a:rPr lang="en-US" altLang="zh-CN" sz="2400" dirty="0"/>
              <a:t>R, completing the proof</a:t>
            </a:r>
            <a:endParaRPr lang="en-US" altLang="zh-CN" sz="2400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Binary relation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 vert="horz" wrap="square" lIns="91440" tIns="45720" rIns="91440" bIns="45720" anchor="t"/>
          <a:lstStyle/>
          <a:p>
            <a:r>
              <a:rPr lang="en-US" altLang="zh-CN" dirty="0"/>
              <a:t>The most direct way to express a relationship between elements of two sets is to use </a:t>
            </a:r>
            <a:r>
              <a:rPr lang="en-US" altLang="zh-CN" b="1" dirty="0"/>
              <a:t>ordered pairs </a:t>
            </a:r>
            <a:r>
              <a:rPr lang="en-US" altLang="zh-CN" dirty="0"/>
              <a:t>made up of two related elements</a:t>
            </a:r>
            <a:endParaRPr lang="en-US" altLang="zh-CN" dirty="0"/>
          </a:p>
          <a:p>
            <a:r>
              <a:rPr lang="en-US" altLang="zh-CN" b="1" dirty="0"/>
              <a:t>Binary relation</a:t>
            </a:r>
            <a:r>
              <a:rPr lang="en-US" altLang="zh-CN" dirty="0"/>
              <a:t>: Let A and B be sets. A binary relation from A to B is a subset of A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×</a:t>
            </a:r>
            <a:r>
              <a:rPr lang="en-US" altLang="zh-CN" dirty="0">
                <a:cs typeface="Cambria Math" panose="02040503050406030204" pitchFamily="18" charset="0"/>
              </a:rPr>
              <a:t>B</a:t>
            </a:r>
            <a:endParaRPr lang="en-US" altLang="zh-CN" dirty="0">
              <a:cs typeface="Cambria Math" panose="02040503050406030204" pitchFamily="18" charset="0"/>
            </a:endParaRPr>
          </a:p>
          <a:p>
            <a:r>
              <a:rPr lang="en-US" altLang="zh-CN" dirty="0">
                <a:cs typeface="Cambria Math" panose="02040503050406030204" pitchFamily="18" charset="0"/>
              </a:rPr>
              <a:t>A binary relation from A to B is a set R of ordered pairs where the 1</a:t>
            </a:r>
            <a:r>
              <a:rPr lang="en-US" altLang="zh-CN" baseline="30000" dirty="0">
                <a:cs typeface="Cambria Math" panose="02040503050406030204" pitchFamily="18" charset="0"/>
              </a:rPr>
              <a:t>st</a:t>
            </a:r>
            <a:r>
              <a:rPr lang="en-US" altLang="zh-CN" dirty="0">
                <a:cs typeface="Cambria Math" panose="02040503050406030204" pitchFamily="18" charset="0"/>
              </a:rPr>
              <a:t> element comes from A and the 2</a:t>
            </a:r>
            <a:r>
              <a:rPr lang="en-US" altLang="zh-CN" baseline="30000" dirty="0">
                <a:cs typeface="Cambria Math" panose="02040503050406030204" pitchFamily="18" charset="0"/>
              </a:rPr>
              <a:t>nd</a:t>
            </a:r>
            <a:r>
              <a:rPr lang="en-US" altLang="zh-CN" dirty="0">
                <a:cs typeface="Cambria Math" panose="02040503050406030204" pitchFamily="18" charset="0"/>
              </a:rPr>
              <a:t> element comes from B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exercise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Suppose that R and S are reflexive relations on a set A.Prove or disprove each of these statements.</a:t>
            </a:r>
            <a:endParaRPr lang="zh-CN" altLang="en-US"/>
          </a:p>
          <a:p>
            <a:r>
              <a:rPr lang="zh-CN" altLang="en-US"/>
              <a:t>a) R ∪ S is reflexive.</a:t>
            </a:r>
            <a:endParaRPr lang="zh-CN" altLang="en-US"/>
          </a:p>
          <a:p>
            <a:r>
              <a:rPr lang="zh-CN" altLang="en-US"/>
              <a:t>b) R ∩ S is reflexive.</a:t>
            </a:r>
            <a:endParaRPr lang="zh-CN" altLang="en-US"/>
          </a:p>
          <a:p>
            <a:r>
              <a:rPr lang="zh-CN" altLang="en-US"/>
              <a:t>c) R ⊕ S is irreflexive.</a:t>
            </a:r>
            <a:endParaRPr lang="zh-CN" altLang="en-US"/>
          </a:p>
          <a:p>
            <a:r>
              <a:rPr lang="zh-CN" altLang="en-US"/>
              <a:t>d) R − S is irreflexive.</a:t>
            </a:r>
            <a:endParaRPr lang="zh-CN" altLang="en-US"/>
          </a:p>
          <a:p>
            <a:r>
              <a:rPr lang="zh-CN" altLang="en-US"/>
              <a:t>e) S ◦R is reflexive.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9.2 </a:t>
            </a:r>
            <a:r>
              <a:rPr lang="zh-CN" altLang="en-US"/>
              <a:t>n-ary Relations and Their Applications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6200" y="1676400"/>
            <a:ext cx="8964295" cy="9620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9600" y="3124200"/>
            <a:ext cx="756856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example 1 </a:t>
            </a:r>
            <a:r>
              <a:rPr lang="zh-CN" altLang="en-US"/>
              <a:t>Let R be the relation on N × N × N consisting of triples (a, b, c), where a, b, and c are integers</a:t>
            </a:r>
            <a:r>
              <a:rPr lang="en-US" altLang="zh-CN"/>
              <a:t> </a:t>
            </a:r>
            <a:r>
              <a:rPr lang="zh-CN" altLang="en-US"/>
              <a:t>with a&lt;b&lt;c. Then (1, 2, 3) ∈ R, but(2, 4, 3)</a:t>
            </a:r>
            <a:r>
              <a:rPr lang="en-US" altLang="zh-CN"/>
              <a:t> is not in</a:t>
            </a:r>
            <a:r>
              <a:rPr lang="zh-CN" altLang="en-US"/>
              <a:t> R. The degree of this relation is 3. Its domains</a:t>
            </a:r>
            <a:r>
              <a:rPr lang="en-US" altLang="zh-CN"/>
              <a:t> </a:t>
            </a:r>
            <a:r>
              <a:rPr lang="zh-CN" altLang="en-US"/>
              <a:t>are all equal to the set of natural numbers.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960" y="803910"/>
            <a:ext cx="8982075" cy="564769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Databases and Relations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relational</a:t>
            </a:r>
            <a:r>
              <a:rPr lang="en-US" altLang="zh-CN"/>
              <a:t> </a:t>
            </a:r>
            <a:r>
              <a:rPr lang="zh-CN" altLang="en-US"/>
              <a:t>data model, based on the concept of a relation.</a:t>
            </a:r>
            <a:endParaRPr lang="zh-CN" altLang="en-US"/>
          </a:p>
          <a:p>
            <a:r>
              <a:rPr lang="zh-CN" altLang="en-US"/>
              <a:t>A database consists of records, which are n-tuples, made up of fields. The fields are the</a:t>
            </a:r>
            <a:r>
              <a:rPr lang="en-US" altLang="zh-CN"/>
              <a:t> </a:t>
            </a:r>
            <a:r>
              <a:rPr lang="zh-CN" altLang="en-US"/>
              <a:t>entries of the n-tuples.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6200" y="0"/>
            <a:ext cx="7736205" cy="36283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81000" y="3962400"/>
            <a:ext cx="838835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zh-CN" altLang="en-US"/>
              <a:t>For instance, a database of student records may be made up of fields</a:t>
            </a:r>
            <a:r>
              <a:rPr lang="en-US" altLang="zh-CN"/>
              <a:t> </a:t>
            </a:r>
            <a:r>
              <a:rPr lang="zh-CN" altLang="en-US"/>
              <a:t>containing the name, student</a:t>
            </a:r>
            <a:r>
              <a:rPr lang="en-US" altLang="zh-CN"/>
              <a:t> </a:t>
            </a:r>
            <a:r>
              <a:rPr lang="zh-CN" altLang="en-US"/>
              <a:t>number, major, and grade point average of the student. The relational data model represents a database of</a:t>
            </a:r>
            <a:r>
              <a:rPr lang="en-US" altLang="zh-CN"/>
              <a:t> </a:t>
            </a:r>
            <a:r>
              <a:rPr lang="zh-CN" altLang="en-US"/>
              <a:t>records as an n-ary relation.</a:t>
            </a:r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primary key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A domain of an n-ary relation is called a primary key when the value of the n-tuple from</a:t>
            </a:r>
            <a:r>
              <a:rPr lang="en-US" altLang="zh-CN"/>
              <a:t> </a:t>
            </a:r>
            <a:r>
              <a:rPr lang="zh-CN" altLang="en-US"/>
              <a:t>this domain determines the n-tuple. That is, a domain is a primary key when no two n-tuples in</a:t>
            </a:r>
            <a:r>
              <a:rPr lang="en-US" altLang="zh-CN"/>
              <a:t> </a:t>
            </a:r>
            <a:r>
              <a:rPr lang="zh-CN" altLang="en-US"/>
              <a:t>the relation have the same value from this domain.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Which domains are primary keys for the n-ary relation displayed in Table </a:t>
            </a:r>
            <a:r>
              <a:rPr lang="en-US" altLang="zh-CN"/>
              <a:t>above</a:t>
            </a:r>
            <a:r>
              <a:rPr lang="zh-CN" altLang="en-US"/>
              <a:t>, assuming that no</a:t>
            </a:r>
            <a:r>
              <a:rPr lang="en-US" altLang="zh-CN"/>
              <a:t> </a:t>
            </a:r>
            <a:r>
              <a:rPr lang="zh-CN" altLang="en-US"/>
              <a:t>n-tuples will be added in the future?</a:t>
            </a:r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Operations on n-ary Relations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selection </a:t>
            </a:r>
            <a:r>
              <a:rPr lang="zh-CN" altLang="en-US"/>
              <a:t>（抽取行）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>
                <a:sym typeface="+mn-ea"/>
              </a:rPr>
              <a:t>projection </a:t>
            </a:r>
            <a:r>
              <a:rPr lang="zh-CN" altLang="en-US">
                <a:sym typeface="+mn-ea"/>
              </a:rPr>
              <a:t>（抽取列）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209800"/>
            <a:ext cx="8181975" cy="12477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114800"/>
            <a:ext cx="80772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joining tables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2358390"/>
            <a:ext cx="8229600" cy="300926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13790" y="2424430"/>
            <a:ext cx="6915150" cy="287655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9.3 Representing relations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en-US" altLang="zh-CN" dirty="0"/>
              <a:t>Can use ordered set, graph to represent sets</a:t>
            </a:r>
            <a:endParaRPr lang="en-US" altLang="zh-CN" dirty="0"/>
          </a:p>
          <a:p>
            <a:r>
              <a:rPr lang="en-US" altLang="zh-CN" dirty="0"/>
              <a:t>Generally, matrices are better choice</a:t>
            </a:r>
            <a:endParaRPr lang="en-US" altLang="zh-CN" dirty="0"/>
          </a:p>
          <a:p>
            <a:r>
              <a:rPr lang="en-US" altLang="zh-CN" dirty="0"/>
              <a:t>Suppose that R is a relation from A={a</a:t>
            </a:r>
            <a:r>
              <a:rPr lang="en-US" altLang="zh-CN" baseline="-25000" dirty="0"/>
              <a:t>1</a:t>
            </a:r>
            <a:r>
              <a:rPr lang="en-US" altLang="zh-CN" dirty="0"/>
              <a:t>, a</a:t>
            </a:r>
            <a:r>
              <a:rPr lang="en-US" altLang="zh-CN" baseline="-25000" dirty="0"/>
              <a:t>2</a:t>
            </a:r>
            <a:r>
              <a:rPr lang="en-US" altLang="zh-CN" dirty="0"/>
              <a:t>, …, a</a:t>
            </a:r>
            <a:r>
              <a:rPr lang="en-US" altLang="zh-CN" baseline="-25000" dirty="0"/>
              <a:t>m</a:t>
            </a:r>
            <a:r>
              <a:rPr lang="en-US" altLang="zh-CN" dirty="0"/>
              <a:t>} to B={b</a:t>
            </a:r>
            <a:r>
              <a:rPr lang="en-US" altLang="zh-CN" baseline="-25000" dirty="0"/>
              <a:t>1</a:t>
            </a:r>
            <a:r>
              <a:rPr lang="en-US" altLang="zh-CN" dirty="0"/>
              <a:t>, b</a:t>
            </a:r>
            <a:r>
              <a:rPr lang="en-US" altLang="zh-CN" baseline="-25000" dirty="0"/>
              <a:t>2</a:t>
            </a:r>
            <a:r>
              <a:rPr lang="en-US" altLang="zh-CN" dirty="0"/>
              <a:t>, …, b</a:t>
            </a:r>
            <a:r>
              <a:rPr lang="en-US" altLang="zh-CN" baseline="-25000" dirty="0"/>
              <a:t>n</a:t>
            </a:r>
            <a:r>
              <a:rPr lang="en-US" altLang="zh-CN" dirty="0"/>
              <a:t>}. The relation R can be represented by the matrix M</a:t>
            </a:r>
            <a:r>
              <a:rPr lang="en-US" altLang="zh-CN" baseline="-25000" dirty="0"/>
              <a:t>R</a:t>
            </a:r>
            <a:r>
              <a:rPr lang="en-US" altLang="zh-CN" dirty="0"/>
              <a:t>=[m</a:t>
            </a:r>
            <a:r>
              <a:rPr lang="en-US" altLang="zh-CN" baseline="-25000" dirty="0"/>
              <a:t>ij</a:t>
            </a:r>
            <a:r>
              <a:rPr lang="en-US" altLang="zh-CN" dirty="0"/>
              <a:t>] where 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m</a:t>
            </a:r>
            <a:r>
              <a:rPr lang="en-US" altLang="zh-CN" baseline="-25000" dirty="0"/>
              <a:t>ij</a:t>
            </a:r>
            <a:r>
              <a:rPr lang="en-US" altLang="zh-CN" dirty="0"/>
              <a:t>=1 if (a</a:t>
            </a:r>
            <a:r>
              <a:rPr lang="en-US" altLang="zh-CN" baseline="-25000" dirty="0"/>
              <a:t>i</a:t>
            </a:r>
            <a:r>
              <a:rPr lang="en-US" altLang="zh-CN" dirty="0"/>
              <a:t>,b</a:t>
            </a:r>
            <a:r>
              <a:rPr lang="en-US" altLang="zh-CN" baseline="-25000" dirty="0"/>
              <a:t>j</a:t>
            </a:r>
            <a:r>
              <a:rPr lang="en-US" altLang="zh-CN" dirty="0"/>
              <a:t>)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 ∊R, 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pPr>
              <a:buNone/>
            </a:pP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    </a:t>
            </a:r>
            <a:r>
              <a:rPr lang="en-US" altLang="zh-CN" dirty="0"/>
              <a:t>m</a:t>
            </a:r>
            <a:r>
              <a:rPr lang="en-US" altLang="zh-CN" baseline="-25000" dirty="0"/>
              <a:t>ij</a:t>
            </a:r>
            <a:r>
              <a:rPr lang="en-US" altLang="zh-CN" dirty="0"/>
              <a:t>=0 if (a</a:t>
            </a:r>
            <a:r>
              <a:rPr lang="en-US" altLang="zh-CN" baseline="-25000" dirty="0"/>
              <a:t>i</a:t>
            </a:r>
            <a:r>
              <a:rPr lang="en-US" altLang="zh-CN" dirty="0"/>
              <a:t>,b</a:t>
            </a:r>
            <a:r>
              <a:rPr lang="en-US" altLang="zh-CN" baseline="-25000" dirty="0"/>
              <a:t>j</a:t>
            </a:r>
            <a:r>
              <a:rPr lang="en-US" altLang="zh-CN" dirty="0"/>
              <a:t>)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 ∉</a:t>
            </a:r>
            <a:r>
              <a:rPr lang="en-US" altLang="zh-CN" dirty="0">
                <a:cs typeface="Cambria Math" panose="02040503050406030204" pitchFamily="18" charset="0"/>
              </a:rPr>
              <a:t>R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, 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r>
              <a:rPr lang="en-US" altLang="zh-CN" dirty="0">
                <a:cs typeface="Cambria Math" panose="02040503050406030204" pitchFamily="18" charset="0"/>
              </a:rPr>
              <a:t>A zero-one (binary) matrix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Binary relation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en-US" altLang="zh-CN" dirty="0"/>
              <a:t>aRb denotes that (a,b)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∊R 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r>
              <a:rPr lang="en-US" altLang="zh-CN" dirty="0">
                <a:cs typeface="Cambria Math" panose="02040503050406030204" pitchFamily="18" charset="0"/>
              </a:rPr>
              <a:t>When (a,b) belongs to R, a is said to be related to b by R</a:t>
            </a:r>
            <a:endParaRPr lang="en-US" altLang="zh-CN" dirty="0">
              <a:cs typeface="Cambria Math" panose="02040503050406030204" pitchFamily="18" charset="0"/>
            </a:endParaRPr>
          </a:p>
          <a:p>
            <a:r>
              <a:rPr lang="en-US" altLang="zh-CN" dirty="0">
                <a:cs typeface="Cambria Math" panose="02040503050406030204" pitchFamily="18" charset="0"/>
              </a:rPr>
              <a:t>Likewise, </a:t>
            </a:r>
            <a:r>
              <a:rPr lang="en-US" altLang="zh-CN" b="1" dirty="0">
                <a:cs typeface="Cambria Math" panose="02040503050406030204" pitchFamily="18" charset="0"/>
              </a:rPr>
              <a:t>n-ary relations </a:t>
            </a:r>
            <a:r>
              <a:rPr lang="en-US" altLang="zh-CN" dirty="0">
                <a:cs typeface="Cambria Math" panose="02040503050406030204" pitchFamily="18" charset="0"/>
              </a:rPr>
              <a:t>express relationships among n elements</a:t>
            </a:r>
            <a:endParaRPr lang="en-US" altLang="zh-CN" dirty="0">
              <a:cs typeface="Cambria Math" panose="02040503050406030204" pitchFamily="18" charset="0"/>
            </a:endParaRPr>
          </a:p>
          <a:p>
            <a:r>
              <a:rPr lang="en-US" altLang="zh-CN" dirty="0"/>
              <a:t>Let A</a:t>
            </a:r>
            <a:r>
              <a:rPr lang="en-US" altLang="zh-CN" baseline="-25000" dirty="0"/>
              <a:t>1</a:t>
            </a:r>
            <a:r>
              <a:rPr lang="en-US" altLang="zh-CN" dirty="0"/>
              <a:t>, A</a:t>
            </a:r>
            <a:r>
              <a:rPr lang="en-US" altLang="zh-CN" baseline="-25000" dirty="0"/>
              <a:t>2</a:t>
            </a:r>
            <a:r>
              <a:rPr lang="en-US" altLang="zh-CN" dirty="0"/>
              <a:t>, …, A</a:t>
            </a:r>
            <a:r>
              <a:rPr lang="en-US" altLang="zh-CN" baseline="-25000" dirty="0"/>
              <a:t>n</a:t>
            </a:r>
            <a:r>
              <a:rPr lang="en-US" altLang="zh-CN" dirty="0"/>
              <a:t> be sets. An n-ary relation of these sets is a subset of A</a:t>
            </a:r>
            <a:r>
              <a:rPr lang="en-US" altLang="zh-CN" baseline="-25000" dirty="0"/>
              <a:t>1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×</a:t>
            </a:r>
            <a:r>
              <a:rPr lang="en-US" altLang="zh-CN" dirty="0">
                <a:cs typeface="Cambria Math" panose="02040503050406030204" pitchFamily="18" charset="0"/>
              </a:rPr>
              <a:t>A</a:t>
            </a:r>
            <a:r>
              <a:rPr lang="en-US" altLang="zh-CN" baseline="-25000" dirty="0">
                <a:latin typeface="Cambria Math" panose="02040503050406030204" pitchFamily="18" charset="0"/>
                <a:cs typeface="Cambria Math" panose="02040503050406030204" pitchFamily="18" charset="0"/>
              </a:rPr>
              <a:t>2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×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…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×</a:t>
            </a:r>
            <a:r>
              <a:rPr lang="en-US" altLang="zh-CN" dirty="0">
                <a:cs typeface="Cambria Math" panose="02040503050406030204" pitchFamily="18" charset="0"/>
              </a:rPr>
              <a:t>A</a:t>
            </a:r>
            <a:r>
              <a:rPr lang="en-US" altLang="zh-CN" baseline="-25000" dirty="0">
                <a:latin typeface="Cambria Math" panose="02040503050406030204" pitchFamily="18" charset="0"/>
                <a:cs typeface="Cambria Math" panose="02040503050406030204" pitchFamily="18" charset="0"/>
              </a:rPr>
              <a:t>n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. </a:t>
            </a:r>
            <a:r>
              <a:rPr lang="en-US" altLang="zh-CN" dirty="0">
                <a:cs typeface="Cambria Math" panose="02040503050406030204" pitchFamily="18" charset="0"/>
              </a:rPr>
              <a:t>The sets A</a:t>
            </a:r>
            <a:r>
              <a:rPr lang="en-US" altLang="zh-CN" baseline="-25000" dirty="0">
                <a:cs typeface="Cambria Math" panose="02040503050406030204" pitchFamily="18" charset="0"/>
              </a:rPr>
              <a:t>1</a:t>
            </a:r>
            <a:r>
              <a:rPr lang="en-US" altLang="zh-CN" dirty="0">
                <a:cs typeface="Cambria Math" panose="02040503050406030204" pitchFamily="18" charset="0"/>
              </a:rPr>
              <a:t>, A</a:t>
            </a:r>
            <a:r>
              <a:rPr lang="en-US" altLang="zh-CN" baseline="-25000" dirty="0">
                <a:cs typeface="Cambria Math" panose="02040503050406030204" pitchFamily="18" charset="0"/>
              </a:rPr>
              <a:t>2</a:t>
            </a:r>
            <a:r>
              <a:rPr lang="en-US" altLang="zh-CN" dirty="0">
                <a:cs typeface="Cambria Math" panose="02040503050406030204" pitchFamily="18" charset="0"/>
              </a:rPr>
              <a:t>, ..., A</a:t>
            </a:r>
            <a:r>
              <a:rPr lang="en-US" altLang="zh-CN" baseline="-25000" dirty="0">
                <a:cs typeface="Cambria Math" panose="02040503050406030204" pitchFamily="18" charset="0"/>
              </a:rPr>
              <a:t>n</a:t>
            </a:r>
            <a:r>
              <a:rPr lang="en-US" altLang="zh-CN" dirty="0">
                <a:cs typeface="Cambria Math" panose="02040503050406030204" pitchFamily="18" charset="0"/>
              </a:rPr>
              <a:t> are called the </a:t>
            </a:r>
            <a:r>
              <a:rPr lang="en-US" altLang="zh-CN" b="1" dirty="0">
                <a:cs typeface="Cambria Math" panose="02040503050406030204" pitchFamily="18" charset="0"/>
              </a:rPr>
              <a:t>domains</a:t>
            </a:r>
            <a:r>
              <a:rPr lang="en-US" altLang="zh-CN" dirty="0">
                <a:cs typeface="Cambria Math" panose="02040503050406030204" pitchFamily="18" charset="0"/>
              </a:rPr>
              <a:t> of the relation, and n is called its </a:t>
            </a:r>
            <a:r>
              <a:rPr lang="en-US" altLang="zh-CN" b="1" dirty="0">
                <a:cs typeface="Cambria Math" panose="02040503050406030204" pitchFamily="18" charset="0"/>
              </a:rPr>
              <a:t>degree</a:t>
            </a:r>
            <a:endParaRPr lang="en-US" altLang="zh-CN" b="1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28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en-US" altLang="zh-CN" dirty="0"/>
              <a:t>Suppose that A={1,2,3} and B={1,2}. Let R be the relation from A to B containing (a,b) if a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∈</a:t>
            </a:r>
            <a:r>
              <a:rPr lang="en-US" altLang="zh-CN" dirty="0"/>
              <a:t>A, b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∈</a:t>
            </a:r>
            <a:r>
              <a:rPr lang="en-US" altLang="zh-CN" dirty="0"/>
              <a:t>B, and a &gt; b. What is the matrix representing R if a</a:t>
            </a:r>
            <a:r>
              <a:rPr lang="en-US" altLang="zh-CN" baseline="-25000" dirty="0"/>
              <a:t>1</a:t>
            </a:r>
            <a:r>
              <a:rPr lang="en-US" altLang="zh-CN" dirty="0"/>
              <a:t>=1, a</a:t>
            </a:r>
            <a:r>
              <a:rPr lang="en-US" altLang="zh-CN" baseline="-25000" dirty="0"/>
              <a:t>2</a:t>
            </a:r>
            <a:r>
              <a:rPr lang="en-US" altLang="zh-CN" dirty="0"/>
              <a:t>=2, and a</a:t>
            </a:r>
            <a:r>
              <a:rPr lang="en-US" altLang="zh-CN" baseline="-25000" dirty="0"/>
              <a:t>3</a:t>
            </a:r>
            <a:r>
              <a:rPr lang="en-US" altLang="zh-CN" dirty="0"/>
              <a:t>=3, and b</a:t>
            </a:r>
            <a:r>
              <a:rPr lang="en-US" altLang="zh-CN" baseline="-25000" dirty="0"/>
              <a:t>1</a:t>
            </a:r>
            <a:r>
              <a:rPr lang="en-US" altLang="zh-CN" dirty="0"/>
              <a:t>=1, and b</a:t>
            </a:r>
            <a:r>
              <a:rPr lang="en-US" altLang="zh-CN" baseline="-25000" dirty="0"/>
              <a:t>2</a:t>
            </a:r>
            <a:r>
              <a:rPr lang="en-US" altLang="zh-CN" dirty="0"/>
              <a:t>=2</a:t>
            </a:r>
            <a:endParaRPr lang="en-US" altLang="zh-CN" dirty="0"/>
          </a:p>
          <a:p>
            <a:r>
              <a:rPr lang="en-US" altLang="zh-CN" dirty="0"/>
              <a:t>As R={(2,1), (3,1), (3,2)}, the matrix R is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676400" y="4800600"/>
          <a:ext cx="91440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1" imgW="469900" imgH="711200" progId="Equation.3">
                  <p:embed/>
                </p:oleObj>
              </mc:Choice>
              <mc:Fallback>
                <p:oleObj name="" r:id="rId1" imgW="469900" imgH="7112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76400" y="4800600"/>
                        <a:ext cx="914400" cy="1384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Matrix and relation properties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en-US" altLang="zh-CN" sz="2800" dirty="0"/>
              <a:t>The matrix of a relation on a set, which is a square matrix, can be used to determine whether the relation has certain properties</a:t>
            </a:r>
            <a:endParaRPr lang="en-US" altLang="zh-CN" sz="2800" dirty="0"/>
          </a:p>
          <a:p>
            <a:r>
              <a:rPr lang="en-US" altLang="zh-CN" sz="2800" dirty="0"/>
              <a:t>Recall that a relation R on A is reflexive if (a,a)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∈</a:t>
            </a:r>
            <a:r>
              <a:rPr lang="en-US" altLang="zh-CN" sz="2800" dirty="0">
                <a:cs typeface="Cambria Math" panose="02040503050406030204" pitchFamily="18" charset="0"/>
              </a:rPr>
              <a:t>R. Thus R is reflexive if and only if (a</a:t>
            </a:r>
            <a:r>
              <a:rPr lang="en-US" altLang="zh-CN" sz="2800" baseline="-25000" dirty="0">
                <a:cs typeface="Cambria Math" panose="02040503050406030204" pitchFamily="18" charset="0"/>
              </a:rPr>
              <a:t>i</a:t>
            </a:r>
            <a:r>
              <a:rPr lang="en-US" altLang="zh-CN" sz="2800" dirty="0">
                <a:cs typeface="Cambria Math" panose="02040503050406030204" pitchFamily="18" charset="0"/>
              </a:rPr>
              <a:t>,a</a:t>
            </a:r>
            <a:r>
              <a:rPr lang="en-US" altLang="zh-CN" sz="2800" baseline="-25000" dirty="0">
                <a:cs typeface="Cambria Math" panose="02040503050406030204" pitchFamily="18" charset="0"/>
              </a:rPr>
              <a:t>i</a:t>
            </a:r>
            <a:r>
              <a:rPr lang="en-US" altLang="zh-CN" sz="2800" dirty="0">
                <a:cs typeface="Cambria Math" panose="02040503050406030204" pitchFamily="18" charset="0"/>
              </a:rPr>
              <a:t>)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∈</a:t>
            </a:r>
            <a:r>
              <a:rPr lang="en-US" altLang="zh-CN" sz="2800" dirty="0">
                <a:cs typeface="Cambria Math" panose="02040503050406030204" pitchFamily="18" charset="0"/>
              </a:rPr>
              <a:t>R for i=1,2,…,n</a:t>
            </a:r>
            <a:endParaRPr lang="en-US" altLang="zh-CN" sz="2800" dirty="0">
              <a:cs typeface="Cambria Math" panose="02040503050406030204" pitchFamily="18" charset="0"/>
            </a:endParaRPr>
          </a:p>
          <a:p>
            <a:r>
              <a:rPr lang="en-US" altLang="zh-CN" sz="2800" dirty="0">
                <a:cs typeface="Cambria Math" panose="02040503050406030204" pitchFamily="18" charset="0"/>
              </a:rPr>
              <a:t>Hence R is reflexive iff m</a:t>
            </a:r>
            <a:r>
              <a:rPr lang="en-US" altLang="zh-CN" sz="2800" baseline="-25000" dirty="0">
                <a:cs typeface="Cambria Math" panose="02040503050406030204" pitchFamily="18" charset="0"/>
              </a:rPr>
              <a:t>ii</a:t>
            </a:r>
            <a:r>
              <a:rPr lang="en-US" altLang="zh-CN" sz="2800" dirty="0">
                <a:cs typeface="Cambria Math" panose="02040503050406030204" pitchFamily="18" charset="0"/>
              </a:rPr>
              <a:t>=1, for i=1,2,…, n. </a:t>
            </a:r>
            <a:endParaRPr lang="en-US" altLang="zh-CN" sz="2800" dirty="0">
              <a:cs typeface="Cambria Math" panose="02040503050406030204" pitchFamily="18" charset="0"/>
            </a:endParaRPr>
          </a:p>
          <a:p>
            <a:r>
              <a:rPr lang="en-US" altLang="zh-CN" sz="2800" dirty="0">
                <a:cs typeface="Cambria Math" panose="02040503050406030204" pitchFamily="18" charset="0"/>
              </a:rPr>
              <a:t>R is reflexive if all the elements on the main diagonal of M</a:t>
            </a:r>
            <a:r>
              <a:rPr lang="en-US" altLang="zh-CN" sz="2800" baseline="-25000" dirty="0">
                <a:cs typeface="Cambria Math" panose="02040503050406030204" pitchFamily="18" charset="0"/>
              </a:rPr>
              <a:t>R</a:t>
            </a:r>
            <a:r>
              <a:rPr lang="en-US" altLang="zh-CN" sz="2800" dirty="0">
                <a:cs typeface="Cambria Math" panose="02040503050406030204" pitchFamily="18" charset="0"/>
              </a:rPr>
              <a:t> are 1</a:t>
            </a:r>
            <a:endParaRPr lang="en-US" altLang="zh-CN" sz="2800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pic>
        <p:nvPicPr>
          <p:cNvPr id="17413" name="Picture 3" descr="08_3_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9000" y="5105400"/>
            <a:ext cx="2752725" cy="1447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Symmetric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en-US" altLang="zh-CN" dirty="0"/>
              <a:t>The relation R is symmetric if (a,b)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∈</a:t>
            </a:r>
            <a:r>
              <a:rPr lang="en-US" altLang="zh-CN" dirty="0"/>
              <a:t>R implies that (b,a)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∈</a:t>
            </a:r>
            <a:r>
              <a:rPr lang="en-US" altLang="zh-CN" dirty="0"/>
              <a:t>R</a:t>
            </a:r>
            <a:endParaRPr lang="en-US" altLang="zh-CN" dirty="0"/>
          </a:p>
          <a:p>
            <a:r>
              <a:rPr lang="en-US" altLang="zh-CN" dirty="0"/>
              <a:t>In terms of matrix, R is symmetric if and only m</a:t>
            </a:r>
            <a:r>
              <a:rPr lang="en-US" altLang="zh-CN" baseline="-25000" dirty="0"/>
              <a:t>ji</a:t>
            </a:r>
            <a:r>
              <a:rPr lang="en-US" altLang="zh-CN" dirty="0"/>
              <a:t>=1 whenever m</a:t>
            </a:r>
            <a:r>
              <a:rPr lang="en-US" altLang="zh-CN" baseline="-25000" dirty="0"/>
              <a:t>ij</a:t>
            </a:r>
            <a:r>
              <a:rPr lang="en-US" altLang="zh-CN" dirty="0"/>
              <a:t>=1, i.e., M</a:t>
            </a:r>
            <a:r>
              <a:rPr lang="en-US" altLang="zh-CN" baseline="-25000" dirty="0"/>
              <a:t>R</a:t>
            </a:r>
            <a:r>
              <a:rPr lang="en-US" altLang="zh-CN" dirty="0"/>
              <a:t>=(M</a:t>
            </a:r>
            <a:r>
              <a:rPr lang="en-US" altLang="zh-CN" baseline="-25000" dirty="0"/>
              <a:t>R</a:t>
            </a:r>
            <a:r>
              <a:rPr lang="en-US" altLang="zh-CN" dirty="0"/>
              <a:t>)</a:t>
            </a:r>
            <a:r>
              <a:rPr lang="en-US" altLang="zh-CN" baseline="30000" dirty="0"/>
              <a:t>T</a:t>
            </a:r>
            <a:endParaRPr lang="en-US" altLang="zh-CN" baseline="30000" dirty="0"/>
          </a:p>
          <a:p>
            <a:r>
              <a:rPr lang="en-US" altLang="zh-CN" dirty="0"/>
              <a:t>R is symmetric iff M</a:t>
            </a:r>
            <a:r>
              <a:rPr lang="en-US" altLang="zh-CN" baseline="-25000" dirty="0"/>
              <a:t>R</a:t>
            </a:r>
            <a:r>
              <a:rPr lang="en-US" altLang="zh-CN" dirty="0"/>
              <a:t> is a symmetric matrix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pic>
        <p:nvPicPr>
          <p:cNvPr id="18437" name="Picture 3" descr="08_3_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6600" y="4495800"/>
            <a:ext cx="3187700" cy="18526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Antisymmetric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en-US" altLang="zh-CN" dirty="0"/>
              <a:t>The relation R is symmetric if (a,b)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∈</a:t>
            </a:r>
            <a:r>
              <a:rPr lang="en-US" altLang="zh-CN" dirty="0"/>
              <a:t>R and  (b,a)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∈</a:t>
            </a:r>
            <a:r>
              <a:rPr lang="en-US" altLang="zh-CN" dirty="0"/>
              <a:t>R imply a=b</a:t>
            </a:r>
            <a:endParaRPr lang="en-US" altLang="zh-CN" dirty="0"/>
          </a:p>
          <a:p>
            <a:r>
              <a:rPr lang="en-US" altLang="zh-CN" dirty="0"/>
              <a:t>The matrix of an antisymmetric relation has the property that if m</a:t>
            </a:r>
            <a:r>
              <a:rPr lang="en-US" altLang="zh-CN" baseline="-25000" dirty="0"/>
              <a:t>ij</a:t>
            </a:r>
            <a:r>
              <a:rPr lang="en-US" altLang="zh-CN" dirty="0"/>
              <a:t>=1 with i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≠</a:t>
            </a:r>
            <a:r>
              <a:rPr lang="en-US" altLang="zh-CN" dirty="0"/>
              <a:t>j, then m</a:t>
            </a:r>
            <a:r>
              <a:rPr lang="en-US" altLang="zh-CN" baseline="-25000" dirty="0"/>
              <a:t>ji</a:t>
            </a:r>
            <a:r>
              <a:rPr lang="en-US" altLang="zh-CN" dirty="0"/>
              <a:t>=0</a:t>
            </a:r>
            <a:endParaRPr lang="en-US" altLang="zh-CN" dirty="0"/>
          </a:p>
          <a:p>
            <a:r>
              <a:rPr lang="en-US" altLang="zh-CN" dirty="0"/>
              <a:t>Either m</a:t>
            </a:r>
            <a:r>
              <a:rPr lang="en-US" altLang="zh-CN" baseline="-25000" dirty="0"/>
              <a:t>ij</a:t>
            </a:r>
            <a:r>
              <a:rPr lang="en-US" altLang="zh-CN" dirty="0"/>
              <a:t>=0 or m</a:t>
            </a:r>
            <a:r>
              <a:rPr lang="en-US" altLang="zh-CN" baseline="-25000" dirty="0"/>
              <a:t>ji</a:t>
            </a:r>
            <a:r>
              <a:rPr lang="en-US" altLang="zh-CN" dirty="0"/>
              <a:t>=0 when i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≠</a:t>
            </a:r>
            <a:r>
              <a:rPr lang="en-US" altLang="zh-CN" dirty="0"/>
              <a:t>j</a:t>
            </a:r>
            <a:endParaRPr lang="en-US" altLang="zh-CN" baseline="30000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pic>
        <p:nvPicPr>
          <p:cNvPr id="19461" name="Picture 3" descr="08_3_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9400" y="4572000"/>
            <a:ext cx="3187700" cy="18526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52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en-US" altLang="zh-CN" dirty="0"/>
              <a:t>Suppose that the relation R on a set is represented by the matrix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buNone/>
            </a:pPr>
            <a:r>
              <a:rPr lang="en-US" altLang="zh-CN" dirty="0"/>
              <a:t>    Is R reflexive, symmetric or antisymmetric?</a:t>
            </a:r>
            <a:endParaRPr lang="en-US" altLang="zh-CN" dirty="0"/>
          </a:p>
          <a:p>
            <a:r>
              <a:rPr lang="en-US" altLang="zh-CN" dirty="0"/>
              <a:t>As all the diagonal elements are 1, R is reflexive. As M</a:t>
            </a:r>
            <a:r>
              <a:rPr lang="en-US" altLang="zh-CN" baseline="-25000" dirty="0"/>
              <a:t>R</a:t>
            </a:r>
            <a:r>
              <a:rPr lang="en-US" altLang="zh-CN" dirty="0"/>
              <a:t> is symmetric, R is symmetric. It is also easy to see R is not antisymmetric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590800" y="2667000"/>
          <a:ext cx="1143000" cy="123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" r:id="rId1" imgW="660400" imgH="711200" progId="Equation.3">
                  <p:embed/>
                </p:oleObj>
              </mc:Choice>
              <mc:Fallback>
                <p:oleObj name="" r:id="rId1" imgW="660400" imgH="7112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90800" y="2667000"/>
                        <a:ext cx="1143000" cy="1230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Union, intersection of relations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en-US" altLang="zh-CN" dirty="0"/>
              <a:t>Suppose R1 and R2 are relations on a set A represented by M</a:t>
            </a:r>
            <a:r>
              <a:rPr lang="en-US" altLang="zh-CN" baseline="-25000" dirty="0"/>
              <a:t>R1</a:t>
            </a:r>
            <a:r>
              <a:rPr lang="en-US" altLang="zh-CN" dirty="0"/>
              <a:t> and M</a:t>
            </a:r>
            <a:r>
              <a:rPr lang="en-US" altLang="zh-CN" baseline="-25000" dirty="0"/>
              <a:t>R2</a:t>
            </a:r>
            <a:endParaRPr lang="en-US" altLang="zh-CN" baseline="-25000" dirty="0"/>
          </a:p>
          <a:p>
            <a:r>
              <a:rPr lang="en-US" altLang="zh-CN" dirty="0"/>
              <a:t>The matrices representing the union and intersection of these relations are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M</a:t>
            </a:r>
            <a:r>
              <a:rPr lang="en-US" altLang="zh-CN" baseline="-25000" dirty="0"/>
              <a:t>R1</a:t>
            </a:r>
            <a:r>
              <a:rPr lang="en-US" altLang="zh-CN" baseline="-25000" dirty="0">
                <a:latin typeface="Cambria Math" panose="02040503050406030204" pitchFamily="18" charset="0"/>
                <a:cs typeface="Cambria Math" panose="02040503050406030204" pitchFamily="18" charset="0"/>
              </a:rPr>
              <a:t>⋃</a:t>
            </a:r>
            <a:r>
              <a:rPr lang="en-US" altLang="zh-CN" baseline="-25000" dirty="0"/>
              <a:t>R2 </a:t>
            </a:r>
            <a:r>
              <a:rPr lang="en-US" altLang="zh-CN" dirty="0"/>
              <a:t>= M</a:t>
            </a:r>
            <a:r>
              <a:rPr lang="en-US" altLang="zh-CN" baseline="-25000" dirty="0"/>
              <a:t>R1</a:t>
            </a:r>
            <a:r>
              <a:rPr lang="en-US" altLang="zh-CN" dirty="0"/>
              <a:t>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⋁</a:t>
            </a:r>
            <a:r>
              <a:rPr lang="en-US" altLang="zh-CN" dirty="0"/>
              <a:t> M</a:t>
            </a:r>
            <a:r>
              <a:rPr lang="en-US" altLang="zh-CN" baseline="-25000" dirty="0"/>
              <a:t>R2</a:t>
            </a:r>
            <a:r>
              <a:rPr lang="en-US" altLang="zh-CN" dirty="0"/>
              <a:t> 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M</a:t>
            </a:r>
            <a:r>
              <a:rPr lang="en-US" altLang="zh-CN" baseline="-25000" dirty="0"/>
              <a:t>R1</a:t>
            </a:r>
            <a:r>
              <a:rPr lang="en-US" altLang="zh-CN" baseline="-25000" dirty="0">
                <a:latin typeface="Cambria Math" panose="02040503050406030204" pitchFamily="18" charset="0"/>
                <a:cs typeface="Cambria Math" panose="02040503050406030204" pitchFamily="18" charset="0"/>
              </a:rPr>
              <a:t>⋂</a:t>
            </a:r>
            <a:r>
              <a:rPr lang="en-US" altLang="zh-CN" baseline="-25000" dirty="0"/>
              <a:t>R2 </a:t>
            </a:r>
            <a:r>
              <a:rPr lang="en-US" altLang="zh-CN" dirty="0"/>
              <a:t>= M</a:t>
            </a:r>
            <a:r>
              <a:rPr lang="en-US" altLang="zh-CN" baseline="-25000" dirty="0"/>
              <a:t>R1</a:t>
            </a:r>
            <a:r>
              <a:rPr lang="en-US" altLang="zh-CN" dirty="0"/>
              <a:t>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⋀ </a:t>
            </a:r>
            <a:r>
              <a:rPr lang="en-US" altLang="zh-CN" dirty="0"/>
              <a:t>M</a:t>
            </a:r>
            <a:r>
              <a:rPr lang="en-US" altLang="zh-CN" baseline="-25000" dirty="0"/>
              <a:t>R2</a:t>
            </a:r>
            <a:endParaRPr lang="en-US" altLang="zh-CN" baseline="-25000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77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en-US" altLang="zh-CN" sz="2800" dirty="0"/>
              <a:t>Suppose that the relations R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 and R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 on a set A are represented by the matrices</a:t>
            </a:r>
            <a:endParaRPr lang="en-US" altLang="zh-CN" sz="2800" dirty="0"/>
          </a:p>
          <a:p>
            <a:pPr>
              <a:buNone/>
            </a:pPr>
            <a:endParaRPr lang="en-US" altLang="zh-CN" sz="2800" dirty="0"/>
          </a:p>
          <a:p>
            <a:pPr>
              <a:buNone/>
            </a:pPr>
            <a:endParaRPr lang="en-US" altLang="zh-CN" sz="2800" dirty="0"/>
          </a:p>
          <a:p>
            <a:pPr>
              <a:buNone/>
            </a:pPr>
            <a:endParaRPr lang="en-US" altLang="zh-CN" sz="2800" dirty="0"/>
          </a:p>
          <a:p>
            <a:pPr>
              <a:buNone/>
            </a:pPr>
            <a:r>
              <a:rPr lang="en-US" altLang="zh-CN" sz="2800" dirty="0"/>
              <a:t>     What are the matrices for R</a:t>
            </a:r>
            <a:r>
              <a:rPr lang="en-US" altLang="zh-CN" sz="2800" baseline="-25000" dirty="0"/>
              <a:t>1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⋃</a:t>
            </a:r>
            <a:r>
              <a:rPr lang="en-US" altLang="zh-CN" sz="2800" dirty="0"/>
              <a:t>R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 and R</a:t>
            </a:r>
            <a:r>
              <a:rPr lang="en-US" altLang="zh-CN" sz="2800" baseline="-25000" dirty="0"/>
              <a:t>1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⋂</a:t>
            </a:r>
            <a:r>
              <a:rPr lang="en-US" altLang="zh-CN" sz="2800" dirty="0"/>
              <a:t>R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?</a:t>
            </a:r>
            <a:endParaRPr lang="en-US" altLang="zh-CN" sz="2800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2438400" y="2667000"/>
          <a:ext cx="3890963" cy="123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" r:id="rId1" imgW="2247900" imgH="711200" progId="Equation.3">
                  <p:embed/>
                </p:oleObj>
              </mc:Choice>
              <mc:Fallback>
                <p:oleObj name="" r:id="rId1" imgW="2247900" imgH="7112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38400" y="2667000"/>
                        <a:ext cx="3890963" cy="1230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914400" y="4953000"/>
          <a:ext cx="7607300" cy="123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" r:id="rId3" imgW="4394200" imgH="711200" progId="Equation.3">
                  <p:embed/>
                </p:oleObj>
              </mc:Choice>
              <mc:Fallback>
                <p:oleObj name="" r:id="rId3" imgW="4394200" imgH="7112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4953000"/>
                        <a:ext cx="7607300" cy="1230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Boolean product (Section 3.8)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00" name="Content Placeholder 6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en-US" altLang="zh-CN" dirty="0"/>
              <a:t>Boolean product A     B is defined as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sp>
        <p:nvSpPr>
          <p:cNvPr id="4102" name="Rectangle 5"/>
          <p:cNvSpPr/>
          <p:nvPr/>
        </p:nvSpPr>
        <p:spPr>
          <a:xfrm>
            <a:off x="3962400" y="1676400"/>
            <a:ext cx="55880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>
                <a:latin typeface="Cambria Math" panose="02040503050406030204" pitchFamily="18" charset="0"/>
                <a:ea typeface="MS PGothic" panose="020B0600070205080204" pitchFamily="1" charset="-128"/>
              </a:rPr>
              <a:t>⊙ </a:t>
            </a:r>
            <a:endParaRPr lang="en-US" altLang="zh-CN" dirty="0">
              <a:latin typeface="Arial" panose="020B0604020202020204" pitchFamily="34" charset="0"/>
              <a:ea typeface="MS PGothic" panose="020B0600070205080204" pitchFamily="1" charset="-128"/>
            </a:endParaRPr>
          </a:p>
        </p:txBody>
      </p:sp>
      <p:graphicFrame>
        <p:nvGraphicFramePr>
          <p:cNvPr id="4098" name="Content Placeholder 4"/>
          <p:cNvGraphicFramePr>
            <a:graphicFrameLocks noChangeAspect="1"/>
          </p:cNvGraphicFramePr>
          <p:nvPr/>
        </p:nvGraphicFramePr>
        <p:xfrm>
          <a:off x="1295400" y="2209800"/>
          <a:ext cx="5375275" cy="434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" r:id="rId1" imgW="3517900" imgH="2844800" progId="Equation.3">
                  <p:embed/>
                </p:oleObj>
              </mc:Choice>
              <mc:Fallback>
                <p:oleObj name="" r:id="rId1" imgW="3517900" imgH="28448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95400" y="2209800"/>
                        <a:ext cx="5375275" cy="4346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TextBox 8"/>
          <p:cNvSpPr txBox="1"/>
          <p:nvPr/>
        </p:nvSpPr>
        <p:spPr>
          <a:xfrm>
            <a:off x="4572000" y="2743200"/>
            <a:ext cx="457200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000" dirty="0">
                <a:solidFill>
                  <a:srgbClr val="002060"/>
                </a:solidFill>
                <a:latin typeface="Arial" panose="020B0604020202020204" pitchFamily="34" charset="0"/>
                <a:ea typeface="MS PGothic" panose="020B0600070205080204" pitchFamily="1" charset="-128"/>
              </a:rPr>
              <a:t>Replace x with </a:t>
            </a:r>
            <a:r>
              <a:rPr lang="en-US" altLang="zh-CN" sz="2000" dirty="0">
                <a:solidFill>
                  <a:srgbClr val="002060"/>
                </a:solidFill>
                <a:latin typeface="Cambria Math" panose="02040503050406030204" pitchFamily="18" charset="0"/>
                <a:ea typeface="MS PGothic" panose="020B0600070205080204" pitchFamily="1" charset="-128"/>
              </a:rPr>
              <a:t>⋀ and + with ⋁</a:t>
            </a:r>
            <a:endParaRPr lang="en-US" altLang="zh-CN" sz="2000" dirty="0">
              <a:solidFill>
                <a:srgbClr val="002060"/>
              </a:solidFill>
              <a:latin typeface="Arial" panose="020B0604020202020204" pitchFamily="34" charset="0"/>
              <a:ea typeface="MS PGothic" panose="020B0600070205080204" pitchFamily="1" charset="-128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Boolean power (Section 3.8)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124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en-US" altLang="zh-CN" sz="2800" dirty="0"/>
              <a:t>Let A be a square zero-one matrix and let r be positive integer. The r-th Boolean power of A is the Boolean product of r factors of A, denoted by A</a:t>
            </a:r>
            <a:r>
              <a:rPr lang="en-US" altLang="zh-CN" sz="2800" baseline="30000" dirty="0"/>
              <a:t>[r]  </a:t>
            </a:r>
            <a:endParaRPr lang="en-US" altLang="zh-CN" sz="2800" dirty="0"/>
          </a:p>
          <a:p>
            <a:r>
              <a:rPr lang="en-US" altLang="zh-CN" sz="2800" dirty="0"/>
              <a:t>A</a:t>
            </a:r>
            <a:r>
              <a:rPr lang="en-US" altLang="zh-CN" sz="2800" baseline="30000" dirty="0"/>
              <a:t>[r]</a:t>
            </a:r>
            <a:r>
              <a:rPr lang="en-US" altLang="zh-CN" sz="2800" dirty="0"/>
              <a:t>=A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 ⊙A ⊙A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…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 ⊙A</a:t>
            </a:r>
            <a:endParaRPr lang="en-US" altLang="zh-CN" sz="2800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pPr>
              <a:buNone/>
            </a:pP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                     r times</a:t>
            </a:r>
            <a:endParaRPr lang="en-US" altLang="zh-CN" sz="2800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pPr>
              <a:buNone/>
            </a:pP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 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2057400" y="4038600"/>
          <a:ext cx="4267200" cy="251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" r:id="rId1" imgW="3619500" imgH="2133600" progId="Equation.3">
                  <p:embed/>
                </p:oleObj>
              </mc:Choice>
              <mc:Fallback>
                <p:oleObj name="" r:id="rId1" imgW="3619500" imgH="21336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57400" y="4038600"/>
                        <a:ext cx="4267200" cy="2516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eft Brace 6"/>
          <p:cNvSpPr/>
          <p:nvPr/>
        </p:nvSpPr>
        <p:spPr>
          <a:xfrm rot="16200000">
            <a:off x="2609850" y="2343150"/>
            <a:ext cx="266700" cy="2286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148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en-US" altLang="zh-CN" dirty="0"/>
              <a:t>Find the matrix representation of S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∘</a:t>
            </a:r>
            <a:r>
              <a:rPr lang="en-US" altLang="zh-CN" dirty="0"/>
              <a:t>R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2362200" y="2438400"/>
          <a:ext cx="3581400" cy="234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" r:id="rId1" imgW="2171700" imgH="1422400" progId="Equation.3">
                  <p:embed/>
                </p:oleObj>
              </mc:Choice>
              <mc:Fallback>
                <p:oleObj name="" r:id="rId1" imgW="2171700" imgH="14224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62200" y="2438400"/>
                        <a:ext cx="3581400" cy="2346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en-US" altLang="zh-CN" dirty="0"/>
              <a:t>Let A be the set of students and B be the set of courses</a:t>
            </a:r>
            <a:endParaRPr lang="en-US" altLang="zh-CN" dirty="0"/>
          </a:p>
          <a:p>
            <a:r>
              <a:rPr lang="en-US" altLang="zh-CN" dirty="0"/>
              <a:t>Let R be the relation that consists of those pairs (a, b) where a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∊A </a:t>
            </a:r>
            <a:r>
              <a:rPr lang="en-US" altLang="zh-CN" dirty="0">
                <a:cs typeface="Cambria Math" panose="02040503050406030204" pitchFamily="18" charset="0"/>
              </a:rPr>
              <a:t>and b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∊</a:t>
            </a:r>
            <a:r>
              <a:rPr lang="en-US" altLang="zh-CN" dirty="0">
                <a:cs typeface="Cambria Math" panose="02040503050406030204" pitchFamily="18" charset="0"/>
              </a:rPr>
              <a:t>B</a:t>
            </a:r>
            <a:endParaRPr lang="en-US" altLang="zh-CN" dirty="0">
              <a:cs typeface="Cambria Math" panose="02040503050406030204" pitchFamily="18" charset="0"/>
            </a:endParaRPr>
          </a:p>
          <a:p>
            <a:r>
              <a:rPr lang="en-US" altLang="zh-CN" dirty="0">
                <a:cs typeface="Cambria Math" panose="02040503050406030204" pitchFamily="18" charset="0"/>
              </a:rPr>
              <a:t>If Jason is enrolled only in CSE20, and John is enrolled in CSE20 and CSE21</a:t>
            </a:r>
            <a:endParaRPr lang="en-US" altLang="zh-CN" dirty="0">
              <a:cs typeface="Cambria Math" panose="02040503050406030204" pitchFamily="18" charset="0"/>
            </a:endParaRPr>
          </a:p>
          <a:p>
            <a:r>
              <a:rPr lang="en-US" altLang="zh-CN" dirty="0">
                <a:cs typeface="Cambria Math" panose="02040503050406030204" pitchFamily="18" charset="0"/>
              </a:rPr>
              <a:t>The pairs (Jason, CSE20), (John,CSE20), (John, CSE 21) belong to R</a:t>
            </a:r>
            <a:endParaRPr lang="en-US" altLang="zh-CN" dirty="0">
              <a:cs typeface="Cambria Math" panose="02040503050406030204" pitchFamily="18" charset="0"/>
            </a:endParaRPr>
          </a:p>
          <a:p>
            <a:r>
              <a:rPr lang="en-US" altLang="zh-CN" dirty="0">
                <a:cs typeface="Cambria Math" panose="02040503050406030204" pitchFamily="18" charset="0"/>
              </a:rPr>
              <a:t>But (Jason, CSE21) does not belong to R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Powers R</a:t>
            </a:r>
            <a:r>
              <a:rPr lang="en-US" altLang="zh-CN" kern="1200" baseline="300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n</a:t>
            </a:r>
            <a:endParaRPr lang="en-US" altLang="zh-CN" kern="1200" baseline="300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17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en-US" altLang="zh-CN" dirty="0"/>
              <a:t>For powers of a relation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The matrix for R2 is</a:t>
            </a:r>
            <a:endParaRPr lang="en-US" altLang="zh-CN" dirty="0"/>
          </a:p>
          <a:p>
            <a:endParaRPr lang="en-US" altLang="zh-CN" dirty="0"/>
          </a:p>
          <a:p>
            <a:pPr>
              <a:buNone/>
            </a:pPr>
            <a:r>
              <a:rPr lang="en-US" altLang="zh-CN" dirty="0"/>
              <a:t>    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1905000" y="2209800"/>
          <a:ext cx="1473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" r:id="rId1" imgW="735965" imgH="254000" progId="Equation.3">
                  <p:embed/>
                </p:oleObj>
              </mc:Choice>
              <mc:Fallback>
                <p:oleObj name="" r:id="rId1" imgW="735965" imgH="2540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05000" y="2209800"/>
                        <a:ext cx="14732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5"/>
          <p:cNvGraphicFramePr>
            <a:graphicFrameLocks noChangeAspect="1"/>
          </p:cNvGraphicFramePr>
          <p:nvPr/>
        </p:nvGraphicFramePr>
        <p:xfrm>
          <a:off x="2514600" y="3352800"/>
          <a:ext cx="2971800" cy="277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" r:id="rId3" imgW="1524000" imgH="1422400" progId="Equation.3">
                  <p:embed/>
                </p:oleObj>
              </mc:Choice>
              <mc:Fallback>
                <p:oleObj name="" r:id="rId3" imgW="1524000" imgH="14224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4600" y="3352800"/>
                        <a:ext cx="2971800" cy="2774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Composite of relations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en-US" altLang="zh-CN" sz="2800" dirty="0"/>
              <a:t>Suppose R is a relation from A to B and S is a relation from B to C. Suppose that A, B, and C have m, n, and p elements with M</a:t>
            </a:r>
            <a:r>
              <a:rPr lang="en-US" altLang="zh-CN" sz="2800" baseline="-25000" dirty="0"/>
              <a:t>S</a:t>
            </a:r>
            <a:r>
              <a:rPr lang="en-US" altLang="zh-CN" sz="2800" dirty="0"/>
              <a:t>, M</a:t>
            </a:r>
            <a:r>
              <a:rPr lang="en-US" altLang="zh-CN" sz="2800" baseline="-25000" dirty="0"/>
              <a:t>R</a:t>
            </a:r>
            <a:endParaRPr lang="en-US" altLang="zh-CN" sz="2800" baseline="-25000" dirty="0"/>
          </a:p>
          <a:p>
            <a:r>
              <a:rPr lang="en-US" altLang="zh-CN" sz="2800" dirty="0"/>
              <a:t>Use Boolean product of matrices </a:t>
            </a:r>
            <a:endParaRPr lang="en-US" altLang="zh-CN" sz="2800" dirty="0"/>
          </a:p>
          <a:p>
            <a:r>
              <a:rPr lang="en-US" altLang="zh-CN" sz="2800" dirty="0"/>
              <a:t>Let the zero-one matrices for S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∘</a:t>
            </a:r>
            <a:r>
              <a:rPr lang="en-US" altLang="zh-CN" sz="2800" dirty="0"/>
              <a:t>R, R, and S be M</a:t>
            </a:r>
            <a:r>
              <a:rPr lang="en-US" altLang="zh-CN" sz="2800" baseline="-25000" dirty="0"/>
              <a:t>S</a:t>
            </a:r>
            <a:r>
              <a:rPr lang="en-US" altLang="zh-CN" sz="2800" baseline="-25000" dirty="0">
                <a:latin typeface="Cambria Math" panose="02040503050406030204" pitchFamily="18" charset="0"/>
                <a:cs typeface="Cambria Math" panose="02040503050406030204" pitchFamily="18" charset="0"/>
              </a:rPr>
              <a:t>∘</a:t>
            </a:r>
            <a:r>
              <a:rPr lang="en-US" altLang="zh-CN" sz="2800" baseline="-25000" dirty="0"/>
              <a:t>R</a:t>
            </a:r>
            <a:r>
              <a:rPr lang="en-US" altLang="zh-CN" sz="2800" dirty="0"/>
              <a:t>=[t</a:t>
            </a:r>
            <a:r>
              <a:rPr lang="en-US" altLang="zh-CN" sz="2800" baseline="-25000" dirty="0"/>
              <a:t>ij</a:t>
            </a:r>
            <a:r>
              <a:rPr lang="en-US" altLang="zh-CN" sz="2800" dirty="0"/>
              <a:t>], M</a:t>
            </a:r>
            <a:r>
              <a:rPr lang="en-US" altLang="zh-CN" sz="2800" baseline="-25000" dirty="0"/>
              <a:t>R</a:t>
            </a:r>
            <a:r>
              <a:rPr lang="en-US" altLang="zh-CN" sz="2800" dirty="0"/>
              <a:t>=[r</a:t>
            </a:r>
            <a:r>
              <a:rPr lang="en-US" altLang="zh-CN" sz="2800" baseline="-25000" dirty="0"/>
              <a:t>ij</a:t>
            </a:r>
            <a:r>
              <a:rPr lang="en-US" altLang="zh-CN" sz="2800" dirty="0"/>
              <a:t>], and M</a:t>
            </a:r>
            <a:r>
              <a:rPr lang="en-US" altLang="zh-CN" sz="2800" baseline="-25000" dirty="0"/>
              <a:t>S</a:t>
            </a:r>
            <a:r>
              <a:rPr lang="en-US" altLang="zh-CN" sz="2800" dirty="0"/>
              <a:t>=[s</a:t>
            </a:r>
            <a:r>
              <a:rPr lang="en-US" altLang="zh-CN" sz="2800" baseline="-25000" dirty="0"/>
              <a:t>ij</a:t>
            </a:r>
            <a:r>
              <a:rPr lang="en-US" altLang="zh-CN" sz="2800" dirty="0"/>
              <a:t>] (these matrices have sizes m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×</a:t>
            </a:r>
            <a:r>
              <a:rPr lang="en-US" altLang="zh-CN" sz="2800" dirty="0"/>
              <a:t>p, m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×</a:t>
            </a:r>
            <a:r>
              <a:rPr lang="en-US" altLang="zh-CN" sz="2800" dirty="0"/>
              <a:t>n, n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×</a:t>
            </a:r>
            <a:r>
              <a:rPr lang="en-US" altLang="zh-CN" sz="2800" dirty="0"/>
              <a:t>p)</a:t>
            </a:r>
            <a:endParaRPr lang="en-US" altLang="zh-CN" sz="2800" dirty="0"/>
          </a:p>
          <a:p>
            <a:r>
              <a:rPr lang="en-US" altLang="zh-CN" sz="2800" dirty="0"/>
              <a:t>The ordered pair (a</a:t>
            </a:r>
            <a:r>
              <a:rPr lang="en-US" altLang="zh-CN" sz="2800" baseline="-25000" dirty="0"/>
              <a:t>i</a:t>
            </a:r>
            <a:r>
              <a:rPr lang="en-US" altLang="zh-CN" sz="2800" dirty="0"/>
              <a:t>, c</a:t>
            </a:r>
            <a:r>
              <a:rPr lang="en-US" altLang="zh-CN" sz="2800" baseline="-25000" dirty="0"/>
              <a:t>j</a:t>
            </a:r>
            <a:r>
              <a:rPr lang="en-US" altLang="zh-CN" sz="2800" dirty="0"/>
              <a:t>)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∈</a:t>
            </a:r>
            <a:r>
              <a:rPr lang="en-US" altLang="zh-CN" sz="2800" dirty="0"/>
              <a:t>S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∘</a:t>
            </a:r>
            <a:r>
              <a:rPr lang="en-US" altLang="zh-CN" sz="2800" dirty="0"/>
              <a:t>R iff there is an element b</a:t>
            </a:r>
            <a:r>
              <a:rPr lang="en-US" altLang="zh-CN" sz="2800" baseline="-25000" dirty="0"/>
              <a:t>k</a:t>
            </a:r>
            <a:r>
              <a:rPr lang="en-US" altLang="zh-CN" sz="2800" dirty="0"/>
              <a:t> s.t.. (a</a:t>
            </a:r>
            <a:r>
              <a:rPr lang="en-US" altLang="zh-CN" sz="2800" baseline="-25000" dirty="0"/>
              <a:t>i</a:t>
            </a:r>
            <a:r>
              <a:rPr lang="en-US" altLang="zh-CN" sz="2800" dirty="0"/>
              <a:t>, b</a:t>
            </a:r>
            <a:r>
              <a:rPr lang="en-US" altLang="zh-CN" sz="2800" baseline="-25000" dirty="0"/>
              <a:t>k</a:t>
            </a:r>
            <a:r>
              <a:rPr lang="en-US" altLang="zh-CN" sz="2800" dirty="0"/>
              <a:t>)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∈</a:t>
            </a:r>
            <a:r>
              <a:rPr lang="en-US" altLang="zh-CN" sz="2800" dirty="0"/>
              <a:t>R and (b</a:t>
            </a:r>
            <a:r>
              <a:rPr lang="en-US" altLang="zh-CN" sz="2800" baseline="-25000" dirty="0"/>
              <a:t>k</a:t>
            </a:r>
            <a:r>
              <a:rPr lang="en-US" altLang="zh-CN" sz="2800" dirty="0"/>
              <a:t>, c</a:t>
            </a:r>
            <a:r>
              <a:rPr lang="en-US" altLang="zh-CN" sz="2800" baseline="-25000" dirty="0"/>
              <a:t>j</a:t>
            </a:r>
            <a:r>
              <a:rPr lang="en-US" altLang="zh-CN" sz="2800" dirty="0"/>
              <a:t>)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∈</a:t>
            </a:r>
            <a:r>
              <a:rPr lang="en-US" altLang="zh-CN" sz="2800" dirty="0"/>
              <a:t>S</a:t>
            </a:r>
            <a:endParaRPr lang="en-US" altLang="zh-CN" sz="2800" dirty="0"/>
          </a:p>
          <a:p>
            <a:r>
              <a:rPr lang="en-US" altLang="zh-CN" sz="2800" dirty="0"/>
              <a:t>It follows that t</a:t>
            </a:r>
            <a:r>
              <a:rPr lang="en-US" altLang="zh-CN" sz="2800" baseline="-25000" dirty="0"/>
              <a:t>ij</a:t>
            </a:r>
            <a:r>
              <a:rPr lang="en-US" altLang="zh-CN" sz="2800" dirty="0"/>
              <a:t>=1 iff r</a:t>
            </a:r>
            <a:r>
              <a:rPr lang="en-US" altLang="zh-CN" sz="2800" baseline="-25000" dirty="0"/>
              <a:t>ik</a:t>
            </a:r>
            <a:r>
              <a:rPr lang="en-US" altLang="zh-CN" sz="2800" dirty="0"/>
              <a:t>=s</a:t>
            </a:r>
            <a:r>
              <a:rPr lang="en-US" altLang="zh-CN" sz="2800" baseline="-25000" dirty="0"/>
              <a:t>kj</a:t>
            </a:r>
            <a:r>
              <a:rPr lang="en-US" altLang="zh-CN" sz="2800" dirty="0"/>
              <a:t>=1 for some k</a:t>
            </a:r>
            <a:endParaRPr lang="en-US" altLang="zh-CN" sz="2800" dirty="0"/>
          </a:p>
          <a:p>
            <a:pPr>
              <a:buNone/>
            </a:pPr>
            <a:r>
              <a:rPr lang="en-US" altLang="zh-CN" sz="2800" dirty="0"/>
              <a:t>    M</a:t>
            </a:r>
            <a:r>
              <a:rPr lang="en-US" altLang="zh-CN" sz="2800" baseline="-25000" dirty="0"/>
              <a:t>S</a:t>
            </a:r>
            <a:r>
              <a:rPr lang="en-US" altLang="zh-CN" sz="2800" baseline="-25000" dirty="0">
                <a:latin typeface="Cambria Math" panose="02040503050406030204" pitchFamily="18" charset="0"/>
                <a:cs typeface="Cambria Math" panose="02040503050406030204" pitchFamily="18" charset="0"/>
              </a:rPr>
              <a:t>∘</a:t>
            </a:r>
            <a:r>
              <a:rPr lang="en-US" altLang="zh-CN" sz="2800" baseline="-25000" dirty="0"/>
              <a:t>R </a:t>
            </a:r>
            <a:r>
              <a:rPr lang="en-US" altLang="zh-CN" sz="2800" dirty="0"/>
              <a:t>= M</a:t>
            </a:r>
            <a:r>
              <a:rPr lang="en-US" altLang="zh-CN" sz="2800" baseline="-25000" dirty="0"/>
              <a:t>R 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⊙ </a:t>
            </a:r>
            <a:r>
              <a:rPr lang="en-US" altLang="zh-CN" sz="2800" dirty="0"/>
              <a:t>M</a:t>
            </a:r>
            <a:r>
              <a:rPr lang="en-US" altLang="zh-CN" sz="2800" baseline="-25000" dirty="0"/>
              <a:t>S</a:t>
            </a:r>
            <a:endParaRPr lang="en-US" altLang="zh-CN" sz="2800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2885" y="248285"/>
            <a:ext cx="8894445" cy="5878195"/>
          </a:xfrm>
        </p:spPr>
        <p:txBody>
          <a:bodyPr/>
          <a:p>
            <a:r>
              <a:rPr lang="zh-CN" altLang="en-US"/>
              <a:t>Find the matrix representing the relations S ◦R, where the matrices representing R and S are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800" y="1676400"/>
            <a:ext cx="5162550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60960" y="1319530"/>
            <a:ext cx="9055735" cy="5236845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exercise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66800" y="1752600"/>
            <a:ext cx="6735445" cy="280924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Representing relations using digraphs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en-US" altLang="zh-CN" dirty="0"/>
              <a:t>A </a:t>
            </a:r>
            <a:r>
              <a:rPr lang="en-US" altLang="zh-CN" b="1" dirty="0"/>
              <a:t>directed</a:t>
            </a:r>
            <a:r>
              <a:rPr lang="en-US" altLang="zh-CN" dirty="0"/>
              <a:t> graph, or </a:t>
            </a:r>
            <a:r>
              <a:rPr lang="en-US" altLang="zh-CN" b="1" dirty="0"/>
              <a:t>digraph</a:t>
            </a:r>
            <a:r>
              <a:rPr lang="en-US" altLang="zh-CN" dirty="0"/>
              <a:t>, consists of a set V of </a:t>
            </a:r>
            <a:r>
              <a:rPr lang="en-US" altLang="zh-CN" b="1" dirty="0"/>
              <a:t>vertices</a:t>
            </a:r>
            <a:r>
              <a:rPr lang="en-US" altLang="zh-CN" dirty="0"/>
              <a:t> (or </a:t>
            </a:r>
            <a:r>
              <a:rPr lang="en-US" altLang="zh-CN" b="1" dirty="0"/>
              <a:t>nodes</a:t>
            </a:r>
            <a:r>
              <a:rPr lang="en-US" altLang="zh-CN" dirty="0"/>
              <a:t>) together with a set E of ordered pairs of elements of V called </a:t>
            </a:r>
            <a:r>
              <a:rPr lang="en-US" altLang="zh-CN" b="1" dirty="0"/>
              <a:t>edges</a:t>
            </a:r>
            <a:r>
              <a:rPr lang="en-US" altLang="zh-CN" dirty="0"/>
              <a:t> (or </a:t>
            </a:r>
            <a:r>
              <a:rPr lang="en-US" altLang="zh-CN" b="1" dirty="0"/>
              <a:t>arcs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The vertex a is called the </a:t>
            </a:r>
            <a:r>
              <a:rPr lang="en-US" altLang="zh-CN" b="1" dirty="0"/>
              <a:t>initial</a:t>
            </a:r>
            <a:r>
              <a:rPr lang="en-US" altLang="zh-CN" dirty="0"/>
              <a:t> vertex of the edge (a,b), and vertex b is called the </a:t>
            </a:r>
            <a:r>
              <a:rPr lang="en-US" altLang="zh-CN" b="1" dirty="0"/>
              <a:t>terminal </a:t>
            </a:r>
            <a:r>
              <a:rPr lang="en-US" altLang="zh-CN" dirty="0"/>
              <a:t>vertex of the edge</a:t>
            </a:r>
            <a:endParaRPr lang="en-US" altLang="zh-CN" dirty="0"/>
          </a:p>
          <a:p>
            <a:r>
              <a:rPr lang="en-US" altLang="zh-CN" dirty="0"/>
              <a:t>An edge of the form (a,a) is called a </a:t>
            </a:r>
            <a:r>
              <a:rPr lang="en-US" altLang="zh-CN" b="1" dirty="0"/>
              <a:t>loop</a:t>
            </a:r>
            <a:r>
              <a:rPr lang="en-US" altLang="zh-CN" dirty="0"/>
              <a:t> 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196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en-US" altLang="zh-CN" dirty="0"/>
              <a:t>The directed graph with vertices a, b, c, and d, and edges (a,b), (a,d), (b,b), (b,d), (c,a), (c,b), and (d,b) is shown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pic>
        <p:nvPicPr>
          <p:cNvPr id="8198" name="Picture 3" descr="08_3_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3352800"/>
            <a:ext cx="4071938" cy="274320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4800600" y="3886200"/>
          <a:ext cx="2451100" cy="222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" r:id="rId2" imgW="1257300" imgH="1143000" progId="Equation.3">
                  <p:embed/>
                </p:oleObj>
              </mc:Choice>
              <mc:Fallback>
                <p:oleObj name="" r:id="rId2" imgW="1257300" imgH="11430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800600" y="3886200"/>
                        <a:ext cx="2451100" cy="2228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220" name="Content Placeholder 2"/>
          <p:cNvSpPr>
            <a:spLocks noGrp="1"/>
          </p:cNvSpPr>
          <p:nvPr>
            <p:ph idx="1"/>
          </p:nvPr>
        </p:nvSpPr>
        <p:spPr>
          <a:xfrm>
            <a:off x="457200" y="3733800"/>
            <a:ext cx="8229600" cy="2392363"/>
          </a:xfrm>
        </p:spPr>
        <p:txBody>
          <a:bodyPr vert="horz" wrap="square" lIns="91440" tIns="45720" rIns="91440" bIns="45720" anchor="t"/>
          <a:lstStyle/>
          <a:p>
            <a:r>
              <a:rPr lang="en-US" altLang="zh-CN" sz="2400" dirty="0"/>
              <a:t>R is reflexive. R is neither symmetric (e.g., (a,b)) nor antisymmetric (e.g., (b,c), (c,b)). R is not transitive (e.g., (a,b), (b,c))</a:t>
            </a:r>
            <a:endParaRPr lang="en-US" altLang="zh-CN" sz="2400" dirty="0"/>
          </a:p>
          <a:p>
            <a:r>
              <a:rPr lang="en-US" altLang="zh-CN" sz="2400" dirty="0"/>
              <a:t>S is not reflexive. S is symmetric but not antisymmetric (e.g., (a,c), (c,a)). S is not transitive (e.g., (c,a), (a,b))</a:t>
            </a:r>
            <a:endParaRPr lang="en-US" altLang="zh-CN" sz="2400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pic>
        <p:nvPicPr>
          <p:cNvPr id="9222" name="Picture 3" descr="08_3_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1295400"/>
            <a:ext cx="4098925" cy="228600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5334000" y="1670050"/>
          <a:ext cx="3681413" cy="178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" r:id="rId2" imgW="2362200" imgH="914400" progId="Equation.3">
                  <p:embed/>
                </p:oleObj>
              </mc:Choice>
              <mc:Fallback>
                <p:oleObj name="" r:id="rId2" imgW="2362200" imgH="9144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34000" y="1670050"/>
                        <a:ext cx="3681413" cy="1782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ctrTitle"/>
          </p:nvPr>
        </p:nvSpPr>
        <p:spPr>
          <a:xfrm>
            <a:off x="785813" y="2286000"/>
            <a:ext cx="7772400" cy="838200"/>
          </a:xfrm>
        </p:spPr>
        <p:txBody>
          <a:bodyPr vert="horz" wrap="square" lIns="91440" tIns="45720" rIns="91440" bIns="45720" anchor="b"/>
          <a:lstStyle/>
          <a:p>
            <a:pPr eaLnBrk="1" hangingPunct="1">
              <a:buClrTx/>
              <a:buSzTx/>
              <a:buFontTx/>
            </a:pPr>
            <a:r>
              <a:rPr kumimoji="1" lang="en-US" altLang="zh-CN" sz="4000" dirty="0">
                <a:latin typeface="Copperplate Gothic Bold" panose="020E0705020206020404" pitchFamily="34" charset="0"/>
                <a:ea typeface="+mj-ea"/>
                <a:cs typeface="+mj-cs"/>
              </a:rPr>
              <a:t>9.4 Closures of Relations </a:t>
            </a:r>
            <a:endParaRPr kumimoji="1" lang="en-US" altLang="zh-CN" sz="4000" dirty="0">
              <a:latin typeface="Copperplate Gothic Bold" panose="020E0705020206020404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0483" name="日期占位符 4"/>
          <p:cNvSpPr txBox="1">
            <a:spLocks noGrp="1"/>
          </p:cNvSpPr>
          <p:nvPr>
            <p:ph type="dt" sz="half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048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/>
              <a:t>Closures of Relations</a:t>
            </a:r>
            <a:endParaRPr lang="zh-CN" altLang="en-US" dirty="0"/>
          </a:p>
        </p:txBody>
      </p:sp>
      <p:sp>
        <p:nvSpPr>
          <p:cNvPr id="2048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Definition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The </a:t>
            </a:r>
            <a:r>
              <a:rPr lang="en-US" altLang="zh-CN" sz="2400" i="1" dirty="0">
                <a:solidFill>
                  <a:schemeClr val="hlink"/>
                </a:solidFill>
              </a:rPr>
              <a:t>closure</a:t>
            </a:r>
            <a:r>
              <a:rPr lang="en-US" altLang="zh-CN" sz="2400" dirty="0"/>
              <a:t>(</a:t>
            </a:r>
            <a:r>
              <a:rPr lang="zh-CN" altLang="en-US" sz="2400" dirty="0"/>
              <a:t>闭包</a:t>
            </a:r>
            <a:r>
              <a:rPr lang="en-US" altLang="zh-CN" sz="2400" dirty="0"/>
              <a:t>) of a relation </a:t>
            </a:r>
            <a:r>
              <a:rPr lang="en-US" altLang="zh-CN" sz="2400" i="1" dirty="0"/>
              <a:t>R</a:t>
            </a:r>
            <a:r>
              <a:rPr lang="en-US" altLang="zh-CN" sz="2400" dirty="0"/>
              <a:t> with respect to property </a:t>
            </a:r>
            <a:r>
              <a:rPr lang="en-US" altLang="zh-CN" sz="2400" i="1" dirty="0"/>
              <a:t>P</a:t>
            </a:r>
            <a:r>
              <a:rPr lang="en-US" altLang="zh-CN" sz="2400" dirty="0"/>
              <a:t> is the relation obtained by adding the </a:t>
            </a:r>
            <a:r>
              <a:rPr lang="en-US" altLang="zh-CN" sz="2400" i="1" dirty="0">
                <a:solidFill>
                  <a:schemeClr val="hlink"/>
                </a:solidFill>
              </a:rPr>
              <a:t>minimum number of ordered pairs</a:t>
            </a:r>
            <a:r>
              <a:rPr lang="en-US" altLang="zh-CN" sz="2400" dirty="0"/>
              <a:t> to </a:t>
            </a:r>
            <a:r>
              <a:rPr lang="en-US" altLang="zh-CN" sz="2400" i="1" dirty="0"/>
              <a:t>R</a:t>
            </a:r>
            <a:r>
              <a:rPr lang="en-US" altLang="zh-CN" sz="2400" dirty="0"/>
              <a:t> to obtain property </a:t>
            </a:r>
            <a:r>
              <a:rPr lang="en-US" altLang="zh-CN" sz="2400" i="1" dirty="0"/>
              <a:t>P</a:t>
            </a:r>
            <a:r>
              <a:rPr lang="en-US" altLang="zh-CN" sz="2400" dirty="0"/>
              <a:t>.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3 elements: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i="1" dirty="0"/>
              <a:t>R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 contains </a:t>
            </a:r>
            <a:r>
              <a:rPr lang="en-US" altLang="zh-CN" sz="2400" i="1" dirty="0"/>
              <a:t>R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i="1" dirty="0"/>
              <a:t>R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 possesses the property </a:t>
            </a:r>
            <a:r>
              <a:rPr lang="en-US" altLang="zh-CN" sz="2400" i="1" dirty="0"/>
              <a:t>P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If </a:t>
            </a:r>
            <a:r>
              <a:rPr lang="en-US" altLang="zh-CN" sz="2400" i="1" dirty="0"/>
              <a:t>R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 contains </a:t>
            </a:r>
            <a:r>
              <a:rPr lang="en-US" altLang="zh-CN" sz="2400" i="1" dirty="0"/>
              <a:t>R </a:t>
            </a:r>
            <a:r>
              <a:rPr lang="en-US" altLang="zh-CN" sz="2400" dirty="0"/>
              <a:t>and possesses the property </a:t>
            </a:r>
            <a:r>
              <a:rPr lang="en-US" altLang="zh-CN" sz="2400" i="1" dirty="0"/>
              <a:t>P</a:t>
            </a:r>
            <a:r>
              <a:rPr lang="en-US" altLang="zh-CN" sz="2400" dirty="0"/>
              <a:t>, then </a:t>
            </a:r>
            <a:r>
              <a:rPr lang="en-US" altLang="zh-CN" sz="2400" i="1" dirty="0"/>
              <a:t>R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 contains </a:t>
            </a:r>
            <a:r>
              <a:rPr lang="en-US" altLang="zh-CN" sz="2400" i="1" dirty="0"/>
              <a:t>R</a:t>
            </a:r>
            <a:r>
              <a:rPr lang="en-US" altLang="zh-CN" sz="2400" baseline="-25000" dirty="0"/>
              <a:t>1</a:t>
            </a:r>
            <a:endParaRPr lang="en-US" altLang="zh-CN" sz="2400" baseline="-25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en-US" altLang="zh-CN" dirty="0"/>
              <a:t>Let A be the set of all cities, and let B be the set of the 50 states in US. Define a relation R by specifying (a,b) belongs to R if city a is in state b</a:t>
            </a:r>
            <a:endParaRPr lang="en-US" altLang="zh-CN" dirty="0"/>
          </a:p>
          <a:p>
            <a:r>
              <a:rPr lang="en-US" altLang="zh-CN" dirty="0"/>
              <a:t>For instance, (Boulder, Colorado), (Bangor, Maine), (Ann Arbor, Michigan), (Middletown, New Jersey), (Middletown, New York), (Cupertino, California), and (Red Bank, New Jersey) are in R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1507" name="日期占位符 4"/>
          <p:cNvSpPr txBox="1">
            <a:spLocks noGrp="1"/>
          </p:cNvSpPr>
          <p:nvPr>
            <p:ph type="dt" sz="half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150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/>
              <a:t>Closures of Relations</a:t>
            </a:r>
            <a:endParaRPr lang="zh-CN" altLang="en-US" dirty="0"/>
          </a:p>
        </p:txBody>
      </p:sp>
      <p:sp>
        <p:nvSpPr>
          <p:cNvPr id="2151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In terms of the digraph representation of </a:t>
            </a:r>
            <a:r>
              <a:rPr lang="en-US" altLang="zh-CN" i="1" dirty="0"/>
              <a:t>R</a:t>
            </a:r>
            <a:endParaRPr lang="en-US" altLang="zh-CN" i="1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To find the </a:t>
            </a:r>
            <a:r>
              <a:rPr lang="en-US" altLang="zh-CN" i="1" dirty="0">
                <a:solidFill>
                  <a:schemeClr val="hlink"/>
                </a:solidFill>
              </a:rPr>
              <a:t>reflexive closure</a:t>
            </a:r>
            <a:r>
              <a:rPr lang="en-US" altLang="zh-CN" dirty="0"/>
              <a:t> </a:t>
            </a:r>
            <a:endParaRPr lang="en-US" altLang="zh-CN" dirty="0"/>
          </a:p>
          <a:p>
            <a:pPr lvl="2" eaLnBrk="1" hangingPunct="1">
              <a:lnSpc>
                <a:spcPct val="90000"/>
              </a:lnSpc>
            </a:pPr>
            <a:r>
              <a:rPr lang="en-US" altLang="zh-CN" dirty="0"/>
              <a:t>add loops.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To find the </a:t>
            </a:r>
            <a:r>
              <a:rPr lang="en-US" altLang="zh-CN" i="1" dirty="0">
                <a:solidFill>
                  <a:schemeClr val="hlink"/>
                </a:solidFill>
              </a:rPr>
              <a:t>symmetric closure</a:t>
            </a:r>
            <a:endParaRPr lang="en-US" altLang="zh-CN" dirty="0"/>
          </a:p>
          <a:p>
            <a:pPr lvl="2" eaLnBrk="1" hangingPunct="1">
              <a:lnSpc>
                <a:spcPct val="90000"/>
              </a:lnSpc>
            </a:pPr>
            <a:r>
              <a:rPr lang="en-US" altLang="zh-CN" dirty="0"/>
              <a:t>add arcs in the opposite direction.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To find the </a:t>
            </a:r>
            <a:r>
              <a:rPr lang="en-US" altLang="zh-CN" i="1" dirty="0">
                <a:solidFill>
                  <a:schemeClr val="hlink"/>
                </a:solidFill>
              </a:rPr>
              <a:t>transitive closure</a:t>
            </a:r>
            <a:endParaRPr lang="en-US" altLang="zh-CN" dirty="0"/>
          </a:p>
          <a:p>
            <a:pPr lvl="2" eaLnBrk="1" hangingPunct="1">
              <a:lnSpc>
                <a:spcPct val="90000"/>
              </a:lnSpc>
            </a:pPr>
            <a:r>
              <a:rPr lang="en-US" altLang="zh-CN" dirty="0"/>
              <a:t>if there is a path from </a:t>
            </a:r>
            <a:r>
              <a:rPr lang="en-US" altLang="zh-CN" i="1" dirty="0"/>
              <a:t>a</a:t>
            </a:r>
            <a:r>
              <a:rPr lang="en-US" altLang="zh-CN" dirty="0"/>
              <a:t> to </a:t>
            </a:r>
            <a:r>
              <a:rPr lang="en-US" altLang="zh-CN" i="1" dirty="0"/>
              <a:t>b</a:t>
            </a:r>
            <a:r>
              <a:rPr lang="en-US" altLang="zh-CN" dirty="0"/>
              <a:t>, add an arc from </a:t>
            </a:r>
            <a:r>
              <a:rPr lang="en-US" altLang="zh-CN" i="1" dirty="0"/>
              <a:t>a</a:t>
            </a:r>
            <a:r>
              <a:rPr lang="en-US" altLang="zh-CN" dirty="0"/>
              <a:t> to </a:t>
            </a:r>
            <a:r>
              <a:rPr lang="en-US" altLang="zh-CN" i="1" dirty="0"/>
              <a:t>b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2531" name="日期占位符 4"/>
          <p:cNvSpPr txBox="1">
            <a:spLocks noGrp="1"/>
          </p:cNvSpPr>
          <p:nvPr>
            <p:ph type="dt" sz="half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253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/>
              <a:t>Reflexive Closure</a:t>
            </a:r>
            <a:endParaRPr lang="zh-CN" altLang="en-US" dirty="0"/>
          </a:p>
        </p:txBody>
      </p:sp>
      <p:sp>
        <p:nvSpPr>
          <p:cNvPr id="2253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en-US" altLang="zh-CN" b="1" dirty="0"/>
              <a:t>Theorem: </a:t>
            </a:r>
            <a:endParaRPr lang="en-US" altLang="zh-CN" b="1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Let </a:t>
            </a:r>
            <a:r>
              <a:rPr lang="en-US" altLang="zh-CN" i="1" dirty="0"/>
              <a:t>R </a:t>
            </a:r>
            <a:r>
              <a:rPr lang="en-US" altLang="zh-CN" dirty="0"/>
              <a:t>be a relation on A.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The </a:t>
            </a:r>
            <a:r>
              <a:rPr lang="en-US" altLang="zh-CN" i="1" dirty="0">
                <a:solidFill>
                  <a:schemeClr val="hlink"/>
                </a:solidFill>
              </a:rPr>
              <a:t>reflexive closure</a:t>
            </a:r>
            <a:r>
              <a:rPr lang="en-US" altLang="zh-CN" i="1" dirty="0"/>
              <a:t> </a:t>
            </a:r>
            <a:r>
              <a:rPr lang="en-US" altLang="zh-CN" dirty="0"/>
              <a:t>of </a:t>
            </a:r>
            <a:r>
              <a:rPr lang="en-US" altLang="zh-CN" i="1" dirty="0"/>
              <a:t>R</a:t>
            </a:r>
            <a:r>
              <a:rPr lang="en-US" altLang="zh-CN" dirty="0"/>
              <a:t>, denoted </a:t>
            </a:r>
            <a:r>
              <a:rPr lang="en-US" altLang="zh-CN" dirty="0">
                <a:solidFill>
                  <a:schemeClr val="hlink"/>
                </a:solidFill>
              </a:rPr>
              <a:t>r(</a:t>
            </a:r>
            <a:r>
              <a:rPr lang="en-US" altLang="zh-CN" i="1" dirty="0">
                <a:solidFill>
                  <a:schemeClr val="hlink"/>
                </a:solidFill>
              </a:rPr>
              <a:t>R</a:t>
            </a:r>
            <a:r>
              <a:rPr lang="en-US" altLang="zh-CN" dirty="0">
                <a:solidFill>
                  <a:schemeClr val="hlink"/>
                </a:solidFill>
              </a:rPr>
              <a:t>)</a:t>
            </a:r>
            <a:r>
              <a:rPr lang="en-US" altLang="zh-CN" dirty="0"/>
              <a:t>, is </a:t>
            </a:r>
            <a:r>
              <a:rPr lang="en-US" altLang="zh-CN" i="1" dirty="0"/>
              <a:t>R</a:t>
            </a:r>
            <a:r>
              <a:rPr lang="en-US" altLang="zh-CN" dirty="0">
                <a:latin typeface="Symbol" panose="05050102010706020507" pitchFamily="18" charset="2"/>
              </a:rPr>
              <a:t>È</a:t>
            </a:r>
            <a:r>
              <a:rPr lang="en-US" altLang="zh-CN" dirty="0">
                <a:latin typeface="Symbol" panose="05050102010706020507" pitchFamily="18" charset="2"/>
                <a:sym typeface="+mn-ea"/>
              </a:rPr>
              <a:t>D</a:t>
            </a:r>
            <a:r>
              <a:rPr lang="en-US" altLang="zh-CN" dirty="0"/>
              <a:t>.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where </a:t>
            </a:r>
            <a:r>
              <a:rPr lang="en-US" altLang="zh-CN" dirty="0">
                <a:latin typeface="Symbol" panose="05050102010706020507" pitchFamily="18" charset="2"/>
                <a:sym typeface="+mn-ea"/>
              </a:rPr>
              <a:t>D</a:t>
            </a:r>
            <a:r>
              <a:rPr lang="en-US" altLang="zh-CN" dirty="0"/>
              <a:t>= {(a, a) | a ∈ A} is the diagonal relation on A.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Method: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Add loops to all vertices on the digraph representation of </a:t>
            </a:r>
            <a:r>
              <a:rPr lang="en-US" altLang="zh-CN" i="1" dirty="0"/>
              <a:t>R</a:t>
            </a:r>
            <a:r>
              <a:rPr lang="en-US" altLang="zh-CN" dirty="0"/>
              <a:t>.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Put 1’s on the diagonal of the connection matrix of </a:t>
            </a:r>
            <a:r>
              <a:rPr lang="en-US" altLang="zh-CN" i="1" dirty="0"/>
              <a:t>R.</a:t>
            </a:r>
            <a:endParaRPr lang="zh-CN" alt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3555" name="日期占位符 4"/>
          <p:cNvSpPr txBox="1">
            <a:spLocks noGrp="1"/>
          </p:cNvSpPr>
          <p:nvPr>
            <p:ph type="dt" sz="half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3556" name="页脚占位符 5"/>
          <p:cNvSpPr txBox="1">
            <a:spLocks noGrp="1"/>
          </p:cNvSpPr>
          <p:nvPr>
            <p:ph type="ftr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355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i="1" dirty="0"/>
              <a:t>Symmetric closure</a:t>
            </a:r>
            <a:endParaRPr lang="zh-CN" altLang="en-US" i="1" dirty="0"/>
          </a:p>
        </p:txBody>
      </p:sp>
      <p:sp>
        <p:nvSpPr>
          <p:cNvPr id="2355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b="1" dirty="0"/>
              <a:t>Theorem</a:t>
            </a:r>
            <a:endParaRPr lang="en-US" altLang="zh-CN" b="1" dirty="0"/>
          </a:p>
          <a:p>
            <a:pPr lvl="1" eaLnBrk="1" hangingPunct="1"/>
            <a:r>
              <a:rPr lang="en-US" altLang="zh-CN" dirty="0"/>
              <a:t>Let </a:t>
            </a:r>
            <a:r>
              <a:rPr lang="en-US" altLang="zh-CN" i="1" dirty="0"/>
              <a:t>R </a:t>
            </a:r>
            <a:r>
              <a:rPr lang="en-US" altLang="zh-CN" dirty="0"/>
              <a:t>be a relation on A. 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The </a:t>
            </a:r>
            <a:r>
              <a:rPr lang="en-US" altLang="zh-CN" i="1" dirty="0">
                <a:solidFill>
                  <a:schemeClr val="hlink"/>
                </a:solidFill>
              </a:rPr>
              <a:t>symmetric closure</a:t>
            </a:r>
            <a:r>
              <a:rPr lang="en-US" altLang="zh-CN" i="1" dirty="0"/>
              <a:t> </a:t>
            </a:r>
            <a:r>
              <a:rPr lang="en-US" altLang="zh-CN" dirty="0"/>
              <a:t>of </a:t>
            </a:r>
            <a:r>
              <a:rPr lang="en-US" altLang="zh-CN" i="1" dirty="0"/>
              <a:t>R</a:t>
            </a:r>
            <a:r>
              <a:rPr lang="en-US" altLang="zh-CN" dirty="0"/>
              <a:t>, denoted </a:t>
            </a:r>
            <a:r>
              <a:rPr lang="en-US" altLang="zh-CN" dirty="0">
                <a:solidFill>
                  <a:schemeClr val="hlink"/>
                </a:solidFill>
              </a:rPr>
              <a:t>s(</a:t>
            </a:r>
            <a:r>
              <a:rPr lang="en-US" altLang="zh-CN" i="1" dirty="0">
                <a:solidFill>
                  <a:schemeClr val="hlink"/>
                </a:solidFill>
              </a:rPr>
              <a:t>R</a:t>
            </a:r>
            <a:r>
              <a:rPr lang="en-US" altLang="zh-CN" dirty="0">
                <a:solidFill>
                  <a:schemeClr val="hlink"/>
                </a:solidFill>
              </a:rPr>
              <a:t>)</a:t>
            </a:r>
            <a:r>
              <a:rPr lang="en-US" altLang="zh-CN" dirty="0"/>
              <a:t>, is the relation </a:t>
            </a:r>
            <a:r>
              <a:rPr lang="en-US" altLang="zh-CN" i="1" dirty="0"/>
              <a:t>R</a:t>
            </a:r>
            <a:r>
              <a:rPr lang="en-US" altLang="zh-CN" dirty="0">
                <a:latin typeface="Symbol" panose="05050102010706020507" pitchFamily="18" charset="2"/>
              </a:rPr>
              <a:t>È</a:t>
            </a:r>
            <a:r>
              <a:rPr lang="en-US" altLang="zh-CN" i="1" dirty="0"/>
              <a:t>R</a:t>
            </a:r>
            <a:r>
              <a:rPr lang="en-US" altLang="zh-CN" baseline="30000" dirty="0">
                <a:latin typeface="Symbol" panose="05050102010706020507" pitchFamily="18" charset="2"/>
              </a:rPr>
              <a:t>-</a:t>
            </a:r>
            <a:r>
              <a:rPr lang="en-US" altLang="zh-CN" baseline="30000" dirty="0"/>
              <a:t>1</a:t>
            </a:r>
            <a:r>
              <a:rPr lang="en-US" altLang="zh-CN" dirty="0"/>
              <a:t>.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where</a:t>
            </a:r>
            <a:r>
              <a:rPr lang="en-US" altLang="zh-CN" dirty="0"/>
              <a:t> </a:t>
            </a:r>
            <a:r>
              <a:rPr lang="en-US" altLang="zh-CN" i="1" dirty="0">
                <a:sym typeface="+mn-ea"/>
              </a:rPr>
              <a:t>R</a:t>
            </a:r>
            <a:r>
              <a:rPr lang="en-US" altLang="zh-CN" baseline="30000" dirty="0">
                <a:latin typeface="Symbol" panose="05050102010706020507" pitchFamily="18" charset="2"/>
                <a:sym typeface="+mn-ea"/>
              </a:rPr>
              <a:t>-</a:t>
            </a:r>
            <a:r>
              <a:rPr lang="en-US" altLang="zh-CN" baseline="30000" dirty="0">
                <a:sym typeface="+mn-ea"/>
              </a:rPr>
              <a:t>1</a:t>
            </a:r>
            <a:r>
              <a:rPr lang="zh-CN" altLang="en-US" dirty="0"/>
              <a:t> = {(b, a) | (a, b) ∈ R}.</a:t>
            </a:r>
            <a:endParaRPr lang="zh-CN" alt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4579" name="日期占位符 4"/>
          <p:cNvSpPr txBox="1">
            <a:spLocks noGrp="1"/>
          </p:cNvSpPr>
          <p:nvPr>
            <p:ph type="dt" sz="half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4580" name="页脚占位符 5"/>
          <p:cNvSpPr txBox="1">
            <a:spLocks noGrp="1"/>
          </p:cNvSpPr>
          <p:nvPr>
            <p:ph type="ftr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458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/>
              <a:t>Theorem</a:t>
            </a:r>
            <a:endParaRPr lang="zh-CN" altLang="en-US" dirty="0"/>
          </a:p>
        </p:txBody>
      </p:sp>
      <p:sp>
        <p:nvSpPr>
          <p:cNvPr id="2458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i="1" dirty="0"/>
              <a:t>R </a:t>
            </a:r>
            <a:r>
              <a:rPr lang="en-US" altLang="zh-CN" dirty="0"/>
              <a:t>is symmetric 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If and only if</a:t>
            </a:r>
            <a:endParaRPr lang="en-US" altLang="zh-CN" dirty="0"/>
          </a:p>
          <a:p>
            <a:pPr eaLnBrk="1" hangingPunct="1"/>
            <a:r>
              <a:rPr lang="en-US" altLang="zh-CN" i="1" dirty="0"/>
              <a:t>R = R</a:t>
            </a:r>
            <a:r>
              <a:rPr lang="en-US" altLang="zh-CN" baseline="30000" dirty="0"/>
              <a:t>-1</a:t>
            </a:r>
            <a:endParaRPr lang="en-US" altLang="zh-CN" baseline="30000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lvl="1" eaLnBrk="1" hangingPunct="1"/>
            <a:r>
              <a:rPr lang="en-US" altLang="zh-CN" dirty="0"/>
              <a:t>Note: in digraph of a symmetric relation, use </a:t>
            </a:r>
            <a:r>
              <a:rPr lang="en-US" altLang="zh-CN" i="1" dirty="0">
                <a:solidFill>
                  <a:schemeClr val="hlink"/>
                </a:solidFill>
              </a:rPr>
              <a:t>undirected edges</a:t>
            </a:r>
            <a:r>
              <a:rPr lang="en-US" altLang="zh-CN" dirty="0"/>
              <a:t> instead of </a:t>
            </a:r>
            <a:r>
              <a:rPr lang="en-US" altLang="zh-CN" i="1" dirty="0">
                <a:solidFill>
                  <a:schemeClr val="hlink"/>
                </a:solidFill>
              </a:rPr>
              <a:t>arcs</a:t>
            </a:r>
            <a:endParaRPr lang="zh-CN" altLang="en-US" i="1" dirty="0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 txBox="1">
            <a:spLocks noGrp="1"/>
          </p:cNvSpPr>
          <p:nvPr>
            <p:ph type="sldNum" sz="quarter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5603" name="日期占位符 6"/>
          <p:cNvSpPr txBox="1">
            <a:spLocks noGrp="1"/>
          </p:cNvSpPr>
          <p:nvPr>
            <p:ph type="dt" sz="half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5604" name="页脚占位符 7"/>
          <p:cNvSpPr txBox="1">
            <a:spLocks noGrp="1"/>
          </p:cNvSpPr>
          <p:nvPr>
            <p:ph type="ftr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560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/>
              <a:t>Example</a:t>
            </a:r>
            <a:endParaRPr lang="zh-CN" altLang="en-US" dirty="0"/>
          </a:p>
        </p:txBody>
      </p:sp>
      <p:pic>
        <p:nvPicPr>
          <p:cNvPr id="25606" name="Picture 3"/>
          <p:cNvPicPr>
            <a:picLocks noGrp="1" noChangeAspect="1"/>
          </p:cNvPicPr>
          <p:nvPr>
            <p:ph sz="half"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468313" y="2420938"/>
            <a:ext cx="2333625" cy="2209800"/>
          </a:xfrm>
        </p:spPr>
      </p:pic>
      <p:pic>
        <p:nvPicPr>
          <p:cNvPr id="25607" name="Picture 4"/>
          <p:cNvPicPr>
            <a:picLocks noGrp="1" noChangeAspect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3132138" y="2492375"/>
            <a:ext cx="2592387" cy="2198688"/>
          </a:xfrm>
        </p:spPr>
      </p:pic>
      <p:pic>
        <p:nvPicPr>
          <p:cNvPr id="25608" name="Picture 5"/>
          <p:cNvPicPr>
            <a:picLocks noGrp="1" noChangeAspect="1"/>
          </p:cNvPicPr>
          <p:nvPr>
            <p:ph sz="quarter" idx="3"/>
          </p:nvPr>
        </p:nvPicPr>
        <p:blipFill>
          <a:blip r:embed="rId3"/>
          <a:srcRect/>
          <a:stretch>
            <a:fillRect/>
          </a:stretch>
        </p:blipFill>
        <p:spPr>
          <a:xfrm>
            <a:off x="6227763" y="2565400"/>
            <a:ext cx="2363787" cy="2179638"/>
          </a:xfr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6627" name="日期占位符 4"/>
          <p:cNvSpPr txBox="1">
            <a:spLocks noGrp="1"/>
          </p:cNvSpPr>
          <p:nvPr>
            <p:ph type="dt" sz="half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662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/>
              <a:t>Paths in Directed Graphs</a:t>
            </a:r>
            <a:endParaRPr lang="en-US" altLang="zh-CN" dirty="0"/>
          </a:p>
        </p:txBody>
      </p:sp>
      <p:sp>
        <p:nvSpPr>
          <p:cNvPr id="2663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endParaRPr lang="en-US" altLang="zh-CN" i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8150" y="2109470"/>
            <a:ext cx="8267700" cy="2638425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2400" y="152400"/>
            <a:ext cx="8705850" cy="611378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Path in Relation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/>
            <a:r>
              <a:rPr lang="en-US" altLang="zh-CN" sz="3200" dirty="0">
                <a:sym typeface="+mn-ea"/>
              </a:rPr>
              <a:t>Suppose that </a:t>
            </a:r>
            <a:r>
              <a:rPr lang="en-US" altLang="zh-CN" sz="3200" i="1" dirty="0">
                <a:sym typeface="+mn-ea"/>
              </a:rPr>
              <a:t>R</a:t>
            </a:r>
            <a:r>
              <a:rPr lang="en-US" altLang="zh-CN" sz="3200" dirty="0">
                <a:sym typeface="+mn-ea"/>
              </a:rPr>
              <a:t> is a relation on a set </a:t>
            </a:r>
            <a:r>
              <a:rPr lang="en-US" altLang="zh-CN" sz="3200" i="1" dirty="0">
                <a:sym typeface="+mn-ea"/>
              </a:rPr>
              <a:t>A</a:t>
            </a:r>
            <a:r>
              <a:rPr lang="en-US" altLang="zh-CN" sz="3200" dirty="0">
                <a:sym typeface="+mn-ea"/>
              </a:rPr>
              <a:t>. A </a:t>
            </a:r>
            <a:r>
              <a:rPr lang="en-US" altLang="zh-CN" sz="3200" i="1" dirty="0">
                <a:solidFill>
                  <a:schemeClr val="hlink"/>
                </a:solidFill>
                <a:sym typeface="+mn-ea"/>
              </a:rPr>
              <a:t>path of length n</a:t>
            </a:r>
            <a:r>
              <a:rPr lang="en-US" altLang="zh-CN" sz="3200" dirty="0">
                <a:sym typeface="+mn-ea"/>
              </a:rPr>
              <a:t> in </a:t>
            </a:r>
            <a:r>
              <a:rPr lang="en-US" altLang="zh-CN" sz="3200" i="1" dirty="0">
                <a:sym typeface="+mn-ea"/>
              </a:rPr>
              <a:t>R</a:t>
            </a:r>
            <a:r>
              <a:rPr lang="en-US" altLang="zh-CN" sz="3200" dirty="0">
                <a:sym typeface="+mn-ea"/>
              </a:rPr>
              <a:t> from </a:t>
            </a:r>
            <a:r>
              <a:rPr lang="en-US" altLang="zh-CN" sz="3200" i="1" dirty="0">
                <a:sym typeface="+mn-ea"/>
              </a:rPr>
              <a:t>a</a:t>
            </a:r>
            <a:r>
              <a:rPr lang="en-US" altLang="zh-CN" sz="3200" dirty="0">
                <a:sym typeface="+mn-ea"/>
              </a:rPr>
              <a:t> to </a:t>
            </a:r>
            <a:r>
              <a:rPr lang="en-US" altLang="zh-CN" sz="3200" i="1" dirty="0">
                <a:sym typeface="+mn-ea"/>
              </a:rPr>
              <a:t>b</a:t>
            </a:r>
            <a:r>
              <a:rPr lang="en-US" altLang="zh-CN" sz="3200" dirty="0">
                <a:sym typeface="+mn-ea"/>
              </a:rPr>
              <a:t> is a finite sequence </a:t>
            </a:r>
            <a:r>
              <a:rPr lang="zh-CN" altLang="en-US" sz="3200" dirty="0">
                <a:sym typeface="Symbol" panose="05050102010706020507" pitchFamily="18" charset="2"/>
              </a:rPr>
              <a:t></a:t>
            </a:r>
            <a:r>
              <a:rPr lang="en-US" altLang="zh-CN" sz="3200" dirty="0">
                <a:sym typeface="+mn-ea"/>
              </a:rPr>
              <a:t> : </a:t>
            </a:r>
            <a:r>
              <a:rPr lang="en-US" altLang="zh-CN" sz="3200" i="1" dirty="0">
                <a:sym typeface="+mn-ea"/>
              </a:rPr>
              <a:t>a</a:t>
            </a:r>
            <a:r>
              <a:rPr lang="en-US" altLang="zh-CN" sz="3200" dirty="0">
                <a:sym typeface="+mn-ea"/>
              </a:rPr>
              <a:t>, </a:t>
            </a:r>
            <a:r>
              <a:rPr lang="en-US" altLang="zh-CN" sz="3200" i="1" dirty="0">
                <a:sym typeface="+mn-ea"/>
              </a:rPr>
              <a:t>x</a:t>
            </a:r>
            <a:r>
              <a:rPr lang="en-US" altLang="zh-CN" sz="3200" baseline="-25000" dirty="0">
                <a:sym typeface="+mn-ea"/>
              </a:rPr>
              <a:t>1</a:t>
            </a:r>
            <a:r>
              <a:rPr lang="en-US" altLang="zh-CN" sz="3200" dirty="0">
                <a:sym typeface="+mn-ea"/>
              </a:rPr>
              <a:t> , </a:t>
            </a:r>
            <a:r>
              <a:rPr lang="en-US" altLang="zh-CN" sz="3200" i="1" dirty="0">
                <a:sym typeface="+mn-ea"/>
              </a:rPr>
              <a:t>x</a:t>
            </a:r>
            <a:r>
              <a:rPr lang="en-US" altLang="zh-CN" sz="3200" baseline="-25000" dirty="0">
                <a:sym typeface="+mn-ea"/>
              </a:rPr>
              <a:t>2</a:t>
            </a:r>
            <a:r>
              <a:rPr lang="en-US" altLang="zh-CN" sz="3200" dirty="0">
                <a:sym typeface="+mn-ea"/>
              </a:rPr>
              <a:t>, ..., </a:t>
            </a:r>
            <a:r>
              <a:rPr lang="en-US" altLang="zh-CN" sz="3200" i="1" dirty="0">
                <a:sym typeface="+mn-ea"/>
              </a:rPr>
              <a:t>x</a:t>
            </a:r>
            <a:r>
              <a:rPr lang="en-US" altLang="zh-CN" sz="3200" i="1" baseline="-25000" dirty="0">
                <a:sym typeface="+mn-ea"/>
              </a:rPr>
              <a:t>n</a:t>
            </a:r>
            <a:r>
              <a:rPr lang="en-US" altLang="zh-CN" sz="3200" baseline="-25000" dirty="0">
                <a:sym typeface="+mn-ea"/>
              </a:rPr>
              <a:t>-1</a:t>
            </a:r>
            <a:r>
              <a:rPr lang="en-US" altLang="zh-CN" sz="3200" dirty="0">
                <a:sym typeface="+mn-ea"/>
              </a:rPr>
              <a:t>, </a:t>
            </a:r>
            <a:r>
              <a:rPr lang="en-US" altLang="zh-CN" sz="3200" i="1" dirty="0">
                <a:sym typeface="+mn-ea"/>
              </a:rPr>
              <a:t>b</a:t>
            </a:r>
            <a:r>
              <a:rPr lang="en-US" altLang="zh-CN" sz="3200" dirty="0">
                <a:sym typeface="+mn-ea"/>
              </a:rPr>
              <a:t>, beginning with </a:t>
            </a:r>
            <a:r>
              <a:rPr lang="en-US" altLang="zh-CN" sz="3200" i="1" dirty="0">
                <a:sym typeface="+mn-ea"/>
              </a:rPr>
              <a:t>a</a:t>
            </a:r>
            <a:r>
              <a:rPr lang="en-US" altLang="zh-CN" sz="3200" dirty="0">
                <a:sym typeface="+mn-ea"/>
              </a:rPr>
              <a:t> and ending with </a:t>
            </a:r>
            <a:r>
              <a:rPr lang="en-US" altLang="zh-CN" sz="3200" i="1" dirty="0">
                <a:sym typeface="+mn-ea"/>
              </a:rPr>
              <a:t>b</a:t>
            </a:r>
            <a:r>
              <a:rPr lang="en-US" altLang="zh-CN" sz="3200" dirty="0">
                <a:sym typeface="+mn-ea"/>
              </a:rPr>
              <a:t>, such that</a:t>
            </a:r>
            <a:endParaRPr lang="en-US" altLang="zh-CN" sz="3200" dirty="0"/>
          </a:p>
          <a:p>
            <a:pPr lvl="1" eaLnBrk="1" hangingPunct="1"/>
            <a:r>
              <a:rPr lang="en-US" altLang="zh-CN" sz="3200" i="1" dirty="0">
                <a:sym typeface="+mn-ea"/>
              </a:rPr>
              <a:t>a R</a:t>
            </a:r>
            <a:r>
              <a:rPr lang="en-US" altLang="zh-CN" sz="3200" dirty="0">
                <a:sym typeface="+mn-ea"/>
              </a:rPr>
              <a:t> </a:t>
            </a:r>
            <a:r>
              <a:rPr lang="en-US" altLang="zh-CN" sz="3200" i="1" dirty="0">
                <a:sym typeface="+mn-ea"/>
              </a:rPr>
              <a:t>x</a:t>
            </a:r>
            <a:r>
              <a:rPr lang="en-US" altLang="zh-CN" sz="3200" baseline="-25000" dirty="0">
                <a:sym typeface="+mn-ea"/>
              </a:rPr>
              <a:t>1</a:t>
            </a:r>
            <a:r>
              <a:rPr lang="en-US" altLang="zh-CN" sz="3200" dirty="0">
                <a:sym typeface="+mn-ea"/>
              </a:rPr>
              <a:t>, </a:t>
            </a:r>
            <a:r>
              <a:rPr lang="en-US" altLang="zh-CN" sz="3200" i="1" dirty="0">
                <a:sym typeface="+mn-ea"/>
              </a:rPr>
              <a:t>x</a:t>
            </a:r>
            <a:r>
              <a:rPr lang="en-US" altLang="zh-CN" sz="3200" baseline="-25000" dirty="0">
                <a:sym typeface="+mn-ea"/>
              </a:rPr>
              <a:t>1</a:t>
            </a:r>
            <a:r>
              <a:rPr lang="en-US" altLang="zh-CN" sz="3200" dirty="0">
                <a:sym typeface="+mn-ea"/>
              </a:rPr>
              <a:t> </a:t>
            </a:r>
            <a:r>
              <a:rPr lang="en-US" altLang="zh-CN" sz="3200" i="1" dirty="0">
                <a:sym typeface="+mn-ea"/>
              </a:rPr>
              <a:t>R</a:t>
            </a:r>
            <a:r>
              <a:rPr lang="en-US" altLang="zh-CN" sz="3200" dirty="0">
                <a:sym typeface="+mn-ea"/>
              </a:rPr>
              <a:t> </a:t>
            </a:r>
            <a:r>
              <a:rPr lang="en-US" altLang="zh-CN" sz="3200" i="1" dirty="0">
                <a:sym typeface="+mn-ea"/>
              </a:rPr>
              <a:t>x</a:t>
            </a:r>
            <a:r>
              <a:rPr lang="en-US" altLang="zh-CN" sz="3200" baseline="-25000" dirty="0">
                <a:sym typeface="+mn-ea"/>
              </a:rPr>
              <a:t>2</a:t>
            </a:r>
            <a:r>
              <a:rPr lang="en-US" altLang="zh-CN" sz="3200" dirty="0">
                <a:sym typeface="+mn-ea"/>
              </a:rPr>
              <a:t>, ..., </a:t>
            </a:r>
            <a:r>
              <a:rPr lang="en-US" altLang="zh-CN" sz="3200" i="1" dirty="0">
                <a:sym typeface="+mn-ea"/>
              </a:rPr>
              <a:t>x</a:t>
            </a:r>
            <a:r>
              <a:rPr lang="en-US" altLang="zh-CN" sz="3200" i="1" baseline="-25000" dirty="0">
                <a:sym typeface="+mn-ea"/>
              </a:rPr>
              <a:t>n</a:t>
            </a:r>
            <a:r>
              <a:rPr lang="en-US" altLang="zh-CN" sz="3200" baseline="-25000" dirty="0">
                <a:sym typeface="+mn-ea"/>
              </a:rPr>
              <a:t>-1</a:t>
            </a:r>
            <a:r>
              <a:rPr lang="en-US" altLang="zh-CN" sz="3200" dirty="0">
                <a:sym typeface="+mn-ea"/>
              </a:rPr>
              <a:t> </a:t>
            </a:r>
            <a:r>
              <a:rPr lang="en-US" altLang="zh-CN" sz="3200" i="1" dirty="0">
                <a:sym typeface="+mn-ea"/>
              </a:rPr>
              <a:t>R</a:t>
            </a:r>
            <a:r>
              <a:rPr lang="en-US" altLang="zh-CN" sz="3200" dirty="0">
                <a:sym typeface="+mn-ea"/>
              </a:rPr>
              <a:t> </a:t>
            </a:r>
            <a:r>
              <a:rPr lang="en-US" altLang="zh-CN" sz="3200" i="1" dirty="0">
                <a:sym typeface="+mn-ea"/>
              </a:rPr>
              <a:t>b</a:t>
            </a:r>
            <a:endParaRPr lang="en-US" altLang="zh-CN" sz="3200" i="1" dirty="0">
              <a:sym typeface="+mn-ea"/>
            </a:endParaRPr>
          </a:p>
          <a:p>
            <a:pPr lvl="1" eaLnBrk="1" hangingPunct="1"/>
            <a:endParaRPr lang="en-US" altLang="zh-CN" sz="3200" i="1" dirty="0">
              <a:sym typeface="+mn-ea"/>
            </a:endParaRPr>
          </a:p>
          <a:p>
            <a:pPr lvl="1" eaLnBrk="1" hangingPunct="1"/>
            <a:r>
              <a:rPr lang="en-US" altLang="zh-CN" sz="3200" i="1" dirty="0"/>
              <a:t>THEOREM 1</a:t>
            </a:r>
            <a:r>
              <a:rPr lang="zh-CN" altLang="en-US" sz="3200" i="1" dirty="0"/>
              <a:t>：</a:t>
            </a:r>
            <a:r>
              <a:rPr lang="en-US" altLang="zh-CN" sz="3200" i="1" dirty="0"/>
              <a:t> Let R be a relation on a set A. There is a path of length n, where n is a positive integer, from a to b if and only if (a, b) ∈ R</a:t>
            </a:r>
            <a:r>
              <a:rPr lang="en-US" altLang="zh-CN" sz="3200" i="1" baseline="30000" dirty="0"/>
              <a:t>n</a:t>
            </a:r>
            <a:r>
              <a:rPr lang="en-US" altLang="zh-CN" sz="3200" i="1" dirty="0"/>
              <a:t>.</a:t>
            </a:r>
            <a:endParaRPr lang="en-US" altLang="zh-CN" sz="3200" i="1" dirty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8675" name="日期占位符 4"/>
          <p:cNvSpPr txBox="1">
            <a:spLocks noGrp="1"/>
          </p:cNvSpPr>
          <p:nvPr>
            <p:ph type="dt" sz="half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8676" name="页脚占位符 5"/>
          <p:cNvSpPr txBox="1">
            <a:spLocks noGrp="1"/>
          </p:cNvSpPr>
          <p:nvPr>
            <p:ph type="ftr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867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/>
              <a:t>Some definitions</a:t>
            </a:r>
            <a:endParaRPr lang="en-US" altLang="zh-CN" dirty="0"/>
          </a:p>
        </p:txBody>
      </p:sp>
      <p:sp>
        <p:nvSpPr>
          <p:cNvPr id="2867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A path that begins and ends at the same vertex is called a </a:t>
            </a:r>
            <a:r>
              <a:rPr lang="en-US" altLang="zh-CN" sz="2800" i="1" dirty="0">
                <a:solidFill>
                  <a:schemeClr val="hlink"/>
                </a:solidFill>
              </a:rPr>
              <a:t>cycle</a:t>
            </a:r>
            <a:r>
              <a:rPr lang="en-US" altLang="zh-CN" sz="2800" dirty="0"/>
              <a:t>.</a:t>
            </a:r>
            <a:endParaRPr lang="en-US" altLang="zh-CN" sz="2800" dirty="0"/>
          </a:p>
          <a:p>
            <a:pPr eaLnBrk="1" hangingPunct="1">
              <a:lnSpc>
                <a:spcPct val="80000"/>
              </a:lnSpc>
            </a:pPr>
            <a:r>
              <a:rPr lang="en-US" altLang="zh-CN" sz="2800" i="1" dirty="0">
                <a:solidFill>
                  <a:schemeClr val="hlink"/>
                </a:solidFill>
              </a:rPr>
              <a:t>R</a:t>
            </a:r>
            <a:r>
              <a:rPr lang="en-US" altLang="zh-CN" sz="2800" i="1" baseline="30000" dirty="0">
                <a:solidFill>
                  <a:schemeClr val="hlink"/>
                </a:solidFill>
              </a:rPr>
              <a:t>n</a:t>
            </a:r>
            <a:r>
              <a:rPr lang="en-US" altLang="zh-CN" sz="2800" dirty="0"/>
              <a:t> : </a:t>
            </a:r>
            <a:r>
              <a:rPr lang="en-US" altLang="zh-CN" sz="2800" i="1" dirty="0"/>
              <a:t>x</a:t>
            </a:r>
            <a:r>
              <a:rPr lang="en-US" altLang="zh-CN" sz="2800" dirty="0"/>
              <a:t> </a:t>
            </a:r>
            <a:r>
              <a:rPr lang="en-US" altLang="zh-CN" sz="2800" i="1" dirty="0"/>
              <a:t>R</a:t>
            </a:r>
            <a:r>
              <a:rPr lang="en-US" altLang="zh-CN" sz="2800" i="1" baseline="30000" dirty="0"/>
              <a:t>n</a:t>
            </a:r>
            <a:r>
              <a:rPr lang="en-US" altLang="zh-CN" sz="2800" dirty="0"/>
              <a:t> </a:t>
            </a:r>
            <a:r>
              <a:rPr lang="en-US" altLang="zh-CN" sz="2800" i="1" dirty="0"/>
              <a:t>y</a:t>
            </a:r>
            <a:r>
              <a:rPr lang="en-US" altLang="zh-CN" sz="2800" dirty="0"/>
              <a:t> means that there is a path of length </a:t>
            </a:r>
            <a:r>
              <a:rPr lang="en-US" altLang="zh-CN" sz="2800" i="1" dirty="0"/>
              <a:t>n</a:t>
            </a:r>
            <a:r>
              <a:rPr lang="en-US" altLang="zh-CN" sz="2800" dirty="0"/>
              <a:t> from </a:t>
            </a:r>
            <a:r>
              <a:rPr lang="en-US" altLang="zh-CN" sz="2800" i="1" dirty="0"/>
              <a:t>x</a:t>
            </a:r>
            <a:r>
              <a:rPr lang="en-US" altLang="zh-CN" sz="2800" dirty="0"/>
              <a:t> to </a:t>
            </a:r>
            <a:r>
              <a:rPr lang="en-US" altLang="zh-CN" sz="2800" i="1" dirty="0"/>
              <a:t>y</a:t>
            </a:r>
            <a:r>
              <a:rPr lang="en-US" altLang="zh-CN" sz="2800" dirty="0"/>
              <a:t> in </a:t>
            </a:r>
            <a:r>
              <a:rPr lang="en-US" altLang="zh-CN" sz="2800" i="1" dirty="0"/>
              <a:t>R</a:t>
            </a:r>
            <a:r>
              <a:rPr lang="en-US" altLang="zh-CN" sz="2800" dirty="0"/>
              <a:t>.</a:t>
            </a:r>
            <a:endParaRPr lang="en-US" altLang="zh-CN" sz="28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i="1" dirty="0"/>
              <a:t>R</a:t>
            </a:r>
            <a:r>
              <a:rPr lang="en-US" altLang="zh-CN" sz="2400" i="1" baseline="30000" dirty="0"/>
              <a:t>n 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</a:pPr>
            <a:r>
              <a:rPr lang="en-US" altLang="zh-CN" sz="2800" i="1" dirty="0">
                <a:solidFill>
                  <a:schemeClr val="hlink"/>
                </a:solidFill>
              </a:rPr>
              <a:t>R</a:t>
            </a:r>
            <a:r>
              <a:rPr lang="en-US" altLang="zh-CN" sz="2800" baseline="30000" dirty="0">
                <a:solidFill>
                  <a:schemeClr val="hlink"/>
                </a:solidFill>
                <a:sym typeface="Symbol" panose="05050102010706020507" pitchFamily="18" charset="2"/>
              </a:rPr>
              <a:t>*</a:t>
            </a:r>
            <a:r>
              <a:rPr lang="en-US" altLang="zh-CN" sz="2800" i="1" baseline="30000" dirty="0"/>
              <a:t> </a:t>
            </a:r>
            <a:r>
              <a:rPr lang="en-US" altLang="zh-CN" sz="2800" dirty="0"/>
              <a:t>: </a:t>
            </a:r>
            <a:r>
              <a:rPr lang="en-US" altLang="zh-CN" sz="2800" i="1" dirty="0"/>
              <a:t>x</a:t>
            </a:r>
            <a:r>
              <a:rPr lang="en-US" altLang="zh-CN" sz="2800" dirty="0"/>
              <a:t> </a:t>
            </a:r>
            <a:r>
              <a:rPr lang="en-US" altLang="zh-CN" sz="2800" i="1" dirty="0"/>
              <a:t>R</a:t>
            </a:r>
            <a:r>
              <a:rPr lang="en-US" altLang="zh-CN" sz="2800" baseline="30000" dirty="0">
                <a:sym typeface="Symbol" panose="05050102010706020507" pitchFamily="18" charset="2"/>
              </a:rPr>
              <a:t>*</a:t>
            </a:r>
            <a:r>
              <a:rPr lang="en-US" altLang="zh-CN" sz="2800" dirty="0"/>
              <a:t> </a:t>
            </a:r>
            <a:r>
              <a:rPr lang="en-US" altLang="zh-CN" sz="2800" i="1" dirty="0"/>
              <a:t>y</a:t>
            </a:r>
            <a:r>
              <a:rPr lang="en-US" altLang="zh-CN" sz="2800" dirty="0"/>
              <a:t> </a:t>
            </a:r>
            <a:r>
              <a:rPr lang="zh-CN" altLang="en-US" sz="2800" dirty="0"/>
              <a:t>：</a:t>
            </a:r>
            <a:r>
              <a:rPr lang="en-US" altLang="zh-CN" sz="2800" dirty="0"/>
              <a:t> The connectivity relation R∗ consists of the pairs (a, b) such that there is a path of length at least one from a to b in R.</a:t>
            </a:r>
            <a:endParaRPr lang="en-US" altLang="zh-CN" sz="2800" dirty="0"/>
          </a:p>
          <a:p>
            <a:pPr eaLnBrk="1" hangingPunct="1">
              <a:lnSpc>
                <a:spcPct val="80000"/>
              </a:lnSpc>
            </a:pPr>
            <a:endParaRPr lang="zh-CN" altLang="en-US" sz="2800" dirty="0"/>
          </a:p>
          <a:p>
            <a:pPr eaLnBrk="1" hangingPunct="1">
              <a:lnSpc>
                <a:spcPct val="80000"/>
              </a:lnSpc>
            </a:pPr>
            <a:endParaRPr lang="zh-CN" altLang="en-US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0" y="4800600"/>
            <a:ext cx="2665730" cy="1317625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4"/>
          <p:cNvSpPr txBox="1">
            <a:spLocks noGrp="1"/>
          </p:cNvSpPr>
          <p:nvPr>
            <p:ph type="sldNum" sz="quarter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9699" name="日期占位符 5"/>
          <p:cNvSpPr txBox="1">
            <a:spLocks noGrp="1"/>
          </p:cNvSpPr>
          <p:nvPr>
            <p:ph type="dt" sz="half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9700" name="页脚占位符 6"/>
          <p:cNvSpPr txBox="1">
            <a:spLocks noGrp="1"/>
          </p:cNvSpPr>
          <p:nvPr>
            <p:ph type="ftr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970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/>
              <a:t>Example</a:t>
            </a:r>
            <a:endParaRPr lang="en-US" altLang="zh-CN" dirty="0"/>
          </a:p>
        </p:txBody>
      </p:sp>
      <p:sp>
        <p:nvSpPr>
          <p:cNvPr id="29702" name="Rectangle 3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4541837" cy="41148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dirty="0"/>
              <a:t>Let </a:t>
            </a:r>
            <a:r>
              <a:rPr lang="en-US" altLang="zh-CN" sz="2800" i="1" dirty="0"/>
              <a:t>A</a:t>
            </a:r>
            <a:r>
              <a:rPr lang="en-US" altLang="zh-CN" sz="2800" dirty="0"/>
              <a:t> = {1, 2, 3, 4, 5, 6}</a:t>
            </a:r>
            <a:endParaRPr lang="en-US" altLang="zh-CN" sz="2800" dirty="0"/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i="1" dirty="0"/>
              <a:t>R</a:t>
            </a:r>
            <a:r>
              <a:rPr lang="en-US" altLang="zh-CN" sz="2800" dirty="0"/>
              <a:t> is shown as in figure</a:t>
            </a:r>
            <a:endParaRPr lang="en-US" altLang="zh-CN" sz="2800" dirty="0"/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i="1" dirty="0"/>
              <a:t>R</a:t>
            </a:r>
            <a:r>
              <a:rPr lang="en-US" altLang="zh-CN" sz="2800" baseline="30000" dirty="0"/>
              <a:t>2 </a:t>
            </a:r>
            <a:r>
              <a:rPr lang="en-US" altLang="zh-CN" sz="2800" dirty="0"/>
              <a:t>= ?</a:t>
            </a:r>
            <a:endParaRPr lang="en-US" altLang="zh-CN" sz="2800" dirty="0"/>
          </a:p>
        </p:txBody>
      </p:sp>
      <p:grpSp>
        <p:nvGrpSpPr>
          <p:cNvPr id="2" name="Group 4"/>
          <p:cNvGrpSpPr/>
          <p:nvPr/>
        </p:nvGrpSpPr>
        <p:grpSpPr>
          <a:xfrm>
            <a:off x="250825" y="3630613"/>
            <a:ext cx="3973513" cy="2398712"/>
            <a:chOff x="295" y="1842"/>
            <a:chExt cx="2503" cy="1511"/>
          </a:xfrm>
        </p:grpSpPr>
        <p:sp>
          <p:nvSpPr>
            <p:cNvPr id="29715" name="Arc 5"/>
            <p:cNvSpPr/>
            <p:nvPr/>
          </p:nvSpPr>
          <p:spPr>
            <a:xfrm rot="5532524" flipV="1">
              <a:off x="1428" y="1842"/>
              <a:ext cx="227" cy="226"/>
            </a:xfrm>
            <a:custGeom>
              <a:avLst/>
              <a:gdLst>
                <a:gd name="txL" fmla="*/ 0 w 41708"/>
                <a:gd name="txT" fmla="*/ 0 h 43200"/>
                <a:gd name="txR" fmla="*/ 41708 w 41708"/>
                <a:gd name="txB" fmla="*/ 43200 h 432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41708" h="43200" fill="none">
                  <a:moveTo>
                    <a:pt x="27195" y="42462"/>
                  </a:moveTo>
                  <a:cubicBezTo>
                    <a:pt x="25370" y="42952"/>
                    <a:pt x="2348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484" y="-1"/>
                    <a:pt x="38462" y="5439"/>
                    <a:pt x="41707" y="13710"/>
                  </a:cubicBezTo>
                </a:path>
                <a:path w="41708" h="43200" stroke="0">
                  <a:moveTo>
                    <a:pt x="27195" y="42462"/>
                  </a:moveTo>
                  <a:cubicBezTo>
                    <a:pt x="25370" y="42952"/>
                    <a:pt x="2348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484" y="-1"/>
                    <a:pt x="38462" y="5439"/>
                    <a:pt x="41707" y="1371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 cap="flat" cmpd="sng">
              <a:solidFill>
                <a:srgbClr val="339966">
                  <a:alpha val="100000"/>
                </a:srgbClr>
              </a:solidFill>
              <a:prstDash val="solid"/>
              <a:miter lim="800000"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6" name="Line 6"/>
            <p:cNvSpPr/>
            <p:nvPr/>
          </p:nvSpPr>
          <p:spPr>
            <a:xfrm>
              <a:off x="2699" y="2250"/>
              <a:ext cx="0" cy="907"/>
            </a:xfrm>
            <a:prstGeom prst="line">
              <a:avLst/>
            </a:prstGeom>
            <a:ln w="25400" cap="flat" cmpd="sng">
              <a:solidFill>
                <a:srgbClr val="339966"/>
              </a:solidFill>
              <a:prstDash val="solid"/>
              <a:miter/>
              <a:headEnd type="none" w="med" len="med"/>
              <a:tailEnd type="stealth" w="lg" len="lg"/>
            </a:ln>
          </p:spPr>
        </p:sp>
        <p:sp>
          <p:nvSpPr>
            <p:cNvPr id="29717" name="Line 7"/>
            <p:cNvSpPr/>
            <p:nvPr/>
          </p:nvSpPr>
          <p:spPr>
            <a:xfrm>
              <a:off x="476" y="2114"/>
              <a:ext cx="998" cy="0"/>
            </a:xfrm>
            <a:prstGeom prst="line">
              <a:avLst/>
            </a:prstGeom>
            <a:ln w="25400" cap="flat" cmpd="sng">
              <a:solidFill>
                <a:srgbClr val="339966"/>
              </a:solidFill>
              <a:prstDash val="solid"/>
              <a:miter/>
              <a:headEnd type="none" w="med" len="med"/>
              <a:tailEnd type="stealth" w="lg" len="lg"/>
            </a:ln>
          </p:spPr>
        </p:sp>
        <p:grpSp>
          <p:nvGrpSpPr>
            <p:cNvPr id="29718" name="Group 8"/>
            <p:cNvGrpSpPr/>
            <p:nvPr/>
          </p:nvGrpSpPr>
          <p:grpSpPr>
            <a:xfrm>
              <a:off x="295" y="2023"/>
              <a:ext cx="2503" cy="1330"/>
              <a:chOff x="249" y="2024"/>
              <a:chExt cx="2503" cy="1330"/>
            </a:xfrm>
          </p:grpSpPr>
          <p:sp>
            <p:nvSpPr>
              <p:cNvPr id="29724" name="Oval 9"/>
              <p:cNvSpPr/>
              <p:nvPr/>
            </p:nvSpPr>
            <p:spPr>
              <a:xfrm>
                <a:off x="1429" y="2042"/>
                <a:ext cx="181" cy="18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29725" name="Oval 10"/>
              <p:cNvSpPr/>
              <p:nvPr/>
            </p:nvSpPr>
            <p:spPr>
              <a:xfrm>
                <a:off x="1437" y="3151"/>
                <a:ext cx="181" cy="18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29726" name="Oval 11"/>
              <p:cNvSpPr/>
              <p:nvPr/>
            </p:nvSpPr>
            <p:spPr>
              <a:xfrm>
                <a:off x="249" y="3136"/>
                <a:ext cx="181" cy="18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29727" name="Oval 12"/>
              <p:cNvSpPr/>
              <p:nvPr/>
            </p:nvSpPr>
            <p:spPr>
              <a:xfrm>
                <a:off x="258" y="2033"/>
                <a:ext cx="181" cy="18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29728" name="Text Box 13"/>
              <p:cNvSpPr txBox="1"/>
              <p:nvPr/>
            </p:nvSpPr>
            <p:spPr>
              <a:xfrm>
                <a:off x="1428" y="2024"/>
                <a:ext cx="186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600" dirty="0">
                    <a:solidFill>
                      <a:schemeClr val="hlink"/>
                    </a:solidFill>
                    <a:latin typeface="Tahoma" panose="020B0604030504040204" pitchFamily="34" charset="0"/>
                  </a:rPr>
                  <a:t>2</a:t>
                </a:r>
                <a:endParaRPr lang="en-US" altLang="zh-CN" sz="1600" dirty="0">
                  <a:solidFill>
                    <a:schemeClr val="hlin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9729" name="Text Box 14"/>
              <p:cNvSpPr txBox="1"/>
              <p:nvPr/>
            </p:nvSpPr>
            <p:spPr>
              <a:xfrm>
                <a:off x="1428" y="3142"/>
                <a:ext cx="186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600" dirty="0">
                    <a:solidFill>
                      <a:schemeClr val="hlink"/>
                    </a:solidFill>
                    <a:latin typeface="Tahoma" panose="020B0604030504040204" pitchFamily="34" charset="0"/>
                  </a:rPr>
                  <a:t>4</a:t>
                </a:r>
                <a:endParaRPr lang="en-US" altLang="zh-CN" sz="1600" dirty="0">
                  <a:solidFill>
                    <a:schemeClr val="hlin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9730" name="Text Box 15"/>
              <p:cNvSpPr txBox="1"/>
              <p:nvPr/>
            </p:nvSpPr>
            <p:spPr>
              <a:xfrm>
                <a:off x="249" y="3127"/>
                <a:ext cx="186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600" dirty="0">
                    <a:solidFill>
                      <a:schemeClr val="hlink"/>
                    </a:solidFill>
                    <a:latin typeface="Tahoma" panose="020B0604030504040204" pitchFamily="34" charset="0"/>
                  </a:rPr>
                  <a:t>3</a:t>
                </a:r>
                <a:endParaRPr lang="en-US" altLang="zh-CN" sz="1600" dirty="0">
                  <a:solidFill>
                    <a:schemeClr val="hlin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9731" name="Text Box 16"/>
              <p:cNvSpPr txBox="1"/>
              <p:nvPr/>
            </p:nvSpPr>
            <p:spPr>
              <a:xfrm>
                <a:off x="249" y="2024"/>
                <a:ext cx="186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600" dirty="0">
                    <a:solidFill>
                      <a:schemeClr val="hlink"/>
                    </a:solidFill>
                    <a:latin typeface="Tahoma" panose="020B0604030504040204" pitchFamily="34" charset="0"/>
                  </a:rPr>
                  <a:t>1</a:t>
                </a:r>
                <a:endParaRPr lang="en-US" altLang="zh-CN" sz="1600" dirty="0">
                  <a:solidFill>
                    <a:schemeClr val="hlin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9732" name="Oval 17"/>
              <p:cNvSpPr/>
              <p:nvPr/>
            </p:nvSpPr>
            <p:spPr>
              <a:xfrm>
                <a:off x="2563" y="2048"/>
                <a:ext cx="181" cy="18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29733" name="Text Box 18"/>
              <p:cNvSpPr txBox="1"/>
              <p:nvPr/>
            </p:nvSpPr>
            <p:spPr>
              <a:xfrm>
                <a:off x="2554" y="2039"/>
                <a:ext cx="186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600" dirty="0">
                    <a:solidFill>
                      <a:schemeClr val="hlink"/>
                    </a:solidFill>
                    <a:latin typeface="Tahoma" panose="020B0604030504040204" pitchFamily="34" charset="0"/>
                  </a:rPr>
                  <a:t>5</a:t>
                </a:r>
                <a:endParaRPr lang="en-US" altLang="zh-CN" sz="1600" dirty="0">
                  <a:solidFill>
                    <a:schemeClr val="hlink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9734" name="Oval 19"/>
              <p:cNvSpPr/>
              <p:nvPr/>
            </p:nvSpPr>
            <p:spPr>
              <a:xfrm>
                <a:off x="2571" y="3157"/>
                <a:ext cx="181" cy="18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29735" name="Text Box 20"/>
              <p:cNvSpPr txBox="1"/>
              <p:nvPr/>
            </p:nvSpPr>
            <p:spPr>
              <a:xfrm>
                <a:off x="2562" y="3113"/>
                <a:ext cx="186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600" dirty="0">
                    <a:solidFill>
                      <a:schemeClr val="hlink"/>
                    </a:solidFill>
                    <a:latin typeface="Tahoma" panose="020B0604030504040204" pitchFamily="34" charset="0"/>
                  </a:rPr>
                  <a:t>6</a:t>
                </a:r>
                <a:endParaRPr lang="en-US" altLang="zh-CN" sz="1600" dirty="0">
                  <a:solidFill>
                    <a:schemeClr val="hlink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29719" name="Line 21"/>
            <p:cNvSpPr/>
            <p:nvPr/>
          </p:nvSpPr>
          <p:spPr>
            <a:xfrm>
              <a:off x="1565" y="2250"/>
              <a:ext cx="0" cy="907"/>
            </a:xfrm>
            <a:prstGeom prst="line">
              <a:avLst/>
            </a:prstGeom>
            <a:ln w="25400" cap="flat" cmpd="sng">
              <a:solidFill>
                <a:srgbClr val="339966"/>
              </a:solidFill>
              <a:prstDash val="solid"/>
              <a:miter/>
              <a:headEnd type="none" w="med" len="med"/>
              <a:tailEnd type="stealth" w="lg" len="lg"/>
            </a:ln>
          </p:spPr>
        </p:sp>
        <p:sp>
          <p:nvSpPr>
            <p:cNvPr id="29720" name="Line 22"/>
            <p:cNvSpPr/>
            <p:nvPr/>
          </p:nvSpPr>
          <p:spPr>
            <a:xfrm>
              <a:off x="385" y="2250"/>
              <a:ext cx="0" cy="907"/>
            </a:xfrm>
            <a:prstGeom prst="line">
              <a:avLst/>
            </a:prstGeom>
            <a:ln w="25400" cap="flat" cmpd="sng">
              <a:solidFill>
                <a:srgbClr val="339966"/>
              </a:solidFill>
              <a:prstDash val="solid"/>
              <a:miter/>
              <a:headEnd type="none" w="med" len="med"/>
              <a:tailEnd type="stealth" w="lg" len="lg"/>
            </a:ln>
          </p:spPr>
        </p:sp>
        <p:sp>
          <p:nvSpPr>
            <p:cNvPr id="29721" name="Line 23"/>
            <p:cNvSpPr/>
            <p:nvPr/>
          </p:nvSpPr>
          <p:spPr>
            <a:xfrm>
              <a:off x="476" y="3248"/>
              <a:ext cx="998" cy="0"/>
            </a:xfrm>
            <a:prstGeom prst="line">
              <a:avLst/>
            </a:prstGeom>
            <a:ln w="25400" cap="flat" cmpd="sng">
              <a:solidFill>
                <a:srgbClr val="339966"/>
              </a:solidFill>
              <a:prstDash val="solid"/>
              <a:miter/>
              <a:headEnd type="none" w="med" len="med"/>
              <a:tailEnd type="stealth" w="lg" len="lg"/>
            </a:ln>
          </p:spPr>
        </p:sp>
        <p:sp>
          <p:nvSpPr>
            <p:cNvPr id="29722" name="Line 24"/>
            <p:cNvSpPr/>
            <p:nvPr/>
          </p:nvSpPr>
          <p:spPr>
            <a:xfrm>
              <a:off x="1655" y="2114"/>
              <a:ext cx="998" cy="0"/>
            </a:xfrm>
            <a:prstGeom prst="line">
              <a:avLst/>
            </a:prstGeom>
            <a:ln w="25400" cap="flat" cmpd="sng">
              <a:solidFill>
                <a:srgbClr val="339966"/>
              </a:solidFill>
              <a:prstDash val="solid"/>
              <a:miter/>
              <a:headEnd type="none" w="med" len="med"/>
              <a:tailEnd type="stealth" w="lg" len="lg"/>
            </a:ln>
          </p:spPr>
        </p:sp>
        <p:sp>
          <p:nvSpPr>
            <p:cNvPr id="29723" name="Line 25"/>
            <p:cNvSpPr/>
            <p:nvPr/>
          </p:nvSpPr>
          <p:spPr>
            <a:xfrm flipV="1">
              <a:off x="1655" y="2205"/>
              <a:ext cx="953" cy="952"/>
            </a:xfrm>
            <a:prstGeom prst="line">
              <a:avLst/>
            </a:prstGeom>
            <a:ln w="25400" cap="flat" cmpd="sng">
              <a:solidFill>
                <a:srgbClr val="339966"/>
              </a:solidFill>
              <a:prstDash val="solid"/>
              <a:miter/>
              <a:headEnd type="none" w="med" len="med"/>
              <a:tailEnd type="stealth" w="lg" len="lg"/>
            </a:ln>
          </p:spPr>
        </p:sp>
      </p:grpSp>
      <p:pic>
        <p:nvPicPr>
          <p:cNvPr id="1050650" name="Picture 26"/>
          <p:cNvPicPr>
            <a:picLocks noGrp="1" noChangeAspect="1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4356100" y="3278188"/>
            <a:ext cx="4679950" cy="3390900"/>
          </a:xfrm>
        </p:spPr>
      </p:pic>
      <p:grpSp>
        <p:nvGrpSpPr>
          <p:cNvPr id="4" name="Group 27"/>
          <p:cNvGrpSpPr/>
          <p:nvPr/>
        </p:nvGrpSpPr>
        <p:grpSpPr>
          <a:xfrm>
            <a:off x="427038" y="3324225"/>
            <a:ext cx="4559300" cy="3384550"/>
            <a:chOff x="2971" y="1570"/>
            <a:chExt cx="2872" cy="2132"/>
          </a:xfrm>
        </p:grpSpPr>
        <p:sp>
          <p:nvSpPr>
            <p:cNvPr id="29706" name="Arc 28"/>
            <p:cNvSpPr/>
            <p:nvPr/>
          </p:nvSpPr>
          <p:spPr>
            <a:xfrm rot="6770867" flipV="1">
              <a:off x="4013" y="1797"/>
              <a:ext cx="227" cy="226"/>
            </a:xfrm>
            <a:custGeom>
              <a:avLst/>
              <a:gdLst>
                <a:gd name="txL" fmla="*/ 0 w 41708"/>
                <a:gd name="txT" fmla="*/ 0 h 43200"/>
                <a:gd name="txR" fmla="*/ 41708 w 41708"/>
                <a:gd name="txB" fmla="*/ 43200 h 432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41708" h="43200" fill="none">
                  <a:moveTo>
                    <a:pt x="27195" y="42462"/>
                  </a:moveTo>
                  <a:cubicBezTo>
                    <a:pt x="25370" y="42952"/>
                    <a:pt x="2348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484" y="-1"/>
                    <a:pt x="38462" y="5439"/>
                    <a:pt x="41707" y="13710"/>
                  </a:cubicBezTo>
                </a:path>
                <a:path w="41708" h="43200" stroke="0">
                  <a:moveTo>
                    <a:pt x="27195" y="42462"/>
                  </a:moveTo>
                  <a:cubicBezTo>
                    <a:pt x="25370" y="42952"/>
                    <a:pt x="2348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484" y="-1"/>
                    <a:pt x="38462" y="5439"/>
                    <a:pt x="41707" y="1371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 cap="flat" cmpd="sng">
              <a:solidFill>
                <a:schemeClr val="hlink">
                  <a:alpha val="100000"/>
                </a:schemeClr>
              </a:solidFill>
              <a:prstDash val="solid"/>
              <a:miter lim="800000"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7" name="Line 29"/>
            <p:cNvSpPr/>
            <p:nvPr/>
          </p:nvSpPr>
          <p:spPr>
            <a:xfrm>
              <a:off x="4105" y="2160"/>
              <a:ext cx="0" cy="907"/>
            </a:xfrm>
            <a:prstGeom prst="line">
              <a:avLst/>
            </a:prstGeom>
            <a:ln w="254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stealth" w="lg" len="lg"/>
            </a:ln>
          </p:spPr>
        </p:sp>
        <p:sp>
          <p:nvSpPr>
            <p:cNvPr id="29708" name="Line 30"/>
            <p:cNvSpPr/>
            <p:nvPr/>
          </p:nvSpPr>
          <p:spPr>
            <a:xfrm>
              <a:off x="3016" y="2069"/>
              <a:ext cx="998" cy="0"/>
            </a:xfrm>
            <a:prstGeom prst="line">
              <a:avLst/>
            </a:prstGeom>
            <a:ln w="254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stealth" w="lg" len="lg"/>
            </a:ln>
          </p:spPr>
        </p:sp>
        <p:sp>
          <p:nvSpPr>
            <p:cNvPr id="29709" name="Line 31"/>
            <p:cNvSpPr/>
            <p:nvPr/>
          </p:nvSpPr>
          <p:spPr>
            <a:xfrm>
              <a:off x="4150" y="3203"/>
              <a:ext cx="998" cy="0"/>
            </a:xfrm>
            <a:prstGeom prst="line">
              <a:avLst/>
            </a:prstGeom>
            <a:ln w="254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stealth" w="lg" len="lg"/>
            </a:ln>
          </p:spPr>
        </p:sp>
        <p:sp>
          <p:nvSpPr>
            <p:cNvPr id="29710" name="Line 32"/>
            <p:cNvSpPr/>
            <p:nvPr/>
          </p:nvSpPr>
          <p:spPr>
            <a:xfrm>
              <a:off x="4195" y="2069"/>
              <a:ext cx="998" cy="0"/>
            </a:xfrm>
            <a:prstGeom prst="line">
              <a:avLst/>
            </a:prstGeom>
            <a:ln w="254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stealth" w="lg" len="lg"/>
            </a:ln>
          </p:spPr>
        </p:sp>
        <p:sp>
          <p:nvSpPr>
            <p:cNvPr id="29711" name="Line 33"/>
            <p:cNvSpPr/>
            <p:nvPr/>
          </p:nvSpPr>
          <p:spPr>
            <a:xfrm>
              <a:off x="3016" y="2160"/>
              <a:ext cx="1044" cy="953"/>
            </a:xfrm>
            <a:prstGeom prst="line">
              <a:avLst/>
            </a:prstGeom>
            <a:ln w="254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stealth" w="lg" len="lg"/>
            </a:ln>
          </p:spPr>
        </p:sp>
        <p:sp>
          <p:nvSpPr>
            <p:cNvPr id="29712" name="Line 34"/>
            <p:cNvSpPr/>
            <p:nvPr/>
          </p:nvSpPr>
          <p:spPr>
            <a:xfrm>
              <a:off x="4150" y="2160"/>
              <a:ext cx="1044" cy="953"/>
            </a:xfrm>
            <a:prstGeom prst="line">
              <a:avLst/>
            </a:prstGeom>
            <a:ln w="254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stealth" w="lg" len="lg"/>
            </a:ln>
          </p:spPr>
        </p:sp>
        <p:sp>
          <p:nvSpPr>
            <p:cNvPr id="29713" name="Freeform 35"/>
            <p:cNvSpPr/>
            <p:nvPr/>
          </p:nvSpPr>
          <p:spPr>
            <a:xfrm>
              <a:off x="2971" y="1570"/>
              <a:ext cx="2222" cy="409"/>
            </a:xfrm>
            <a:custGeom>
              <a:avLst/>
              <a:gdLst>
                <a:gd name="txL" fmla="*/ 0 w 2222"/>
                <a:gd name="txT" fmla="*/ 0 h 409"/>
                <a:gd name="txR" fmla="*/ 2222 w 2222"/>
                <a:gd name="txB" fmla="*/ 409 h 409"/>
              </a:gdLst>
              <a:ahLst/>
              <a:cxnLst>
                <a:cxn ang="0">
                  <a:pos x="0" y="409"/>
                </a:cxn>
                <a:cxn ang="0">
                  <a:pos x="1179" y="0"/>
                </a:cxn>
                <a:cxn ang="0">
                  <a:pos x="2222" y="409"/>
                </a:cxn>
              </a:cxnLst>
              <a:rect l="txL" t="txT" r="txR" b="txB"/>
              <a:pathLst>
                <a:path w="2222" h="409">
                  <a:moveTo>
                    <a:pt x="0" y="409"/>
                  </a:moveTo>
                  <a:cubicBezTo>
                    <a:pt x="404" y="204"/>
                    <a:pt x="809" y="0"/>
                    <a:pt x="1179" y="0"/>
                  </a:cubicBezTo>
                  <a:cubicBezTo>
                    <a:pt x="1549" y="0"/>
                    <a:pt x="2048" y="333"/>
                    <a:pt x="2222" y="409"/>
                  </a:cubicBezTo>
                </a:path>
              </a:pathLst>
            </a:custGeom>
            <a:noFill/>
            <a:ln w="25400" cap="flat" cmpd="sng">
              <a:solidFill>
                <a:schemeClr val="hlink">
                  <a:alpha val="100000"/>
                </a:schemeClr>
              </a:solidFill>
              <a:prstDash val="solid"/>
              <a:miter lim="800000"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4" name="Freeform 36"/>
            <p:cNvSpPr/>
            <p:nvPr/>
          </p:nvSpPr>
          <p:spPr>
            <a:xfrm>
              <a:off x="3016" y="2160"/>
              <a:ext cx="2827" cy="1542"/>
            </a:xfrm>
            <a:custGeom>
              <a:avLst/>
              <a:gdLst>
                <a:gd name="txL" fmla="*/ 0 w 2827"/>
                <a:gd name="txT" fmla="*/ 0 h 1542"/>
                <a:gd name="txR" fmla="*/ 2827 w 2827"/>
                <a:gd name="txB" fmla="*/ 1542 h 1542"/>
              </a:gdLst>
              <a:ahLst/>
              <a:cxnLst>
                <a:cxn ang="0">
                  <a:pos x="0" y="1089"/>
                </a:cxn>
                <a:cxn ang="0">
                  <a:pos x="2449" y="1361"/>
                </a:cxn>
                <a:cxn ang="0">
                  <a:pos x="2268" y="0"/>
                </a:cxn>
              </a:cxnLst>
              <a:rect l="txL" t="txT" r="txR" b="txB"/>
              <a:pathLst>
                <a:path w="2827" h="1542">
                  <a:moveTo>
                    <a:pt x="0" y="1089"/>
                  </a:moveTo>
                  <a:cubicBezTo>
                    <a:pt x="1035" y="1315"/>
                    <a:pt x="2071" y="1542"/>
                    <a:pt x="2449" y="1361"/>
                  </a:cubicBezTo>
                  <a:cubicBezTo>
                    <a:pt x="2827" y="1180"/>
                    <a:pt x="2547" y="590"/>
                    <a:pt x="2268" y="0"/>
                  </a:cubicBezTo>
                </a:path>
              </a:pathLst>
            </a:custGeom>
            <a:noFill/>
            <a:ln w="25400" cap="flat" cmpd="sng">
              <a:solidFill>
                <a:schemeClr val="hlink">
                  <a:alpha val="100000"/>
                </a:schemeClr>
              </a:solidFill>
              <a:prstDash val="solid"/>
              <a:miter lim="800000"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50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en-US" altLang="zh-CN" dirty="0"/>
              <a:t>Let A={0, 1, 2} and B={a, b}. Then {(0, a), (0, b), (1, a), (2, b)} is a relation from A to B</a:t>
            </a:r>
            <a:endParaRPr lang="en-US" altLang="zh-CN" dirty="0"/>
          </a:p>
          <a:p>
            <a:r>
              <a:rPr lang="en-US" altLang="zh-CN" dirty="0"/>
              <a:t>That is 0Ra but not 1Rb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pic>
        <p:nvPicPr>
          <p:cNvPr id="12293" name="Picture 3" descr="08_1_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5600" y="3581400"/>
            <a:ext cx="4178300" cy="2616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0723" name="日期占位符 4"/>
          <p:cNvSpPr txBox="1">
            <a:spLocks noGrp="1"/>
          </p:cNvSpPr>
          <p:nvPr>
            <p:ph type="dt" sz="half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0724" name="页脚占位符 5"/>
          <p:cNvSpPr txBox="1">
            <a:spLocks noGrp="1"/>
          </p:cNvSpPr>
          <p:nvPr>
            <p:ph type="ftr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072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/>
              <a:t>Example</a:t>
            </a:r>
            <a:endParaRPr lang="en-US" altLang="zh-CN" dirty="0"/>
          </a:p>
        </p:txBody>
      </p:sp>
      <p:sp>
        <p:nvSpPr>
          <p:cNvPr id="3072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pt-BR" altLang="zh-CN" dirty="0"/>
              <a:t>Let </a:t>
            </a:r>
            <a:r>
              <a:rPr lang="pt-BR" altLang="zh-CN" i="1" dirty="0"/>
              <a:t>A</a:t>
            </a:r>
            <a:r>
              <a:rPr lang="pt-BR" altLang="zh-CN" dirty="0"/>
              <a:t> = {</a:t>
            </a:r>
            <a:r>
              <a:rPr lang="pt-BR" altLang="zh-CN" i="1" dirty="0"/>
              <a:t>a, b, c, d, e</a:t>
            </a:r>
            <a:r>
              <a:rPr lang="pt-BR" altLang="zh-CN" dirty="0"/>
              <a:t>}</a:t>
            </a:r>
            <a:endParaRPr lang="pt-BR" altLang="zh-CN" dirty="0"/>
          </a:p>
          <a:p>
            <a:pPr lvl="1" eaLnBrk="1" hangingPunct="1"/>
            <a:r>
              <a:rPr lang="pt-BR" altLang="zh-CN" i="1" dirty="0"/>
              <a:t>R</a:t>
            </a:r>
            <a:r>
              <a:rPr lang="pt-BR" altLang="zh-CN" dirty="0"/>
              <a:t> = {(</a:t>
            </a:r>
            <a:r>
              <a:rPr lang="pt-BR" altLang="zh-CN" i="1" dirty="0"/>
              <a:t>a</a:t>
            </a:r>
            <a:r>
              <a:rPr lang="pt-BR" altLang="zh-CN" dirty="0"/>
              <a:t>, </a:t>
            </a:r>
            <a:r>
              <a:rPr lang="pt-BR" altLang="zh-CN" i="1" dirty="0"/>
              <a:t>a</a:t>
            </a:r>
            <a:r>
              <a:rPr lang="pt-BR" altLang="zh-CN" dirty="0"/>
              <a:t>), (</a:t>
            </a:r>
            <a:r>
              <a:rPr lang="pt-BR" altLang="zh-CN" i="1" dirty="0"/>
              <a:t>a</a:t>
            </a:r>
            <a:r>
              <a:rPr lang="pt-BR" altLang="zh-CN" dirty="0"/>
              <a:t>, </a:t>
            </a:r>
            <a:r>
              <a:rPr lang="pt-BR" altLang="zh-CN" i="1" dirty="0"/>
              <a:t>b</a:t>
            </a:r>
            <a:r>
              <a:rPr lang="pt-BR" altLang="zh-CN" dirty="0"/>
              <a:t>), (</a:t>
            </a:r>
            <a:r>
              <a:rPr lang="pt-BR" altLang="zh-CN" i="1" dirty="0"/>
              <a:t>b</a:t>
            </a:r>
            <a:r>
              <a:rPr lang="pt-BR" altLang="zh-CN" dirty="0"/>
              <a:t>, </a:t>
            </a:r>
            <a:r>
              <a:rPr lang="pt-BR" altLang="zh-CN" i="1" dirty="0"/>
              <a:t>c</a:t>
            </a:r>
            <a:r>
              <a:rPr lang="pt-BR" altLang="zh-CN" dirty="0"/>
              <a:t>), (</a:t>
            </a:r>
            <a:r>
              <a:rPr lang="pt-BR" altLang="zh-CN" i="1" dirty="0"/>
              <a:t>c</a:t>
            </a:r>
            <a:r>
              <a:rPr lang="pt-BR" altLang="zh-CN" dirty="0"/>
              <a:t>, </a:t>
            </a:r>
            <a:r>
              <a:rPr lang="pt-BR" altLang="zh-CN" i="1" dirty="0"/>
              <a:t>e</a:t>
            </a:r>
            <a:r>
              <a:rPr lang="pt-BR" altLang="zh-CN" dirty="0"/>
              <a:t>), (</a:t>
            </a:r>
            <a:r>
              <a:rPr lang="pt-BR" altLang="zh-CN" i="1" dirty="0"/>
              <a:t>c</a:t>
            </a:r>
            <a:r>
              <a:rPr lang="pt-BR" altLang="zh-CN" dirty="0"/>
              <a:t>, </a:t>
            </a:r>
            <a:r>
              <a:rPr lang="pt-BR" altLang="zh-CN" i="1" dirty="0"/>
              <a:t>d</a:t>
            </a:r>
            <a:r>
              <a:rPr lang="pt-BR" altLang="zh-CN" dirty="0"/>
              <a:t>), (</a:t>
            </a:r>
            <a:r>
              <a:rPr lang="pt-BR" altLang="zh-CN" i="1" dirty="0"/>
              <a:t>d</a:t>
            </a:r>
            <a:r>
              <a:rPr lang="pt-BR" altLang="zh-CN" dirty="0"/>
              <a:t>, </a:t>
            </a:r>
            <a:r>
              <a:rPr lang="pt-BR" altLang="zh-CN" i="1" dirty="0"/>
              <a:t>e</a:t>
            </a:r>
            <a:r>
              <a:rPr lang="pt-BR" altLang="zh-CN" dirty="0"/>
              <a:t>)}.</a:t>
            </a:r>
            <a:endParaRPr lang="pt-BR" altLang="zh-CN" dirty="0"/>
          </a:p>
          <a:p>
            <a:pPr eaLnBrk="1" hangingPunct="1"/>
            <a:r>
              <a:rPr lang="pt-BR" altLang="zh-CN" dirty="0"/>
              <a:t>Compute (a) </a:t>
            </a:r>
            <a:r>
              <a:rPr lang="pt-BR" altLang="zh-CN" i="1" dirty="0"/>
              <a:t>R</a:t>
            </a:r>
            <a:r>
              <a:rPr lang="pt-BR" altLang="zh-CN" baseline="30000" dirty="0"/>
              <a:t>2</a:t>
            </a:r>
            <a:r>
              <a:rPr lang="pt-BR" altLang="zh-CN" dirty="0"/>
              <a:t> ; (b) </a:t>
            </a:r>
            <a:r>
              <a:rPr lang="pt-BR" altLang="zh-CN" i="1" dirty="0"/>
              <a:t>R</a:t>
            </a:r>
            <a:r>
              <a:rPr lang="en-US" altLang="zh-CN" baseline="30000" dirty="0">
                <a:sym typeface="Symbol" panose="05050102010706020507" pitchFamily="18" charset="2"/>
              </a:rPr>
              <a:t>*</a:t>
            </a:r>
            <a:endParaRPr lang="en-US" altLang="zh-CN" baseline="300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1747" name="日期占位符 4"/>
          <p:cNvSpPr txBox="1">
            <a:spLocks noGrp="1"/>
          </p:cNvSpPr>
          <p:nvPr>
            <p:ph type="dt" sz="half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1748" name="页脚占位符 5"/>
          <p:cNvSpPr txBox="1">
            <a:spLocks noGrp="1"/>
          </p:cNvSpPr>
          <p:nvPr>
            <p:ph type="ftr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174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/>
              <a:t>Solution</a:t>
            </a:r>
            <a:endParaRPr lang="en-US" altLang="zh-CN" dirty="0"/>
          </a:p>
        </p:txBody>
      </p:sp>
      <p:sp>
        <p:nvSpPr>
          <p:cNvPr id="31750" name="Rectangle 3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619125"/>
          </a:xfrm>
        </p:spPr>
        <p:txBody>
          <a:bodyPr vert="horz" wrap="square" lIns="91440" tIns="45720" rIns="91440" bIns="45720" anchor="t"/>
          <a:lstStyle/>
          <a:p>
            <a:pPr lvl="1" eaLnBrk="1" hangingPunct="1"/>
            <a:r>
              <a:rPr lang="pt-BR" altLang="zh-CN" sz="2400" i="1" dirty="0"/>
              <a:t>R</a:t>
            </a:r>
            <a:r>
              <a:rPr lang="pt-BR" altLang="zh-CN" sz="2400" dirty="0"/>
              <a:t> = {(</a:t>
            </a:r>
            <a:r>
              <a:rPr lang="pt-BR" altLang="zh-CN" sz="2400" i="1" dirty="0"/>
              <a:t>a</a:t>
            </a:r>
            <a:r>
              <a:rPr lang="pt-BR" altLang="zh-CN" sz="2400" dirty="0"/>
              <a:t>, </a:t>
            </a:r>
            <a:r>
              <a:rPr lang="pt-BR" altLang="zh-CN" sz="2400" i="1" dirty="0"/>
              <a:t>a</a:t>
            </a:r>
            <a:r>
              <a:rPr lang="pt-BR" altLang="zh-CN" sz="2400" dirty="0"/>
              <a:t>), (</a:t>
            </a:r>
            <a:r>
              <a:rPr lang="pt-BR" altLang="zh-CN" sz="2400" i="1" dirty="0"/>
              <a:t>a</a:t>
            </a:r>
            <a:r>
              <a:rPr lang="pt-BR" altLang="zh-CN" sz="2400" dirty="0"/>
              <a:t>, </a:t>
            </a:r>
            <a:r>
              <a:rPr lang="pt-BR" altLang="zh-CN" sz="2400" i="1" dirty="0"/>
              <a:t>b</a:t>
            </a:r>
            <a:r>
              <a:rPr lang="pt-BR" altLang="zh-CN" sz="2400" dirty="0"/>
              <a:t>), (</a:t>
            </a:r>
            <a:r>
              <a:rPr lang="pt-BR" altLang="zh-CN" sz="2400" i="1" dirty="0"/>
              <a:t>b</a:t>
            </a:r>
            <a:r>
              <a:rPr lang="pt-BR" altLang="zh-CN" sz="2400" dirty="0"/>
              <a:t>, </a:t>
            </a:r>
            <a:r>
              <a:rPr lang="pt-BR" altLang="zh-CN" sz="2400" i="1" dirty="0"/>
              <a:t>c</a:t>
            </a:r>
            <a:r>
              <a:rPr lang="pt-BR" altLang="zh-CN" sz="2400" dirty="0"/>
              <a:t>), (</a:t>
            </a:r>
            <a:r>
              <a:rPr lang="pt-BR" altLang="zh-CN" sz="2400" i="1" dirty="0"/>
              <a:t>c</a:t>
            </a:r>
            <a:r>
              <a:rPr lang="pt-BR" altLang="zh-CN" sz="2400" dirty="0"/>
              <a:t>, </a:t>
            </a:r>
            <a:r>
              <a:rPr lang="pt-BR" altLang="zh-CN" sz="2400" i="1" dirty="0"/>
              <a:t>e</a:t>
            </a:r>
            <a:r>
              <a:rPr lang="pt-BR" altLang="zh-CN" sz="2400" dirty="0"/>
              <a:t>), (</a:t>
            </a:r>
            <a:r>
              <a:rPr lang="pt-BR" altLang="zh-CN" sz="2400" i="1" dirty="0"/>
              <a:t>c</a:t>
            </a:r>
            <a:r>
              <a:rPr lang="pt-BR" altLang="zh-CN" sz="2400" dirty="0"/>
              <a:t>, </a:t>
            </a:r>
            <a:r>
              <a:rPr lang="pt-BR" altLang="zh-CN" sz="2400" i="1" dirty="0"/>
              <a:t>d</a:t>
            </a:r>
            <a:r>
              <a:rPr lang="pt-BR" altLang="zh-CN" sz="2400" dirty="0"/>
              <a:t>), (</a:t>
            </a:r>
            <a:r>
              <a:rPr lang="pt-BR" altLang="zh-CN" sz="2400" i="1" dirty="0"/>
              <a:t>d</a:t>
            </a:r>
            <a:r>
              <a:rPr lang="pt-BR" altLang="zh-CN" sz="2400" dirty="0"/>
              <a:t>, </a:t>
            </a:r>
            <a:r>
              <a:rPr lang="pt-BR" altLang="zh-CN" sz="2400" i="1" dirty="0"/>
              <a:t>e</a:t>
            </a:r>
            <a:r>
              <a:rPr lang="pt-BR" altLang="zh-CN" sz="2400" dirty="0"/>
              <a:t>)}.</a:t>
            </a:r>
            <a:endParaRPr lang="zh-CN" altLang="en-US" sz="2400" dirty="0"/>
          </a:p>
        </p:txBody>
      </p:sp>
      <p:grpSp>
        <p:nvGrpSpPr>
          <p:cNvPr id="2" name="Group 4"/>
          <p:cNvGrpSpPr/>
          <p:nvPr/>
        </p:nvGrpSpPr>
        <p:grpSpPr>
          <a:xfrm>
            <a:off x="669925" y="2827338"/>
            <a:ext cx="2173288" cy="2978150"/>
            <a:chOff x="2237" y="1962"/>
            <a:chExt cx="1369" cy="1876"/>
          </a:xfrm>
        </p:grpSpPr>
        <p:sp>
          <p:nvSpPr>
            <p:cNvPr id="31801" name="Oval 5"/>
            <p:cNvSpPr/>
            <p:nvPr/>
          </p:nvSpPr>
          <p:spPr>
            <a:xfrm>
              <a:off x="3417" y="1976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31802" name="Oval 6"/>
            <p:cNvSpPr/>
            <p:nvPr/>
          </p:nvSpPr>
          <p:spPr>
            <a:xfrm>
              <a:off x="3425" y="2915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31803" name="Oval 7"/>
            <p:cNvSpPr/>
            <p:nvPr/>
          </p:nvSpPr>
          <p:spPr>
            <a:xfrm>
              <a:off x="2237" y="2900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31804" name="Oval 8"/>
            <p:cNvSpPr/>
            <p:nvPr/>
          </p:nvSpPr>
          <p:spPr>
            <a:xfrm>
              <a:off x="2246" y="1967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31805" name="Text Box 9"/>
            <p:cNvSpPr txBox="1"/>
            <p:nvPr/>
          </p:nvSpPr>
          <p:spPr>
            <a:xfrm>
              <a:off x="3416" y="1962"/>
              <a:ext cx="18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1600" i="1" dirty="0">
                  <a:solidFill>
                    <a:schemeClr val="hlink"/>
                  </a:solidFill>
                  <a:latin typeface="Georgia" panose="02040502050405020303" pitchFamily="18" charset="0"/>
                </a:rPr>
                <a:t>b</a:t>
              </a:r>
              <a:endParaRPr lang="en-US" altLang="zh-CN" sz="1600" i="1" dirty="0">
                <a:solidFill>
                  <a:schemeClr val="hlink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31806" name="Text Box 10"/>
            <p:cNvSpPr txBox="1"/>
            <p:nvPr/>
          </p:nvSpPr>
          <p:spPr>
            <a:xfrm>
              <a:off x="3416" y="2910"/>
              <a:ext cx="174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1600" i="1" dirty="0">
                  <a:solidFill>
                    <a:schemeClr val="hlink"/>
                  </a:solidFill>
                  <a:latin typeface="Georgia" panose="02040502050405020303" pitchFamily="18" charset="0"/>
                </a:rPr>
                <a:t>c</a:t>
              </a:r>
              <a:endParaRPr lang="en-US" altLang="zh-CN" sz="1600" i="1" dirty="0">
                <a:solidFill>
                  <a:schemeClr val="hlink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31807" name="Text Box 11"/>
            <p:cNvSpPr txBox="1"/>
            <p:nvPr/>
          </p:nvSpPr>
          <p:spPr>
            <a:xfrm>
              <a:off x="2237" y="2895"/>
              <a:ext cx="19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1600" i="1" dirty="0">
                  <a:solidFill>
                    <a:schemeClr val="hlink"/>
                  </a:solidFill>
                  <a:latin typeface="Georgia" panose="02040502050405020303" pitchFamily="18" charset="0"/>
                </a:rPr>
                <a:t>d</a:t>
              </a:r>
              <a:endParaRPr lang="en-US" altLang="zh-CN" sz="1600" i="1" dirty="0">
                <a:solidFill>
                  <a:schemeClr val="hlink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31808" name="Text Box 12"/>
            <p:cNvSpPr txBox="1"/>
            <p:nvPr/>
          </p:nvSpPr>
          <p:spPr>
            <a:xfrm>
              <a:off x="2237" y="1962"/>
              <a:ext cx="189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1600" i="1" dirty="0">
                  <a:solidFill>
                    <a:schemeClr val="hlink"/>
                  </a:solidFill>
                  <a:latin typeface="Georgia" panose="02040502050405020303" pitchFamily="18" charset="0"/>
                </a:rPr>
                <a:t>a</a:t>
              </a:r>
              <a:endParaRPr lang="en-US" altLang="zh-CN" sz="1600" i="1" dirty="0">
                <a:solidFill>
                  <a:schemeClr val="hlink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31809" name="Oval 13"/>
            <p:cNvSpPr/>
            <p:nvPr/>
          </p:nvSpPr>
          <p:spPr>
            <a:xfrm>
              <a:off x="2792" y="3656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31810" name="Text Box 14"/>
            <p:cNvSpPr txBox="1"/>
            <p:nvPr/>
          </p:nvSpPr>
          <p:spPr>
            <a:xfrm>
              <a:off x="2830" y="3626"/>
              <a:ext cx="17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1600" i="1" dirty="0">
                  <a:solidFill>
                    <a:schemeClr val="hlink"/>
                  </a:solidFill>
                  <a:latin typeface="Georgia" panose="02040502050405020303" pitchFamily="18" charset="0"/>
                </a:rPr>
                <a:t>e</a:t>
              </a:r>
              <a:endParaRPr lang="en-US" altLang="zh-CN" sz="1600" i="1" dirty="0">
                <a:solidFill>
                  <a:schemeClr val="hlink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3" name="Group 15"/>
          <p:cNvGrpSpPr/>
          <p:nvPr/>
        </p:nvGrpSpPr>
        <p:grpSpPr>
          <a:xfrm>
            <a:off x="741363" y="2555875"/>
            <a:ext cx="1957387" cy="2984500"/>
            <a:chOff x="4323" y="1791"/>
            <a:chExt cx="1233" cy="1880"/>
          </a:xfrm>
        </p:grpSpPr>
        <p:sp>
          <p:nvSpPr>
            <p:cNvPr id="31795" name="Line 16"/>
            <p:cNvSpPr/>
            <p:nvPr/>
          </p:nvSpPr>
          <p:spPr>
            <a:xfrm>
              <a:off x="4414" y="3072"/>
              <a:ext cx="462" cy="599"/>
            </a:xfrm>
            <a:prstGeom prst="line">
              <a:avLst/>
            </a:prstGeom>
            <a:ln w="25400" cap="flat" cmpd="sng">
              <a:solidFill>
                <a:srgbClr val="339966"/>
              </a:solidFill>
              <a:prstDash val="solid"/>
              <a:miter/>
              <a:headEnd type="none" w="med" len="med"/>
              <a:tailEnd type="stealth" w="lg" len="lg"/>
            </a:ln>
          </p:spPr>
        </p:sp>
        <p:sp>
          <p:nvSpPr>
            <p:cNvPr id="31796" name="Line 17"/>
            <p:cNvSpPr/>
            <p:nvPr/>
          </p:nvSpPr>
          <p:spPr>
            <a:xfrm flipH="1">
              <a:off x="5012" y="3072"/>
              <a:ext cx="491" cy="599"/>
            </a:xfrm>
            <a:prstGeom prst="line">
              <a:avLst/>
            </a:prstGeom>
            <a:ln w="25400" cap="flat" cmpd="sng">
              <a:solidFill>
                <a:srgbClr val="339966"/>
              </a:solidFill>
              <a:prstDash val="solid"/>
              <a:miter/>
              <a:headEnd type="none" w="med" len="med"/>
              <a:tailEnd type="stealth" w="lg" len="lg"/>
            </a:ln>
          </p:spPr>
        </p:sp>
        <p:sp>
          <p:nvSpPr>
            <p:cNvPr id="31797" name="Arc 18"/>
            <p:cNvSpPr/>
            <p:nvPr/>
          </p:nvSpPr>
          <p:spPr>
            <a:xfrm rot="7962909" flipV="1">
              <a:off x="4322" y="1791"/>
              <a:ext cx="227" cy="226"/>
            </a:xfrm>
            <a:custGeom>
              <a:avLst/>
              <a:gdLst>
                <a:gd name="txL" fmla="*/ 0 w 41708"/>
                <a:gd name="txT" fmla="*/ 0 h 43200"/>
                <a:gd name="txR" fmla="*/ 41708 w 41708"/>
                <a:gd name="txB" fmla="*/ 43200 h 432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41708" h="43200" fill="none">
                  <a:moveTo>
                    <a:pt x="27195" y="42462"/>
                  </a:moveTo>
                  <a:cubicBezTo>
                    <a:pt x="25370" y="42952"/>
                    <a:pt x="2348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484" y="-1"/>
                    <a:pt x="38462" y="5439"/>
                    <a:pt x="41707" y="13710"/>
                  </a:cubicBezTo>
                </a:path>
                <a:path w="41708" h="43200" stroke="0">
                  <a:moveTo>
                    <a:pt x="27195" y="42462"/>
                  </a:moveTo>
                  <a:cubicBezTo>
                    <a:pt x="25370" y="42952"/>
                    <a:pt x="2348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484" y="-1"/>
                    <a:pt x="38462" y="5439"/>
                    <a:pt x="41707" y="1371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 cap="flat" cmpd="sng">
              <a:solidFill>
                <a:srgbClr val="339966">
                  <a:alpha val="100000"/>
                </a:srgbClr>
              </a:solidFill>
              <a:prstDash val="solid"/>
              <a:miter lim="800000"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8" name="Line 19"/>
            <p:cNvSpPr/>
            <p:nvPr/>
          </p:nvSpPr>
          <p:spPr>
            <a:xfrm>
              <a:off x="5556" y="2174"/>
              <a:ext cx="0" cy="726"/>
            </a:xfrm>
            <a:prstGeom prst="line">
              <a:avLst/>
            </a:prstGeom>
            <a:ln w="25400" cap="flat" cmpd="sng">
              <a:solidFill>
                <a:srgbClr val="339966"/>
              </a:solidFill>
              <a:prstDash val="solid"/>
              <a:miter/>
              <a:headEnd type="none" w="med" len="med"/>
              <a:tailEnd type="stealth" w="lg" len="lg"/>
            </a:ln>
          </p:spPr>
        </p:sp>
        <p:sp>
          <p:nvSpPr>
            <p:cNvPr id="31799" name="Line 20"/>
            <p:cNvSpPr/>
            <p:nvPr/>
          </p:nvSpPr>
          <p:spPr>
            <a:xfrm>
              <a:off x="4459" y="2048"/>
              <a:ext cx="998" cy="0"/>
            </a:xfrm>
            <a:prstGeom prst="line">
              <a:avLst/>
            </a:prstGeom>
            <a:ln w="25400" cap="flat" cmpd="sng">
              <a:solidFill>
                <a:srgbClr val="339966"/>
              </a:solidFill>
              <a:prstDash val="solid"/>
              <a:miter/>
              <a:headEnd type="none" w="med" len="med"/>
              <a:tailEnd type="stealth" w="lg" len="lg"/>
            </a:ln>
          </p:spPr>
        </p:sp>
        <p:sp>
          <p:nvSpPr>
            <p:cNvPr id="31800" name="Line 21"/>
            <p:cNvSpPr/>
            <p:nvPr/>
          </p:nvSpPr>
          <p:spPr>
            <a:xfrm flipV="1">
              <a:off x="4459" y="3012"/>
              <a:ext cx="998" cy="0"/>
            </a:xfrm>
            <a:prstGeom prst="line">
              <a:avLst/>
            </a:prstGeom>
            <a:ln w="25400" cap="flat" cmpd="sng">
              <a:solidFill>
                <a:srgbClr val="339966"/>
              </a:solidFill>
              <a:prstDash val="solid"/>
              <a:miter/>
              <a:headEnd type="stealth" w="lg" len="lg"/>
              <a:tailEnd type="none" w="lg" len="lg"/>
            </a:ln>
          </p:spPr>
        </p:sp>
      </p:grpSp>
      <p:grpSp>
        <p:nvGrpSpPr>
          <p:cNvPr id="4" name="Group 22"/>
          <p:cNvGrpSpPr/>
          <p:nvPr/>
        </p:nvGrpSpPr>
        <p:grpSpPr>
          <a:xfrm>
            <a:off x="3406775" y="2827338"/>
            <a:ext cx="2173288" cy="2978150"/>
            <a:chOff x="2237" y="1962"/>
            <a:chExt cx="1369" cy="1876"/>
          </a:xfrm>
        </p:grpSpPr>
        <p:sp>
          <p:nvSpPr>
            <p:cNvPr id="31785" name="Oval 23"/>
            <p:cNvSpPr/>
            <p:nvPr/>
          </p:nvSpPr>
          <p:spPr>
            <a:xfrm>
              <a:off x="3417" y="1976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31786" name="Oval 24"/>
            <p:cNvSpPr/>
            <p:nvPr/>
          </p:nvSpPr>
          <p:spPr>
            <a:xfrm>
              <a:off x="3425" y="2915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31787" name="Oval 25"/>
            <p:cNvSpPr/>
            <p:nvPr/>
          </p:nvSpPr>
          <p:spPr>
            <a:xfrm>
              <a:off x="2237" y="2900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31788" name="Oval 26"/>
            <p:cNvSpPr/>
            <p:nvPr/>
          </p:nvSpPr>
          <p:spPr>
            <a:xfrm>
              <a:off x="2246" y="1967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31789" name="Text Box 27"/>
            <p:cNvSpPr txBox="1"/>
            <p:nvPr/>
          </p:nvSpPr>
          <p:spPr>
            <a:xfrm>
              <a:off x="3416" y="1962"/>
              <a:ext cx="18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1600" i="1" dirty="0">
                  <a:solidFill>
                    <a:schemeClr val="hlink"/>
                  </a:solidFill>
                  <a:latin typeface="Georgia" panose="02040502050405020303" pitchFamily="18" charset="0"/>
                </a:rPr>
                <a:t>b</a:t>
              </a:r>
              <a:endParaRPr lang="en-US" altLang="zh-CN" sz="1600" i="1" dirty="0">
                <a:solidFill>
                  <a:schemeClr val="hlink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31790" name="Text Box 28"/>
            <p:cNvSpPr txBox="1"/>
            <p:nvPr/>
          </p:nvSpPr>
          <p:spPr>
            <a:xfrm>
              <a:off x="3416" y="2910"/>
              <a:ext cx="174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1600" i="1" dirty="0">
                  <a:solidFill>
                    <a:schemeClr val="hlink"/>
                  </a:solidFill>
                  <a:latin typeface="Georgia" panose="02040502050405020303" pitchFamily="18" charset="0"/>
                </a:rPr>
                <a:t>c</a:t>
              </a:r>
              <a:endParaRPr lang="en-US" altLang="zh-CN" sz="1600" i="1" dirty="0">
                <a:solidFill>
                  <a:schemeClr val="hlink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31791" name="Text Box 29"/>
            <p:cNvSpPr txBox="1"/>
            <p:nvPr/>
          </p:nvSpPr>
          <p:spPr>
            <a:xfrm>
              <a:off x="2237" y="2895"/>
              <a:ext cx="19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1600" i="1" dirty="0">
                  <a:solidFill>
                    <a:schemeClr val="hlink"/>
                  </a:solidFill>
                  <a:latin typeface="Georgia" panose="02040502050405020303" pitchFamily="18" charset="0"/>
                </a:rPr>
                <a:t>d</a:t>
              </a:r>
              <a:endParaRPr lang="en-US" altLang="zh-CN" sz="1600" i="1" dirty="0">
                <a:solidFill>
                  <a:schemeClr val="hlink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31792" name="Text Box 30"/>
            <p:cNvSpPr txBox="1"/>
            <p:nvPr/>
          </p:nvSpPr>
          <p:spPr>
            <a:xfrm>
              <a:off x="2237" y="1962"/>
              <a:ext cx="189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1600" i="1" dirty="0">
                  <a:solidFill>
                    <a:schemeClr val="hlink"/>
                  </a:solidFill>
                  <a:latin typeface="Georgia" panose="02040502050405020303" pitchFamily="18" charset="0"/>
                </a:rPr>
                <a:t>a</a:t>
              </a:r>
              <a:endParaRPr lang="en-US" altLang="zh-CN" sz="1600" i="1" dirty="0">
                <a:solidFill>
                  <a:schemeClr val="hlink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31793" name="Oval 31"/>
            <p:cNvSpPr/>
            <p:nvPr/>
          </p:nvSpPr>
          <p:spPr>
            <a:xfrm>
              <a:off x="2792" y="3656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31794" name="Text Box 32"/>
            <p:cNvSpPr txBox="1"/>
            <p:nvPr/>
          </p:nvSpPr>
          <p:spPr>
            <a:xfrm>
              <a:off x="2830" y="3626"/>
              <a:ext cx="17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1600" i="1" dirty="0">
                  <a:solidFill>
                    <a:schemeClr val="hlink"/>
                  </a:solidFill>
                  <a:latin typeface="Georgia" panose="02040502050405020303" pitchFamily="18" charset="0"/>
                </a:rPr>
                <a:t>e</a:t>
              </a:r>
              <a:endParaRPr lang="en-US" altLang="zh-CN" sz="1600" i="1" dirty="0">
                <a:solidFill>
                  <a:schemeClr val="hlink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5" name="Group 33"/>
          <p:cNvGrpSpPr/>
          <p:nvPr/>
        </p:nvGrpSpPr>
        <p:grpSpPr>
          <a:xfrm>
            <a:off x="3492500" y="2563813"/>
            <a:ext cx="1943100" cy="3040062"/>
            <a:chOff x="2200" y="1842"/>
            <a:chExt cx="1224" cy="1915"/>
          </a:xfrm>
        </p:grpSpPr>
        <p:sp>
          <p:nvSpPr>
            <p:cNvPr id="31779" name="Line 34"/>
            <p:cNvSpPr/>
            <p:nvPr/>
          </p:nvSpPr>
          <p:spPr>
            <a:xfrm>
              <a:off x="2336" y="2205"/>
              <a:ext cx="998" cy="771"/>
            </a:xfrm>
            <a:prstGeom prst="line">
              <a:avLst/>
            </a:prstGeom>
            <a:ln w="254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stealth" w="lg" len="lg"/>
            </a:ln>
          </p:spPr>
        </p:sp>
        <p:sp>
          <p:nvSpPr>
            <p:cNvPr id="31780" name="Line 35"/>
            <p:cNvSpPr/>
            <p:nvPr/>
          </p:nvSpPr>
          <p:spPr>
            <a:xfrm flipH="1">
              <a:off x="2880" y="3158"/>
              <a:ext cx="491" cy="599"/>
            </a:xfrm>
            <a:prstGeom prst="line">
              <a:avLst/>
            </a:prstGeom>
            <a:ln w="254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stealth" w="lg" len="lg"/>
            </a:ln>
          </p:spPr>
        </p:sp>
        <p:sp>
          <p:nvSpPr>
            <p:cNvPr id="31781" name="Arc 36"/>
            <p:cNvSpPr/>
            <p:nvPr/>
          </p:nvSpPr>
          <p:spPr>
            <a:xfrm rot="7962909" flipV="1">
              <a:off x="2199" y="1842"/>
              <a:ext cx="227" cy="226"/>
            </a:xfrm>
            <a:custGeom>
              <a:avLst/>
              <a:gdLst>
                <a:gd name="txL" fmla="*/ 0 w 41708"/>
                <a:gd name="txT" fmla="*/ 0 h 43200"/>
                <a:gd name="txR" fmla="*/ 41708 w 41708"/>
                <a:gd name="txB" fmla="*/ 43200 h 432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41708" h="43200" fill="none">
                  <a:moveTo>
                    <a:pt x="27195" y="42462"/>
                  </a:moveTo>
                  <a:cubicBezTo>
                    <a:pt x="25370" y="42952"/>
                    <a:pt x="2348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484" y="-1"/>
                    <a:pt x="38462" y="5439"/>
                    <a:pt x="41707" y="13710"/>
                  </a:cubicBezTo>
                </a:path>
                <a:path w="41708" h="43200" stroke="0">
                  <a:moveTo>
                    <a:pt x="27195" y="42462"/>
                  </a:moveTo>
                  <a:cubicBezTo>
                    <a:pt x="25370" y="42952"/>
                    <a:pt x="2348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484" y="-1"/>
                    <a:pt x="38462" y="5439"/>
                    <a:pt x="41707" y="1371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 cap="flat" cmpd="sng">
              <a:solidFill>
                <a:schemeClr val="folHlink">
                  <a:alpha val="100000"/>
                </a:schemeClr>
              </a:solidFill>
              <a:prstDash val="solid"/>
              <a:miter lim="800000"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2" name="Line 37"/>
            <p:cNvSpPr/>
            <p:nvPr/>
          </p:nvSpPr>
          <p:spPr>
            <a:xfrm flipH="1">
              <a:off x="2290" y="2205"/>
              <a:ext cx="1089" cy="771"/>
            </a:xfrm>
            <a:prstGeom prst="line">
              <a:avLst/>
            </a:prstGeom>
            <a:ln w="254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stealth" w="lg" len="lg"/>
            </a:ln>
          </p:spPr>
        </p:sp>
        <p:sp>
          <p:nvSpPr>
            <p:cNvPr id="31783" name="Line 38"/>
            <p:cNvSpPr/>
            <p:nvPr/>
          </p:nvSpPr>
          <p:spPr>
            <a:xfrm>
              <a:off x="2336" y="2115"/>
              <a:ext cx="998" cy="0"/>
            </a:xfrm>
            <a:prstGeom prst="line">
              <a:avLst/>
            </a:prstGeom>
            <a:ln w="254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stealth" w="lg" len="lg"/>
            </a:ln>
          </p:spPr>
        </p:sp>
        <p:sp>
          <p:nvSpPr>
            <p:cNvPr id="31784" name="Line 39"/>
            <p:cNvSpPr/>
            <p:nvPr/>
          </p:nvSpPr>
          <p:spPr>
            <a:xfrm flipH="1">
              <a:off x="2835" y="2205"/>
              <a:ext cx="589" cy="1497"/>
            </a:xfrm>
            <a:prstGeom prst="line">
              <a:avLst/>
            </a:prstGeom>
            <a:ln w="254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stealth" w="lg" len="lg"/>
            </a:ln>
          </p:spPr>
        </p:sp>
      </p:grpSp>
      <p:grpSp>
        <p:nvGrpSpPr>
          <p:cNvPr id="6" name="Group 40"/>
          <p:cNvGrpSpPr/>
          <p:nvPr/>
        </p:nvGrpSpPr>
        <p:grpSpPr>
          <a:xfrm>
            <a:off x="6286500" y="2827338"/>
            <a:ext cx="2173288" cy="2978150"/>
            <a:chOff x="2237" y="1962"/>
            <a:chExt cx="1369" cy="1876"/>
          </a:xfrm>
        </p:grpSpPr>
        <p:sp>
          <p:nvSpPr>
            <p:cNvPr id="31769" name="Oval 41"/>
            <p:cNvSpPr/>
            <p:nvPr/>
          </p:nvSpPr>
          <p:spPr>
            <a:xfrm>
              <a:off x="3417" y="1976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31770" name="Oval 42"/>
            <p:cNvSpPr/>
            <p:nvPr/>
          </p:nvSpPr>
          <p:spPr>
            <a:xfrm>
              <a:off x="3425" y="2915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31771" name="Oval 43"/>
            <p:cNvSpPr/>
            <p:nvPr/>
          </p:nvSpPr>
          <p:spPr>
            <a:xfrm>
              <a:off x="2237" y="2900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31772" name="Oval 44"/>
            <p:cNvSpPr/>
            <p:nvPr/>
          </p:nvSpPr>
          <p:spPr>
            <a:xfrm>
              <a:off x="2246" y="1967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31773" name="Text Box 45"/>
            <p:cNvSpPr txBox="1"/>
            <p:nvPr/>
          </p:nvSpPr>
          <p:spPr>
            <a:xfrm>
              <a:off x="3416" y="1962"/>
              <a:ext cx="18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1600" i="1" dirty="0">
                  <a:solidFill>
                    <a:schemeClr val="hlink"/>
                  </a:solidFill>
                  <a:latin typeface="Georgia" panose="02040502050405020303" pitchFamily="18" charset="0"/>
                </a:rPr>
                <a:t>b</a:t>
              </a:r>
              <a:endParaRPr lang="en-US" altLang="zh-CN" sz="1600" i="1" dirty="0">
                <a:solidFill>
                  <a:schemeClr val="hlink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31774" name="Text Box 46"/>
            <p:cNvSpPr txBox="1"/>
            <p:nvPr/>
          </p:nvSpPr>
          <p:spPr>
            <a:xfrm>
              <a:off x="3416" y="2910"/>
              <a:ext cx="174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1600" i="1" dirty="0">
                  <a:solidFill>
                    <a:schemeClr val="hlink"/>
                  </a:solidFill>
                  <a:latin typeface="Georgia" panose="02040502050405020303" pitchFamily="18" charset="0"/>
                </a:rPr>
                <a:t>c</a:t>
              </a:r>
              <a:endParaRPr lang="en-US" altLang="zh-CN" sz="1600" i="1" dirty="0">
                <a:solidFill>
                  <a:schemeClr val="hlink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31775" name="Text Box 47"/>
            <p:cNvSpPr txBox="1"/>
            <p:nvPr/>
          </p:nvSpPr>
          <p:spPr>
            <a:xfrm>
              <a:off x="2237" y="2895"/>
              <a:ext cx="19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1600" i="1" dirty="0">
                  <a:solidFill>
                    <a:schemeClr val="hlink"/>
                  </a:solidFill>
                  <a:latin typeface="Georgia" panose="02040502050405020303" pitchFamily="18" charset="0"/>
                </a:rPr>
                <a:t>d</a:t>
              </a:r>
              <a:endParaRPr lang="en-US" altLang="zh-CN" sz="1600" i="1" dirty="0">
                <a:solidFill>
                  <a:schemeClr val="hlink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31776" name="Text Box 48"/>
            <p:cNvSpPr txBox="1"/>
            <p:nvPr/>
          </p:nvSpPr>
          <p:spPr>
            <a:xfrm>
              <a:off x="2237" y="1962"/>
              <a:ext cx="189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1600" i="1" dirty="0">
                  <a:solidFill>
                    <a:schemeClr val="hlink"/>
                  </a:solidFill>
                  <a:latin typeface="Georgia" panose="02040502050405020303" pitchFamily="18" charset="0"/>
                </a:rPr>
                <a:t>a</a:t>
              </a:r>
              <a:endParaRPr lang="en-US" altLang="zh-CN" sz="1600" i="1" dirty="0">
                <a:solidFill>
                  <a:schemeClr val="hlink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31777" name="Oval 49"/>
            <p:cNvSpPr/>
            <p:nvPr/>
          </p:nvSpPr>
          <p:spPr>
            <a:xfrm>
              <a:off x="2792" y="3656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31778" name="Text Box 50"/>
            <p:cNvSpPr txBox="1"/>
            <p:nvPr/>
          </p:nvSpPr>
          <p:spPr>
            <a:xfrm>
              <a:off x="2830" y="3626"/>
              <a:ext cx="17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1600" i="1" dirty="0">
                  <a:solidFill>
                    <a:schemeClr val="hlink"/>
                  </a:solidFill>
                  <a:latin typeface="Georgia" panose="02040502050405020303" pitchFamily="18" charset="0"/>
                </a:rPr>
                <a:t>e</a:t>
              </a:r>
              <a:endParaRPr lang="en-US" altLang="zh-CN" sz="1600" i="1" dirty="0">
                <a:solidFill>
                  <a:schemeClr val="hlink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7" name="Group 51"/>
          <p:cNvGrpSpPr/>
          <p:nvPr/>
        </p:nvGrpSpPr>
        <p:grpSpPr>
          <a:xfrm>
            <a:off x="6359525" y="2563813"/>
            <a:ext cx="1943100" cy="3040062"/>
            <a:chOff x="3879" y="1842"/>
            <a:chExt cx="1224" cy="1915"/>
          </a:xfrm>
        </p:grpSpPr>
        <p:sp>
          <p:nvSpPr>
            <p:cNvPr id="31758" name="Line 52"/>
            <p:cNvSpPr/>
            <p:nvPr/>
          </p:nvSpPr>
          <p:spPr>
            <a:xfrm>
              <a:off x="4015" y="2205"/>
              <a:ext cx="998" cy="771"/>
            </a:xfrm>
            <a:prstGeom prst="line">
              <a:avLst/>
            </a:prstGeom>
            <a:ln w="254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stealth" w="lg" len="lg"/>
            </a:ln>
          </p:spPr>
        </p:sp>
        <p:sp>
          <p:nvSpPr>
            <p:cNvPr id="31759" name="Line 53"/>
            <p:cNvSpPr/>
            <p:nvPr/>
          </p:nvSpPr>
          <p:spPr>
            <a:xfrm flipH="1">
              <a:off x="4559" y="3158"/>
              <a:ext cx="491" cy="599"/>
            </a:xfrm>
            <a:prstGeom prst="line">
              <a:avLst/>
            </a:prstGeom>
            <a:ln w="254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stealth" w="lg" len="lg"/>
            </a:ln>
          </p:spPr>
        </p:sp>
        <p:sp>
          <p:nvSpPr>
            <p:cNvPr id="31760" name="Arc 54"/>
            <p:cNvSpPr/>
            <p:nvPr/>
          </p:nvSpPr>
          <p:spPr>
            <a:xfrm rot="7962909" flipV="1">
              <a:off x="3878" y="1842"/>
              <a:ext cx="227" cy="226"/>
            </a:xfrm>
            <a:custGeom>
              <a:avLst/>
              <a:gdLst>
                <a:gd name="txL" fmla="*/ 0 w 41708"/>
                <a:gd name="txT" fmla="*/ 0 h 43200"/>
                <a:gd name="txR" fmla="*/ 41708 w 41708"/>
                <a:gd name="txB" fmla="*/ 43200 h 432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41708" h="43200" fill="none">
                  <a:moveTo>
                    <a:pt x="27195" y="42462"/>
                  </a:moveTo>
                  <a:cubicBezTo>
                    <a:pt x="25370" y="42952"/>
                    <a:pt x="2348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484" y="-1"/>
                    <a:pt x="38462" y="5439"/>
                    <a:pt x="41707" y="13710"/>
                  </a:cubicBezTo>
                </a:path>
                <a:path w="41708" h="43200" stroke="0">
                  <a:moveTo>
                    <a:pt x="27195" y="42462"/>
                  </a:moveTo>
                  <a:cubicBezTo>
                    <a:pt x="25370" y="42952"/>
                    <a:pt x="2348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484" y="-1"/>
                    <a:pt x="38462" y="5439"/>
                    <a:pt x="41707" y="1371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 cap="flat" cmpd="sng">
              <a:solidFill>
                <a:schemeClr val="hlink">
                  <a:alpha val="100000"/>
                </a:schemeClr>
              </a:solidFill>
              <a:prstDash val="solid"/>
              <a:miter lim="800000"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1" name="Line 55"/>
            <p:cNvSpPr/>
            <p:nvPr/>
          </p:nvSpPr>
          <p:spPr>
            <a:xfrm flipH="1">
              <a:off x="3969" y="2205"/>
              <a:ext cx="1089" cy="771"/>
            </a:xfrm>
            <a:prstGeom prst="line">
              <a:avLst/>
            </a:prstGeom>
            <a:ln w="254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stealth" w="lg" len="lg"/>
            </a:ln>
          </p:spPr>
        </p:sp>
        <p:sp>
          <p:nvSpPr>
            <p:cNvPr id="31762" name="Line 56"/>
            <p:cNvSpPr/>
            <p:nvPr/>
          </p:nvSpPr>
          <p:spPr>
            <a:xfrm>
              <a:off x="4015" y="2115"/>
              <a:ext cx="998" cy="0"/>
            </a:xfrm>
            <a:prstGeom prst="line">
              <a:avLst/>
            </a:prstGeom>
            <a:ln w="254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stealth" w="lg" len="lg"/>
            </a:ln>
          </p:spPr>
        </p:sp>
        <p:sp>
          <p:nvSpPr>
            <p:cNvPr id="31763" name="Line 57"/>
            <p:cNvSpPr/>
            <p:nvPr/>
          </p:nvSpPr>
          <p:spPr>
            <a:xfrm flipH="1">
              <a:off x="4514" y="2205"/>
              <a:ext cx="589" cy="1497"/>
            </a:xfrm>
            <a:prstGeom prst="line">
              <a:avLst/>
            </a:prstGeom>
            <a:ln w="254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stealth" w="lg" len="lg"/>
            </a:ln>
          </p:spPr>
        </p:sp>
        <p:sp>
          <p:nvSpPr>
            <p:cNvPr id="31764" name="Line 58"/>
            <p:cNvSpPr/>
            <p:nvPr/>
          </p:nvSpPr>
          <p:spPr>
            <a:xfrm>
              <a:off x="3923" y="2205"/>
              <a:ext cx="0" cy="726"/>
            </a:xfrm>
            <a:prstGeom prst="line">
              <a:avLst/>
            </a:prstGeom>
            <a:ln w="254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stealth" w="lg" len="lg"/>
            </a:ln>
          </p:spPr>
        </p:sp>
        <p:sp>
          <p:nvSpPr>
            <p:cNvPr id="31765" name="Line 59"/>
            <p:cNvSpPr/>
            <p:nvPr/>
          </p:nvSpPr>
          <p:spPr>
            <a:xfrm>
              <a:off x="3969" y="2160"/>
              <a:ext cx="453" cy="1497"/>
            </a:xfrm>
            <a:prstGeom prst="line">
              <a:avLst/>
            </a:prstGeom>
            <a:ln w="254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stealth" w="lg" len="lg"/>
            </a:ln>
          </p:spPr>
        </p:sp>
        <p:sp>
          <p:nvSpPr>
            <p:cNvPr id="31766" name="Line 60"/>
            <p:cNvSpPr/>
            <p:nvPr/>
          </p:nvSpPr>
          <p:spPr>
            <a:xfrm>
              <a:off x="5103" y="2205"/>
              <a:ext cx="0" cy="726"/>
            </a:xfrm>
            <a:prstGeom prst="line">
              <a:avLst/>
            </a:prstGeom>
            <a:ln w="254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stealth" w="lg" len="lg"/>
            </a:ln>
          </p:spPr>
        </p:sp>
        <p:sp>
          <p:nvSpPr>
            <p:cNvPr id="31767" name="Line 61"/>
            <p:cNvSpPr/>
            <p:nvPr/>
          </p:nvSpPr>
          <p:spPr>
            <a:xfrm flipH="1">
              <a:off x="4014" y="3067"/>
              <a:ext cx="998" cy="0"/>
            </a:xfrm>
            <a:prstGeom prst="line">
              <a:avLst/>
            </a:prstGeom>
            <a:ln w="254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stealth" w="lg" len="lg"/>
            </a:ln>
          </p:spPr>
        </p:sp>
        <p:sp>
          <p:nvSpPr>
            <p:cNvPr id="31768" name="Line 62"/>
            <p:cNvSpPr/>
            <p:nvPr/>
          </p:nvSpPr>
          <p:spPr>
            <a:xfrm>
              <a:off x="3969" y="3113"/>
              <a:ext cx="408" cy="589"/>
            </a:xfrm>
            <a:prstGeom prst="line">
              <a:avLst/>
            </a:prstGeom>
            <a:ln w="254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stealth" w="lg" len="lg"/>
            </a:ln>
          </p:spPr>
        </p:sp>
      </p:grpSp>
      <p:sp>
        <p:nvSpPr>
          <p:cNvPr id="1052735" name="Rectangle 63"/>
          <p:cNvSpPr/>
          <p:nvPr/>
        </p:nvSpPr>
        <p:spPr>
          <a:xfrm>
            <a:off x="971550" y="6049963"/>
            <a:ext cx="7412038" cy="6191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</a:pPr>
            <a:r>
              <a:rPr lang="pt-BR" altLang="zh-CN" sz="2800" i="1" dirty="0">
                <a:latin typeface="Times New Roman" panose="02020603050405020304" pitchFamily="18" charset="0"/>
              </a:rPr>
              <a:t>R                        R</a:t>
            </a:r>
            <a:r>
              <a:rPr lang="pt-BR" altLang="zh-CN" sz="2800" i="1" baseline="30000" dirty="0">
                <a:latin typeface="Times New Roman" panose="02020603050405020304" pitchFamily="18" charset="0"/>
              </a:rPr>
              <a:t>2</a:t>
            </a:r>
            <a:r>
              <a:rPr lang="pt-BR" altLang="zh-CN" sz="2800" i="1" dirty="0">
                <a:latin typeface="Times New Roman" panose="02020603050405020304" pitchFamily="18" charset="0"/>
              </a:rPr>
              <a:t>                      R</a:t>
            </a:r>
            <a:r>
              <a:rPr lang="zh-CN" altLang="en-US" sz="280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endParaRPr lang="zh-CN" altLang="en-US" sz="2800" baseline="30000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273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example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Let R be the relation on the set of all people in the world that contains (a, b) if a has met b.</a:t>
            </a:r>
            <a:r>
              <a:rPr lang="en-US" altLang="zh-CN"/>
              <a:t> </a:t>
            </a:r>
            <a:r>
              <a:rPr lang="zh-CN" altLang="en-US"/>
              <a:t>What is R</a:t>
            </a:r>
            <a:r>
              <a:rPr lang="zh-CN" altLang="en-US" baseline="30000"/>
              <a:t>n</a:t>
            </a:r>
            <a:r>
              <a:rPr lang="zh-CN" altLang="en-US"/>
              <a:t>, where n is a positive integer greater than one? What is R</a:t>
            </a:r>
            <a:r>
              <a:rPr lang="en-US" altLang="zh-CN"/>
              <a:t>*</a:t>
            </a:r>
            <a:r>
              <a:rPr lang="zh-CN" altLang="en-US"/>
              <a:t>?</a:t>
            </a:r>
            <a:endParaRPr lang="zh-CN" alt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THEOREM 2： The transitive closure of a relation R equals the connectivity relation R</a:t>
            </a:r>
            <a:r>
              <a:rPr lang="zh-CN" altLang="en-US" baseline="30000"/>
              <a:t>∗</a:t>
            </a:r>
            <a:r>
              <a:rPr lang="zh-CN" altLang="en-US"/>
              <a:t>.</a:t>
            </a:r>
            <a:endParaRPr lang="zh-CN" altLang="en-US"/>
          </a:p>
          <a:p>
            <a:r>
              <a:rPr lang="en-US" altLang="zh-CN">
                <a:solidFill>
                  <a:srgbClr val="FF0000"/>
                </a:solidFill>
              </a:rPr>
              <a:t>transistive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 minimum</a:t>
            </a:r>
            <a:endParaRPr lang="zh-CN" altLang="en-US"/>
          </a:p>
          <a:p>
            <a:r>
              <a:rPr lang="zh-CN" altLang="en-US"/>
              <a:t>we must also show that R</a:t>
            </a:r>
            <a:r>
              <a:rPr lang="zh-CN" altLang="en-US" baseline="30000"/>
              <a:t>∗</a:t>
            </a:r>
            <a:r>
              <a:rPr lang="zh-CN" altLang="en-US"/>
              <a:t> is transitive and that R</a:t>
            </a:r>
            <a:r>
              <a:rPr lang="zh-CN" altLang="en-US" baseline="30000"/>
              <a:t>∗</a:t>
            </a:r>
            <a:r>
              <a:rPr lang="zh-CN" altLang="en-US"/>
              <a:t> ⊆ S whenever S is a transitive relation that</a:t>
            </a:r>
            <a:r>
              <a:rPr lang="en-US" altLang="zh-CN"/>
              <a:t> </a:t>
            </a:r>
            <a:r>
              <a:rPr lang="zh-CN" altLang="en-US"/>
              <a:t>contains R.</a:t>
            </a:r>
            <a:endParaRPr lang="zh-CN" alt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1143000"/>
            <a:ext cx="9182735" cy="3895725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LEMMA 1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 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600200"/>
            <a:ext cx="8964295" cy="15728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86000" y="3198495"/>
            <a:ext cx="4572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From Lemma 1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267200"/>
            <a:ext cx="7455535" cy="842645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Theorem 3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2400" y="1676400"/>
            <a:ext cx="9014460" cy="1623695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灯片编号占位符 4"/>
          <p:cNvSpPr txBox="1">
            <a:spLocks noGrp="1"/>
          </p:cNvSpPr>
          <p:nvPr>
            <p:ph type="sldNum" sz="quarter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029" name="日期占位符 5"/>
          <p:cNvSpPr txBox="1">
            <a:spLocks noGrp="1"/>
          </p:cNvSpPr>
          <p:nvPr>
            <p:ph type="dt" sz="half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030" name="页脚占位符 6"/>
          <p:cNvSpPr txBox="1">
            <a:spLocks noGrp="1"/>
          </p:cNvSpPr>
          <p:nvPr>
            <p:ph type="ftr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03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/>
              <a:t>Theorem</a:t>
            </a:r>
            <a:endParaRPr lang="en-US" altLang="zh-CN" dirty="0"/>
          </a:p>
        </p:txBody>
      </p:sp>
      <p:sp>
        <p:nvSpPr>
          <p:cNvPr id="1032" name="Rectangle 3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7421562" cy="41148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dirty="0"/>
              <a:t>If </a:t>
            </a:r>
            <a:r>
              <a:rPr lang="en-US" altLang="zh-CN" sz="2800" i="1" dirty="0"/>
              <a:t>R</a:t>
            </a:r>
            <a:r>
              <a:rPr lang="en-US" altLang="zh-CN" sz="2800" dirty="0"/>
              <a:t> is a relation on </a:t>
            </a:r>
            <a:r>
              <a:rPr lang="en-US" altLang="zh-CN" sz="2800" i="1" dirty="0"/>
              <a:t>A</a:t>
            </a:r>
            <a:r>
              <a:rPr lang="en-US" altLang="zh-CN" sz="2800" dirty="0"/>
              <a:t> = {</a:t>
            </a:r>
            <a:r>
              <a:rPr lang="en-US" altLang="zh-CN" sz="2800" i="1" dirty="0"/>
              <a:t>a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 </a:t>
            </a:r>
            <a:r>
              <a:rPr lang="en-US" altLang="zh-CN" sz="2800" i="1" dirty="0"/>
              <a:t>a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 …, </a:t>
            </a:r>
            <a:r>
              <a:rPr lang="en-US" altLang="zh-CN" sz="2800" i="1" dirty="0"/>
              <a:t>a</a:t>
            </a:r>
            <a:r>
              <a:rPr lang="en-US" altLang="zh-CN" sz="2800" i="1" baseline="-25000" dirty="0"/>
              <a:t>n</a:t>
            </a:r>
            <a:r>
              <a:rPr lang="en-US" altLang="zh-CN" sz="2800" dirty="0"/>
              <a:t>}, then</a:t>
            </a:r>
            <a:endParaRPr lang="en-US" altLang="zh-CN" sz="2800" dirty="0"/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</a:pPr>
            <a:endParaRPr lang="en-US" altLang="zh-CN" sz="2800" dirty="0"/>
          </a:p>
        </p:txBody>
      </p:sp>
      <p:graphicFrame>
        <p:nvGraphicFramePr>
          <p:cNvPr id="1026" name="Object 4"/>
          <p:cNvGraphicFramePr/>
          <p:nvPr/>
        </p:nvGraphicFramePr>
        <p:xfrm>
          <a:off x="2268538" y="3284538"/>
          <a:ext cx="3816350" cy="192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" r:id="rId1" imgW="1638300" imgH="825500" progId="Equation.DSMT4">
                  <p:embed/>
                </p:oleObj>
              </mc:Choice>
              <mc:Fallback>
                <p:oleObj name="" r:id="rId1" imgW="1638300" imgH="8255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68538" y="3284538"/>
                        <a:ext cx="3816350" cy="1922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10"/>
          <p:cNvGraphicFramePr>
            <a:graphicFrameLocks noGrp="1"/>
          </p:cNvGraphicFramePr>
          <p:nvPr>
            <p:ph sz="half" idx="2"/>
          </p:nvPr>
        </p:nvGraphicFramePr>
        <p:xfrm>
          <a:off x="5961063" y="2017713"/>
          <a:ext cx="217805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" r:id="rId3" imgW="114300" imgH="215265" progId="Equation.3">
                  <p:embed/>
                </p:oleObj>
              </mc:Choice>
              <mc:Fallback>
                <p:oleObj name="" r:id="rId3" imgW="114300" imgH="215265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61063" y="2017713"/>
                        <a:ext cx="2178050" cy="41148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4"/>
          <p:cNvSpPr txBox="1">
            <a:spLocks noGrp="1"/>
          </p:cNvSpPr>
          <p:nvPr>
            <p:ph type="sldNum" sz="quarter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2771" name="日期占位符 5"/>
          <p:cNvSpPr txBox="1">
            <a:spLocks noGrp="1"/>
          </p:cNvSpPr>
          <p:nvPr>
            <p:ph type="dt" sz="half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2772" name="页脚占位符 6"/>
          <p:cNvSpPr txBox="1">
            <a:spLocks noGrp="1"/>
          </p:cNvSpPr>
          <p:nvPr>
            <p:ph type="ftr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277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/>
              <a:t>Proof</a:t>
            </a:r>
            <a:endParaRPr lang="zh-CN" altLang="en-US" dirty="0"/>
          </a:p>
        </p:txBody>
      </p:sp>
      <p:sp>
        <p:nvSpPr>
          <p:cNvPr id="32774" name="Rectangle 3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6557962" cy="41148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400" dirty="0"/>
              <a:t>Let  M</a:t>
            </a:r>
            <a:r>
              <a:rPr lang="en-US" altLang="zh-CN" sz="2400" i="1" baseline="-25000" dirty="0"/>
              <a:t>R</a:t>
            </a:r>
            <a:r>
              <a:rPr lang="en-US" altLang="zh-CN" sz="2400" i="1" dirty="0"/>
              <a:t> </a:t>
            </a:r>
            <a:r>
              <a:rPr lang="en-US" altLang="zh-CN" sz="2400" dirty="0"/>
              <a:t>= [</a:t>
            </a:r>
            <a:r>
              <a:rPr lang="en-US" altLang="zh-CN" sz="2400" i="1" dirty="0"/>
              <a:t>m</a:t>
            </a:r>
            <a:r>
              <a:rPr lang="en-US" altLang="zh-CN" sz="2400" i="1" baseline="-25000" dirty="0"/>
              <a:t>ij</a:t>
            </a:r>
            <a:r>
              <a:rPr lang="en-US" altLang="zh-CN" sz="2400" dirty="0"/>
              <a:t>] and M</a:t>
            </a:r>
            <a:r>
              <a:rPr lang="en-US" altLang="zh-CN" sz="2400" i="1" baseline="-25000" dirty="0"/>
              <a:t>R</a:t>
            </a:r>
            <a:r>
              <a:rPr lang="en-US" altLang="zh-CN" sz="1800" i="1" baseline="-10000" dirty="0"/>
              <a:t>2</a:t>
            </a:r>
            <a:r>
              <a:rPr lang="en-US" altLang="zh-CN" sz="2400" dirty="0"/>
              <a:t>  = [</a:t>
            </a:r>
            <a:r>
              <a:rPr lang="en-US" altLang="zh-CN" sz="2400" i="1" dirty="0"/>
              <a:t>n</a:t>
            </a:r>
            <a:r>
              <a:rPr lang="en-US" altLang="zh-CN" sz="2400" i="1" baseline="-25000" dirty="0"/>
              <a:t>ij</a:t>
            </a:r>
            <a:r>
              <a:rPr lang="en-US" altLang="zh-CN" sz="2400" dirty="0"/>
              <a:t>]. 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the </a:t>
            </a:r>
            <a:r>
              <a:rPr lang="en-US" altLang="zh-CN" sz="2000" i="1" dirty="0"/>
              <a:t>i</a:t>
            </a:r>
            <a:r>
              <a:rPr lang="en-US" altLang="zh-CN" sz="2000" dirty="0"/>
              <a:t>, </a:t>
            </a:r>
            <a:r>
              <a:rPr lang="en-US" altLang="zh-CN" sz="2000" i="1" dirty="0"/>
              <a:t>j</a:t>
            </a:r>
            <a:r>
              <a:rPr lang="en-US" altLang="zh-CN" sz="2000" dirty="0"/>
              <a:t>th element of M</a:t>
            </a:r>
            <a:r>
              <a:rPr lang="en-US" altLang="zh-CN" sz="2000" i="1" baseline="-25000" dirty="0"/>
              <a:t>R</a:t>
            </a:r>
            <a:r>
              <a:rPr lang="en-US" altLang="zh-CN" sz="2000" dirty="0">
                <a:sym typeface="Symbol" panose="05050102010706020507" pitchFamily="18" charset="2"/>
              </a:rPr>
              <a:t></a:t>
            </a:r>
            <a:r>
              <a:rPr lang="en-US" altLang="zh-CN" sz="2000" i="1" dirty="0"/>
              <a:t> </a:t>
            </a:r>
            <a:r>
              <a:rPr lang="en-US" altLang="zh-CN" sz="2000" dirty="0"/>
              <a:t>M</a:t>
            </a:r>
            <a:r>
              <a:rPr lang="en-US" altLang="zh-CN" sz="2000" i="1" baseline="-25000" dirty="0"/>
              <a:t>R</a:t>
            </a:r>
            <a:r>
              <a:rPr lang="en-US" altLang="zh-CN" sz="2000" dirty="0"/>
              <a:t> is equal to l </a:t>
            </a:r>
            <a:endParaRPr lang="en-US" altLang="zh-CN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i="1" dirty="0"/>
              <a:t>m</a:t>
            </a:r>
            <a:r>
              <a:rPr lang="en-US" altLang="zh-CN" sz="2000" i="1" baseline="-25000" dirty="0"/>
              <a:t>ik</a:t>
            </a:r>
            <a:r>
              <a:rPr lang="en-US" altLang="zh-CN" sz="2000" dirty="0"/>
              <a:t>= 1 and </a:t>
            </a:r>
            <a:r>
              <a:rPr lang="en-US" altLang="zh-CN" sz="2000" i="1" dirty="0"/>
              <a:t>m</a:t>
            </a:r>
            <a:r>
              <a:rPr lang="en-US" altLang="zh-CN" sz="2000" i="1" baseline="-25000" dirty="0"/>
              <a:t>kj</a:t>
            </a:r>
            <a:r>
              <a:rPr lang="en-US" altLang="zh-CN" sz="2000" dirty="0"/>
              <a:t> = l for some </a:t>
            </a:r>
            <a:r>
              <a:rPr lang="en-US" altLang="zh-CN" sz="2000" i="1" dirty="0"/>
              <a:t>k</a:t>
            </a:r>
            <a:r>
              <a:rPr lang="en-US" altLang="zh-CN" sz="2000" dirty="0"/>
              <a:t>, l </a:t>
            </a:r>
            <a:r>
              <a:rPr lang="zh-CN" altLang="en-US" sz="2000" dirty="0">
                <a:sym typeface="Symbol" panose="05050102010706020507" pitchFamily="18" charset="2"/>
              </a:rPr>
              <a:t></a:t>
            </a:r>
            <a:r>
              <a:rPr lang="en-US" altLang="zh-CN" sz="2000" dirty="0"/>
              <a:t> </a:t>
            </a:r>
            <a:r>
              <a:rPr lang="en-US" altLang="zh-CN" sz="2000" i="1" dirty="0"/>
              <a:t>k</a:t>
            </a:r>
            <a:r>
              <a:rPr lang="en-US" altLang="zh-CN" sz="2000" dirty="0"/>
              <a:t> </a:t>
            </a:r>
            <a:r>
              <a:rPr lang="zh-CN" altLang="en-US" sz="2000" dirty="0">
                <a:sym typeface="Symbol" panose="05050102010706020507" pitchFamily="18" charset="2"/>
              </a:rPr>
              <a:t></a:t>
            </a:r>
            <a:r>
              <a:rPr lang="en-US" altLang="zh-CN" sz="2000" dirty="0"/>
              <a:t> </a:t>
            </a:r>
            <a:r>
              <a:rPr lang="en-US" altLang="zh-CN" sz="2000" i="1" dirty="0"/>
              <a:t>n</a:t>
            </a:r>
            <a:r>
              <a:rPr lang="en-US" altLang="zh-CN" sz="2000" dirty="0"/>
              <a:t>. </a:t>
            </a:r>
            <a:endParaRPr lang="en-US" altLang="zh-CN" sz="2000" dirty="0"/>
          </a:p>
          <a:p>
            <a:pPr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400" dirty="0"/>
              <a:t>By definition of the matrix M</a:t>
            </a:r>
            <a:r>
              <a:rPr lang="en-US" altLang="zh-CN" sz="2400" i="1" baseline="-25000" dirty="0"/>
              <a:t>R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i="1" dirty="0"/>
              <a:t>a</a:t>
            </a:r>
            <a:r>
              <a:rPr lang="en-US" altLang="zh-CN" sz="2000" i="1" baseline="-25000" dirty="0"/>
              <a:t>i</a:t>
            </a:r>
            <a:r>
              <a:rPr lang="en-US" altLang="zh-CN" sz="2000" i="1" dirty="0"/>
              <a:t> R a</a:t>
            </a:r>
            <a:r>
              <a:rPr lang="en-US" altLang="zh-CN" sz="2000" i="1" baseline="-25000" dirty="0"/>
              <a:t>k</a:t>
            </a:r>
            <a:r>
              <a:rPr lang="en-US" altLang="zh-CN" sz="2000" dirty="0"/>
              <a:t> and </a:t>
            </a:r>
            <a:r>
              <a:rPr lang="en-US" altLang="zh-CN" sz="2000" i="1" dirty="0"/>
              <a:t>a</a:t>
            </a:r>
            <a:r>
              <a:rPr lang="en-US" altLang="zh-CN" sz="2000" i="1" baseline="-25000" dirty="0"/>
              <a:t>k</a:t>
            </a:r>
            <a:r>
              <a:rPr lang="en-US" altLang="zh-CN" sz="2000" i="1" dirty="0"/>
              <a:t> R a</a:t>
            </a:r>
            <a:r>
              <a:rPr lang="en-US" altLang="zh-CN" sz="2000" i="1" baseline="-25000" dirty="0"/>
              <a:t>j</a:t>
            </a:r>
            <a:endParaRPr lang="en-US" altLang="zh-CN" sz="2000" i="1" baseline="-250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i="1" dirty="0"/>
              <a:t>a</a:t>
            </a:r>
            <a:r>
              <a:rPr lang="en-US" altLang="zh-CN" sz="2000" i="1" baseline="-25000" dirty="0"/>
              <a:t>i</a:t>
            </a:r>
            <a:r>
              <a:rPr lang="en-US" altLang="zh-CN" sz="2000" i="1" dirty="0"/>
              <a:t> R</a:t>
            </a:r>
            <a:r>
              <a:rPr lang="en-US" altLang="zh-CN" sz="2000" i="1" baseline="30000" dirty="0"/>
              <a:t>2</a:t>
            </a:r>
            <a:r>
              <a:rPr lang="en-US" altLang="zh-CN" sz="2000" i="1" dirty="0"/>
              <a:t> a</a:t>
            </a:r>
            <a:r>
              <a:rPr lang="en-US" altLang="zh-CN" sz="2000" i="1" baseline="-25000" dirty="0"/>
              <a:t>j</a:t>
            </a:r>
            <a:r>
              <a:rPr lang="en-US" altLang="zh-CN" sz="2000" dirty="0"/>
              <a:t> , and so </a:t>
            </a:r>
            <a:r>
              <a:rPr lang="en-US" altLang="zh-CN" sz="2000" i="1" dirty="0"/>
              <a:t>n</a:t>
            </a:r>
            <a:r>
              <a:rPr lang="en-US" altLang="zh-CN" sz="2000" i="1" baseline="-25000" dirty="0"/>
              <a:t>ij</a:t>
            </a:r>
            <a:r>
              <a:rPr lang="en-US" altLang="zh-CN" sz="2000" dirty="0"/>
              <a:t> = 1. </a:t>
            </a:r>
            <a:endParaRPr lang="en-US" altLang="zh-CN" sz="2000" dirty="0"/>
          </a:p>
          <a:p>
            <a:pPr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400" dirty="0"/>
              <a:t>Therefore 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position </a:t>
            </a:r>
            <a:r>
              <a:rPr lang="en-US" altLang="zh-CN" sz="2000" i="1" dirty="0"/>
              <a:t>i</a:t>
            </a:r>
            <a:r>
              <a:rPr lang="en-US" altLang="zh-CN" sz="2000" dirty="0"/>
              <a:t>, </a:t>
            </a:r>
            <a:r>
              <a:rPr lang="en-US" altLang="zh-CN" sz="2000" i="1" dirty="0"/>
              <a:t>j</a:t>
            </a:r>
            <a:r>
              <a:rPr lang="en-US" altLang="zh-CN" sz="2000" dirty="0"/>
              <a:t> of M</a:t>
            </a:r>
            <a:r>
              <a:rPr lang="en-US" altLang="zh-CN" sz="2000" i="1" baseline="-25000" dirty="0"/>
              <a:t>R</a:t>
            </a:r>
            <a:r>
              <a:rPr lang="en-US" altLang="zh-CN" sz="2000" i="1" dirty="0"/>
              <a:t> </a:t>
            </a:r>
            <a:r>
              <a:rPr lang="en-US" altLang="zh-CN" sz="2000" dirty="0">
                <a:sym typeface="Symbol" panose="05050102010706020507" pitchFamily="18" charset="2"/>
              </a:rPr>
              <a:t></a:t>
            </a:r>
            <a:r>
              <a:rPr lang="en-US" altLang="zh-CN" sz="2000" i="1" dirty="0"/>
              <a:t> </a:t>
            </a:r>
            <a:r>
              <a:rPr lang="en-US" altLang="zh-CN" sz="2000" dirty="0"/>
              <a:t>M</a:t>
            </a:r>
            <a:r>
              <a:rPr lang="en-US" altLang="zh-CN" sz="2000" i="1" baseline="-25000" dirty="0"/>
              <a:t>R</a:t>
            </a:r>
            <a:r>
              <a:rPr lang="en-US" altLang="zh-CN" sz="2000" dirty="0"/>
              <a:t> is equal to 1 </a:t>
            </a:r>
            <a:endParaRPr lang="en-US" altLang="zh-CN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i="1" dirty="0"/>
              <a:t>n</a:t>
            </a:r>
            <a:r>
              <a:rPr lang="en-US" altLang="zh-CN" sz="2000" i="1" baseline="-25000" dirty="0"/>
              <a:t>ij</a:t>
            </a:r>
            <a:r>
              <a:rPr lang="en-US" altLang="zh-CN" sz="2000" dirty="0"/>
              <a:t> = l. </a:t>
            </a:r>
            <a:endParaRPr lang="en-US" altLang="zh-CN" sz="2000" dirty="0"/>
          </a:p>
          <a:p>
            <a:pPr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400" dirty="0"/>
              <a:t>So M</a:t>
            </a:r>
            <a:r>
              <a:rPr lang="en-US" altLang="zh-CN" sz="2400" i="1" baseline="-25000" dirty="0"/>
              <a:t>R</a:t>
            </a:r>
            <a:r>
              <a:rPr lang="en-US" altLang="zh-CN" sz="2400" i="1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</a:t>
            </a:r>
            <a:r>
              <a:rPr lang="en-US" altLang="zh-CN" sz="2400" i="1" dirty="0"/>
              <a:t> </a:t>
            </a:r>
            <a:r>
              <a:rPr lang="en-US" altLang="zh-CN" sz="2400" dirty="0"/>
              <a:t>M</a:t>
            </a:r>
            <a:r>
              <a:rPr lang="en-US" altLang="zh-CN" sz="2400" i="1" baseline="-25000" dirty="0"/>
              <a:t>R</a:t>
            </a:r>
            <a:r>
              <a:rPr lang="en-US" altLang="zh-CN" sz="2400" dirty="0"/>
              <a:t> = M</a:t>
            </a:r>
            <a:r>
              <a:rPr lang="en-US" altLang="zh-CN" sz="2400" i="1" baseline="-25000" dirty="0"/>
              <a:t>R</a:t>
            </a:r>
            <a:r>
              <a:rPr lang="en-US" altLang="zh-CN" sz="1800" i="1" baseline="-10000" dirty="0"/>
              <a:t>2</a:t>
            </a:r>
            <a:endParaRPr lang="en-US" altLang="zh-CN" sz="1800" i="1" baseline="-10000" dirty="0"/>
          </a:p>
          <a:p>
            <a:pPr lvl="1" algn="r" eaLnBrk="1" hangingPunct="1">
              <a:lnSpc>
                <a:spcPct val="90000"/>
              </a:lnSpc>
            </a:pPr>
            <a:r>
              <a:rPr lang="en-US" altLang="zh-CN" sz="2000" dirty="0"/>
              <a:t>QED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052" name="日期占位符 4"/>
          <p:cNvSpPr txBox="1">
            <a:spLocks noGrp="1"/>
          </p:cNvSpPr>
          <p:nvPr>
            <p:ph type="dt" sz="half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053" name="页脚占位符 5"/>
          <p:cNvSpPr txBox="1">
            <a:spLocks noGrp="1"/>
          </p:cNvSpPr>
          <p:nvPr>
            <p:ph type="ftr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05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/>
              <a:t>Example</a:t>
            </a:r>
            <a:endParaRPr lang="en-US" altLang="zh-CN" dirty="0"/>
          </a:p>
        </p:txBody>
      </p:sp>
      <p:sp>
        <p:nvSpPr>
          <p:cNvPr id="205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pt-BR" altLang="zh-CN" dirty="0"/>
              <a:t>Let </a:t>
            </a:r>
            <a:r>
              <a:rPr lang="pt-BR" altLang="zh-CN" i="1" dirty="0"/>
              <a:t>A</a:t>
            </a:r>
            <a:r>
              <a:rPr lang="pt-BR" altLang="zh-CN" dirty="0"/>
              <a:t> = {</a:t>
            </a:r>
            <a:r>
              <a:rPr lang="pt-BR" altLang="zh-CN" i="1" dirty="0"/>
              <a:t>a, b, c, d, e</a:t>
            </a:r>
            <a:r>
              <a:rPr lang="pt-BR" altLang="zh-CN" dirty="0"/>
              <a:t>}</a:t>
            </a:r>
            <a:endParaRPr lang="pt-BR" altLang="zh-CN" dirty="0"/>
          </a:p>
          <a:p>
            <a:pPr lvl="1" eaLnBrk="1" hangingPunct="1"/>
            <a:r>
              <a:rPr lang="pt-BR" altLang="zh-CN" i="1" dirty="0"/>
              <a:t>R</a:t>
            </a:r>
            <a:r>
              <a:rPr lang="pt-BR" altLang="zh-CN" dirty="0"/>
              <a:t> = {(</a:t>
            </a:r>
            <a:r>
              <a:rPr lang="pt-BR" altLang="zh-CN" i="1" dirty="0"/>
              <a:t>a</a:t>
            </a:r>
            <a:r>
              <a:rPr lang="pt-BR" altLang="zh-CN" dirty="0"/>
              <a:t>, </a:t>
            </a:r>
            <a:r>
              <a:rPr lang="pt-BR" altLang="zh-CN" i="1" dirty="0"/>
              <a:t>a</a:t>
            </a:r>
            <a:r>
              <a:rPr lang="pt-BR" altLang="zh-CN" dirty="0"/>
              <a:t>), (</a:t>
            </a:r>
            <a:r>
              <a:rPr lang="pt-BR" altLang="zh-CN" i="1" dirty="0"/>
              <a:t>a</a:t>
            </a:r>
            <a:r>
              <a:rPr lang="pt-BR" altLang="zh-CN" dirty="0"/>
              <a:t>, </a:t>
            </a:r>
            <a:r>
              <a:rPr lang="pt-BR" altLang="zh-CN" i="1" dirty="0"/>
              <a:t>b</a:t>
            </a:r>
            <a:r>
              <a:rPr lang="pt-BR" altLang="zh-CN" dirty="0"/>
              <a:t>), (</a:t>
            </a:r>
            <a:r>
              <a:rPr lang="pt-BR" altLang="zh-CN" i="1" dirty="0"/>
              <a:t>b</a:t>
            </a:r>
            <a:r>
              <a:rPr lang="pt-BR" altLang="zh-CN" dirty="0"/>
              <a:t>, </a:t>
            </a:r>
            <a:r>
              <a:rPr lang="pt-BR" altLang="zh-CN" i="1" dirty="0"/>
              <a:t>c</a:t>
            </a:r>
            <a:r>
              <a:rPr lang="pt-BR" altLang="zh-CN" dirty="0"/>
              <a:t>), (</a:t>
            </a:r>
            <a:r>
              <a:rPr lang="pt-BR" altLang="zh-CN" i="1" dirty="0"/>
              <a:t>c</a:t>
            </a:r>
            <a:r>
              <a:rPr lang="pt-BR" altLang="zh-CN" dirty="0"/>
              <a:t>, </a:t>
            </a:r>
            <a:r>
              <a:rPr lang="pt-BR" altLang="zh-CN" i="1" dirty="0"/>
              <a:t>e</a:t>
            </a:r>
            <a:r>
              <a:rPr lang="pt-BR" altLang="zh-CN" dirty="0"/>
              <a:t>), (</a:t>
            </a:r>
            <a:r>
              <a:rPr lang="pt-BR" altLang="zh-CN" i="1" dirty="0"/>
              <a:t>c</a:t>
            </a:r>
            <a:r>
              <a:rPr lang="pt-BR" altLang="zh-CN" dirty="0"/>
              <a:t>, </a:t>
            </a:r>
            <a:r>
              <a:rPr lang="pt-BR" altLang="zh-CN" i="1" dirty="0"/>
              <a:t>d</a:t>
            </a:r>
            <a:r>
              <a:rPr lang="pt-BR" altLang="zh-CN" dirty="0"/>
              <a:t>), (</a:t>
            </a:r>
            <a:r>
              <a:rPr lang="pt-BR" altLang="zh-CN" i="1" dirty="0"/>
              <a:t>d</a:t>
            </a:r>
            <a:r>
              <a:rPr lang="pt-BR" altLang="zh-CN" dirty="0"/>
              <a:t>, </a:t>
            </a:r>
            <a:r>
              <a:rPr lang="pt-BR" altLang="zh-CN" i="1" dirty="0"/>
              <a:t>e</a:t>
            </a:r>
            <a:r>
              <a:rPr lang="pt-BR" altLang="zh-CN" dirty="0"/>
              <a:t>)}.</a:t>
            </a:r>
            <a:endParaRPr lang="pt-BR" altLang="zh-CN" dirty="0"/>
          </a:p>
          <a:p>
            <a:pPr eaLnBrk="1" hangingPunct="1"/>
            <a:r>
              <a:rPr lang="pt-BR" altLang="zh-CN" dirty="0"/>
              <a:t>Compute </a:t>
            </a:r>
            <a:r>
              <a:rPr lang="pt-BR" altLang="zh-CN" i="1" dirty="0"/>
              <a:t>R</a:t>
            </a:r>
            <a:r>
              <a:rPr lang="pt-BR" altLang="zh-CN" baseline="30000" dirty="0"/>
              <a:t>2</a:t>
            </a:r>
            <a:endParaRPr lang="zh-CN" altLang="en-US" dirty="0"/>
          </a:p>
        </p:txBody>
      </p:sp>
      <p:graphicFrame>
        <p:nvGraphicFramePr>
          <p:cNvPr id="2050" name="Object 4"/>
          <p:cNvGraphicFramePr/>
          <p:nvPr/>
        </p:nvGraphicFramePr>
        <p:xfrm>
          <a:off x="2771775" y="3789363"/>
          <a:ext cx="3024188" cy="230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" r:id="rId1" imgW="1498600" imgH="1143000" progId="Equation.DSMT4">
                  <p:embed/>
                </p:oleObj>
              </mc:Choice>
              <mc:Fallback>
                <p:oleObj name="" r:id="rId1" imgW="1498600" imgH="11430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71775" y="3789363"/>
                        <a:ext cx="3024188" cy="2306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Functions as relations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en-US" altLang="zh-CN" sz="2800" dirty="0"/>
              <a:t>Recall that a function f from a set A to a set B assigns </a:t>
            </a:r>
            <a:r>
              <a:rPr lang="en-US" altLang="zh-CN" sz="2800" b="1" dirty="0"/>
              <a:t>exactly one </a:t>
            </a:r>
            <a:r>
              <a:rPr lang="en-US" altLang="zh-CN" sz="2800" dirty="0"/>
              <a:t>element of B to each element of A</a:t>
            </a:r>
            <a:endParaRPr lang="en-US" altLang="zh-CN" sz="2800" dirty="0"/>
          </a:p>
          <a:p>
            <a:r>
              <a:rPr lang="en-US" altLang="zh-CN" sz="2800" dirty="0"/>
              <a:t>The graph of f is the set of ordered pairs (a, b) such that b=f(a)</a:t>
            </a:r>
            <a:endParaRPr lang="en-US" altLang="zh-CN" sz="2800" dirty="0"/>
          </a:p>
          <a:p>
            <a:r>
              <a:rPr lang="en-US" altLang="zh-CN" sz="2800" dirty="0"/>
              <a:t>Because the graph of f is a subset of A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 </a:t>
            </a:r>
            <a:r>
              <a:rPr lang="en-US" altLang="zh-CN" sz="2800" dirty="0"/>
              <a:t>x </a:t>
            </a:r>
            <a:r>
              <a:rPr lang="en-US" altLang="zh-CN" sz="2800" dirty="0">
                <a:cs typeface="Cambria Math" panose="02040503050406030204" pitchFamily="18" charset="0"/>
              </a:rPr>
              <a:t>B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, </a:t>
            </a:r>
            <a:r>
              <a:rPr lang="en-US" altLang="zh-CN" sz="2800" dirty="0">
                <a:cs typeface="Cambria Math" panose="02040503050406030204" pitchFamily="18" charset="0"/>
              </a:rPr>
              <a:t>it is a relation from A to B</a:t>
            </a:r>
            <a:endParaRPr lang="en-US" altLang="zh-CN" sz="2800" dirty="0">
              <a:cs typeface="Cambria Math" panose="02040503050406030204" pitchFamily="18" charset="0"/>
            </a:endParaRPr>
          </a:p>
          <a:p>
            <a:r>
              <a:rPr lang="en-US" altLang="zh-CN" sz="2800" dirty="0">
                <a:cs typeface="Cambria Math" panose="02040503050406030204" pitchFamily="18" charset="0"/>
              </a:rPr>
              <a:t>Furthermore, the graph of a function has the property that every element of A is the first element of exactly one ordered pair of the graph</a:t>
            </a:r>
            <a:endParaRPr lang="en-US" altLang="zh-CN" sz="2800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076" name="日期占位符 4"/>
          <p:cNvSpPr txBox="1">
            <a:spLocks noGrp="1"/>
          </p:cNvSpPr>
          <p:nvPr>
            <p:ph type="dt" sz="half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077" name="页脚占位符 5"/>
          <p:cNvSpPr txBox="1">
            <a:spLocks noGrp="1"/>
          </p:cNvSpPr>
          <p:nvPr>
            <p:ph type="ftr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07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/>
              <a:t>Example cont.</a:t>
            </a:r>
            <a:endParaRPr lang="en-US" altLang="zh-CN" dirty="0"/>
          </a:p>
        </p:txBody>
      </p:sp>
      <p:sp>
        <p:nvSpPr>
          <p:cNvPr id="307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endParaRPr lang="zh-CN" altLang="en-US" dirty="0"/>
          </a:p>
        </p:txBody>
      </p:sp>
      <p:graphicFrame>
        <p:nvGraphicFramePr>
          <p:cNvPr id="3074" name="Object 4"/>
          <p:cNvGraphicFramePr/>
          <p:nvPr/>
        </p:nvGraphicFramePr>
        <p:xfrm>
          <a:off x="1692275" y="1916113"/>
          <a:ext cx="6167438" cy="402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" r:id="rId1" imgW="3543300" imgH="2311400" progId="Equation.DSMT4">
                  <p:embed/>
                </p:oleObj>
              </mc:Choice>
              <mc:Fallback>
                <p:oleObj name="" r:id="rId1" imgW="3543300" imgH="23114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92275" y="1916113"/>
                        <a:ext cx="6167438" cy="4024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100" name="日期占位符 4"/>
          <p:cNvSpPr txBox="1">
            <a:spLocks noGrp="1"/>
          </p:cNvSpPr>
          <p:nvPr>
            <p:ph type="dt" sz="half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101" name="页脚占位符 5"/>
          <p:cNvSpPr txBox="1">
            <a:spLocks noGrp="1"/>
          </p:cNvSpPr>
          <p:nvPr>
            <p:ph type="ftr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10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/>
              <a:t>Theorem</a:t>
            </a:r>
            <a:endParaRPr lang="en-US" altLang="zh-CN" dirty="0"/>
          </a:p>
        </p:txBody>
      </p:sp>
      <p:sp>
        <p:nvSpPr>
          <p:cNvPr id="410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dirty="0"/>
              <a:t>For </a:t>
            </a:r>
            <a:r>
              <a:rPr lang="en-US" altLang="zh-CN" i="1" dirty="0"/>
              <a:t>n</a:t>
            </a:r>
            <a:r>
              <a:rPr lang="en-US" altLang="zh-CN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</a:t>
            </a:r>
            <a:r>
              <a:rPr lang="en-US" altLang="zh-CN" dirty="0"/>
              <a:t> 2 and </a:t>
            </a:r>
            <a:r>
              <a:rPr lang="en-US" altLang="zh-CN" i="1" dirty="0"/>
              <a:t>R</a:t>
            </a:r>
            <a:r>
              <a:rPr lang="en-US" altLang="zh-CN" dirty="0"/>
              <a:t> a relation on a finite set A, we have</a:t>
            </a:r>
            <a:endParaRPr lang="zh-CN" altLang="en-US" dirty="0"/>
          </a:p>
        </p:txBody>
      </p:sp>
      <p:graphicFrame>
        <p:nvGraphicFramePr>
          <p:cNvPr id="4098" name="Object 4"/>
          <p:cNvGraphicFramePr/>
          <p:nvPr/>
        </p:nvGraphicFramePr>
        <p:xfrm>
          <a:off x="1763713" y="3357563"/>
          <a:ext cx="5545137" cy="120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" r:id="rId1" imgW="2462530" imgH="533400" progId="Equation.DSMT4">
                  <p:embed/>
                </p:oleObj>
              </mc:Choice>
              <mc:Fallback>
                <p:oleObj name="" r:id="rId1" imgW="2462530" imgH="5334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63713" y="3357563"/>
                        <a:ext cx="5545137" cy="1201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3795" name="日期占位符 4"/>
          <p:cNvSpPr txBox="1">
            <a:spLocks noGrp="1"/>
          </p:cNvSpPr>
          <p:nvPr>
            <p:ph type="dt" sz="half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3796" name="页脚占位符 5"/>
          <p:cNvSpPr txBox="1">
            <a:spLocks noGrp="1"/>
          </p:cNvSpPr>
          <p:nvPr>
            <p:ph type="ftr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379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/>
              <a:t>Proof by induction</a:t>
            </a:r>
            <a:endParaRPr lang="en-US" altLang="zh-CN" dirty="0"/>
          </a:p>
        </p:txBody>
      </p:sp>
      <p:sp>
        <p:nvSpPr>
          <p:cNvPr id="3379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dirty="0"/>
              <a:t>Let 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 be the assertion that the statement holds for an integer </a:t>
            </a:r>
            <a:r>
              <a:rPr lang="en-US" altLang="zh-CN" i="1" dirty="0"/>
              <a:t>n</a:t>
            </a:r>
            <a:r>
              <a:rPr lang="en-US" altLang="zh-CN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</a:t>
            </a:r>
            <a:r>
              <a:rPr lang="en-US" altLang="zh-CN" dirty="0"/>
              <a:t> 2.</a:t>
            </a:r>
            <a:endParaRPr lang="en-US" altLang="zh-CN" dirty="0"/>
          </a:p>
          <a:p>
            <a:pPr eaLnBrk="1" hangingPunct="1"/>
            <a:r>
              <a:rPr lang="en-US" altLang="zh-CN" i="1" dirty="0"/>
              <a:t>Basis Step</a:t>
            </a:r>
            <a:r>
              <a:rPr lang="en-US" altLang="zh-CN" dirty="0"/>
              <a:t>: </a:t>
            </a:r>
            <a:r>
              <a:rPr lang="en-US" altLang="zh-CN" i="1" dirty="0"/>
              <a:t>P</a:t>
            </a:r>
            <a:r>
              <a:rPr lang="en-US" altLang="zh-CN" dirty="0"/>
              <a:t>(2) is true by Theorem 1.</a:t>
            </a:r>
            <a:endParaRPr lang="en-US" altLang="zh-CN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126" name="日期占位符 4"/>
          <p:cNvSpPr txBox="1">
            <a:spLocks noGrp="1"/>
          </p:cNvSpPr>
          <p:nvPr>
            <p:ph type="dt" sz="half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127" name="页脚占位符 5"/>
          <p:cNvSpPr txBox="1">
            <a:spLocks noGrp="1"/>
          </p:cNvSpPr>
          <p:nvPr>
            <p:ph type="ftr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12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i="1" dirty="0"/>
              <a:t>Induction Step</a:t>
            </a:r>
            <a:endParaRPr lang="en-US" altLang="zh-CN" dirty="0"/>
          </a:p>
        </p:txBody>
      </p:sp>
      <p:sp>
        <p:nvSpPr>
          <p:cNvPr id="512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en-US" altLang="zh-CN" sz="2000" dirty="0"/>
              <a:t>Consider the matrix M</a:t>
            </a:r>
            <a:r>
              <a:rPr lang="en-US" altLang="zh-CN" sz="2000" i="1" baseline="-25000" dirty="0"/>
              <a:t>R</a:t>
            </a:r>
            <a:r>
              <a:rPr lang="en-US" altLang="zh-CN" sz="1600" i="1" baseline="-10000" dirty="0"/>
              <a:t>k+1</a:t>
            </a:r>
            <a:r>
              <a:rPr lang="en-US" altLang="zh-CN" sz="2000" dirty="0"/>
              <a:t>. Let M</a:t>
            </a:r>
            <a:r>
              <a:rPr lang="en-US" altLang="zh-CN" sz="2000" i="1" baseline="-25000" dirty="0"/>
              <a:t>R</a:t>
            </a:r>
            <a:r>
              <a:rPr lang="en-US" altLang="zh-CN" sz="1600" i="1" baseline="-10000" dirty="0"/>
              <a:t>k+1</a:t>
            </a:r>
            <a:r>
              <a:rPr lang="en-US" altLang="zh-CN" sz="2000" dirty="0"/>
              <a:t> = [</a:t>
            </a:r>
            <a:r>
              <a:rPr lang="en-US" altLang="zh-CN" sz="2000" i="1" dirty="0"/>
              <a:t>x</a:t>
            </a:r>
            <a:r>
              <a:rPr lang="en-US" altLang="zh-CN" sz="2000" i="1" baseline="-25000" dirty="0"/>
              <a:t>ij</a:t>
            </a:r>
            <a:r>
              <a:rPr lang="en-US" altLang="zh-CN" sz="2000" dirty="0"/>
              <a:t>], M</a:t>
            </a:r>
            <a:r>
              <a:rPr lang="en-US" altLang="zh-CN" sz="2000" i="1" baseline="-25000" dirty="0"/>
              <a:t>R</a:t>
            </a:r>
            <a:r>
              <a:rPr lang="en-US" altLang="zh-CN" sz="1600" i="1" baseline="-10000" dirty="0"/>
              <a:t>k</a:t>
            </a:r>
            <a:r>
              <a:rPr lang="en-US" altLang="zh-CN" sz="2000" dirty="0"/>
              <a:t> = [</a:t>
            </a:r>
            <a:r>
              <a:rPr lang="en-US" altLang="zh-CN" sz="2000" i="1" dirty="0"/>
              <a:t>y</a:t>
            </a:r>
            <a:r>
              <a:rPr lang="en-US" altLang="zh-CN" sz="2000" i="1" baseline="-25000" dirty="0"/>
              <a:t>ij</a:t>
            </a:r>
            <a:r>
              <a:rPr lang="en-US" altLang="zh-CN" sz="2000" dirty="0"/>
              <a:t>], and M</a:t>
            </a:r>
            <a:r>
              <a:rPr lang="en-US" altLang="zh-CN" sz="2000" i="1" baseline="-25000" dirty="0"/>
              <a:t>R</a:t>
            </a:r>
            <a:r>
              <a:rPr lang="en-US" altLang="zh-CN" sz="2000" dirty="0"/>
              <a:t> = [</a:t>
            </a:r>
            <a:r>
              <a:rPr lang="en-US" altLang="zh-CN" sz="2000" i="1" dirty="0"/>
              <a:t>m</a:t>
            </a:r>
            <a:r>
              <a:rPr lang="en-US" altLang="zh-CN" sz="2000" i="1" baseline="-25000" dirty="0"/>
              <a:t>ij</a:t>
            </a:r>
            <a:r>
              <a:rPr lang="en-US" altLang="zh-CN" sz="2000" dirty="0"/>
              <a:t>] </a:t>
            </a:r>
            <a:endParaRPr lang="en-US" altLang="zh-CN" sz="20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/>
              <a:t>If </a:t>
            </a:r>
            <a:r>
              <a:rPr lang="en-US" altLang="zh-CN" sz="2000" i="1" dirty="0"/>
              <a:t>x</a:t>
            </a:r>
            <a:r>
              <a:rPr lang="en-US" altLang="zh-CN" sz="2000" i="1" baseline="-25000" dirty="0"/>
              <a:t>ij</a:t>
            </a:r>
            <a:r>
              <a:rPr lang="en-US" altLang="zh-CN" sz="2000" dirty="0"/>
              <a:t> = 1, we must have </a:t>
            </a:r>
            <a:r>
              <a:rPr lang="en-US" altLang="zh-CN" sz="2000" dirty="0">
                <a:solidFill>
                  <a:schemeClr val="hlink"/>
                </a:solidFill>
              </a:rPr>
              <a:t>a path of length </a:t>
            </a:r>
            <a:r>
              <a:rPr lang="en-US" altLang="zh-CN" sz="2000" i="1" dirty="0">
                <a:solidFill>
                  <a:schemeClr val="hlink"/>
                </a:solidFill>
              </a:rPr>
              <a:t>k</a:t>
            </a:r>
            <a:r>
              <a:rPr lang="en-US" altLang="zh-CN" sz="2000" dirty="0">
                <a:solidFill>
                  <a:schemeClr val="hlink"/>
                </a:solidFill>
              </a:rPr>
              <a:t> + 1</a:t>
            </a:r>
            <a:r>
              <a:rPr lang="en-US" altLang="zh-CN" sz="2000" dirty="0"/>
              <a:t> from </a:t>
            </a:r>
            <a:r>
              <a:rPr lang="en-US" altLang="zh-CN" sz="2000" i="1" dirty="0"/>
              <a:t>a</a:t>
            </a:r>
            <a:r>
              <a:rPr lang="en-US" altLang="zh-CN" sz="2000" i="1" baseline="-25000" dirty="0"/>
              <a:t>i</a:t>
            </a:r>
            <a:r>
              <a:rPr lang="en-US" altLang="zh-CN" sz="2000" dirty="0"/>
              <a:t> to </a:t>
            </a:r>
            <a:r>
              <a:rPr lang="en-US" altLang="zh-CN" sz="2000" i="1" dirty="0"/>
              <a:t>a</a:t>
            </a:r>
            <a:r>
              <a:rPr lang="en-US" altLang="zh-CN" sz="2000" i="1" baseline="-25000" dirty="0"/>
              <a:t>j</a:t>
            </a:r>
            <a:r>
              <a:rPr lang="en-US" altLang="zh-CN" sz="2000" dirty="0"/>
              <a:t>. </a:t>
            </a:r>
            <a:endParaRPr lang="en-US" altLang="zh-CN" sz="20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/>
              <a:t>If we let </a:t>
            </a:r>
            <a:r>
              <a:rPr lang="en-US" altLang="zh-CN" sz="2000" i="1" dirty="0"/>
              <a:t>a</a:t>
            </a:r>
            <a:r>
              <a:rPr lang="en-US" altLang="zh-CN" sz="2000" baseline="-25000" dirty="0"/>
              <a:t>s</a:t>
            </a:r>
            <a:r>
              <a:rPr lang="en-US" altLang="zh-CN" sz="2000" dirty="0"/>
              <a:t>be the vertex that this path reaches just before the last vertex </a:t>
            </a:r>
            <a:r>
              <a:rPr lang="en-US" altLang="zh-CN" sz="2000" i="1" dirty="0"/>
              <a:t>a</a:t>
            </a:r>
            <a:r>
              <a:rPr lang="en-US" altLang="zh-CN" sz="2000" i="1" baseline="-25000" dirty="0"/>
              <a:t>j</a:t>
            </a:r>
            <a:r>
              <a:rPr lang="en-US" altLang="zh-CN" sz="2000" dirty="0"/>
              <a:t>, then there is </a:t>
            </a:r>
            <a:r>
              <a:rPr lang="en-US" altLang="zh-CN" sz="2000" dirty="0">
                <a:solidFill>
                  <a:schemeClr val="hlink"/>
                </a:solidFill>
              </a:rPr>
              <a:t>a path of length</a:t>
            </a:r>
            <a:r>
              <a:rPr lang="en-US" altLang="zh-CN" sz="2000" dirty="0"/>
              <a:t> </a:t>
            </a:r>
            <a:r>
              <a:rPr lang="en-US" altLang="zh-CN" sz="2000" i="1" dirty="0"/>
              <a:t>k</a:t>
            </a:r>
            <a:r>
              <a:rPr lang="en-US" altLang="zh-CN" sz="2000" dirty="0"/>
              <a:t> from </a:t>
            </a:r>
            <a:r>
              <a:rPr lang="en-US" altLang="zh-CN" sz="2000" i="1" dirty="0"/>
              <a:t>a</a:t>
            </a:r>
            <a:r>
              <a:rPr lang="en-US" altLang="zh-CN" sz="2000" i="1" baseline="-25000" dirty="0"/>
              <a:t>i</a:t>
            </a:r>
            <a:r>
              <a:rPr lang="en-US" altLang="zh-CN" sz="2000" dirty="0"/>
              <a:t> to a</a:t>
            </a:r>
            <a:r>
              <a:rPr lang="en-US" altLang="zh-CN" sz="2000" baseline="-25000" dirty="0"/>
              <a:t>s</a:t>
            </a:r>
            <a:r>
              <a:rPr lang="en-US" altLang="zh-CN" sz="2000" dirty="0"/>
              <a:t> and </a:t>
            </a:r>
            <a:r>
              <a:rPr lang="en-US" altLang="zh-CN" sz="2000" dirty="0">
                <a:solidFill>
                  <a:schemeClr val="hlink"/>
                </a:solidFill>
              </a:rPr>
              <a:t>a path of length l</a:t>
            </a:r>
            <a:r>
              <a:rPr lang="en-US" altLang="zh-CN" sz="2000" dirty="0"/>
              <a:t> from a</a:t>
            </a:r>
            <a:r>
              <a:rPr lang="en-US" altLang="zh-CN" sz="2000" baseline="-25000" dirty="0"/>
              <a:t>s</a:t>
            </a:r>
            <a:r>
              <a:rPr lang="en-US" altLang="zh-CN" sz="2000" dirty="0"/>
              <a:t> to a</a:t>
            </a:r>
            <a:r>
              <a:rPr lang="en-US" altLang="zh-CN" sz="2000" baseline="-25000" dirty="0"/>
              <a:t>j</a:t>
            </a:r>
            <a:r>
              <a:rPr lang="en-US" altLang="zh-CN" sz="2000" dirty="0"/>
              <a:t>. </a:t>
            </a:r>
            <a:endParaRPr lang="en-US" altLang="zh-CN" sz="20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/>
              <a:t>Thus </a:t>
            </a:r>
            <a:r>
              <a:rPr lang="en-US" altLang="zh-CN" sz="2000" i="1" dirty="0"/>
              <a:t>y</a:t>
            </a:r>
            <a:r>
              <a:rPr lang="en-US" altLang="zh-CN" sz="2000" i="1" baseline="-25000" dirty="0"/>
              <a:t>is</a:t>
            </a:r>
            <a:r>
              <a:rPr lang="en-US" altLang="zh-CN" sz="2000" dirty="0"/>
              <a:t> = 1 and </a:t>
            </a:r>
            <a:r>
              <a:rPr lang="en-US" altLang="zh-CN" sz="2000" i="1" dirty="0"/>
              <a:t>m</a:t>
            </a:r>
            <a:r>
              <a:rPr lang="en-US" altLang="zh-CN" sz="2000" i="1" baseline="-25000" dirty="0"/>
              <a:t>sj</a:t>
            </a:r>
            <a:r>
              <a:rPr lang="en-US" altLang="zh-CN" sz="2000" i="1" dirty="0"/>
              <a:t> </a:t>
            </a:r>
            <a:r>
              <a:rPr lang="en-US" altLang="zh-CN" sz="2000" dirty="0"/>
              <a:t>= 1, so                  has a 1 in position </a:t>
            </a:r>
            <a:r>
              <a:rPr lang="en-US" altLang="zh-CN" sz="2000" i="1" dirty="0"/>
              <a:t>i</a:t>
            </a:r>
            <a:r>
              <a:rPr lang="en-US" altLang="zh-CN" sz="2000" dirty="0"/>
              <a:t>, </a:t>
            </a:r>
            <a:r>
              <a:rPr lang="en-US" altLang="zh-CN" sz="2000" i="1" dirty="0"/>
              <a:t>j</a:t>
            </a:r>
            <a:r>
              <a:rPr lang="en-US" altLang="zh-CN" sz="2000" dirty="0"/>
              <a:t>. </a:t>
            </a:r>
            <a:endParaRPr lang="en-US" altLang="zh-CN" sz="20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/>
              <a:t>similarly, if                  has a 1 in position </a:t>
            </a:r>
            <a:r>
              <a:rPr lang="en-US" altLang="zh-CN" sz="2000" i="1" dirty="0"/>
              <a:t>i</a:t>
            </a:r>
            <a:r>
              <a:rPr lang="en-US" altLang="zh-CN" sz="2000" dirty="0"/>
              <a:t>, </a:t>
            </a:r>
            <a:r>
              <a:rPr lang="en-US" altLang="zh-CN" sz="2000" i="1" dirty="0"/>
              <a:t>j</a:t>
            </a:r>
            <a:r>
              <a:rPr lang="en-US" altLang="zh-CN" sz="2000" dirty="0"/>
              <a:t>, then </a:t>
            </a:r>
            <a:r>
              <a:rPr lang="en-US" altLang="zh-CN" sz="2000" i="1" dirty="0"/>
              <a:t>x</a:t>
            </a:r>
            <a:r>
              <a:rPr lang="en-US" altLang="zh-CN" sz="2000" i="1" baseline="-25000" dirty="0"/>
              <a:t>ij</a:t>
            </a:r>
            <a:r>
              <a:rPr lang="en-US" altLang="zh-CN" sz="2000" dirty="0"/>
              <a:t> = 1.</a:t>
            </a:r>
            <a:endParaRPr lang="en-US" altLang="zh-CN" sz="20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/>
              <a:t>So</a:t>
            </a:r>
            <a:endParaRPr lang="zh-CN" altLang="en-US" sz="2000" dirty="0"/>
          </a:p>
        </p:txBody>
      </p:sp>
      <p:graphicFrame>
        <p:nvGraphicFramePr>
          <p:cNvPr id="5122" name="Object 4"/>
          <p:cNvGraphicFramePr/>
          <p:nvPr/>
        </p:nvGraphicFramePr>
        <p:xfrm>
          <a:off x="1980883" y="3505200"/>
          <a:ext cx="1008062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" r:id="rId1" imgW="685800" imgH="241300" progId="Equation.DSMT4">
                  <p:embed/>
                </p:oleObj>
              </mc:Choice>
              <mc:Fallback>
                <p:oleObj name="" r:id="rId1" imgW="685800" imgH="2413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80883" y="3505200"/>
                        <a:ext cx="1008062" cy="35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5"/>
          <p:cNvGraphicFramePr/>
          <p:nvPr/>
        </p:nvGraphicFramePr>
        <p:xfrm>
          <a:off x="1676083" y="4190683"/>
          <a:ext cx="230505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" r:id="rId3" imgW="1167765" imgH="241300" progId="Equation.DSMT4">
                  <p:embed/>
                </p:oleObj>
              </mc:Choice>
              <mc:Fallback>
                <p:oleObj name="" r:id="rId3" imgW="1167765" imgH="2413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6083" y="4190683"/>
                        <a:ext cx="2305050" cy="477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6"/>
          <p:cNvGraphicFramePr/>
          <p:nvPr/>
        </p:nvGraphicFramePr>
        <p:xfrm>
          <a:off x="3581083" y="3123883"/>
          <a:ext cx="1008062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" r:id="rId5" imgW="685800" imgH="241300" progId="Equation.DSMT4">
                  <p:embed/>
                </p:oleObj>
              </mc:Choice>
              <mc:Fallback>
                <p:oleObj name="" r:id="rId5" imgW="685800" imgH="2413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81083" y="3123883"/>
                        <a:ext cx="1008062" cy="35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148" name="日期占位符 4"/>
          <p:cNvSpPr txBox="1">
            <a:spLocks noGrp="1"/>
          </p:cNvSpPr>
          <p:nvPr>
            <p:ph type="dt" sz="half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149" name="页脚占位符 5"/>
          <p:cNvSpPr txBox="1">
            <a:spLocks noGrp="1"/>
          </p:cNvSpPr>
          <p:nvPr>
            <p:ph type="ftr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1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i="1" dirty="0"/>
              <a:t>Induction Step</a:t>
            </a:r>
            <a:endParaRPr lang="zh-CN" altLang="en-US" i="1" dirty="0"/>
          </a:p>
        </p:txBody>
      </p:sp>
      <p:sp>
        <p:nvSpPr>
          <p:cNvPr id="615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endParaRPr lang="zh-CN" altLang="en-US" dirty="0"/>
          </a:p>
          <a:p>
            <a:pPr eaLnBrk="1" hangingPunct="1">
              <a:lnSpc>
                <a:spcPct val="90000"/>
              </a:lnSpc>
            </a:pPr>
            <a:endParaRPr lang="zh-CN" altLang="en-US" dirty="0"/>
          </a:p>
          <a:p>
            <a:pPr eaLnBrk="1" hangingPunct="1">
              <a:lnSpc>
                <a:spcPct val="90000"/>
              </a:lnSpc>
            </a:pPr>
            <a:endParaRPr lang="zh-CN" altLang="en-US" dirty="0"/>
          </a:p>
          <a:p>
            <a:pPr eaLnBrk="1" hangingPunct="1">
              <a:lnSpc>
                <a:spcPct val="90000"/>
              </a:lnSpc>
            </a:pP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is true. 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Thus by the principle of mathematical induction, P(</a:t>
            </a:r>
            <a:r>
              <a:rPr lang="en-US" altLang="zh-CN" i="1" dirty="0"/>
              <a:t>n</a:t>
            </a:r>
            <a:r>
              <a:rPr lang="en-US" altLang="zh-CN" dirty="0"/>
              <a:t>) is true for all </a:t>
            </a:r>
            <a:r>
              <a:rPr lang="en-US" altLang="zh-CN" i="1" dirty="0"/>
              <a:t>n</a:t>
            </a:r>
            <a:endParaRPr lang="en-US" altLang="zh-CN" i="1" dirty="0"/>
          </a:p>
          <a:p>
            <a:pPr lvl="2" algn="r" eaLnBrk="1" hangingPunct="1">
              <a:lnSpc>
                <a:spcPct val="90000"/>
              </a:lnSpc>
            </a:pPr>
            <a:r>
              <a:rPr lang="en-US" altLang="zh-CN" dirty="0"/>
              <a:t>QED</a:t>
            </a:r>
            <a:endParaRPr lang="en-US" altLang="zh-CN" dirty="0"/>
          </a:p>
        </p:txBody>
      </p:sp>
      <p:graphicFrame>
        <p:nvGraphicFramePr>
          <p:cNvPr id="6146" name="Object 4"/>
          <p:cNvGraphicFramePr/>
          <p:nvPr/>
        </p:nvGraphicFramePr>
        <p:xfrm>
          <a:off x="1371600" y="1752600"/>
          <a:ext cx="6408738" cy="208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" r:id="rId1" imgW="3276600" imgH="1066800" progId="Equation.DSMT4">
                  <p:embed/>
                </p:oleObj>
              </mc:Choice>
              <mc:Fallback>
                <p:oleObj name="" r:id="rId1" imgW="3276600" imgH="10668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71600" y="1752600"/>
                        <a:ext cx="6408738" cy="2087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19200" y="152400"/>
            <a:ext cx="6515100" cy="4352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4572000"/>
            <a:ext cx="6858000" cy="1581150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9220" name="日期占位符 4"/>
          <p:cNvSpPr txBox="1">
            <a:spLocks noGrp="1"/>
          </p:cNvSpPr>
          <p:nvPr>
            <p:ph type="dt" sz="half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9221" name="页脚占位符 5"/>
          <p:cNvSpPr txBox="1">
            <a:spLocks noGrp="1"/>
          </p:cNvSpPr>
          <p:nvPr>
            <p:ph type="ftr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92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/>
              <a:t>Example</a:t>
            </a:r>
            <a:endParaRPr lang="en-US" altLang="zh-CN" dirty="0"/>
          </a:p>
        </p:txBody>
      </p:sp>
      <p:sp>
        <p:nvSpPr>
          <p:cNvPr id="922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dirty="0"/>
              <a:t>Let</a:t>
            </a:r>
            <a:endParaRPr lang="en-US" altLang="zh-CN" dirty="0"/>
          </a:p>
          <a:p>
            <a:pPr lvl="1" eaLnBrk="1" hangingPunct="1"/>
            <a:r>
              <a:rPr lang="en-US" altLang="zh-CN" i="1" dirty="0"/>
              <a:t>A</a:t>
            </a:r>
            <a:r>
              <a:rPr lang="en-US" altLang="zh-CN" dirty="0"/>
              <a:t>={1, 2, 3, 4}</a:t>
            </a:r>
            <a:endParaRPr lang="en-US" altLang="zh-CN" dirty="0"/>
          </a:p>
          <a:p>
            <a:pPr lvl="1" eaLnBrk="1" hangingPunct="1"/>
            <a:r>
              <a:rPr lang="en-US" altLang="zh-CN" i="1" dirty="0"/>
              <a:t>R</a:t>
            </a:r>
            <a:r>
              <a:rPr lang="en-US" altLang="zh-CN" dirty="0"/>
              <a:t>={(1, 2), (2, 3), (3, 4), (2, 1)}</a:t>
            </a:r>
            <a:endParaRPr lang="en-US" altLang="zh-CN" dirty="0"/>
          </a:p>
          <a:p>
            <a:pPr eaLnBrk="1" hangingPunct="1"/>
            <a:r>
              <a:rPr lang="en-US" altLang="zh-CN" dirty="0"/>
              <a:t>Find the transitive closure of </a:t>
            </a:r>
            <a:r>
              <a:rPr lang="en-US" altLang="zh-CN" i="1" dirty="0"/>
              <a:t>R</a:t>
            </a:r>
            <a:r>
              <a:rPr lang="en-US" altLang="zh-CN" dirty="0"/>
              <a:t>.</a:t>
            </a:r>
            <a:endParaRPr lang="en-US" altLang="zh-CN" dirty="0"/>
          </a:p>
        </p:txBody>
      </p:sp>
      <p:sp>
        <p:nvSpPr>
          <p:cNvPr id="9224" name="Oval 4"/>
          <p:cNvSpPr/>
          <p:nvPr/>
        </p:nvSpPr>
        <p:spPr>
          <a:xfrm>
            <a:off x="2716213" y="4292600"/>
            <a:ext cx="287337" cy="28892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9225" name="Oval 5"/>
          <p:cNvSpPr/>
          <p:nvPr/>
        </p:nvSpPr>
        <p:spPr>
          <a:xfrm>
            <a:off x="2700338" y="6365875"/>
            <a:ext cx="287337" cy="28892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9226" name="Oval 6"/>
          <p:cNvSpPr/>
          <p:nvPr/>
        </p:nvSpPr>
        <p:spPr>
          <a:xfrm>
            <a:off x="3851275" y="5243513"/>
            <a:ext cx="287338" cy="28892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9227" name="Oval 7"/>
          <p:cNvSpPr/>
          <p:nvPr/>
        </p:nvSpPr>
        <p:spPr>
          <a:xfrm>
            <a:off x="1577975" y="5286375"/>
            <a:ext cx="287338" cy="28892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9228" name="Line 8"/>
          <p:cNvSpPr/>
          <p:nvPr/>
        </p:nvSpPr>
        <p:spPr>
          <a:xfrm flipH="1">
            <a:off x="2974975" y="5516563"/>
            <a:ext cx="1008063" cy="936625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9229" name="Arc 9"/>
          <p:cNvSpPr/>
          <p:nvPr/>
        </p:nvSpPr>
        <p:spPr>
          <a:xfrm rot="2926926" flipV="1">
            <a:off x="2119313" y="4225925"/>
            <a:ext cx="144462" cy="1287463"/>
          </a:xfrm>
          <a:custGeom>
            <a:avLst/>
            <a:gdLst>
              <a:gd name="txL" fmla="*/ 0 w 21600"/>
              <a:gd name="txT" fmla="*/ 0 h 37867"/>
              <a:gd name="txR" fmla="*/ 21600 w 21600"/>
              <a:gd name="txB" fmla="*/ 37867 h 37867"/>
            </a:gdLst>
            <a:ahLst/>
            <a:cxnLst>
              <a:cxn ang="0">
                <a:pos x="871715323" y="2147483647"/>
              </a:cxn>
              <a:cxn ang="0">
                <a:pos x="1163573067" y="0"/>
              </a:cxn>
              <a:cxn ang="0">
                <a:pos x="1933171064" y="2147483647"/>
              </a:cxn>
            </a:cxnLst>
            <a:rect l="txL" t="txT" r="txR" b="txB"/>
            <a:pathLst>
              <a:path w="21600" h="37867" fill="none">
                <a:moveTo>
                  <a:pt x="9740" y="37866"/>
                </a:moveTo>
                <a:cubicBezTo>
                  <a:pt x="3660" y="33873"/>
                  <a:pt x="0" y="27087"/>
                  <a:pt x="0" y="19814"/>
                </a:cubicBezTo>
                <a:cubicBezTo>
                  <a:pt x="-1" y="11209"/>
                  <a:pt x="5107" y="3425"/>
                  <a:pt x="13000" y="-1"/>
                </a:cubicBezTo>
              </a:path>
              <a:path w="21600" h="37867" stroke="0">
                <a:moveTo>
                  <a:pt x="9740" y="37866"/>
                </a:moveTo>
                <a:cubicBezTo>
                  <a:pt x="3660" y="33873"/>
                  <a:pt x="0" y="27087"/>
                  <a:pt x="0" y="19814"/>
                </a:cubicBezTo>
                <a:cubicBezTo>
                  <a:pt x="-1" y="11209"/>
                  <a:pt x="5107" y="3425"/>
                  <a:pt x="13000" y="-1"/>
                </a:cubicBezTo>
                <a:lnTo>
                  <a:pt x="21600" y="19814"/>
                </a:lnTo>
                <a:close/>
              </a:path>
            </a:pathLst>
          </a:custGeom>
          <a:noFill/>
          <a:ln w="19050" cap="flat" cmpd="sng">
            <a:solidFill>
              <a:srgbClr val="0000FF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30" name="Arc 10"/>
          <p:cNvSpPr/>
          <p:nvPr/>
        </p:nvSpPr>
        <p:spPr>
          <a:xfrm rot="-7824291" flipV="1">
            <a:off x="2152650" y="4365625"/>
            <a:ext cx="360363" cy="1309688"/>
          </a:xfrm>
          <a:custGeom>
            <a:avLst/>
            <a:gdLst>
              <a:gd name="txL" fmla="*/ 0 w 21600"/>
              <a:gd name="txT" fmla="*/ 0 h 37867"/>
              <a:gd name="txR" fmla="*/ 21600 w 21600"/>
              <a:gd name="txB" fmla="*/ 37867 h 37867"/>
            </a:gdLst>
            <a:ahLst/>
            <a:cxnLst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</a:cxnLst>
            <a:rect l="txL" t="txT" r="txR" b="txB"/>
            <a:pathLst>
              <a:path w="21600" h="37867" fill="none">
                <a:moveTo>
                  <a:pt x="9740" y="37866"/>
                </a:moveTo>
                <a:cubicBezTo>
                  <a:pt x="3660" y="33873"/>
                  <a:pt x="0" y="27087"/>
                  <a:pt x="0" y="19814"/>
                </a:cubicBezTo>
                <a:cubicBezTo>
                  <a:pt x="-1" y="11209"/>
                  <a:pt x="5107" y="3425"/>
                  <a:pt x="13000" y="-1"/>
                </a:cubicBezTo>
              </a:path>
              <a:path w="21600" h="37867" stroke="0">
                <a:moveTo>
                  <a:pt x="9740" y="37866"/>
                </a:moveTo>
                <a:cubicBezTo>
                  <a:pt x="3660" y="33873"/>
                  <a:pt x="0" y="27087"/>
                  <a:pt x="0" y="19814"/>
                </a:cubicBezTo>
                <a:cubicBezTo>
                  <a:pt x="-1" y="11209"/>
                  <a:pt x="5107" y="3425"/>
                  <a:pt x="13000" y="-1"/>
                </a:cubicBezTo>
                <a:lnTo>
                  <a:pt x="21600" y="19814"/>
                </a:lnTo>
                <a:close/>
              </a:path>
            </a:pathLst>
          </a:custGeom>
          <a:noFill/>
          <a:ln w="19050" cap="flat" cmpd="sng">
            <a:solidFill>
              <a:srgbClr val="0000FF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31" name="Arc 11"/>
          <p:cNvSpPr/>
          <p:nvPr/>
        </p:nvSpPr>
        <p:spPr>
          <a:xfrm rot="1498813" flipH="1" flipV="1">
            <a:off x="2887663" y="4686300"/>
            <a:ext cx="1238250" cy="327025"/>
          </a:xfrm>
          <a:custGeom>
            <a:avLst/>
            <a:gdLst>
              <a:gd name="txL" fmla="*/ 0 w 30275"/>
              <a:gd name="txT" fmla="*/ 0 h 21600"/>
              <a:gd name="txR" fmla="*/ 30275 w 30275"/>
              <a:gd name="txB" fmla="*/ 21600 h 21600"/>
            </a:gdLst>
            <a:ahLst/>
            <a:cxnLst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0"/>
              </a:cxn>
            </a:cxnLst>
            <a:rect l="txL" t="txT" r="txR" b="txB"/>
            <a:pathLst>
              <a:path w="30275" h="21600" fill="none">
                <a:moveTo>
                  <a:pt x="30275" y="19755"/>
                </a:moveTo>
                <a:cubicBezTo>
                  <a:pt x="27523" y="20971"/>
                  <a:pt x="24549" y="21599"/>
                  <a:pt x="21541" y="21600"/>
                </a:cubicBezTo>
                <a:cubicBezTo>
                  <a:pt x="10231" y="21600"/>
                  <a:pt x="837" y="12876"/>
                  <a:pt x="0" y="1598"/>
                </a:cubicBezTo>
              </a:path>
              <a:path w="30275" h="21600" stroke="0">
                <a:moveTo>
                  <a:pt x="30275" y="19755"/>
                </a:moveTo>
                <a:cubicBezTo>
                  <a:pt x="27523" y="20971"/>
                  <a:pt x="24549" y="21599"/>
                  <a:pt x="21541" y="21600"/>
                </a:cubicBezTo>
                <a:cubicBezTo>
                  <a:pt x="10231" y="21600"/>
                  <a:pt x="837" y="12876"/>
                  <a:pt x="0" y="1598"/>
                </a:cubicBezTo>
                <a:lnTo>
                  <a:pt x="21541" y="0"/>
                </a:lnTo>
                <a:close/>
              </a:path>
            </a:pathLst>
          </a:custGeom>
          <a:noFill/>
          <a:ln w="19050" cap="flat" cmpd="sng">
            <a:solidFill>
              <a:srgbClr val="0000FF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32" name="Text Box 12"/>
          <p:cNvSpPr txBox="1"/>
          <p:nvPr/>
        </p:nvSpPr>
        <p:spPr>
          <a:xfrm>
            <a:off x="2714625" y="4264025"/>
            <a:ext cx="295275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hlink"/>
                </a:solidFill>
                <a:latin typeface="Tahoma" panose="020B0604030504040204" pitchFamily="34" charset="0"/>
              </a:rPr>
              <a:t>2</a:t>
            </a:r>
            <a:endParaRPr lang="en-US" altLang="zh-CN" sz="1600" dirty="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9233" name="Text Box 13"/>
          <p:cNvSpPr txBox="1"/>
          <p:nvPr/>
        </p:nvSpPr>
        <p:spPr>
          <a:xfrm>
            <a:off x="2686050" y="6351588"/>
            <a:ext cx="295275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hlink"/>
                </a:solidFill>
                <a:latin typeface="Tahoma" panose="020B0604030504040204" pitchFamily="34" charset="0"/>
              </a:rPr>
              <a:t>4</a:t>
            </a:r>
            <a:endParaRPr lang="en-US" altLang="zh-CN" sz="1600" dirty="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9234" name="Text Box 14"/>
          <p:cNvSpPr txBox="1"/>
          <p:nvPr/>
        </p:nvSpPr>
        <p:spPr>
          <a:xfrm>
            <a:off x="3851275" y="5229225"/>
            <a:ext cx="295275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hlink"/>
                </a:solidFill>
                <a:latin typeface="Tahoma" panose="020B0604030504040204" pitchFamily="34" charset="0"/>
              </a:rPr>
              <a:t>3</a:t>
            </a:r>
            <a:endParaRPr lang="en-US" altLang="zh-CN" sz="1600" dirty="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9235" name="Text Box 15"/>
          <p:cNvSpPr txBox="1"/>
          <p:nvPr/>
        </p:nvSpPr>
        <p:spPr>
          <a:xfrm>
            <a:off x="1563688" y="5272088"/>
            <a:ext cx="295275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hlink"/>
                </a:solidFill>
                <a:latin typeface="Tahoma" panose="020B0604030504040204" pitchFamily="34" charset="0"/>
              </a:rPr>
              <a:t>1</a:t>
            </a:r>
            <a:endParaRPr lang="en-US" altLang="zh-CN" sz="1600" dirty="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9218" name="Object 16"/>
          <p:cNvGraphicFramePr/>
          <p:nvPr/>
        </p:nvGraphicFramePr>
        <p:xfrm>
          <a:off x="5003800" y="4365625"/>
          <a:ext cx="2881313" cy="205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" r:id="rId1" imgW="1282700" imgH="914400" progId="Equation.DSMT4">
                  <p:embed/>
                </p:oleObj>
              </mc:Choice>
              <mc:Fallback>
                <p:oleObj name="" r:id="rId1" imgW="1282700" imgH="9144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03800" y="4365625"/>
                        <a:ext cx="2881313" cy="2054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0244" name="日期占位符 4"/>
          <p:cNvSpPr txBox="1">
            <a:spLocks noGrp="1"/>
          </p:cNvSpPr>
          <p:nvPr>
            <p:ph type="dt" sz="half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0245" name="页脚占位符 5"/>
          <p:cNvSpPr txBox="1">
            <a:spLocks noGrp="1"/>
          </p:cNvSpPr>
          <p:nvPr>
            <p:ph type="ftr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02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/>
              <a:t>Example</a:t>
            </a:r>
            <a:endParaRPr lang="en-US" altLang="zh-CN" dirty="0"/>
          </a:p>
        </p:txBody>
      </p:sp>
      <p:graphicFrame>
        <p:nvGraphicFramePr>
          <p:cNvPr id="10242" name="Object 3"/>
          <p:cNvGraphicFramePr>
            <a:graphicFrameLocks noGrp="1"/>
          </p:cNvGraphicFramePr>
          <p:nvPr>
            <p:ph idx="1"/>
          </p:nvPr>
        </p:nvGraphicFramePr>
        <p:xfrm>
          <a:off x="2123917" y="1916113"/>
          <a:ext cx="5040630" cy="469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" r:id="rId1" imgW="2997200" imgH="2794000" progId="Equation.DSMT4">
                  <p:embed/>
                </p:oleObj>
              </mc:Choice>
              <mc:Fallback>
                <p:oleObj name="" r:id="rId1" imgW="2997200" imgH="27940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23917" y="1916113"/>
                        <a:ext cx="5040630" cy="46990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Transistive closure </a:t>
            </a:r>
            <a:r>
              <a:rPr lang="zh-CN" altLang="en-US"/>
              <a:t>Algorithm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2286000"/>
            <a:ext cx="8229600" cy="27616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895600" y="5410200"/>
            <a:ext cx="4572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2n</a:t>
            </a:r>
            <a:r>
              <a:rPr lang="zh-CN" altLang="en-US" baseline="30000">
                <a:sym typeface="+mn-ea"/>
              </a:rPr>
              <a:t>3</a:t>
            </a:r>
            <a:r>
              <a:rPr lang="zh-CN" altLang="en-US">
                <a:sym typeface="+mn-ea"/>
              </a:rPr>
              <a:t>(n − 1) bit operations.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Warshall’s Algorithm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the transitive closure can be found by Warshall</a:t>
            </a:r>
            <a:r>
              <a:rPr lang="en-US" altLang="zh-CN"/>
              <a:t>‘</a:t>
            </a:r>
            <a:r>
              <a:rPr lang="zh-CN" altLang="en-US"/>
              <a:t>s algorithm using only 2n</a:t>
            </a:r>
            <a:r>
              <a:rPr lang="zh-CN" altLang="en-US" baseline="30000"/>
              <a:t>3</a:t>
            </a:r>
            <a:r>
              <a:rPr lang="zh-CN" altLang="en-US"/>
              <a:t> bit operations.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Functions as relations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en-US" altLang="zh-CN" sz="2800" dirty="0"/>
              <a:t>Conversely, if R is a relation from A to B such that every element in A is the first element of exactly one ordered pair of R, then a function can be defined with R as its graph</a:t>
            </a:r>
            <a:endParaRPr lang="en-US" altLang="zh-CN" sz="2800" dirty="0"/>
          </a:p>
          <a:p>
            <a:r>
              <a:rPr lang="en-US" altLang="zh-CN" sz="2800" dirty="0"/>
              <a:t>A relation can be used to express one-to-many relationship between the elements of the sets A and B where an element of A may be related to more than one element of B</a:t>
            </a:r>
            <a:endParaRPr lang="en-US" altLang="zh-CN" sz="2800" dirty="0"/>
          </a:p>
          <a:p>
            <a:r>
              <a:rPr lang="en-US" altLang="zh-CN" sz="2800" dirty="0"/>
              <a:t>A function represents a relation where exactly one element of B is related to each element of A</a:t>
            </a:r>
            <a:endParaRPr lang="en-US" altLang="zh-CN" sz="2800" dirty="0"/>
          </a:p>
          <a:p>
            <a:r>
              <a:rPr lang="en-US" altLang="zh-CN" sz="2800" dirty="0"/>
              <a:t>Relations are a generalization of functions</a:t>
            </a:r>
            <a:endParaRPr lang="en-US" altLang="zh-CN" sz="2800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7107" name="日期占位符 4"/>
          <p:cNvSpPr txBox="1">
            <a:spLocks noGrp="1"/>
          </p:cNvSpPr>
          <p:nvPr>
            <p:ph type="dt" sz="half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7108" name="页脚占位符 5"/>
          <p:cNvSpPr txBox="1">
            <a:spLocks noGrp="1"/>
          </p:cNvSpPr>
          <p:nvPr>
            <p:ph type="ftr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710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/>
              <a:t>Some definitions</a:t>
            </a:r>
            <a:endParaRPr lang="en-US" altLang="zh-CN" dirty="0"/>
          </a:p>
        </p:txBody>
      </p:sp>
      <p:sp>
        <p:nvSpPr>
          <p:cNvPr id="4711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dirty="0"/>
              <a:t>Let</a:t>
            </a:r>
            <a:endParaRPr lang="en-US" altLang="zh-CN" dirty="0"/>
          </a:p>
          <a:p>
            <a:pPr lvl="1" eaLnBrk="1" hangingPunct="1"/>
            <a:r>
              <a:rPr lang="en-US" altLang="zh-CN" i="1" dirty="0"/>
              <a:t>A</a:t>
            </a:r>
            <a:r>
              <a:rPr lang="en-US" altLang="zh-CN" dirty="0"/>
              <a:t> = {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,…,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</a:t>
            </a:r>
            <a:r>
              <a:rPr lang="en-US" altLang="zh-CN" dirty="0"/>
              <a:t>}</a:t>
            </a:r>
            <a:endParaRPr lang="en-US" altLang="zh-CN" dirty="0"/>
          </a:p>
          <a:p>
            <a:pPr lvl="1" eaLnBrk="1" hangingPunct="1"/>
            <a:r>
              <a:rPr lang="en-US" altLang="zh-CN" i="1" dirty="0"/>
              <a:t>R</a:t>
            </a:r>
            <a:r>
              <a:rPr lang="en-US" altLang="zh-CN" dirty="0"/>
              <a:t> be a relation on </a:t>
            </a:r>
            <a:r>
              <a:rPr lang="en-US" altLang="zh-CN" i="1" dirty="0"/>
              <a:t>A</a:t>
            </a:r>
            <a:endParaRPr lang="en-US" altLang="zh-CN" i="1" dirty="0"/>
          </a:p>
          <a:p>
            <a:pPr eaLnBrk="1" hangingPunct="1"/>
            <a:r>
              <a:rPr lang="en-US" altLang="zh-CN" i="1" dirty="0">
                <a:solidFill>
                  <a:schemeClr val="hlink"/>
                </a:solidFill>
              </a:rPr>
              <a:t>Interior vertices</a:t>
            </a:r>
            <a:endParaRPr lang="en-US" altLang="zh-CN" i="1" dirty="0">
              <a:solidFill>
                <a:schemeClr val="hlink"/>
              </a:solidFill>
            </a:endParaRPr>
          </a:p>
          <a:p>
            <a:pPr lvl="1" eaLnBrk="1" hangingPunct="1"/>
            <a:r>
              <a:rPr lang="en-US" altLang="zh-CN" i="1" dirty="0"/>
              <a:t>a</a:t>
            </a:r>
            <a:r>
              <a:rPr lang="en-US" altLang="zh-CN" dirty="0"/>
              <a:t>, </a:t>
            </a:r>
            <a:r>
              <a:rPr lang="en-US" altLang="zh-CN" i="1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x</a:t>
            </a:r>
            <a:r>
              <a:rPr lang="en-US" altLang="zh-CN" baseline="-25000" dirty="0"/>
              <a:t>2</a:t>
            </a:r>
            <a:r>
              <a:rPr lang="en-US" altLang="zh-CN" dirty="0"/>
              <a:t>,…, 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i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endParaRPr lang="en-US" altLang="zh-CN" i="1" dirty="0"/>
          </a:p>
          <a:p>
            <a:pPr lvl="1" eaLnBrk="1" hangingPunct="1"/>
            <a:endParaRPr lang="en-US" altLang="zh-CN" i="1" dirty="0"/>
          </a:p>
          <a:p>
            <a:pPr lvl="1" eaLnBrk="1" hangingPunct="1"/>
            <a:r>
              <a:rPr lang="en-US" altLang="zh-CN" i="1" dirty="0"/>
              <a:t>For instance, the</a:t>
            </a:r>
            <a:r>
              <a:rPr lang="en-US" altLang="zh-CN" i="1" dirty="0">
                <a:solidFill>
                  <a:srgbClr val="FF0000"/>
                </a:solidFill>
              </a:rPr>
              <a:t> interior vertices</a:t>
            </a:r>
            <a:r>
              <a:rPr lang="en-US" altLang="zh-CN" i="1" dirty="0"/>
              <a:t> of a path </a:t>
            </a:r>
            <a:endParaRPr lang="en-US" altLang="zh-CN" i="1" dirty="0"/>
          </a:p>
          <a:p>
            <a:pPr lvl="1" eaLnBrk="1" hangingPunct="1"/>
            <a:r>
              <a:rPr lang="en-US" altLang="zh-CN" i="1" dirty="0"/>
              <a:t>a, c, d, f, g, h, b, j in a directed graph Relations are </a:t>
            </a:r>
            <a:r>
              <a:rPr lang="en-US" altLang="zh-CN" i="1" dirty="0">
                <a:solidFill>
                  <a:srgbClr val="FF0000"/>
                </a:solidFill>
              </a:rPr>
              <a:t>c, d, f, g, h, and b.</a:t>
            </a:r>
            <a:endParaRPr lang="en-US" altLang="zh-CN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Warshall’s algorithm is based on the construction of a sequence of zero–one matrices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8131" name="日期占位符 4"/>
          <p:cNvSpPr txBox="1">
            <a:spLocks noGrp="1"/>
          </p:cNvSpPr>
          <p:nvPr>
            <p:ph type="dt" sz="half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8132" name="页脚占位符 5"/>
          <p:cNvSpPr txBox="1">
            <a:spLocks noGrp="1"/>
          </p:cNvSpPr>
          <p:nvPr>
            <p:ph type="ftr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813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/>
              <a:t>Some definitions</a:t>
            </a:r>
            <a:endParaRPr lang="en-US" altLang="zh-CN" dirty="0"/>
          </a:p>
        </p:txBody>
      </p:sp>
      <p:sp>
        <p:nvSpPr>
          <p:cNvPr id="4813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sz="2800" i="1" dirty="0"/>
              <a:t>W</a:t>
            </a:r>
            <a:r>
              <a:rPr lang="en-US" altLang="zh-CN" sz="2800" i="1" baseline="-25000" dirty="0"/>
              <a:t>k</a:t>
            </a:r>
            <a:r>
              <a:rPr lang="en-US" altLang="zh-CN" sz="2800" dirty="0"/>
              <a:t>: a Boolean matrix, for 1</a:t>
            </a:r>
            <a:r>
              <a:rPr lang="zh-CN" altLang="en-US" sz="2800" dirty="0">
                <a:sym typeface="Symbol" panose="05050102010706020507" pitchFamily="18" charset="2"/>
              </a:rPr>
              <a:t></a:t>
            </a:r>
            <a:r>
              <a:rPr lang="en-US" altLang="zh-CN" sz="2800" i="1" dirty="0"/>
              <a:t>k</a:t>
            </a:r>
            <a:r>
              <a:rPr lang="zh-CN" altLang="en-US" sz="2800" dirty="0">
                <a:sym typeface="Symbol" panose="05050102010706020507" pitchFamily="18" charset="2"/>
              </a:rPr>
              <a:t></a:t>
            </a:r>
            <a:r>
              <a:rPr lang="en-US" altLang="zh-CN" sz="2800" i="1" dirty="0"/>
              <a:t>n</a:t>
            </a:r>
            <a:endParaRPr lang="en-US" altLang="zh-CN" sz="2800" i="1" dirty="0"/>
          </a:p>
          <a:p>
            <a:pPr lvl="1" eaLnBrk="1" hangingPunct="1"/>
            <a:r>
              <a:rPr lang="en-US" altLang="zh-CN" sz="2400" i="1" dirty="0"/>
              <a:t>W</a:t>
            </a:r>
            <a:r>
              <a:rPr lang="en-US" altLang="zh-CN" sz="2400" i="1" baseline="-25000" dirty="0"/>
              <a:t>k</a:t>
            </a:r>
            <a:r>
              <a:rPr lang="en-US" altLang="zh-CN" sz="2400" dirty="0"/>
              <a:t> has a 1 in position </a:t>
            </a:r>
            <a:r>
              <a:rPr lang="en-US" altLang="zh-CN" sz="2400" i="1" dirty="0"/>
              <a:t>i</a:t>
            </a:r>
            <a:r>
              <a:rPr lang="en-US" altLang="zh-CN" sz="2400" dirty="0"/>
              <a:t>, </a:t>
            </a:r>
            <a:r>
              <a:rPr lang="en-US" altLang="zh-CN" sz="2400" i="1" dirty="0"/>
              <a:t>j</a:t>
            </a:r>
            <a:endParaRPr lang="en-US" altLang="zh-CN" sz="2400" dirty="0"/>
          </a:p>
          <a:p>
            <a:pPr lvl="2" eaLnBrk="1" hangingPunct="1"/>
            <a:r>
              <a:rPr lang="en-US" altLang="zh-CN" sz="2000" dirty="0"/>
              <a:t>If and only if</a:t>
            </a:r>
            <a:endParaRPr lang="en-US" altLang="zh-CN" sz="2000" dirty="0"/>
          </a:p>
          <a:p>
            <a:pPr lvl="1" eaLnBrk="1" hangingPunct="1"/>
            <a:r>
              <a:rPr lang="en-US" altLang="zh-CN" sz="2400" dirty="0"/>
              <a:t>there is a path from v</a:t>
            </a:r>
            <a:r>
              <a:rPr lang="en-US" altLang="zh-CN" sz="2400" i="1" baseline="-25000" dirty="0"/>
              <a:t>i</a:t>
            </a:r>
            <a:r>
              <a:rPr lang="en-US" altLang="zh-CN" sz="2400" dirty="0"/>
              <a:t> to v</a:t>
            </a:r>
            <a:r>
              <a:rPr lang="en-US" altLang="zh-CN" sz="2400" i="1" baseline="-25000" dirty="0"/>
              <a:t>j</a:t>
            </a:r>
            <a:r>
              <a:rPr lang="en-US" altLang="zh-CN" sz="2400" dirty="0"/>
              <a:t> in </a:t>
            </a:r>
            <a:r>
              <a:rPr lang="en-US" altLang="zh-CN" sz="2400" i="1" dirty="0"/>
              <a:t>R</a:t>
            </a:r>
            <a:r>
              <a:rPr lang="en-US" altLang="zh-CN" sz="2400" dirty="0"/>
              <a:t> whose interior vertices, if any, come from the set {v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v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,…, v</a:t>
            </a:r>
            <a:r>
              <a:rPr lang="en-US" altLang="zh-CN" sz="2400" i="1" baseline="-25000" dirty="0"/>
              <a:t>k</a:t>
            </a:r>
            <a:r>
              <a:rPr lang="en-US" altLang="zh-CN" sz="2400" dirty="0"/>
              <a:t>}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/>
              <a:t>(</a:t>
            </a:r>
            <a:r>
              <a:rPr lang="en-US" altLang="zh-CN" sz="2400" dirty="0">
                <a:solidFill>
                  <a:srgbClr val="FF0000"/>
                </a:solidFill>
              </a:rPr>
              <a:t>vi</a:t>
            </a:r>
            <a:r>
              <a:rPr lang="zh-CN" altLang="en-US" sz="2400" dirty="0">
                <a:solidFill>
                  <a:srgbClr val="FF0000"/>
                </a:solidFill>
              </a:rPr>
              <a:t>和</a:t>
            </a:r>
            <a:r>
              <a:rPr lang="en-US" altLang="zh-CN" sz="2400" dirty="0">
                <a:solidFill>
                  <a:srgbClr val="FF0000"/>
                </a:solidFill>
              </a:rPr>
              <a:t>vj</a:t>
            </a:r>
            <a:r>
              <a:rPr lang="zh-CN" altLang="en-US" sz="2400" dirty="0">
                <a:solidFill>
                  <a:srgbClr val="FF0000"/>
                </a:solidFill>
              </a:rPr>
              <a:t>存在</a:t>
            </a:r>
            <a:r>
              <a:rPr lang="zh-CN" altLang="en-US" sz="2000" dirty="0">
                <a:solidFill>
                  <a:srgbClr val="FF0000"/>
                </a:solidFill>
              </a:rPr>
              <a:t>所有</a:t>
            </a:r>
            <a:r>
              <a:rPr lang="zh-CN" altLang="zh-CN" sz="2000" dirty="0">
                <a:solidFill>
                  <a:srgbClr val="FF0000"/>
                </a:solidFill>
              </a:rPr>
              <a:t>内部节点为前</a:t>
            </a:r>
            <a:r>
              <a:rPr lang="en-US" altLang="zh-CN" sz="2000" dirty="0">
                <a:solidFill>
                  <a:srgbClr val="FF0000"/>
                </a:solidFill>
              </a:rPr>
              <a:t>k</a:t>
            </a:r>
            <a:r>
              <a:rPr lang="zh-CN" altLang="en-US" sz="2000" dirty="0">
                <a:solidFill>
                  <a:srgbClr val="FF0000"/>
                </a:solidFill>
              </a:rPr>
              <a:t>个节点</a:t>
            </a:r>
            <a:r>
              <a:rPr lang="zh-CN" altLang="en-US" sz="2000" dirty="0">
                <a:solidFill>
                  <a:srgbClr val="FF0000"/>
                </a:solidFill>
              </a:rPr>
              <a:t>的路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 eaLnBrk="1" hangingPunct="1"/>
            <a:r>
              <a:rPr lang="en-US" altLang="zh-CN" sz="2800" dirty="0"/>
              <a:t>What about </a:t>
            </a:r>
            <a:r>
              <a:rPr lang="en-US" altLang="zh-CN" sz="2800" i="1" dirty="0"/>
              <a:t>W</a:t>
            </a:r>
            <a:r>
              <a:rPr lang="en-US" altLang="zh-CN" sz="2800" i="1" baseline="-25000" dirty="0"/>
              <a:t>0</a:t>
            </a:r>
            <a:r>
              <a:rPr lang="en-US" altLang="zh-CN" sz="2800" dirty="0"/>
              <a:t> and </a:t>
            </a:r>
            <a:r>
              <a:rPr lang="en-US" altLang="zh-CN" sz="2800" i="1" dirty="0"/>
              <a:t>W</a:t>
            </a:r>
            <a:r>
              <a:rPr lang="en-US" altLang="zh-CN" sz="2800" i="1" baseline="-25000" dirty="0"/>
              <a:t>n </a:t>
            </a:r>
            <a:r>
              <a:rPr lang="en-US" altLang="zh-CN" sz="2800" dirty="0"/>
              <a:t>?</a:t>
            </a:r>
            <a:endParaRPr lang="en-US" altLang="zh-CN" sz="2800" dirty="0"/>
          </a:p>
          <a:p>
            <a:pPr lvl="1" eaLnBrk="1" hangingPunct="1"/>
            <a:r>
              <a:rPr lang="en-US" altLang="zh-CN" sz="2400" dirty="0"/>
              <a:t>Let </a:t>
            </a:r>
            <a:r>
              <a:rPr lang="en-US" altLang="zh-CN" sz="2400" i="1" dirty="0"/>
              <a:t>W</a:t>
            </a:r>
            <a:r>
              <a:rPr lang="en-US" altLang="zh-CN" sz="2400" i="1" baseline="-25000" dirty="0"/>
              <a:t>0</a:t>
            </a:r>
            <a:r>
              <a:rPr lang="en-US" altLang="zh-CN" sz="2400" i="1" dirty="0"/>
              <a:t> = M</a:t>
            </a:r>
            <a:r>
              <a:rPr lang="en-US" altLang="zh-CN" sz="2400" i="1" baseline="-25000" dirty="0"/>
              <a:t>R</a:t>
            </a:r>
            <a:r>
              <a:rPr lang="zh-CN" altLang="en-US" sz="2400" dirty="0">
                <a:solidFill>
                  <a:srgbClr val="FF0000"/>
                </a:solidFill>
              </a:rPr>
              <a:t>（有一条路</a:t>
            </a:r>
            <a:r>
              <a:rPr lang="en-US" altLang="zh-CN" sz="2400" dirty="0">
                <a:solidFill>
                  <a:srgbClr val="FF0000"/>
                </a:solidFill>
              </a:rPr>
              <a:t>vi</a:t>
            </a:r>
            <a:r>
              <a:rPr lang="zh-CN" altLang="en-US" sz="2400" dirty="0">
                <a:solidFill>
                  <a:srgbClr val="FF0000"/>
                </a:solidFill>
              </a:rPr>
              <a:t>和</a:t>
            </a:r>
            <a:r>
              <a:rPr lang="en-US" altLang="zh-CN" sz="2400" dirty="0">
                <a:solidFill>
                  <a:srgbClr val="FF0000"/>
                </a:solidFill>
              </a:rPr>
              <a:t>vj</a:t>
            </a:r>
            <a:r>
              <a:rPr lang="zh-CN" altLang="en-US" sz="2400" dirty="0">
                <a:solidFill>
                  <a:srgbClr val="FF0000"/>
                </a:solidFill>
              </a:rPr>
              <a:t>连着，但内部节点为空）</a:t>
            </a:r>
            <a:endParaRPr lang="en-US" altLang="zh-CN" sz="2400" i="1" dirty="0"/>
          </a:p>
          <a:p>
            <a:pPr lvl="1" eaLnBrk="1" hangingPunct="1"/>
            <a:r>
              <a:rPr lang="en-US" altLang="zh-CN" sz="2400" i="1" dirty="0"/>
              <a:t>W</a:t>
            </a:r>
            <a:r>
              <a:rPr lang="en-US" altLang="zh-CN" sz="2400" i="1" baseline="-25000" dirty="0"/>
              <a:t>n</a:t>
            </a:r>
            <a:r>
              <a:rPr lang="en-US" altLang="zh-CN" sz="2400" i="1" dirty="0"/>
              <a:t> = W</a:t>
            </a:r>
            <a:r>
              <a:rPr lang="en-US" altLang="zh-CN" sz="2400" i="1" baseline="-25000" dirty="0"/>
              <a:t>R</a:t>
            </a:r>
            <a:r>
              <a:rPr lang="en-US" altLang="zh-CN" sz="2400" baseline="30000" dirty="0">
                <a:sym typeface="Symbol" panose="05050102010706020507" pitchFamily="18" charset="2"/>
              </a:rPr>
              <a:t>*</a:t>
            </a:r>
            <a:endParaRPr lang="en-US" altLang="zh-CN" sz="2400" i="1" baseline="30000" dirty="0"/>
          </a:p>
          <a:p>
            <a:pPr lvl="1" eaLnBrk="1" hangingPunct="1"/>
            <a:r>
              <a:rPr lang="en-US" altLang="zh-CN" sz="2400" i="1" dirty="0"/>
              <a:t>W</a:t>
            </a:r>
            <a:r>
              <a:rPr lang="en-US" altLang="zh-CN" sz="2400" i="1" baseline="-25000" dirty="0"/>
              <a:t>0</a:t>
            </a:r>
            <a:r>
              <a:rPr lang="en-US" altLang="zh-CN" sz="2400" dirty="0"/>
              <a:t>,</a:t>
            </a:r>
            <a:r>
              <a:rPr lang="en-US" altLang="zh-CN" sz="2400" i="1" dirty="0"/>
              <a:t> W</a:t>
            </a:r>
            <a:r>
              <a:rPr lang="en-US" altLang="zh-CN" sz="2400" i="1" baseline="-25000" dirty="0"/>
              <a:t>1 </a:t>
            </a:r>
            <a:r>
              <a:rPr lang="en-US" altLang="zh-CN" sz="2400" dirty="0"/>
              <a:t>,</a:t>
            </a:r>
            <a:r>
              <a:rPr lang="en-US" altLang="zh-CN" sz="2400" i="1" dirty="0"/>
              <a:t> W</a:t>
            </a:r>
            <a:r>
              <a:rPr lang="en-US" altLang="zh-CN" sz="2400" i="1" baseline="-25000" dirty="0"/>
              <a:t>2 </a:t>
            </a:r>
            <a:r>
              <a:rPr lang="en-US" altLang="zh-CN" sz="2400" dirty="0"/>
              <a:t>,</a:t>
            </a:r>
            <a:r>
              <a:rPr lang="en-US" altLang="zh-CN" sz="2400" i="1" dirty="0"/>
              <a:t> …</a:t>
            </a:r>
            <a:r>
              <a:rPr lang="en-US" altLang="zh-CN" sz="2400" i="1" baseline="-25000" dirty="0"/>
              <a:t> </a:t>
            </a:r>
            <a:r>
              <a:rPr lang="en-US" altLang="zh-CN" sz="2400" dirty="0"/>
              <a:t>,</a:t>
            </a:r>
            <a:r>
              <a:rPr lang="en-US" altLang="zh-CN" sz="2400" i="1" dirty="0"/>
              <a:t> W</a:t>
            </a:r>
            <a:r>
              <a:rPr lang="en-US" altLang="zh-CN" sz="2400" i="1" baseline="-25000" dirty="0"/>
              <a:t>n</a:t>
            </a:r>
            <a:endParaRPr lang="en-US" altLang="zh-CN" sz="2400" i="1" baseline="-25000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9155" name="日期占位符 4"/>
          <p:cNvSpPr txBox="1">
            <a:spLocks noGrp="1"/>
          </p:cNvSpPr>
          <p:nvPr>
            <p:ph type="dt" sz="half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9156" name="页脚占位符 5"/>
          <p:cNvSpPr txBox="1">
            <a:spLocks noGrp="1"/>
          </p:cNvSpPr>
          <p:nvPr>
            <p:ph type="ftr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915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/>
              <a:t>Warshall’s Algorithm</a:t>
            </a:r>
            <a:endParaRPr lang="zh-CN" altLang="en-US" dirty="0"/>
          </a:p>
        </p:txBody>
      </p:sp>
      <p:sp>
        <p:nvSpPr>
          <p:cNvPr id="4915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dirty="0"/>
              <a:t>Procedure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begin with the matrix of </a:t>
            </a:r>
            <a:r>
              <a:rPr lang="en-US" altLang="zh-CN" i="1" dirty="0"/>
              <a:t>R</a:t>
            </a:r>
            <a:r>
              <a:rPr lang="en-US" altLang="zh-CN" dirty="0"/>
              <a:t>, and 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compute each matrix </a:t>
            </a:r>
            <a:r>
              <a:rPr lang="en-US" altLang="zh-CN" i="1" dirty="0"/>
              <a:t> W</a:t>
            </a:r>
            <a:r>
              <a:rPr lang="en-US" altLang="zh-CN" i="1" baseline="-25000" dirty="0"/>
              <a:t>k </a:t>
            </a:r>
            <a:r>
              <a:rPr lang="en-US" altLang="zh-CN" dirty="0"/>
              <a:t>from the previous matrix </a:t>
            </a:r>
            <a:r>
              <a:rPr lang="en-US" altLang="zh-CN" i="1" dirty="0"/>
              <a:t>W</a:t>
            </a:r>
            <a:r>
              <a:rPr lang="en-US" altLang="zh-CN" i="1" baseline="-25000" dirty="0"/>
              <a:t>k-1</a:t>
            </a:r>
            <a:r>
              <a:rPr lang="en-US" altLang="zh-CN" dirty="0"/>
              <a:t>, and, 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reach</a:t>
            </a:r>
            <a:r>
              <a:rPr lang="en-US" altLang="zh-CN" i="1" dirty="0"/>
              <a:t> W</a:t>
            </a:r>
            <a:r>
              <a:rPr lang="en-US" altLang="zh-CN" i="1" baseline="-25000" dirty="0"/>
              <a:t>R</a:t>
            </a:r>
            <a:r>
              <a:rPr lang="en-US" altLang="zh-CN" baseline="30000" dirty="0">
                <a:sym typeface="Symbol" panose="05050102010706020507" pitchFamily="18" charset="2"/>
              </a:rPr>
              <a:t>*</a:t>
            </a:r>
            <a:r>
              <a:rPr lang="zh-CN" altLang="en-US" baseline="30000" dirty="0">
                <a:sym typeface="Symbol" panose="05050102010706020507" pitchFamily="18" charset="2"/>
              </a:rPr>
              <a:t> </a:t>
            </a:r>
            <a:r>
              <a:rPr lang="en-US" altLang="zh-CN" dirty="0"/>
              <a:t>in </a:t>
            </a:r>
            <a:r>
              <a:rPr lang="en-US" altLang="zh-CN" i="1" dirty="0"/>
              <a:t>n</a:t>
            </a:r>
            <a:r>
              <a:rPr lang="en-US" altLang="zh-CN" dirty="0"/>
              <a:t> steps, </a:t>
            </a:r>
            <a:endParaRPr lang="en-US" altLang="zh-CN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0179" name="日期占位符 4"/>
          <p:cNvSpPr txBox="1">
            <a:spLocks noGrp="1"/>
          </p:cNvSpPr>
          <p:nvPr>
            <p:ph type="dt" sz="half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0180" name="页脚占位符 5"/>
          <p:cNvSpPr txBox="1">
            <a:spLocks noGrp="1"/>
          </p:cNvSpPr>
          <p:nvPr>
            <p:ph type="ftr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018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/>
              <a:t>Warshall’s Algorithm</a:t>
            </a:r>
            <a:endParaRPr lang="zh-CN" altLang="en-US" dirty="0"/>
          </a:p>
        </p:txBody>
      </p:sp>
      <p:sp>
        <p:nvSpPr>
          <p:cNvPr id="5018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Suppose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i="1" dirty="0"/>
              <a:t>W</a:t>
            </a:r>
            <a:r>
              <a:rPr lang="en-US" altLang="zh-CN" i="1" baseline="-25000" dirty="0"/>
              <a:t>k</a:t>
            </a:r>
            <a:r>
              <a:rPr lang="en-US" altLang="zh-CN" i="1" dirty="0"/>
              <a:t> </a:t>
            </a:r>
            <a:r>
              <a:rPr lang="en-US" altLang="zh-CN" dirty="0"/>
              <a:t>= [</a:t>
            </a:r>
            <a:r>
              <a:rPr lang="en-US" altLang="zh-CN" i="1" dirty="0"/>
              <a:t>t</a:t>
            </a:r>
            <a:r>
              <a:rPr lang="en-US" altLang="zh-CN" i="1" baseline="-25000" dirty="0"/>
              <a:t>ij</a:t>
            </a:r>
            <a:r>
              <a:rPr lang="en-US" altLang="zh-CN" dirty="0"/>
              <a:t>]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i="1" dirty="0"/>
              <a:t>W</a:t>
            </a:r>
            <a:r>
              <a:rPr lang="en-US" altLang="zh-CN" i="1" baseline="-25000" dirty="0"/>
              <a:t>k</a:t>
            </a:r>
            <a:r>
              <a:rPr lang="en-US" altLang="zh-CN" baseline="-25000" dirty="0"/>
              <a:t>-1</a:t>
            </a:r>
            <a:r>
              <a:rPr lang="en-US" altLang="zh-CN" dirty="0"/>
              <a:t> = [</a:t>
            </a:r>
            <a:r>
              <a:rPr lang="en-US" altLang="zh-CN" i="1" dirty="0"/>
              <a:t>s</a:t>
            </a:r>
            <a:r>
              <a:rPr lang="en-US" altLang="zh-CN" i="1" baseline="-25000" dirty="0"/>
              <a:t>ij</a:t>
            </a:r>
            <a:r>
              <a:rPr lang="en-US" altLang="zh-CN" dirty="0"/>
              <a:t>]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If </a:t>
            </a:r>
            <a:r>
              <a:rPr lang="en-US" altLang="zh-CN" i="1" dirty="0"/>
              <a:t>t</a:t>
            </a:r>
            <a:r>
              <a:rPr lang="en-US" altLang="zh-CN" i="1" baseline="-25000" dirty="0"/>
              <a:t>ij</a:t>
            </a:r>
            <a:r>
              <a:rPr lang="en-US" altLang="zh-CN" dirty="0"/>
              <a:t> = 1, then there must be a path from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i</a:t>
            </a:r>
            <a:r>
              <a:rPr lang="en-US" altLang="zh-CN" dirty="0"/>
              <a:t> to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j</a:t>
            </a:r>
            <a:r>
              <a:rPr lang="en-US" altLang="zh-CN" dirty="0"/>
              <a:t> whose interior vertices come from the set {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,…,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k</a:t>
            </a:r>
            <a:r>
              <a:rPr lang="en-US" altLang="zh-CN" dirty="0"/>
              <a:t>}.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Whether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k</a:t>
            </a:r>
            <a:r>
              <a:rPr lang="en-US" altLang="zh-CN" dirty="0"/>
              <a:t> is an interior vertex ?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Two cases</a:t>
            </a:r>
            <a:endParaRPr lang="en-US" altLang="zh-CN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1203" name="日期占位符 4"/>
          <p:cNvSpPr txBox="1">
            <a:spLocks noGrp="1"/>
          </p:cNvSpPr>
          <p:nvPr>
            <p:ph type="dt" sz="half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1204" name="页脚占位符 5"/>
          <p:cNvSpPr txBox="1">
            <a:spLocks noGrp="1"/>
          </p:cNvSpPr>
          <p:nvPr>
            <p:ph type="ftr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120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/>
              <a:t>Warshall’s Algorithm</a:t>
            </a:r>
            <a:endParaRPr lang="zh-CN" altLang="en-US" dirty="0"/>
          </a:p>
        </p:txBody>
      </p:sp>
      <p:sp>
        <p:nvSpPr>
          <p:cNvPr id="5120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sz="2800" dirty="0">
                <a:sym typeface="+mn-ea"/>
              </a:rPr>
              <a:t>If </a:t>
            </a:r>
            <a:r>
              <a:rPr lang="en-US" altLang="zh-CN" sz="2800" i="1" dirty="0">
                <a:sym typeface="+mn-ea"/>
              </a:rPr>
              <a:t>t</a:t>
            </a:r>
            <a:r>
              <a:rPr lang="en-US" altLang="zh-CN" sz="2800" i="1" baseline="-25000" dirty="0">
                <a:sym typeface="+mn-ea"/>
              </a:rPr>
              <a:t>ij</a:t>
            </a:r>
            <a:r>
              <a:rPr lang="en-US" altLang="zh-CN" sz="2800" dirty="0">
                <a:sym typeface="+mn-ea"/>
              </a:rPr>
              <a:t> = 1</a:t>
            </a:r>
            <a:r>
              <a:rPr lang="zh-CN" altLang="en-US" sz="2800" dirty="0">
                <a:sym typeface="+mn-ea"/>
              </a:rPr>
              <a:t>（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有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a1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到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ak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为内部节点的路</a:t>
            </a:r>
            <a:r>
              <a:rPr lang="zh-CN" altLang="en-US" sz="2800" dirty="0">
                <a:sym typeface="+mn-ea"/>
              </a:rPr>
              <a:t>）</a:t>
            </a:r>
            <a:endParaRPr lang="en-US" altLang="zh-CN" sz="2800" i="1" dirty="0"/>
          </a:p>
          <a:p>
            <a:pPr eaLnBrk="1" hangingPunct="1"/>
            <a:r>
              <a:rPr lang="en-US" altLang="zh-CN" sz="2800" i="1" dirty="0"/>
              <a:t>a</a:t>
            </a:r>
            <a:r>
              <a:rPr lang="en-US" altLang="zh-CN" sz="2800" i="1" baseline="-25000" dirty="0"/>
              <a:t>k</a:t>
            </a:r>
            <a:r>
              <a:rPr lang="en-US" altLang="zh-CN" sz="2800" dirty="0"/>
              <a:t> is not an interior vertex</a:t>
            </a:r>
            <a:endParaRPr lang="en-US" altLang="zh-CN" sz="2800" dirty="0"/>
          </a:p>
          <a:p>
            <a:pPr lvl="1" eaLnBrk="1" hangingPunct="1"/>
            <a:r>
              <a:rPr lang="en-US" altLang="zh-CN" sz="2100" dirty="0"/>
              <a:t>then all interior vertices must actually come from the set {</a:t>
            </a:r>
            <a:r>
              <a:rPr lang="en-US" altLang="zh-CN" sz="2100" i="1" dirty="0"/>
              <a:t>a</a:t>
            </a:r>
            <a:r>
              <a:rPr lang="en-US" altLang="zh-CN" sz="2100" baseline="-25000" dirty="0"/>
              <a:t>1</a:t>
            </a:r>
            <a:r>
              <a:rPr lang="en-US" altLang="zh-CN" sz="2100" dirty="0"/>
              <a:t>, </a:t>
            </a:r>
            <a:r>
              <a:rPr lang="en-US" altLang="zh-CN" sz="2100" i="1" dirty="0"/>
              <a:t>a</a:t>
            </a:r>
            <a:r>
              <a:rPr lang="en-US" altLang="zh-CN" sz="2100" baseline="-25000" dirty="0"/>
              <a:t>2</a:t>
            </a:r>
            <a:r>
              <a:rPr lang="en-US" altLang="zh-CN" sz="2100" dirty="0"/>
              <a:t>,…, </a:t>
            </a:r>
            <a:r>
              <a:rPr lang="en-US" altLang="zh-CN" sz="2100" i="1" dirty="0"/>
              <a:t>a</a:t>
            </a:r>
            <a:r>
              <a:rPr lang="en-US" altLang="zh-CN" sz="2100" i="1" baseline="-25000" dirty="0"/>
              <a:t>k-1</a:t>
            </a:r>
            <a:r>
              <a:rPr lang="en-US" altLang="zh-CN" sz="2100" dirty="0"/>
              <a:t>} </a:t>
            </a:r>
            <a:r>
              <a:rPr lang="zh-CN" altLang="en-US" sz="2100" dirty="0">
                <a:solidFill>
                  <a:srgbClr val="FF0000"/>
                </a:solidFill>
              </a:rPr>
              <a:t>（</a:t>
            </a:r>
            <a:r>
              <a:rPr lang="en-US" altLang="zh-CN" sz="2100" dirty="0">
                <a:solidFill>
                  <a:srgbClr val="FF0000"/>
                </a:solidFill>
              </a:rPr>
              <a:t>ak</a:t>
            </a:r>
            <a:r>
              <a:rPr lang="zh-CN" altLang="en-US" sz="2100" dirty="0">
                <a:solidFill>
                  <a:srgbClr val="FF0000"/>
                </a:solidFill>
              </a:rPr>
              <a:t>不是内部节点，又要连着，只能全来自上一轮）</a:t>
            </a:r>
            <a:endParaRPr lang="en-US" altLang="zh-CN" sz="2100" dirty="0"/>
          </a:p>
          <a:p>
            <a:pPr lvl="1" eaLnBrk="1" hangingPunct="1"/>
            <a:r>
              <a:rPr lang="en-US" altLang="zh-CN" sz="2400" dirty="0"/>
              <a:t>so </a:t>
            </a:r>
            <a:r>
              <a:rPr lang="en-US" altLang="zh-CN" sz="2400" i="1" dirty="0"/>
              <a:t>s</a:t>
            </a:r>
            <a:r>
              <a:rPr lang="en-US" altLang="zh-CN" sz="2400" i="1" baseline="-25000" dirty="0"/>
              <a:t>ij</a:t>
            </a:r>
            <a:r>
              <a:rPr lang="en-US" altLang="zh-CN" sz="2400" dirty="0"/>
              <a:t> = 1.</a:t>
            </a:r>
            <a:endParaRPr lang="en-US" altLang="zh-CN" sz="2400" dirty="0"/>
          </a:p>
          <a:p>
            <a:pPr eaLnBrk="1" hangingPunct="1"/>
            <a:r>
              <a:rPr lang="en-US" altLang="zh-CN" sz="2800" i="1" dirty="0"/>
              <a:t>a</a:t>
            </a:r>
            <a:r>
              <a:rPr lang="en-US" altLang="zh-CN" sz="2800" i="1" baseline="-25000" dirty="0"/>
              <a:t>k</a:t>
            </a:r>
            <a:r>
              <a:rPr lang="en-US" altLang="zh-CN" sz="2800" dirty="0"/>
              <a:t> is an interior vertex</a:t>
            </a:r>
            <a:endParaRPr lang="en-US" altLang="zh-CN" sz="2800" dirty="0"/>
          </a:p>
          <a:p>
            <a:pPr lvl="1" eaLnBrk="1" hangingPunct="1"/>
            <a:r>
              <a:rPr lang="en-US" altLang="zh-CN" sz="2400" dirty="0"/>
              <a:t>Assume 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k</a:t>
            </a:r>
            <a:r>
              <a:rPr lang="en-US" altLang="zh-CN" sz="2400" dirty="0"/>
              <a:t> appears only once 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zh-CN" altLang="en-US" sz="2400" dirty="0">
                <a:solidFill>
                  <a:srgbClr val="FF0000"/>
                </a:solidFill>
              </a:rPr>
              <a:t>出现两次形成圈，不计入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/>
              <a:t>Two subpaths</a:t>
            </a:r>
            <a:endParaRPr lang="en-US" altLang="zh-CN" sz="2400" dirty="0"/>
          </a:p>
          <a:p>
            <a:pPr lvl="2" eaLnBrk="1" hangingPunct="1"/>
            <a:r>
              <a:rPr lang="en-US" altLang="zh-CN" sz="2000" i="1" dirty="0"/>
              <a:t>a</a:t>
            </a:r>
            <a:r>
              <a:rPr lang="en-US" altLang="zh-CN" sz="2000" i="1" baseline="-25000" dirty="0"/>
              <a:t>i</a:t>
            </a:r>
            <a:r>
              <a:rPr lang="en-US" altLang="zh-CN" sz="2000" dirty="0"/>
              <a:t> to </a:t>
            </a:r>
            <a:r>
              <a:rPr lang="en-US" altLang="zh-CN" sz="2000" i="1" dirty="0"/>
              <a:t>a</a:t>
            </a:r>
            <a:r>
              <a:rPr lang="en-US" altLang="zh-CN" sz="2000" i="1" baseline="-25000" dirty="0"/>
              <a:t>k</a:t>
            </a:r>
            <a:r>
              <a:rPr lang="en-US" altLang="zh-CN" sz="2000" dirty="0"/>
              <a:t> and </a:t>
            </a:r>
            <a:r>
              <a:rPr lang="en-US" altLang="zh-CN" sz="2000" i="1" dirty="0"/>
              <a:t>a</a:t>
            </a:r>
            <a:r>
              <a:rPr lang="en-US" altLang="zh-CN" sz="2000" i="1" baseline="-25000" dirty="0"/>
              <a:t>k</a:t>
            </a:r>
            <a:r>
              <a:rPr lang="en-US" altLang="zh-CN" sz="2000" dirty="0"/>
              <a:t> to </a:t>
            </a:r>
            <a:r>
              <a:rPr lang="en-US" altLang="zh-CN" sz="2000" i="1" dirty="0"/>
              <a:t>a</a:t>
            </a:r>
            <a:r>
              <a:rPr lang="en-US" altLang="zh-CN" sz="2000" i="1" baseline="-25000" dirty="0"/>
              <a:t>j</a:t>
            </a:r>
            <a:endParaRPr lang="en-US" altLang="zh-CN" sz="2000" dirty="0"/>
          </a:p>
          <a:p>
            <a:pPr lvl="1" eaLnBrk="1" hangingPunct="1"/>
            <a:r>
              <a:rPr lang="en-US" altLang="zh-CN" sz="2400" i="1" dirty="0"/>
              <a:t>s</a:t>
            </a:r>
            <a:r>
              <a:rPr lang="en-US" altLang="zh-CN" sz="2400" i="1" baseline="-25000" dirty="0"/>
              <a:t>ik</a:t>
            </a:r>
            <a:r>
              <a:rPr lang="en-US" altLang="zh-CN" sz="2400" dirty="0"/>
              <a:t> = 1 and </a:t>
            </a:r>
            <a:r>
              <a:rPr lang="en-US" altLang="zh-CN" sz="2400" i="1" dirty="0"/>
              <a:t>s</a:t>
            </a:r>
            <a:r>
              <a:rPr lang="en-US" altLang="zh-CN" sz="2400" i="1" baseline="-25000" dirty="0"/>
              <a:t>kj</a:t>
            </a:r>
            <a:r>
              <a:rPr lang="en-US" altLang="zh-CN" sz="2400" dirty="0"/>
              <a:t> = 1</a:t>
            </a:r>
            <a:endParaRPr lang="en-US" altLang="zh-CN" sz="2400" dirty="0"/>
          </a:p>
        </p:txBody>
      </p:sp>
      <p:grpSp>
        <p:nvGrpSpPr>
          <p:cNvPr id="51207" name="Group 4"/>
          <p:cNvGrpSpPr/>
          <p:nvPr/>
        </p:nvGrpSpPr>
        <p:grpSpPr>
          <a:xfrm>
            <a:off x="5580063" y="4941888"/>
            <a:ext cx="2611437" cy="1338262"/>
            <a:chOff x="3466" y="2886"/>
            <a:chExt cx="1645" cy="843"/>
          </a:xfrm>
        </p:grpSpPr>
        <p:sp>
          <p:nvSpPr>
            <p:cNvPr id="51208" name="Oval 5"/>
            <p:cNvSpPr/>
            <p:nvPr/>
          </p:nvSpPr>
          <p:spPr>
            <a:xfrm>
              <a:off x="4202" y="2919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51209" name="Oval 6"/>
            <p:cNvSpPr/>
            <p:nvPr/>
          </p:nvSpPr>
          <p:spPr>
            <a:xfrm>
              <a:off x="4917" y="3518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51210" name="Oval 7"/>
            <p:cNvSpPr/>
            <p:nvPr/>
          </p:nvSpPr>
          <p:spPr>
            <a:xfrm>
              <a:off x="3485" y="3545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51211" name="Arc 8"/>
            <p:cNvSpPr/>
            <p:nvPr/>
          </p:nvSpPr>
          <p:spPr>
            <a:xfrm rot="2926926" flipV="1">
              <a:off x="3826" y="2877"/>
              <a:ext cx="91" cy="811"/>
            </a:xfrm>
            <a:custGeom>
              <a:avLst/>
              <a:gdLst>
                <a:gd name="txL" fmla="*/ 0 w 21600"/>
                <a:gd name="txT" fmla="*/ 0 h 37867"/>
                <a:gd name="txR" fmla="*/ 21600 w 21600"/>
                <a:gd name="txB" fmla="*/ 37867 h 37867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37867" fill="none">
                  <a:moveTo>
                    <a:pt x="9740" y="37866"/>
                  </a:moveTo>
                  <a:cubicBezTo>
                    <a:pt x="3660" y="33873"/>
                    <a:pt x="0" y="27087"/>
                    <a:pt x="0" y="19814"/>
                  </a:cubicBezTo>
                  <a:cubicBezTo>
                    <a:pt x="-1" y="11209"/>
                    <a:pt x="5107" y="3425"/>
                    <a:pt x="13000" y="-1"/>
                  </a:cubicBezTo>
                </a:path>
                <a:path w="21600" h="37867" stroke="0">
                  <a:moveTo>
                    <a:pt x="9740" y="37866"/>
                  </a:moveTo>
                  <a:cubicBezTo>
                    <a:pt x="3660" y="33873"/>
                    <a:pt x="0" y="27087"/>
                    <a:pt x="0" y="19814"/>
                  </a:cubicBezTo>
                  <a:cubicBezTo>
                    <a:pt x="-1" y="11209"/>
                    <a:pt x="5107" y="3425"/>
                    <a:pt x="13000" y="-1"/>
                  </a:cubicBezTo>
                  <a:lnTo>
                    <a:pt x="21600" y="19814"/>
                  </a:lnTo>
                  <a:close/>
                </a:path>
              </a:pathLst>
            </a:custGeom>
            <a:noFill/>
            <a:ln w="19050" cap="flat" cmpd="sng">
              <a:solidFill>
                <a:srgbClr val="0000FF">
                  <a:alpha val="100000"/>
                </a:srgbClr>
              </a:solidFill>
              <a:prstDash val="dash"/>
              <a:miter lim="800000"/>
              <a:headEnd type="stealth" w="lg" len="lg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2" name="Arc 9"/>
            <p:cNvSpPr/>
            <p:nvPr/>
          </p:nvSpPr>
          <p:spPr>
            <a:xfrm rot="1498813" flipH="1" flipV="1">
              <a:off x="4310" y="3167"/>
              <a:ext cx="780" cy="206"/>
            </a:xfrm>
            <a:custGeom>
              <a:avLst/>
              <a:gdLst>
                <a:gd name="txL" fmla="*/ 0 w 30275"/>
                <a:gd name="txT" fmla="*/ 0 h 21600"/>
                <a:gd name="txR" fmla="*/ 30275 w 30275"/>
                <a:gd name="txB" fmla="*/ 21600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30275" h="21600" fill="none">
                  <a:moveTo>
                    <a:pt x="30275" y="19755"/>
                  </a:moveTo>
                  <a:cubicBezTo>
                    <a:pt x="27523" y="20971"/>
                    <a:pt x="24549" y="21599"/>
                    <a:pt x="21541" y="21600"/>
                  </a:cubicBezTo>
                  <a:cubicBezTo>
                    <a:pt x="10231" y="21600"/>
                    <a:pt x="837" y="12876"/>
                    <a:pt x="0" y="1598"/>
                  </a:cubicBezTo>
                </a:path>
                <a:path w="30275" h="21600" stroke="0">
                  <a:moveTo>
                    <a:pt x="30275" y="19755"/>
                  </a:moveTo>
                  <a:cubicBezTo>
                    <a:pt x="27523" y="20971"/>
                    <a:pt x="24549" y="21599"/>
                    <a:pt x="21541" y="21600"/>
                  </a:cubicBezTo>
                  <a:cubicBezTo>
                    <a:pt x="10231" y="21600"/>
                    <a:pt x="837" y="12876"/>
                    <a:pt x="0" y="1598"/>
                  </a:cubicBezTo>
                  <a:lnTo>
                    <a:pt x="21541" y="0"/>
                  </a:lnTo>
                  <a:close/>
                </a:path>
              </a:pathLst>
            </a:custGeom>
            <a:noFill/>
            <a:ln w="19050" cap="flat" cmpd="sng">
              <a:solidFill>
                <a:srgbClr val="0000FF">
                  <a:alpha val="100000"/>
                </a:srgbClr>
              </a:solidFill>
              <a:prstDash val="dash"/>
              <a:miter lim="800000"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3" name="Text Box 10"/>
            <p:cNvSpPr txBox="1"/>
            <p:nvPr/>
          </p:nvSpPr>
          <p:spPr>
            <a:xfrm>
              <a:off x="4201" y="2886"/>
              <a:ext cx="218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1400" i="1" dirty="0">
                  <a:solidFill>
                    <a:schemeClr val="hlink"/>
                  </a:solidFill>
                  <a:latin typeface="Georgia" panose="02040502050405020303" pitchFamily="18" charset="0"/>
                </a:rPr>
                <a:t>a</a:t>
              </a:r>
              <a:r>
                <a:rPr lang="en-US" altLang="zh-CN" sz="1400" i="1" baseline="-25000" dirty="0">
                  <a:solidFill>
                    <a:schemeClr val="hlink"/>
                  </a:solidFill>
                  <a:latin typeface="Georgia" panose="02040502050405020303" pitchFamily="18" charset="0"/>
                </a:rPr>
                <a:t>k</a:t>
              </a:r>
              <a:endParaRPr lang="en-US" altLang="zh-CN" sz="1400" i="1" baseline="-25000" dirty="0">
                <a:solidFill>
                  <a:schemeClr val="hlink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51214" name="Text Box 11"/>
            <p:cNvSpPr txBox="1"/>
            <p:nvPr/>
          </p:nvSpPr>
          <p:spPr>
            <a:xfrm>
              <a:off x="4910" y="3500"/>
              <a:ext cx="201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1400" i="1" dirty="0">
                  <a:solidFill>
                    <a:schemeClr val="hlink"/>
                  </a:solidFill>
                  <a:latin typeface="Georgia" panose="02040502050405020303" pitchFamily="18" charset="0"/>
                </a:rPr>
                <a:t>a</a:t>
              </a:r>
              <a:r>
                <a:rPr lang="en-US" altLang="zh-CN" sz="1400" i="1" baseline="-25000" dirty="0">
                  <a:solidFill>
                    <a:schemeClr val="hlink"/>
                  </a:solidFill>
                  <a:latin typeface="Georgia" panose="02040502050405020303" pitchFamily="18" charset="0"/>
                </a:rPr>
                <a:t>j</a:t>
              </a:r>
              <a:endParaRPr lang="en-US" altLang="zh-CN" sz="1400" i="1" baseline="-25000" dirty="0">
                <a:solidFill>
                  <a:schemeClr val="hlink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51215" name="Text Box 12"/>
            <p:cNvSpPr txBox="1"/>
            <p:nvPr/>
          </p:nvSpPr>
          <p:spPr>
            <a:xfrm>
              <a:off x="3476" y="3537"/>
              <a:ext cx="201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1400" i="1" dirty="0">
                  <a:solidFill>
                    <a:schemeClr val="hlink"/>
                  </a:solidFill>
                  <a:latin typeface="Georgia" panose="02040502050405020303" pitchFamily="18" charset="0"/>
                </a:rPr>
                <a:t>a</a:t>
              </a:r>
              <a:r>
                <a:rPr lang="en-US" altLang="zh-CN" sz="1400" i="1" baseline="-25000" dirty="0">
                  <a:solidFill>
                    <a:schemeClr val="hlink"/>
                  </a:solidFill>
                  <a:latin typeface="Georgia" panose="02040502050405020303" pitchFamily="18" charset="0"/>
                </a:rPr>
                <a:t>i</a:t>
              </a:r>
              <a:endParaRPr lang="en-US" altLang="zh-CN" sz="1400" i="1" baseline="-25000" dirty="0">
                <a:solidFill>
                  <a:schemeClr val="hlink"/>
                </a:solidFill>
                <a:latin typeface="Georgia" panose="02040502050405020303" pitchFamily="18" charset="0"/>
              </a:endParaRPr>
            </a:p>
          </p:txBody>
        </p:sp>
      </p:grp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2227" name="日期占位符 4"/>
          <p:cNvSpPr txBox="1">
            <a:spLocks noGrp="1"/>
          </p:cNvSpPr>
          <p:nvPr>
            <p:ph type="dt" sz="half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2228" name="页脚占位符 5"/>
          <p:cNvSpPr txBox="1">
            <a:spLocks noGrp="1"/>
          </p:cNvSpPr>
          <p:nvPr>
            <p:ph type="ftr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222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/>
              <a:t>Warshall’s Algorithm</a:t>
            </a:r>
            <a:endParaRPr lang="zh-CN" altLang="en-US" dirty="0"/>
          </a:p>
        </p:txBody>
      </p:sp>
      <p:sp>
        <p:nvSpPr>
          <p:cNvPr id="5223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dirty="0"/>
              <a:t>The basis for Warshall’s Algorithm</a:t>
            </a:r>
            <a:endParaRPr lang="en-US" altLang="zh-CN" dirty="0"/>
          </a:p>
          <a:p>
            <a:pPr lvl="1" eaLnBrk="1" hangingPunct="1"/>
            <a:r>
              <a:rPr lang="en-US" altLang="zh-CN" i="1" dirty="0"/>
              <a:t>t</a:t>
            </a:r>
            <a:r>
              <a:rPr lang="en-US" altLang="zh-CN" i="1" baseline="-25000" dirty="0"/>
              <a:t>ij</a:t>
            </a:r>
            <a:r>
              <a:rPr lang="en-US" altLang="zh-CN" dirty="0"/>
              <a:t> = 1</a:t>
            </a:r>
            <a:endParaRPr lang="en-US" altLang="zh-CN" dirty="0"/>
          </a:p>
          <a:p>
            <a:pPr lvl="2" eaLnBrk="1" hangingPunct="1"/>
            <a:r>
              <a:rPr lang="en-US" altLang="zh-CN" dirty="0"/>
              <a:t>If and only if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either</a:t>
            </a:r>
            <a:endParaRPr lang="en-US" altLang="zh-CN" dirty="0"/>
          </a:p>
          <a:p>
            <a:pPr lvl="2" eaLnBrk="1" hangingPunct="1"/>
            <a:r>
              <a:rPr lang="en-US" altLang="zh-CN" i="1" dirty="0"/>
              <a:t>s</a:t>
            </a:r>
            <a:r>
              <a:rPr lang="en-US" altLang="zh-CN" i="1" baseline="-25000" dirty="0"/>
              <a:t>ij</a:t>
            </a:r>
            <a:r>
              <a:rPr lang="en-US" altLang="zh-CN" dirty="0"/>
              <a:t> = 1</a:t>
            </a:r>
            <a:endParaRPr lang="en-US" altLang="zh-CN" i="1" dirty="0"/>
          </a:p>
          <a:p>
            <a:pPr lvl="2" eaLnBrk="1" hangingPunct="1"/>
            <a:r>
              <a:rPr lang="en-US" altLang="zh-CN" i="1" dirty="0"/>
              <a:t>s</a:t>
            </a:r>
            <a:r>
              <a:rPr lang="en-US" altLang="zh-CN" i="1" baseline="-25000" dirty="0"/>
              <a:t>ik</a:t>
            </a:r>
            <a:r>
              <a:rPr lang="en-US" altLang="zh-CN" dirty="0"/>
              <a:t> = 1 and </a:t>
            </a:r>
            <a:r>
              <a:rPr lang="en-US" altLang="zh-CN" i="1" dirty="0"/>
              <a:t>s</a:t>
            </a:r>
            <a:r>
              <a:rPr lang="en-US" altLang="zh-CN" i="1" baseline="-25000" dirty="0"/>
              <a:t>kj</a:t>
            </a:r>
            <a:r>
              <a:rPr lang="en-US" altLang="zh-CN" dirty="0"/>
              <a:t> = 1</a:t>
            </a:r>
            <a:endParaRPr lang="zh-CN" altLang="en-US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3251" name="日期占位符 4"/>
          <p:cNvSpPr txBox="1">
            <a:spLocks noGrp="1"/>
          </p:cNvSpPr>
          <p:nvPr>
            <p:ph type="dt" sz="half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3252" name="页脚占位符 5"/>
          <p:cNvSpPr txBox="1">
            <a:spLocks noGrp="1"/>
          </p:cNvSpPr>
          <p:nvPr>
            <p:ph type="ftr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325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/>
              <a:t>Warshall’s Algorithm</a:t>
            </a:r>
            <a:endParaRPr lang="zh-CN" altLang="en-US" dirty="0"/>
          </a:p>
        </p:txBody>
      </p:sp>
      <p:sp>
        <p:nvSpPr>
          <p:cNvPr id="5325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i="1" dirty="0">
                <a:solidFill>
                  <a:schemeClr val="hlink"/>
                </a:solidFill>
              </a:rPr>
              <a:t>Step1</a:t>
            </a:r>
            <a:r>
              <a:rPr lang="en-US" altLang="zh-CN" sz="2800" dirty="0"/>
              <a:t>: 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First transfer to </a:t>
            </a:r>
            <a:r>
              <a:rPr lang="en-US" altLang="zh-CN" sz="2400" i="1" dirty="0"/>
              <a:t>W</a:t>
            </a:r>
            <a:r>
              <a:rPr lang="en-US" altLang="zh-CN" sz="2400" i="1" baseline="-25000" dirty="0"/>
              <a:t>k</a:t>
            </a:r>
            <a:r>
              <a:rPr lang="en-US" altLang="zh-CN" sz="2400" dirty="0"/>
              <a:t> all 1’s in </a:t>
            </a:r>
            <a:r>
              <a:rPr lang="en-US" altLang="zh-CN" sz="2400" i="1" dirty="0"/>
              <a:t>W</a:t>
            </a:r>
            <a:r>
              <a:rPr lang="en-US" altLang="zh-CN" sz="2400" i="1" baseline="-25000" dirty="0"/>
              <a:t>k</a:t>
            </a:r>
            <a:r>
              <a:rPr lang="en-US" altLang="zh-CN" sz="2400" baseline="-25000" dirty="0"/>
              <a:t>-1</a:t>
            </a:r>
            <a:r>
              <a:rPr lang="en-US" altLang="zh-CN" sz="2400" dirty="0"/>
              <a:t>.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i="1" dirty="0">
                <a:solidFill>
                  <a:schemeClr val="hlink"/>
                </a:solidFill>
              </a:rPr>
              <a:t>Step2</a:t>
            </a:r>
            <a:r>
              <a:rPr lang="en-US" altLang="zh-CN" sz="2800" dirty="0"/>
              <a:t>: 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List the locations </a:t>
            </a:r>
            <a:r>
              <a:rPr lang="en-US" altLang="zh-CN" sz="2400" i="1" dirty="0"/>
              <a:t>p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</a:t>
            </a:r>
            <a:r>
              <a:rPr lang="en-US" altLang="zh-CN" sz="2400" i="1" dirty="0"/>
              <a:t>p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…, in column </a:t>
            </a:r>
            <a:r>
              <a:rPr lang="en-US" altLang="zh-CN" sz="2400" i="1" dirty="0"/>
              <a:t>k</a:t>
            </a:r>
            <a:r>
              <a:rPr lang="en-US" altLang="zh-CN" sz="2400" dirty="0"/>
              <a:t> of </a:t>
            </a:r>
            <a:r>
              <a:rPr lang="en-US" altLang="zh-CN" sz="2400" i="1" dirty="0"/>
              <a:t>W</a:t>
            </a:r>
            <a:r>
              <a:rPr lang="en-US" altLang="zh-CN" sz="2400" i="1" baseline="-25000" dirty="0"/>
              <a:t>k</a:t>
            </a:r>
            <a:r>
              <a:rPr lang="en-US" altLang="zh-CN" sz="2400" baseline="-25000" dirty="0"/>
              <a:t>-1</a:t>
            </a:r>
            <a:r>
              <a:rPr lang="en-US" altLang="zh-CN" sz="2400" dirty="0"/>
              <a:t>, where the entry is 1 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List the locations </a:t>
            </a:r>
            <a:r>
              <a:rPr lang="en-US" altLang="zh-CN" sz="2400" i="1" dirty="0"/>
              <a:t>q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</a:t>
            </a:r>
            <a:r>
              <a:rPr lang="en-US" altLang="zh-CN" sz="2400" i="1" dirty="0"/>
              <a:t>q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…, in row </a:t>
            </a:r>
            <a:r>
              <a:rPr lang="en-US" altLang="zh-CN" sz="2400" i="1" dirty="0"/>
              <a:t>k</a:t>
            </a:r>
            <a:r>
              <a:rPr lang="en-US" altLang="zh-CN" sz="2400" dirty="0"/>
              <a:t> of </a:t>
            </a:r>
            <a:r>
              <a:rPr lang="en-US" altLang="zh-CN" sz="2400" i="1" dirty="0"/>
              <a:t>W</a:t>
            </a:r>
            <a:r>
              <a:rPr lang="en-US" altLang="zh-CN" sz="2400" i="1" baseline="-25000" dirty="0"/>
              <a:t>k</a:t>
            </a:r>
            <a:r>
              <a:rPr lang="en-US" altLang="zh-CN" sz="2400" baseline="-25000" dirty="0"/>
              <a:t>-1</a:t>
            </a:r>
            <a:r>
              <a:rPr lang="en-US" altLang="zh-CN" sz="2400" dirty="0"/>
              <a:t>, where the entry is 1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i="1" dirty="0">
                <a:solidFill>
                  <a:schemeClr val="hlink"/>
                </a:solidFill>
              </a:rPr>
              <a:t>Step3</a:t>
            </a:r>
            <a:r>
              <a:rPr lang="en-US" altLang="zh-CN" sz="2800" dirty="0"/>
              <a:t>: 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Put 1’s in all the positions </a:t>
            </a:r>
            <a:r>
              <a:rPr lang="en-US" altLang="zh-CN" sz="2400" i="1" dirty="0"/>
              <a:t>p</a:t>
            </a:r>
            <a:r>
              <a:rPr lang="en-US" altLang="zh-CN" sz="2400" i="1" baseline="-25000" dirty="0"/>
              <a:t>i</a:t>
            </a:r>
            <a:r>
              <a:rPr lang="en-US" altLang="zh-CN" sz="2400" dirty="0"/>
              <a:t>, </a:t>
            </a:r>
            <a:r>
              <a:rPr lang="en-US" altLang="zh-CN" sz="2400" i="1" dirty="0"/>
              <a:t>q</a:t>
            </a:r>
            <a:r>
              <a:rPr lang="en-US" altLang="zh-CN" sz="2400" i="1" baseline="-25000" dirty="0"/>
              <a:t>j</a:t>
            </a:r>
            <a:r>
              <a:rPr lang="en-US" altLang="zh-CN" sz="2400" dirty="0"/>
              <a:t> of </a:t>
            </a:r>
            <a:r>
              <a:rPr lang="en-US" altLang="zh-CN" sz="2400" i="1" dirty="0"/>
              <a:t>W</a:t>
            </a:r>
            <a:r>
              <a:rPr lang="en-US" altLang="zh-CN" sz="2400" i="1" baseline="-25000" dirty="0"/>
              <a:t>k</a:t>
            </a:r>
            <a:r>
              <a:rPr lang="en-US" altLang="zh-CN" sz="2400" dirty="0"/>
              <a:t> (if they are not already there)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4340" name="日期占位符 4"/>
          <p:cNvSpPr txBox="1">
            <a:spLocks noGrp="1"/>
          </p:cNvSpPr>
          <p:nvPr>
            <p:ph type="dt" sz="half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4341" name="页脚占位符 5"/>
          <p:cNvSpPr txBox="1">
            <a:spLocks noGrp="1"/>
          </p:cNvSpPr>
          <p:nvPr>
            <p:ph type="ftr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43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/>
              <a:t>Example (1)</a:t>
            </a:r>
            <a:endParaRPr lang="en-US" altLang="zh-CN" dirty="0"/>
          </a:p>
        </p:txBody>
      </p:sp>
      <p:sp>
        <p:nvSpPr>
          <p:cNvPr id="1434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dirty="0"/>
              <a:t>Let</a:t>
            </a:r>
            <a:endParaRPr lang="en-US" altLang="zh-CN" dirty="0"/>
          </a:p>
          <a:p>
            <a:pPr lvl="1" eaLnBrk="1" hangingPunct="1"/>
            <a:r>
              <a:rPr lang="en-US" altLang="zh-CN" i="1" dirty="0"/>
              <a:t>A</a:t>
            </a:r>
            <a:r>
              <a:rPr lang="en-US" altLang="zh-CN" dirty="0"/>
              <a:t>={1, 2, 3, 4}</a:t>
            </a:r>
            <a:endParaRPr lang="en-US" altLang="zh-CN" dirty="0"/>
          </a:p>
          <a:p>
            <a:pPr lvl="1" eaLnBrk="1" hangingPunct="1"/>
            <a:r>
              <a:rPr lang="en-US" altLang="zh-CN" i="1" dirty="0"/>
              <a:t>R</a:t>
            </a:r>
            <a:r>
              <a:rPr lang="en-US" altLang="zh-CN" dirty="0"/>
              <a:t>={(1, 2), (2, 3), (3, 4), (2, 1)}</a:t>
            </a:r>
            <a:endParaRPr lang="en-US" altLang="zh-CN" dirty="0"/>
          </a:p>
          <a:p>
            <a:pPr eaLnBrk="1" hangingPunct="1"/>
            <a:r>
              <a:rPr lang="en-US" altLang="zh-CN" dirty="0"/>
              <a:t>Find the transitive closure of </a:t>
            </a:r>
            <a:r>
              <a:rPr lang="en-US" altLang="zh-CN" i="1" dirty="0"/>
              <a:t>R</a:t>
            </a:r>
            <a:r>
              <a:rPr lang="en-US" altLang="zh-CN" dirty="0"/>
              <a:t>.</a:t>
            </a:r>
            <a:endParaRPr lang="en-US" altLang="zh-CN" dirty="0"/>
          </a:p>
        </p:txBody>
      </p:sp>
      <p:sp>
        <p:nvSpPr>
          <p:cNvPr id="14344" name="Oval 4"/>
          <p:cNvSpPr/>
          <p:nvPr/>
        </p:nvSpPr>
        <p:spPr>
          <a:xfrm>
            <a:off x="2716213" y="4292600"/>
            <a:ext cx="287337" cy="28892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14345" name="Oval 5"/>
          <p:cNvSpPr/>
          <p:nvPr/>
        </p:nvSpPr>
        <p:spPr>
          <a:xfrm>
            <a:off x="2700338" y="6365875"/>
            <a:ext cx="287337" cy="28892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14346" name="Oval 6"/>
          <p:cNvSpPr/>
          <p:nvPr/>
        </p:nvSpPr>
        <p:spPr>
          <a:xfrm>
            <a:off x="3851275" y="5243513"/>
            <a:ext cx="287338" cy="28892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14347" name="Oval 7"/>
          <p:cNvSpPr/>
          <p:nvPr/>
        </p:nvSpPr>
        <p:spPr>
          <a:xfrm>
            <a:off x="1577975" y="5286375"/>
            <a:ext cx="287338" cy="28892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14348" name="Line 8"/>
          <p:cNvSpPr/>
          <p:nvPr/>
        </p:nvSpPr>
        <p:spPr>
          <a:xfrm flipH="1">
            <a:off x="2974975" y="5516563"/>
            <a:ext cx="1008063" cy="936625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4349" name="Arc 9"/>
          <p:cNvSpPr/>
          <p:nvPr/>
        </p:nvSpPr>
        <p:spPr>
          <a:xfrm rot="2926926" flipV="1">
            <a:off x="2119313" y="4225925"/>
            <a:ext cx="144462" cy="1287463"/>
          </a:xfrm>
          <a:custGeom>
            <a:avLst/>
            <a:gdLst>
              <a:gd name="txL" fmla="*/ 0 w 21600"/>
              <a:gd name="txT" fmla="*/ 0 h 37867"/>
              <a:gd name="txR" fmla="*/ 21600 w 21600"/>
              <a:gd name="txB" fmla="*/ 37867 h 37867"/>
            </a:gdLst>
            <a:ahLst/>
            <a:cxnLst>
              <a:cxn ang="0">
                <a:pos x="871715323" y="2147483647"/>
              </a:cxn>
              <a:cxn ang="0">
                <a:pos x="1163573067" y="0"/>
              </a:cxn>
              <a:cxn ang="0">
                <a:pos x="1933171064" y="2147483647"/>
              </a:cxn>
            </a:cxnLst>
            <a:rect l="txL" t="txT" r="txR" b="txB"/>
            <a:pathLst>
              <a:path w="21600" h="37867" fill="none">
                <a:moveTo>
                  <a:pt x="9740" y="37866"/>
                </a:moveTo>
                <a:cubicBezTo>
                  <a:pt x="3660" y="33873"/>
                  <a:pt x="0" y="27087"/>
                  <a:pt x="0" y="19814"/>
                </a:cubicBezTo>
                <a:cubicBezTo>
                  <a:pt x="-1" y="11209"/>
                  <a:pt x="5107" y="3425"/>
                  <a:pt x="13000" y="-1"/>
                </a:cubicBezTo>
              </a:path>
              <a:path w="21600" h="37867" stroke="0">
                <a:moveTo>
                  <a:pt x="9740" y="37866"/>
                </a:moveTo>
                <a:cubicBezTo>
                  <a:pt x="3660" y="33873"/>
                  <a:pt x="0" y="27087"/>
                  <a:pt x="0" y="19814"/>
                </a:cubicBezTo>
                <a:cubicBezTo>
                  <a:pt x="-1" y="11209"/>
                  <a:pt x="5107" y="3425"/>
                  <a:pt x="13000" y="-1"/>
                </a:cubicBezTo>
                <a:lnTo>
                  <a:pt x="21600" y="19814"/>
                </a:lnTo>
                <a:close/>
              </a:path>
            </a:pathLst>
          </a:custGeom>
          <a:noFill/>
          <a:ln w="19050" cap="flat" cmpd="sng">
            <a:solidFill>
              <a:srgbClr val="0000FF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50" name="Arc 10"/>
          <p:cNvSpPr/>
          <p:nvPr/>
        </p:nvSpPr>
        <p:spPr>
          <a:xfrm rot="-7824291" flipV="1">
            <a:off x="2152650" y="4365625"/>
            <a:ext cx="360363" cy="1309688"/>
          </a:xfrm>
          <a:custGeom>
            <a:avLst/>
            <a:gdLst>
              <a:gd name="txL" fmla="*/ 0 w 21600"/>
              <a:gd name="txT" fmla="*/ 0 h 37867"/>
              <a:gd name="txR" fmla="*/ 21600 w 21600"/>
              <a:gd name="txB" fmla="*/ 37867 h 37867"/>
            </a:gdLst>
            <a:ahLst/>
            <a:cxnLst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</a:cxnLst>
            <a:rect l="txL" t="txT" r="txR" b="txB"/>
            <a:pathLst>
              <a:path w="21600" h="37867" fill="none">
                <a:moveTo>
                  <a:pt x="9740" y="37866"/>
                </a:moveTo>
                <a:cubicBezTo>
                  <a:pt x="3660" y="33873"/>
                  <a:pt x="0" y="27087"/>
                  <a:pt x="0" y="19814"/>
                </a:cubicBezTo>
                <a:cubicBezTo>
                  <a:pt x="-1" y="11209"/>
                  <a:pt x="5107" y="3425"/>
                  <a:pt x="13000" y="-1"/>
                </a:cubicBezTo>
              </a:path>
              <a:path w="21600" h="37867" stroke="0">
                <a:moveTo>
                  <a:pt x="9740" y="37866"/>
                </a:moveTo>
                <a:cubicBezTo>
                  <a:pt x="3660" y="33873"/>
                  <a:pt x="0" y="27087"/>
                  <a:pt x="0" y="19814"/>
                </a:cubicBezTo>
                <a:cubicBezTo>
                  <a:pt x="-1" y="11209"/>
                  <a:pt x="5107" y="3425"/>
                  <a:pt x="13000" y="-1"/>
                </a:cubicBezTo>
                <a:lnTo>
                  <a:pt x="21600" y="19814"/>
                </a:lnTo>
                <a:close/>
              </a:path>
            </a:pathLst>
          </a:custGeom>
          <a:noFill/>
          <a:ln w="19050" cap="flat" cmpd="sng">
            <a:solidFill>
              <a:srgbClr val="0000FF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51" name="Arc 11"/>
          <p:cNvSpPr/>
          <p:nvPr/>
        </p:nvSpPr>
        <p:spPr>
          <a:xfrm rot="1498813" flipH="1" flipV="1">
            <a:off x="2887663" y="4686300"/>
            <a:ext cx="1238250" cy="327025"/>
          </a:xfrm>
          <a:custGeom>
            <a:avLst/>
            <a:gdLst>
              <a:gd name="txL" fmla="*/ 0 w 30275"/>
              <a:gd name="txT" fmla="*/ 0 h 21600"/>
              <a:gd name="txR" fmla="*/ 30275 w 30275"/>
              <a:gd name="txB" fmla="*/ 21600 h 21600"/>
            </a:gdLst>
            <a:ahLst/>
            <a:cxnLst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0"/>
              </a:cxn>
            </a:cxnLst>
            <a:rect l="txL" t="txT" r="txR" b="txB"/>
            <a:pathLst>
              <a:path w="30275" h="21600" fill="none">
                <a:moveTo>
                  <a:pt x="30275" y="19755"/>
                </a:moveTo>
                <a:cubicBezTo>
                  <a:pt x="27523" y="20971"/>
                  <a:pt x="24549" y="21599"/>
                  <a:pt x="21541" y="21600"/>
                </a:cubicBezTo>
                <a:cubicBezTo>
                  <a:pt x="10231" y="21600"/>
                  <a:pt x="837" y="12876"/>
                  <a:pt x="0" y="1598"/>
                </a:cubicBezTo>
              </a:path>
              <a:path w="30275" h="21600" stroke="0">
                <a:moveTo>
                  <a:pt x="30275" y="19755"/>
                </a:moveTo>
                <a:cubicBezTo>
                  <a:pt x="27523" y="20971"/>
                  <a:pt x="24549" y="21599"/>
                  <a:pt x="21541" y="21600"/>
                </a:cubicBezTo>
                <a:cubicBezTo>
                  <a:pt x="10231" y="21600"/>
                  <a:pt x="837" y="12876"/>
                  <a:pt x="0" y="1598"/>
                </a:cubicBezTo>
                <a:lnTo>
                  <a:pt x="21541" y="0"/>
                </a:lnTo>
                <a:close/>
              </a:path>
            </a:pathLst>
          </a:custGeom>
          <a:noFill/>
          <a:ln w="19050" cap="flat" cmpd="sng">
            <a:solidFill>
              <a:srgbClr val="0000FF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52" name="Text Box 12"/>
          <p:cNvSpPr txBox="1"/>
          <p:nvPr/>
        </p:nvSpPr>
        <p:spPr>
          <a:xfrm>
            <a:off x="2714625" y="4264025"/>
            <a:ext cx="295275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hlink"/>
                </a:solidFill>
                <a:latin typeface="Tahoma" panose="020B0604030504040204" pitchFamily="34" charset="0"/>
              </a:rPr>
              <a:t>2</a:t>
            </a:r>
            <a:endParaRPr lang="en-US" altLang="zh-CN" sz="1600" dirty="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14353" name="Text Box 13"/>
          <p:cNvSpPr txBox="1"/>
          <p:nvPr/>
        </p:nvSpPr>
        <p:spPr>
          <a:xfrm>
            <a:off x="2686050" y="6351588"/>
            <a:ext cx="295275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hlink"/>
                </a:solidFill>
                <a:latin typeface="Tahoma" panose="020B0604030504040204" pitchFamily="34" charset="0"/>
              </a:rPr>
              <a:t>4</a:t>
            </a:r>
            <a:endParaRPr lang="en-US" altLang="zh-CN" sz="1600" dirty="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14354" name="Text Box 14"/>
          <p:cNvSpPr txBox="1"/>
          <p:nvPr/>
        </p:nvSpPr>
        <p:spPr>
          <a:xfrm>
            <a:off x="3851275" y="5229225"/>
            <a:ext cx="295275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hlink"/>
                </a:solidFill>
                <a:latin typeface="Tahoma" panose="020B0604030504040204" pitchFamily="34" charset="0"/>
              </a:rPr>
              <a:t>3</a:t>
            </a:r>
            <a:endParaRPr lang="en-US" altLang="zh-CN" sz="1600" dirty="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14355" name="Text Box 15"/>
          <p:cNvSpPr txBox="1"/>
          <p:nvPr/>
        </p:nvSpPr>
        <p:spPr>
          <a:xfrm>
            <a:off x="1563688" y="5272088"/>
            <a:ext cx="295275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hlink"/>
                </a:solidFill>
                <a:latin typeface="Tahoma" panose="020B0604030504040204" pitchFamily="34" charset="0"/>
              </a:rPr>
              <a:t>1</a:t>
            </a:r>
            <a:endParaRPr lang="en-US" altLang="zh-CN" sz="1600" dirty="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14338" name="Object 16"/>
          <p:cNvGraphicFramePr/>
          <p:nvPr/>
        </p:nvGraphicFramePr>
        <p:xfrm>
          <a:off x="5003800" y="4365625"/>
          <a:ext cx="2881313" cy="205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" name="" r:id="rId1" imgW="1282700" imgH="914400" progId="Equation.DSMT4">
                  <p:embed/>
                </p:oleObj>
              </mc:Choice>
              <mc:Fallback>
                <p:oleObj name="" r:id="rId1" imgW="1282700" imgH="9144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03800" y="4365625"/>
                        <a:ext cx="2881313" cy="2054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5364" name="日期占位符 4"/>
          <p:cNvSpPr txBox="1">
            <a:spLocks noGrp="1"/>
          </p:cNvSpPr>
          <p:nvPr>
            <p:ph type="dt" sz="half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5365" name="页脚占位符 5"/>
          <p:cNvSpPr txBox="1">
            <a:spLocks noGrp="1"/>
          </p:cNvSpPr>
          <p:nvPr>
            <p:ph type="ftr" sz="quarter" idx="12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536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dirty="0"/>
              <a:t>Example</a:t>
            </a:r>
            <a:endParaRPr lang="en-US" altLang="zh-CN" dirty="0"/>
          </a:p>
        </p:txBody>
      </p:sp>
      <p:graphicFrame>
        <p:nvGraphicFramePr>
          <p:cNvPr id="15362" name="Object 3"/>
          <p:cNvGraphicFramePr>
            <a:graphicFrameLocks noGrp="1"/>
          </p:cNvGraphicFramePr>
          <p:nvPr>
            <p:ph idx="1"/>
          </p:nvPr>
        </p:nvGraphicFramePr>
        <p:xfrm>
          <a:off x="1619250" y="1989138"/>
          <a:ext cx="6513513" cy="402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" name="" r:id="rId1" imgW="3657600" imgH="2260600" progId="Equation.DSMT4">
                  <p:embed/>
                </p:oleObj>
              </mc:Choice>
              <mc:Fallback>
                <p:oleObj name="" r:id="rId1" imgW="3657600" imgH="22606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19250" y="1989138"/>
                        <a:ext cx="6513513" cy="40259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1400,&quot;width&quot;:13046}"/>
</p:tagLst>
</file>

<file path=ppt/tags/tag2.xml><?xml version="1.0" encoding="utf-8"?>
<p:tagLst xmlns:p="http://schemas.openxmlformats.org/presentationml/2006/main">
  <p:tag name="KSO_WM_UNIT_PLACING_PICTURE_USER_VIEWPORT" val="{&quot;height&quot;:7128,&quot;width&quot;:12916}"/>
</p:tagLst>
</file>

<file path=ppt/tags/tag3.xml><?xml version="1.0" encoding="utf-8"?>
<p:tagLst xmlns:p="http://schemas.openxmlformats.org/presentationml/2006/main">
  <p:tag name="KSO_WM_UNIT_PLACING_PICTURE_USER_VIEWPORT" val="{&quot;height&quot;:9261,&quot;width&quot;:13188}"/>
</p:tagLst>
</file>

<file path=ppt/tags/tag4.xml><?xml version="1.0" encoding="utf-8"?>
<p:tagLst xmlns:p="http://schemas.openxmlformats.org/presentationml/2006/main">
  <p:tag name="KSO_WPP_MARK_KEY" val="c3c8944e-c44c-4894-a761-21c1ff66f7bb"/>
  <p:tag name="COMMONDATA" val="eyJoZGlkIjoiYWRlMWFiN2RhYjkzMWY3YjkyNmMwY2I4MTQ5MmJjMTUifQ=="/>
</p:tagLst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35997</Words>
  <Application>WPS 演示</Application>
  <PresentationFormat>全屏显示(4:3)</PresentationFormat>
  <Paragraphs>1389</Paragraphs>
  <Slides>158</Slides>
  <Notes>45</Notes>
  <HiddenSlides>0</HiddenSlides>
  <MMClips>0</MMClips>
  <ScaleCrop>false</ScaleCrop>
  <HeadingPairs>
    <vt:vector size="8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38</vt:i4>
      </vt:variant>
      <vt:variant>
        <vt:lpstr>幻灯片标题</vt:lpstr>
      </vt:variant>
      <vt:variant>
        <vt:i4>158</vt:i4>
      </vt:variant>
    </vt:vector>
  </HeadingPairs>
  <TitlesOfParts>
    <vt:vector size="222" baseType="lpstr">
      <vt:lpstr>Arial</vt:lpstr>
      <vt:lpstr>宋体</vt:lpstr>
      <vt:lpstr>Wingdings</vt:lpstr>
      <vt:lpstr>MS PGothic</vt:lpstr>
      <vt:lpstr>Calibri</vt:lpstr>
      <vt:lpstr>Tahoma</vt:lpstr>
      <vt:lpstr>Arial Narrow</vt:lpstr>
      <vt:lpstr>Helvetica</vt:lpstr>
      <vt:lpstr>Times New Roman</vt:lpstr>
      <vt:lpstr>Cambria Math</vt:lpstr>
      <vt:lpstr>微软雅黑</vt:lpstr>
      <vt:lpstr>Arial Unicode MS</vt:lpstr>
      <vt:lpstr>Copperplate Gothic Bold</vt:lpstr>
      <vt:lpstr>Symbol</vt:lpstr>
      <vt:lpstr>Georgia</vt:lpstr>
      <vt:lpstr>Euclid</vt:lpstr>
      <vt:lpstr>Segoe Print</vt:lpstr>
      <vt:lpstr>Euclid Extra</vt:lpstr>
      <vt:lpstr>MT-Extra</vt:lpstr>
      <vt:lpstr>Courier New</vt:lpstr>
      <vt:lpstr>Euclid Math One</vt:lpstr>
      <vt:lpstr>MT Extra</vt:lpstr>
      <vt:lpstr>1_Custom Design</vt:lpstr>
      <vt:lpstr>2_Custom Design</vt:lpstr>
      <vt:lpstr>3_Custom Design</vt:lpstr>
      <vt:lpstr>Custom Design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Visio.Drawing.6</vt:lpstr>
      <vt:lpstr>Equation.3</vt:lpstr>
      <vt:lpstr>Visio.Drawing.6</vt:lpstr>
      <vt:lpstr>Visio.Drawing.6</vt:lpstr>
      <vt:lpstr>Visio.Drawing.6</vt:lpstr>
      <vt:lpstr>Visio.Drawing.6</vt:lpstr>
      <vt:lpstr>Visio.Drawing.6</vt:lpstr>
      <vt:lpstr>Visio.Drawing.6</vt:lpstr>
      <vt:lpstr>Visio.Drawing.6</vt:lpstr>
      <vt:lpstr>Visio.Drawing.6</vt:lpstr>
      <vt:lpstr>Visio.Drawing.6</vt:lpstr>
      <vt:lpstr>Equation.3</vt:lpstr>
      <vt:lpstr>Equation.3</vt:lpstr>
      <vt:lpstr>Equation.3</vt:lpstr>
      <vt:lpstr>Equation.3</vt:lpstr>
      <vt:lpstr>Equation.3</vt:lpstr>
      <vt:lpstr>Equation.3</vt:lpstr>
      <vt:lpstr>Discrete Mathematics Relations</vt:lpstr>
      <vt:lpstr>9.1 Relations and their properties</vt:lpstr>
      <vt:lpstr>Binary relation</vt:lpstr>
      <vt:lpstr>Binary relation</vt:lpstr>
      <vt:lpstr>Example</vt:lpstr>
      <vt:lpstr>Example</vt:lpstr>
      <vt:lpstr>Example</vt:lpstr>
      <vt:lpstr>Functions as relations</vt:lpstr>
      <vt:lpstr>Functions as relations</vt:lpstr>
      <vt:lpstr>Relation on a set</vt:lpstr>
      <vt:lpstr>Example</vt:lpstr>
      <vt:lpstr>Example</vt:lpstr>
      <vt:lpstr>Properties of relations: Reflexive</vt:lpstr>
      <vt:lpstr>Example</vt:lpstr>
      <vt:lpstr>Symmetric</vt:lpstr>
      <vt:lpstr>Antisymmetric</vt:lpstr>
      <vt:lpstr>Symmetric and antisymmetric</vt:lpstr>
      <vt:lpstr>Example</vt:lpstr>
      <vt:lpstr>Example</vt:lpstr>
      <vt:lpstr>Transitive</vt:lpstr>
      <vt:lpstr>Example</vt:lpstr>
      <vt:lpstr>Example</vt:lpstr>
      <vt:lpstr>Combining relations</vt:lpstr>
      <vt:lpstr>Example</vt:lpstr>
      <vt:lpstr>Composite of relations</vt:lpstr>
      <vt:lpstr>Example</vt:lpstr>
      <vt:lpstr>Power of relation</vt:lpstr>
      <vt:lpstr>Transitive</vt:lpstr>
      <vt:lpstr>Transitive</vt:lpstr>
      <vt:lpstr>exercise：</vt:lpstr>
      <vt:lpstr>9.2 n-ary Relations and Their Applications</vt:lpstr>
      <vt:lpstr>PowerPoint 演示文稿</vt:lpstr>
      <vt:lpstr>Databases and Relations</vt:lpstr>
      <vt:lpstr>PowerPoint 演示文稿</vt:lpstr>
      <vt:lpstr>primary key</vt:lpstr>
      <vt:lpstr>Operations on n-ary Relations</vt:lpstr>
      <vt:lpstr>joining tables</vt:lpstr>
      <vt:lpstr>PowerPoint 演示文稿</vt:lpstr>
      <vt:lpstr>9.3 Representing relations</vt:lpstr>
      <vt:lpstr>Example</vt:lpstr>
      <vt:lpstr>Matrix and relation properties</vt:lpstr>
      <vt:lpstr>Symmetric</vt:lpstr>
      <vt:lpstr>Antisymmetric</vt:lpstr>
      <vt:lpstr>Example</vt:lpstr>
      <vt:lpstr>Union, intersection of relations</vt:lpstr>
      <vt:lpstr>Example</vt:lpstr>
      <vt:lpstr>Boolean product (Section 3.8)</vt:lpstr>
      <vt:lpstr>Boolean power (Section 3.8)</vt:lpstr>
      <vt:lpstr>Example</vt:lpstr>
      <vt:lpstr>Powers Rn</vt:lpstr>
      <vt:lpstr>Composite of relations</vt:lpstr>
      <vt:lpstr>PowerPoint 演示文稿</vt:lpstr>
      <vt:lpstr>PowerPoint 演示文稿</vt:lpstr>
      <vt:lpstr>exercise</vt:lpstr>
      <vt:lpstr>Representing relations using digraphs</vt:lpstr>
      <vt:lpstr>Example</vt:lpstr>
      <vt:lpstr>Example</vt:lpstr>
      <vt:lpstr>9.4 Closures of Relations </vt:lpstr>
      <vt:lpstr>Closures of Relations</vt:lpstr>
      <vt:lpstr>Closures of Relations</vt:lpstr>
      <vt:lpstr>Reflexive Closure</vt:lpstr>
      <vt:lpstr>Symmetric closure</vt:lpstr>
      <vt:lpstr>Theorem</vt:lpstr>
      <vt:lpstr>Example</vt:lpstr>
      <vt:lpstr>Paths</vt:lpstr>
      <vt:lpstr>PowerPoint 演示文稿</vt:lpstr>
      <vt:lpstr>Path in Relation</vt:lpstr>
      <vt:lpstr>Some definitions</vt:lpstr>
      <vt:lpstr>Example</vt:lpstr>
      <vt:lpstr>Example</vt:lpstr>
      <vt:lpstr>Solution</vt:lpstr>
      <vt:lpstr>example</vt:lpstr>
      <vt:lpstr>PowerPoint 演示文稿</vt:lpstr>
      <vt:lpstr>PowerPoint 演示文稿</vt:lpstr>
      <vt:lpstr>PowerPoint 演示文稿</vt:lpstr>
      <vt:lpstr>PowerPoint 演示文稿</vt:lpstr>
      <vt:lpstr>Theorem</vt:lpstr>
      <vt:lpstr>Proof</vt:lpstr>
      <vt:lpstr>Example</vt:lpstr>
      <vt:lpstr>Example cont.</vt:lpstr>
      <vt:lpstr>Theorem</vt:lpstr>
      <vt:lpstr>Proof by induction</vt:lpstr>
      <vt:lpstr>Induction Step</vt:lpstr>
      <vt:lpstr>Induction Step</vt:lpstr>
      <vt:lpstr>PowerPoint 演示文稿</vt:lpstr>
      <vt:lpstr>Example</vt:lpstr>
      <vt:lpstr>Example</vt:lpstr>
      <vt:lpstr>PowerPoint 演示文稿</vt:lpstr>
      <vt:lpstr>PowerPoint 演示文稿</vt:lpstr>
      <vt:lpstr>Some definitions</vt:lpstr>
      <vt:lpstr>PowerPoint 演示文稿</vt:lpstr>
      <vt:lpstr>Some definitions</vt:lpstr>
      <vt:lpstr>Warshall’s Algorithm</vt:lpstr>
      <vt:lpstr>Warshall’s Algorithm</vt:lpstr>
      <vt:lpstr>Warshall’s Algorithm</vt:lpstr>
      <vt:lpstr>Warshall’s Algorithm</vt:lpstr>
      <vt:lpstr>Warshall’s Algorithm</vt:lpstr>
      <vt:lpstr>Example (1)</vt:lpstr>
      <vt:lpstr>Example</vt:lpstr>
      <vt:lpstr>Warshall’s Algorithm</vt:lpstr>
      <vt:lpstr>Analysis</vt:lpstr>
      <vt:lpstr>PowerPoint 演示文稿</vt:lpstr>
      <vt:lpstr>9.5 Equivalence Relations</vt:lpstr>
      <vt:lpstr>Definition</vt:lpstr>
      <vt:lpstr>PowerPoint 演示文稿</vt:lpstr>
      <vt:lpstr>PowerPoint 演示文稿</vt:lpstr>
      <vt:lpstr>PowerPoint 演示文稿</vt:lpstr>
      <vt:lpstr>Equivalence Class</vt:lpstr>
      <vt:lpstr>Definition</vt:lpstr>
      <vt:lpstr>example</vt:lpstr>
      <vt:lpstr>Equivalence Relations and Partitions</vt:lpstr>
      <vt:lpstr>Theorem</vt:lpstr>
      <vt:lpstr>PowerPoint 演示文稿</vt:lpstr>
      <vt:lpstr>PowerPoint 演示文稿</vt:lpstr>
      <vt:lpstr>EXAMPLE</vt:lpstr>
      <vt:lpstr>Theorem</vt:lpstr>
      <vt:lpstr>example</vt:lpstr>
      <vt:lpstr>PowerPoint 演示文稿</vt:lpstr>
      <vt:lpstr>Section 9.6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CS173: Discrete Math</dc:title>
  <dc:creator>Cinda Heeren User</dc:creator>
  <cp:lastModifiedBy>patrick临风</cp:lastModifiedBy>
  <cp:revision>815</cp:revision>
  <dcterms:created xsi:type="dcterms:W3CDTF">2005-08-25T03:39:00Z</dcterms:created>
  <dcterms:modified xsi:type="dcterms:W3CDTF">2022-11-24T10:13:43Z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2052-11.1.0.12651</vt:lpwstr>
  </property>
  <property fmtid="{D5CDD505-2E9C-101B-9397-08002B2CF9AE}" pid="3" name="ICV">
    <vt:lpwstr>81AA78577CC246F2B283CB5243F1F927</vt:lpwstr>
  </property>
</Properties>
</file>