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88" r:id="rId5"/>
  </p:sldMasterIdLst>
  <p:notesMasterIdLst>
    <p:notesMasterId r:id="rId7"/>
  </p:notesMasterIdLst>
  <p:handoutMasterIdLst>
    <p:handoutMasterId r:id="rId50"/>
  </p:handoutMasterIdLst>
  <p:sldIdLst>
    <p:sldId id="257" r:id="rId6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2786"/>
    <p:restoredTop sz="90954"/>
  </p:normalViewPr>
  <p:slideViewPr>
    <p:cSldViewPr showGuides="1">
      <p:cViewPr varScale="1">
        <p:scale>
          <a:sx n="74" d="100"/>
          <a:sy n="74" d="100"/>
        </p:scale>
        <p:origin x="-8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4" Type="http://schemas.openxmlformats.org/officeDocument/2006/relationships/tags" Target="tags/tag1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handoutMaster" Target="handoutMasters/handoutMaster1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0" Type="http://schemas.openxmlformats.org/officeDocument/2006/relationships/image" Target="../media/image52.wmf"/><Relationship Id="rId1" Type="http://schemas.openxmlformats.org/officeDocument/2006/relationships/image" Target="../media/image43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image" Target="../media/image60.wmf"/><Relationship Id="rId7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0C28EC8-511D-4F73-9A51-8374B5EEED8F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1748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3277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19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30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40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50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60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71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81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91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01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12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37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22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32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427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53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63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73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266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276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2867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297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48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07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17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27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37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48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58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68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78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89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99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58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09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19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30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2.2-29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68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78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89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99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09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2.wmf"/><Relationship Id="rId13" Type="http://schemas.openxmlformats.org/officeDocument/2006/relationships/notesSlide" Target="../notesSlides/notesSlide23.xml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jpe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8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jpeg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9.bin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jpeg"/><Relationship Id="rId3" Type="http://schemas.openxmlformats.org/officeDocument/2006/relationships/image" Target="../media/image22.jpeg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jpeg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2.bin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jpeg"/><Relationship Id="rId3" Type="http://schemas.openxmlformats.org/officeDocument/2006/relationships/image" Target="../media/image22.jpeg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0.wmf"/><Relationship Id="rId15" Type="http://schemas.openxmlformats.org/officeDocument/2006/relationships/notesSlide" Target="../notesSlides/notesSlide33.xml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4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6.wmf"/><Relationship Id="rId15" Type="http://schemas.openxmlformats.org/officeDocument/2006/relationships/notesSlide" Target="../notesSlides/notesSlide34.xml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0.bin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36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38.bin"/><Relationship Id="rId27" Type="http://schemas.openxmlformats.org/officeDocument/2006/relationships/notesSlide" Target="../notesSlides/notesSlide36.xml"/><Relationship Id="rId26" Type="http://schemas.openxmlformats.org/officeDocument/2006/relationships/vmlDrawing" Target="../drawings/vmlDrawing20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52.wmf"/><Relationship Id="rId23" Type="http://schemas.openxmlformats.org/officeDocument/2006/relationships/oleObject" Target="../embeddings/oleObject50.bin"/><Relationship Id="rId22" Type="http://schemas.openxmlformats.org/officeDocument/2006/relationships/image" Target="../media/image51.wmf"/><Relationship Id="rId21" Type="http://schemas.openxmlformats.org/officeDocument/2006/relationships/oleObject" Target="../embeddings/oleObject49.bin"/><Relationship Id="rId20" Type="http://schemas.openxmlformats.org/officeDocument/2006/relationships/image" Target="../media/image50.wmf"/><Relationship Id="rId2" Type="http://schemas.openxmlformats.org/officeDocument/2006/relationships/image" Target="../media/image43.wmf"/><Relationship Id="rId19" Type="http://schemas.openxmlformats.org/officeDocument/2006/relationships/oleObject" Target="../embeddings/oleObject48.bin"/><Relationship Id="rId18" Type="http://schemas.openxmlformats.org/officeDocument/2006/relationships/image" Target="../media/image49.wmf"/><Relationship Id="rId17" Type="http://schemas.openxmlformats.org/officeDocument/2006/relationships/oleObject" Target="../embeddings/oleObject47.bin"/><Relationship Id="rId16" Type="http://schemas.openxmlformats.org/officeDocument/2006/relationships/oleObject" Target="../embeddings/oleObject46.bin"/><Relationship Id="rId15" Type="http://schemas.openxmlformats.org/officeDocument/2006/relationships/oleObject" Target="../embeddings/oleObject45.bin"/><Relationship Id="rId14" Type="http://schemas.openxmlformats.org/officeDocument/2006/relationships/oleObject" Target="../embeddings/oleObject44.bin"/><Relationship Id="rId13" Type="http://schemas.openxmlformats.org/officeDocument/2006/relationships/image" Target="../media/image48.wmf"/><Relationship Id="rId12" Type="http://schemas.openxmlformats.org/officeDocument/2006/relationships/oleObject" Target="../embeddings/oleObject43.bin"/><Relationship Id="rId11" Type="http://schemas.openxmlformats.org/officeDocument/2006/relationships/image" Target="../media/image47.wmf"/><Relationship Id="rId10" Type="http://schemas.openxmlformats.org/officeDocument/2006/relationships/oleObject" Target="../embeddings/oleObject42.bin"/><Relationship Id="rId1" Type="http://schemas.openxmlformats.org/officeDocument/2006/relationships/oleObject" Target="../embeddings/oleObject37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2.bin"/><Relationship Id="rId25" Type="http://schemas.openxmlformats.org/officeDocument/2006/relationships/notesSlide" Target="../notesSlides/notesSlide37.xml"/><Relationship Id="rId24" Type="http://schemas.openxmlformats.org/officeDocument/2006/relationships/vmlDrawing" Target="../drawings/vmlDrawing21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61.wmf"/><Relationship Id="rId21" Type="http://schemas.openxmlformats.org/officeDocument/2006/relationships/oleObject" Target="../embeddings/oleObject63.bin"/><Relationship Id="rId20" Type="http://schemas.openxmlformats.org/officeDocument/2006/relationships/image" Target="../media/image60.wmf"/><Relationship Id="rId2" Type="http://schemas.openxmlformats.org/officeDocument/2006/relationships/image" Target="../media/image53.wmf"/><Relationship Id="rId19" Type="http://schemas.openxmlformats.org/officeDocument/2006/relationships/oleObject" Target="../embeddings/oleObject62.bin"/><Relationship Id="rId18" Type="http://schemas.openxmlformats.org/officeDocument/2006/relationships/oleObject" Target="../embeddings/oleObject61.bin"/><Relationship Id="rId17" Type="http://schemas.openxmlformats.org/officeDocument/2006/relationships/image" Target="../media/image59.wmf"/><Relationship Id="rId16" Type="http://schemas.openxmlformats.org/officeDocument/2006/relationships/oleObject" Target="../embeddings/oleObject60.bin"/><Relationship Id="rId15" Type="http://schemas.openxmlformats.org/officeDocument/2006/relationships/oleObject" Target="../embeddings/oleObject59.bin"/><Relationship Id="rId14" Type="http://schemas.openxmlformats.org/officeDocument/2006/relationships/oleObject" Target="../embeddings/oleObject58.bin"/><Relationship Id="rId13" Type="http://schemas.openxmlformats.org/officeDocument/2006/relationships/image" Target="../media/image58.wmf"/><Relationship Id="rId12" Type="http://schemas.openxmlformats.org/officeDocument/2006/relationships/oleObject" Target="../embeddings/oleObject57.bin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jpe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3.wmf"/><Relationship Id="rId1" Type="http://schemas.openxmlformats.org/officeDocument/2006/relationships/oleObject" Target="../embeddings/oleObject64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jpe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6.wmf"/><Relationship Id="rId13" Type="http://schemas.openxmlformats.org/officeDocument/2006/relationships/notesSlide" Target="../notesSlides/notesSlide41.xml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6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p>
            <a:pPr algn="ctr" eaLnBrk="1" hangingPunct="1">
              <a:buClrTx/>
              <a:buSzTx/>
              <a:buFontTx/>
            </a:pPr>
            <a: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  <a:t>Discrete Mathematics</a:t>
            </a:r>
            <a:b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</a:br>
            <a: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  <a:t>sets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</a:pPr>
            <a:r>
              <a:rPr lang="en-US" altLang="zh-CN" sz="2400" kern="1200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Peng Xiaogang</a:t>
            </a:r>
            <a:endParaRPr lang="en-US" altLang="zh-CN" sz="2400" kern="120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Empty set and singleton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b="1" dirty="0"/>
              <a:t>Empty</a:t>
            </a:r>
            <a:r>
              <a:rPr lang="en-US" altLang="zh-CN" dirty="0"/>
              <a:t> (</a:t>
            </a:r>
            <a:r>
              <a:rPr lang="en-US" altLang="zh-CN" b="1" dirty="0"/>
              <a:t>null</a:t>
            </a:r>
            <a:r>
              <a:rPr lang="en-US" altLang="zh-CN" dirty="0"/>
              <a:t>) set: denoted by {} or Ø</a:t>
            </a:r>
            <a:endParaRPr lang="en-US" altLang="zh-CN" dirty="0"/>
          </a:p>
          <a:p>
            <a:r>
              <a:rPr lang="en-US" altLang="zh-CN" dirty="0"/>
              <a:t>The set of positive integers that are greater than their squares is the null set</a:t>
            </a:r>
            <a:endParaRPr lang="en-US" altLang="zh-CN" dirty="0"/>
          </a:p>
          <a:p>
            <a:r>
              <a:rPr lang="en-US" altLang="zh-CN" b="1" dirty="0"/>
              <a:t>Singleton</a:t>
            </a:r>
            <a:r>
              <a:rPr lang="en-US" altLang="zh-CN" dirty="0"/>
              <a:t>: A set with one element </a:t>
            </a:r>
            <a:endParaRPr lang="en-US" altLang="zh-CN" dirty="0"/>
          </a:p>
          <a:p>
            <a:r>
              <a:rPr lang="en-US" altLang="zh-CN" dirty="0"/>
              <a:t>A common mistake is to confuse Ø with {Ø}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Subset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The set A is a subset of B </a:t>
            </a:r>
            <a:r>
              <a:rPr lang="en-US" altLang="zh-CN" b="1" dirty="0"/>
              <a:t>if and only if </a:t>
            </a:r>
            <a:r>
              <a:rPr lang="en-US" altLang="zh-CN" dirty="0"/>
              <a:t>every element of A is also an element of B</a:t>
            </a:r>
            <a:endParaRPr lang="en-US" altLang="zh-CN" dirty="0"/>
          </a:p>
          <a:p>
            <a:r>
              <a:rPr lang="en-US" altLang="zh-CN" dirty="0"/>
              <a:t>Denote by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A⊆B</a:t>
            </a:r>
            <a:endParaRPr lang="en-US" altLang="zh-CN" dirty="0"/>
          </a:p>
          <a:p>
            <a:r>
              <a:rPr lang="en-US" altLang="zh-CN" dirty="0"/>
              <a:t>We see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A⊆B</a:t>
            </a:r>
            <a:r>
              <a:rPr lang="en-US" altLang="zh-CN" dirty="0"/>
              <a:t>  if and only if 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5357813" y="3373438"/>
          <a:ext cx="25669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193800" imgH="203200" progId="Equation.3">
                  <p:embed/>
                </p:oleObj>
              </mc:Choice>
              <mc:Fallback>
                <p:oleObj name="" r:id="rId1" imgW="119380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57813" y="3373438"/>
                        <a:ext cx="2566987" cy="436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Empty set and the set S itself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Theorem: or every set S</a:t>
            </a:r>
            <a:endParaRPr lang="en-US" altLang="zh-CN" dirty="0"/>
          </a:p>
          <a:p>
            <a:pPr lvl="1"/>
            <a:r>
              <a:rPr lang="en-US" altLang="zh-CN" dirty="0"/>
              <a:t>(i) Ø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⊆S,  and 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(ii)S⊆S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dirty="0"/>
              <a:t>Let S be a set, to show Ø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⊆S, we </a:t>
            </a:r>
            <a:r>
              <a:rPr lang="en-US" altLang="zh-CN" dirty="0"/>
              <a:t>need to show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∀x(x∈∅</a:t>
            </a:r>
            <a:r>
              <a:rPr lang="en-US" altLang="zh-CN" dirty="0">
                <a:latin typeface="Times New Roman" panose="02020603050405020304" pitchFamily="18" charset="0"/>
                <a:cs typeface="Cambria Math" panose="02040503050406030204" pitchFamily="18" charset="0"/>
              </a:rPr>
              <a:t>→x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∈S) is true.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But x∈∅</a:t>
            </a:r>
            <a:r>
              <a:rPr lang="en-US" altLang="zh-CN" dirty="0">
                <a:latin typeface="Times New Roman" panose="02020603050405020304" pitchFamily="18" charset="0"/>
                <a:cs typeface="Cambria Math" panose="02040503050406030204" pitchFamily="18" charset="0"/>
              </a:rPr>
              <a:t> is always false, and thus the conditional statement is always true</a:t>
            </a:r>
            <a:endParaRPr lang="en-US" altLang="zh-CN" dirty="0">
              <a:latin typeface="Times New Roman" panose="02020603050405020304" pitchFamily="18" charset="0"/>
              <a:cs typeface="Cambria Math" panose="020405030504060302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Cambria Math" panose="02040503050406030204" pitchFamily="18" charset="0"/>
              </a:rPr>
              <a:t>An example of vacuous proof</a:t>
            </a:r>
            <a:endParaRPr lang="en-US" altLang="zh-CN" dirty="0">
              <a:latin typeface="Times New Roman" panose="02020603050405020304" pitchFamily="18" charset="0"/>
              <a:cs typeface="Cambria Math" panose="020405030504060302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Cambria Math" panose="02040503050406030204" pitchFamily="18" charset="0"/>
              </a:rPr>
              <a:t>(ii) is left as an exercise</a:t>
            </a:r>
            <a:endParaRPr lang="en-US" altLang="zh-CN" dirty="0">
              <a:latin typeface="Times New Roman" panose="02020603050405020304" pitchFamily="18" charset="0"/>
              <a:cs typeface="Cambria Math" panose="02040503050406030204" pitchFamily="18" charset="0"/>
            </a:endParaRPr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Proper subset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A is a </a:t>
            </a:r>
            <a:r>
              <a:rPr lang="en-US" altLang="zh-CN" b="1" dirty="0"/>
              <a:t>proper subset </a:t>
            </a:r>
            <a:r>
              <a:rPr lang="en-US" altLang="zh-CN" dirty="0"/>
              <a:t>of B: Emphasize that A is a subset of B but that 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≠B, and write it as A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⊂B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buNone/>
            </a:pP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One way to show that two sets have the same elements is to show that each set is a subset of the other, i.e., if A⊆B and B⊆A, then A=B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981200" y="3200400"/>
          <a:ext cx="537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387600" imgH="203200" progId="Equation.3">
                  <p:embed/>
                </p:oleObj>
              </mc:Choice>
              <mc:Fallback>
                <p:oleObj name="" r:id="rId1" imgW="2387600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3200400"/>
                        <a:ext cx="5372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305175" y="5791200"/>
          <a:ext cx="2714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1206500" imgH="203200" progId="Equation.3">
                  <p:embed/>
                </p:oleObj>
              </mc:Choice>
              <mc:Fallback>
                <p:oleObj name="" r:id="rId3" imgW="1206500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5175" y="5791200"/>
                        <a:ext cx="27146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Sets have other sets as members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A={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∅, {a}, {b}, {a,b}} 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B={x|x is a subset of the set {a, b}}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dirty="0"/>
              <a:t>Note that A=B and {a}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∊A but a∉A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Sets are used extensively in computing problem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Cardinality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Let S be a set. If there are exactly n distinct elements in S where n is a non-negative integer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S is a </a:t>
            </a:r>
            <a:r>
              <a:rPr lang="en-US" altLang="zh-CN" b="1" dirty="0">
                <a:latin typeface="Cambria Math" panose="02040503050406030204" pitchFamily="18" charset="0"/>
                <a:cs typeface="Cambria Math" panose="02040503050406030204" pitchFamily="18" charset="0"/>
              </a:rPr>
              <a:t>finite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set</a:t>
            </a:r>
            <a:endParaRPr lang="en-US" altLang="zh-CN" dirty="0"/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|S|=n, n is the </a:t>
            </a:r>
            <a:r>
              <a:rPr lang="en-US" altLang="zh-CN" b="1" dirty="0">
                <a:latin typeface="Cambria Math" panose="02040503050406030204" pitchFamily="18" charset="0"/>
                <a:cs typeface="Cambria Math" panose="02040503050406030204" pitchFamily="18" charset="0"/>
              </a:rPr>
              <a:t>cardinality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of S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en-US" altLang="zh-CN" sz="2400" dirty="0"/>
              <a:t>Let A be the set of odd positive integers &lt; 10, |A|=5</a:t>
            </a:r>
            <a:endParaRPr lang="en-US" altLang="zh-CN" sz="2400" dirty="0"/>
          </a:p>
          <a:p>
            <a:pPr lvl="1"/>
            <a:r>
              <a:rPr lang="en-US" altLang="zh-CN" sz="2400" dirty="0"/>
              <a:t>Let S be the set of letters in English alphabet, |S|=26</a:t>
            </a:r>
            <a:endParaRPr lang="en-US" altLang="zh-CN" sz="2400" dirty="0"/>
          </a:p>
          <a:p>
            <a:pPr lvl="1"/>
            <a:r>
              <a:rPr lang="en-US" altLang="zh-CN" sz="2400" dirty="0"/>
              <a:t>The null set has no elements, thus |</a:t>
            </a:r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∅|=0</a:t>
            </a:r>
            <a:endParaRPr lang="en-US" altLang="zh-CN" sz="24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Infinite set and power set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A set is said to be infinite if it is not finite</a:t>
            </a:r>
            <a:endParaRPr lang="en-US" altLang="zh-CN" dirty="0"/>
          </a:p>
          <a:p>
            <a:pPr lvl="1"/>
            <a:r>
              <a:rPr lang="en-US" altLang="zh-CN" dirty="0"/>
              <a:t>The set of positive integers is infinite</a:t>
            </a:r>
            <a:endParaRPr lang="en-US" altLang="zh-CN" dirty="0"/>
          </a:p>
          <a:p>
            <a:r>
              <a:rPr lang="en-US" altLang="zh-CN" dirty="0"/>
              <a:t>Given a set S, the power set of S is the set of all subsets of the set S. The </a:t>
            </a:r>
            <a:r>
              <a:rPr lang="en-US" altLang="zh-CN" b="1" dirty="0"/>
              <a:t>power set </a:t>
            </a:r>
            <a:r>
              <a:rPr lang="en-US" altLang="zh-CN" dirty="0"/>
              <a:t>of S is denoted by P(S)</a:t>
            </a:r>
            <a:endParaRPr lang="en-US" altLang="zh-CN" dirty="0"/>
          </a:p>
          <a:p>
            <a:r>
              <a:rPr lang="en-US" altLang="zh-CN" dirty="0"/>
              <a:t>The power set of {0,1,2}</a:t>
            </a:r>
            <a:endParaRPr lang="en-US" altLang="zh-CN" dirty="0"/>
          </a:p>
          <a:p>
            <a:pPr lvl="1"/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P({0,1,2})={∅,{0},{1},{2},{0,1},{1,2},{0,2},{0,1,2}}</a:t>
            </a:r>
            <a:endParaRPr lang="en-US" altLang="zh-CN" sz="24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Note the empty set and set itself are members of this set of subsets</a:t>
            </a:r>
            <a:endParaRPr lang="en-US" altLang="zh-CN" sz="24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What is the power set of the empty set?</a:t>
            </a:r>
            <a:endParaRPr lang="en-US" altLang="zh-CN" dirty="0"/>
          </a:p>
          <a:p>
            <a:pPr lvl="1"/>
            <a:r>
              <a:rPr lang="en-US" altLang="zh-CN" dirty="0"/>
              <a:t>P(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∅)={∅} 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The set {∅} has exactly two subsets, i.e., ∅, and the set {∅}. Thus P({∅})={∅,{∅}}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If a set has n elements, then its power set has 2</a:t>
            </a:r>
            <a:r>
              <a:rPr lang="en-US" altLang="zh-CN" baseline="30000" dirty="0">
                <a:latin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elements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Cartesian product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Sets are unordered</a:t>
            </a:r>
            <a:endParaRPr lang="en-US" altLang="zh-CN" dirty="0"/>
          </a:p>
          <a:p>
            <a:r>
              <a:rPr lang="en-US" altLang="zh-CN" dirty="0"/>
              <a:t>The ordered n-tuple (a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…, a</a:t>
            </a:r>
            <a:r>
              <a:rPr lang="en-US" altLang="zh-CN" baseline="-25000" dirty="0"/>
              <a:t>n</a:t>
            </a:r>
            <a:r>
              <a:rPr lang="en-US" altLang="zh-CN" dirty="0"/>
              <a:t>) is the ordered collection that has a</a:t>
            </a:r>
            <a:r>
              <a:rPr lang="en-US" altLang="zh-CN" baseline="-25000" dirty="0"/>
              <a:t>1 </a:t>
            </a:r>
            <a:r>
              <a:rPr lang="en-US" altLang="zh-CN" dirty="0"/>
              <a:t>as its first element, a</a:t>
            </a:r>
            <a:r>
              <a:rPr lang="en-US" altLang="zh-CN" baseline="-25000" dirty="0"/>
              <a:t>2</a:t>
            </a:r>
            <a:r>
              <a:rPr lang="en-US" altLang="zh-CN" dirty="0"/>
              <a:t> as its second element, and an as its nth element</a:t>
            </a:r>
            <a:endParaRPr lang="en-US" altLang="zh-CN" dirty="0"/>
          </a:p>
          <a:p>
            <a:r>
              <a:rPr lang="en-US" altLang="zh-CN" dirty="0"/>
              <a:t>(a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…, a</a:t>
            </a:r>
            <a:r>
              <a:rPr lang="en-US" altLang="zh-CN" baseline="-25000" dirty="0"/>
              <a:t>n</a:t>
            </a:r>
            <a:r>
              <a:rPr lang="en-US" altLang="zh-CN" dirty="0"/>
              <a:t>)= (b</a:t>
            </a:r>
            <a:r>
              <a:rPr lang="en-US" altLang="zh-CN" baseline="-25000" dirty="0"/>
              <a:t>1</a:t>
            </a:r>
            <a:r>
              <a:rPr lang="en-US" altLang="zh-CN" dirty="0"/>
              <a:t>, b</a:t>
            </a:r>
            <a:r>
              <a:rPr lang="en-US" altLang="zh-CN" baseline="-25000" dirty="0"/>
              <a:t>2</a:t>
            </a:r>
            <a:r>
              <a:rPr lang="en-US" altLang="zh-CN" dirty="0"/>
              <a:t>, …, b</a:t>
            </a:r>
            <a:r>
              <a:rPr lang="en-US" altLang="zh-CN" baseline="-25000" dirty="0"/>
              <a:t>n</a:t>
            </a:r>
            <a:r>
              <a:rPr lang="en-US" altLang="zh-CN" dirty="0"/>
              <a:t>) if and only if a</a:t>
            </a:r>
            <a:r>
              <a:rPr lang="en-US" altLang="zh-CN" baseline="-25000" dirty="0"/>
              <a:t>i</a:t>
            </a:r>
            <a:r>
              <a:rPr lang="en-US" altLang="zh-CN" dirty="0"/>
              <a:t>=b</a:t>
            </a:r>
            <a:r>
              <a:rPr lang="en-US" altLang="zh-CN" baseline="-25000" dirty="0"/>
              <a:t>i </a:t>
            </a:r>
            <a:r>
              <a:rPr lang="en-US" altLang="zh-CN" dirty="0"/>
              <a:t>for i=1, 2, .., n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Ordered pairs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2-tuples are called ordered pairs</a:t>
            </a:r>
            <a:endParaRPr lang="en-US" altLang="zh-CN" dirty="0"/>
          </a:p>
          <a:p>
            <a:r>
              <a:rPr lang="en-US" altLang="zh-CN" dirty="0"/>
              <a:t>(a, b) and (c, d) are equal if and only if a=c and b=d</a:t>
            </a:r>
            <a:endParaRPr lang="en-US" altLang="zh-CN" dirty="0"/>
          </a:p>
          <a:p>
            <a:r>
              <a:rPr lang="en-US" altLang="zh-CN" dirty="0"/>
              <a:t>Note that (a, b) and (b, a) are not equal unless a=b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2. 1 Basic structures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Sets</a:t>
            </a:r>
            <a:endParaRPr lang="en-US" altLang="zh-CN" dirty="0"/>
          </a:p>
          <a:p>
            <a:r>
              <a:rPr lang="en-US" altLang="zh-CN" dirty="0"/>
              <a:t>Functions</a:t>
            </a:r>
            <a:endParaRPr lang="en-US" altLang="zh-CN" dirty="0"/>
          </a:p>
          <a:p>
            <a:r>
              <a:rPr lang="en-US" altLang="zh-CN" dirty="0"/>
              <a:t>Sequences</a:t>
            </a:r>
            <a:endParaRPr lang="en-US" altLang="zh-CN" dirty="0"/>
          </a:p>
          <a:p>
            <a:r>
              <a:rPr lang="en-US" altLang="zh-CN" dirty="0"/>
              <a:t>Sums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Cartesian product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The </a:t>
            </a:r>
            <a:r>
              <a:rPr lang="en-US" altLang="zh-CN" b="1" dirty="0"/>
              <a:t>Cartesian product </a:t>
            </a:r>
            <a:r>
              <a:rPr lang="en-US" altLang="zh-CN" dirty="0"/>
              <a:t>of sets A and B, denoted by A x B, is the set of all ordered pairs (a,b), where a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∊ A and b ∊ B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A: students of szu, B: all courses offered at szu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dirty="0"/>
              <a:t>A x B consists of all ordered pairs of (a, b), i.e., all possible enrollments of students at szu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5605" name="Object 2"/>
          <p:cNvGraphicFramePr>
            <a:graphicFrameLocks noChangeAspect="1"/>
          </p:cNvGraphicFramePr>
          <p:nvPr/>
        </p:nvGraphicFramePr>
        <p:xfrm>
          <a:off x="3048000" y="3276600"/>
          <a:ext cx="411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828800" imgH="203200" progId="Equation.3">
                  <p:embed/>
                </p:oleObj>
              </mc:Choice>
              <mc:Fallback>
                <p:oleObj name="" r:id="rId1" imgW="1828800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3276600"/>
                        <a:ext cx="4114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A={1, 2}, B={a, b, c}, What is A x B?</a:t>
            </a:r>
            <a:endParaRPr lang="en-US" altLang="zh-CN" dirty="0"/>
          </a:p>
          <a:p>
            <a:pPr lvl="1"/>
            <a:r>
              <a:rPr lang="en-US" altLang="zh-CN" dirty="0"/>
              <a:t>A x B = {(1, a), (1, b), (1, c), (2, a), (2, b), (2, c)}</a:t>
            </a:r>
            <a:endParaRPr lang="en-US" altLang="zh-CN" dirty="0"/>
          </a:p>
          <a:p>
            <a:r>
              <a:rPr lang="en-US" altLang="zh-CN" dirty="0"/>
              <a:t>A subset R of the Cartesian product A x B is called a </a:t>
            </a:r>
            <a:r>
              <a:rPr lang="en-US" altLang="zh-CN" b="1" dirty="0"/>
              <a:t>relation</a:t>
            </a:r>
            <a:endParaRPr lang="en-US" altLang="zh-CN" b="1" dirty="0"/>
          </a:p>
          <a:p>
            <a:r>
              <a:rPr lang="en-US" altLang="zh-CN" dirty="0"/>
              <a:t>A={a, b, c} and B={0, 1, 2, 3}, R={(a, 0), (a, 1), (a,3), (b, 1), (b, 2), (c, 0), (c,3)} is a relation from A to B</a:t>
            </a:r>
            <a:endParaRPr lang="en-US" altLang="zh-CN" dirty="0"/>
          </a:p>
          <a:p>
            <a:r>
              <a:rPr lang="en-US" altLang="zh-CN" dirty="0"/>
              <a:t>A x B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n-US" altLang="zh-CN" dirty="0"/>
              <a:t>B x A</a:t>
            </a:r>
            <a:endParaRPr lang="en-US" altLang="zh-CN" dirty="0"/>
          </a:p>
          <a:p>
            <a:pPr lvl="1"/>
            <a:r>
              <a:rPr lang="en-US" altLang="zh-CN" dirty="0"/>
              <a:t>B x A = {(a, 1), (a, 2), (b, 1), (b, 2), (c, 1), (c, 2)}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Cartesian product: general case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Cartesian product of 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…, A</a:t>
            </a:r>
            <a:r>
              <a:rPr lang="en-US" altLang="zh-CN" baseline="-25000" dirty="0"/>
              <a:t>n</a:t>
            </a:r>
            <a:r>
              <a:rPr lang="en-US" altLang="zh-CN" dirty="0"/>
              <a:t>, is denoted by A</a:t>
            </a:r>
            <a:r>
              <a:rPr lang="en-US" altLang="zh-CN" baseline="-25000" dirty="0"/>
              <a:t>1</a:t>
            </a:r>
            <a:r>
              <a:rPr lang="en-US" altLang="zh-CN" dirty="0"/>
              <a:t> x A</a:t>
            </a:r>
            <a:r>
              <a:rPr lang="en-US" altLang="zh-CN" baseline="-25000" dirty="0"/>
              <a:t>2</a:t>
            </a:r>
            <a:r>
              <a:rPr lang="en-US" altLang="zh-CN" dirty="0"/>
              <a:t> x … x A</a:t>
            </a:r>
            <a:r>
              <a:rPr lang="en-US" altLang="zh-CN" baseline="-25000" dirty="0"/>
              <a:t>n</a:t>
            </a:r>
            <a:r>
              <a:rPr lang="en-US" altLang="zh-CN" dirty="0"/>
              <a:t> is the set of ordered n-tuples (a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…, a</a:t>
            </a:r>
            <a:r>
              <a:rPr lang="en-US" altLang="zh-CN" baseline="-25000" dirty="0"/>
              <a:t>n</a:t>
            </a:r>
            <a:r>
              <a:rPr lang="en-US" altLang="zh-CN" dirty="0"/>
              <a:t>) where a</a:t>
            </a:r>
            <a:r>
              <a:rPr lang="en-US" altLang="zh-CN" baseline="-25000" dirty="0"/>
              <a:t>i</a:t>
            </a:r>
            <a:r>
              <a:rPr lang="en-US" altLang="zh-CN" dirty="0"/>
              <a:t> belongs to A</a:t>
            </a:r>
            <a:r>
              <a:rPr lang="en-US" altLang="zh-CN" baseline="-25000" dirty="0"/>
              <a:t>i</a:t>
            </a:r>
            <a:r>
              <a:rPr lang="en-US" altLang="zh-CN" dirty="0"/>
              <a:t> for i=1, 2, …, 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A={0,1}, B={1,2}, C={0,1,2}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A x B x C={{0, 1, 0},{0, 1, 1}, {0, 1, 2}, {0, 2, 0}, {0, 2, 1}, {0, 2, 2}, {1, 1, 0}, {1, 1, 1}, {1, 1, 2}, {1, 2, 0}, {1, 2, 1}, {1, 2, 2}}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7653" name="Object 2"/>
          <p:cNvGraphicFramePr>
            <a:graphicFrameLocks noChangeAspect="1"/>
          </p:cNvGraphicFramePr>
          <p:nvPr/>
        </p:nvGraphicFramePr>
        <p:xfrm>
          <a:off x="838200" y="3733800"/>
          <a:ext cx="75723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3365500" imgH="228600" progId="Equation.3">
                  <p:embed/>
                </p:oleObj>
              </mc:Choice>
              <mc:Fallback>
                <p:oleObj name="" r:id="rId1" imgW="3365500" imgH="228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3733800"/>
                        <a:ext cx="757237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Using set notation with quantifiers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 vert="horz" wrap="square" lIns="91440" tIns="45720" rIns="91440" bIns="45720" anchor="t"/>
          <a:p>
            <a:r>
              <a:rPr lang="en-US" altLang="zh-CN" dirty="0"/>
              <a:t>                      denotes the universal quantification P(x) over all elements  in the set S</a:t>
            </a:r>
            <a:endParaRPr lang="en-US" altLang="zh-CN" dirty="0"/>
          </a:p>
          <a:p>
            <a:r>
              <a:rPr lang="en-US" altLang="zh-CN" dirty="0"/>
              <a:t>Shorthand for</a:t>
            </a:r>
            <a:endParaRPr lang="en-US" altLang="zh-CN" dirty="0"/>
          </a:p>
          <a:p>
            <a:r>
              <a:rPr lang="en-US" altLang="zh-CN" dirty="0"/>
              <a:t>                  is shorthand for</a:t>
            </a:r>
            <a:endParaRPr lang="en-US" altLang="zh-CN" dirty="0"/>
          </a:p>
          <a:p>
            <a:r>
              <a:rPr lang="en-US" altLang="zh-CN" dirty="0"/>
              <a:t>What do they man?</a:t>
            </a:r>
            <a:endParaRPr lang="en-US" altLang="zh-CN" dirty="0"/>
          </a:p>
          <a:p>
            <a:pPr lvl="1"/>
            <a:r>
              <a:rPr lang="en-US" altLang="zh-CN" dirty="0"/>
              <a:t>The square of every real number is non-negative</a:t>
            </a:r>
            <a:endParaRPr lang="en-US" altLang="zh-CN" dirty="0"/>
          </a:p>
          <a:p>
            <a:pPr lvl="1"/>
            <a:r>
              <a:rPr lang="en-US" altLang="zh-CN" dirty="0"/>
              <a:t>There is an integer whose square is 1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/>
        </p:nvGraphicFramePr>
        <p:xfrm>
          <a:off x="913130" y="1732280"/>
          <a:ext cx="191706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850900" imgH="203200" progId="Equation.3">
                  <p:embed/>
                </p:oleObj>
              </mc:Choice>
              <mc:Fallback>
                <p:oleObj name="" r:id="rId1" imgW="850900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3130" y="1732280"/>
                        <a:ext cx="191706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4"/>
          <p:cNvGraphicFramePr>
            <a:graphicFrameLocks noChangeAspect="1"/>
          </p:cNvGraphicFramePr>
          <p:nvPr/>
        </p:nvGraphicFramePr>
        <p:xfrm>
          <a:off x="3271838" y="2697163"/>
          <a:ext cx="26003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155700" imgH="215900" progId="Equation.3">
                  <p:embed/>
                </p:oleObj>
              </mc:Choice>
              <mc:Fallback>
                <p:oleObj name="" r:id="rId3" imgW="1155700" imgH="2159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1838" y="2697163"/>
                        <a:ext cx="260032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5"/>
          <p:cNvGraphicFramePr>
            <a:graphicFrameLocks noChangeAspect="1"/>
          </p:cNvGraphicFramePr>
          <p:nvPr/>
        </p:nvGraphicFramePr>
        <p:xfrm>
          <a:off x="741680" y="3276600"/>
          <a:ext cx="1857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825500" imgH="203200" progId="Equation.3">
                  <p:embed/>
                </p:oleObj>
              </mc:Choice>
              <mc:Fallback>
                <p:oleObj name="" r:id="rId5" imgW="825500" imgH="203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1680" y="3276600"/>
                        <a:ext cx="18573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6"/>
          <p:cNvGraphicFramePr>
            <a:graphicFrameLocks noChangeAspect="1"/>
          </p:cNvGraphicFramePr>
          <p:nvPr/>
        </p:nvGraphicFramePr>
        <p:xfrm>
          <a:off x="5257800" y="3276600"/>
          <a:ext cx="2371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1054100" imgH="203200" progId="Equation.3">
                  <p:embed/>
                </p:oleObj>
              </mc:Choice>
              <mc:Fallback>
                <p:oleObj name="" r:id="rId7" imgW="105410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57800" y="3276600"/>
                        <a:ext cx="23717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7"/>
          <p:cNvGraphicFramePr>
            <a:graphicFrameLocks noChangeAspect="1"/>
          </p:cNvGraphicFramePr>
          <p:nvPr/>
        </p:nvGraphicFramePr>
        <p:xfrm>
          <a:off x="4329113" y="3886200"/>
          <a:ext cx="42005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9" imgW="1866900" imgH="228600" progId="Equation.3">
                  <p:embed/>
                </p:oleObj>
              </mc:Choice>
              <mc:Fallback>
                <p:oleObj name="" r:id="rId9" imgW="1866900" imgH="22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29113" y="3886200"/>
                        <a:ext cx="420052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Truth sets of quantifiers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Predicate P, and a domain D, the truth set of P is the set of elements x in D for which P(x) is true, denote by {x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∊ D|P(x)}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P(x) is |x|=1, Q(x) is x</a:t>
            </a:r>
            <a:r>
              <a:rPr lang="en-US" altLang="zh-CN" baseline="30000" dirty="0">
                <a:latin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=2, and R(x) is |x|=x and the domain is the set of integers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Truth set of P, {x∊Z||x|=1}, i.e., the truth set of P is {-1,1}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Truth set of Q, {x∊Z|x</a:t>
            </a:r>
            <a:r>
              <a:rPr lang="en-US" altLang="zh-CN" baseline="30000" dirty="0">
                <a:latin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=2}, i.e., the truth set is ∅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Truth set of R, {x∊Z||x|=x}, i.e., the truth set is N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NOTE: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             is true over the domain U if and only if P is the set U</a:t>
            </a:r>
            <a:endParaRPr lang="en-US" altLang="zh-CN" dirty="0"/>
          </a:p>
          <a:p>
            <a:r>
              <a:rPr lang="en-US" altLang="zh-CN" dirty="0"/>
              <a:t>            is true over the domain U if and only if P is non-empty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0725" name="Object 2"/>
          <p:cNvGraphicFramePr>
            <a:graphicFrameLocks noChangeAspect="1"/>
          </p:cNvGraphicFramePr>
          <p:nvPr/>
        </p:nvGraphicFramePr>
        <p:xfrm>
          <a:off x="866775" y="1676400"/>
          <a:ext cx="1114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94665" imgH="203200" progId="Equation.3">
                  <p:embed/>
                </p:oleObj>
              </mc:Choice>
              <mc:Fallback>
                <p:oleObj name="" r:id="rId1" imgW="494665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6775" y="1676400"/>
                        <a:ext cx="11144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3"/>
          <p:cNvGraphicFramePr>
            <a:graphicFrameLocks noChangeAspect="1"/>
          </p:cNvGraphicFramePr>
          <p:nvPr/>
        </p:nvGraphicFramePr>
        <p:xfrm>
          <a:off x="838200" y="2743200"/>
          <a:ext cx="1085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482600" imgH="203200" progId="Equation.3">
                  <p:embed/>
                </p:oleObj>
              </mc:Choice>
              <mc:Fallback>
                <p:oleObj name="" r:id="rId3" imgW="4826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743200"/>
                        <a:ext cx="10858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2.2 Set operations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b="1" dirty="0"/>
              <a:t>Union</a:t>
            </a:r>
            <a:r>
              <a:rPr lang="en-US" altLang="zh-CN" dirty="0"/>
              <a:t>: the set that contains those elements that are either in A or in B, or in both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A={1,3,5}, B={1,2,3}, A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⋃B={1,2,3,5}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7173" name="Object 2"/>
          <p:cNvGraphicFramePr>
            <a:graphicFrameLocks noChangeAspect="1"/>
          </p:cNvGraphicFramePr>
          <p:nvPr/>
        </p:nvGraphicFramePr>
        <p:xfrm>
          <a:off x="2514600" y="2667000"/>
          <a:ext cx="388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637665" imgH="203200" progId="Equation.3">
                  <p:embed/>
                </p:oleObj>
              </mc:Choice>
              <mc:Fallback>
                <p:oleObj name="" r:id="rId1" imgW="1637665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2667000"/>
                        <a:ext cx="38862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3" descr="02_2_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276600"/>
            <a:ext cx="3114675" cy="2187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Intersection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b="1" dirty="0"/>
              <a:t>Intersection</a:t>
            </a:r>
            <a:r>
              <a:rPr lang="en-US" altLang="zh-CN" dirty="0"/>
              <a:t>: the set containing the elements in both A and B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A={1,3,5}, B={1,2,3}, A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⋂B={1,3}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8197" name="Object 2"/>
          <p:cNvGraphicFramePr>
            <a:graphicFrameLocks noChangeAspect="1"/>
          </p:cNvGraphicFramePr>
          <p:nvPr/>
        </p:nvGraphicFramePr>
        <p:xfrm>
          <a:off x="2514600" y="2667000"/>
          <a:ext cx="388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637665" imgH="203200" progId="Equation.3">
                  <p:embed/>
                </p:oleObj>
              </mc:Choice>
              <mc:Fallback>
                <p:oleObj name="" r:id="rId1" imgW="1637665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2667000"/>
                        <a:ext cx="38862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8" name="Picture 3" descr="02_2_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200400"/>
            <a:ext cx="3194050" cy="2432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Disjoint set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Two sets are </a:t>
            </a:r>
            <a:r>
              <a:rPr lang="en-US" altLang="zh-CN" b="1" dirty="0"/>
              <a:t>disjoint</a:t>
            </a:r>
            <a:r>
              <a:rPr lang="en-US" altLang="zh-CN" dirty="0"/>
              <a:t> if their intersection is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∅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A={1,3}, B={2,4}, A and B are disjoint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Cardinality: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9221" name="Object 3"/>
          <p:cNvGraphicFramePr>
            <a:graphicFrameLocks noChangeAspect="1"/>
          </p:cNvGraphicFramePr>
          <p:nvPr/>
        </p:nvGraphicFramePr>
        <p:xfrm>
          <a:off x="3124200" y="2819400"/>
          <a:ext cx="421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777365" imgH="203200" progId="Equation.3">
                  <p:embed/>
                </p:oleObj>
              </mc:Choice>
              <mc:Fallback>
                <p:oleObj name="" r:id="rId1" imgW="1777365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24200" y="2819400"/>
                        <a:ext cx="42164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2" name="Picture 3" descr="02_2_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810000"/>
            <a:ext cx="3194050" cy="2432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Picture 3" descr="02_2_0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810000"/>
            <a:ext cx="3200400" cy="2247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Difference and complement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A-B: the set containing those elements in A but not in B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A={1,3,5},B={1,2,3}, A-B={5}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0245" name="Object 2"/>
          <p:cNvGraphicFramePr>
            <a:graphicFrameLocks noChangeAspect="1"/>
          </p:cNvGraphicFramePr>
          <p:nvPr/>
        </p:nvGraphicFramePr>
        <p:xfrm>
          <a:off x="3048000" y="2209800"/>
          <a:ext cx="37957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600200" imgH="203200" progId="Equation.3">
                  <p:embed/>
                </p:oleObj>
              </mc:Choice>
              <mc:Fallback>
                <p:oleObj name="" r:id="rId1" imgW="160020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2209800"/>
                        <a:ext cx="37957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6" name="Picture 3" descr="02_2_0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819400"/>
            <a:ext cx="3505200" cy="2744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Sets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Used to group objects together</a:t>
            </a:r>
            <a:endParaRPr lang="en-US" altLang="zh-CN" dirty="0"/>
          </a:p>
          <a:p>
            <a:r>
              <a:rPr lang="en-US" altLang="zh-CN" dirty="0"/>
              <a:t>Objects of a set often have similar properties</a:t>
            </a:r>
            <a:endParaRPr lang="en-US" altLang="zh-CN" dirty="0"/>
          </a:p>
          <a:p>
            <a:pPr lvl="1"/>
            <a:r>
              <a:rPr lang="en-US" altLang="zh-CN" dirty="0"/>
              <a:t>all students enrolled at UC Merced</a:t>
            </a:r>
            <a:endParaRPr lang="en-US" altLang="zh-CN" dirty="0"/>
          </a:p>
          <a:p>
            <a:pPr lvl="1"/>
            <a:r>
              <a:rPr lang="en-US" altLang="zh-CN" dirty="0"/>
              <a:t>all students currently taking discrete mathematics</a:t>
            </a:r>
            <a:endParaRPr lang="en-US" altLang="zh-CN" dirty="0"/>
          </a:p>
          <a:p>
            <a:r>
              <a:rPr lang="en-US" altLang="zh-CN" dirty="0"/>
              <a:t>A </a:t>
            </a:r>
            <a:r>
              <a:rPr lang="en-US" altLang="zh-CN" b="1" dirty="0"/>
              <a:t>set</a:t>
            </a:r>
            <a:r>
              <a:rPr lang="en-US" altLang="zh-CN" dirty="0"/>
              <a:t> is an unordered collection of objects</a:t>
            </a:r>
            <a:endParaRPr lang="en-US" altLang="zh-CN" dirty="0"/>
          </a:p>
          <a:p>
            <a:r>
              <a:rPr lang="en-US" altLang="zh-CN" dirty="0"/>
              <a:t>The objects in a set are called the </a:t>
            </a:r>
            <a:r>
              <a:rPr lang="en-US" altLang="zh-CN" b="1" dirty="0"/>
              <a:t>elements</a:t>
            </a:r>
            <a:r>
              <a:rPr lang="en-US" altLang="zh-CN" dirty="0"/>
              <a:t> or </a:t>
            </a:r>
            <a:r>
              <a:rPr lang="en-US" altLang="zh-CN" b="1" dirty="0"/>
              <a:t>members</a:t>
            </a:r>
            <a:r>
              <a:rPr lang="en-US" altLang="zh-CN" dirty="0"/>
              <a:t> of the set</a:t>
            </a:r>
            <a:endParaRPr lang="en-US" altLang="zh-CN" dirty="0"/>
          </a:p>
          <a:p>
            <a:r>
              <a:rPr lang="en-US" altLang="zh-CN" dirty="0"/>
              <a:t>A set is said to </a:t>
            </a:r>
            <a:r>
              <a:rPr lang="en-US" altLang="zh-CN" b="1" dirty="0"/>
              <a:t>contain</a:t>
            </a:r>
            <a:r>
              <a:rPr lang="en-US" altLang="zh-CN" dirty="0"/>
              <a:t> its elements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Complement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Once the universal set U is specified, the complement of a set can be defined</a:t>
            </a:r>
            <a:endParaRPr lang="en-US" altLang="zh-CN" dirty="0"/>
          </a:p>
          <a:p>
            <a:r>
              <a:rPr lang="en-US" altLang="zh-CN" b="1" dirty="0"/>
              <a:t>Complement</a:t>
            </a:r>
            <a:r>
              <a:rPr lang="en-US" altLang="zh-CN" dirty="0"/>
              <a:t> of A: </a:t>
            </a:r>
            <a:endParaRPr lang="en-US" altLang="zh-CN" dirty="0"/>
          </a:p>
          <a:p>
            <a:r>
              <a:rPr lang="en-US" altLang="zh-CN" dirty="0"/>
              <a:t>A-B is also called the complement of B with respect to A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1269" name="Object 2"/>
          <p:cNvGraphicFramePr>
            <a:graphicFrameLocks noChangeAspect="1"/>
          </p:cNvGraphicFramePr>
          <p:nvPr/>
        </p:nvGraphicFramePr>
        <p:xfrm>
          <a:off x="4038600" y="2667000"/>
          <a:ext cx="37957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600200" imgH="228600" progId="Equation.3">
                  <p:embed/>
                </p:oleObj>
              </mc:Choice>
              <mc:Fallback>
                <p:oleObj name="" r:id="rId1" imgW="16002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0" y="2667000"/>
                        <a:ext cx="3795713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0" name="Picture 3" descr="02_2_0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572000"/>
            <a:ext cx="2387600" cy="1876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A is the set of positive integers &gt; 10 and the universal set is the set of all positive integers, then </a:t>
            </a:r>
            <a:endParaRPr lang="en-US" altLang="zh-CN" dirty="0"/>
          </a:p>
          <a:p>
            <a:r>
              <a:rPr lang="en-US" altLang="zh-CN" dirty="0"/>
              <a:t>A-B is also called the complement of B with respect to A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2293" name="Object 2"/>
          <p:cNvGraphicFramePr>
            <a:graphicFrameLocks noChangeAspect="1"/>
          </p:cNvGraphicFramePr>
          <p:nvPr/>
        </p:nvGraphicFramePr>
        <p:xfrm>
          <a:off x="1905000" y="2590800"/>
          <a:ext cx="54832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311400" imgH="228600" progId="Equation.3">
                  <p:embed/>
                </p:oleObj>
              </mc:Choice>
              <mc:Fallback>
                <p:oleObj name="" r:id="rId1" imgW="2311400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2590800"/>
                        <a:ext cx="54832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4" name="Picture 3" descr="02_2_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343400"/>
            <a:ext cx="3194050" cy="2432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5" name="Picture 3" descr="02_2_0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343400"/>
            <a:ext cx="3200400" cy="2247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Set identities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3316" name="Picture 3" descr="t02_2_01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362200" y="1143000"/>
            <a:ext cx="3886200" cy="5659438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Prove</a:t>
            </a:r>
            <a:endParaRPr lang="en-US" altLang="zh-CN" dirty="0"/>
          </a:p>
          <a:p>
            <a:r>
              <a:rPr lang="en-US" altLang="zh-CN" dirty="0"/>
              <a:t>Will show that</a:t>
            </a:r>
            <a:endParaRPr lang="en-US" altLang="zh-CN" dirty="0"/>
          </a:p>
          <a:p>
            <a:r>
              <a:rPr lang="en-US" altLang="zh-CN" dirty="0"/>
              <a:t>(→): Suppose that                  , by definition of complement and use De Morgan’s law  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200" dirty="0"/>
          </a:p>
          <a:p>
            <a:r>
              <a:rPr lang="en-US" altLang="zh-CN" dirty="0"/>
              <a:t>By definition of complement</a:t>
            </a:r>
            <a:endParaRPr lang="en-US" altLang="zh-CN" dirty="0"/>
          </a:p>
          <a:p>
            <a:r>
              <a:rPr lang="en-US" altLang="zh-CN" dirty="0"/>
              <a:t>By definition of union                        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2362200" y="1676400"/>
          <a:ext cx="21986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926465" imgH="203200" progId="Equation.3">
                  <p:embed/>
                </p:oleObj>
              </mc:Choice>
              <mc:Fallback>
                <p:oleObj name="" r:id="rId1" imgW="926465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1676400"/>
                        <a:ext cx="2198688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4"/>
          <p:cNvGraphicFramePr>
            <a:graphicFrameLocks noChangeAspect="1"/>
          </p:cNvGraphicFramePr>
          <p:nvPr/>
        </p:nvGraphicFramePr>
        <p:xfrm>
          <a:off x="3505200" y="2133600"/>
          <a:ext cx="5089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146300" imgH="228600" progId="Equation.3">
                  <p:embed/>
                </p:oleObj>
              </mc:Choice>
              <mc:Fallback>
                <p:oleObj name="" r:id="rId3" imgW="2146300" imgH="228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2133600"/>
                        <a:ext cx="50895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5"/>
          <p:cNvGraphicFramePr>
            <a:graphicFrameLocks noChangeAspect="1"/>
          </p:cNvGraphicFramePr>
          <p:nvPr/>
        </p:nvGraphicFramePr>
        <p:xfrm>
          <a:off x="3962400" y="2757488"/>
          <a:ext cx="15049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634365" imgH="215900" progId="Equation.3">
                  <p:embed/>
                </p:oleObj>
              </mc:Choice>
              <mc:Fallback>
                <p:oleObj name="" r:id="rId5" imgW="634365" imgH="215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2400" y="2757488"/>
                        <a:ext cx="1504950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6"/>
          <p:cNvGraphicFramePr>
            <a:graphicFrameLocks noChangeAspect="1"/>
          </p:cNvGraphicFramePr>
          <p:nvPr/>
        </p:nvGraphicFramePr>
        <p:xfrm>
          <a:off x="2514600" y="3765550"/>
          <a:ext cx="3762375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1587500" imgH="660400" progId="Equation.3">
                  <p:embed/>
                </p:oleObj>
              </mc:Choice>
              <mc:Fallback>
                <p:oleObj name="" r:id="rId7" imgW="1587500" imgH="660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4600" y="3765550"/>
                        <a:ext cx="3762375" cy="156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7"/>
          <p:cNvGraphicFramePr>
            <a:graphicFrameLocks noChangeAspect="1"/>
          </p:cNvGraphicFramePr>
          <p:nvPr/>
        </p:nvGraphicFramePr>
        <p:xfrm>
          <a:off x="5867400" y="5202238"/>
          <a:ext cx="210661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888365" imgH="215900" progId="Equation.3">
                  <p:embed/>
                </p:oleObj>
              </mc:Choice>
              <mc:Fallback>
                <p:oleObj name="" r:id="rId9" imgW="888365" imgH="2159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7400" y="5202238"/>
                        <a:ext cx="2106613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1"/>
          <p:cNvGraphicFramePr>
            <a:graphicFrameLocks noChangeAspect="1"/>
          </p:cNvGraphicFramePr>
          <p:nvPr/>
        </p:nvGraphicFramePr>
        <p:xfrm>
          <a:off x="4648200" y="5811838"/>
          <a:ext cx="180498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1" imgW="761365" imgH="215900" progId="Equation.3">
                  <p:embed/>
                </p:oleObj>
              </mc:Choice>
              <mc:Fallback>
                <p:oleObj name="" r:id="rId11" imgW="761365" imgH="2159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8200" y="5811838"/>
                        <a:ext cx="1804988" cy="51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(←): Suppose that</a:t>
            </a:r>
            <a:endParaRPr lang="en-US" altLang="zh-CN" dirty="0"/>
          </a:p>
          <a:p>
            <a:r>
              <a:rPr lang="en-US" altLang="zh-CN" dirty="0"/>
              <a:t>By definition of union</a:t>
            </a:r>
            <a:endParaRPr lang="en-US" altLang="zh-CN" dirty="0"/>
          </a:p>
          <a:p>
            <a:r>
              <a:rPr lang="en-US" altLang="zh-CN" dirty="0"/>
              <a:t>By definition of complement</a:t>
            </a:r>
            <a:endParaRPr lang="en-US" altLang="zh-CN" dirty="0"/>
          </a:p>
          <a:p>
            <a:r>
              <a:rPr lang="en-US" altLang="zh-CN" dirty="0"/>
              <a:t>Thus</a:t>
            </a:r>
            <a:endParaRPr lang="en-US" altLang="zh-CN" dirty="0"/>
          </a:p>
          <a:p>
            <a:r>
              <a:rPr lang="en-US" altLang="zh-CN" dirty="0"/>
              <a:t>By De Morgan’s law: 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By definition of complement,  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5365" name="Object 3"/>
          <p:cNvGraphicFramePr>
            <a:graphicFrameLocks noChangeAspect="1"/>
          </p:cNvGraphicFramePr>
          <p:nvPr/>
        </p:nvGraphicFramePr>
        <p:xfrm>
          <a:off x="4219575" y="1600200"/>
          <a:ext cx="15081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634365" imgH="215900" progId="Equation.3">
                  <p:embed/>
                </p:oleObj>
              </mc:Choice>
              <mc:Fallback>
                <p:oleObj name="" r:id="rId1" imgW="634365" imgH="215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9575" y="1600200"/>
                        <a:ext cx="150812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4"/>
          <p:cNvGraphicFramePr>
            <a:graphicFrameLocks noChangeAspect="1"/>
          </p:cNvGraphicFramePr>
          <p:nvPr/>
        </p:nvGraphicFramePr>
        <p:xfrm>
          <a:off x="4724400" y="2209800"/>
          <a:ext cx="19907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837565" imgH="215900" progId="Equation.3">
                  <p:embed/>
                </p:oleObj>
              </mc:Choice>
              <mc:Fallback>
                <p:oleObj name="" r:id="rId3" imgW="837565" imgH="2159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24400" y="2209800"/>
                        <a:ext cx="199072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5"/>
          <p:cNvGraphicFramePr>
            <a:graphicFrameLocks noChangeAspect="1"/>
          </p:cNvGraphicFramePr>
          <p:nvPr/>
        </p:nvGraphicFramePr>
        <p:xfrm>
          <a:off x="5867400" y="2863850"/>
          <a:ext cx="19907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837565" imgH="177800" progId="Equation.3">
                  <p:embed/>
                </p:oleObj>
              </mc:Choice>
              <mc:Fallback>
                <p:oleObj name="" r:id="rId5" imgW="837565" imgH="177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7400" y="2863850"/>
                        <a:ext cx="199072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6"/>
          <p:cNvGraphicFramePr>
            <a:graphicFrameLocks noChangeAspect="1"/>
          </p:cNvGraphicFramePr>
          <p:nvPr/>
        </p:nvGraphicFramePr>
        <p:xfrm>
          <a:off x="1905000" y="3403600"/>
          <a:ext cx="29860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256665" imgH="203200" progId="Equation.3">
                  <p:embed/>
                </p:oleObj>
              </mc:Choice>
              <mc:Fallback>
                <p:oleObj name="" r:id="rId7" imgW="1256665" imgH="203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3403600"/>
                        <a:ext cx="2986088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7"/>
          <p:cNvGraphicFramePr>
            <a:graphicFrameLocks noChangeAspect="1"/>
          </p:cNvGraphicFramePr>
          <p:nvPr/>
        </p:nvGraphicFramePr>
        <p:xfrm>
          <a:off x="4724400" y="4038600"/>
          <a:ext cx="2986088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9" imgW="1256665" imgH="660400" progId="Equation.3">
                  <p:embed/>
                </p:oleObj>
              </mc:Choice>
              <mc:Fallback>
                <p:oleObj name="" r:id="rId9" imgW="1256665" imgH="6604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4400" y="4038600"/>
                        <a:ext cx="2986088" cy="1568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8"/>
          <p:cNvGraphicFramePr>
            <a:graphicFrameLocks noChangeAspect="1"/>
          </p:cNvGraphicFramePr>
          <p:nvPr/>
        </p:nvGraphicFramePr>
        <p:xfrm>
          <a:off x="5943600" y="5638800"/>
          <a:ext cx="15081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634365" imgH="215900" progId="Equation.3">
                  <p:embed/>
                </p:oleObj>
              </mc:Choice>
              <mc:Fallback>
                <p:oleObj name="" r:id="rId11" imgW="634365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43600" y="5638800"/>
                        <a:ext cx="1508125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Builder notation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Prove it with builder notation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6389" name="Object 2"/>
          <p:cNvGraphicFramePr>
            <a:graphicFrameLocks noChangeAspect="1"/>
          </p:cNvGraphicFramePr>
          <p:nvPr/>
        </p:nvGraphicFramePr>
        <p:xfrm>
          <a:off x="761842" y="2199164"/>
          <a:ext cx="7466330" cy="427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3327400" imgH="1905000" progId="Equation.3">
                  <p:embed/>
                </p:oleObj>
              </mc:Choice>
              <mc:Fallback>
                <p:oleObj name="" r:id="rId1" imgW="3327400" imgH="19050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1842" y="2199164"/>
                        <a:ext cx="7466330" cy="4276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Prove</a:t>
            </a:r>
            <a:endParaRPr lang="en-US" altLang="zh-CN" dirty="0"/>
          </a:p>
          <a:p>
            <a:r>
              <a:rPr lang="en-US" altLang="zh-CN" dirty="0"/>
              <a:t>(→): Suppose that                             then           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and                   . By definition of union, it follows that           , and           or          . Consequently,            and           or           and   </a:t>
            </a:r>
            <a:endParaRPr lang="en-US" altLang="zh-CN" dirty="0"/>
          </a:p>
          <a:p>
            <a:r>
              <a:rPr lang="en-US" altLang="zh-CN" dirty="0"/>
              <a:t>By definition of intersection, it follows                 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or</a:t>
            </a:r>
            <a:endParaRPr lang="en-US" altLang="zh-CN" dirty="0"/>
          </a:p>
          <a:p>
            <a:r>
              <a:rPr lang="en-US" altLang="zh-CN" dirty="0"/>
              <a:t>By definition of union,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7413" name="Object 2"/>
          <p:cNvGraphicFramePr>
            <a:graphicFrameLocks noChangeAspect="1"/>
          </p:cNvGraphicFramePr>
          <p:nvPr/>
        </p:nvGraphicFramePr>
        <p:xfrm>
          <a:off x="2057400" y="1651000"/>
          <a:ext cx="48561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2044700" imgH="203200" progId="Equation.3">
                  <p:embed/>
                </p:oleObj>
              </mc:Choice>
              <mc:Fallback>
                <p:oleObj name="" r:id="rId1" imgW="2044700" imgH="2032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57400" y="1651000"/>
                        <a:ext cx="485616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3"/>
          <p:cNvGraphicFramePr>
            <a:graphicFrameLocks noChangeAspect="1"/>
          </p:cNvGraphicFramePr>
          <p:nvPr/>
        </p:nvGraphicFramePr>
        <p:xfrm>
          <a:off x="4114800" y="2286000"/>
          <a:ext cx="241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016000" imgH="203200" progId="Equation.3">
                  <p:embed/>
                </p:oleObj>
              </mc:Choice>
              <mc:Fallback>
                <p:oleObj name="" r:id="rId3" imgW="1016000" imgH="203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2286000"/>
                        <a:ext cx="2413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"/>
          <p:cNvGraphicFramePr>
            <a:graphicFrameLocks noChangeAspect="1"/>
          </p:cNvGraphicFramePr>
          <p:nvPr/>
        </p:nvGraphicFramePr>
        <p:xfrm>
          <a:off x="7467600" y="2286000"/>
          <a:ext cx="8747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5" imgW="368300" imgH="177800" progId="Equation.3">
                  <p:embed/>
                </p:oleObj>
              </mc:Choice>
              <mc:Fallback>
                <p:oleObj name="" r:id="rId5" imgW="368300" imgH="177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67600" y="2286000"/>
                        <a:ext cx="874713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5"/>
          <p:cNvGraphicFramePr>
            <a:graphicFrameLocks noChangeAspect="1"/>
          </p:cNvGraphicFramePr>
          <p:nvPr/>
        </p:nvGraphicFramePr>
        <p:xfrm>
          <a:off x="1752600" y="2819400"/>
          <a:ext cx="15382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647700" imgH="177800" progId="Equation.3">
                  <p:embed/>
                </p:oleObj>
              </mc:Choice>
              <mc:Fallback>
                <p:oleObj name="" r:id="rId7" imgW="647700" imgH="1778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2819400"/>
                        <a:ext cx="1538288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7"/>
          <p:cNvGraphicFramePr>
            <a:graphicFrameLocks noChangeAspect="1"/>
          </p:cNvGraphicFramePr>
          <p:nvPr/>
        </p:nvGraphicFramePr>
        <p:xfrm>
          <a:off x="2971800" y="3352800"/>
          <a:ext cx="8747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368300" imgH="177800" progId="Equation.3">
                  <p:embed/>
                </p:oleObj>
              </mc:Choice>
              <mc:Fallback>
                <p:oleObj name="" r:id="rId9" imgW="368300" imgH="177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71800" y="3352800"/>
                        <a:ext cx="874713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8"/>
          <p:cNvGraphicFramePr>
            <a:graphicFrameLocks noChangeAspect="1"/>
          </p:cNvGraphicFramePr>
          <p:nvPr/>
        </p:nvGraphicFramePr>
        <p:xfrm>
          <a:off x="4687888" y="3352800"/>
          <a:ext cx="8747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0" imgW="368300" imgH="177800" progId="Equation.3">
                  <p:embed/>
                </p:oleObj>
              </mc:Choice>
              <mc:Fallback>
                <p:oleObj name="" r:id="rId10" imgW="368300" imgH="177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87888" y="3352800"/>
                        <a:ext cx="874712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9"/>
          <p:cNvGraphicFramePr>
            <a:graphicFrameLocks noChangeAspect="1"/>
          </p:cNvGraphicFramePr>
          <p:nvPr/>
        </p:nvGraphicFramePr>
        <p:xfrm>
          <a:off x="6081713" y="3352800"/>
          <a:ext cx="9048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2" imgW="380365" imgH="177800" progId="Equation.3">
                  <p:embed/>
                </p:oleObj>
              </mc:Choice>
              <mc:Fallback>
                <p:oleObj name="" r:id="rId12" imgW="380365" imgH="1778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81713" y="3352800"/>
                        <a:ext cx="90487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0"/>
          <p:cNvGraphicFramePr>
            <a:graphicFrameLocks noChangeAspect="1"/>
          </p:cNvGraphicFramePr>
          <p:nvPr/>
        </p:nvGraphicFramePr>
        <p:xfrm>
          <a:off x="3352800" y="3810000"/>
          <a:ext cx="8747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4" imgW="368300" imgH="177800" progId="Equation.3">
                  <p:embed/>
                </p:oleObj>
              </mc:Choice>
              <mc:Fallback>
                <p:oleObj name="" r:id="rId14" imgW="368300" imgH="177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3810000"/>
                        <a:ext cx="874713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1"/>
          <p:cNvGraphicFramePr>
            <a:graphicFrameLocks noChangeAspect="1"/>
          </p:cNvGraphicFramePr>
          <p:nvPr/>
        </p:nvGraphicFramePr>
        <p:xfrm>
          <a:off x="4953000" y="3810000"/>
          <a:ext cx="8747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5" imgW="368300" imgH="177800" progId="Equation.3">
                  <p:embed/>
                </p:oleObj>
              </mc:Choice>
              <mc:Fallback>
                <p:oleObj name="" r:id="rId15" imgW="368300" imgH="1778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53000" y="3810000"/>
                        <a:ext cx="874713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2"/>
          <p:cNvGraphicFramePr>
            <a:graphicFrameLocks noChangeAspect="1"/>
          </p:cNvGraphicFramePr>
          <p:nvPr/>
        </p:nvGraphicFramePr>
        <p:xfrm>
          <a:off x="6400800" y="3810000"/>
          <a:ext cx="8747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6" imgW="368300" imgH="177800" progId="Equation.3">
                  <p:embed/>
                </p:oleObj>
              </mc:Choice>
              <mc:Fallback>
                <p:oleObj name="" r:id="rId16" imgW="368300" imgH="177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0800" y="3810000"/>
                        <a:ext cx="874713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3"/>
          <p:cNvGraphicFramePr>
            <a:graphicFrameLocks noChangeAspect="1"/>
          </p:cNvGraphicFramePr>
          <p:nvPr/>
        </p:nvGraphicFramePr>
        <p:xfrm>
          <a:off x="7986713" y="3810000"/>
          <a:ext cx="9048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7" imgW="380365" imgH="177800" progId="Equation.3">
                  <p:embed/>
                </p:oleObj>
              </mc:Choice>
              <mc:Fallback>
                <p:oleObj name="" r:id="rId17" imgW="380365" imgH="1778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986713" y="3810000"/>
                        <a:ext cx="90487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4"/>
          <p:cNvGraphicFramePr>
            <a:graphicFrameLocks noChangeAspect="1"/>
          </p:cNvGraphicFramePr>
          <p:nvPr/>
        </p:nvGraphicFramePr>
        <p:xfrm>
          <a:off x="7239000" y="4419600"/>
          <a:ext cx="1508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9" imgW="634365" imgH="177800" progId="Equation.3">
                  <p:embed/>
                </p:oleObj>
              </mc:Choice>
              <mc:Fallback>
                <p:oleObj name="" r:id="rId19" imgW="634365" imgH="177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239000" y="4419600"/>
                        <a:ext cx="150812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5"/>
          <p:cNvGraphicFramePr>
            <a:graphicFrameLocks noChangeAspect="1"/>
          </p:cNvGraphicFramePr>
          <p:nvPr/>
        </p:nvGraphicFramePr>
        <p:xfrm>
          <a:off x="1357313" y="4953000"/>
          <a:ext cx="15382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1" imgW="647700" imgH="177800" progId="Equation.3">
                  <p:embed/>
                </p:oleObj>
              </mc:Choice>
              <mc:Fallback>
                <p:oleObj name="" r:id="rId21" imgW="647700" imgH="177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57313" y="4953000"/>
                        <a:ext cx="1538287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6"/>
          <p:cNvGraphicFramePr>
            <a:graphicFrameLocks noChangeAspect="1"/>
          </p:cNvGraphicFramePr>
          <p:nvPr/>
        </p:nvGraphicFramePr>
        <p:xfrm>
          <a:off x="4724400" y="5562600"/>
          <a:ext cx="32877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3" imgW="1384300" imgH="203200" progId="Equation.3">
                  <p:embed/>
                </p:oleObj>
              </mc:Choice>
              <mc:Fallback>
                <p:oleObj name="" r:id="rId23" imgW="1384300" imgH="203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724400" y="5562600"/>
                        <a:ext cx="32877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(←): Suppose that </a:t>
            </a:r>
            <a:endParaRPr lang="en-US" altLang="zh-CN" dirty="0"/>
          </a:p>
          <a:p>
            <a:r>
              <a:rPr lang="en-US" altLang="zh-CN" dirty="0"/>
              <a:t>By definition of union,                  or </a:t>
            </a:r>
            <a:endParaRPr lang="en-US" altLang="zh-CN" dirty="0"/>
          </a:p>
          <a:p>
            <a:r>
              <a:rPr lang="en-US" altLang="zh-CN" dirty="0"/>
              <a:t>By definition of intersection,            and           , or           and  </a:t>
            </a:r>
            <a:endParaRPr lang="en-US" altLang="zh-CN" dirty="0"/>
          </a:p>
          <a:p>
            <a:r>
              <a:rPr lang="en-US" altLang="zh-CN" dirty="0"/>
              <a:t>From this, we see          , and           or</a:t>
            </a:r>
            <a:endParaRPr lang="en-US" altLang="zh-CN" dirty="0"/>
          </a:p>
          <a:p>
            <a:r>
              <a:rPr lang="en-US" altLang="zh-CN" dirty="0"/>
              <a:t>By definition of union,           and</a:t>
            </a:r>
            <a:endParaRPr lang="en-US" altLang="zh-CN" dirty="0"/>
          </a:p>
          <a:p>
            <a:r>
              <a:rPr lang="en-US" altLang="zh-CN" dirty="0"/>
              <a:t>By definition of intersection,  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8437" name="Object 2"/>
          <p:cNvGraphicFramePr>
            <a:graphicFrameLocks noChangeAspect="1"/>
          </p:cNvGraphicFramePr>
          <p:nvPr/>
        </p:nvGraphicFramePr>
        <p:xfrm>
          <a:off x="3962400" y="1676400"/>
          <a:ext cx="32877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384300" imgH="203200" progId="Equation.3">
                  <p:embed/>
                </p:oleObj>
              </mc:Choice>
              <mc:Fallback>
                <p:oleObj name="" r:id="rId1" imgW="1384300" imgH="203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62400" y="1676400"/>
                        <a:ext cx="32877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3"/>
          <p:cNvGraphicFramePr>
            <a:graphicFrameLocks noChangeAspect="1"/>
          </p:cNvGraphicFramePr>
          <p:nvPr/>
        </p:nvGraphicFramePr>
        <p:xfrm>
          <a:off x="4587875" y="2244725"/>
          <a:ext cx="15081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3" imgW="634365" imgH="177800" progId="Equation.3">
                  <p:embed/>
                </p:oleObj>
              </mc:Choice>
              <mc:Fallback>
                <p:oleObj name="" r:id="rId3" imgW="634365" imgH="177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7875" y="2244725"/>
                        <a:ext cx="150812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4"/>
          <p:cNvGraphicFramePr>
            <a:graphicFrameLocks noChangeAspect="1"/>
          </p:cNvGraphicFramePr>
          <p:nvPr/>
        </p:nvGraphicFramePr>
        <p:xfrm>
          <a:off x="6705600" y="2244725"/>
          <a:ext cx="15382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647700" imgH="177800" progId="Equation.3">
                  <p:embed/>
                </p:oleObj>
              </mc:Choice>
              <mc:Fallback>
                <p:oleObj name="" r:id="rId5" imgW="647700" imgH="1778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05600" y="2244725"/>
                        <a:ext cx="1538288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5"/>
          <p:cNvGraphicFramePr>
            <a:graphicFrameLocks noChangeAspect="1"/>
          </p:cNvGraphicFramePr>
          <p:nvPr/>
        </p:nvGraphicFramePr>
        <p:xfrm>
          <a:off x="5715000" y="2819400"/>
          <a:ext cx="8747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368300" imgH="177800" progId="Equation.3">
                  <p:embed/>
                </p:oleObj>
              </mc:Choice>
              <mc:Fallback>
                <p:oleObj name="" r:id="rId7" imgW="368300" imgH="1778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5000" y="2819400"/>
                        <a:ext cx="874713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6"/>
          <p:cNvGraphicFramePr>
            <a:graphicFrameLocks noChangeAspect="1"/>
          </p:cNvGraphicFramePr>
          <p:nvPr/>
        </p:nvGraphicFramePr>
        <p:xfrm>
          <a:off x="7391400" y="2819400"/>
          <a:ext cx="8747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9" imgW="368300" imgH="177800" progId="Equation.3">
                  <p:embed/>
                </p:oleObj>
              </mc:Choice>
              <mc:Fallback>
                <p:oleObj name="" r:id="rId9" imgW="368300" imgH="1778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91400" y="2819400"/>
                        <a:ext cx="874713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7"/>
          <p:cNvGraphicFramePr>
            <a:graphicFrameLocks noChangeAspect="1"/>
          </p:cNvGraphicFramePr>
          <p:nvPr/>
        </p:nvGraphicFramePr>
        <p:xfrm>
          <a:off x="1295400" y="3352800"/>
          <a:ext cx="8747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368300" imgH="177800" progId="Equation.3">
                  <p:embed/>
                </p:oleObj>
              </mc:Choice>
              <mc:Fallback>
                <p:oleObj name="" r:id="rId11" imgW="368300" imgH="1778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3352800"/>
                        <a:ext cx="874713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8"/>
          <p:cNvGraphicFramePr>
            <a:graphicFrameLocks noChangeAspect="1"/>
          </p:cNvGraphicFramePr>
          <p:nvPr/>
        </p:nvGraphicFramePr>
        <p:xfrm>
          <a:off x="2971800" y="3352800"/>
          <a:ext cx="9048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2" imgW="380365" imgH="177800" progId="Equation.3">
                  <p:embed/>
                </p:oleObj>
              </mc:Choice>
              <mc:Fallback>
                <p:oleObj name="" r:id="rId12" imgW="380365" imgH="1778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1800" y="3352800"/>
                        <a:ext cx="90487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9"/>
          <p:cNvGraphicFramePr>
            <a:graphicFrameLocks noChangeAspect="1"/>
          </p:cNvGraphicFramePr>
          <p:nvPr/>
        </p:nvGraphicFramePr>
        <p:xfrm>
          <a:off x="3810000" y="3921125"/>
          <a:ext cx="8747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4" imgW="368300" imgH="177800" progId="Equation.3">
                  <p:embed/>
                </p:oleObj>
              </mc:Choice>
              <mc:Fallback>
                <p:oleObj name="" r:id="rId14" imgW="368300" imgH="1778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0" y="3921125"/>
                        <a:ext cx="874713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0"/>
          <p:cNvGraphicFramePr>
            <a:graphicFrameLocks noChangeAspect="1"/>
          </p:cNvGraphicFramePr>
          <p:nvPr/>
        </p:nvGraphicFramePr>
        <p:xfrm>
          <a:off x="5562600" y="3921125"/>
          <a:ext cx="8747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5" imgW="368300" imgH="177800" progId="Equation.3">
                  <p:embed/>
                </p:oleObj>
              </mc:Choice>
              <mc:Fallback>
                <p:oleObj name="" r:id="rId15" imgW="368300" imgH="1778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2600" y="3921125"/>
                        <a:ext cx="874713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1"/>
          <p:cNvGraphicFramePr>
            <a:graphicFrameLocks noChangeAspect="1"/>
          </p:cNvGraphicFramePr>
          <p:nvPr/>
        </p:nvGraphicFramePr>
        <p:xfrm>
          <a:off x="7019925" y="3921125"/>
          <a:ext cx="9048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6" imgW="380365" imgH="177800" progId="Equation.3">
                  <p:embed/>
                </p:oleObj>
              </mc:Choice>
              <mc:Fallback>
                <p:oleObj name="" r:id="rId16" imgW="380365" imgH="1778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19925" y="3921125"/>
                        <a:ext cx="904875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2"/>
          <p:cNvGraphicFramePr>
            <a:graphicFrameLocks noChangeAspect="1"/>
          </p:cNvGraphicFramePr>
          <p:nvPr/>
        </p:nvGraphicFramePr>
        <p:xfrm>
          <a:off x="4648200" y="4495800"/>
          <a:ext cx="8747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8" imgW="368300" imgH="177800" progId="Equation.3">
                  <p:embed/>
                </p:oleObj>
              </mc:Choice>
              <mc:Fallback>
                <p:oleObj name="" r:id="rId18" imgW="368300" imgH="1778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48200" y="4495800"/>
                        <a:ext cx="874713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3"/>
          <p:cNvGraphicFramePr>
            <a:graphicFrameLocks noChangeAspect="1"/>
          </p:cNvGraphicFramePr>
          <p:nvPr/>
        </p:nvGraphicFramePr>
        <p:xfrm>
          <a:off x="6324600" y="4495800"/>
          <a:ext cx="15382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9" imgW="647700" imgH="177800" progId="Equation.3">
                  <p:embed/>
                </p:oleObj>
              </mc:Choice>
              <mc:Fallback>
                <p:oleObj name="" r:id="rId19" imgW="647700" imgH="1778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324600" y="4495800"/>
                        <a:ext cx="1538288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4"/>
          <p:cNvGraphicFramePr>
            <a:graphicFrameLocks noChangeAspect="1"/>
          </p:cNvGraphicFramePr>
          <p:nvPr/>
        </p:nvGraphicFramePr>
        <p:xfrm>
          <a:off x="5638800" y="5029200"/>
          <a:ext cx="241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1" imgW="1016000" imgH="203200" progId="Equation.3">
                  <p:embed/>
                </p:oleObj>
              </mc:Choice>
              <mc:Fallback>
                <p:oleObj name="" r:id="rId21" imgW="1016000" imgH="2032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638800" y="5029200"/>
                        <a:ext cx="2413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Membership table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9460" name="Picture 3" descr="t02_2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8" y="1676400"/>
            <a:ext cx="9117012" cy="3863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Show that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0485" name="Object 2"/>
          <p:cNvGraphicFramePr>
            <a:graphicFrameLocks noChangeAspect="1"/>
          </p:cNvGraphicFramePr>
          <p:nvPr/>
        </p:nvGraphicFramePr>
        <p:xfrm>
          <a:off x="2819400" y="1600200"/>
          <a:ext cx="3200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1676400" imgH="241300" progId="Equation.3">
                  <p:embed/>
                </p:oleObj>
              </mc:Choice>
              <mc:Fallback>
                <p:oleObj name="" r:id="rId1" imgW="1676400" imgH="2413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1600200"/>
                        <a:ext cx="32004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"/>
          <p:cNvGraphicFramePr>
            <a:graphicFrameLocks noChangeAspect="1"/>
          </p:cNvGraphicFramePr>
          <p:nvPr/>
        </p:nvGraphicFramePr>
        <p:xfrm>
          <a:off x="1371600" y="2514600"/>
          <a:ext cx="5576888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" imgW="2921000" imgH="1016000" progId="Equation.3">
                  <p:embed/>
                </p:oleObj>
              </mc:Choice>
              <mc:Fallback>
                <p:oleObj name="" r:id="rId3" imgW="2921000" imgH="10160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2514600"/>
                        <a:ext cx="5576888" cy="1938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Notation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19" name="Content Placeholder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 </a:t>
            </a:r>
            <a:endParaRPr lang="en-US" altLang="zh-CN" dirty="0"/>
          </a:p>
          <a:p>
            <a:r>
              <a:rPr lang="en-US" altLang="zh-CN" dirty="0"/>
              <a:t>The set of all vowels in the English alphabet can be written as V={a, e, i, o, u}</a:t>
            </a:r>
            <a:endParaRPr lang="en-US" altLang="zh-CN" dirty="0"/>
          </a:p>
          <a:p>
            <a:r>
              <a:rPr lang="en-US" altLang="zh-CN" dirty="0"/>
              <a:t>The set of odd positive integers less than 10 can be expressed by O={1, 3, 5, 7, 9}</a:t>
            </a:r>
            <a:endParaRPr lang="en-US" altLang="zh-CN" dirty="0"/>
          </a:p>
          <a:p>
            <a:r>
              <a:rPr lang="en-US" altLang="zh-CN" dirty="0"/>
              <a:t>Nothing prevents a set from having seemingly unrelated elements, {a, 2, Fred, New Jersey}</a:t>
            </a:r>
            <a:endParaRPr lang="en-US" altLang="zh-CN" dirty="0"/>
          </a:p>
          <a:p>
            <a:r>
              <a:rPr lang="en-US" altLang="zh-CN" dirty="0"/>
              <a:t>The set of positive integers&lt;100: {1,2,3,…, 99}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9221" name="Content Placeholder 4"/>
          <p:cNvGraphicFramePr>
            <a:graphicFrameLocks noChangeAspect="1"/>
          </p:cNvGraphicFramePr>
          <p:nvPr/>
        </p:nvGraphicFramePr>
        <p:xfrm>
          <a:off x="928688" y="1704975"/>
          <a:ext cx="70580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3136900" imgH="177800" progId="Equation.3">
                  <p:embed/>
                </p:oleObj>
              </mc:Choice>
              <mc:Fallback>
                <p:oleObj name="" r:id="rId1" imgW="3136900" imgH="177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8688" y="1704975"/>
                        <a:ext cx="7058025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Generalized union and intersection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A={0,2,4,6,8}, B={0,1,2,3,4}, C={0,3,6,9}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⋃B⋃C={0,1,2,3,4,6,8,9}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A⋂B⋂C={0}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21509" name="Picture 3" descr="02-2-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371600"/>
            <a:ext cx="6540500" cy="3016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General case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Union:</a:t>
            </a:r>
            <a:endParaRPr lang="en-US" altLang="zh-CN" dirty="0"/>
          </a:p>
          <a:p>
            <a:r>
              <a:rPr lang="en-US" altLang="zh-CN" dirty="0"/>
              <a:t>Intersection</a:t>
            </a:r>
            <a:endParaRPr lang="en-US" altLang="zh-CN" dirty="0"/>
          </a:p>
          <a:p>
            <a:r>
              <a:rPr lang="en-US" altLang="zh-CN" dirty="0"/>
              <a:t>Union:</a:t>
            </a:r>
            <a:endParaRPr lang="en-US" altLang="zh-CN" dirty="0"/>
          </a:p>
          <a:p>
            <a:r>
              <a:rPr lang="en-US" altLang="zh-CN" dirty="0"/>
              <a:t>Intersection:</a:t>
            </a:r>
            <a:endParaRPr lang="en-US" altLang="zh-CN" dirty="0"/>
          </a:p>
          <a:p>
            <a:r>
              <a:rPr lang="en-US" altLang="zh-CN" dirty="0"/>
              <a:t>Suppose A</a:t>
            </a:r>
            <a:r>
              <a:rPr lang="en-US" altLang="zh-CN" baseline="-25000" dirty="0"/>
              <a:t>i</a:t>
            </a:r>
            <a:r>
              <a:rPr lang="en-US" altLang="zh-CN" dirty="0"/>
              <a:t>={1, 2, 3,…, i} for i=1,2,3,…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2533" name="Object 2"/>
          <p:cNvGraphicFramePr>
            <a:graphicFrameLocks noChangeAspect="1"/>
          </p:cNvGraphicFramePr>
          <p:nvPr/>
        </p:nvGraphicFramePr>
        <p:xfrm>
          <a:off x="2362200" y="1524000"/>
          <a:ext cx="2657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574165" imgH="406400" progId="Equation.3">
                  <p:embed/>
                </p:oleObj>
              </mc:Choice>
              <mc:Fallback>
                <p:oleObj name="" r:id="rId1" imgW="1574165" imgH="4064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1524000"/>
                        <a:ext cx="265747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3"/>
          <p:cNvGraphicFramePr>
            <a:graphicFrameLocks noChangeAspect="1"/>
          </p:cNvGraphicFramePr>
          <p:nvPr/>
        </p:nvGraphicFramePr>
        <p:xfrm>
          <a:off x="3286125" y="2133600"/>
          <a:ext cx="2657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574165" imgH="406400" progId="Equation.3">
                  <p:embed/>
                </p:oleObj>
              </mc:Choice>
              <mc:Fallback>
                <p:oleObj name="" r:id="rId3" imgW="1574165" imgH="406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6125" y="2133600"/>
                        <a:ext cx="2657475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4"/>
          <p:cNvGraphicFramePr>
            <a:graphicFrameLocks noChangeAspect="1"/>
          </p:cNvGraphicFramePr>
          <p:nvPr/>
        </p:nvGraphicFramePr>
        <p:xfrm>
          <a:off x="2116138" y="2743200"/>
          <a:ext cx="31511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1866265" imgH="406400" progId="Equation.3">
                  <p:embed/>
                </p:oleObj>
              </mc:Choice>
              <mc:Fallback>
                <p:oleObj name="" r:id="rId5" imgW="1866265" imgH="4064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6138" y="2743200"/>
                        <a:ext cx="3151187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5"/>
          <p:cNvGraphicFramePr>
            <a:graphicFrameLocks noChangeAspect="1"/>
          </p:cNvGraphicFramePr>
          <p:nvPr/>
        </p:nvGraphicFramePr>
        <p:xfrm>
          <a:off x="3276600" y="3352800"/>
          <a:ext cx="3149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1866265" imgH="406400" progId="Equation.3">
                  <p:embed/>
                </p:oleObj>
              </mc:Choice>
              <mc:Fallback>
                <p:oleObj name="" r:id="rId7" imgW="1866265" imgH="406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3352800"/>
                        <a:ext cx="3149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6"/>
          <p:cNvGraphicFramePr>
            <a:graphicFrameLocks noChangeAspect="1"/>
          </p:cNvGraphicFramePr>
          <p:nvPr/>
        </p:nvGraphicFramePr>
        <p:xfrm>
          <a:off x="2286000" y="4648200"/>
          <a:ext cx="4073525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9" imgW="2413000" imgH="838200" progId="Equation.3">
                  <p:embed/>
                </p:oleObj>
              </mc:Choice>
              <mc:Fallback>
                <p:oleObj name="" r:id="rId9" imgW="2413000" imgH="838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0" y="4648200"/>
                        <a:ext cx="4073525" cy="1414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Computer representation of sets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U={1,2,3,4,5,6,7,8,9,10}</a:t>
            </a:r>
            <a:endParaRPr lang="en-US" altLang="zh-CN" dirty="0"/>
          </a:p>
          <a:p>
            <a:r>
              <a:rPr lang="en-US" altLang="zh-CN" dirty="0"/>
              <a:t>A={1,3,5,7,9} (odd integer ≤10),B={1,2,3,4,5} (integer ≤5)</a:t>
            </a:r>
            <a:endParaRPr lang="en-US" altLang="zh-CN" dirty="0"/>
          </a:p>
          <a:p>
            <a:r>
              <a:rPr lang="en-US" altLang="zh-CN" dirty="0"/>
              <a:t>Represent A and B as 1010101010, and 1111100000</a:t>
            </a:r>
            <a:endParaRPr lang="en-US" altLang="zh-CN" dirty="0"/>
          </a:p>
          <a:p>
            <a:r>
              <a:rPr lang="en-US" altLang="zh-CN" dirty="0"/>
              <a:t>Complement of A: 0101010101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⋂B: </a:t>
            </a:r>
            <a:r>
              <a:rPr lang="en-US" altLang="zh-CN" dirty="0"/>
              <a:t>1010101010˄1111100000=1010100000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which corresponds to {1,3,5}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What can you say about the sets A and B if we know that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a) A ∪ B = A? b) A ∩ B = A?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c) A − B = A? d) A ∩ B = B ∩ A?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e) A − B = B − A?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724400"/>
            <a:ext cx="7705725" cy="815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Notation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 b="1" dirty="0"/>
              <a:t>Set builder</a:t>
            </a:r>
            <a:r>
              <a:rPr lang="en-US" altLang="zh-CN" dirty="0"/>
              <a:t>: characterize the elements by stating the property or properties</a:t>
            </a:r>
            <a:endParaRPr lang="en-US" altLang="zh-CN" dirty="0"/>
          </a:p>
          <a:p>
            <a:r>
              <a:rPr lang="en-US" altLang="zh-CN" dirty="0"/>
              <a:t>The set O of all odd positive integers &lt; 10: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O={x|x is an odd positive integer &lt; 10}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or specify as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The set of positive rational numbers   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0245" name="Content Placeholder 4"/>
          <p:cNvGraphicFramePr>
            <a:graphicFrameLocks noChangeAspect="1"/>
          </p:cNvGraphicFramePr>
          <p:nvPr/>
        </p:nvGraphicFramePr>
        <p:xfrm>
          <a:off x="1828800" y="4419600"/>
          <a:ext cx="4543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019300" imgH="228600" progId="Equation.3">
                  <p:embed/>
                </p:oleObj>
              </mc:Choice>
              <mc:Fallback>
                <p:oleObj name="" r:id="rId1" imgW="2019300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4419600"/>
                        <a:ext cx="454342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 noChangeAspect="1"/>
          </p:cNvGraphicFramePr>
          <p:nvPr/>
        </p:nvGraphicFramePr>
        <p:xfrm>
          <a:off x="685800" y="5638800"/>
          <a:ext cx="78009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467100" imgH="228600" progId="Equation.3">
                  <p:embed/>
                </p:oleObj>
              </mc:Choice>
              <mc:Fallback>
                <p:oleObj name="" r:id="rId3" imgW="34671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5638800"/>
                        <a:ext cx="780097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Notation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set {N, Z, Q, R} is a set containing four elements, each of which is a set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1269" name="Content Placeholder 4"/>
          <p:cNvGraphicFramePr>
            <a:graphicFrameLocks noChangeAspect="1"/>
          </p:cNvGraphicFramePr>
          <p:nvPr/>
        </p:nvGraphicFramePr>
        <p:xfrm>
          <a:off x="809625" y="1524000"/>
          <a:ext cx="8105775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771900" imgH="1130300" progId="Equation.3">
                  <p:embed/>
                </p:oleObj>
              </mc:Choice>
              <mc:Fallback>
                <p:oleObj name="" r:id="rId1" imgW="3771900" imgH="1130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9625" y="1524000"/>
                        <a:ext cx="8105775" cy="2428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Sets and operations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A </a:t>
            </a:r>
            <a:r>
              <a:rPr lang="en-US" altLang="zh-CN" b="1" dirty="0"/>
              <a:t>datatype</a:t>
            </a:r>
            <a:r>
              <a:rPr lang="en-US" altLang="zh-CN" dirty="0"/>
              <a:t> or </a:t>
            </a:r>
            <a:r>
              <a:rPr lang="en-US" altLang="zh-CN" b="1" dirty="0"/>
              <a:t>type</a:t>
            </a:r>
            <a:r>
              <a:rPr lang="en-US" altLang="zh-CN" dirty="0"/>
              <a:t> is the name of a set, </a:t>
            </a:r>
            <a:endParaRPr lang="en-US" altLang="zh-CN" dirty="0"/>
          </a:p>
          <a:p>
            <a:r>
              <a:rPr lang="en-US" altLang="zh-CN" dirty="0"/>
              <a:t>Together with a set of operations that can be performed on objects from that set</a:t>
            </a:r>
            <a:endParaRPr lang="en-US" altLang="zh-CN" dirty="0"/>
          </a:p>
          <a:p>
            <a:r>
              <a:rPr lang="en-US" altLang="zh-CN" b="1" dirty="0"/>
              <a:t>Boolean</a:t>
            </a:r>
            <a:r>
              <a:rPr lang="en-US" altLang="zh-CN" dirty="0"/>
              <a:t>: the name of the set {0,1} together with operations on one or more elements of this set such as AND, OR, and NOT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Sets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Two sets are equal </a:t>
            </a:r>
            <a:r>
              <a:rPr lang="en-US" altLang="zh-CN" b="1" dirty="0"/>
              <a:t>if and only if </a:t>
            </a:r>
            <a:r>
              <a:rPr lang="en-US" altLang="zh-CN" dirty="0"/>
              <a:t>they have the same elements</a:t>
            </a:r>
            <a:endParaRPr lang="en-US" altLang="zh-CN" dirty="0"/>
          </a:p>
          <a:p>
            <a:r>
              <a:rPr lang="en-US" altLang="zh-CN" dirty="0"/>
              <a:t>That is if A and B are sets, then A and B are equal if and only if                              . We write A=B if A and B are equal sets</a:t>
            </a:r>
            <a:endParaRPr lang="en-US" altLang="zh-CN" dirty="0"/>
          </a:p>
          <a:p>
            <a:r>
              <a:rPr lang="en-US" altLang="zh-CN" dirty="0"/>
              <a:t>The sets {1, 3, 5} and {3, 5, 1} are equal</a:t>
            </a:r>
            <a:endParaRPr lang="en-US" altLang="zh-CN" dirty="0"/>
          </a:p>
          <a:p>
            <a:r>
              <a:rPr lang="en-US" altLang="zh-CN" dirty="0"/>
              <a:t>The sets {1, 3, 3, 3, 5, 5, 5, 5} is the same as {1, 3, 5} because the have the same elements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3317" name="Content Placeholder 4"/>
          <p:cNvGraphicFramePr>
            <a:graphicFrameLocks noChangeAspect="1"/>
          </p:cNvGraphicFramePr>
          <p:nvPr/>
        </p:nvGraphicFramePr>
        <p:xfrm>
          <a:off x="4037013" y="3276600"/>
          <a:ext cx="25923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206500" imgH="203200" progId="Equation.3">
                  <p:embed/>
                </p:oleObj>
              </mc:Choice>
              <mc:Fallback>
                <p:oleObj name="" r:id="rId1" imgW="120650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7013" y="3276600"/>
                        <a:ext cx="2592387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Venn diagram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Rectangle: </a:t>
            </a:r>
            <a:r>
              <a:rPr lang="en-US" altLang="zh-CN" b="1" dirty="0"/>
              <a:t>Universal</a:t>
            </a:r>
            <a:r>
              <a:rPr lang="en-US" altLang="zh-CN" dirty="0"/>
              <a:t> set that contains all the objects</a:t>
            </a:r>
            <a:endParaRPr lang="en-US" altLang="zh-CN" dirty="0"/>
          </a:p>
          <a:p>
            <a:r>
              <a:rPr lang="en-US" altLang="zh-CN" dirty="0"/>
              <a:t>Circle: sets</a:t>
            </a:r>
            <a:endParaRPr lang="en-US" altLang="zh-CN" dirty="0"/>
          </a:p>
          <a:p>
            <a:pPr lvl="1"/>
            <a:r>
              <a:rPr lang="en-US" altLang="zh-CN" dirty="0"/>
              <a:t>U: 26 letters of English alphabet</a:t>
            </a:r>
            <a:endParaRPr lang="en-US" altLang="zh-CN" dirty="0"/>
          </a:p>
          <a:p>
            <a:pPr lvl="1"/>
            <a:r>
              <a:rPr lang="en-US" altLang="zh-CN" dirty="0"/>
              <a:t>V: a set of vowels in the English alphabet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4341" name="Picture 3" descr="02_1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4333875"/>
            <a:ext cx="3340100" cy="2295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4799959-2cba-417a-9ca7-c389aae22e62"/>
  <p:tag name="COMMONDATA" val="eyJoZGlkIjoiYWRlMWFiN2RhYjkzMWY3YjkyNmMwY2I4MTQ5MmJjMTUifQ==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8287</Words>
  <Application>WPS 演示</Application>
  <PresentationFormat/>
  <Paragraphs>411</Paragraphs>
  <Slides>43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70</vt:i4>
      </vt:variant>
      <vt:variant>
        <vt:lpstr>幻灯片标题</vt:lpstr>
      </vt:variant>
      <vt:variant>
        <vt:i4>43</vt:i4>
      </vt:variant>
    </vt:vector>
  </HeadingPairs>
  <TitlesOfParts>
    <vt:vector size="127" baseType="lpstr">
      <vt:lpstr>Arial</vt:lpstr>
      <vt:lpstr>宋体</vt:lpstr>
      <vt:lpstr>Wingdings</vt:lpstr>
      <vt:lpstr>MS PGothic</vt:lpstr>
      <vt:lpstr>Calibri</vt:lpstr>
      <vt:lpstr>Helvetica</vt:lpstr>
      <vt:lpstr>Times New Roman</vt:lpstr>
      <vt:lpstr>微软雅黑</vt:lpstr>
      <vt:lpstr>Arial Unicode MS</vt:lpstr>
      <vt:lpstr>Cambria Math</vt:lpstr>
      <vt:lpstr>1_Custom Design</vt:lpstr>
      <vt:lpstr>2_Custom Design</vt:lpstr>
      <vt:lpstr>3_Custom Design</vt:lpstr>
      <vt:lpstr>Custom Design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Discrete Mathematics sets</vt:lpstr>
      <vt:lpstr>2. 1 Basic structures</vt:lpstr>
      <vt:lpstr>Sets</vt:lpstr>
      <vt:lpstr>Notation</vt:lpstr>
      <vt:lpstr>Notation</vt:lpstr>
      <vt:lpstr>Notation</vt:lpstr>
      <vt:lpstr>Sets and operations</vt:lpstr>
      <vt:lpstr>Sets</vt:lpstr>
      <vt:lpstr>Venn diagram</vt:lpstr>
      <vt:lpstr>Empty set and singleton</vt:lpstr>
      <vt:lpstr>Subset</vt:lpstr>
      <vt:lpstr>Empty set and the set S itself</vt:lpstr>
      <vt:lpstr>Proper subset</vt:lpstr>
      <vt:lpstr>Sets have other sets as members</vt:lpstr>
      <vt:lpstr>Cardinality</vt:lpstr>
      <vt:lpstr>Infinite set and power set</vt:lpstr>
      <vt:lpstr>Example</vt:lpstr>
      <vt:lpstr>Cartesian product</vt:lpstr>
      <vt:lpstr>Ordered pairs</vt:lpstr>
      <vt:lpstr>Cartesian product</vt:lpstr>
      <vt:lpstr>Example</vt:lpstr>
      <vt:lpstr>Cartesian product: general case</vt:lpstr>
      <vt:lpstr>Using set notation with quantifiers</vt:lpstr>
      <vt:lpstr>Truth sets of quantifiers</vt:lpstr>
      <vt:lpstr>NOTE:</vt:lpstr>
      <vt:lpstr>2.2 Set operations</vt:lpstr>
      <vt:lpstr>Intersection</vt:lpstr>
      <vt:lpstr>Disjoint set</vt:lpstr>
      <vt:lpstr>Difference and complement</vt:lpstr>
      <vt:lpstr>Complement</vt:lpstr>
      <vt:lpstr>Example</vt:lpstr>
      <vt:lpstr>Set identities</vt:lpstr>
      <vt:lpstr>Example</vt:lpstr>
      <vt:lpstr>Example</vt:lpstr>
      <vt:lpstr>Builder notation</vt:lpstr>
      <vt:lpstr>Example</vt:lpstr>
      <vt:lpstr>Example</vt:lpstr>
      <vt:lpstr>Membership table</vt:lpstr>
      <vt:lpstr>Example</vt:lpstr>
      <vt:lpstr>Generalized union and intersection</vt:lpstr>
      <vt:lpstr>General case</vt:lpstr>
      <vt:lpstr>Computer representation of sets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CS173: Discrete Math</dc:title>
  <dc:creator>Cinda Heeren User</dc:creator>
  <cp:lastModifiedBy>patrick临风</cp:lastModifiedBy>
  <cp:revision>460</cp:revision>
  <dcterms:created xsi:type="dcterms:W3CDTF">2005-08-25T03:39:00Z</dcterms:created>
  <dcterms:modified xsi:type="dcterms:W3CDTF">2022-09-29T08:40:36Z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8C886E69B54B4653B488AC248EAB1845</vt:lpwstr>
  </property>
</Properties>
</file>