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88" r:id="rId5"/>
  </p:sldMasterIdLst>
  <p:notesMasterIdLst>
    <p:notesMasterId r:id="rId7"/>
  </p:notesMasterIdLst>
  <p:handoutMasterIdLst>
    <p:handoutMasterId r:id="rId68"/>
  </p:handoutMasterIdLst>
  <p:sldIdLst>
    <p:sldId id="257" r:id="rId6"/>
    <p:sldId id="258" r:id="rId8"/>
    <p:sldId id="259" r:id="rId9"/>
    <p:sldId id="261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317" r:id="rId41"/>
    <p:sldId id="318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x="9144000" cy="6858000" type="screen4x3"/>
  <p:notesSz cx="6858000" cy="9144000"/>
  <p:custDataLst>
    <p:tags r:id="rId72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2786"/>
    <p:restoredTop sz="90954"/>
  </p:normalViewPr>
  <p:slideViewPr>
    <p:cSldViewPr showGuides="1">
      <p:cViewPr varScale="1">
        <p:scale>
          <a:sx n="73" d="100"/>
          <a:sy n="73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2" Type="http://schemas.openxmlformats.org/officeDocument/2006/relationships/tags" Target="tags/tag2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AADEEB-AD50-4690-A2EB-3E2A958300D7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286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2969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89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99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09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19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30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40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50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60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71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07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91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01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12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60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71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81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491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01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12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22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17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32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42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53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63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73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83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593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604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614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624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27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634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645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r>
              <a:rPr lang="en-US" dirty="0"/>
              <a:t>3&amp;</a:t>
            </a:r>
            <a:r>
              <a:rPr lang="en-US" dirty="0"/>
              <a:t>n-2</a:t>
            </a:r>
            <a:endParaRPr lang="en-US" dirty="0"/>
          </a:p>
        </p:txBody>
      </p:sp>
      <p:sp>
        <p:nvSpPr>
          <p:cNvPr id="655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665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675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686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696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706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716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727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37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737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747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757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768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778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788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2.5-27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en-US" altLang="zh-CN">
                <a:ea typeface="宋体" panose="02010600030101010101" pitchFamily="2" charset="-122"/>
              </a:rPr>
              <a:t>28matrix cross</a:t>
            </a:r>
            <a:r>
              <a:rPr lang="en-US" altLang="zh-CN">
                <a:ea typeface="宋体" panose="02010600030101010101" pitchFamily="2" charset="-122"/>
              </a:rPr>
              <a:t>line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48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58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68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378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8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21.w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20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1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3.xml"/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11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31.wmf"/><Relationship Id="rId15" Type="http://schemas.openxmlformats.org/officeDocument/2006/relationships/notesSlide" Target="../notesSlides/notesSlide44.xml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0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6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22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jpeg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43.wmf"/><Relationship Id="rId15" Type="http://schemas.openxmlformats.org/officeDocument/2006/relationships/notesSlide" Target="../notesSlides/notesSlide48.xml"/><Relationship Id="rId14" Type="http://schemas.openxmlformats.org/officeDocument/2006/relationships/vmlDrawing" Target="../drawings/vmlDrawing1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30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25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5.xml"/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51.wmf"/><Relationship Id="rId1" Type="http://schemas.openxmlformats.org/officeDocument/2006/relationships/oleObject" Target="../embeddings/oleObject31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p>
            <a:pPr algn="ctr" eaLnBrk="1" hangingPunct="1">
              <a:buClrTx/>
              <a:buSzTx/>
              <a:buFontTx/>
            </a:pPr>
            <a: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  <a:t> Discrete Mathematics</a:t>
            </a:r>
            <a:b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</a:br>
            <a: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  <a:t>Functions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</a:pPr>
            <a:r>
              <a:rPr lang="en-US" altLang="zh-CN" sz="2400" kern="12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Peng Xiaogang</a:t>
            </a:r>
            <a:endParaRPr lang="en-US" altLang="zh-CN" sz="2400" kern="120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f: Z → Z, assigns the square of an integer to its integer, f(x)=x</a:t>
            </a:r>
            <a:r>
              <a:rPr lang="en-US" altLang="zh-CN" baseline="30000" dirty="0"/>
              <a:t>2</a:t>
            </a:r>
            <a:endParaRPr lang="en-US" altLang="zh-CN" baseline="30000" dirty="0"/>
          </a:p>
          <a:p>
            <a:r>
              <a:rPr lang="en-US" altLang="zh-CN" dirty="0"/>
              <a:t>Domain: the set of all integers</a:t>
            </a:r>
            <a:endParaRPr lang="en-US" altLang="zh-CN" dirty="0"/>
          </a:p>
          <a:p>
            <a:r>
              <a:rPr lang="en-US" altLang="zh-CN" dirty="0"/>
              <a:t>Codomain: set of all integers</a:t>
            </a:r>
            <a:endParaRPr lang="en-US" altLang="zh-CN" dirty="0"/>
          </a:p>
          <a:p>
            <a:r>
              <a:rPr lang="en-US" altLang="zh-CN" dirty="0"/>
              <a:t>Range: all integers that are perfect squares, i.e., {0, 1, 4, 9, …}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In programming languages</a:t>
            </a:r>
            <a:endParaRPr lang="en-US" altLang="zh-CN" dirty="0"/>
          </a:p>
          <a:p>
            <a:pPr lvl="1"/>
            <a:r>
              <a:rPr lang="en-US" altLang="zh-CN" dirty="0"/>
              <a:t>int floor(float x){…}</a:t>
            </a:r>
            <a:endParaRPr lang="en-US" altLang="zh-CN" dirty="0"/>
          </a:p>
          <a:p>
            <a:pPr lvl="2"/>
            <a:r>
              <a:rPr lang="en-US" altLang="zh-CN" dirty="0"/>
              <a:t>Domain: the set of real numbers</a:t>
            </a:r>
            <a:endParaRPr lang="en-US" altLang="zh-CN" dirty="0"/>
          </a:p>
          <a:p>
            <a:pPr lvl="2"/>
            <a:r>
              <a:rPr lang="en-US" altLang="zh-CN" dirty="0"/>
              <a:t>Codomain: the set of integers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Functions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Two real-valued functions with the same domain can be added and multiplied</a:t>
            </a:r>
            <a:endParaRPr lang="en-US" altLang="zh-CN" dirty="0"/>
          </a:p>
          <a:p>
            <a:r>
              <a:rPr lang="en-US" altLang="zh-CN" dirty="0"/>
              <a:t>Let f</a:t>
            </a:r>
            <a:r>
              <a:rPr lang="en-US" altLang="zh-CN" baseline="-25000" dirty="0"/>
              <a:t>1</a:t>
            </a:r>
            <a:r>
              <a:rPr lang="en-US" altLang="zh-CN" dirty="0"/>
              <a:t> and f</a:t>
            </a:r>
            <a:r>
              <a:rPr lang="en-US" altLang="zh-CN" baseline="-25000" dirty="0"/>
              <a:t>2</a:t>
            </a:r>
            <a:r>
              <a:rPr lang="en-US" altLang="zh-CN" dirty="0"/>
              <a:t> be functions from A to </a:t>
            </a:r>
            <a:r>
              <a:rPr lang="en-US" altLang="zh-CN" b="1" dirty="0"/>
              <a:t>R</a:t>
            </a:r>
            <a:r>
              <a:rPr lang="en-US" altLang="zh-CN" dirty="0"/>
              <a:t>, then f</a:t>
            </a:r>
            <a:r>
              <a:rPr lang="en-US" altLang="zh-CN" baseline="-25000" dirty="0"/>
              <a:t>1</a:t>
            </a:r>
            <a:r>
              <a:rPr lang="en-US" altLang="zh-CN" dirty="0"/>
              <a:t>+f</a:t>
            </a:r>
            <a:r>
              <a:rPr lang="en-US" altLang="zh-CN" baseline="-25000" dirty="0"/>
              <a:t>2</a:t>
            </a:r>
            <a:r>
              <a:rPr lang="en-US" altLang="zh-CN" dirty="0"/>
              <a:t>, and f</a:t>
            </a:r>
            <a:r>
              <a:rPr lang="en-US" altLang="zh-CN" baseline="-25000" dirty="0"/>
              <a:t>1</a:t>
            </a:r>
            <a:r>
              <a:rPr lang="en-US" altLang="zh-CN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 are also functions from A to </a:t>
            </a:r>
            <a:r>
              <a:rPr lang="en-US" altLang="zh-CN" b="1" dirty="0"/>
              <a:t>R</a:t>
            </a:r>
            <a:r>
              <a:rPr lang="en-US" altLang="zh-CN" dirty="0"/>
              <a:t> defined by</a:t>
            </a:r>
            <a:endParaRPr lang="en-US" altLang="zh-CN" dirty="0"/>
          </a:p>
          <a:p>
            <a:pPr lvl="1"/>
            <a:r>
              <a:rPr lang="en-US" altLang="zh-CN" dirty="0"/>
              <a:t>(f</a:t>
            </a:r>
            <a:r>
              <a:rPr lang="en-US" altLang="zh-CN" baseline="-25000" dirty="0"/>
              <a:t>1</a:t>
            </a:r>
            <a:r>
              <a:rPr lang="en-US" altLang="zh-CN" dirty="0"/>
              <a:t>+f</a:t>
            </a:r>
            <a:r>
              <a:rPr lang="en-US" altLang="zh-CN" baseline="-25000" dirty="0"/>
              <a:t>2</a:t>
            </a:r>
            <a:r>
              <a:rPr lang="en-US" altLang="zh-CN" dirty="0"/>
              <a:t>)(x)= f</a:t>
            </a:r>
            <a:r>
              <a:rPr lang="en-US" altLang="zh-CN" baseline="-25000" dirty="0"/>
              <a:t>1</a:t>
            </a:r>
            <a:r>
              <a:rPr lang="en-US" altLang="zh-CN" dirty="0"/>
              <a:t>(x)+f</a:t>
            </a:r>
            <a:r>
              <a:rPr lang="en-US" altLang="zh-CN" baseline="-25000" dirty="0"/>
              <a:t>2</a:t>
            </a:r>
            <a:r>
              <a:rPr lang="en-US" altLang="zh-CN" dirty="0"/>
              <a:t>(x) </a:t>
            </a:r>
            <a:endParaRPr lang="en-US" altLang="zh-CN" dirty="0"/>
          </a:p>
          <a:p>
            <a:pPr lvl="1"/>
            <a:r>
              <a:rPr lang="en-US" altLang="zh-CN" dirty="0"/>
              <a:t>(f</a:t>
            </a:r>
            <a:r>
              <a:rPr lang="en-US" altLang="zh-CN" baseline="-25000" dirty="0"/>
              <a:t>1</a:t>
            </a:r>
            <a:r>
              <a:rPr lang="en-US" altLang="zh-CN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)(x)= f</a:t>
            </a:r>
            <a:r>
              <a:rPr lang="en-US" altLang="zh-CN" baseline="-25000" dirty="0"/>
              <a:t>1</a:t>
            </a:r>
            <a:r>
              <a:rPr lang="en-US" altLang="zh-CN" dirty="0"/>
              <a:t>(x) f</a:t>
            </a:r>
            <a:r>
              <a:rPr lang="en-US" altLang="zh-CN" baseline="-25000" dirty="0"/>
              <a:t>2</a:t>
            </a:r>
            <a:r>
              <a:rPr lang="en-US" altLang="zh-CN" dirty="0"/>
              <a:t>(x)</a:t>
            </a:r>
            <a:endParaRPr lang="en-US" altLang="zh-CN" dirty="0"/>
          </a:p>
          <a:p>
            <a:r>
              <a:rPr lang="en-US" altLang="zh-CN" dirty="0"/>
              <a:t>Note that the functions f</a:t>
            </a:r>
            <a:r>
              <a:rPr lang="en-US" altLang="zh-CN" baseline="-25000" dirty="0"/>
              <a:t>1</a:t>
            </a:r>
            <a:r>
              <a:rPr lang="en-US" altLang="zh-CN" dirty="0"/>
              <a:t>+f</a:t>
            </a:r>
            <a:r>
              <a:rPr lang="en-US" altLang="zh-CN" baseline="-25000" dirty="0"/>
              <a:t>2 </a:t>
            </a:r>
            <a:r>
              <a:rPr lang="en-US" altLang="zh-CN" dirty="0"/>
              <a:t>and f</a:t>
            </a:r>
            <a:r>
              <a:rPr lang="en-US" altLang="zh-CN" baseline="-25000" dirty="0"/>
              <a:t>1</a:t>
            </a:r>
            <a:r>
              <a:rPr lang="en-US" altLang="zh-CN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 at x are defined in terms f</a:t>
            </a:r>
            <a:r>
              <a:rPr lang="en-US" altLang="zh-CN" baseline="-25000" dirty="0"/>
              <a:t>1</a:t>
            </a:r>
            <a:r>
              <a:rPr lang="en-US" altLang="zh-CN" dirty="0"/>
              <a:t> and f</a:t>
            </a:r>
            <a:r>
              <a:rPr lang="en-US" altLang="zh-CN" baseline="-25000" dirty="0"/>
              <a:t>2</a:t>
            </a:r>
            <a:r>
              <a:rPr lang="en-US" altLang="zh-CN" dirty="0"/>
              <a:t> at x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(x) =x</a:t>
            </a:r>
            <a:r>
              <a:rPr lang="en-US" altLang="zh-CN" baseline="30000" dirty="0"/>
              <a:t>2</a:t>
            </a:r>
            <a:r>
              <a:rPr lang="en-US" altLang="zh-CN" dirty="0"/>
              <a:t> and f</a:t>
            </a:r>
            <a:r>
              <a:rPr lang="en-US" altLang="zh-CN" baseline="-25000" dirty="0"/>
              <a:t>2</a:t>
            </a:r>
            <a:r>
              <a:rPr lang="en-US" altLang="zh-CN" dirty="0"/>
              <a:t>(x)= x-x</a:t>
            </a:r>
            <a:r>
              <a:rPr lang="en-US" altLang="zh-CN" baseline="30000" dirty="0"/>
              <a:t>2</a:t>
            </a:r>
            <a:endParaRPr lang="en-US" altLang="zh-CN" baseline="30000" dirty="0"/>
          </a:p>
          <a:p>
            <a:pPr lvl="1"/>
            <a:r>
              <a:rPr lang="en-US" altLang="zh-CN" dirty="0"/>
              <a:t>(f</a:t>
            </a:r>
            <a:r>
              <a:rPr lang="en-US" altLang="zh-CN" baseline="-25000" dirty="0"/>
              <a:t>1</a:t>
            </a:r>
            <a:r>
              <a:rPr lang="en-US" altLang="zh-CN" dirty="0"/>
              <a:t>+f</a:t>
            </a:r>
            <a:r>
              <a:rPr lang="en-US" altLang="zh-CN" baseline="-25000" dirty="0"/>
              <a:t>2</a:t>
            </a:r>
            <a:r>
              <a:rPr lang="en-US" altLang="zh-CN" dirty="0"/>
              <a:t>)(x)=f</a:t>
            </a:r>
            <a:r>
              <a:rPr lang="en-US" altLang="zh-CN" baseline="-25000" dirty="0"/>
              <a:t>1</a:t>
            </a:r>
            <a:r>
              <a:rPr lang="en-US" altLang="zh-CN" dirty="0"/>
              <a:t>(x)+f</a:t>
            </a:r>
            <a:r>
              <a:rPr lang="en-US" altLang="zh-CN" baseline="-25000" dirty="0"/>
              <a:t>2</a:t>
            </a:r>
            <a:r>
              <a:rPr lang="en-US" altLang="zh-CN" dirty="0"/>
              <a:t>(x)=x</a:t>
            </a:r>
            <a:r>
              <a:rPr lang="en-US" altLang="zh-CN" baseline="30000" dirty="0"/>
              <a:t>2</a:t>
            </a:r>
            <a:r>
              <a:rPr lang="en-US" altLang="zh-CN" dirty="0"/>
              <a:t>+x-x</a:t>
            </a:r>
            <a:r>
              <a:rPr lang="en-US" altLang="zh-CN" baseline="30000" dirty="0"/>
              <a:t>2</a:t>
            </a:r>
            <a:r>
              <a:rPr lang="en-US" altLang="zh-CN" dirty="0"/>
              <a:t>=x</a:t>
            </a:r>
            <a:endParaRPr lang="en-US" altLang="zh-CN" dirty="0"/>
          </a:p>
          <a:p>
            <a:pPr lvl="1"/>
            <a:r>
              <a:rPr lang="en-US" altLang="zh-CN" dirty="0"/>
              <a:t>(f</a:t>
            </a:r>
            <a:r>
              <a:rPr lang="en-US" altLang="zh-CN" baseline="-25000" dirty="0"/>
              <a:t>1</a:t>
            </a:r>
            <a:r>
              <a:rPr lang="en-US" altLang="zh-CN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)(x)=f</a:t>
            </a:r>
            <a:r>
              <a:rPr lang="en-US" altLang="zh-CN" baseline="-25000" dirty="0"/>
              <a:t>1</a:t>
            </a:r>
            <a:r>
              <a:rPr lang="en-US" altLang="zh-CN" dirty="0"/>
              <a:t>(x)f</a:t>
            </a:r>
            <a:r>
              <a:rPr lang="en-US" altLang="zh-CN" baseline="-25000" dirty="0"/>
              <a:t>2</a:t>
            </a:r>
            <a:r>
              <a:rPr lang="en-US" altLang="zh-CN" dirty="0"/>
              <a:t>(x)=x</a:t>
            </a:r>
            <a:r>
              <a:rPr lang="en-US" altLang="zh-CN" baseline="30000" dirty="0"/>
              <a:t>2</a:t>
            </a:r>
            <a:r>
              <a:rPr lang="en-US" altLang="zh-CN" dirty="0"/>
              <a:t>(x-x</a:t>
            </a:r>
            <a:r>
              <a:rPr lang="en-US" altLang="zh-CN" baseline="30000" dirty="0"/>
              <a:t>2</a:t>
            </a:r>
            <a:r>
              <a:rPr lang="en-US" altLang="zh-CN" dirty="0"/>
              <a:t>)=x</a:t>
            </a:r>
            <a:r>
              <a:rPr lang="en-US" altLang="zh-CN" baseline="30000" dirty="0"/>
              <a:t>3</a:t>
            </a:r>
            <a:r>
              <a:rPr lang="en-US" altLang="zh-CN" dirty="0"/>
              <a:t>-x</a:t>
            </a:r>
            <a:r>
              <a:rPr lang="en-US" altLang="zh-CN" baseline="30000" dirty="0"/>
              <a:t>4</a:t>
            </a:r>
            <a:endParaRPr lang="en-US" altLang="zh-CN" baseline="300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Function and subset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When f is a function from A to B (f:A→B), the image of a subset of A can also be defined</a:t>
            </a:r>
            <a:endParaRPr lang="en-US" altLang="zh-CN" dirty="0"/>
          </a:p>
          <a:p>
            <a:r>
              <a:rPr lang="en-US" altLang="zh-CN" dirty="0"/>
              <a:t>Let S be a subset of A, the image of S under function f is the subset of B that consists of the images of the elements of S</a:t>
            </a:r>
            <a:endParaRPr lang="en-US" altLang="zh-CN" dirty="0"/>
          </a:p>
          <a:p>
            <a:r>
              <a:rPr lang="en-US" altLang="zh-CN" dirty="0"/>
              <a:t>Denote the image of S by f(S)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r>
              <a:rPr lang="en-US" altLang="zh-CN" dirty="0"/>
              <a:t>f(S) denotes a set, not the value of function f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9461" name="Object 2"/>
          <p:cNvGraphicFramePr>
            <a:graphicFrameLocks noChangeAspect="1"/>
          </p:cNvGraphicFramePr>
          <p:nvPr/>
        </p:nvGraphicFramePr>
        <p:xfrm>
          <a:off x="2438400" y="4800600"/>
          <a:ext cx="41910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790700" imgH="431800" progId="Equation.3">
                  <p:embed/>
                </p:oleObj>
              </mc:Choice>
              <mc:Fallback>
                <p:oleObj name="" r:id="rId1" imgW="1790700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4800600"/>
                        <a:ext cx="4191000" cy="1011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One-to-one function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 vert="horz" wrap="square" lIns="91440" tIns="45720" rIns="91440" bIns="45720" anchor="t"/>
          <a:p>
            <a:r>
              <a:rPr lang="en-US" altLang="zh-CN" dirty="0"/>
              <a:t>A function f is said to be </a:t>
            </a:r>
            <a:r>
              <a:rPr lang="en-US" altLang="zh-CN" b="1" dirty="0"/>
              <a:t>one-to-one</a:t>
            </a:r>
            <a:r>
              <a:rPr lang="en-US" altLang="zh-CN" dirty="0"/>
              <a:t> or </a:t>
            </a:r>
            <a:r>
              <a:rPr lang="en-US" altLang="zh-CN" b="1" dirty="0"/>
              <a:t>injective</a:t>
            </a:r>
            <a:r>
              <a:rPr lang="en-US" altLang="zh-CN" dirty="0"/>
              <a:t>, </a:t>
            </a:r>
            <a:r>
              <a:rPr lang="en-US" altLang="zh-CN" u="sng" dirty="0"/>
              <a:t>if and only if</a:t>
            </a:r>
            <a:r>
              <a:rPr lang="en-US" altLang="zh-CN" dirty="0"/>
              <a:t> f(a)=f(b) implies a=b for all a and b in the domain of f </a:t>
            </a:r>
            <a:endParaRPr lang="en-US" altLang="zh-CN" dirty="0"/>
          </a:p>
          <a:p>
            <a:pPr>
              <a:buNone/>
            </a:pPr>
            <a:endParaRPr lang="en-US" altLang="zh-CN" sz="1800" dirty="0"/>
          </a:p>
          <a:p>
            <a:r>
              <a:rPr lang="en-US" altLang="zh-CN" dirty="0"/>
              <a:t>A function f is one-to-one </a:t>
            </a:r>
            <a:r>
              <a:rPr lang="en-US" altLang="zh-CN" u="sng" dirty="0"/>
              <a:t>if and only if</a:t>
            </a:r>
            <a:r>
              <a:rPr lang="en-US" altLang="zh-CN" dirty="0"/>
              <a:t> f(a)≠f(b) whenever a≠b</a:t>
            </a:r>
            <a:endParaRPr lang="en-US" altLang="zh-CN" dirty="0"/>
          </a:p>
          <a:p>
            <a:r>
              <a:rPr lang="en-US" altLang="zh-CN" dirty="0"/>
              <a:t>Using contrapositive of the implication in the definition (p→q ≡ q whenever p)</a:t>
            </a:r>
            <a:endParaRPr lang="en-US" altLang="zh-CN" dirty="0"/>
          </a:p>
          <a:p>
            <a:r>
              <a:rPr lang="en-US" altLang="zh-CN" dirty="0"/>
              <a:t>Every element of B is the image of a unique element of A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0485" name="Object 2"/>
          <p:cNvGraphicFramePr>
            <a:graphicFrameLocks noChangeAspect="1"/>
          </p:cNvGraphicFramePr>
          <p:nvPr/>
        </p:nvGraphicFramePr>
        <p:xfrm>
          <a:off x="2819400" y="3124200"/>
          <a:ext cx="400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777365" imgH="203200" progId="Equation.3">
                  <p:embed/>
                </p:oleObj>
              </mc:Choice>
              <mc:Fallback>
                <p:oleObj name="" r:id="rId1" imgW="1777365" imgH="203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3124200"/>
                        <a:ext cx="4000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3"/>
          <p:cNvGraphicFramePr>
            <a:graphicFrameLocks noChangeAspect="1"/>
          </p:cNvGraphicFramePr>
          <p:nvPr/>
        </p:nvGraphicFramePr>
        <p:xfrm>
          <a:off x="3429000" y="4114800"/>
          <a:ext cx="400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777365" imgH="203200" progId="Equation.3">
                  <p:embed/>
                </p:oleObj>
              </mc:Choice>
              <mc:Fallback>
                <p:oleObj name="" r:id="rId3" imgW="1777365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4114800"/>
                        <a:ext cx="40005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f maps {a,b,c,d} to {1,2,3,4,5} with f(a)=4, f(b)=5, f(c)=1, f(d)=3</a:t>
            </a:r>
            <a:endParaRPr lang="en-US" altLang="zh-CN" dirty="0"/>
          </a:p>
          <a:p>
            <a:r>
              <a:rPr lang="en-US" altLang="zh-CN" dirty="0"/>
              <a:t>Is f an one-to-one function?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1509" name="Picture 3" descr="02-3-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3429000"/>
            <a:ext cx="3886200" cy="2817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Let f(x)=x</a:t>
            </a:r>
            <a:r>
              <a:rPr lang="en-US" altLang="zh-CN" baseline="30000" dirty="0"/>
              <a:t>2</a:t>
            </a:r>
            <a:r>
              <a:rPr lang="en-US" altLang="zh-CN" dirty="0"/>
              <a:t>, from the set of integers to the set of integers. Is it one-to-one?</a:t>
            </a:r>
            <a:endParaRPr lang="en-US" altLang="zh-CN" dirty="0"/>
          </a:p>
          <a:p>
            <a:r>
              <a:rPr lang="en-US" altLang="zh-CN" dirty="0"/>
              <a:t>f(1)=1, f(-1)=1, f(1)=f(-1) but 1≠-1</a:t>
            </a:r>
            <a:endParaRPr lang="en-US" altLang="zh-CN" dirty="0"/>
          </a:p>
          <a:p>
            <a:r>
              <a:rPr lang="en-US" altLang="zh-CN" dirty="0"/>
              <a:t>However, f(x)=x</a:t>
            </a:r>
            <a:r>
              <a:rPr lang="en-US" altLang="zh-CN" baseline="30000" dirty="0"/>
              <a:t>2</a:t>
            </a:r>
            <a:r>
              <a:rPr lang="en-US" altLang="zh-CN" dirty="0"/>
              <a:t> is one-to-one for Z</a:t>
            </a:r>
            <a:r>
              <a:rPr lang="en-US" altLang="zh-CN" baseline="30000" dirty="0"/>
              <a:t>+</a:t>
            </a:r>
            <a:endParaRPr lang="en-US" altLang="zh-CN" baseline="30000" dirty="0"/>
          </a:p>
          <a:p>
            <a:r>
              <a:rPr lang="en-US" altLang="zh-CN" dirty="0"/>
              <a:t>Determine f(x)=x+1 from real numbers to itself is one-to-one or not</a:t>
            </a:r>
            <a:endParaRPr lang="en-US" altLang="zh-CN" dirty="0"/>
          </a:p>
          <a:p>
            <a:r>
              <a:rPr lang="en-US" altLang="zh-CN" dirty="0"/>
              <a:t>It is one-to-one. To show this, note that x+1 ≠ y+1 when x≠y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Increasing/decreasing functions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Increasing (decreasing): if f(x)≤f(y) (f(x)≥f(y)), whenever x&lt;y and x, y are in the domain of f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Strictly increasing (decreasing): if f(x)&lt;f(y)  (f(x) &gt; f(y)) whenever x&lt;y, and x, y are in the domain of f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 function that is either strictly increasing or decreasing must be one-to-one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3557" name="Object 2"/>
          <p:cNvGraphicFramePr>
            <a:graphicFrameLocks noChangeAspect="1"/>
          </p:cNvGraphicFramePr>
          <p:nvPr/>
        </p:nvGraphicFramePr>
        <p:xfrm>
          <a:off x="2819400" y="2819400"/>
          <a:ext cx="3333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777365" imgH="203200" progId="Equation.3">
                  <p:embed/>
                </p:oleObj>
              </mc:Choice>
              <mc:Fallback>
                <p:oleObj name="" r:id="rId1" imgW="1777365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2819400"/>
                        <a:ext cx="333375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Onto functions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b="1" dirty="0"/>
              <a:t>Onto</a:t>
            </a:r>
            <a:r>
              <a:rPr lang="en-US" altLang="zh-CN" dirty="0"/>
              <a:t>: A function from A to B is onto or </a:t>
            </a:r>
            <a:r>
              <a:rPr lang="en-US" altLang="zh-CN" b="1" dirty="0"/>
              <a:t>surjective</a:t>
            </a:r>
            <a:r>
              <a:rPr lang="en-US" altLang="zh-CN" dirty="0"/>
              <a:t>, </a:t>
            </a:r>
            <a:r>
              <a:rPr lang="en-US" altLang="zh-CN" u="sng" dirty="0"/>
              <a:t>if and only </a:t>
            </a:r>
            <a:r>
              <a:rPr lang="en-US" altLang="zh-CN" dirty="0"/>
              <a:t>if for every element b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∈ B there is an element a ∈ A with f(a)=b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/>
              <a:t>Every element of B is the image of some element in A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24581" name="Object 2"/>
          <p:cNvGraphicFramePr>
            <a:graphicFrameLocks noChangeAspect="1"/>
          </p:cNvGraphicFramePr>
          <p:nvPr/>
        </p:nvGraphicFramePr>
        <p:xfrm>
          <a:off x="228600" y="3276600"/>
          <a:ext cx="8743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886200" imgH="203200" progId="Equation.3">
                  <p:embed/>
                </p:oleObj>
              </mc:Choice>
              <mc:Fallback>
                <p:oleObj name="" r:id="rId1" imgW="3886200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" y="3276600"/>
                        <a:ext cx="87439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3" descr="02-3-0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762500"/>
            <a:ext cx="3035300" cy="179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3" name="TextBox 6"/>
          <p:cNvSpPr txBox="1"/>
          <p:nvPr/>
        </p:nvSpPr>
        <p:spPr>
          <a:xfrm>
            <a:off x="4876800" y="4953000"/>
            <a:ext cx="3913188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f maps from {a, b, c, d}</a:t>
            </a:r>
            <a:endParaRPr lang="en-US" altLang="zh-CN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to {1, 2, 3}, is f onto? </a:t>
            </a:r>
            <a:endParaRPr lang="en-US" altLang="zh-CN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2.3 Functions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Assign each element of a set to a particular element of a second set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7173" name="Picture 3" descr="02-3-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2971800"/>
            <a:ext cx="4530725" cy="3046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Is f(x)=x</a:t>
            </a:r>
            <a:r>
              <a:rPr lang="en-US" altLang="zh-CN" baseline="30000" dirty="0"/>
              <a:t>2 </a:t>
            </a:r>
            <a:r>
              <a:rPr lang="en-US" altLang="zh-CN" dirty="0"/>
              <a:t>from the set of integers to the set of integers onto?</a:t>
            </a:r>
            <a:endParaRPr lang="en-US" altLang="zh-CN" dirty="0"/>
          </a:p>
          <a:p>
            <a:pPr lvl="1"/>
            <a:r>
              <a:rPr lang="en-US" altLang="zh-CN" dirty="0"/>
              <a:t>f(x)=-1?</a:t>
            </a:r>
            <a:endParaRPr lang="en-US" altLang="zh-CN" dirty="0"/>
          </a:p>
          <a:p>
            <a:r>
              <a:rPr lang="en-US" altLang="zh-CN" dirty="0"/>
              <a:t>Is f(x)=x+1 from the set of integers to the set of integers onto?</a:t>
            </a:r>
            <a:endParaRPr lang="en-US" altLang="zh-CN" dirty="0"/>
          </a:p>
          <a:p>
            <a:pPr lvl="1"/>
            <a:r>
              <a:rPr lang="en-US" altLang="zh-CN" dirty="0"/>
              <a:t>It is onto, as for each integer y there is an integer x such that f(x)=y</a:t>
            </a:r>
            <a:endParaRPr lang="en-US" altLang="zh-CN" dirty="0"/>
          </a:p>
          <a:p>
            <a:pPr lvl="1"/>
            <a:r>
              <a:rPr lang="en-US" altLang="zh-CN" dirty="0"/>
              <a:t>To see this, f(x)=y iff x+1=y, which holds if and only if x=y-1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One-to-one correspondence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The function f is a </a:t>
            </a:r>
            <a:r>
              <a:rPr lang="en-US" altLang="zh-CN" b="1" dirty="0">
                <a:solidFill>
                  <a:srgbClr val="FF0000"/>
                </a:solidFill>
              </a:rPr>
              <a:t>one-and-one correspondence</a:t>
            </a:r>
            <a:r>
              <a:rPr lang="en-US" altLang="zh-CN" dirty="0"/>
              <a:t>, or </a:t>
            </a:r>
            <a:r>
              <a:rPr lang="en-US" altLang="zh-CN" b="1" dirty="0"/>
              <a:t>bijective</a:t>
            </a:r>
            <a:r>
              <a:rPr lang="en-US" altLang="zh-CN" dirty="0"/>
              <a:t>, if it is</a:t>
            </a:r>
            <a:r>
              <a:rPr lang="en-US" altLang="zh-CN" dirty="0">
                <a:solidFill>
                  <a:srgbClr val="FF0000"/>
                </a:solidFill>
              </a:rPr>
              <a:t> both</a:t>
            </a:r>
            <a:r>
              <a:rPr lang="en-US" altLang="zh-CN" dirty="0"/>
              <a:t> </a:t>
            </a:r>
            <a:r>
              <a:rPr lang="en-US" altLang="zh-CN" u="sng" dirty="0"/>
              <a:t>one-to-one</a:t>
            </a:r>
            <a:r>
              <a:rPr lang="en-US" altLang="zh-CN" dirty="0"/>
              <a:t> and </a:t>
            </a:r>
            <a:r>
              <a:rPr lang="en-US" altLang="zh-CN" u="sng" dirty="0"/>
              <a:t>onto</a:t>
            </a:r>
            <a:endParaRPr lang="en-US" altLang="zh-CN" u="sng" dirty="0"/>
          </a:p>
          <a:p>
            <a:r>
              <a:rPr lang="en-US" altLang="zh-CN" dirty="0"/>
              <a:t>Let f be the function from {a, b, c, d} to {1, 2, 3, 4} with f(a)=4, f(b)=2, f(c)=1, and f(d)=3, is f bijective?</a:t>
            </a:r>
            <a:endParaRPr lang="en-US" altLang="zh-CN" dirty="0"/>
          </a:p>
          <a:p>
            <a:pPr lvl="1"/>
            <a:r>
              <a:rPr lang="en-US" altLang="zh-CN" dirty="0"/>
              <a:t>It is one-to-one as no two values in the domain are assigned the same function value</a:t>
            </a:r>
            <a:endParaRPr lang="en-US" altLang="zh-CN" dirty="0"/>
          </a:p>
          <a:p>
            <a:pPr lvl="1"/>
            <a:r>
              <a:rPr lang="en-US" altLang="zh-CN" dirty="0"/>
              <a:t>It is onto as all four elements of the codomain are images of elements in the domain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Identity function</a:t>
            </a:r>
            <a:r>
              <a:rPr lang="en-US" altLang="zh-CN" dirty="0"/>
              <a:t>:</a:t>
            </a:r>
            <a:endParaRPr lang="en-US" altLang="zh-CN" dirty="0"/>
          </a:p>
          <a:p>
            <a:pPr marL="914400" lvl="1" indent="-514350"/>
            <a:r>
              <a:rPr lang="en-US" altLang="zh-CN" dirty="0"/>
              <a:t>It is one-to-one and onto	  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7653" name="Picture 3" descr="02-3-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8" y="1600200"/>
            <a:ext cx="9117012" cy="22685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7654" name="Object 2"/>
          <p:cNvGraphicFramePr>
            <a:graphicFrameLocks noChangeAspect="1"/>
          </p:cNvGraphicFramePr>
          <p:nvPr/>
        </p:nvGraphicFramePr>
        <p:xfrm>
          <a:off x="4038600" y="4572000"/>
          <a:ext cx="36560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1726565" imgH="215900" progId="Equation.3">
                  <p:embed/>
                </p:oleObj>
              </mc:Choice>
              <mc:Fallback>
                <p:oleObj name="" r:id="rId2" imgW="1726565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38600" y="4572000"/>
                        <a:ext cx="36560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2.3 Inverse function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Consider a one-to-one correspondence f from A to B</a:t>
            </a:r>
            <a:endParaRPr lang="en-US" altLang="zh-CN" dirty="0"/>
          </a:p>
          <a:p>
            <a:r>
              <a:rPr lang="en-US" altLang="zh-CN" dirty="0"/>
              <a:t>Since f is onto, every element of B is the image of some element in A</a:t>
            </a:r>
            <a:endParaRPr lang="en-US" altLang="zh-CN" dirty="0"/>
          </a:p>
          <a:p>
            <a:r>
              <a:rPr lang="en-US" altLang="zh-CN" dirty="0"/>
              <a:t>Since f is also one-to-one, every element of B is the image of a unique element of A</a:t>
            </a:r>
            <a:endParaRPr lang="en-US" altLang="zh-CN" dirty="0"/>
          </a:p>
          <a:p>
            <a:r>
              <a:rPr lang="en-US" altLang="zh-CN" dirty="0"/>
              <a:t>Thus, we can define a new function from B to A that reverses the correspondence given by f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Inverse function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Let f be a one-to-one correspondence from the set A to the set B</a:t>
            </a:r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b="1" dirty="0"/>
              <a:t>inverse function </a:t>
            </a:r>
            <a:r>
              <a:rPr lang="en-US" altLang="zh-CN" dirty="0"/>
              <a:t>of f is the function that assigns an element b belonging to B the </a:t>
            </a:r>
            <a:r>
              <a:rPr lang="en-US" altLang="zh-CN" u="sng" dirty="0"/>
              <a:t>unique</a:t>
            </a:r>
            <a:r>
              <a:rPr lang="en-US" altLang="zh-CN" dirty="0"/>
              <a:t> element a in A such that f(a)=b</a:t>
            </a:r>
            <a:endParaRPr lang="en-US" altLang="zh-CN" dirty="0"/>
          </a:p>
          <a:p>
            <a:r>
              <a:rPr lang="en-US" altLang="zh-CN" dirty="0"/>
              <a:t>Denoted by f</a:t>
            </a:r>
            <a:r>
              <a:rPr lang="en-US" altLang="zh-CN" baseline="30000" dirty="0"/>
              <a:t>-1</a:t>
            </a:r>
            <a:r>
              <a:rPr lang="en-US" altLang="zh-CN" dirty="0"/>
              <a:t>, hence f</a:t>
            </a:r>
            <a:r>
              <a:rPr lang="en-US" altLang="zh-CN" baseline="30000" dirty="0"/>
              <a:t>-1</a:t>
            </a:r>
            <a:r>
              <a:rPr lang="en-US" altLang="zh-CN" dirty="0"/>
              <a:t>(b)=a when f(a)=b</a:t>
            </a:r>
            <a:endParaRPr lang="en-US" altLang="zh-CN" dirty="0"/>
          </a:p>
          <a:p>
            <a:r>
              <a:rPr lang="en-US" altLang="zh-CN" dirty="0"/>
              <a:t>Note f</a:t>
            </a:r>
            <a:r>
              <a:rPr lang="en-US" altLang="zh-CN" baseline="30000" dirty="0"/>
              <a:t>-1 </a:t>
            </a:r>
            <a:r>
              <a:rPr lang="en-US" altLang="zh-CN" dirty="0"/>
              <a:t>is not the same as 1/f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One-to-one correspondence and inverse function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If a function f is not one-to-one correspondence, cannot define an inverse function of f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 one-to-one correspondence </a:t>
            </a:r>
            <a:r>
              <a:rPr lang="en-US" altLang="zh-CN" dirty="0"/>
              <a:t>is called </a:t>
            </a:r>
            <a:r>
              <a:rPr lang="en-US" altLang="zh-CN" b="1" dirty="0"/>
              <a:t>invertible</a:t>
            </a:r>
            <a:endParaRPr lang="en-US" altLang="zh-CN" b="1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9221" name="Picture 3" descr="02-3-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3048000"/>
            <a:ext cx="4330700" cy="2581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f is a function from {a, b, c} to {1, 2, 3} with f(a)=2, f(b)=3, f(c)=1. Is it invertible? What is it its inverse?</a:t>
            </a:r>
            <a:endParaRPr lang="en-US" altLang="zh-CN" dirty="0"/>
          </a:p>
          <a:p>
            <a:r>
              <a:rPr lang="en-US" altLang="zh-CN" dirty="0"/>
              <a:t>Let f: Z→Z such that f(x)=x+1, Is f invertible? If so, what is its inverse?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y=x+1, x=y-1, f</a:t>
            </a:r>
            <a:r>
              <a:rPr lang="en-US" altLang="zh-CN" baseline="30000" dirty="0"/>
              <a:t>-1</a:t>
            </a:r>
            <a:r>
              <a:rPr lang="en-US" altLang="zh-CN" dirty="0"/>
              <a:t>(y)=y-1</a:t>
            </a:r>
            <a:endParaRPr lang="en-US" altLang="zh-CN" dirty="0"/>
          </a:p>
          <a:p>
            <a:r>
              <a:rPr lang="en-US" altLang="zh-CN" dirty="0"/>
              <a:t>Let f: R→R with f(x)=x</a:t>
            </a:r>
            <a:r>
              <a:rPr lang="en-US" altLang="zh-CN" baseline="30000" dirty="0"/>
              <a:t>2</a:t>
            </a:r>
            <a:r>
              <a:rPr lang="en-US" altLang="zh-CN" dirty="0"/>
              <a:t>, Is it invertible?</a:t>
            </a:r>
            <a:endParaRPr lang="en-US" altLang="zh-CN" dirty="0"/>
          </a:p>
          <a:p>
            <a:pPr lvl="1"/>
            <a:r>
              <a:rPr lang="en-US" altLang="zh-CN" dirty="0"/>
              <a:t>Since f(2)=f(-2)=4, f is not one-to-one, and so not invertible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Sometimes we restrict the domain or the codomain of a function or both, to have an invertible function</a:t>
            </a:r>
            <a:endParaRPr lang="en-US" altLang="zh-CN" dirty="0"/>
          </a:p>
          <a:p>
            <a:r>
              <a:rPr lang="en-US" altLang="zh-CN" dirty="0"/>
              <a:t>The function f(x)=x</a:t>
            </a:r>
            <a:r>
              <a:rPr lang="en-US" altLang="zh-CN" baseline="30000" dirty="0"/>
              <a:t>2</a:t>
            </a:r>
            <a:r>
              <a:rPr lang="en-US" altLang="zh-CN" dirty="0"/>
              <a:t>, from R</a:t>
            </a:r>
            <a:r>
              <a:rPr lang="en-US" altLang="zh-CN" baseline="30000" dirty="0"/>
              <a:t>+</a:t>
            </a:r>
            <a:r>
              <a:rPr lang="en-US" altLang="zh-CN" dirty="0"/>
              <a:t> to R</a:t>
            </a:r>
            <a:r>
              <a:rPr lang="en-US" altLang="zh-CN" baseline="30000" dirty="0"/>
              <a:t>+</a:t>
            </a:r>
            <a:r>
              <a:rPr lang="en-US" altLang="zh-CN" dirty="0"/>
              <a:t> is </a:t>
            </a:r>
            <a:endParaRPr lang="en-US" altLang="zh-CN" dirty="0"/>
          </a:p>
          <a:p>
            <a:pPr lvl="1"/>
            <a:r>
              <a:rPr lang="en-US" altLang="zh-CN" dirty="0"/>
              <a:t>one-to-one : If f(x)=f(y), then x</a:t>
            </a:r>
            <a:r>
              <a:rPr lang="en-US" altLang="zh-CN" baseline="30000" dirty="0"/>
              <a:t>2</a:t>
            </a:r>
            <a:r>
              <a:rPr lang="en-US" altLang="zh-CN" dirty="0"/>
              <a:t>=y</a:t>
            </a:r>
            <a:r>
              <a:rPr lang="en-US" altLang="zh-CN" baseline="30000" dirty="0"/>
              <a:t>2</a:t>
            </a:r>
            <a:r>
              <a:rPr lang="en-US" altLang="zh-CN" dirty="0"/>
              <a:t>, then x+y=0 or x-y=0, so x=-y or x=y</a:t>
            </a:r>
            <a:endParaRPr lang="en-US" altLang="zh-CN" dirty="0"/>
          </a:p>
          <a:p>
            <a:pPr lvl="1"/>
            <a:r>
              <a:rPr lang="en-US" altLang="zh-CN" dirty="0"/>
              <a:t>onto: y= x</a:t>
            </a:r>
            <a:r>
              <a:rPr lang="en-US" altLang="zh-CN" baseline="30000" dirty="0"/>
              <a:t>2</a:t>
            </a:r>
            <a:r>
              <a:rPr lang="en-US" altLang="zh-CN" dirty="0"/>
              <a:t>, every non-negative real number has a square root</a:t>
            </a:r>
            <a:endParaRPr lang="en-US" altLang="zh-CN" dirty="0"/>
          </a:p>
          <a:p>
            <a:pPr lvl="1"/>
            <a:r>
              <a:rPr lang="en-US" altLang="zh-CN" dirty="0"/>
              <a:t>inverse function: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1269" name="Object 2"/>
          <p:cNvGraphicFramePr>
            <a:graphicFrameLocks noChangeAspect="1"/>
          </p:cNvGraphicFramePr>
          <p:nvPr/>
        </p:nvGraphicFramePr>
        <p:xfrm>
          <a:off x="4267200" y="5562600"/>
          <a:ext cx="1828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12165" imgH="254000" progId="Equation.3">
                  <p:embed/>
                </p:oleObj>
              </mc:Choice>
              <mc:Fallback>
                <p:oleObj name="" r:id="rId1" imgW="812165" imgH="2540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67200" y="5562600"/>
                        <a:ext cx="18288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Composition of functions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Let g be a function from A to B and f be a function from B to C, the composition of the functions f and g, denoted by f ◦ g, is defined by</a:t>
            </a:r>
            <a:r>
              <a:rPr lang="en-US" altLang="zh-CN" dirty="0">
                <a:solidFill>
                  <a:srgbClr val="FF0000"/>
                </a:solidFill>
              </a:rPr>
              <a:t> (f ◦ g)(a)=f(g(a))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First apply g to a to obtain </a:t>
            </a:r>
            <a:r>
              <a:rPr lang="en-US" altLang="zh-CN" dirty="0">
                <a:solidFill>
                  <a:srgbClr val="FF0000"/>
                </a:solidFill>
              </a:rPr>
              <a:t>g(a)</a:t>
            </a:r>
            <a:endParaRPr lang="en-US" altLang="zh-CN" dirty="0"/>
          </a:p>
          <a:p>
            <a:pPr lvl="1"/>
            <a:r>
              <a:rPr lang="en-US" altLang="zh-CN" dirty="0"/>
              <a:t>Then apply f to g(a) to obtain (f ◦ g)(a)=f(g(a))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Composition of functions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Note f ◦ g cannot be defined unless the range of g is a subset of the domain of f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126480"/>
            <a:ext cx="2133600" cy="365125"/>
          </a:xfrm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3317" name="Picture 3" descr="02-3-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752600"/>
            <a:ext cx="6007100" cy="3176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Function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A </a:t>
            </a:r>
            <a:r>
              <a:rPr lang="en-US" altLang="zh-CN" b="1" dirty="0"/>
              <a:t>function</a:t>
            </a:r>
            <a:r>
              <a:rPr lang="en-US" altLang="zh-CN" dirty="0"/>
              <a:t> f from A to B, f:A→B, is an assignment of </a:t>
            </a:r>
            <a:r>
              <a:rPr lang="en-US" altLang="zh-CN" b="1" dirty="0"/>
              <a:t>exactly one </a:t>
            </a:r>
            <a:r>
              <a:rPr lang="en-US" altLang="zh-CN" dirty="0"/>
              <a:t>element of B to </a:t>
            </a:r>
            <a:r>
              <a:rPr lang="en-US" altLang="zh-CN" dirty="0">
                <a:solidFill>
                  <a:srgbClr val="FF0000"/>
                </a:solidFill>
              </a:rPr>
              <a:t>each element of A</a:t>
            </a:r>
            <a:endParaRPr lang="en-US" altLang="zh-CN" dirty="0"/>
          </a:p>
          <a:p>
            <a:r>
              <a:rPr lang="en-US" altLang="zh-CN" dirty="0"/>
              <a:t>f(a)=b if b is the unique element of B assigned by the function f to the element a</a:t>
            </a:r>
            <a:endParaRPr lang="en-US" altLang="zh-CN" dirty="0"/>
          </a:p>
          <a:p>
            <a:r>
              <a:rPr lang="en-US" altLang="zh-CN" dirty="0"/>
              <a:t>Sometimes also called </a:t>
            </a:r>
            <a:r>
              <a:rPr lang="en-US" altLang="zh-CN" b="1" dirty="0"/>
              <a:t>mapping</a:t>
            </a:r>
            <a:r>
              <a:rPr lang="en-US" altLang="zh-CN" dirty="0"/>
              <a:t> or </a:t>
            </a:r>
            <a:r>
              <a:rPr lang="en-US" altLang="zh-CN" b="1" dirty="0"/>
              <a:t>transformation</a:t>
            </a:r>
            <a:r>
              <a:rPr lang="en-US" altLang="zh-CN" dirty="0"/>
              <a:t>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g: {a, b, c} → {a, b, c}, g(a)=b, g(b)=c, g(c)=a, and f:{a,b,c} →{1,2,3}, f(a)=3, f(b)=2, f(c)=1. What are f ◦ g  and g ◦ f? </a:t>
            </a:r>
            <a:endParaRPr lang="en-US" altLang="zh-CN" dirty="0"/>
          </a:p>
          <a:p>
            <a:r>
              <a:rPr lang="en-US" altLang="zh-CN" dirty="0"/>
              <a:t>(f◦g)(a)=f(g(a))=f(b)=2,(f◦g)(b)=f(g(b))=f(c)=1, 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(f◦g)(c)=f(a)=3</a:t>
            </a:r>
            <a:endParaRPr lang="en-US" altLang="zh-CN" dirty="0"/>
          </a:p>
          <a:p>
            <a:r>
              <a:rPr lang="en-US" altLang="zh-CN" dirty="0"/>
              <a:t>(g◦f)(a)=g(f(a))=g(3) not defined. g◦f is not defined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f(x)=2x+3, g(x)=3x+2. What are f ◦ g  and g ◦ f? </a:t>
            </a:r>
            <a:endParaRPr lang="en-US" altLang="zh-CN" dirty="0"/>
          </a:p>
          <a:p>
            <a:r>
              <a:rPr lang="en-US" altLang="zh-CN" dirty="0"/>
              <a:t>(f ◦ g)(x)=f(g(x))=f(3x+2)=2(3x+2)+3=6x+7</a:t>
            </a:r>
            <a:endParaRPr lang="en-US" altLang="zh-CN" dirty="0"/>
          </a:p>
          <a:p>
            <a:r>
              <a:rPr lang="en-US" altLang="zh-CN" dirty="0"/>
              <a:t>(g ◦ f)(x)=g(f(x))=g(2x+3)=3(2x+3)+2=6x+11</a:t>
            </a:r>
            <a:endParaRPr lang="en-US" altLang="zh-CN" dirty="0"/>
          </a:p>
          <a:p>
            <a:r>
              <a:rPr lang="en-US" altLang="zh-CN" dirty="0"/>
              <a:t>Note that f ◦ g  and g ◦ f are defined in this example, but they are not equal</a:t>
            </a:r>
            <a:endParaRPr lang="en-US" altLang="zh-CN" dirty="0"/>
          </a:p>
          <a:p>
            <a:r>
              <a:rPr lang="en-US" altLang="zh-CN" dirty="0"/>
              <a:t>The commutative law does not hold for composition of functions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 and f</a:t>
            </a:r>
            <a:r>
              <a:rPr lang="en-US" altLang="zh-CN" kern="1200" baseline="300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-1</a:t>
            </a:r>
            <a:endParaRPr lang="en-US" altLang="zh-CN" kern="1200" baseline="300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f and f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form an identity function in any order</a:t>
            </a:r>
            <a:endParaRPr lang="en-US" altLang="zh-CN" sz="2800" dirty="0"/>
          </a:p>
          <a:p>
            <a:r>
              <a:rPr lang="en-US" altLang="zh-CN" sz="2800" dirty="0"/>
              <a:t>Let f: A →B with f(a)=b</a:t>
            </a:r>
            <a:endParaRPr lang="en-US" altLang="zh-CN" sz="2800" dirty="0"/>
          </a:p>
          <a:p>
            <a:r>
              <a:rPr lang="en-US" altLang="zh-CN" sz="2800" dirty="0"/>
              <a:t>Suppose f is one-to-one correspondence from A to B </a:t>
            </a:r>
            <a:endParaRPr lang="en-US" altLang="zh-CN" sz="2800" dirty="0"/>
          </a:p>
          <a:p>
            <a:r>
              <a:rPr lang="en-US" altLang="zh-CN" sz="2800" dirty="0"/>
              <a:t>Then f</a:t>
            </a:r>
            <a:r>
              <a:rPr lang="en-US" altLang="zh-CN" sz="2800" baseline="30000" dirty="0"/>
              <a:t>-1  </a:t>
            </a:r>
            <a:r>
              <a:rPr lang="en-US" altLang="zh-CN" sz="2800" dirty="0"/>
              <a:t>is one-to-one correspondence from B to A</a:t>
            </a:r>
            <a:endParaRPr lang="en-US" altLang="zh-CN" sz="2800" dirty="0"/>
          </a:p>
          <a:p>
            <a:r>
              <a:rPr lang="en-US" altLang="zh-CN" sz="2800" dirty="0"/>
              <a:t>The inverse function reverses the correspondence of f, so f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(b)=a when f(a)=b, and f(a)=b when f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(b)=a</a:t>
            </a:r>
            <a:endParaRPr lang="en-US" altLang="zh-CN" sz="2800" dirty="0"/>
          </a:p>
          <a:p>
            <a:r>
              <a:rPr lang="en-US" altLang="zh-CN" sz="2800" dirty="0"/>
              <a:t>(f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◦f)(a)=f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(f(a))=f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(b)=a, and</a:t>
            </a:r>
            <a:endParaRPr lang="en-US" altLang="zh-CN" sz="2800" dirty="0"/>
          </a:p>
          <a:p>
            <a:r>
              <a:rPr lang="en-US" altLang="zh-CN" sz="2800" dirty="0"/>
              <a:t>(f ◦ f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)(b)=f(f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)(b))=f(a)=b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6389" name="Object 2"/>
          <p:cNvGraphicFramePr>
            <a:graphicFrameLocks noChangeAspect="1"/>
          </p:cNvGraphicFramePr>
          <p:nvPr/>
        </p:nvGraphicFramePr>
        <p:xfrm>
          <a:off x="685800" y="5638800"/>
          <a:ext cx="80645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810000" imgH="482600" progId="Equation.3">
                  <p:embed/>
                </p:oleObj>
              </mc:Choice>
              <mc:Fallback>
                <p:oleObj name="" r:id="rId1" imgW="3810000" imgH="482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5638800"/>
                        <a:ext cx="806450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Graphs of functions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Associate a set of pairs in A x B to each function from A to B</a:t>
            </a:r>
            <a:endParaRPr lang="en-US" altLang="zh-CN" dirty="0"/>
          </a:p>
          <a:p>
            <a:r>
              <a:rPr lang="en-US" altLang="zh-CN" dirty="0"/>
              <a:t>The set of pairs is called the graph of the function: {(a,b)|a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∈A, b ∈ B, and f(a)=b}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7413" name="Picture 3" descr="02-3-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713163"/>
            <a:ext cx="2668588" cy="29924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4" name="Picture 3" descr="02-3-0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902075"/>
            <a:ext cx="2774950" cy="2803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5" name="TextBox 6"/>
          <p:cNvSpPr txBox="1"/>
          <p:nvPr/>
        </p:nvSpPr>
        <p:spPr>
          <a:xfrm>
            <a:off x="3124200" y="4038600"/>
            <a:ext cx="15192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f(x)=2x+1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7416" name="TextBox 7"/>
          <p:cNvSpPr txBox="1"/>
          <p:nvPr/>
        </p:nvSpPr>
        <p:spPr>
          <a:xfrm>
            <a:off x="4724400" y="5715000"/>
            <a:ext cx="11112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f(x)=x</a:t>
            </a:r>
            <a:r>
              <a:rPr lang="en-US" altLang="zh-CN" baseline="30000" dirty="0">
                <a:latin typeface="Arial" panose="020B0604020202020204" pitchFamily="34" charset="0"/>
              </a:rPr>
              <a:t>2</a:t>
            </a:r>
            <a:endParaRPr lang="en-US" altLang="zh-CN" baseline="30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8436" name="Picture 3" descr="02-3-0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447800"/>
            <a:ext cx="7912100" cy="33718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843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1143000" y="5394325"/>
          <a:ext cx="2362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862965" imgH="228600" progId="Equation.3">
                  <p:embed/>
                </p:oleObj>
              </mc:Choice>
              <mc:Fallback>
                <p:oleObj name="" r:id="rId2" imgW="862965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143000" y="5394325"/>
                        <a:ext cx="2362200" cy="6254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Content Placeholder 6"/>
          <p:cNvGraphicFramePr>
            <a:graphicFrameLocks noChangeAspect="1"/>
          </p:cNvGraphicFramePr>
          <p:nvPr/>
        </p:nvGraphicFramePr>
        <p:xfrm>
          <a:off x="4873625" y="5410200"/>
          <a:ext cx="2674938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977900" imgH="228600" progId="Equation.3">
                  <p:embed/>
                </p:oleObj>
              </mc:Choice>
              <mc:Fallback>
                <p:oleObj name="" r:id="rId4" imgW="9779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73625" y="5410200"/>
                        <a:ext cx="2674938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5222875" cy="519874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600" y="467995"/>
            <a:ext cx="8209280" cy="7569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745220" cy="9772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971800"/>
            <a:ext cx="8081645" cy="234061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2.4 Sequences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Ordered list of elements</a:t>
            </a:r>
            <a:endParaRPr lang="en-US" altLang="zh-CN" dirty="0"/>
          </a:p>
          <a:p>
            <a:pPr lvl="1"/>
            <a:r>
              <a:rPr lang="en-US" altLang="zh-CN" dirty="0"/>
              <a:t>e.g., 1, 2, 3, 5, 8 is a sequence with 5 elements </a:t>
            </a:r>
            <a:endParaRPr lang="en-US" altLang="zh-CN" dirty="0"/>
          </a:p>
          <a:p>
            <a:pPr lvl="1"/>
            <a:r>
              <a:rPr lang="en-US" altLang="zh-CN" dirty="0"/>
              <a:t>1, 3, 9, 27, 81, …, 30, …, is an infinite sequence</a:t>
            </a:r>
            <a:endParaRPr lang="en-US" altLang="zh-CN" dirty="0"/>
          </a:p>
          <a:p>
            <a:r>
              <a:rPr lang="en-US" altLang="zh-CN" b="1" dirty="0"/>
              <a:t>Sequence</a:t>
            </a:r>
            <a:r>
              <a:rPr lang="en-US" altLang="zh-CN" dirty="0"/>
              <a:t> {a</a:t>
            </a:r>
            <a:r>
              <a:rPr lang="en-US" altLang="zh-CN" baseline="-25000" dirty="0"/>
              <a:t>n</a:t>
            </a:r>
            <a:r>
              <a:rPr lang="en-US" altLang="zh-CN" dirty="0"/>
              <a:t>}: a function from a subset of the set of integers (usually either the set of {0, 1, 2, …} or the set {1, 2, 3, …}) to a set S</a:t>
            </a:r>
            <a:endParaRPr lang="en-US" altLang="zh-CN" dirty="0"/>
          </a:p>
          <a:p>
            <a:r>
              <a:rPr lang="en-US" altLang="zh-CN" dirty="0"/>
              <a:t>Use a</a:t>
            </a:r>
            <a:r>
              <a:rPr lang="en-US" altLang="zh-CN" baseline="-25000" dirty="0"/>
              <a:t>n</a:t>
            </a:r>
            <a:r>
              <a:rPr lang="en-US" altLang="zh-CN" dirty="0"/>
              <a:t> to denote the image of the integer n</a:t>
            </a:r>
            <a:endParaRPr lang="en-US" altLang="zh-CN" dirty="0"/>
          </a:p>
          <a:p>
            <a:r>
              <a:rPr lang="en-US" altLang="zh-CN" dirty="0"/>
              <a:t>Call a</a:t>
            </a:r>
            <a:r>
              <a:rPr lang="en-US" altLang="zh-CN" baseline="-25000" dirty="0"/>
              <a:t>n</a:t>
            </a:r>
            <a:r>
              <a:rPr lang="en-US" altLang="zh-CN" dirty="0"/>
              <a:t> a </a:t>
            </a:r>
            <a:r>
              <a:rPr lang="en-US" altLang="zh-CN" b="1" dirty="0"/>
              <a:t>term</a:t>
            </a:r>
            <a:r>
              <a:rPr lang="en-US" altLang="zh-CN" dirty="0"/>
              <a:t> of the sequence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Sequences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Example: {a</a:t>
            </a:r>
            <a:r>
              <a:rPr lang="en-US" altLang="zh-CN" baseline="-25000" dirty="0"/>
              <a:t>n</a:t>
            </a:r>
            <a:r>
              <a:rPr lang="en-US" altLang="zh-CN" dirty="0"/>
              <a:t>} where a</a:t>
            </a:r>
            <a:r>
              <a:rPr lang="en-US" altLang="zh-CN" baseline="-25000" dirty="0"/>
              <a:t>n</a:t>
            </a:r>
            <a:r>
              <a:rPr lang="en-US" altLang="zh-CN" dirty="0"/>
              <a:t>=1/n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a</a:t>
            </a:r>
            <a:r>
              <a:rPr lang="en-US" altLang="zh-CN" baseline="-25000" dirty="0"/>
              <a:t>3</a:t>
            </a:r>
            <a:r>
              <a:rPr lang="en-US" altLang="zh-CN" dirty="0"/>
              <a:t>, a</a:t>
            </a:r>
            <a:r>
              <a:rPr lang="en-US" altLang="zh-CN" baseline="-25000" dirty="0"/>
              <a:t>4</a:t>
            </a:r>
            <a:r>
              <a:rPr lang="en-US" altLang="zh-CN" dirty="0"/>
              <a:t>, …</a:t>
            </a:r>
            <a:endParaRPr lang="en-US" altLang="zh-CN" dirty="0"/>
          </a:p>
          <a:p>
            <a:pPr lvl="1"/>
            <a:r>
              <a:rPr lang="en-US" altLang="zh-CN" dirty="0"/>
              <a:t>1, ½, 1/3, ¼,…</a:t>
            </a:r>
            <a:endParaRPr lang="en-US" altLang="zh-CN" dirty="0"/>
          </a:p>
          <a:p>
            <a:r>
              <a:rPr lang="en-US" altLang="zh-CN" dirty="0"/>
              <a:t>When the elements of an infinite set can be </a:t>
            </a:r>
            <a:r>
              <a:rPr lang="en-US" altLang="zh-CN" u="sng" dirty="0"/>
              <a:t>listed</a:t>
            </a:r>
            <a:r>
              <a:rPr lang="en-US" altLang="zh-CN" dirty="0"/>
              <a:t>, the set is called </a:t>
            </a:r>
            <a:r>
              <a:rPr lang="en-US" altLang="zh-CN" b="1" dirty="0"/>
              <a:t>countable</a:t>
            </a:r>
            <a:endParaRPr lang="en-US" altLang="zh-CN" b="1" dirty="0"/>
          </a:p>
          <a:p>
            <a:r>
              <a:rPr lang="en-US" altLang="zh-CN" dirty="0"/>
              <a:t>Will show that the set of positive rational numbers is countable, but the set of real numbers is not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Geometric progression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b="1" dirty="0"/>
              <a:t>Geometric progression</a:t>
            </a:r>
            <a:r>
              <a:rPr lang="en-US" altLang="zh-CN" sz="2800" dirty="0"/>
              <a:t>: a sequence of the form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    a, ar, ar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, ar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,…, ar</a:t>
            </a:r>
            <a:r>
              <a:rPr lang="en-US" altLang="zh-CN" sz="2800" baseline="30000" dirty="0"/>
              <a:t>n</a:t>
            </a:r>
            <a:endParaRPr lang="en-US" altLang="zh-CN" sz="2800" baseline="30000" dirty="0"/>
          </a:p>
          <a:p>
            <a:pPr>
              <a:buNone/>
            </a:pPr>
            <a:r>
              <a:rPr lang="en-US" altLang="zh-CN" sz="2800" baseline="30000" dirty="0"/>
              <a:t> </a:t>
            </a:r>
            <a:r>
              <a:rPr lang="en-US" altLang="zh-CN" sz="2800" dirty="0"/>
              <a:t>    where the initial term a and common ratio r are real numbers</a:t>
            </a:r>
            <a:endParaRPr lang="en-US" altLang="zh-CN" sz="2800" dirty="0"/>
          </a:p>
          <a:p>
            <a:r>
              <a:rPr lang="en-US" altLang="zh-CN" sz="2800" dirty="0"/>
              <a:t>Can be written as f(x)=a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∙ </a:t>
            </a:r>
            <a:r>
              <a:rPr lang="en-US" altLang="zh-CN" sz="2800" dirty="0"/>
              <a:t>r</a:t>
            </a:r>
            <a:r>
              <a:rPr lang="en-US" altLang="zh-CN" sz="2800" baseline="30000" dirty="0"/>
              <a:t>x</a:t>
            </a:r>
            <a:endParaRPr lang="en-US" altLang="zh-CN" sz="2800" baseline="30000" dirty="0"/>
          </a:p>
          <a:p>
            <a:r>
              <a:rPr lang="en-US" altLang="zh-CN" sz="2800" dirty="0"/>
              <a:t>The sequences {b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} with b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=(-1)</a:t>
            </a:r>
            <a:r>
              <a:rPr lang="en-US" altLang="zh-CN" sz="2800" baseline="30000" dirty="0"/>
              <a:t>n</a:t>
            </a:r>
            <a:r>
              <a:rPr lang="en-US" altLang="zh-CN" sz="2800" dirty="0"/>
              <a:t>, {c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} with c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=2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∙5</a:t>
            </a:r>
            <a:r>
              <a:rPr lang="en-US" altLang="zh-CN" sz="2800" baseline="30000" dirty="0">
                <a:latin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, </a:t>
            </a:r>
            <a:r>
              <a:rPr lang="en-US" altLang="zh-CN" sz="2800" dirty="0"/>
              <a:t>{d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} with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d</a:t>
            </a:r>
            <a:r>
              <a:rPr lang="en-US" altLang="zh-CN" sz="2800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=6 ∙(1/3)</a:t>
            </a:r>
            <a:r>
              <a:rPr lang="en-US" altLang="zh-CN" sz="2800" baseline="30000" dirty="0">
                <a:latin typeface="Cambria Math" panose="02040503050406030204" pitchFamily="18" charset="0"/>
                <a:cs typeface="Cambria Math" panose="02040503050406030204" pitchFamily="18" charset="0"/>
              </a:rPr>
              <a:t>n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are geometric progression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 lvl="1"/>
            <a:r>
              <a:rPr lang="en-US" altLang="zh-CN" sz="2400" dirty="0"/>
              <a:t>b</a:t>
            </a:r>
            <a:r>
              <a:rPr lang="en-US" altLang="zh-CN" sz="2400" baseline="-25000" dirty="0"/>
              <a:t>n </a:t>
            </a: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: 1, -1, 1, -1, 1,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endParaRPr lang="en-US" altLang="zh-CN" sz="2400" baseline="30000" dirty="0"/>
          </a:p>
          <a:p>
            <a:pPr lvl="1"/>
            <a:r>
              <a:rPr lang="en-US" altLang="zh-CN" sz="2400" dirty="0"/>
              <a:t>c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: 2, 10, 50, 250, 1250, …</a:t>
            </a:r>
            <a:endParaRPr lang="en-US" altLang="zh-CN" sz="2400" dirty="0"/>
          </a:p>
          <a:p>
            <a:pPr lvl="1"/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d</a:t>
            </a:r>
            <a:r>
              <a:rPr lang="en-US" altLang="zh-CN" sz="2400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n:</a:t>
            </a: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 6, 2, 2/3, 2/9, 2/27, 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Function and relation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 vert="horz" wrap="square" lIns="91440" tIns="45720" rIns="91440" bIns="45720" anchor="t"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800" dirty="0"/>
              <a:t>f:A→B can be defined in terms of a relation from A to B</a:t>
            </a:r>
            <a:endParaRPr lang="en-US" altLang="zh-CN" sz="2800" dirty="0"/>
          </a:p>
          <a:p>
            <a:r>
              <a:rPr lang="en-US" altLang="zh-CN" sz="2800" dirty="0"/>
              <a:t>Recall a </a:t>
            </a:r>
            <a:r>
              <a:rPr lang="en-US" altLang="zh-CN" sz="2800" b="1" dirty="0"/>
              <a:t>relation</a:t>
            </a:r>
            <a:r>
              <a:rPr lang="en-US" altLang="zh-CN" sz="2800" dirty="0"/>
              <a:t> from A to B is just a subset of A x B</a:t>
            </a:r>
            <a:endParaRPr lang="en-US" altLang="zh-CN" sz="2800" dirty="0"/>
          </a:p>
          <a:p>
            <a:r>
              <a:rPr lang="en-US" altLang="zh-CN" sz="2800" dirty="0"/>
              <a:t>A relation from A to B that contains one, and only one, ordered pair (a,b) for every element a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∈ A, defines a function f from A to B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r>
              <a:rPr lang="en-US" altLang="zh-CN" sz="2800" dirty="0"/>
              <a:t>f(a)=b where (a,b) is the </a:t>
            </a:r>
            <a:r>
              <a:rPr lang="en-US" altLang="zh-CN" sz="2800" u="sng" dirty="0"/>
              <a:t>unique</a:t>
            </a:r>
            <a:r>
              <a:rPr lang="en-US" altLang="zh-CN" sz="2800" dirty="0"/>
              <a:t> </a:t>
            </a:r>
            <a:r>
              <a:rPr lang="en-US" altLang="zh-CN" sz="2800" u="sng" dirty="0"/>
              <a:t>ordered pair </a:t>
            </a:r>
            <a:r>
              <a:rPr lang="en-US" altLang="zh-CN" sz="2800" dirty="0"/>
              <a:t>in the relation</a:t>
            </a:r>
            <a:endParaRPr lang="en-US" altLang="zh-CN" sz="28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9221" name="Picture 3" descr="02-3-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1219200"/>
            <a:ext cx="3475038" cy="1516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Arithmetic progression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b="1" dirty="0"/>
              <a:t>Arithmetic progression</a:t>
            </a:r>
            <a:r>
              <a:rPr lang="en-US" altLang="zh-CN" dirty="0"/>
              <a:t>: a sequence of the form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a, a+d, a+2d, …, a+nd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where the initial term a and the common difference d are real numbers</a:t>
            </a:r>
            <a:endParaRPr lang="en-US" altLang="zh-CN" dirty="0"/>
          </a:p>
          <a:p>
            <a:r>
              <a:rPr lang="en-US" altLang="zh-CN" dirty="0"/>
              <a:t>Can be written as f(x)=a+dx</a:t>
            </a:r>
            <a:endParaRPr lang="en-US" altLang="zh-CN" dirty="0"/>
          </a:p>
          <a:p>
            <a:r>
              <a:rPr lang="en-US" altLang="zh-CN" dirty="0"/>
              <a:t>{s</a:t>
            </a:r>
            <a:r>
              <a:rPr lang="en-US" altLang="zh-CN" baseline="-25000" dirty="0"/>
              <a:t>n</a:t>
            </a:r>
            <a:r>
              <a:rPr lang="en-US" altLang="zh-CN" dirty="0"/>
              <a:t>} with s</a:t>
            </a:r>
            <a:r>
              <a:rPr lang="en-US" altLang="zh-CN" baseline="-25000" dirty="0"/>
              <a:t>n</a:t>
            </a:r>
            <a:r>
              <a:rPr lang="en-US" altLang="zh-CN" dirty="0"/>
              <a:t>=-1+4n, {t</a:t>
            </a:r>
            <a:r>
              <a:rPr lang="en-US" altLang="zh-CN" baseline="-25000" dirty="0"/>
              <a:t>n</a:t>
            </a:r>
            <a:r>
              <a:rPr lang="en-US" altLang="zh-CN" dirty="0"/>
              <a:t>} with t</a:t>
            </a:r>
            <a:r>
              <a:rPr lang="en-US" altLang="zh-CN" baseline="-25000" dirty="0"/>
              <a:t>n</a:t>
            </a:r>
            <a:r>
              <a:rPr lang="en-US" altLang="zh-CN" dirty="0"/>
              <a:t>=7-3n</a:t>
            </a:r>
            <a:endParaRPr lang="en-US" altLang="zh-CN" dirty="0"/>
          </a:p>
          <a:p>
            <a:pPr lvl="1"/>
            <a:r>
              <a:rPr lang="en-US" altLang="zh-CN" dirty="0"/>
              <a:t>{s</a:t>
            </a:r>
            <a:r>
              <a:rPr lang="en-US" altLang="zh-CN" baseline="-25000" dirty="0"/>
              <a:t>n</a:t>
            </a:r>
            <a:r>
              <a:rPr lang="en-US" altLang="zh-CN" dirty="0"/>
              <a:t>}: -1, 3, 7, 11, …</a:t>
            </a:r>
            <a:endParaRPr lang="en-US" altLang="zh-CN" dirty="0"/>
          </a:p>
          <a:p>
            <a:pPr lvl="1"/>
            <a:r>
              <a:rPr lang="en-US" altLang="zh-CN" dirty="0"/>
              <a:t>{t</a:t>
            </a:r>
            <a:r>
              <a:rPr lang="en-US" altLang="zh-CN" baseline="-25000" dirty="0"/>
              <a:t>n</a:t>
            </a:r>
            <a:r>
              <a:rPr lang="en-US" altLang="zh-CN" dirty="0"/>
              <a:t>}: 7, 4, 1, -2, …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String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Sequences of the form 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en-US" altLang="zh-CN" dirty="0"/>
              <a:t> are often used in computer science</a:t>
            </a:r>
            <a:endParaRPr lang="en-US" altLang="zh-CN" dirty="0"/>
          </a:p>
          <a:p>
            <a:r>
              <a:rPr lang="en-US" altLang="zh-CN" dirty="0"/>
              <a:t>These finite sequences are also called </a:t>
            </a:r>
            <a:r>
              <a:rPr lang="en-US" altLang="zh-CN" b="1" dirty="0"/>
              <a:t>strings</a:t>
            </a:r>
            <a:endParaRPr lang="en-US" altLang="zh-CN" b="1" dirty="0"/>
          </a:p>
          <a:p>
            <a:r>
              <a:rPr lang="en-US" altLang="zh-CN" dirty="0"/>
              <a:t>The length of the string S is the number of terms </a:t>
            </a:r>
            <a:endParaRPr lang="en-US" altLang="zh-CN" dirty="0"/>
          </a:p>
          <a:p>
            <a:r>
              <a:rPr lang="en-US" altLang="zh-CN" dirty="0"/>
              <a:t>The empty string, denoted by </a:t>
            </a:r>
            <a:r>
              <a:rPr lang="zh-CN" altLang="en-US" dirty="0">
                <a:latin typeface="Cambria Math" panose="02040503050406030204" pitchFamily="18" charset="0"/>
                <a:cs typeface="Cambria Math" panose="02040503050406030204" pitchFamily="18" charset="0"/>
              </a:rPr>
              <a:t>𝝺</a:t>
            </a:r>
            <a:r>
              <a:rPr lang="en-US" altLang="zh-CN" dirty="0"/>
              <a:t>, is the string has no terms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Recurrence relation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r>
              <a:rPr lang="en-US" altLang="zh-CN" dirty="0"/>
              <a:t>Express a</a:t>
            </a:r>
            <a:r>
              <a:rPr lang="en-US" altLang="zh-CN" baseline="-25000" dirty="0"/>
              <a:t>n</a:t>
            </a:r>
            <a:r>
              <a:rPr lang="en-US" altLang="zh-CN" dirty="0"/>
              <a:t> in terms of one or more of the previous terms of the sequence</a:t>
            </a:r>
            <a:endParaRPr lang="en-US" altLang="zh-CN" dirty="0"/>
          </a:p>
          <a:p>
            <a:r>
              <a:rPr lang="en-US" altLang="zh-CN" dirty="0"/>
              <a:t>Example: a</a:t>
            </a:r>
            <a:r>
              <a:rPr lang="en-US" altLang="zh-CN" baseline="-25000" dirty="0"/>
              <a:t>n</a:t>
            </a:r>
            <a:r>
              <a:rPr lang="en-US" altLang="zh-CN" dirty="0"/>
              <a:t>=a</a:t>
            </a:r>
            <a:r>
              <a:rPr lang="en-US" altLang="zh-CN" baseline="-25000" dirty="0"/>
              <a:t>n-1</a:t>
            </a:r>
            <a:r>
              <a:rPr lang="en-US" altLang="zh-CN" dirty="0"/>
              <a:t>+3 for n=1,2,3,… and a</a:t>
            </a:r>
            <a:r>
              <a:rPr lang="en-US" altLang="zh-CN" baseline="-25000" dirty="0"/>
              <a:t>1</a:t>
            </a:r>
            <a:r>
              <a:rPr lang="en-US" altLang="zh-CN" dirty="0"/>
              <a:t>=2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=a</a:t>
            </a:r>
            <a:r>
              <a:rPr lang="en-US" altLang="zh-CN" baseline="-25000" dirty="0"/>
              <a:t>1</a:t>
            </a:r>
            <a:r>
              <a:rPr lang="en-US" altLang="zh-CN" dirty="0"/>
              <a:t>+3=2+3=5, a</a:t>
            </a:r>
            <a:r>
              <a:rPr lang="en-US" altLang="zh-CN" baseline="-25000" dirty="0"/>
              <a:t>3</a:t>
            </a:r>
            <a:r>
              <a:rPr lang="en-US" altLang="zh-CN" dirty="0"/>
              <a:t>=a</a:t>
            </a:r>
            <a:r>
              <a:rPr lang="en-US" altLang="zh-CN" baseline="-25000" dirty="0"/>
              <a:t>2</a:t>
            </a:r>
            <a:r>
              <a:rPr lang="en-US" altLang="zh-CN" dirty="0"/>
              <a:t>+3=(2+3)+3=2+3x2=8 , a</a:t>
            </a:r>
            <a:r>
              <a:rPr lang="en-US" altLang="zh-CN" baseline="-25000" dirty="0"/>
              <a:t>4</a:t>
            </a:r>
            <a:r>
              <a:rPr lang="en-US" altLang="zh-CN" dirty="0"/>
              <a:t>=a</a:t>
            </a:r>
            <a:r>
              <a:rPr lang="en-US" altLang="zh-CN" baseline="-25000" dirty="0"/>
              <a:t>3</a:t>
            </a:r>
            <a:r>
              <a:rPr lang="en-US" altLang="zh-CN" dirty="0"/>
              <a:t>+3=(2+3+3)+3=2+3+3+3=2+3x3=11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=2+3(n-1)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=a</a:t>
            </a:r>
            <a:r>
              <a:rPr lang="en-US" altLang="zh-CN" baseline="-25000" dirty="0"/>
              <a:t>n-1</a:t>
            </a:r>
            <a:r>
              <a:rPr lang="en-US" altLang="zh-CN" dirty="0"/>
              <a:t>+3=(a</a:t>
            </a:r>
            <a:r>
              <a:rPr lang="en-US" altLang="zh-CN" baseline="-25000" dirty="0"/>
              <a:t>n-2</a:t>
            </a:r>
            <a:r>
              <a:rPr lang="en-US" altLang="zh-CN" dirty="0"/>
              <a:t>+3)+3=a</a:t>
            </a:r>
            <a:r>
              <a:rPr lang="en-US" altLang="zh-CN" baseline="-25000" dirty="0"/>
              <a:t>n-2</a:t>
            </a:r>
            <a:r>
              <a:rPr lang="en-US" altLang="zh-CN" dirty="0"/>
              <a:t>+3x2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=(a</a:t>
            </a:r>
            <a:r>
              <a:rPr lang="en-US" altLang="zh-CN" baseline="-25000" dirty="0"/>
              <a:t>n-3</a:t>
            </a:r>
            <a:r>
              <a:rPr lang="en-US" altLang="zh-CN" dirty="0"/>
              <a:t>+3)+3x2=a</a:t>
            </a:r>
            <a:r>
              <a:rPr lang="en-US" altLang="zh-CN" baseline="-25000" dirty="0"/>
              <a:t>n-3</a:t>
            </a:r>
            <a:r>
              <a:rPr lang="en-US" altLang="zh-CN" dirty="0"/>
              <a:t>+3x3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=a</a:t>
            </a:r>
            <a:r>
              <a:rPr lang="en-US" altLang="zh-CN" baseline="-25000" dirty="0"/>
              <a:t>2</a:t>
            </a:r>
            <a:r>
              <a:rPr lang="en-US" altLang="zh-CN" dirty="0"/>
              <a:t>+3(n-2)=(a</a:t>
            </a:r>
            <a:r>
              <a:rPr lang="en-US" altLang="zh-CN" baseline="-25000" dirty="0"/>
              <a:t>1</a:t>
            </a:r>
            <a:r>
              <a:rPr lang="en-US" altLang="zh-CN" dirty="0"/>
              <a:t>+3)+3(n-2)=2+3(n-1)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Fibonacci sequence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f</a:t>
            </a:r>
            <a:r>
              <a:rPr lang="en-US" altLang="zh-CN" baseline="-25000" dirty="0"/>
              <a:t>0</a:t>
            </a:r>
            <a:r>
              <a:rPr lang="en-US" altLang="zh-CN" dirty="0"/>
              <a:t>=0, f</a:t>
            </a:r>
            <a:r>
              <a:rPr lang="en-US" altLang="zh-CN" baseline="-25000" dirty="0"/>
              <a:t>1</a:t>
            </a:r>
            <a:r>
              <a:rPr lang="en-US" altLang="zh-CN" dirty="0"/>
              <a:t>=1, f</a:t>
            </a:r>
            <a:r>
              <a:rPr lang="en-US" altLang="zh-CN" baseline="-25000" dirty="0"/>
              <a:t>n</a:t>
            </a:r>
            <a:r>
              <a:rPr lang="en-US" altLang="zh-CN" dirty="0"/>
              <a:t>=f</a:t>
            </a:r>
            <a:r>
              <a:rPr lang="en-US" altLang="zh-CN" baseline="-25000" dirty="0"/>
              <a:t>n-1</a:t>
            </a:r>
            <a:r>
              <a:rPr lang="en-US" altLang="zh-CN" dirty="0"/>
              <a:t>+f</a:t>
            </a:r>
            <a:r>
              <a:rPr lang="en-US" altLang="zh-CN" baseline="-25000" dirty="0"/>
              <a:t>n-2</a:t>
            </a:r>
            <a:r>
              <a:rPr lang="en-US" altLang="zh-CN" dirty="0"/>
              <a:t>, for n=2, 3, 4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=f</a:t>
            </a:r>
            <a:r>
              <a:rPr lang="en-US" altLang="zh-CN" baseline="-25000" dirty="0"/>
              <a:t>1</a:t>
            </a:r>
            <a:r>
              <a:rPr lang="en-US" altLang="zh-CN" dirty="0"/>
              <a:t>+f</a:t>
            </a:r>
            <a:r>
              <a:rPr lang="en-US" altLang="zh-CN" baseline="-25000" dirty="0"/>
              <a:t>0</a:t>
            </a:r>
            <a:r>
              <a:rPr lang="en-US" altLang="zh-CN" dirty="0"/>
              <a:t>=1+0=1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baseline="-25000" dirty="0"/>
              <a:t>3</a:t>
            </a:r>
            <a:r>
              <a:rPr lang="en-US" altLang="zh-CN" dirty="0"/>
              <a:t>=f</a:t>
            </a:r>
            <a:r>
              <a:rPr lang="en-US" altLang="zh-CN" baseline="-25000" dirty="0"/>
              <a:t>2</a:t>
            </a:r>
            <a:r>
              <a:rPr lang="en-US" altLang="zh-CN" dirty="0"/>
              <a:t>+f</a:t>
            </a:r>
            <a:r>
              <a:rPr lang="en-US" altLang="zh-CN" baseline="-25000" dirty="0"/>
              <a:t>1</a:t>
            </a:r>
            <a:r>
              <a:rPr lang="en-US" altLang="zh-CN" dirty="0"/>
              <a:t>=1+1=2 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baseline="-25000" dirty="0"/>
              <a:t>4</a:t>
            </a:r>
            <a:r>
              <a:rPr lang="en-US" altLang="zh-CN" dirty="0"/>
              <a:t>=f</a:t>
            </a:r>
            <a:r>
              <a:rPr lang="en-US" altLang="zh-CN" baseline="-25000" dirty="0"/>
              <a:t>3</a:t>
            </a:r>
            <a:r>
              <a:rPr lang="en-US" altLang="zh-CN" dirty="0"/>
              <a:t>+f</a:t>
            </a:r>
            <a:r>
              <a:rPr lang="en-US" altLang="zh-CN" baseline="-25000" dirty="0"/>
              <a:t>2</a:t>
            </a:r>
            <a:r>
              <a:rPr lang="en-US" altLang="zh-CN" dirty="0"/>
              <a:t>=2+1=3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baseline="-25000" dirty="0"/>
              <a:t>5</a:t>
            </a:r>
            <a:r>
              <a:rPr lang="en-US" altLang="zh-CN" dirty="0"/>
              <a:t>=f</a:t>
            </a:r>
            <a:r>
              <a:rPr lang="en-US" altLang="zh-CN" baseline="-25000" dirty="0"/>
              <a:t>4</a:t>
            </a:r>
            <a:r>
              <a:rPr lang="en-US" altLang="zh-CN" dirty="0"/>
              <a:t>+f</a:t>
            </a:r>
            <a:r>
              <a:rPr lang="en-US" altLang="zh-CN" baseline="-25000" dirty="0"/>
              <a:t>3</a:t>
            </a:r>
            <a:r>
              <a:rPr lang="en-US" altLang="zh-CN" dirty="0"/>
              <a:t>=3+2=5</a:t>
            </a:r>
            <a:endParaRPr lang="en-US" altLang="zh-CN" dirty="0"/>
          </a:p>
          <a:p>
            <a:pPr lvl="1"/>
            <a:r>
              <a:rPr lang="en-US" altLang="zh-CN" dirty="0"/>
              <a:t>f</a:t>
            </a:r>
            <a:r>
              <a:rPr lang="en-US" altLang="zh-CN" baseline="-25000" dirty="0"/>
              <a:t>6</a:t>
            </a:r>
            <a:r>
              <a:rPr lang="en-US" altLang="zh-CN" dirty="0"/>
              <a:t>=f</a:t>
            </a:r>
            <a:r>
              <a:rPr lang="en-US" altLang="zh-CN" baseline="-25000" dirty="0"/>
              <a:t>5</a:t>
            </a:r>
            <a:r>
              <a:rPr lang="en-US" altLang="zh-CN" dirty="0"/>
              <a:t>+f</a:t>
            </a:r>
            <a:r>
              <a:rPr lang="en-US" altLang="zh-CN" baseline="-25000" dirty="0"/>
              <a:t>4</a:t>
            </a:r>
            <a:r>
              <a:rPr lang="en-US" altLang="zh-CN" dirty="0"/>
              <a:t>=5+3=8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Closed formula</a:t>
            </a:r>
            <a:endParaRPr lang="en-US" altLang="zh-CN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Determine whether the sequence {a</a:t>
            </a:r>
            <a:r>
              <a:rPr lang="en-US" altLang="zh-CN" baseline="-25000" dirty="0"/>
              <a:t>n</a:t>
            </a:r>
            <a:r>
              <a:rPr lang="en-US" altLang="zh-CN" dirty="0"/>
              <a:t>}, a</a:t>
            </a:r>
            <a:r>
              <a:rPr lang="en-US" altLang="zh-CN" baseline="-25000" dirty="0"/>
              <a:t>n</a:t>
            </a:r>
            <a:r>
              <a:rPr lang="en-US" altLang="zh-CN" dirty="0"/>
              <a:t>=3n for every nonnegative integer n, is a solution of the recurrence relation a</a:t>
            </a:r>
            <a:r>
              <a:rPr lang="en-US" altLang="zh-CN" baseline="-25000" dirty="0"/>
              <a:t>n</a:t>
            </a:r>
            <a:r>
              <a:rPr lang="en-US" altLang="zh-CN" dirty="0"/>
              <a:t>=2a</a:t>
            </a:r>
            <a:r>
              <a:rPr lang="en-US" altLang="zh-CN" baseline="-25000" dirty="0"/>
              <a:t>n-1</a:t>
            </a:r>
            <a:r>
              <a:rPr lang="en-US" altLang="zh-CN" dirty="0"/>
              <a:t>-a</a:t>
            </a:r>
            <a:r>
              <a:rPr lang="en-US" altLang="zh-CN" baseline="-25000" dirty="0"/>
              <a:t>n-2</a:t>
            </a:r>
            <a:r>
              <a:rPr lang="en-US" altLang="zh-CN" dirty="0"/>
              <a:t> for n=2,3,4, </a:t>
            </a:r>
            <a:endParaRPr lang="en-US" altLang="zh-CN" dirty="0"/>
          </a:p>
          <a:p>
            <a:pPr lvl="1"/>
            <a:r>
              <a:rPr lang="en-US" altLang="zh-CN" dirty="0"/>
              <a:t>For n&gt;=2, a</a:t>
            </a:r>
            <a:r>
              <a:rPr lang="en-US" altLang="zh-CN" baseline="-25000" dirty="0"/>
              <a:t>n</a:t>
            </a:r>
            <a:r>
              <a:rPr lang="en-US" altLang="zh-CN" dirty="0"/>
              <a:t>=2a</a:t>
            </a:r>
            <a:r>
              <a:rPr lang="en-US" altLang="zh-CN" baseline="-25000" dirty="0"/>
              <a:t>n-1</a:t>
            </a:r>
            <a:r>
              <a:rPr lang="en-US" altLang="zh-CN" dirty="0"/>
              <a:t>-a</a:t>
            </a:r>
            <a:r>
              <a:rPr lang="en-US" altLang="zh-CN" baseline="-25000" dirty="0"/>
              <a:t>n-2</a:t>
            </a:r>
            <a:r>
              <a:rPr lang="en-US" altLang="zh-CN" dirty="0"/>
              <a:t>=2(3(n-1))-3(n-2)=3n=a</a:t>
            </a:r>
            <a:r>
              <a:rPr lang="en-US" altLang="zh-CN" baseline="-25000" dirty="0"/>
              <a:t>n</a:t>
            </a:r>
            <a:endParaRPr lang="en-US" altLang="zh-CN" baseline="-25000" dirty="0"/>
          </a:p>
          <a:p>
            <a:r>
              <a:rPr lang="en-US" altLang="zh-CN" dirty="0"/>
              <a:t>Suppose a</a:t>
            </a:r>
            <a:r>
              <a:rPr lang="en-US" altLang="zh-CN" baseline="-25000" dirty="0"/>
              <a:t>n</a:t>
            </a:r>
            <a:r>
              <a:rPr lang="en-US" altLang="zh-CN" dirty="0"/>
              <a:t>=2</a:t>
            </a:r>
            <a:r>
              <a:rPr lang="en-US" altLang="zh-CN" baseline="30000" dirty="0"/>
              <a:t>n</a:t>
            </a:r>
            <a:r>
              <a:rPr lang="en-US" altLang="zh-CN" dirty="0"/>
              <a:t>, Note that a</a:t>
            </a:r>
            <a:r>
              <a:rPr lang="en-US" altLang="zh-CN" baseline="-25000" dirty="0"/>
              <a:t>0</a:t>
            </a:r>
            <a:r>
              <a:rPr lang="en-US" altLang="zh-CN" dirty="0"/>
              <a:t>=1, a</a:t>
            </a:r>
            <a:r>
              <a:rPr lang="en-US" altLang="zh-CN" baseline="-25000" dirty="0"/>
              <a:t>1</a:t>
            </a:r>
            <a:r>
              <a:rPr lang="en-US" altLang="zh-CN" dirty="0"/>
              <a:t>=2, a</a:t>
            </a:r>
            <a:r>
              <a:rPr lang="en-US" altLang="zh-CN" baseline="-25000" dirty="0"/>
              <a:t>2</a:t>
            </a:r>
            <a:r>
              <a:rPr lang="en-US" altLang="zh-CN" dirty="0"/>
              <a:t>=4, but 2a</a:t>
            </a:r>
            <a:r>
              <a:rPr lang="en-US" altLang="zh-CN" baseline="-25000" dirty="0"/>
              <a:t>1</a:t>
            </a:r>
            <a:r>
              <a:rPr lang="en-US" altLang="zh-CN" dirty="0"/>
              <a:t>-a</a:t>
            </a:r>
            <a:r>
              <a:rPr lang="en-US" altLang="zh-CN" baseline="-25000" dirty="0"/>
              <a:t>0</a:t>
            </a:r>
            <a:r>
              <a:rPr lang="en-US" altLang="zh-CN" dirty="0"/>
              <a:t>=2x2-1=3 ≠a</a:t>
            </a:r>
            <a:r>
              <a:rPr lang="en-US" altLang="zh-CN" baseline="-25000" dirty="0"/>
              <a:t>2</a:t>
            </a:r>
            <a:r>
              <a:rPr lang="en-US" altLang="zh-CN" dirty="0"/>
              <a:t>, thus a</a:t>
            </a:r>
            <a:r>
              <a:rPr lang="en-US" altLang="zh-CN" baseline="-25000" dirty="0"/>
              <a:t>n</a:t>
            </a:r>
            <a:r>
              <a:rPr lang="en-US" altLang="zh-CN" dirty="0"/>
              <a:t>=2</a:t>
            </a:r>
            <a:r>
              <a:rPr lang="en-US" altLang="zh-CN" baseline="30000" dirty="0"/>
              <a:t>n</a:t>
            </a:r>
            <a:r>
              <a:rPr lang="en-US" altLang="zh-CN" dirty="0"/>
              <a:t> is not a solution of the recurrence relation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Special integer sequences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Finding some patterns among the terms</a:t>
            </a:r>
            <a:endParaRPr lang="en-US" altLang="zh-CN" dirty="0"/>
          </a:p>
          <a:p>
            <a:r>
              <a:rPr lang="en-US" altLang="zh-CN" dirty="0"/>
              <a:t>Are terms obtained from previous terms </a:t>
            </a:r>
            <a:endParaRPr lang="en-US" altLang="zh-CN" dirty="0"/>
          </a:p>
          <a:p>
            <a:pPr lvl="1"/>
            <a:r>
              <a:rPr lang="en-US" altLang="zh-CN" dirty="0"/>
              <a:t>by adding the same amount or an amount depends on the position in the sequence?</a:t>
            </a:r>
            <a:endParaRPr lang="en-US" altLang="zh-CN" dirty="0"/>
          </a:p>
          <a:p>
            <a:pPr lvl="1"/>
            <a:r>
              <a:rPr lang="en-US" altLang="zh-CN" dirty="0"/>
              <a:t>by multiplying a particular amount?</a:t>
            </a:r>
            <a:endParaRPr lang="en-US" altLang="zh-CN" dirty="0"/>
          </a:p>
          <a:p>
            <a:pPr lvl="1"/>
            <a:r>
              <a:rPr lang="en-US" altLang="zh-CN" dirty="0"/>
              <a:t>By combining previous terms in a certain way?</a:t>
            </a:r>
            <a:endParaRPr lang="en-US" altLang="zh-CN" dirty="0"/>
          </a:p>
          <a:p>
            <a:pPr lvl="1"/>
            <a:r>
              <a:rPr lang="en-US" altLang="zh-CN" dirty="0"/>
              <a:t>In some cycle?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Find formulate for the sequences with the following 5 terms</a:t>
            </a:r>
            <a:endParaRPr lang="en-US" altLang="zh-CN" dirty="0"/>
          </a:p>
          <a:p>
            <a:pPr lvl="1"/>
            <a:r>
              <a:rPr lang="en-US" altLang="zh-CN" dirty="0"/>
              <a:t>1, ½, ¼, 1/8, 1/16</a:t>
            </a:r>
            <a:endParaRPr lang="en-US" altLang="zh-CN" dirty="0"/>
          </a:p>
          <a:p>
            <a:pPr lvl="1"/>
            <a:r>
              <a:rPr lang="en-US" altLang="zh-CN" dirty="0"/>
              <a:t>1, 3, 5, 7, 9</a:t>
            </a:r>
            <a:endParaRPr lang="en-US" altLang="zh-CN" dirty="0"/>
          </a:p>
          <a:p>
            <a:pPr lvl="1"/>
            <a:r>
              <a:rPr lang="en-US" altLang="zh-CN" dirty="0"/>
              <a:t>1, -1, 1, -1, 1</a:t>
            </a:r>
            <a:endParaRPr lang="en-US" altLang="zh-CN" dirty="0"/>
          </a:p>
          <a:p>
            <a:r>
              <a:rPr lang="en-US" altLang="zh-CN" dirty="0"/>
              <a:t>The first 10 terms: 1, 2, 2, 3, 3, 3, 4, 4, 4, 4</a:t>
            </a:r>
            <a:endParaRPr lang="en-US" altLang="zh-CN" dirty="0"/>
          </a:p>
          <a:p>
            <a:r>
              <a:rPr lang="en-US" altLang="zh-CN" dirty="0"/>
              <a:t>The first 10 terms: 5, 11, 17, 23, 29, 35, 41, 47, 53, 59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Conjecture a simple formula for {a</a:t>
            </a:r>
            <a:r>
              <a:rPr lang="en-US" altLang="zh-CN" baseline="-25000" dirty="0"/>
              <a:t>n</a:t>
            </a:r>
            <a:r>
              <a:rPr lang="en-US" altLang="zh-CN" dirty="0"/>
              <a:t>} where the first 10 terms are 1, 7, 25, 79, 241, 727, 2185, 6559, 19681, 59047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9701" name="Picture 3" descr="t02-4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3200400"/>
            <a:ext cx="6754813" cy="3335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Summations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The sum of terms: a</a:t>
            </a:r>
            <a:r>
              <a:rPr lang="en-US" altLang="zh-CN" baseline="-25000" dirty="0"/>
              <a:t>m</a:t>
            </a:r>
            <a:r>
              <a:rPr lang="en-US" altLang="zh-CN" dirty="0"/>
              <a:t>, a</a:t>
            </a:r>
            <a:r>
              <a:rPr lang="en-US" altLang="zh-CN" baseline="-25000" dirty="0"/>
              <a:t>m+1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en-US" altLang="zh-CN" dirty="0"/>
              <a:t> from {a</a:t>
            </a:r>
            <a:r>
              <a:rPr lang="en-US" altLang="zh-CN" baseline="-25000" dirty="0"/>
              <a:t>n</a:t>
            </a:r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    that represents </a:t>
            </a:r>
            <a:endParaRPr lang="en-US" altLang="zh-CN" dirty="0"/>
          </a:p>
          <a:p>
            <a:pPr lvl="1"/>
            <a:r>
              <a:rPr lang="en-US" altLang="zh-CN" dirty="0"/>
              <a:t>Here j is the index of summation (can be replaced arbitrarily by i or k)</a:t>
            </a:r>
            <a:endParaRPr lang="en-US" altLang="zh-CN" dirty="0"/>
          </a:p>
          <a:p>
            <a:pPr lvl="1"/>
            <a:r>
              <a:rPr lang="en-US" altLang="zh-CN" dirty="0"/>
              <a:t>The index runs from the lower limit m to upper limit n</a:t>
            </a:r>
            <a:endParaRPr lang="en-US" altLang="zh-CN" dirty="0"/>
          </a:p>
          <a:p>
            <a:pPr lvl="1"/>
            <a:r>
              <a:rPr lang="en-US" altLang="zh-CN" dirty="0"/>
              <a:t>The usual laws for arithmetic applies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503488" y="2209800"/>
          <a:ext cx="282098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828800" imgH="444500" progId="Equation.3">
                  <p:embed/>
                </p:oleObj>
              </mc:Choice>
              <mc:Fallback>
                <p:oleObj name="" r:id="rId1" imgW="1828800" imgH="4445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3488" y="2209800"/>
                        <a:ext cx="2820987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3810000" y="2895600"/>
          <a:ext cx="16859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1091565" imgH="228600" progId="Equation.3">
                  <p:embed/>
                </p:oleObj>
              </mc:Choice>
              <mc:Fallback>
                <p:oleObj name="" r:id="rId3" imgW="1091565" imgH="228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2895600"/>
                        <a:ext cx="1685925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905000" y="5791200"/>
          <a:ext cx="62499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4051300" imgH="304800" progId="Equation.3">
                  <p:embed/>
                </p:oleObj>
              </mc:Choice>
              <mc:Fallback>
                <p:oleObj name="" r:id="rId5" imgW="4051300" imgH="304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5791200"/>
                        <a:ext cx="6249988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Express the sum of the first 100 terms of the sequence {a</a:t>
            </a:r>
            <a:r>
              <a:rPr lang="en-US" altLang="zh-CN" baseline="-25000" dirty="0"/>
              <a:t>n</a:t>
            </a:r>
            <a:r>
              <a:rPr lang="en-US" altLang="zh-CN" dirty="0"/>
              <a:t>} where a</a:t>
            </a:r>
            <a:r>
              <a:rPr lang="en-US" altLang="zh-CN" baseline="-25000" dirty="0"/>
              <a:t>n</a:t>
            </a:r>
            <a:r>
              <a:rPr lang="en-US" altLang="zh-CN" dirty="0"/>
              <a:t>=1/n, n=1, 2, 3, 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What is the value of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What is the value of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Shift index: 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1749" name="Object 2"/>
          <p:cNvGraphicFramePr>
            <a:graphicFrameLocks noChangeAspect="1"/>
          </p:cNvGraphicFramePr>
          <p:nvPr/>
        </p:nvGraphicFramePr>
        <p:xfrm>
          <a:off x="4210050" y="2655888"/>
          <a:ext cx="7239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469900" imgH="419100" progId="Equation.3">
                  <p:embed/>
                </p:oleObj>
              </mc:Choice>
              <mc:Fallback>
                <p:oleObj name="" r:id="rId1" imgW="469900" imgH="419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0050" y="2655888"/>
                        <a:ext cx="7239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3"/>
          <p:cNvGraphicFramePr>
            <a:graphicFrameLocks noChangeAspect="1"/>
          </p:cNvGraphicFramePr>
          <p:nvPr/>
        </p:nvGraphicFramePr>
        <p:xfrm>
          <a:off x="4495800" y="3352800"/>
          <a:ext cx="8016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520700" imgH="292100" progId="Equation.3">
                  <p:embed/>
                </p:oleObj>
              </mc:Choice>
              <mc:Fallback>
                <p:oleObj name="" r:id="rId3" imgW="520700" imgH="292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3352800"/>
                        <a:ext cx="801688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4"/>
          <p:cNvGraphicFramePr>
            <a:graphicFrameLocks noChangeAspect="1"/>
          </p:cNvGraphicFramePr>
          <p:nvPr/>
        </p:nvGraphicFramePr>
        <p:xfrm>
          <a:off x="2209800" y="3962400"/>
          <a:ext cx="51609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3352800" imgH="292100" progId="Equation.3">
                  <p:embed/>
                </p:oleObj>
              </mc:Choice>
              <mc:Fallback>
                <p:oleObj name="" r:id="rId5" imgW="3352800" imgH="292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3962400"/>
                        <a:ext cx="5160963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5"/>
          <p:cNvGraphicFramePr>
            <a:graphicFrameLocks noChangeAspect="1"/>
          </p:cNvGraphicFramePr>
          <p:nvPr/>
        </p:nvGraphicFramePr>
        <p:xfrm>
          <a:off x="4349750" y="4495800"/>
          <a:ext cx="10953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711200" imgH="292100" progId="Equation.3">
                  <p:embed/>
                </p:oleObj>
              </mc:Choice>
              <mc:Fallback>
                <p:oleObj name="" r:id="rId7" imgW="711200" imgH="2921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9750" y="4495800"/>
                        <a:ext cx="109537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6"/>
          <p:cNvGraphicFramePr>
            <a:graphicFrameLocks noChangeAspect="1"/>
          </p:cNvGraphicFramePr>
          <p:nvPr/>
        </p:nvGraphicFramePr>
        <p:xfrm>
          <a:off x="1524000" y="5105400"/>
          <a:ext cx="69834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9" imgW="4533900" imgH="292100" progId="Equation.3">
                  <p:embed/>
                </p:oleObj>
              </mc:Choice>
              <mc:Fallback>
                <p:oleObj name="" r:id="rId9" imgW="4533900" imgH="292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24000" y="5105400"/>
                        <a:ext cx="6983413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7"/>
          <p:cNvGraphicFramePr>
            <a:graphicFrameLocks noChangeAspect="1"/>
          </p:cNvGraphicFramePr>
          <p:nvPr/>
        </p:nvGraphicFramePr>
        <p:xfrm>
          <a:off x="2849563" y="5978525"/>
          <a:ext cx="46355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1" imgW="3009900" imgH="444500" progId="Equation.3">
                  <p:embed/>
                </p:oleObj>
              </mc:Choice>
              <mc:Fallback>
                <p:oleObj name="" r:id="rId11" imgW="3009900" imgH="444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49563" y="5978525"/>
                        <a:ext cx="4635500" cy="687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Domain and range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If f is a function from A to B</a:t>
            </a:r>
            <a:endParaRPr lang="en-US" altLang="zh-CN" dirty="0"/>
          </a:p>
          <a:p>
            <a:pPr lvl="1"/>
            <a:r>
              <a:rPr lang="en-US" altLang="zh-CN" dirty="0"/>
              <a:t>A is the </a:t>
            </a:r>
            <a:r>
              <a:rPr lang="en-US" altLang="zh-CN" b="1" dirty="0"/>
              <a:t>domain</a:t>
            </a:r>
            <a:r>
              <a:rPr lang="en-US" altLang="zh-CN" dirty="0"/>
              <a:t> of f</a:t>
            </a:r>
            <a:endParaRPr lang="en-US" altLang="zh-CN" dirty="0"/>
          </a:p>
          <a:p>
            <a:pPr lvl="1"/>
            <a:r>
              <a:rPr lang="en-US" altLang="zh-CN" dirty="0"/>
              <a:t>B is the </a:t>
            </a:r>
            <a:r>
              <a:rPr lang="en-US" altLang="zh-CN" b="1" dirty="0"/>
              <a:t>codomain</a:t>
            </a:r>
            <a:r>
              <a:rPr lang="en-US" altLang="zh-CN" dirty="0"/>
              <a:t> of f</a:t>
            </a:r>
            <a:endParaRPr lang="en-US" altLang="zh-CN" dirty="0"/>
          </a:p>
          <a:p>
            <a:pPr lvl="1"/>
            <a:r>
              <a:rPr lang="en-US" altLang="zh-CN" dirty="0"/>
              <a:t>f(a)=b, b is the </a:t>
            </a:r>
            <a:r>
              <a:rPr lang="en-US" altLang="zh-CN" b="1" dirty="0"/>
              <a:t>image</a:t>
            </a:r>
            <a:r>
              <a:rPr lang="en-US" altLang="zh-CN" dirty="0"/>
              <a:t> of a and a is </a:t>
            </a:r>
            <a:r>
              <a:rPr lang="en-US" altLang="zh-CN" b="1" dirty="0"/>
              <a:t>preimage</a:t>
            </a:r>
            <a:r>
              <a:rPr lang="en-US" altLang="zh-CN" dirty="0"/>
              <a:t> of b</a:t>
            </a:r>
            <a:endParaRPr lang="en-US" altLang="zh-CN" dirty="0"/>
          </a:p>
          <a:p>
            <a:pPr lvl="1"/>
            <a:r>
              <a:rPr lang="en-US" altLang="zh-CN" b="1" dirty="0"/>
              <a:t>Range</a:t>
            </a:r>
            <a:r>
              <a:rPr lang="en-US" altLang="zh-CN" dirty="0"/>
              <a:t> of f: set of all images of element of A</a:t>
            </a:r>
            <a:endParaRPr lang="en-US" altLang="zh-CN" dirty="0"/>
          </a:p>
          <a:p>
            <a:pPr lvl="1"/>
            <a:r>
              <a:rPr lang="en-US" altLang="zh-CN" dirty="0"/>
              <a:t>f </a:t>
            </a:r>
            <a:r>
              <a:rPr lang="en-US" altLang="zh-CN" b="1" dirty="0"/>
              <a:t>maps</a:t>
            </a:r>
            <a:r>
              <a:rPr lang="en-US" altLang="zh-CN" dirty="0"/>
              <a:t> A to B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0245" name="Picture 3" descr="02-3-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2100" y="4876800"/>
            <a:ext cx="3187700" cy="1390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Geometric series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b="1" dirty="0"/>
              <a:t>Geometric series</a:t>
            </a:r>
            <a:r>
              <a:rPr lang="en-US" altLang="zh-CN" dirty="0"/>
              <a:t>: sums of geometric progressions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2773" name="Object 2"/>
          <p:cNvGraphicFramePr>
            <a:graphicFrameLocks noChangeAspect="1"/>
          </p:cNvGraphicFramePr>
          <p:nvPr/>
        </p:nvGraphicFramePr>
        <p:xfrm>
          <a:off x="1600200" y="2743200"/>
          <a:ext cx="26400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1714500" imgH="609600" progId="Equation.3">
                  <p:embed/>
                </p:oleObj>
              </mc:Choice>
              <mc:Fallback>
                <p:oleObj name="" r:id="rId1" imgW="1714500" imgH="609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2743200"/>
                        <a:ext cx="26400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3"/>
          <p:cNvGraphicFramePr>
            <a:graphicFrameLocks noChangeAspect="1"/>
          </p:cNvGraphicFramePr>
          <p:nvPr/>
        </p:nvGraphicFramePr>
        <p:xfrm>
          <a:off x="5486400" y="2514600"/>
          <a:ext cx="2308225" cy="383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498600" imgH="2489200" progId="Equation.3">
                  <p:embed/>
                </p:oleObj>
              </mc:Choice>
              <mc:Fallback>
                <p:oleObj name="" r:id="rId3" imgW="1498600" imgH="2489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0" y="2514600"/>
                        <a:ext cx="2308225" cy="3836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Double summations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Often used in programs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Can also write summation to add values of a function of a set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		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3797" name="Object 2"/>
          <p:cNvGraphicFramePr>
            <a:graphicFrameLocks noChangeAspect="1"/>
          </p:cNvGraphicFramePr>
          <p:nvPr/>
        </p:nvGraphicFramePr>
        <p:xfrm>
          <a:off x="2743200" y="2133600"/>
          <a:ext cx="281622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828800" imgH="889000" progId="Equation.3">
                  <p:embed/>
                </p:oleObj>
              </mc:Choice>
              <mc:Fallback>
                <p:oleObj name="" r:id="rId1" imgW="1828800" imgH="889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0" y="2133600"/>
                        <a:ext cx="2816225" cy="1370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3"/>
          <p:cNvGraphicFramePr>
            <a:graphicFrameLocks noChangeAspect="1"/>
          </p:cNvGraphicFramePr>
          <p:nvPr/>
        </p:nvGraphicFramePr>
        <p:xfrm>
          <a:off x="4114800" y="4419600"/>
          <a:ext cx="7810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508000" imgH="342900" progId="Equation.3">
                  <p:embed/>
                </p:oleObj>
              </mc:Choice>
              <mc:Fallback>
                <p:oleObj name="" r:id="rId3" imgW="508000" imgH="342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4419600"/>
                        <a:ext cx="78105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4"/>
          <p:cNvGraphicFramePr>
            <a:graphicFrameLocks noChangeAspect="1"/>
          </p:cNvGraphicFramePr>
          <p:nvPr/>
        </p:nvGraphicFramePr>
        <p:xfrm>
          <a:off x="3505200" y="5181600"/>
          <a:ext cx="22685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1473200" imgH="355600" progId="Equation.3">
                  <p:embed/>
                </p:oleObj>
              </mc:Choice>
              <mc:Fallback>
                <p:oleObj name="" r:id="rId5" imgW="1473200" imgH="355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5200" y="5181600"/>
                        <a:ext cx="2268538" cy="54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4819" name="Picture 3" descr="t02-4-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0" y="0"/>
            <a:ext cx="6061075" cy="6848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843" name="Content Placeholder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Find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Let x be a real number with |x|&lt;1, Find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Differentiating both sides of   </a:t>
            </a:r>
            <a:endParaRPr lang="en-US" altLang="zh-CN" dirty="0"/>
          </a:p>
        </p:txBody>
      </p:sp>
      <p:sp>
        <p:nvSpPr>
          <p:cNvPr id="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35845" name="Object 2"/>
          <p:cNvGraphicFramePr>
            <a:graphicFrameLocks noChangeAspect="1"/>
          </p:cNvGraphicFramePr>
          <p:nvPr/>
        </p:nvGraphicFramePr>
        <p:xfrm>
          <a:off x="1905000" y="1524000"/>
          <a:ext cx="60483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393700" imgH="431800" progId="Equation.3">
                  <p:embed/>
                </p:oleObj>
              </mc:Choice>
              <mc:Fallback>
                <p:oleObj name="" r:id="rId1" imgW="393700" imgH="431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5000" y="1524000"/>
                        <a:ext cx="604838" cy="665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3"/>
          <p:cNvGraphicFramePr>
            <a:graphicFrameLocks noChangeAspect="1"/>
          </p:cNvGraphicFramePr>
          <p:nvPr/>
        </p:nvGraphicFramePr>
        <p:xfrm>
          <a:off x="914400" y="2286000"/>
          <a:ext cx="733583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4775200" imgH="431800" progId="Equation.3">
                  <p:embed/>
                </p:oleObj>
              </mc:Choice>
              <mc:Fallback>
                <p:oleObj name="" r:id="rId3" imgW="4775200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286000"/>
                        <a:ext cx="7335838" cy="665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4"/>
          <p:cNvGraphicFramePr>
            <a:graphicFrameLocks noChangeAspect="1"/>
          </p:cNvGraphicFramePr>
          <p:nvPr/>
        </p:nvGraphicFramePr>
        <p:xfrm>
          <a:off x="7543800" y="3352800"/>
          <a:ext cx="58578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381000" imgH="431800" progId="Equation.3">
                  <p:embed/>
                </p:oleObj>
              </mc:Choice>
              <mc:Fallback>
                <p:oleObj name="" r:id="rId5" imgW="381000" imgH="4318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43800" y="3352800"/>
                        <a:ext cx="585788" cy="665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6"/>
          <p:cNvGraphicFramePr>
            <a:graphicFrameLocks noChangeAspect="1"/>
          </p:cNvGraphicFramePr>
          <p:nvPr/>
        </p:nvGraphicFramePr>
        <p:xfrm>
          <a:off x="609600" y="4038600"/>
          <a:ext cx="79867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5194300" imgH="609600" progId="Equation.3">
                  <p:embed/>
                </p:oleObj>
              </mc:Choice>
              <mc:Fallback>
                <p:oleObj name="" r:id="rId7" imgW="5194300" imgH="609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600" y="4038600"/>
                        <a:ext cx="7986713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7"/>
          <p:cNvGraphicFramePr>
            <a:graphicFrameLocks noChangeAspect="1"/>
          </p:cNvGraphicFramePr>
          <p:nvPr/>
        </p:nvGraphicFramePr>
        <p:xfrm>
          <a:off x="5867400" y="5105400"/>
          <a:ext cx="124936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812165" imgH="431800" progId="Equation.3">
                  <p:embed/>
                </p:oleObj>
              </mc:Choice>
              <mc:Fallback>
                <p:oleObj name="" r:id="rId9" imgW="812165" imgH="431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67400" y="5105400"/>
                        <a:ext cx="1249363" cy="665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9"/>
          <p:cNvGraphicFramePr>
            <a:graphicFrameLocks noChangeAspect="1"/>
          </p:cNvGraphicFramePr>
          <p:nvPr/>
        </p:nvGraphicFramePr>
        <p:xfrm>
          <a:off x="3581400" y="5715000"/>
          <a:ext cx="1736725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1" imgW="1129665" imgH="431800" progId="Equation.3">
                  <p:embed/>
                </p:oleObj>
              </mc:Choice>
              <mc:Fallback>
                <p:oleObj name="" r:id="rId11" imgW="1129665" imgH="4318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81400" y="5715000"/>
                        <a:ext cx="1736725" cy="665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2.5 Cardinality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The sets A and B have the same cardinality, |A|=|B|, if and only if there is a one-to-one correspondence from A to B</a:t>
            </a:r>
            <a:endParaRPr lang="en-US" altLang="zh-CN" dirty="0"/>
          </a:p>
          <a:p>
            <a:r>
              <a:rPr lang="en-US" altLang="zh-CN" b="1" dirty="0"/>
              <a:t>Countable</a:t>
            </a:r>
            <a:r>
              <a:rPr lang="en-US" altLang="zh-CN" dirty="0"/>
              <a:t>: A set that is </a:t>
            </a:r>
            <a:r>
              <a:rPr lang="en-US" altLang="zh-CN" i="1" dirty="0"/>
              <a:t>either</a:t>
            </a:r>
            <a:r>
              <a:rPr lang="en-US" altLang="zh-CN" dirty="0"/>
              <a:t> </a:t>
            </a:r>
            <a:r>
              <a:rPr lang="en-US" altLang="zh-CN" b="1" u="sng" dirty="0"/>
              <a:t>finite</a:t>
            </a:r>
            <a:r>
              <a:rPr lang="en-US" altLang="zh-CN" dirty="0"/>
              <a:t> </a:t>
            </a:r>
            <a:r>
              <a:rPr lang="en-US" altLang="zh-CN" i="1" dirty="0"/>
              <a:t>or</a:t>
            </a:r>
            <a:r>
              <a:rPr lang="en-US" altLang="zh-CN" dirty="0"/>
              <a:t> </a:t>
            </a:r>
            <a:r>
              <a:rPr lang="en-US" altLang="zh-CN" u="sng" dirty="0"/>
              <a:t>has the same cardinality as the set of </a:t>
            </a:r>
            <a:r>
              <a:rPr lang="en-US" altLang="zh-CN" b="1" u="sng" dirty="0"/>
              <a:t>positive integers</a:t>
            </a:r>
            <a:r>
              <a:rPr lang="en-US" altLang="zh-CN" b="1" dirty="0"/>
              <a:t> </a:t>
            </a:r>
            <a:endParaRPr lang="en-US" altLang="zh-CN" b="1" dirty="0"/>
          </a:p>
          <a:p>
            <a:r>
              <a:rPr lang="en-US" altLang="zh-CN" dirty="0"/>
              <a:t>A set that is not countable is called </a:t>
            </a:r>
            <a:r>
              <a:rPr lang="en-US" altLang="zh-CN" b="1" dirty="0"/>
              <a:t>uncountable</a:t>
            </a:r>
            <a:endParaRPr lang="en-US" altLang="zh-CN" b="1" dirty="0"/>
          </a:p>
          <a:p>
            <a:r>
              <a:rPr lang="en-US" altLang="zh-CN" dirty="0"/>
              <a:t>When an infinite set S is countable, we denote the cardinality of S by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ℕ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0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, i.e., |S|= ℕ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0</a:t>
            </a:r>
            <a:endParaRPr lang="en-US" altLang="zh-CN" baseline="-250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Is the set of odd positive integers countable?</a:t>
            </a:r>
            <a:endParaRPr lang="en-US" altLang="zh-CN" dirty="0"/>
          </a:p>
          <a:p>
            <a:pPr lvl="1"/>
            <a:r>
              <a:rPr lang="en-US" altLang="zh-CN" dirty="0"/>
              <a:t>f(n)=2n-1 from Z</a:t>
            </a:r>
            <a:r>
              <a:rPr lang="en-US" altLang="zh-CN" baseline="30000" dirty="0"/>
              <a:t>+</a:t>
            </a:r>
            <a:r>
              <a:rPr lang="en-US" altLang="zh-CN" dirty="0"/>
              <a:t> to the set of odd positive integers</a:t>
            </a:r>
            <a:endParaRPr lang="en-US" altLang="zh-CN" dirty="0"/>
          </a:p>
          <a:p>
            <a:pPr lvl="1"/>
            <a:r>
              <a:rPr lang="en-US" altLang="zh-CN" dirty="0"/>
              <a:t>One-to-one: suppose that f(n)=f(m) then 2n-1=2m-1, so n=m</a:t>
            </a:r>
            <a:endParaRPr lang="en-US" altLang="zh-CN" dirty="0"/>
          </a:p>
          <a:p>
            <a:pPr lvl="1"/>
            <a:r>
              <a:rPr lang="en-US" altLang="zh-CN" dirty="0"/>
              <a:t>Onto: suppose t is an odd positive integer, then t is 1 less than an even integer 2k where k is a natural number. Hence t=2k-1=f(k)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7893" name="Picture 3" descr="02-4-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9400" y="5562600"/>
            <a:ext cx="3300413" cy="1073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Infinite set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An infinite set is countable if and only if it is possible to </a:t>
            </a:r>
            <a:r>
              <a:rPr lang="en-US" altLang="zh-CN" u="sng" dirty="0">
                <a:solidFill>
                  <a:srgbClr val="FF0000"/>
                </a:solidFill>
              </a:rPr>
              <a:t>list</a:t>
            </a:r>
            <a:r>
              <a:rPr lang="en-US" altLang="zh-CN" dirty="0">
                <a:solidFill>
                  <a:srgbClr val="FF0000"/>
                </a:solidFill>
              </a:rPr>
              <a:t> the elements of the set in a sequence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The reason being that a one-to-one correspondence f from the set of </a:t>
            </a:r>
            <a:r>
              <a:rPr lang="en-US" altLang="zh-CN" b="1" dirty="0"/>
              <a:t>positive integers</a:t>
            </a:r>
            <a:r>
              <a:rPr lang="en-US" altLang="zh-CN" dirty="0"/>
              <a:t> to a set S can be expressed by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…, a</a:t>
            </a:r>
            <a:r>
              <a:rPr lang="en-US" altLang="zh-CN" baseline="-25000" dirty="0"/>
              <a:t>n</a:t>
            </a:r>
            <a:r>
              <a:rPr lang="en-US" altLang="zh-CN" dirty="0"/>
              <a:t>, …where a</a:t>
            </a:r>
            <a:r>
              <a:rPr lang="en-US" altLang="zh-CN" baseline="-25000" dirty="0"/>
              <a:t>1</a:t>
            </a:r>
            <a:r>
              <a:rPr lang="en-US" altLang="zh-CN" dirty="0"/>
              <a:t>=f(1),a</a:t>
            </a:r>
            <a:r>
              <a:rPr lang="en-US" altLang="zh-CN" baseline="-25000" dirty="0"/>
              <a:t>2</a:t>
            </a:r>
            <a:r>
              <a:rPr lang="en-US" altLang="zh-CN" dirty="0"/>
              <a:t>=f(2),…a</a:t>
            </a:r>
            <a:r>
              <a:rPr lang="en-US" altLang="zh-CN" baseline="-25000" dirty="0"/>
              <a:t>n</a:t>
            </a:r>
            <a:r>
              <a:rPr lang="en-US" altLang="zh-CN" dirty="0"/>
              <a:t>=f(n)</a:t>
            </a:r>
            <a:endParaRPr lang="en-US" altLang="zh-CN" dirty="0"/>
          </a:p>
          <a:p>
            <a:r>
              <a:rPr lang="en-US" altLang="zh-CN" dirty="0"/>
              <a:t>For instance, the set of odd integers, a</a:t>
            </a:r>
            <a:r>
              <a:rPr lang="en-US" altLang="zh-CN" baseline="-25000" dirty="0"/>
              <a:t>n</a:t>
            </a:r>
            <a:r>
              <a:rPr lang="en-US" altLang="zh-CN" dirty="0"/>
              <a:t>=2n-1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Show the set of all integers is countable</a:t>
            </a:r>
            <a:endParaRPr lang="en-US" altLang="zh-CN" dirty="0"/>
          </a:p>
          <a:p>
            <a:r>
              <a:rPr lang="en-US" altLang="zh-CN" dirty="0"/>
              <a:t>We can list all integers in a sequence by 0, 1, -1, 2, -2, … </a:t>
            </a:r>
            <a:endParaRPr lang="en-US" altLang="zh-CN" dirty="0"/>
          </a:p>
          <a:p>
            <a:r>
              <a:rPr lang="en-US" altLang="zh-CN" dirty="0"/>
              <a:t>Or f(n)=n/2 when n is even and f(n)=-(n-1)/2 when n is odd (n=1, 2, 3, …)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Is the set of </a:t>
            </a:r>
            <a:r>
              <a:rPr lang="en-US" altLang="zh-CN" sz="2800" dirty="0">
                <a:solidFill>
                  <a:srgbClr val="FF0000"/>
                </a:solidFill>
              </a:rPr>
              <a:t>positive rational numbers</a:t>
            </a:r>
            <a:r>
              <a:rPr lang="en-US" altLang="zh-CN" sz="2800" dirty="0"/>
              <a:t> countable?</a:t>
            </a:r>
            <a:endParaRPr lang="en-US" altLang="zh-CN" sz="2800" dirty="0"/>
          </a:p>
          <a:p>
            <a:r>
              <a:rPr lang="en-US" altLang="zh-CN" sz="2800" dirty="0"/>
              <a:t>Every positive rational number is p/q</a:t>
            </a:r>
            <a:endParaRPr lang="en-US" altLang="zh-CN" sz="2800" dirty="0"/>
          </a:p>
          <a:p>
            <a:r>
              <a:rPr lang="en-US" altLang="zh-CN" sz="2800" dirty="0"/>
              <a:t>First  consider p+q=2, then p+q=3, p+q=4, …</a:t>
            </a:r>
            <a:endParaRPr lang="en-US" altLang="zh-CN" sz="2800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40965" name="Picture 3" descr="02-4-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3825" y="3200400"/>
            <a:ext cx="4067175" cy="3121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6" name="TextBox 5"/>
          <p:cNvSpPr txBox="1"/>
          <p:nvPr/>
        </p:nvSpPr>
        <p:spPr>
          <a:xfrm>
            <a:off x="742950" y="3657600"/>
            <a:ext cx="3227388" cy="2678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Arial" panose="020B0604020202020204" pitchFamily="34" charset="0"/>
              </a:rPr>
              <a:t>1, ½, 2,3,1/3,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¼, 2/3, 3/2, 4, 5,…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Because all positive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rational numbers are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listed once, the set is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countable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Is the set of </a:t>
            </a:r>
            <a:r>
              <a:rPr lang="en-US" altLang="zh-CN" dirty="0">
                <a:solidFill>
                  <a:srgbClr val="FF0000"/>
                </a:solidFill>
              </a:rPr>
              <a:t>real numbers</a:t>
            </a:r>
            <a:r>
              <a:rPr lang="en-US" altLang="zh-CN" dirty="0"/>
              <a:t> uncountable?</a:t>
            </a:r>
            <a:endParaRPr lang="en-US" altLang="zh-CN" dirty="0"/>
          </a:p>
          <a:p>
            <a:r>
              <a:rPr lang="en-US" altLang="zh-CN" dirty="0"/>
              <a:t>Proof by contradiction</a:t>
            </a:r>
            <a:endParaRPr lang="en-US" altLang="zh-CN" dirty="0"/>
          </a:p>
          <a:p>
            <a:r>
              <a:rPr lang="en-US" altLang="zh-CN" dirty="0"/>
              <a:t>Suppose the set is </a:t>
            </a:r>
            <a:r>
              <a:rPr lang="en-US" altLang="zh-CN" u="sng" dirty="0"/>
              <a:t>countable</a:t>
            </a:r>
            <a:r>
              <a:rPr lang="en-US" altLang="zh-CN" dirty="0"/>
              <a:t>, then </a:t>
            </a:r>
            <a:r>
              <a:rPr lang="en-US" altLang="zh-CN" u="sng" dirty="0"/>
              <a:t>the subset of all real numbers that fall between 0 and 1 would be countable</a:t>
            </a:r>
            <a:r>
              <a:rPr lang="en-US" altLang="zh-CN" dirty="0"/>
              <a:t> (as any subset of a countable set is also countable)</a:t>
            </a:r>
            <a:endParaRPr lang="en-US" altLang="zh-CN" dirty="0"/>
          </a:p>
          <a:p>
            <a:r>
              <a:rPr lang="en-US" altLang="zh-CN" dirty="0"/>
              <a:t>The real numbers can then be listed in some order, say, r</a:t>
            </a:r>
            <a:r>
              <a:rPr lang="en-US" altLang="zh-CN" baseline="-25000" dirty="0"/>
              <a:t>1</a:t>
            </a:r>
            <a:r>
              <a:rPr lang="en-US" altLang="zh-CN" dirty="0"/>
              <a:t>, r</a:t>
            </a:r>
            <a:r>
              <a:rPr lang="en-US" altLang="zh-CN" baseline="-25000" dirty="0"/>
              <a:t>2</a:t>
            </a:r>
            <a:r>
              <a:rPr lang="en-US" altLang="zh-CN" dirty="0"/>
              <a:t>, r</a:t>
            </a:r>
            <a:r>
              <a:rPr lang="en-US" altLang="zh-CN" baseline="-25000" dirty="0"/>
              <a:t>3</a:t>
            </a:r>
            <a:r>
              <a:rPr lang="en-US" altLang="zh-CN" dirty="0"/>
              <a:t>, …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Function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Specify a function by</a:t>
            </a:r>
            <a:endParaRPr lang="en-US" altLang="zh-CN" dirty="0"/>
          </a:p>
          <a:p>
            <a:pPr lvl="1"/>
            <a:r>
              <a:rPr lang="en-US" altLang="zh-CN" dirty="0"/>
              <a:t>Domain</a:t>
            </a:r>
            <a:endParaRPr lang="en-US" altLang="zh-CN" dirty="0"/>
          </a:p>
          <a:p>
            <a:pPr lvl="1"/>
            <a:r>
              <a:rPr lang="en-US" altLang="zh-CN" dirty="0"/>
              <a:t>Codomain</a:t>
            </a:r>
            <a:endParaRPr lang="en-US" altLang="zh-CN" dirty="0"/>
          </a:p>
          <a:p>
            <a:pPr lvl="1"/>
            <a:r>
              <a:rPr lang="en-US" altLang="zh-CN" dirty="0"/>
              <a:t>Mapping of elements</a:t>
            </a:r>
            <a:endParaRPr lang="en-US" altLang="zh-CN" dirty="0"/>
          </a:p>
          <a:p>
            <a:r>
              <a:rPr lang="en-US" altLang="zh-CN" dirty="0"/>
              <a:t>Two functions are equal if they have</a:t>
            </a:r>
            <a:endParaRPr lang="en-US" altLang="zh-CN" dirty="0"/>
          </a:p>
          <a:p>
            <a:pPr lvl="1"/>
            <a:r>
              <a:rPr lang="en-US" altLang="zh-CN" dirty="0"/>
              <a:t>Same domain, codomain, mapping of elements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So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Form a new real number with 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3013" name="Object 2"/>
          <p:cNvGraphicFramePr>
            <a:graphicFrameLocks noChangeAspect="1"/>
          </p:cNvGraphicFramePr>
          <p:nvPr/>
        </p:nvGraphicFramePr>
        <p:xfrm>
          <a:off x="1990725" y="1600200"/>
          <a:ext cx="4859338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3162300" imgH="1168400" progId="Equation.3">
                  <p:embed/>
                </p:oleObj>
              </mc:Choice>
              <mc:Fallback>
                <p:oleObj name="" r:id="rId1" imgW="3162300" imgH="11684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0725" y="1600200"/>
                        <a:ext cx="4859338" cy="180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2"/>
          <p:cNvGraphicFramePr>
            <a:graphicFrameLocks noChangeAspect="1"/>
          </p:cNvGraphicFramePr>
          <p:nvPr/>
        </p:nvGraphicFramePr>
        <p:xfrm>
          <a:off x="830263" y="3867150"/>
          <a:ext cx="18145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181100" imgH="736600" progId="Equation.3">
                  <p:embed/>
                </p:oleObj>
              </mc:Choice>
              <mc:Fallback>
                <p:oleObj name="" r:id="rId3" imgW="1181100" imgH="736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0263" y="3867150"/>
                        <a:ext cx="1814512" cy="1135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2"/>
          <p:cNvGraphicFramePr>
            <a:graphicFrameLocks noChangeAspect="1"/>
          </p:cNvGraphicFramePr>
          <p:nvPr/>
        </p:nvGraphicFramePr>
        <p:xfrm>
          <a:off x="847725" y="4979988"/>
          <a:ext cx="181610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1181100" imgH="1168400" progId="Equation.3">
                  <p:embed/>
                </p:oleObj>
              </mc:Choice>
              <mc:Fallback>
                <p:oleObj name="" r:id="rId5" imgW="1181100" imgH="1168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7725" y="4979988"/>
                        <a:ext cx="1816100" cy="180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TextBox 7"/>
          <p:cNvSpPr txBox="1"/>
          <p:nvPr/>
        </p:nvSpPr>
        <p:spPr>
          <a:xfrm>
            <a:off x="2895600" y="3886200"/>
            <a:ext cx="6096000" cy="209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002060"/>
                </a:solidFill>
                <a:latin typeface="Arial" panose="020B0604020202020204" pitchFamily="34" charset="0"/>
              </a:rPr>
              <a:t>Every real number has a unique decimal expansion</a:t>
            </a:r>
            <a:endParaRPr lang="en-US" altLang="zh-CN" sz="16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latin typeface="Arial" panose="020B0604020202020204" pitchFamily="34" charset="0"/>
              </a:rPr>
              <a:t> The real number r is not equal to r</a:t>
            </a:r>
            <a:r>
              <a:rPr lang="en-US" altLang="zh-CN" sz="1600" baseline="-25000" dirty="0">
                <a:solidFill>
                  <a:srgbClr val="00206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1600" dirty="0">
                <a:solidFill>
                  <a:srgbClr val="002060"/>
                </a:solidFill>
                <a:latin typeface="Arial" panose="020B0604020202020204" pitchFamily="34" charset="0"/>
              </a:rPr>
              <a:t>, r</a:t>
            </a:r>
            <a:r>
              <a:rPr lang="en-US" altLang="zh-CN" sz="1600" baseline="-25000" dirty="0">
                <a:solidFill>
                  <a:srgbClr val="00206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1600" dirty="0">
                <a:solidFill>
                  <a:srgbClr val="002060"/>
                </a:solidFill>
                <a:latin typeface="Arial" panose="020B0604020202020204" pitchFamily="34" charset="0"/>
              </a:rPr>
              <a:t>, … as its decimal expansion of r</a:t>
            </a:r>
            <a:r>
              <a:rPr lang="en-US" altLang="zh-CN" sz="1600" baseline="-25000" dirty="0">
                <a:solidFill>
                  <a:srgbClr val="002060"/>
                </a:solidFill>
                <a:latin typeface="Arial" panose="020B0604020202020204" pitchFamily="34" charset="0"/>
              </a:rPr>
              <a:t>i </a:t>
            </a:r>
            <a:r>
              <a:rPr lang="en-US" altLang="zh-CN" sz="1600" dirty="0">
                <a:solidFill>
                  <a:srgbClr val="002060"/>
                </a:solidFill>
                <a:latin typeface="Arial" panose="020B0604020202020204" pitchFamily="34" charset="0"/>
              </a:rPr>
              <a:t>in the i-th place differs from others</a:t>
            </a:r>
            <a:endParaRPr lang="en-US" altLang="zh-CN" sz="16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latin typeface="Arial" panose="020B0604020202020204" pitchFamily="34" charset="0"/>
              </a:rPr>
              <a:t> So there is a real number between 0 and 1 that is not in the list</a:t>
            </a:r>
            <a:endParaRPr lang="en-US" altLang="zh-CN" sz="16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latin typeface="Arial" panose="020B0604020202020204" pitchFamily="34" charset="0"/>
              </a:rPr>
              <a:t> So the assumption that all real numbers can between</a:t>
            </a:r>
            <a:endParaRPr lang="en-US" altLang="zh-CN" sz="16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en-US" altLang="zh-CN" sz="1600" dirty="0">
                <a:solidFill>
                  <a:srgbClr val="002060"/>
                </a:solidFill>
                <a:latin typeface="Arial" panose="020B0604020202020204" pitchFamily="34" charset="0"/>
              </a:rPr>
              <a:t>0 and 1 can be listed must be false</a:t>
            </a:r>
            <a:endParaRPr lang="en-US" altLang="zh-CN" sz="16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latin typeface="Arial" panose="020B0604020202020204" pitchFamily="34" charset="0"/>
              </a:rPr>
              <a:t> So all the real numbers between 0 and 1 cannot be listed</a:t>
            </a:r>
            <a:endParaRPr lang="en-US" altLang="zh-CN" sz="16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002060"/>
                </a:solidFill>
                <a:latin typeface="Arial" panose="020B0604020202020204" pitchFamily="34" charset="0"/>
              </a:rPr>
              <a:t> The set of real numbers between 0 and 1 is uncountable</a:t>
            </a:r>
            <a:endParaRPr lang="en-US" altLang="zh-CN" sz="16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exercise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Show that the union of a countable number of countable sets is countable.</a:t>
            </a:r>
            <a:endParaRPr lang="zh-CN" altLang="en-US"/>
          </a:p>
          <a:p>
            <a:r>
              <a:rPr lang="en-US" altLang="zh-CN"/>
              <a:t>Show that the set Z</a:t>
            </a:r>
            <a:r>
              <a:rPr lang="en-US" altLang="zh-CN" baseline="30000"/>
              <a:t>+</a:t>
            </a:r>
            <a:r>
              <a:rPr lang="en-US" altLang="zh-CN"/>
              <a:t> × Z</a:t>
            </a:r>
            <a:r>
              <a:rPr lang="en-US" altLang="zh-CN" baseline="30000"/>
              <a:t>+ </a:t>
            </a:r>
            <a:r>
              <a:rPr lang="en-US" altLang="zh-CN"/>
              <a:t>is countable.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en-US" altLang="zh-CN" dirty="0"/>
              <a:t>G: function that assigns a grade to a student, e.g., G(Adams)=A</a:t>
            </a:r>
            <a:endParaRPr lang="en-US" altLang="zh-CN" dirty="0"/>
          </a:p>
          <a:p>
            <a:r>
              <a:rPr lang="en-US" altLang="zh-CN" dirty="0"/>
              <a:t>Domain of G: {Adams, Chou, Goodfriend, Rodriguez, Stevens}</a:t>
            </a:r>
            <a:endParaRPr lang="en-US" altLang="zh-CN" dirty="0"/>
          </a:p>
          <a:p>
            <a:r>
              <a:rPr lang="en-US" altLang="zh-CN" dirty="0"/>
              <a:t>Codomain of G: {A, B, C, D, F}</a:t>
            </a:r>
            <a:endParaRPr lang="en-US" altLang="zh-CN" dirty="0"/>
          </a:p>
          <a:p>
            <a:r>
              <a:rPr lang="en-US" altLang="zh-CN" dirty="0"/>
              <a:t>Range of G is: {A, B, C, F}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2293" name="Picture 3" descr="02-3-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762000"/>
            <a:ext cx="3006725" cy="2022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Let R be the relation consisting of (Abdul, 22), (Brenda, 24), (Carla, 21), (Desire, 22), (Eddie, 24) and (Felicia, 22)</a:t>
            </a:r>
            <a:endParaRPr lang="en-US" altLang="zh-CN" dirty="0"/>
          </a:p>
          <a:p>
            <a:r>
              <a:rPr lang="en-US" altLang="zh-CN" dirty="0"/>
              <a:t>f: f(Abdul)=22, f(Brenda)=24, f(Carla)=21, f(Desire)=22, f(Eddie)=24, and f(Felicia)=22</a:t>
            </a:r>
            <a:endParaRPr lang="en-US" altLang="zh-CN" dirty="0"/>
          </a:p>
          <a:p>
            <a:r>
              <a:rPr lang="en-US" altLang="zh-CN" dirty="0"/>
              <a:t>Domain: {Abdul, Brenda, Carla, Desire, Eddie, Felicia}</a:t>
            </a:r>
            <a:endParaRPr lang="en-US" altLang="zh-CN" dirty="0"/>
          </a:p>
          <a:p>
            <a:r>
              <a:rPr lang="en-US" altLang="zh-CN" dirty="0"/>
              <a:t>Codomain: set of positive integers</a:t>
            </a:r>
            <a:endParaRPr lang="en-US" altLang="zh-CN" dirty="0"/>
          </a:p>
          <a:p>
            <a:r>
              <a:rPr lang="en-US" altLang="zh-CN" dirty="0"/>
              <a:t>Range: {21, 22, 24}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f: assigns the last two bits of a bit string of length 2 or greater to that string, e.g., f(11010)=10</a:t>
            </a:r>
            <a:endParaRPr lang="en-US" altLang="zh-CN" dirty="0"/>
          </a:p>
          <a:p>
            <a:r>
              <a:rPr lang="en-US" altLang="zh-CN" dirty="0"/>
              <a:t>Domain: all bit strings of length 2 or greater</a:t>
            </a:r>
            <a:endParaRPr lang="en-US" altLang="zh-CN" dirty="0"/>
          </a:p>
          <a:p>
            <a:r>
              <a:rPr lang="en-US" altLang="zh-CN" dirty="0"/>
              <a:t>Codomain: {00, 01, 10, 11}</a:t>
            </a:r>
            <a:endParaRPr lang="en-US" altLang="zh-CN" dirty="0"/>
          </a:p>
          <a:p>
            <a:r>
              <a:rPr lang="en-US" altLang="zh-CN" dirty="0"/>
              <a:t>Range: {00, 01, 10, 11}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230,&quot;width&quot;:4250}"/>
</p:tagLst>
</file>

<file path=ppt/tags/tag2.xml><?xml version="1.0" encoding="utf-8"?>
<p:tagLst xmlns:p="http://schemas.openxmlformats.org/presentationml/2006/main">
  <p:tag name="KSO_WPP_MARK_KEY" val="2e3cc084-7f51-4db5-910e-4cff51d67f6a"/>
  <p:tag name="COMMONDATA" val="eyJoZGlkIjoiMDdhMjhmMjUzMDYzY2FmNWQxOWVkMzZlMjk2MzEzOGIifQ==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13440</Words>
  <Application>WPS 演示</Application>
  <PresentationFormat/>
  <Paragraphs>590</Paragraphs>
  <Slides>61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61</vt:i4>
      </vt:variant>
    </vt:vector>
  </HeadingPairs>
  <TitlesOfParts>
    <vt:vector size="108" baseType="lpstr">
      <vt:lpstr>Arial</vt:lpstr>
      <vt:lpstr>宋体</vt:lpstr>
      <vt:lpstr>Wingdings</vt:lpstr>
      <vt:lpstr>MS PGothic</vt:lpstr>
      <vt:lpstr>Calibri</vt:lpstr>
      <vt:lpstr>Helvetica</vt:lpstr>
      <vt:lpstr>Times New Roman</vt:lpstr>
      <vt:lpstr>Cambria Math</vt:lpstr>
      <vt:lpstr>微软雅黑</vt:lpstr>
      <vt:lpstr>Arial Unicode MS</vt:lpstr>
      <vt:lpstr>1_Custom Design</vt:lpstr>
      <vt:lpstr>2_Custom Design</vt:lpstr>
      <vt:lpstr>3_Custom Design</vt:lpstr>
      <vt:lpstr>Custom Design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 Discrete Mathematics Functions</vt:lpstr>
      <vt:lpstr>2.3 Functions</vt:lpstr>
      <vt:lpstr>Function</vt:lpstr>
      <vt:lpstr>Function and relation</vt:lpstr>
      <vt:lpstr>Domain and range</vt:lpstr>
      <vt:lpstr>Function</vt:lpstr>
      <vt:lpstr>Example</vt:lpstr>
      <vt:lpstr>Example</vt:lpstr>
      <vt:lpstr>Example</vt:lpstr>
      <vt:lpstr>Example</vt:lpstr>
      <vt:lpstr>Example</vt:lpstr>
      <vt:lpstr>Functions</vt:lpstr>
      <vt:lpstr>Example</vt:lpstr>
      <vt:lpstr>Function and subset</vt:lpstr>
      <vt:lpstr>One-to-one function</vt:lpstr>
      <vt:lpstr>Example</vt:lpstr>
      <vt:lpstr>Example</vt:lpstr>
      <vt:lpstr>Increasing/decreasing functions</vt:lpstr>
      <vt:lpstr>Onto functions</vt:lpstr>
      <vt:lpstr>Example</vt:lpstr>
      <vt:lpstr>One-to-one correspondence</vt:lpstr>
      <vt:lpstr>Example</vt:lpstr>
      <vt:lpstr>2.3 Inverse function</vt:lpstr>
      <vt:lpstr>Inverse function</vt:lpstr>
      <vt:lpstr>One-to-one correspondence and inverse function</vt:lpstr>
      <vt:lpstr>Example</vt:lpstr>
      <vt:lpstr>Example</vt:lpstr>
      <vt:lpstr>Composition of functions</vt:lpstr>
      <vt:lpstr>Composition of functions</vt:lpstr>
      <vt:lpstr>Example</vt:lpstr>
      <vt:lpstr>Example</vt:lpstr>
      <vt:lpstr>f and f-1</vt:lpstr>
      <vt:lpstr>Graphs of functions</vt:lpstr>
      <vt:lpstr>Example</vt:lpstr>
      <vt:lpstr>PowerPoint 演示文稿</vt:lpstr>
      <vt:lpstr>PowerPoint 演示文稿</vt:lpstr>
      <vt:lpstr>2.4 Sequences</vt:lpstr>
      <vt:lpstr>Sequences</vt:lpstr>
      <vt:lpstr>Geometric progression</vt:lpstr>
      <vt:lpstr>Arithmetic progression</vt:lpstr>
      <vt:lpstr>String</vt:lpstr>
      <vt:lpstr>Recurrence relation</vt:lpstr>
      <vt:lpstr>Fibonacci sequence</vt:lpstr>
      <vt:lpstr>Closed formula</vt:lpstr>
      <vt:lpstr>Special integer sequences</vt:lpstr>
      <vt:lpstr>Example</vt:lpstr>
      <vt:lpstr>Example</vt:lpstr>
      <vt:lpstr>Summations</vt:lpstr>
      <vt:lpstr>Example</vt:lpstr>
      <vt:lpstr>Geometric series</vt:lpstr>
      <vt:lpstr>Double summations</vt:lpstr>
      <vt:lpstr>PowerPoint 演示文稿</vt:lpstr>
      <vt:lpstr>Example</vt:lpstr>
      <vt:lpstr>2.5 Cardinality</vt:lpstr>
      <vt:lpstr>Example</vt:lpstr>
      <vt:lpstr>Infinite set</vt:lpstr>
      <vt:lpstr>Example</vt:lpstr>
      <vt:lpstr>Example</vt:lpstr>
      <vt:lpstr>Example</vt:lpstr>
      <vt:lpstr>Example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CS173: Discrete Math</dc:title>
  <dc:creator>Cinda Heeren User</dc:creator>
  <cp:lastModifiedBy>patrick临风</cp:lastModifiedBy>
  <cp:revision>486</cp:revision>
  <dcterms:created xsi:type="dcterms:W3CDTF">2005-08-25T03:39:00Z</dcterms:created>
  <dcterms:modified xsi:type="dcterms:W3CDTF">2022-10-07T12:43:03Z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09817CDC1FD740509A12671000A04A16</vt:lpwstr>
  </property>
</Properties>
</file>