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 id="2147483688" r:id="rId5"/>
  </p:sldMasterIdLst>
  <p:notesMasterIdLst>
    <p:notesMasterId r:id="rId7"/>
  </p:notesMasterIdLst>
  <p:handoutMasterIdLst>
    <p:handoutMasterId r:id="rId92"/>
  </p:handoutMasterIdLst>
  <p:sldIdLst>
    <p:sldId id="257" r:id="rId6"/>
    <p:sldId id="258" r:id="rId8"/>
    <p:sldId id="259" r:id="rId9"/>
    <p:sldId id="260" r:id="rId10"/>
    <p:sldId id="261" r:id="rId11"/>
    <p:sldId id="262" r:id="rId12"/>
    <p:sldId id="263" r:id="rId13"/>
    <p:sldId id="264" r:id="rId14"/>
    <p:sldId id="265" r:id="rId15"/>
    <p:sldId id="266" r:id="rId16"/>
    <p:sldId id="267" r:id="rId17"/>
    <p:sldId id="268"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335" r:id="rId35"/>
    <p:sldId id="336" r:id="rId36"/>
    <p:sldId id="288" r:id="rId37"/>
    <p:sldId id="289" r:id="rId38"/>
    <p:sldId id="386" r:id="rId39"/>
    <p:sldId id="387"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4" r:id="rId81"/>
    <p:sldId id="330" r:id="rId82"/>
    <p:sldId id="331" r:id="rId83"/>
    <p:sldId id="389" r:id="rId84"/>
    <p:sldId id="332" r:id="rId85"/>
    <p:sldId id="390" r:id="rId86"/>
    <p:sldId id="333" r:id="rId87"/>
    <p:sldId id="391" r:id="rId88"/>
    <p:sldId id="384" r:id="rId89"/>
    <p:sldId id="385" r:id="rId90"/>
    <p:sldId id="392" r:id="rId91"/>
  </p:sldIdLst>
  <p:sldSz cx="9144000" cy="6858000" type="screen4x3"/>
  <p:notesSz cx="6858000" cy="9144000"/>
  <p:custDataLst>
    <p:tags r:id="rId96"/>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32786"/>
    <p:restoredTop sz="90954"/>
  </p:normalViewPr>
  <p:slideViewPr>
    <p:cSldViewPr showGuides="1">
      <p:cViewPr varScale="1">
        <p:scale>
          <a:sx n="74" d="100"/>
          <a:sy n="74" d="100"/>
        </p:scale>
        <p:origin x="-82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6" Type="http://schemas.openxmlformats.org/officeDocument/2006/relationships/tags" Target="tags/tag2.xml"/><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handoutMaster" Target="handoutMasters/handoutMaster1.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3.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notesMaster" Target="notesMasters/notesMaster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E5EEED29-5F6E-4597-8AB4-6DFB94949512}"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 charset="-128"/>
                <a:cs typeface="+mn-cs"/>
              </a:rPr>
            </a:fld>
            <a:endParaRPr kumimoji="0" lang="en-US" sz="12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p>
            <a:pPr lvl="0" algn="r">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19460"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1" charset="-128"/>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
        <p:nvSpPr>
          <p:cNvPr id="20483" name="Rectangle 2"/>
          <p:cNvSpPr>
            <a:spLocks noTextEdit="1"/>
          </p:cNvSpPr>
          <p:nvPr>
            <p:ph type="sldImg"/>
          </p:nvPr>
        </p:nvSpPr>
        <p:spPr/>
      </p:sp>
      <p:sp>
        <p:nvSpPr>
          <p:cNvPr id="20484" name="Rectangle 3"/>
          <p:cNvSpPr>
            <a:spLocks noGrp="1"/>
          </p:cNvSpPr>
          <p:nvPr>
            <p:ph type="body" idx="1"/>
          </p:nvPr>
        </p:nvSpPr>
        <p:spPr/>
        <p:txBody>
          <a:bodyPr wrap="square" lIns="91440" tIns="45720" rIns="91440" bIns="45720" anchor="t"/>
          <a:p>
            <a:pPr lvl="0" eaLnBrk="1" hangingPunct="1"/>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p:txBody>
          <a:bodyPr wrap="square" lIns="91440" tIns="45720" rIns="91440" bIns="45720" anchor="t"/>
          <a:p>
            <a:pPr lvl="0"/>
            <a:endParaRPr dirty="0"/>
          </a:p>
        </p:txBody>
      </p:sp>
      <p:sp>
        <p:nvSpPr>
          <p:cNvPr id="2970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p:txBody>
          <a:bodyPr wrap="square" lIns="91440" tIns="45720" rIns="91440" bIns="45720" anchor="t"/>
          <a:p>
            <a:pPr lvl="0"/>
            <a:endParaRPr dirty="0"/>
          </a:p>
        </p:txBody>
      </p:sp>
      <p:sp>
        <p:nvSpPr>
          <p:cNvPr id="3072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Image Placeholder 1"/>
          <p:cNvSpPr>
            <a:spLocks noGrp="1" noRot="1" noChangeAspect="1" noTextEdit="1"/>
          </p:cNvSpPr>
          <p:nvPr>
            <p:ph type="sldImg"/>
          </p:nvPr>
        </p:nvSpPr>
        <p:spPr/>
      </p:sp>
      <p:sp>
        <p:nvSpPr>
          <p:cNvPr id="31747" name="Notes Placeholder 2"/>
          <p:cNvSpPr>
            <a:spLocks noGrp="1"/>
          </p:cNvSpPr>
          <p:nvPr>
            <p:ph type="body" idx="1"/>
          </p:nvPr>
        </p:nvSpPr>
        <p:spPr/>
        <p:txBody>
          <a:bodyPr wrap="square" lIns="91440" tIns="45720" rIns="91440" bIns="45720" anchor="t"/>
          <a:p>
            <a:pPr lvl="0"/>
            <a:endParaRPr dirty="0"/>
          </a:p>
        </p:txBody>
      </p:sp>
      <p:sp>
        <p:nvSpPr>
          <p:cNvPr id="3174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p:txBody>
          <a:bodyPr wrap="square" lIns="91440" tIns="45720" rIns="91440" bIns="45720" anchor="t"/>
          <a:p>
            <a:pPr lvl="0"/>
            <a:endParaRPr dirty="0"/>
          </a:p>
        </p:txBody>
      </p:sp>
      <p:sp>
        <p:nvSpPr>
          <p:cNvPr id="3277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p:txBody>
          <a:bodyPr wrap="square" lIns="91440" tIns="45720" rIns="91440" bIns="45720" anchor="t"/>
          <a:p>
            <a:pPr lvl="0"/>
            <a:endParaRPr dirty="0"/>
          </a:p>
        </p:txBody>
      </p:sp>
      <p:sp>
        <p:nvSpPr>
          <p:cNvPr id="2867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p:txBody>
          <a:bodyPr wrap="square" lIns="91440" tIns="45720" rIns="91440" bIns="45720" anchor="t"/>
          <a:p>
            <a:pPr lvl="0"/>
            <a:endParaRPr dirty="0"/>
          </a:p>
        </p:txBody>
      </p:sp>
      <p:sp>
        <p:nvSpPr>
          <p:cNvPr id="2970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p:txBody>
          <a:bodyPr wrap="square" lIns="91440" tIns="45720" rIns="91440" bIns="45720" anchor="t"/>
          <a:p>
            <a:pPr lvl="0"/>
            <a:endParaRPr dirty="0"/>
          </a:p>
        </p:txBody>
      </p:sp>
      <p:sp>
        <p:nvSpPr>
          <p:cNvPr id="3072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Image Placeholder 1"/>
          <p:cNvSpPr>
            <a:spLocks noGrp="1" noRot="1" noChangeAspect="1" noTextEdit="1"/>
          </p:cNvSpPr>
          <p:nvPr>
            <p:ph type="sldImg"/>
          </p:nvPr>
        </p:nvSpPr>
        <p:spPr/>
      </p:sp>
      <p:sp>
        <p:nvSpPr>
          <p:cNvPr id="31747" name="Notes Placeholder 2"/>
          <p:cNvSpPr>
            <a:spLocks noGrp="1"/>
          </p:cNvSpPr>
          <p:nvPr>
            <p:ph type="body" idx="1"/>
          </p:nvPr>
        </p:nvSpPr>
        <p:spPr/>
        <p:txBody>
          <a:bodyPr wrap="square" lIns="91440" tIns="45720" rIns="91440" bIns="45720" anchor="t"/>
          <a:p>
            <a:pPr lvl="0"/>
            <a:endParaRPr dirty="0"/>
          </a:p>
        </p:txBody>
      </p:sp>
      <p:sp>
        <p:nvSpPr>
          <p:cNvPr id="3174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p:txBody>
          <a:bodyPr wrap="square" lIns="91440" tIns="45720" rIns="91440" bIns="45720" anchor="t"/>
          <a:p>
            <a:pPr lvl="0"/>
            <a:endParaRPr dirty="0"/>
          </a:p>
        </p:txBody>
      </p:sp>
      <p:sp>
        <p:nvSpPr>
          <p:cNvPr id="3277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Image Placeholder 1"/>
          <p:cNvSpPr>
            <a:spLocks noGrp="1" noRot="1" noChangeAspect="1" noTextEdit="1"/>
          </p:cNvSpPr>
          <p:nvPr>
            <p:ph type="sldImg"/>
          </p:nvPr>
        </p:nvSpPr>
        <p:spPr/>
      </p:sp>
      <p:sp>
        <p:nvSpPr>
          <p:cNvPr id="33795" name="Notes Placeholder 2"/>
          <p:cNvSpPr>
            <a:spLocks noGrp="1"/>
          </p:cNvSpPr>
          <p:nvPr>
            <p:ph type="body" idx="1"/>
          </p:nvPr>
        </p:nvSpPr>
        <p:spPr/>
        <p:txBody>
          <a:bodyPr wrap="square" lIns="91440" tIns="45720" rIns="91440" bIns="45720" anchor="t"/>
          <a:p>
            <a:pPr lvl="0"/>
            <a:endParaRPr dirty="0"/>
          </a:p>
        </p:txBody>
      </p:sp>
      <p:sp>
        <p:nvSpPr>
          <p:cNvPr id="337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Slide Image Placeholder 1"/>
          <p:cNvSpPr>
            <a:spLocks noGrp="1" noRot="1" noChangeAspect="1" noTextEdit="1"/>
          </p:cNvSpPr>
          <p:nvPr>
            <p:ph type="sldImg"/>
          </p:nvPr>
        </p:nvSpPr>
        <p:spPr/>
      </p:sp>
      <p:sp>
        <p:nvSpPr>
          <p:cNvPr id="21507" name="Notes Placeholder 2"/>
          <p:cNvSpPr>
            <a:spLocks noGrp="1"/>
          </p:cNvSpPr>
          <p:nvPr>
            <p:ph type="body" idx="1"/>
          </p:nvPr>
        </p:nvSpPr>
        <p:spPr/>
        <p:txBody>
          <a:bodyPr wrap="square" lIns="91440" tIns="45720" rIns="91440" bIns="45720" anchor="t"/>
          <a:p>
            <a:pPr lvl="0"/>
            <a:endParaRPr dirty="0"/>
          </a:p>
        </p:txBody>
      </p:sp>
      <p:sp>
        <p:nvSpPr>
          <p:cNvPr id="2150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Image Placeholder 1"/>
          <p:cNvSpPr>
            <a:spLocks noGrp="1" noRot="1" noChangeAspect="1" noTextEdit="1"/>
          </p:cNvSpPr>
          <p:nvPr>
            <p:ph type="sldImg"/>
          </p:nvPr>
        </p:nvSpPr>
        <p:spPr/>
      </p:sp>
      <p:sp>
        <p:nvSpPr>
          <p:cNvPr id="34819" name="Notes Placeholder 2"/>
          <p:cNvSpPr>
            <a:spLocks noGrp="1"/>
          </p:cNvSpPr>
          <p:nvPr>
            <p:ph type="body" idx="1"/>
          </p:nvPr>
        </p:nvSpPr>
        <p:spPr/>
        <p:txBody>
          <a:bodyPr wrap="square" lIns="91440" tIns="45720" rIns="91440" bIns="45720" anchor="t"/>
          <a:p>
            <a:pPr lvl="0"/>
            <a:endParaRPr dirty="0"/>
          </a:p>
        </p:txBody>
      </p:sp>
      <p:sp>
        <p:nvSpPr>
          <p:cNvPr id="3482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Image Placeholder 1"/>
          <p:cNvSpPr>
            <a:spLocks noGrp="1" noRot="1" noChangeAspect="1" noTextEdit="1"/>
          </p:cNvSpPr>
          <p:nvPr>
            <p:ph type="sldImg"/>
          </p:nvPr>
        </p:nvSpPr>
        <p:spPr/>
      </p:sp>
      <p:sp>
        <p:nvSpPr>
          <p:cNvPr id="35843" name="Notes Placeholder 2"/>
          <p:cNvSpPr>
            <a:spLocks noGrp="1"/>
          </p:cNvSpPr>
          <p:nvPr>
            <p:ph type="body" idx="1"/>
          </p:nvPr>
        </p:nvSpPr>
        <p:spPr/>
        <p:txBody>
          <a:bodyPr wrap="square" lIns="91440" tIns="45720" rIns="91440" bIns="45720" anchor="t"/>
          <a:p>
            <a:pPr lvl="0"/>
            <a:endParaRPr dirty="0"/>
          </a:p>
        </p:txBody>
      </p:sp>
      <p:sp>
        <p:nvSpPr>
          <p:cNvPr id="358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Image Placeholder 1"/>
          <p:cNvSpPr>
            <a:spLocks noGrp="1" noRot="1" noChangeAspect="1" noTextEdit="1"/>
          </p:cNvSpPr>
          <p:nvPr>
            <p:ph type="sldImg"/>
          </p:nvPr>
        </p:nvSpPr>
        <p:spPr/>
      </p:sp>
      <p:sp>
        <p:nvSpPr>
          <p:cNvPr id="36867" name="Notes Placeholder 2"/>
          <p:cNvSpPr>
            <a:spLocks noGrp="1"/>
          </p:cNvSpPr>
          <p:nvPr>
            <p:ph type="body" idx="1"/>
          </p:nvPr>
        </p:nvSpPr>
        <p:spPr/>
        <p:txBody>
          <a:bodyPr wrap="square" lIns="91440" tIns="45720" rIns="91440" bIns="45720" anchor="t"/>
          <a:p>
            <a:pPr lvl="0"/>
            <a:endParaRPr dirty="0"/>
          </a:p>
        </p:txBody>
      </p:sp>
      <p:sp>
        <p:nvSpPr>
          <p:cNvPr id="3686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p:txBody>
          <a:bodyPr wrap="square" lIns="91440" tIns="45720" rIns="91440" bIns="45720" anchor="t"/>
          <a:p>
            <a:pPr lvl="0"/>
            <a:endParaRPr dirty="0"/>
          </a:p>
        </p:txBody>
      </p:sp>
      <p:sp>
        <p:nvSpPr>
          <p:cNvPr id="3789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p:txBody>
          <a:bodyPr wrap="square" lIns="91440" tIns="45720" rIns="91440" bIns="45720" anchor="t"/>
          <a:p>
            <a:pPr lvl="0"/>
            <a:endParaRPr dirty="0"/>
          </a:p>
        </p:txBody>
      </p:sp>
      <p:sp>
        <p:nvSpPr>
          <p:cNvPr id="3891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Image Placeholder 1"/>
          <p:cNvSpPr>
            <a:spLocks noGrp="1" noRot="1" noChangeAspect="1" noTextEdit="1"/>
          </p:cNvSpPr>
          <p:nvPr>
            <p:ph type="sldImg"/>
          </p:nvPr>
        </p:nvSpPr>
        <p:spPr/>
      </p:sp>
      <p:sp>
        <p:nvSpPr>
          <p:cNvPr id="39939" name="Notes Placeholder 2"/>
          <p:cNvSpPr>
            <a:spLocks noGrp="1"/>
          </p:cNvSpPr>
          <p:nvPr>
            <p:ph type="body" idx="1"/>
          </p:nvPr>
        </p:nvSpPr>
        <p:spPr/>
        <p:txBody>
          <a:bodyPr wrap="square" lIns="91440" tIns="45720" rIns="91440" bIns="45720" anchor="t"/>
          <a:p>
            <a:pPr lvl="0"/>
            <a:endParaRPr dirty="0"/>
          </a:p>
        </p:txBody>
      </p:sp>
      <p:sp>
        <p:nvSpPr>
          <p:cNvPr id="3994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Image Placeholder 1"/>
          <p:cNvSpPr>
            <a:spLocks noGrp="1" noRot="1" noChangeAspect="1" noTextEdit="1"/>
          </p:cNvSpPr>
          <p:nvPr>
            <p:ph type="sldImg"/>
          </p:nvPr>
        </p:nvSpPr>
        <p:spPr/>
      </p:sp>
      <p:sp>
        <p:nvSpPr>
          <p:cNvPr id="40963" name="Notes Placeholder 2"/>
          <p:cNvSpPr>
            <a:spLocks noGrp="1"/>
          </p:cNvSpPr>
          <p:nvPr>
            <p:ph type="body" idx="1"/>
          </p:nvPr>
        </p:nvSpPr>
        <p:spPr/>
        <p:txBody>
          <a:bodyPr wrap="square" lIns="91440" tIns="45720" rIns="91440" bIns="45720" anchor="t"/>
          <a:p>
            <a:pPr lvl="0"/>
            <a:endParaRPr dirty="0"/>
          </a:p>
        </p:txBody>
      </p:sp>
      <p:sp>
        <p:nvSpPr>
          <p:cNvPr id="4096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Image Placeholder 1"/>
          <p:cNvSpPr>
            <a:spLocks noGrp="1" noRot="1" noChangeAspect="1" noTextEdit="1"/>
          </p:cNvSpPr>
          <p:nvPr>
            <p:ph type="sldImg"/>
          </p:nvPr>
        </p:nvSpPr>
        <p:spPr/>
      </p:sp>
      <p:sp>
        <p:nvSpPr>
          <p:cNvPr id="41987" name="Notes Placeholder 2"/>
          <p:cNvSpPr>
            <a:spLocks noGrp="1"/>
          </p:cNvSpPr>
          <p:nvPr>
            <p:ph type="body" idx="1"/>
          </p:nvPr>
        </p:nvSpPr>
        <p:spPr/>
        <p:txBody>
          <a:bodyPr wrap="square" lIns="91440" tIns="45720" rIns="91440" bIns="45720" anchor="t"/>
          <a:p>
            <a:pPr lvl="0"/>
            <a:endParaRPr dirty="0"/>
          </a:p>
        </p:txBody>
      </p:sp>
      <p:sp>
        <p:nvSpPr>
          <p:cNvPr id="4198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Image Placeholder 1"/>
          <p:cNvSpPr>
            <a:spLocks noGrp="1" noRot="1" noChangeAspect="1" noTextEdit="1"/>
          </p:cNvSpPr>
          <p:nvPr>
            <p:ph type="sldImg"/>
          </p:nvPr>
        </p:nvSpPr>
        <p:spPr/>
      </p:sp>
      <p:sp>
        <p:nvSpPr>
          <p:cNvPr id="43011" name="Notes Placeholder 2"/>
          <p:cNvSpPr>
            <a:spLocks noGrp="1"/>
          </p:cNvSpPr>
          <p:nvPr>
            <p:ph type="body" idx="1"/>
          </p:nvPr>
        </p:nvSpPr>
        <p:spPr/>
        <p:txBody>
          <a:bodyPr wrap="square" lIns="91440" tIns="45720" rIns="91440" bIns="45720" anchor="t"/>
          <a:p>
            <a:pPr lvl="0"/>
            <a:endParaRPr dirty="0"/>
          </a:p>
        </p:txBody>
      </p:sp>
      <p:sp>
        <p:nvSpPr>
          <p:cNvPr id="4301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p:txBody>
          <a:bodyPr wrap="square" lIns="91440" tIns="45720" rIns="91440" bIns="45720" anchor="t"/>
          <a:p>
            <a:pPr lvl="0"/>
            <a:endParaRPr dirty="0"/>
          </a:p>
        </p:txBody>
      </p:sp>
      <p:sp>
        <p:nvSpPr>
          <p:cNvPr id="4403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p:txBody>
          <a:bodyPr wrap="square" lIns="91440" tIns="45720" rIns="91440" bIns="45720" anchor="t"/>
          <a:p>
            <a:pPr lvl="0"/>
            <a:endParaRPr dirty="0"/>
          </a:p>
        </p:txBody>
      </p:sp>
      <p:sp>
        <p:nvSpPr>
          <p:cNvPr id="2253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p:txBody>
          <a:bodyPr wrap="square" lIns="91440" tIns="45720" rIns="91440" bIns="45720" anchor="t"/>
          <a:p>
            <a:pPr lvl="0"/>
            <a:endParaRPr dirty="0"/>
          </a:p>
        </p:txBody>
      </p:sp>
      <p:sp>
        <p:nvSpPr>
          <p:cNvPr id="4506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p:txBody>
          <a:bodyPr wrap="square" lIns="91440" tIns="45720" rIns="91440" bIns="45720" anchor="t"/>
          <a:p>
            <a:pPr lvl="0"/>
            <a:endParaRPr dirty="0"/>
          </a:p>
        </p:txBody>
      </p:sp>
      <p:sp>
        <p:nvSpPr>
          <p:cNvPr id="4608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p:txBody>
          <a:bodyPr wrap="square" lIns="91440" tIns="45720" rIns="91440" bIns="45720" anchor="t"/>
          <a:p>
            <a:pPr lvl="0"/>
            <a:endParaRPr dirty="0"/>
          </a:p>
        </p:txBody>
      </p:sp>
      <p:sp>
        <p:nvSpPr>
          <p:cNvPr id="3789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p:txBody>
          <a:bodyPr wrap="square" lIns="91440" tIns="45720" rIns="91440" bIns="45720" anchor="t"/>
          <a:p>
            <a:pPr lvl="0"/>
            <a:endParaRPr dirty="0"/>
          </a:p>
        </p:txBody>
      </p:sp>
      <p:sp>
        <p:nvSpPr>
          <p:cNvPr id="3891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Image Placeholder 1"/>
          <p:cNvSpPr>
            <a:spLocks noGrp="1" noRot="1" noChangeAspect="1" noTextEdit="1"/>
          </p:cNvSpPr>
          <p:nvPr>
            <p:ph type="sldImg"/>
          </p:nvPr>
        </p:nvSpPr>
        <p:spPr/>
      </p:sp>
      <p:sp>
        <p:nvSpPr>
          <p:cNvPr id="39939" name="Notes Placeholder 2"/>
          <p:cNvSpPr>
            <a:spLocks noGrp="1"/>
          </p:cNvSpPr>
          <p:nvPr>
            <p:ph type="body" idx="1"/>
          </p:nvPr>
        </p:nvSpPr>
        <p:spPr/>
        <p:txBody>
          <a:bodyPr wrap="square" lIns="91440" tIns="45720" rIns="91440" bIns="45720" anchor="t"/>
          <a:p>
            <a:pPr lvl="0"/>
            <a:endParaRPr dirty="0"/>
          </a:p>
        </p:txBody>
      </p:sp>
      <p:sp>
        <p:nvSpPr>
          <p:cNvPr id="3994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Image Placeholder 1"/>
          <p:cNvSpPr>
            <a:spLocks noGrp="1" noRot="1" noChangeAspect="1" noTextEdit="1"/>
          </p:cNvSpPr>
          <p:nvPr>
            <p:ph type="sldImg"/>
          </p:nvPr>
        </p:nvSpPr>
        <p:spPr/>
      </p:sp>
      <p:sp>
        <p:nvSpPr>
          <p:cNvPr id="40963" name="Notes Placeholder 2"/>
          <p:cNvSpPr>
            <a:spLocks noGrp="1"/>
          </p:cNvSpPr>
          <p:nvPr>
            <p:ph type="body" idx="1"/>
          </p:nvPr>
        </p:nvSpPr>
        <p:spPr/>
        <p:txBody>
          <a:bodyPr wrap="square" lIns="91440" tIns="45720" rIns="91440" bIns="45720" anchor="t"/>
          <a:p>
            <a:pPr lvl="0"/>
            <a:endParaRPr dirty="0"/>
          </a:p>
        </p:txBody>
      </p:sp>
      <p:sp>
        <p:nvSpPr>
          <p:cNvPr id="4096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Image Placeholder 1"/>
          <p:cNvSpPr>
            <a:spLocks noGrp="1" noRot="1" noChangeAspect="1" noTextEdit="1"/>
          </p:cNvSpPr>
          <p:nvPr>
            <p:ph type="sldImg"/>
          </p:nvPr>
        </p:nvSpPr>
        <p:spPr/>
      </p:sp>
      <p:sp>
        <p:nvSpPr>
          <p:cNvPr id="41987" name="Notes Placeholder 2"/>
          <p:cNvSpPr>
            <a:spLocks noGrp="1"/>
          </p:cNvSpPr>
          <p:nvPr>
            <p:ph type="body" idx="1"/>
          </p:nvPr>
        </p:nvSpPr>
        <p:spPr/>
        <p:txBody>
          <a:bodyPr wrap="square" lIns="91440" tIns="45720" rIns="91440" bIns="45720" anchor="t"/>
          <a:p>
            <a:pPr lvl="0"/>
            <a:endParaRPr dirty="0"/>
          </a:p>
        </p:txBody>
      </p:sp>
      <p:sp>
        <p:nvSpPr>
          <p:cNvPr id="4198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Image Placeholder 1"/>
          <p:cNvSpPr>
            <a:spLocks noGrp="1" noRot="1" noChangeAspect="1" noTextEdit="1"/>
          </p:cNvSpPr>
          <p:nvPr>
            <p:ph type="sldImg"/>
          </p:nvPr>
        </p:nvSpPr>
        <p:spPr/>
      </p:sp>
      <p:sp>
        <p:nvSpPr>
          <p:cNvPr id="43011" name="Notes Placeholder 2"/>
          <p:cNvSpPr>
            <a:spLocks noGrp="1"/>
          </p:cNvSpPr>
          <p:nvPr>
            <p:ph type="body" idx="1"/>
          </p:nvPr>
        </p:nvSpPr>
        <p:spPr/>
        <p:txBody>
          <a:bodyPr wrap="square" lIns="91440" tIns="45720" rIns="91440" bIns="45720" anchor="t"/>
          <a:p>
            <a:pPr lvl="0"/>
            <a:endParaRPr dirty="0"/>
          </a:p>
        </p:txBody>
      </p:sp>
      <p:sp>
        <p:nvSpPr>
          <p:cNvPr id="4301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p:txBody>
          <a:bodyPr wrap="square" lIns="91440" tIns="45720" rIns="91440" bIns="45720" anchor="t"/>
          <a:p>
            <a:pPr lvl="0"/>
            <a:endParaRPr dirty="0"/>
          </a:p>
        </p:txBody>
      </p:sp>
      <p:sp>
        <p:nvSpPr>
          <p:cNvPr id="4403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p:txBody>
          <a:bodyPr wrap="square" lIns="91440" tIns="45720" rIns="91440" bIns="45720" anchor="t"/>
          <a:p>
            <a:pPr lvl="0"/>
            <a:endParaRPr dirty="0"/>
          </a:p>
        </p:txBody>
      </p:sp>
      <p:sp>
        <p:nvSpPr>
          <p:cNvPr id="4506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Slide Image Placeholder 1"/>
          <p:cNvSpPr>
            <a:spLocks noGrp="1" noRot="1" noChangeAspect="1" noTextEdit="1"/>
          </p:cNvSpPr>
          <p:nvPr>
            <p:ph type="sldImg"/>
          </p:nvPr>
        </p:nvSpPr>
        <p:spPr/>
      </p:sp>
      <p:sp>
        <p:nvSpPr>
          <p:cNvPr id="23555" name="Notes Placeholder 2"/>
          <p:cNvSpPr>
            <a:spLocks noGrp="1"/>
          </p:cNvSpPr>
          <p:nvPr>
            <p:ph type="body" idx="1"/>
          </p:nvPr>
        </p:nvSpPr>
        <p:spPr/>
        <p:txBody>
          <a:bodyPr wrap="square" lIns="91440" tIns="45720" rIns="91440" bIns="45720" anchor="t"/>
          <a:p>
            <a:pPr lvl="0"/>
            <a:endParaRPr dirty="0"/>
          </a:p>
        </p:txBody>
      </p:sp>
      <p:sp>
        <p:nvSpPr>
          <p:cNvPr id="2355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p:txBody>
          <a:bodyPr wrap="square" lIns="91440" tIns="45720" rIns="91440" bIns="45720" anchor="t"/>
          <a:p>
            <a:pPr lvl="0"/>
            <a:endParaRPr dirty="0"/>
          </a:p>
        </p:txBody>
      </p:sp>
      <p:sp>
        <p:nvSpPr>
          <p:cNvPr id="4608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Slide Image Placeholder 1"/>
          <p:cNvSpPr>
            <a:spLocks noGrp="1" noRot="1" noChangeAspect="1" noTextEdit="1"/>
          </p:cNvSpPr>
          <p:nvPr>
            <p:ph type="sldImg"/>
          </p:nvPr>
        </p:nvSpPr>
        <p:spPr/>
      </p:sp>
      <p:sp>
        <p:nvSpPr>
          <p:cNvPr id="47107" name="Notes Placeholder 2"/>
          <p:cNvSpPr>
            <a:spLocks noGrp="1"/>
          </p:cNvSpPr>
          <p:nvPr>
            <p:ph type="body" idx="1"/>
          </p:nvPr>
        </p:nvSpPr>
        <p:spPr/>
        <p:txBody>
          <a:bodyPr wrap="square" lIns="91440" tIns="45720" rIns="91440" bIns="45720" anchor="t"/>
          <a:p>
            <a:pPr lvl="0"/>
            <a:endParaRPr dirty="0"/>
          </a:p>
        </p:txBody>
      </p:sp>
      <p:sp>
        <p:nvSpPr>
          <p:cNvPr id="4710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Slide Image Placeholder 1"/>
          <p:cNvSpPr>
            <a:spLocks noGrp="1" noRot="1" noChangeAspect="1" noTextEdit="1"/>
          </p:cNvSpPr>
          <p:nvPr>
            <p:ph type="sldImg"/>
          </p:nvPr>
        </p:nvSpPr>
        <p:spPr/>
      </p:sp>
      <p:sp>
        <p:nvSpPr>
          <p:cNvPr id="48131" name="Notes Placeholder 2"/>
          <p:cNvSpPr>
            <a:spLocks noGrp="1"/>
          </p:cNvSpPr>
          <p:nvPr>
            <p:ph type="body" idx="1"/>
          </p:nvPr>
        </p:nvSpPr>
        <p:spPr/>
        <p:txBody>
          <a:bodyPr wrap="square" lIns="91440" tIns="45720" rIns="91440" bIns="45720" anchor="t"/>
          <a:p>
            <a:pPr lvl="0"/>
            <a:endParaRPr dirty="0"/>
          </a:p>
        </p:txBody>
      </p:sp>
      <p:sp>
        <p:nvSpPr>
          <p:cNvPr id="4813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Slide Image Placeholder 1"/>
          <p:cNvSpPr>
            <a:spLocks noGrp="1" noRot="1" noChangeAspect="1" noTextEdit="1"/>
          </p:cNvSpPr>
          <p:nvPr>
            <p:ph type="sldImg"/>
          </p:nvPr>
        </p:nvSpPr>
        <p:spPr/>
      </p:sp>
      <p:sp>
        <p:nvSpPr>
          <p:cNvPr id="49155" name="Notes Placeholder 2"/>
          <p:cNvSpPr>
            <a:spLocks noGrp="1"/>
          </p:cNvSpPr>
          <p:nvPr>
            <p:ph type="body" idx="1"/>
          </p:nvPr>
        </p:nvSpPr>
        <p:spPr/>
        <p:txBody>
          <a:bodyPr wrap="square" lIns="91440" tIns="45720" rIns="91440" bIns="45720" anchor="t"/>
          <a:p>
            <a:pPr lvl="0"/>
            <a:endParaRPr dirty="0"/>
          </a:p>
        </p:txBody>
      </p:sp>
      <p:sp>
        <p:nvSpPr>
          <p:cNvPr id="4915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Slide Image Placeholder 1"/>
          <p:cNvSpPr>
            <a:spLocks noGrp="1" noRot="1" noChangeAspect="1" noTextEdit="1"/>
          </p:cNvSpPr>
          <p:nvPr>
            <p:ph type="sldImg"/>
          </p:nvPr>
        </p:nvSpPr>
        <p:spPr/>
      </p:sp>
      <p:sp>
        <p:nvSpPr>
          <p:cNvPr id="50179" name="Notes Placeholder 2"/>
          <p:cNvSpPr>
            <a:spLocks noGrp="1"/>
          </p:cNvSpPr>
          <p:nvPr>
            <p:ph type="body" idx="1"/>
          </p:nvPr>
        </p:nvSpPr>
        <p:spPr/>
        <p:txBody>
          <a:bodyPr wrap="square" lIns="91440" tIns="45720" rIns="91440" bIns="45720" anchor="t"/>
          <a:p>
            <a:pPr lvl="0"/>
            <a:endParaRPr dirty="0"/>
          </a:p>
        </p:txBody>
      </p:sp>
      <p:sp>
        <p:nvSpPr>
          <p:cNvPr id="5018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p:txBody>
          <a:bodyPr wrap="square" lIns="91440" tIns="45720" rIns="91440" bIns="45720" anchor="t"/>
          <a:p>
            <a:pPr lvl="0"/>
            <a:endParaRPr dirty="0"/>
          </a:p>
        </p:txBody>
      </p:sp>
      <p:sp>
        <p:nvSpPr>
          <p:cNvPr id="5120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p:txBody>
          <a:bodyPr wrap="square" lIns="91440" tIns="45720" rIns="91440" bIns="45720" anchor="t"/>
          <a:p>
            <a:pPr lvl="0"/>
            <a:endParaRPr dirty="0"/>
          </a:p>
        </p:txBody>
      </p:sp>
      <p:sp>
        <p:nvSpPr>
          <p:cNvPr id="5222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Slide Image Placeholder 1"/>
          <p:cNvSpPr>
            <a:spLocks noGrp="1" noRot="1" noChangeAspect="1" noTextEdit="1"/>
          </p:cNvSpPr>
          <p:nvPr>
            <p:ph type="sldImg"/>
          </p:nvPr>
        </p:nvSpPr>
        <p:spPr/>
      </p:sp>
      <p:sp>
        <p:nvSpPr>
          <p:cNvPr id="53251" name="Notes Placeholder 2"/>
          <p:cNvSpPr>
            <a:spLocks noGrp="1"/>
          </p:cNvSpPr>
          <p:nvPr>
            <p:ph type="body" idx="1"/>
          </p:nvPr>
        </p:nvSpPr>
        <p:spPr/>
        <p:txBody>
          <a:bodyPr wrap="square" lIns="91440" tIns="45720" rIns="91440" bIns="45720" anchor="t"/>
          <a:p>
            <a:pPr lvl="0"/>
            <a:endParaRPr dirty="0"/>
          </a:p>
        </p:txBody>
      </p:sp>
      <p:sp>
        <p:nvSpPr>
          <p:cNvPr id="5325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p:txBody>
          <a:bodyPr wrap="square" lIns="91440" tIns="45720" rIns="91440" bIns="45720" anchor="t"/>
          <a:p>
            <a:pPr lvl="0"/>
            <a:endParaRPr dirty="0"/>
          </a:p>
        </p:txBody>
      </p:sp>
      <p:sp>
        <p:nvSpPr>
          <p:cNvPr id="5427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Slide Image Placeholder 1"/>
          <p:cNvSpPr>
            <a:spLocks noGrp="1" noRot="1" noChangeAspect="1" noTextEdit="1"/>
          </p:cNvSpPr>
          <p:nvPr>
            <p:ph type="sldImg"/>
          </p:nvPr>
        </p:nvSpPr>
        <p:spPr/>
      </p:sp>
      <p:sp>
        <p:nvSpPr>
          <p:cNvPr id="55299" name="Notes Placeholder 2"/>
          <p:cNvSpPr>
            <a:spLocks noGrp="1"/>
          </p:cNvSpPr>
          <p:nvPr>
            <p:ph type="body" idx="1"/>
          </p:nvPr>
        </p:nvSpPr>
        <p:spPr/>
        <p:txBody>
          <a:bodyPr wrap="square" lIns="91440" tIns="45720" rIns="91440" bIns="45720" anchor="t"/>
          <a:p>
            <a:pPr lvl="0"/>
            <a:endParaRPr dirty="0"/>
          </a:p>
        </p:txBody>
      </p:sp>
      <p:sp>
        <p:nvSpPr>
          <p:cNvPr id="5530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p:txBody>
          <a:bodyPr wrap="square" lIns="91440" tIns="45720" rIns="91440" bIns="45720" anchor="t"/>
          <a:p>
            <a:pPr lvl="0"/>
            <a:endParaRPr dirty="0"/>
          </a:p>
        </p:txBody>
      </p:sp>
      <p:sp>
        <p:nvSpPr>
          <p:cNvPr id="2458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Slide Image Placeholder 1"/>
          <p:cNvSpPr>
            <a:spLocks noGrp="1" noRot="1" noChangeAspect="1" noTextEdit="1"/>
          </p:cNvSpPr>
          <p:nvPr>
            <p:ph type="sldImg"/>
          </p:nvPr>
        </p:nvSpPr>
        <p:spPr/>
      </p:sp>
      <p:sp>
        <p:nvSpPr>
          <p:cNvPr id="56323" name="Notes Placeholder 2"/>
          <p:cNvSpPr>
            <a:spLocks noGrp="1"/>
          </p:cNvSpPr>
          <p:nvPr>
            <p:ph type="body" idx="1"/>
          </p:nvPr>
        </p:nvSpPr>
        <p:spPr/>
        <p:txBody>
          <a:bodyPr wrap="square" lIns="91440" tIns="45720" rIns="91440" bIns="45720" anchor="t"/>
          <a:p>
            <a:pPr lvl="0"/>
            <a:endParaRPr dirty="0"/>
          </a:p>
        </p:txBody>
      </p:sp>
      <p:sp>
        <p:nvSpPr>
          <p:cNvPr id="5632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Slide Image Placeholder 1"/>
          <p:cNvSpPr>
            <a:spLocks noGrp="1" noRot="1" noChangeAspect="1" noTextEdit="1"/>
          </p:cNvSpPr>
          <p:nvPr>
            <p:ph type="sldImg"/>
          </p:nvPr>
        </p:nvSpPr>
        <p:spPr/>
      </p:sp>
      <p:sp>
        <p:nvSpPr>
          <p:cNvPr id="57347" name="Notes Placeholder 2"/>
          <p:cNvSpPr>
            <a:spLocks noGrp="1"/>
          </p:cNvSpPr>
          <p:nvPr>
            <p:ph type="body" idx="1"/>
          </p:nvPr>
        </p:nvSpPr>
        <p:spPr/>
        <p:txBody>
          <a:bodyPr wrap="square" lIns="91440" tIns="45720" rIns="91440" bIns="45720" anchor="t"/>
          <a:p>
            <a:pPr lvl="0"/>
            <a:endParaRPr dirty="0"/>
          </a:p>
        </p:txBody>
      </p:sp>
      <p:sp>
        <p:nvSpPr>
          <p:cNvPr id="5734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Slide Image Placeholder 1"/>
          <p:cNvSpPr>
            <a:spLocks noGrp="1" noRot="1" noChangeAspect="1" noTextEdit="1"/>
          </p:cNvSpPr>
          <p:nvPr>
            <p:ph type="sldImg"/>
          </p:nvPr>
        </p:nvSpPr>
        <p:spPr/>
      </p:sp>
      <p:sp>
        <p:nvSpPr>
          <p:cNvPr id="58371" name="Notes Placeholder 2"/>
          <p:cNvSpPr>
            <a:spLocks noGrp="1"/>
          </p:cNvSpPr>
          <p:nvPr>
            <p:ph type="body" idx="1"/>
          </p:nvPr>
        </p:nvSpPr>
        <p:spPr/>
        <p:txBody>
          <a:bodyPr wrap="square" lIns="91440" tIns="45720" rIns="91440" bIns="45720" anchor="t"/>
          <a:p>
            <a:pPr lvl="0"/>
            <a:endParaRPr dirty="0"/>
          </a:p>
        </p:txBody>
      </p:sp>
      <p:sp>
        <p:nvSpPr>
          <p:cNvPr id="5837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p:txBody>
          <a:bodyPr wrap="square" lIns="91440" tIns="45720" rIns="91440" bIns="45720" anchor="t"/>
          <a:p>
            <a:pPr lvl="0"/>
            <a:endParaRPr dirty="0"/>
          </a:p>
        </p:txBody>
      </p:sp>
      <p:sp>
        <p:nvSpPr>
          <p:cNvPr id="593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Slide Image Placeholder 1"/>
          <p:cNvSpPr>
            <a:spLocks noGrp="1" noRot="1" noChangeAspect="1" noTextEdit="1"/>
          </p:cNvSpPr>
          <p:nvPr>
            <p:ph type="sldImg"/>
          </p:nvPr>
        </p:nvSpPr>
        <p:spPr/>
      </p:sp>
      <p:sp>
        <p:nvSpPr>
          <p:cNvPr id="60419" name="Notes Placeholder 2"/>
          <p:cNvSpPr>
            <a:spLocks noGrp="1"/>
          </p:cNvSpPr>
          <p:nvPr>
            <p:ph type="body" idx="1"/>
          </p:nvPr>
        </p:nvSpPr>
        <p:spPr/>
        <p:txBody>
          <a:bodyPr wrap="square" lIns="91440" tIns="45720" rIns="91440" bIns="45720" anchor="t"/>
          <a:p>
            <a:pPr lvl="0"/>
            <a:endParaRPr dirty="0"/>
          </a:p>
        </p:txBody>
      </p:sp>
      <p:sp>
        <p:nvSpPr>
          <p:cNvPr id="6042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Slide Image Placeholder 1"/>
          <p:cNvSpPr>
            <a:spLocks noGrp="1" noRot="1" noChangeAspect="1" noTextEdit="1"/>
          </p:cNvSpPr>
          <p:nvPr>
            <p:ph type="sldImg"/>
          </p:nvPr>
        </p:nvSpPr>
        <p:spPr/>
      </p:sp>
      <p:sp>
        <p:nvSpPr>
          <p:cNvPr id="61443" name="Notes Placeholder 2"/>
          <p:cNvSpPr>
            <a:spLocks noGrp="1"/>
          </p:cNvSpPr>
          <p:nvPr>
            <p:ph type="body" idx="1"/>
          </p:nvPr>
        </p:nvSpPr>
        <p:spPr/>
        <p:txBody>
          <a:bodyPr wrap="square" lIns="91440" tIns="45720" rIns="91440" bIns="45720" anchor="t"/>
          <a:p>
            <a:pPr lvl="0"/>
            <a:endParaRPr dirty="0"/>
          </a:p>
        </p:txBody>
      </p:sp>
      <p:sp>
        <p:nvSpPr>
          <p:cNvPr id="614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Slide Image Placeholder 1"/>
          <p:cNvSpPr>
            <a:spLocks noGrp="1" noRot="1" noChangeAspect="1" noTextEdit="1"/>
          </p:cNvSpPr>
          <p:nvPr>
            <p:ph type="sldImg"/>
          </p:nvPr>
        </p:nvSpPr>
        <p:spPr/>
      </p:sp>
      <p:sp>
        <p:nvSpPr>
          <p:cNvPr id="62467" name="Notes Placeholder 2"/>
          <p:cNvSpPr>
            <a:spLocks noGrp="1"/>
          </p:cNvSpPr>
          <p:nvPr>
            <p:ph type="body" idx="1"/>
          </p:nvPr>
        </p:nvSpPr>
        <p:spPr/>
        <p:txBody>
          <a:bodyPr wrap="square" lIns="91440" tIns="45720" rIns="91440" bIns="45720" anchor="t"/>
          <a:p>
            <a:pPr lvl="0"/>
            <a:endParaRPr dirty="0"/>
          </a:p>
        </p:txBody>
      </p:sp>
      <p:sp>
        <p:nvSpPr>
          <p:cNvPr id="6246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Slide Image Placeholder 1"/>
          <p:cNvSpPr>
            <a:spLocks noGrp="1" noRot="1" noChangeAspect="1" noTextEdit="1"/>
          </p:cNvSpPr>
          <p:nvPr>
            <p:ph type="sldImg"/>
          </p:nvPr>
        </p:nvSpPr>
        <p:spPr/>
      </p:sp>
      <p:sp>
        <p:nvSpPr>
          <p:cNvPr id="63491" name="Notes Placeholder 2"/>
          <p:cNvSpPr>
            <a:spLocks noGrp="1"/>
          </p:cNvSpPr>
          <p:nvPr>
            <p:ph type="body" idx="1"/>
          </p:nvPr>
        </p:nvSpPr>
        <p:spPr/>
        <p:txBody>
          <a:bodyPr wrap="square" lIns="91440" tIns="45720" rIns="91440" bIns="45720" anchor="t"/>
          <a:p>
            <a:pPr lvl="0"/>
            <a:endParaRPr dirty="0"/>
          </a:p>
        </p:txBody>
      </p:sp>
      <p:sp>
        <p:nvSpPr>
          <p:cNvPr id="6349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Slide Image Placeholder 1"/>
          <p:cNvSpPr>
            <a:spLocks noGrp="1" noRot="1" noChangeAspect="1" noTextEdit="1"/>
          </p:cNvSpPr>
          <p:nvPr>
            <p:ph type="sldImg"/>
          </p:nvPr>
        </p:nvSpPr>
        <p:spPr/>
      </p:sp>
      <p:sp>
        <p:nvSpPr>
          <p:cNvPr id="64515" name="Notes Placeholder 2"/>
          <p:cNvSpPr>
            <a:spLocks noGrp="1"/>
          </p:cNvSpPr>
          <p:nvPr>
            <p:ph type="body" idx="1"/>
          </p:nvPr>
        </p:nvSpPr>
        <p:spPr/>
        <p:txBody>
          <a:bodyPr wrap="square" lIns="91440" tIns="45720" rIns="91440" bIns="45720" anchor="t"/>
          <a:p>
            <a:pPr lvl="0"/>
            <a:endParaRPr dirty="0"/>
          </a:p>
        </p:txBody>
      </p:sp>
      <p:sp>
        <p:nvSpPr>
          <p:cNvPr id="6451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Slide Image Placeholder 1"/>
          <p:cNvSpPr>
            <a:spLocks noGrp="1" noRot="1" noChangeAspect="1" noTextEdit="1"/>
          </p:cNvSpPr>
          <p:nvPr>
            <p:ph type="sldImg"/>
          </p:nvPr>
        </p:nvSpPr>
        <p:spPr/>
      </p:sp>
      <p:sp>
        <p:nvSpPr>
          <p:cNvPr id="65539" name="Notes Placeholder 2"/>
          <p:cNvSpPr>
            <a:spLocks noGrp="1"/>
          </p:cNvSpPr>
          <p:nvPr>
            <p:ph type="body" idx="1"/>
          </p:nvPr>
        </p:nvSpPr>
        <p:spPr/>
        <p:txBody>
          <a:bodyPr wrap="square" lIns="91440" tIns="45720" rIns="91440" bIns="45720" anchor="t"/>
          <a:p>
            <a:pPr lvl="0"/>
            <a:endParaRPr dirty="0"/>
          </a:p>
        </p:txBody>
      </p:sp>
      <p:sp>
        <p:nvSpPr>
          <p:cNvPr id="6554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Slide Image Placeholder 1"/>
          <p:cNvSpPr>
            <a:spLocks noGrp="1" noRot="1" noChangeAspect="1" noTextEdit="1"/>
          </p:cNvSpPr>
          <p:nvPr>
            <p:ph type="sldImg"/>
          </p:nvPr>
        </p:nvSpPr>
        <p:spPr/>
      </p:sp>
      <p:sp>
        <p:nvSpPr>
          <p:cNvPr id="25603" name="Notes Placeholder 2"/>
          <p:cNvSpPr>
            <a:spLocks noGrp="1"/>
          </p:cNvSpPr>
          <p:nvPr>
            <p:ph type="body" idx="1"/>
          </p:nvPr>
        </p:nvSpPr>
        <p:spPr/>
        <p:txBody>
          <a:bodyPr wrap="square" lIns="91440" tIns="45720" rIns="91440" bIns="45720" anchor="t"/>
          <a:p>
            <a:pPr lvl="0"/>
            <a:endParaRPr dirty="0"/>
          </a:p>
        </p:txBody>
      </p:sp>
      <p:sp>
        <p:nvSpPr>
          <p:cNvPr id="2560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p:txBody>
          <a:bodyPr wrap="square" lIns="91440" tIns="45720" rIns="91440" bIns="45720" anchor="t"/>
          <a:p>
            <a:pPr lvl="0"/>
            <a:endParaRPr dirty="0"/>
          </a:p>
        </p:txBody>
      </p:sp>
      <p:sp>
        <p:nvSpPr>
          <p:cNvPr id="2662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Image Placeholder 1"/>
          <p:cNvSpPr>
            <a:spLocks noGrp="1" noRot="1" noChangeAspect="1" noTextEdit="1"/>
          </p:cNvSpPr>
          <p:nvPr>
            <p:ph type="sldImg"/>
          </p:nvPr>
        </p:nvSpPr>
        <p:spPr/>
      </p:sp>
      <p:sp>
        <p:nvSpPr>
          <p:cNvPr id="27651" name="Notes Placeholder 2"/>
          <p:cNvSpPr>
            <a:spLocks noGrp="1"/>
          </p:cNvSpPr>
          <p:nvPr>
            <p:ph type="body" idx="1"/>
          </p:nvPr>
        </p:nvSpPr>
        <p:spPr/>
        <p:txBody>
          <a:bodyPr wrap="square" lIns="91440" tIns="45720" rIns="91440" bIns="45720" anchor="t"/>
          <a:p>
            <a:pPr lvl="0"/>
            <a:endParaRPr dirty="0"/>
          </a:p>
        </p:txBody>
      </p:sp>
      <p:sp>
        <p:nvSpPr>
          <p:cNvPr id="2765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p:txBody>
          <a:bodyPr wrap="square" lIns="91440" tIns="45720" rIns="91440" bIns="45720" anchor="t"/>
          <a:p>
            <a:pPr lvl="0"/>
            <a:r>
              <a:rPr lang="zh-CN" altLang="en-US" dirty="0">
                <a:sym typeface="+mn-ea"/>
              </a:rPr>
              <a:t>（</a:t>
            </a:r>
            <a:r>
              <a:rPr lang="en-US" altLang="zh-CN" dirty="0">
                <a:sym typeface="+mn-ea"/>
              </a:rPr>
              <a:t>i and max with ai</a:t>
            </a:r>
            <a:r>
              <a:rPr lang="zh-CN" altLang="en-US" dirty="0">
                <a:sym typeface="+mn-ea"/>
              </a:rPr>
              <a:t>）</a:t>
            </a:r>
            <a:r>
              <a:rPr lang="en-US" altLang="zh-CN" dirty="0">
                <a:sym typeface="+mn-ea"/>
              </a:rPr>
              <a:t>comparison each round</a:t>
            </a:r>
            <a:r>
              <a:rPr lang="zh-CN" altLang="en-US" dirty="0">
                <a:ea typeface="宋体" panose="02010600030101010101" pitchFamily="2" charset="-122"/>
                <a:sym typeface="+mn-ea"/>
              </a:rPr>
              <a:t>。</a:t>
            </a:r>
            <a:r>
              <a:rPr lang="en-US" altLang="zh-CN" dirty="0">
                <a:ea typeface="宋体" panose="02010600030101010101" pitchFamily="2" charset="-122"/>
                <a:sym typeface="+mn-ea"/>
              </a:rPr>
              <a:t> then i becomes n+1 </a:t>
            </a:r>
            <a:endParaRPr lang="en-US" altLang="zh-CN" dirty="0">
              <a:ea typeface="宋体" panose="02010600030101010101" pitchFamily="2" charset="-122"/>
              <a:sym typeface="+mn-ea"/>
            </a:endParaRPr>
          </a:p>
        </p:txBody>
      </p:sp>
      <p:sp>
        <p:nvSpPr>
          <p:cNvPr id="2867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Image Placeholder 1"/>
          <p:cNvSpPr>
            <a:spLocks noGrp="1" noRot="1" noChangeAspect="1" noTextEdit="1"/>
          </p:cNvSpPr>
          <p:nvPr>
            <p:ph type="sldImg"/>
          </p:nvPr>
        </p:nvSpPr>
        <p:spPr/>
      </p:sp>
      <p:sp>
        <p:nvSpPr>
          <p:cNvPr id="29699" name="Notes Placeholder 2"/>
          <p:cNvSpPr>
            <a:spLocks noGrp="1"/>
          </p:cNvSpPr>
          <p:nvPr>
            <p:ph type="body" idx="1"/>
          </p:nvPr>
        </p:nvSpPr>
        <p:spPr/>
        <p:txBody>
          <a:bodyPr wrap="square" lIns="91440" tIns="45720" rIns="91440" bIns="45720" anchor="t"/>
          <a:p>
            <a:pPr lvl="0"/>
            <a:endParaRPr dirty="0"/>
          </a:p>
        </p:txBody>
      </p:sp>
      <p:sp>
        <p:nvSpPr>
          <p:cNvPr id="2970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p:txBody>
          <a:bodyPr wrap="square" lIns="91440" tIns="45720" rIns="91440" bIns="45720" anchor="t"/>
          <a:p>
            <a:pPr lvl="0"/>
            <a:endParaRPr dirty="0"/>
          </a:p>
        </p:txBody>
      </p:sp>
      <p:sp>
        <p:nvSpPr>
          <p:cNvPr id="3072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Image Placeholder 1"/>
          <p:cNvSpPr>
            <a:spLocks noGrp="1" noRot="1" noChangeAspect="1" noTextEdit="1"/>
          </p:cNvSpPr>
          <p:nvPr>
            <p:ph type="sldImg"/>
          </p:nvPr>
        </p:nvSpPr>
        <p:spPr/>
      </p:sp>
      <p:sp>
        <p:nvSpPr>
          <p:cNvPr id="31747" name="Notes Placeholder 2"/>
          <p:cNvSpPr>
            <a:spLocks noGrp="1"/>
          </p:cNvSpPr>
          <p:nvPr>
            <p:ph type="body" idx="1"/>
          </p:nvPr>
        </p:nvSpPr>
        <p:spPr/>
        <p:txBody>
          <a:bodyPr wrap="square" lIns="91440" tIns="45720" rIns="91440" bIns="45720" anchor="t"/>
          <a:p>
            <a:pPr lvl="0"/>
            <a:endParaRPr dirty="0"/>
          </a:p>
        </p:txBody>
      </p:sp>
      <p:sp>
        <p:nvSpPr>
          <p:cNvPr id="3174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Slide Image Placeholder 1"/>
          <p:cNvSpPr>
            <a:spLocks noGrp="1" noRot="1" noChangeAspect="1" noTextEdit="1"/>
          </p:cNvSpPr>
          <p:nvPr>
            <p:ph type="sldImg"/>
          </p:nvPr>
        </p:nvSpPr>
        <p:spPr/>
      </p:sp>
      <p:sp>
        <p:nvSpPr>
          <p:cNvPr id="32771" name="Notes Placeholder 2"/>
          <p:cNvSpPr>
            <a:spLocks noGrp="1"/>
          </p:cNvSpPr>
          <p:nvPr>
            <p:ph type="body" idx="1"/>
          </p:nvPr>
        </p:nvSpPr>
        <p:spPr/>
        <p:txBody>
          <a:bodyPr wrap="square" lIns="91440" tIns="45720" rIns="91440" bIns="45720" anchor="t"/>
          <a:p>
            <a:pPr lvl="0"/>
            <a:endParaRPr dirty="0"/>
          </a:p>
        </p:txBody>
      </p:sp>
      <p:sp>
        <p:nvSpPr>
          <p:cNvPr id="3277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Slide Image Placeholder 1"/>
          <p:cNvSpPr>
            <a:spLocks noGrp="1" noRot="1" noChangeAspect="1" noTextEdit="1"/>
          </p:cNvSpPr>
          <p:nvPr>
            <p:ph type="sldImg"/>
          </p:nvPr>
        </p:nvSpPr>
        <p:spPr/>
      </p:sp>
      <p:sp>
        <p:nvSpPr>
          <p:cNvPr id="33795" name="Notes Placeholder 2"/>
          <p:cNvSpPr>
            <a:spLocks noGrp="1"/>
          </p:cNvSpPr>
          <p:nvPr>
            <p:ph type="body" idx="1"/>
          </p:nvPr>
        </p:nvSpPr>
        <p:spPr/>
        <p:txBody>
          <a:bodyPr wrap="square" lIns="91440" tIns="45720" rIns="91440" bIns="45720" anchor="t"/>
          <a:p>
            <a:pPr lvl="0"/>
            <a:endParaRPr dirty="0"/>
          </a:p>
        </p:txBody>
      </p:sp>
      <p:sp>
        <p:nvSpPr>
          <p:cNvPr id="3379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Image Placeholder 1"/>
          <p:cNvSpPr>
            <a:spLocks noGrp="1" noRot="1" noChangeAspect="1" noTextEdit="1"/>
          </p:cNvSpPr>
          <p:nvPr>
            <p:ph type="sldImg"/>
          </p:nvPr>
        </p:nvSpPr>
        <p:spPr/>
      </p:sp>
      <p:sp>
        <p:nvSpPr>
          <p:cNvPr id="34819" name="Notes Placeholder 2"/>
          <p:cNvSpPr>
            <a:spLocks noGrp="1"/>
          </p:cNvSpPr>
          <p:nvPr>
            <p:ph type="body" idx="1"/>
          </p:nvPr>
        </p:nvSpPr>
        <p:spPr/>
        <p:txBody>
          <a:bodyPr wrap="square" lIns="91440" tIns="45720" rIns="91440" bIns="45720" anchor="t"/>
          <a:p>
            <a:pPr lvl="0"/>
            <a:endParaRPr dirty="0"/>
          </a:p>
        </p:txBody>
      </p:sp>
      <p:sp>
        <p:nvSpPr>
          <p:cNvPr id="3482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Image Placeholder 1"/>
          <p:cNvSpPr>
            <a:spLocks noGrp="1" noRot="1" noChangeAspect="1" noTextEdit="1"/>
          </p:cNvSpPr>
          <p:nvPr>
            <p:ph type="sldImg"/>
          </p:nvPr>
        </p:nvSpPr>
        <p:spPr/>
      </p:sp>
      <p:sp>
        <p:nvSpPr>
          <p:cNvPr id="35843" name="Notes Placeholder 2"/>
          <p:cNvSpPr>
            <a:spLocks noGrp="1"/>
          </p:cNvSpPr>
          <p:nvPr>
            <p:ph type="body" idx="1"/>
          </p:nvPr>
        </p:nvSpPr>
        <p:spPr/>
        <p:txBody>
          <a:bodyPr wrap="square" lIns="91440" tIns="45720" rIns="91440" bIns="45720" anchor="t"/>
          <a:p>
            <a:pPr lvl="0"/>
            <a:endParaRPr dirty="0"/>
          </a:p>
        </p:txBody>
      </p:sp>
      <p:sp>
        <p:nvSpPr>
          <p:cNvPr id="3584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p:txBody>
          <a:bodyPr wrap="square" lIns="91440" tIns="45720" rIns="91440" bIns="45720" anchor="t"/>
          <a:p>
            <a:pPr lvl="0"/>
            <a:endParaRPr dirty="0"/>
          </a:p>
        </p:txBody>
      </p:sp>
      <p:sp>
        <p:nvSpPr>
          <p:cNvPr id="2662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Slide Image Placeholder 1"/>
          <p:cNvSpPr>
            <a:spLocks noGrp="1" noRot="1" noChangeAspect="1" noTextEdit="1"/>
          </p:cNvSpPr>
          <p:nvPr>
            <p:ph type="sldImg"/>
          </p:nvPr>
        </p:nvSpPr>
        <p:spPr/>
      </p:sp>
      <p:sp>
        <p:nvSpPr>
          <p:cNvPr id="36867" name="Notes Placeholder 2"/>
          <p:cNvSpPr>
            <a:spLocks noGrp="1"/>
          </p:cNvSpPr>
          <p:nvPr>
            <p:ph type="body" idx="1"/>
          </p:nvPr>
        </p:nvSpPr>
        <p:spPr/>
        <p:txBody>
          <a:bodyPr wrap="square" lIns="91440" tIns="45720" rIns="91440" bIns="45720" anchor="t"/>
          <a:p>
            <a:pPr lvl="0"/>
            <a:endParaRPr dirty="0"/>
          </a:p>
        </p:txBody>
      </p:sp>
      <p:sp>
        <p:nvSpPr>
          <p:cNvPr id="3686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p:txBody>
          <a:bodyPr wrap="square" lIns="91440" tIns="45720" rIns="91440" bIns="45720" anchor="t"/>
          <a:p>
            <a:pPr lvl="0"/>
            <a:endParaRPr dirty="0"/>
          </a:p>
        </p:txBody>
      </p:sp>
      <p:sp>
        <p:nvSpPr>
          <p:cNvPr id="3789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Slide Image Placeholder 1"/>
          <p:cNvSpPr>
            <a:spLocks noGrp="1" noRot="1" noChangeAspect="1" noTextEdit="1"/>
          </p:cNvSpPr>
          <p:nvPr>
            <p:ph type="sldImg"/>
          </p:nvPr>
        </p:nvSpPr>
        <p:spPr/>
      </p:sp>
      <p:sp>
        <p:nvSpPr>
          <p:cNvPr id="43011" name="Notes Placeholder 2"/>
          <p:cNvSpPr>
            <a:spLocks noGrp="1"/>
          </p:cNvSpPr>
          <p:nvPr>
            <p:ph type="body" idx="1"/>
          </p:nvPr>
        </p:nvSpPr>
        <p:spPr/>
        <p:txBody>
          <a:bodyPr wrap="square" lIns="91440" tIns="45720" rIns="91440" bIns="45720" anchor="t"/>
          <a:p>
            <a:pPr lvl="0"/>
            <a:endParaRPr dirty="0"/>
          </a:p>
        </p:txBody>
      </p:sp>
      <p:sp>
        <p:nvSpPr>
          <p:cNvPr id="4301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p:txBody>
          <a:bodyPr wrap="square" lIns="91440" tIns="45720" rIns="91440" bIns="45720" anchor="t"/>
          <a:p>
            <a:pPr lvl="0"/>
            <a:endParaRPr dirty="0"/>
          </a:p>
        </p:txBody>
      </p:sp>
      <p:sp>
        <p:nvSpPr>
          <p:cNvPr id="3891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Slide Image Placeholder 1"/>
          <p:cNvSpPr>
            <a:spLocks noGrp="1" noRot="1" noChangeAspect="1" noTextEdit="1"/>
          </p:cNvSpPr>
          <p:nvPr>
            <p:ph type="sldImg"/>
          </p:nvPr>
        </p:nvSpPr>
        <p:spPr/>
      </p:sp>
      <p:sp>
        <p:nvSpPr>
          <p:cNvPr id="39939" name="Notes Placeholder 2"/>
          <p:cNvSpPr>
            <a:spLocks noGrp="1"/>
          </p:cNvSpPr>
          <p:nvPr>
            <p:ph type="body" idx="1"/>
          </p:nvPr>
        </p:nvSpPr>
        <p:spPr/>
        <p:txBody>
          <a:bodyPr wrap="square" lIns="91440" tIns="45720" rIns="91440" bIns="45720" anchor="t"/>
          <a:p>
            <a:pPr lvl="0"/>
            <a:endParaRPr dirty="0"/>
          </a:p>
        </p:txBody>
      </p:sp>
      <p:sp>
        <p:nvSpPr>
          <p:cNvPr id="39940"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Image Placeholder 1"/>
          <p:cNvSpPr>
            <a:spLocks noGrp="1" noRot="1" noChangeAspect="1" noTextEdit="1"/>
          </p:cNvSpPr>
          <p:nvPr>
            <p:ph type="sldImg"/>
          </p:nvPr>
        </p:nvSpPr>
        <p:spPr/>
      </p:sp>
      <p:sp>
        <p:nvSpPr>
          <p:cNvPr id="40963" name="Notes Placeholder 2"/>
          <p:cNvSpPr>
            <a:spLocks noGrp="1"/>
          </p:cNvSpPr>
          <p:nvPr>
            <p:ph type="body" idx="1"/>
          </p:nvPr>
        </p:nvSpPr>
        <p:spPr/>
        <p:txBody>
          <a:bodyPr wrap="square" lIns="91440" tIns="45720" rIns="91440" bIns="45720" anchor="t"/>
          <a:p>
            <a:pPr lvl="0"/>
            <a:endParaRPr dirty="0"/>
          </a:p>
        </p:txBody>
      </p:sp>
      <p:sp>
        <p:nvSpPr>
          <p:cNvPr id="40964"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Slide Image Placeholder 1"/>
          <p:cNvSpPr>
            <a:spLocks noGrp="1" noRot="1" noChangeAspect="1" noTextEdit="1"/>
          </p:cNvSpPr>
          <p:nvPr>
            <p:ph type="sldImg"/>
          </p:nvPr>
        </p:nvSpPr>
        <p:spPr/>
      </p:sp>
      <p:sp>
        <p:nvSpPr>
          <p:cNvPr id="41987" name="Notes Placeholder 2"/>
          <p:cNvSpPr>
            <a:spLocks noGrp="1"/>
          </p:cNvSpPr>
          <p:nvPr>
            <p:ph type="body" idx="1"/>
          </p:nvPr>
        </p:nvSpPr>
        <p:spPr/>
        <p:txBody>
          <a:bodyPr wrap="square" lIns="91440" tIns="45720" rIns="91440" bIns="45720" anchor="t"/>
          <a:p>
            <a:pPr lvl="0"/>
            <a:endParaRPr dirty="0"/>
          </a:p>
        </p:txBody>
      </p:sp>
      <p:sp>
        <p:nvSpPr>
          <p:cNvPr id="41988"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3s8,</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Image Placeholder 1"/>
          <p:cNvSpPr>
            <a:spLocks noGrp="1" noRot="1" noChangeAspect="1" noTextEdit="1"/>
          </p:cNvSpPr>
          <p:nvPr>
            <p:ph type="sldImg"/>
          </p:nvPr>
        </p:nvSpPr>
        <p:spPr/>
      </p:sp>
      <p:sp>
        <p:nvSpPr>
          <p:cNvPr id="27651" name="Notes Placeholder 2"/>
          <p:cNvSpPr>
            <a:spLocks noGrp="1"/>
          </p:cNvSpPr>
          <p:nvPr>
            <p:ph type="body" idx="1"/>
          </p:nvPr>
        </p:nvSpPr>
        <p:spPr/>
        <p:txBody>
          <a:bodyPr wrap="square" lIns="91440" tIns="45720" rIns="91440" bIns="45720" anchor="t"/>
          <a:p>
            <a:pPr lvl="0"/>
            <a:endParaRPr dirty="0"/>
          </a:p>
        </p:txBody>
      </p:sp>
      <p:sp>
        <p:nvSpPr>
          <p:cNvPr id="27652"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p:txBody>
          <a:bodyPr wrap="square" lIns="91440" tIns="45720" rIns="91440" bIns="45720" anchor="t"/>
          <a:p>
            <a:pPr lvl="0"/>
            <a:endParaRPr dirty="0"/>
          </a:p>
        </p:txBody>
      </p:sp>
      <p:sp>
        <p:nvSpPr>
          <p:cNvPr id="28676" name="Slide Number Placeholder 3"/>
          <p:cNvSpPr txBox="1">
            <a:spLocks noGrp="1"/>
          </p:cNvSpPr>
          <p:nvPr>
            <p:ph type="sldNum" sz="quarter"/>
          </p:nvPr>
        </p:nvSpPr>
        <p:spPr>
          <a:xfrm>
            <a:off x="3886200" y="8686800"/>
            <a:ext cx="2971800" cy="457200"/>
          </a:xfrm>
          <a:prstGeom prst="rect">
            <a:avLst/>
          </a:prstGeom>
          <a:noFill/>
          <a:ln w="9525">
            <a:noFill/>
          </a:ln>
        </p:spPr>
        <p:txBody>
          <a:bodyPr anchor="b"/>
          <a:p>
            <a:pPr lvl="0" algn="r"/>
            <a:fld id="{9A0DB2DC-4C9A-4742-B13C-FB6460FD3503}" type="slidenum">
              <a:rPr lang="en-US" sz="1200" dirty="0"/>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8" name="Slide Number Placeholder 4"/>
          <p:cNvSpPr>
            <a:spLocks noGrp="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dirty="0"/>
            </a:fld>
            <a:endParaRPr lang="en-US" dirty="0"/>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2" Type="http://schemas.openxmlformats.org/officeDocument/2006/relationships/theme" Target="../theme/theme3.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2" Type="http://schemas.openxmlformats.org/officeDocument/2006/relationships/theme" Target="../theme/theme4.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4400" kern="1200">
          <a:solidFill>
            <a:srgbClr val="0070C0"/>
          </a:solidFill>
          <a:latin typeface="+mj-lt"/>
          <a:ea typeface="+mj-ea"/>
          <a:cs typeface="+mj-cs"/>
        </a:defRPr>
      </a:lvl1pPr>
      <a:lvl2pPr algn="l" rtl="0" eaLnBrk="0" fontAlgn="base" hangingPunct="0">
        <a:spcBef>
          <a:spcPct val="0"/>
        </a:spcBef>
        <a:spcAft>
          <a:spcPct val="0"/>
        </a:spcAft>
        <a:defRPr sz="4400">
          <a:solidFill>
            <a:srgbClr val="0070C0"/>
          </a:solidFill>
          <a:latin typeface="Calibri" panose="020F0502020204030204" pitchFamily="34" charset="0"/>
        </a:defRPr>
      </a:lvl2pPr>
      <a:lvl3pPr algn="l" rtl="0" eaLnBrk="0" fontAlgn="base" hangingPunct="0">
        <a:spcBef>
          <a:spcPct val="0"/>
        </a:spcBef>
        <a:spcAft>
          <a:spcPct val="0"/>
        </a:spcAft>
        <a:defRPr sz="4400">
          <a:solidFill>
            <a:srgbClr val="0070C0"/>
          </a:solidFill>
          <a:latin typeface="Calibri" panose="020F0502020204030204" pitchFamily="34" charset="0"/>
        </a:defRPr>
      </a:lvl3pPr>
      <a:lvl4pPr algn="l" rtl="0" eaLnBrk="0" fontAlgn="base" hangingPunct="0">
        <a:spcBef>
          <a:spcPct val="0"/>
        </a:spcBef>
        <a:spcAft>
          <a:spcPct val="0"/>
        </a:spcAft>
        <a:defRPr sz="4400">
          <a:solidFill>
            <a:srgbClr val="0070C0"/>
          </a:solidFill>
          <a:latin typeface="Calibri" panose="020F0502020204030204" pitchFamily="34" charset="0"/>
        </a:defRPr>
      </a:lvl4pPr>
      <a:lvl5pPr algn="l" rtl="0" eaLnBrk="0" fontAlgn="base" hangingPunct="0">
        <a:spcBef>
          <a:spcPct val="0"/>
        </a:spcBef>
        <a:spcAft>
          <a:spcPct val="0"/>
        </a:spcAft>
        <a:defRPr sz="4400">
          <a:solidFill>
            <a:srgbClr val="0070C0"/>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rgbClr val="002060"/>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002060"/>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rgbClr val="002060"/>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rgbClr val="002060"/>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2050" name="Title Placeholder 1"/>
          <p:cNvSpPr>
            <a:spLocks noGrp="1"/>
          </p:cNvSpPr>
          <p:nvPr>
            <p:ph type="title"/>
          </p:nvPr>
        </p:nvSpPr>
        <p:spPr>
          <a:xfrm>
            <a:off x="457200" y="274638"/>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2051"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3074" name="Title Placeholder 1"/>
          <p:cNvSpPr>
            <a:spLocks noGrp="1"/>
          </p:cNvSpPr>
          <p:nvPr>
            <p:ph type="title"/>
          </p:nvPr>
        </p:nvSpPr>
        <p:spPr>
          <a:xfrm>
            <a:off x="457200" y="274638"/>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3075"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p:sp>
        <p:nvSpPr>
          <p:cNvPr id="4098" name="Title Placeholder 1"/>
          <p:cNvSpPr>
            <a:spLocks noGrp="1"/>
          </p:cNvSpPr>
          <p:nvPr>
            <p:ph type="title"/>
          </p:nvPr>
        </p:nvSpPr>
        <p:spPr>
          <a:xfrm>
            <a:off x="457200" y="274638"/>
            <a:ext cx="8229600" cy="1143000"/>
          </a:xfrm>
          <a:prstGeom prst="rect">
            <a:avLst/>
          </a:prstGeom>
          <a:noFill/>
          <a:ln w="9525">
            <a:noFill/>
          </a:ln>
        </p:spPr>
        <p:txBody>
          <a:bodyPr anchor="ctr"/>
          <a:p>
            <a:pPr lvl="0"/>
            <a:r>
              <a:rPr lang="en-US" altLang="zh-CN" dirty="0"/>
              <a:t>Click to edit Master title style</a:t>
            </a:r>
            <a:endParaRPr lang="en-US" altLang="zh-CN" dirty="0"/>
          </a:p>
        </p:txBody>
      </p:sp>
      <p:sp>
        <p:nvSpPr>
          <p:cNvPr id="4099"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S PGothic" panose="020B0600070205080204" pitchFamily="1" charset="-128"/>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76.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ctrTitle"/>
          </p:nvPr>
        </p:nvSpPr>
        <p:spPr/>
        <p:txBody>
          <a:bodyPr vert="horz" wrap="square" lIns="91440" tIns="45720" rIns="91440" bIns="45720" anchor="ctr"/>
          <a:p>
            <a:pPr algn="ctr" eaLnBrk="1" hangingPunct="1">
              <a:buClrTx/>
              <a:buSzTx/>
              <a:buFontTx/>
            </a:pPr>
            <a:r>
              <a:rPr lang="en-US" altLang="zh-CN" sz="3200" kern="1200" dirty="0">
                <a:solidFill>
                  <a:srgbClr val="002060"/>
                </a:solidFill>
                <a:latin typeface="Helvetica" pitchFamily="34" charset="0"/>
                <a:ea typeface="+mj-ea"/>
                <a:cs typeface="+mj-cs"/>
              </a:rPr>
              <a:t>Discrete Mathematics</a:t>
            </a:r>
            <a:br>
              <a:rPr lang="en-US" altLang="zh-CN" sz="3200" kern="1200" dirty="0">
                <a:solidFill>
                  <a:srgbClr val="002060"/>
                </a:solidFill>
                <a:latin typeface="Helvetica" pitchFamily="34" charset="0"/>
                <a:ea typeface="+mj-ea"/>
                <a:cs typeface="+mj-cs"/>
              </a:rPr>
            </a:br>
            <a:r>
              <a:rPr lang="en-US" altLang="zh-CN" sz="3200" kern="1200" dirty="0">
                <a:solidFill>
                  <a:srgbClr val="002060"/>
                </a:solidFill>
                <a:latin typeface="Helvetica" pitchFamily="34" charset="0"/>
                <a:ea typeface="+mj-ea"/>
                <a:cs typeface="+mj-cs"/>
              </a:rPr>
              <a:t>Algorithms</a:t>
            </a:r>
            <a:endParaRPr lang="en-US" altLang="zh-CN" kern="1200" dirty="0">
              <a:solidFill>
                <a:srgbClr val="002060"/>
              </a:solidFill>
              <a:latin typeface="+mj-lt"/>
              <a:ea typeface="+mj-ea"/>
              <a:cs typeface="+mj-cs"/>
            </a:endParaRPr>
          </a:p>
        </p:txBody>
      </p:sp>
      <p:sp>
        <p:nvSpPr>
          <p:cNvPr id="6147" name="Rectangle 3"/>
          <p:cNvSpPr>
            <a:spLocks noGrp="1"/>
          </p:cNvSpPr>
          <p:nvPr>
            <p:ph type="subTitle" idx="1"/>
          </p:nvPr>
        </p:nvSpPr>
        <p:spPr/>
        <p:txBody>
          <a:bodyPr vert="horz" wrap="square" lIns="91440" tIns="45720" rIns="91440" bIns="45720" anchor="t"/>
          <a:p>
            <a:pPr eaLnBrk="1" hangingPunct="1">
              <a:buClrTx/>
              <a:buSzTx/>
            </a:pPr>
            <a:endParaRPr lang="en-US" altLang="zh-CN" sz="2400" kern="1200" dirty="0">
              <a:solidFill>
                <a:srgbClr val="002060"/>
              </a:solidFill>
              <a:latin typeface="Times New Roman" panose="02020603050405020304" pitchFamily="18" charset="0"/>
              <a:ea typeface="Times New Roman" panose="02020603050405020304" pitchFamily="18" charset="0"/>
              <a:cs typeface="+mn-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Binary search</a:t>
            </a:r>
            <a:endParaRPr lang="en-US" altLang="zh-CN" kern="1200" dirty="0">
              <a:solidFill>
                <a:srgbClr val="002060"/>
              </a:solidFill>
              <a:latin typeface="+mj-lt"/>
              <a:ea typeface="+mj-ea"/>
              <a:cs typeface="+mj-cs"/>
            </a:endParaRPr>
          </a:p>
        </p:txBody>
      </p:sp>
      <p:sp>
        <p:nvSpPr>
          <p:cNvPr id="15363" name="Content Placeholder 2"/>
          <p:cNvSpPr>
            <a:spLocks noGrp="1"/>
          </p:cNvSpPr>
          <p:nvPr>
            <p:ph idx="1"/>
          </p:nvPr>
        </p:nvSpPr>
        <p:spPr/>
        <p:txBody>
          <a:bodyPr vert="horz" wrap="square" lIns="91440" tIns="45720" rIns="91440" bIns="45720" anchor="t"/>
          <a:p>
            <a:r>
              <a:rPr lang="en-US" altLang="zh-CN" sz="2800" dirty="0"/>
              <a:t>First split the list</a:t>
            </a:r>
            <a:endParaRPr lang="en-US" altLang="zh-CN" sz="2800" dirty="0"/>
          </a:p>
          <a:p>
            <a:pPr>
              <a:buNone/>
            </a:pPr>
            <a:r>
              <a:rPr lang="en-US" altLang="zh-CN" sz="2800" dirty="0"/>
              <a:t>   1 2 3 5 6 7 8 10             12 13 15 16 18 19 20 22</a:t>
            </a:r>
            <a:endParaRPr lang="en-US" altLang="zh-CN" sz="2800" dirty="0"/>
          </a:p>
          <a:p>
            <a:r>
              <a:rPr lang="en-US" altLang="zh-CN" sz="2800" dirty="0"/>
              <a:t>Then compare 19 and the largest term in the first list, and determine to use the list</a:t>
            </a:r>
            <a:endParaRPr lang="en-US" altLang="zh-CN" sz="2800" dirty="0"/>
          </a:p>
          <a:p>
            <a:r>
              <a:rPr lang="en-US" altLang="zh-CN" sz="2800" dirty="0"/>
              <a:t>Continue</a:t>
            </a:r>
            <a:endParaRPr lang="en-US" altLang="zh-CN" sz="2800" dirty="0"/>
          </a:p>
          <a:p>
            <a:pPr>
              <a:buNone/>
            </a:pPr>
            <a:r>
              <a:rPr lang="en-US" altLang="zh-CN" sz="2800" dirty="0"/>
              <a:t>    12 13 15 16          18 19 20 22</a:t>
            </a:r>
            <a:endParaRPr lang="en-US" altLang="zh-CN" sz="2800" dirty="0"/>
          </a:p>
          <a:p>
            <a:pPr>
              <a:buNone/>
            </a:pPr>
            <a:r>
              <a:rPr lang="en-US" altLang="zh-CN" sz="2800" dirty="0"/>
              <a:t>    18 19          20 22</a:t>
            </a:r>
            <a:endParaRPr lang="en-US" altLang="zh-CN" sz="2800" dirty="0"/>
          </a:p>
          <a:p>
            <a:pPr>
              <a:buNone/>
            </a:pPr>
            <a:r>
              <a:rPr lang="en-US" altLang="zh-CN" sz="2800" dirty="0"/>
              <a:t>    19 (down to one term)</a:t>
            </a:r>
            <a:br>
              <a:rPr lang="en-US" altLang="zh-CN" sz="2800" dirty="0"/>
            </a:br>
            <a:endParaRPr lang="en-US" altLang="zh-CN" sz="2800"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Binary search</a:t>
            </a:r>
            <a:endParaRPr lang="en-US" altLang="zh-CN" kern="1200" dirty="0">
              <a:solidFill>
                <a:srgbClr val="002060"/>
              </a:solidFill>
              <a:latin typeface="+mj-lt"/>
              <a:ea typeface="+mj-ea"/>
              <a:cs typeface="+mj-cs"/>
            </a:endParaRPr>
          </a:p>
        </p:txBody>
      </p:sp>
      <p:sp>
        <p:nvSpPr>
          <p:cNvPr id="16387" name="Content Placeholder 2"/>
          <p:cNvSpPr>
            <a:spLocks noGrp="1"/>
          </p:cNvSpPr>
          <p:nvPr>
            <p:ph idx="1"/>
          </p:nvPr>
        </p:nvSpPr>
        <p:spPr/>
        <p:txBody>
          <a:bodyPr vert="horz" wrap="square" lIns="91440" tIns="45720" rIns="91440" bIns="45720" anchor="t"/>
          <a:p>
            <a:pPr>
              <a:buNone/>
            </a:pPr>
            <a:r>
              <a:rPr lang="en-US" altLang="zh-CN" sz="2000" b="1" dirty="0"/>
              <a:t>procedure</a:t>
            </a:r>
            <a:r>
              <a:rPr lang="en-US" altLang="zh-CN" sz="2000" dirty="0"/>
              <a:t> </a:t>
            </a:r>
            <a:r>
              <a:rPr lang="en-US" altLang="zh-CN" sz="2000" i="1" dirty="0"/>
              <a:t>binary search</a:t>
            </a:r>
            <a:r>
              <a:rPr lang="en-US" altLang="zh-CN" sz="2000" dirty="0"/>
              <a:t>(</a:t>
            </a:r>
            <a:r>
              <a:rPr lang="en-US" altLang="zh-CN" sz="2000" i="1" dirty="0"/>
              <a:t>x:integer, a</a:t>
            </a:r>
            <a:r>
              <a:rPr lang="en-US" altLang="zh-CN" sz="2000" i="1" baseline="-25000" dirty="0"/>
              <a:t>1</a:t>
            </a:r>
            <a:r>
              <a:rPr lang="en-US" altLang="zh-CN" sz="2000" dirty="0"/>
              <a:t>, </a:t>
            </a:r>
            <a:r>
              <a:rPr lang="en-US" altLang="zh-CN" sz="2000" i="1" dirty="0"/>
              <a:t>a</a:t>
            </a:r>
            <a:r>
              <a:rPr lang="en-US" altLang="zh-CN" sz="2000" i="1" baseline="-25000" dirty="0"/>
              <a:t>2</a:t>
            </a:r>
            <a:r>
              <a:rPr lang="en-US" altLang="zh-CN" sz="2000" dirty="0"/>
              <a:t>, …, </a:t>
            </a:r>
            <a:r>
              <a:rPr lang="en-US" altLang="zh-CN" sz="2000" i="1" dirty="0"/>
              <a:t>a</a:t>
            </a:r>
            <a:r>
              <a:rPr lang="en-US" altLang="zh-CN" sz="2000" i="1" baseline="-25000" dirty="0"/>
              <a:t>n</a:t>
            </a:r>
            <a:r>
              <a:rPr lang="en-US" altLang="zh-CN" sz="2000" dirty="0"/>
              <a:t>: increasing integers)</a:t>
            </a:r>
            <a:endParaRPr lang="en-US" altLang="zh-CN" sz="2000" dirty="0"/>
          </a:p>
          <a:p>
            <a:pPr>
              <a:buNone/>
            </a:pPr>
            <a:r>
              <a:rPr lang="en-US" altLang="zh-CN" sz="2000" dirty="0"/>
              <a:t>    </a:t>
            </a:r>
            <a:r>
              <a:rPr lang="en-US" altLang="zh-CN" sz="2000" i="1" dirty="0"/>
              <a:t>i</a:t>
            </a:r>
            <a:r>
              <a:rPr lang="en-US" altLang="zh-CN" sz="2000" dirty="0"/>
              <a:t>:=1 (left endpoint of search interval)</a:t>
            </a:r>
            <a:endParaRPr lang="en-US" altLang="zh-CN" sz="2000" dirty="0"/>
          </a:p>
          <a:p>
            <a:pPr>
              <a:buNone/>
            </a:pPr>
            <a:r>
              <a:rPr lang="en-US" altLang="zh-CN" sz="2000" i="1" dirty="0"/>
              <a:t>    j</a:t>
            </a:r>
            <a:r>
              <a:rPr lang="en-US" altLang="zh-CN" sz="2000" dirty="0"/>
              <a:t>:=1</a:t>
            </a:r>
            <a:r>
              <a:rPr lang="en-US" altLang="zh-CN" sz="2000" i="1" dirty="0"/>
              <a:t> </a:t>
            </a:r>
            <a:r>
              <a:rPr lang="en-US" altLang="zh-CN" sz="2000" dirty="0"/>
              <a:t>(right end point of search interval)</a:t>
            </a:r>
            <a:endParaRPr lang="en-US" altLang="zh-CN" sz="2000" i="1" baseline="-25000" dirty="0"/>
          </a:p>
          <a:p>
            <a:pPr>
              <a:buNone/>
            </a:pPr>
            <a:r>
              <a:rPr lang="en-US" altLang="zh-CN" sz="2000" dirty="0"/>
              <a:t>    </a:t>
            </a:r>
            <a:r>
              <a:rPr lang="en-US" altLang="zh-CN" sz="2000" b="1" dirty="0"/>
              <a:t>while</a:t>
            </a:r>
            <a:r>
              <a:rPr lang="en-US" altLang="zh-CN" sz="2000" dirty="0"/>
              <a:t> (</a:t>
            </a:r>
            <a:r>
              <a:rPr lang="en-US" altLang="zh-CN" sz="2000" i="1" dirty="0"/>
              <a:t>i</a:t>
            </a:r>
            <a:r>
              <a:rPr lang="en-US" altLang="zh-CN" sz="2000" dirty="0"/>
              <a:t>&lt;</a:t>
            </a:r>
            <a:r>
              <a:rPr lang="en-US" altLang="zh-CN" sz="2000" i="1" dirty="0"/>
              <a:t>j</a:t>
            </a:r>
            <a:r>
              <a:rPr lang="en-US" altLang="zh-CN" sz="2000" dirty="0"/>
              <a:t>)</a:t>
            </a:r>
            <a:endParaRPr lang="en-US" altLang="zh-CN" sz="2000" dirty="0"/>
          </a:p>
          <a:p>
            <a:pPr>
              <a:buNone/>
            </a:pPr>
            <a:r>
              <a:rPr lang="en-US" altLang="zh-CN" sz="2000" dirty="0"/>
              <a:t>    </a:t>
            </a:r>
            <a:r>
              <a:rPr lang="en-US" altLang="zh-CN" sz="2000" b="1" dirty="0"/>
              <a:t>begin</a:t>
            </a:r>
            <a:endParaRPr lang="en-US" altLang="zh-CN" sz="2000" b="1" dirty="0"/>
          </a:p>
          <a:p>
            <a:pPr>
              <a:buNone/>
            </a:pPr>
            <a:r>
              <a:rPr lang="en-US" altLang="zh-CN" sz="2000" dirty="0"/>
              <a:t>           m:=</a:t>
            </a:r>
            <a:r>
              <a:rPr lang="en-US" altLang="zh-CN" sz="2000" dirty="0">
                <a:latin typeface="Cambria Math" panose="02040503050406030204" pitchFamily="18" charset="0"/>
                <a:cs typeface="Cambria Math" panose="02040503050406030204" pitchFamily="18" charset="0"/>
              </a:rPr>
              <a:t>⌞(i+j)/2⌟</a:t>
            </a:r>
            <a:endParaRPr lang="en-US" altLang="zh-CN" sz="2000" dirty="0"/>
          </a:p>
          <a:p>
            <a:pPr>
              <a:buNone/>
            </a:pPr>
            <a:r>
              <a:rPr lang="en-US" altLang="zh-CN" sz="2000" dirty="0"/>
              <a:t>            </a:t>
            </a:r>
            <a:r>
              <a:rPr lang="en-US" altLang="zh-CN" sz="2000" b="1" dirty="0"/>
              <a:t>if</a:t>
            </a:r>
            <a:r>
              <a:rPr lang="en-US" altLang="zh-CN" sz="2000" dirty="0"/>
              <a:t> x&gt;a</a:t>
            </a:r>
            <a:r>
              <a:rPr lang="en-US" altLang="zh-CN" sz="2000" baseline="-25000" dirty="0"/>
              <a:t>m</a:t>
            </a:r>
            <a:r>
              <a:rPr lang="en-US" altLang="zh-CN" sz="2000" dirty="0"/>
              <a:t> </a:t>
            </a:r>
            <a:r>
              <a:rPr lang="en-US" altLang="zh-CN" sz="2000" b="1" dirty="0"/>
              <a:t>then</a:t>
            </a:r>
            <a:r>
              <a:rPr lang="en-US" altLang="zh-CN" sz="2000" dirty="0"/>
              <a:t> i:=m+1</a:t>
            </a:r>
            <a:endParaRPr lang="en-US" altLang="zh-CN" sz="2000" dirty="0"/>
          </a:p>
          <a:p>
            <a:pPr>
              <a:buNone/>
            </a:pPr>
            <a:r>
              <a:rPr lang="en-US" altLang="zh-CN" sz="2000" dirty="0"/>
              <a:t>            </a:t>
            </a:r>
            <a:r>
              <a:rPr lang="en-US" altLang="zh-CN" sz="2000" b="1" dirty="0"/>
              <a:t>else</a:t>
            </a:r>
            <a:r>
              <a:rPr lang="en-US" altLang="zh-CN" sz="2000" dirty="0"/>
              <a:t> j:=m</a:t>
            </a:r>
            <a:endParaRPr lang="en-US" altLang="zh-CN" sz="2000" dirty="0"/>
          </a:p>
          <a:p>
            <a:pPr>
              <a:buNone/>
            </a:pPr>
            <a:r>
              <a:rPr lang="en-US" altLang="zh-CN" sz="2000" dirty="0"/>
              <a:t>     </a:t>
            </a:r>
            <a:r>
              <a:rPr lang="en-US" altLang="zh-CN" sz="2000" b="1" dirty="0"/>
              <a:t>end</a:t>
            </a:r>
            <a:endParaRPr lang="en-US" altLang="zh-CN" sz="2000" b="1" dirty="0"/>
          </a:p>
          <a:p>
            <a:pPr>
              <a:buNone/>
            </a:pPr>
            <a:r>
              <a:rPr lang="en-US" altLang="zh-CN" sz="2000" dirty="0"/>
              <a:t>     </a:t>
            </a:r>
            <a:r>
              <a:rPr lang="en-US" altLang="zh-CN" sz="2000" b="1" dirty="0"/>
              <a:t>if</a:t>
            </a:r>
            <a:r>
              <a:rPr lang="en-US" altLang="zh-CN" sz="2000" dirty="0"/>
              <a:t> </a:t>
            </a:r>
            <a:r>
              <a:rPr lang="en-US" altLang="zh-CN" sz="2000" i="1" dirty="0"/>
              <a:t>x=a</a:t>
            </a:r>
            <a:r>
              <a:rPr lang="en-US" altLang="zh-CN" sz="2000" i="1" baseline="-25000" dirty="0"/>
              <a:t>i</a:t>
            </a:r>
            <a:r>
              <a:rPr lang="en-US" altLang="zh-CN" sz="2000" dirty="0"/>
              <a:t> </a:t>
            </a:r>
            <a:r>
              <a:rPr lang="en-US" altLang="zh-CN" sz="2000" b="1" dirty="0"/>
              <a:t>then</a:t>
            </a:r>
            <a:r>
              <a:rPr lang="en-US" altLang="zh-CN" sz="2000" dirty="0"/>
              <a:t> </a:t>
            </a:r>
            <a:r>
              <a:rPr lang="en-US" altLang="zh-CN" sz="2000" i="1" dirty="0"/>
              <a:t>location</a:t>
            </a:r>
            <a:r>
              <a:rPr lang="en-US" altLang="zh-CN" sz="2000" dirty="0"/>
              <a:t>:=</a:t>
            </a:r>
            <a:r>
              <a:rPr lang="en-US" altLang="zh-CN" sz="2000" i="1" dirty="0"/>
              <a:t>i</a:t>
            </a:r>
            <a:endParaRPr lang="en-US" altLang="zh-CN" sz="2000" i="1" dirty="0"/>
          </a:p>
          <a:p>
            <a:pPr>
              <a:buNone/>
            </a:pPr>
            <a:r>
              <a:rPr lang="en-US" altLang="zh-CN" sz="2000" i="1" dirty="0"/>
              <a:t>     </a:t>
            </a:r>
            <a:r>
              <a:rPr lang="en-US" altLang="zh-CN" sz="2000" b="1" dirty="0"/>
              <a:t>else </a:t>
            </a:r>
            <a:r>
              <a:rPr lang="en-US" altLang="zh-CN" sz="2000" i="1" dirty="0"/>
              <a:t>location:=0</a:t>
            </a:r>
            <a:endParaRPr lang="en-US" altLang="zh-CN" sz="2000" i="1" dirty="0"/>
          </a:p>
          <a:p>
            <a:pPr>
              <a:buNone/>
            </a:pPr>
            <a:r>
              <a:rPr lang="en-US" altLang="zh-CN" sz="2000" dirty="0"/>
              <a:t>     {</a:t>
            </a:r>
            <a:r>
              <a:rPr lang="en-US" altLang="zh-CN" sz="2000" i="1" dirty="0"/>
              <a:t>location</a:t>
            </a:r>
            <a:r>
              <a:rPr lang="en-US" altLang="zh-CN" sz="2000" dirty="0"/>
              <a:t> is the index of the term equal to x, or is 0 if x is not found}</a:t>
            </a:r>
            <a:endParaRPr lang="en-US" altLang="zh-CN" sz="20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Sorting</a:t>
            </a:r>
            <a:endParaRPr lang="en-US" altLang="zh-CN" kern="1200" dirty="0">
              <a:solidFill>
                <a:srgbClr val="002060"/>
              </a:solidFill>
              <a:latin typeface="+mj-lt"/>
              <a:ea typeface="+mj-ea"/>
              <a:cs typeface="+mj-cs"/>
            </a:endParaRPr>
          </a:p>
        </p:txBody>
      </p:sp>
      <p:sp>
        <p:nvSpPr>
          <p:cNvPr id="17411" name="Content Placeholder 2"/>
          <p:cNvSpPr>
            <a:spLocks noGrp="1"/>
          </p:cNvSpPr>
          <p:nvPr>
            <p:ph idx="1"/>
          </p:nvPr>
        </p:nvSpPr>
        <p:spPr/>
        <p:txBody>
          <a:bodyPr vert="horz" wrap="square" lIns="91440" tIns="45720" rIns="91440" bIns="45720" anchor="t"/>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a:buNone/>
            </a:pPr>
            <a:r>
              <a:rPr lang="en-US" altLang="zh-CN" dirty="0"/>
              <a:t>Bubble sort: First pass guarantees the largest element is in correct position</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pic>
        <p:nvPicPr>
          <p:cNvPr id="17413" name="Picture 3" descr="03-1-001"/>
          <p:cNvPicPr>
            <a:picLocks noChangeAspect="1"/>
          </p:cNvPicPr>
          <p:nvPr/>
        </p:nvPicPr>
        <p:blipFill>
          <a:blip r:embed="rId1"/>
          <a:stretch>
            <a:fillRect/>
          </a:stretch>
        </p:blipFill>
        <p:spPr>
          <a:xfrm>
            <a:off x="381000" y="1524000"/>
            <a:ext cx="8229600" cy="3497263"/>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Bubble sort</a:t>
            </a:r>
            <a:endParaRPr lang="en-US" altLang="zh-CN" kern="1200" dirty="0">
              <a:solidFill>
                <a:srgbClr val="002060"/>
              </a:solidFill>
              <a:latin typeface="+mj-lt"/>
              <a:ea typeface="+mj-ea"/>
              <a:cs typeface="+mj-cs"/>
            </a:endParaRPr>
          </a:p>
        </p:txBody>
      </p:sp>
      <p:sp>
        <p:nvSpPr>
          <p:cNvPr id="18435" name="Content Placeholder 2"/>
          <p:cNvSpPr>
            <a:spLocks noGrp="1"/>
          </p:cNvSpPr>
          <p:nvPr>
            <p:ph idx="1"/>
          </p:nvPr>
        </p:nvSpPr>
        <p:spPr/>
        <p:txBody>
          <a:bodyPr vert="horz" wrap="square" lIns="91440" tIns="45720" rIns="91440" bIns="45720" anchor="t"/>
          <a:p>
            <a:pPr>
              <a:buNone/>
            </a:pPr>
            <a:r>
              <a:rPr lang="en-US" altLang="zh-CN" b="1" dirty="0"/>
              <a:t>procedure</a:t>
            </a:r>
            <a:r>
              <a:rPr lang="en-US" altLang="zh-CN" dirty="0"/>
              <a:t> </a:t>
            </a:r>
            <a:r>
              <a:rPr lang="en-US" altLang="zh-CN" i="1" dirty="0"/>
              <a:t>bubble sort</a:t>
            </a:r>
            <a:r>
              <a:rPr lang="en-US" altLang="zh-CN" dirty="0"/>
              <a:t>(</a:t>
            </a:r>
            <a:r>
              <a:rPr lang="en-US" altLang="zh-CN" i="1" dirty="0"/>
              <a:t>a</a:t>
            </a:r>
            <a:r>
              <a:rPr lang="en-US" altLang="zh-CN" i="1" baseline="-25000" dirty="0"/>
              <a:t>1</a:t>
            </a:r>
            <a:r>
              <a:rPr lang="en-US" altLang="zh-CN" dirty="0"/>
              <a:t>, </a:t>
            </a:r>
            <a:r>
              <a:rPr lang="en-US" altLang="zh-CN" i="1" dirty="0"/>
              <a:t>a</a:t>
            </a:r>
            <a:r>
              <a:rPr lang="en-US" altLang="zh-CN" i="1" baseline="-25000" dirty="0"/>
              <a:t>2</a:t>
            </a:r>
            <a:r>
              <a:rPr lang="en-US" altLang="zh-CN" dirty="0"/>
              <a:t>, …, </a:t>
            </a:r>
            <a:r>
              <a:rPr lang="en-US" altLang="zh-CN" i="1" dirty="0"/>
              <a:t>a</a:t>
            </a:r>
            <a:r>
              <a:rPr lang="en-US" altLang="zh-CN" i="1" baseline="-25000" dirty="0"/>
              <a:t>n</a:t>
            </a:r>
            <a:r>
              <a:rPr lang="en-US" altLang="zh-CN" dirty="0"/>
              <a:t>: real numbers with n≥2)</a:t>
            </a:r>
            <a:endParaRPr lang="en-US" altLang="zh-CN" dirty="0"/>
          </a:p>
          <a:p>
            <a:pPr>
              <a:buNone/>
            </a:pPr>
            <a:r>
              <a:rPr lang="en-US" altLang="zh-CN" b="1" dirty="0"/>
              <a:t>for</a:t>
            </a:r>
            <a:r>
              <a:rPr lang="en-US" altLang="zh-CN" dirty="0"/>
              <a:t> i:=1 </a:t>
            </a:r>
            <a:r>
              <a:rPr lang="en-US" altLang="zh-CN" b="1" dirty="0"/>
              <a:t>to</a:t>
            </a:r>
            <a:r>
              <a:rPr lang="en-US" altLang="zh-CN" dirty="0"/>
              <a:t> n-1</a:t>
            </a:r>
            <a:endParaRPr lang="en-US" altLang="zh-CN" dirty="0"/>
          </a:p>
          <a:p>
            <a:pPr>
              <a:buNone/>
            </a:pPr>
            <a:r>
              <a:rPr lang="en-US" altLang="zh-CN" dirty="0"/>
              <a:t>    </a:t>
            </a:r>
            <a:r>
              <a:rPr lang="en-US" altLang="zh-CN" b="1" dirty="0"/>
              <a:t>for </a:t>
            </a:r>
            <a:r>
              <a:rPr lang="en-US" altLang="zh-CN" dirty="0"/>
              <a:t>j:=1 </a:t>
            </a:r>
            <a:r>
              <a:rPr lang="en-US" altLang="zh-CN" b="1" dirty="0"/>
              <a:t>to </a:t>
            </a:r>
            <a:r>
              <a:rPr lang="en-US" altLang="zh-CN" dirty="0"/>
              <a:t>n-i</a:t>
            </a:r>
            <a:endParaRPr lang="en-US" altLang="zh-CN" dirty="0"/>
          </a:p>
          <a:p>
            <a:pPr>
              <a:buNone/>
            </a:pPr>
            <a:r>
              <a:rPr lang="en-US" altLang="zh-CN" dirty="0"/>
              <a:t>            </a:t>
            </a:r>
            <a:r>
              <a:rPr lang="en-US" altLang="zh-CN" b="1" dirty="0"/>
              <a:t>if</a:t>
            </a:r>
            <a:r>
              <a:rPr lang="en-US" altLang="zh-CN" dirty="0"/>
              <a:t> a</a:t>
            </a:r>
            <a:r>
              <a:rPr lang="en-US" altLang="zh-CN" baseline="-25000" dirty="0"/>
              <a:t>j</a:t>
            </a:r>
            <a:r>
              <a:rPr lang="en-US" altLang="zh-CN" dirty="0"/>
              <a:t>&gt;a</a:t>
            </a:r>
            <a:r>
              <a:rPr lang="en-US" altLang="zh-CN" baseline="-25000" dirty="0"/>
              <a:t>j+1</a:t>
            </a:r>
            <a:r>
              <a:rPr lang="en-US" altLang="zh-CN" dirty="0"/>
              <a:t> </a:t>
            </a:r>
            <a:r>
              <a:rPr lang="en-US" altLang="zh-CN" b="1" dirty="0"/>
              <a:t>then</a:t>
            </a:r>
            <a:r>
              <a:rPr lang="en-US" altLang="zh-CN" dirty="0"/>
              <a:t> interchange a</a:t>
            </a:r>
            <a:r>
              <a:rPr lang="en-US" altLang="zh-CN" baseline="-25000" dirty="0"/>
              <a:t>j</a:t>
            </a:r>
            <a:r>
              <a:rPr lang="en-US" altLang="zh-CN" dirty="0"/>
              <a:t> and a</a:t>
            </a:r>
            <a:r>
              <a:rPr lang="en-US" altLang="zh-CN" baseline="-25000" dirty="0"/>
              <a:t>j+1</a:t>
            </a:r>
            <a:r>
              <a:rPr lang="en-US" altLang="zh-CN" dirty="0"/>
              <a:t> </a:t>
            </a:r>
            <a:endParaRPr lang="en-US" altLang="zh-CN" dirty="0"/>
          </a:p>
          <a:p>
            <a:pPr>
              <a:buNone/>
            </a:pPr>
            <a:r>
              <a:rPr lang="en-US" altLang="zh-CN" dirty="0"/>
              <a:t> {</a:t>
            </a:r>
            <a:r>
              <a:rPr lang="en-US" altLang="zh-CN" i="1" dirty="0"/>
              <a:t>a</a:t>
            </a:r>
            <a:r>
              <a:rPr lang="en-US" altLang="zh-CN" i="1" baseline="-25000" dirty="0"/>
              <a:t>1</a:t>
            </a:r>
            <a:r>
              <a:rPr lang="en-US" altLang="zh-CN" dirty="0"/>
              <a:t>, </a:t>
            </a:r>
            <a:r>
              <a:rPr lang="en-US" altLang="zh-CN" i="1" dirty="0"/>
              <a:t>a</a:t>
            </a:r>
            <a:r>
              <a:rPr lang="en-US" altLang="zh-CN" i="1" baseline="-25000" dirty="0"/>
              <a:t>2</a:t>
            </a:r>
            <a:r>
              <a:rPr lang="en-US" altLang="zh-CN" dirty="0"/>
              <a:t>, …, </a:t>
            </a:r>
            <a:r>
              <a:rPr lang="en-US" altLang="zh-CN" i="1" dirty="0"/>
              <a:t>a</a:t>
            </a:r>
            <a:r>
              <a:rPr lang="en-US" altLang="zh-CN" i="1" baseline="-25000" dirty="0"/>
              <a:t>n </a:t>
            </a:r>
            <a:r>
              <a:rPr lang="en-US" altLang="zh-CN" i="1" dirty="0"/>
              <a:t>is in increasing order</a:t>
            </a:r>
            <a:r>
              <a:rPr lang="en-US" altLang="zh-CN" dirty="0"/>
              <a:t>}</a:t>
            </a:r>
            <a:endParaRPr lang="en-US" altLang="zh-CN"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Insertion sort</a:t>
            </a:r>
            <a:endParaRPr lang="en-US" altLang="zh-CN" kern="1200" dirty="0">
              <a:solidFill>
                <a:srgbClr val="002060"/>
              </a:solidFill>
              <a:latin typeface="+mj-lt"/>
              <a:ea typeface="+mj-ea"/>
              <a:cs typeface="+mj-cs"/>
            </a:endParaRPr>
          </a:p>
        </p:txBody>
      </p:sp>
      <p:sp>
        <p:nvSpPr>
          <p:cNvPr id="7171" name="Content Placeholder 2"/>
          <p:cNvSpPr>
            <a:spLocks noGrp="1"/>
          </p:cNvSpPr>
          <p:nvPr>
            <p:ph idx="1"/>
          </p:nvPr>
        </p:nvSpPr>
        <p:spPr/>
        <p:txBody>
          <a:bodyPr vert="horz" wrap="square" lIns="91440" tIns="45720" rIns="91440" bIns="45720" anchor="t"/>
          <a:p>
            <a:r>
              <a:rPr lang="en-US" altLang="zh-CN" sz="2400" dirty="0"/>
              <a:t>Start with 2</a:t>
            </a:r>
            <a:r>
              <a:rPr lang="en-US" altLang="zh-CN" sz="2400" baseline="30000" dirty="0"/>
              <a:t>nd</a:t>
            </a:r>
            <a:r>
              <a:rPr lang="en-US" altLang="zh-CN" sz="2400" dirty="0"/>
              <a:t> term</a:t>
            </a:r>
            <a:endParaRPr lang="en-US" altLang="zh-CN" sz="2400" dirty="0"/>
          </a:p>
          <a:p>
            <a:pPr lvl="1"/>
            <a:r>
              <a:rPr lang="en-US" altLang="zh-CN" sz="2000" dirty="0"/>
              <a:t>Larger than 1</a:t>
            </a:r>
            <a:r>
              <a:rPr lang="en-US" altLang="zh-CN" sz="2000" baseline="30000" dirty="0"/>
              <a:t>st</a:t>
            </a:r>
            <a:r>
              <a:rPr lang="en-US" altLang="zh-CN" sz="2000" dirty="0"/>
              <a:t> term, insert after 1</a:t>
            </a:r>
            <a:r>
              <a:rPr lang="en-US" altLang="zh-CN" sz="2000" baseline="30000" dirty="0"/>
              <a:t>st</a:t>
            </a:r>
            <a:r>
              <a:rPr lang="en-US" altLang="zh-CN" sz="2000" dirty="0"/>
              <a:t> term</a:t>
            </a:r>
            <a:endParaRPr lang="en-US" altLang="zh-CN" sz="2000" dirty="0"/>
          </a:p>
          <a:p>
            <a:pPr lvl="1"/>
            <a:r>
              <a:rPr lang="en-US" altLang="zh-CN" sz="2000" dirty="0"/>
              <a:t>Smaller than 1</a:t>
            </a:r>
            <a:r>
              <a:rPr lang="en-US" altLang="zh-CN" sz="2000" baseline="30000" dirty="0"/>
              <a:t>st</a:t>
            </a:r>
            <a:r>
              <a:rPr lang="en-US" altLang="zh-CN" sz="2000" dirty="0"/>
              <a:t> term, insert before 1</a:t>
            </a:r>
            <a:r>
              <a:rPr lang="en-US" altLang="zh-CN" sz="2000" baseline="30000" dirty="0"/>
              <a:t>st</a:t>
            </a:r>
            <a:r>
              <a:rPr lang="en-US" altLang="zh-CN" sz="2000" dirty="0"/>
              <a:t> term</a:t>
            </a:r>
            <a:endParaRPr lang="en-US" altLang="zh-CN" sz="2000" dirty="0"/>
          </a:p>
          <a:p>
            <a:r>
              <a:rPr lang="en-US" altLang="zh-CN" sz="2400" dirty="0"/>
              <a:t>At this moment, first 2 terms in the list are in correct positions</a:t>
            </a:r>
            <a:endParaRPr lang="en-US" altLang="zh-CN" sz="2400" dirty="0"/>
          </a:p>
          <a:p>
            <a:r>
              <a:rPr lang="en-US" altLang="zh-CN" sz="2400" dirty="0"/>
              <a:t>For 3</a:t>
            </a:r>
            <a:r>
              <a:rPr lang="en-US" altLang="zh-CN" sz="2400" baseline="30000" dirty="0"/>
              <a:t>rd</a:t>
            </a:r>
            <a:r>
              <a:rPr lang="en-US" altLang="zh-CN" sz="2400" dirty="0"/>
              <a:t> term</a:t>
            </a:r>
            <a:endParaRPr lang="en-US" altLang="zh-CN" sz="2400" dirty="0"/>
          </a:p>
          <a:p>
            <a:pPr lvl="1"/>
            <a:r>
              <a:rPr lang="en-US" altLang="zh-CN" sz="2000" dirty="0"/>
              <a:t>Compare with all the elements in the list</a:t>
            </a:r>
            <a:endParaRPr lang="en-US" altLang="zh-CN" sz="2000" dirty="0"/>
          </a:p>
          <a:p>
            <a:pPr lvl="1"/>
            <a:r>
              <a:rPr lang="en-US" altLang="zh-CN" sz="2000" dirty="0"/>
              <a:t>Find the first element in the list that is not less than this element</a:t>
            </a:r>
            <a:endParaRPr lang="en-US" altLang="zh-CN" sz="2000" dirty="0"/>
          </a:p>
          <a:p>
            <a:r>
              <a:rPr lang="en-US" altLang="zh-CN" sz="2400" dirty="0"/>
              <a:t> For j-th term</a:t>
            </a:r>
            <a:endParaRPr lang="en-US" altLang="zh-CN" sz="2400" dirty="0"/>
          </a:p>
          <a:p>
            <a:pPr lvl="1"/>
            <a:r>
              <a:rPr lang="en-US" altLang="zh-CN" sz="2400" dirty="0"/>
              <a:t>Compare with the elements in the list</a:t>
            </a:r>
            <a:endParaRPr lang="en-US" altLang="zh-CN" sz="2400" dirty="0"/>
          </a:p>
          <a:p>
            <a:pPr lvl="1"/>
            <a:r>
              <a:rPr lang="en-US" altLang="zh-CN" sz="2400" dirty="0"/>
              <a:t>Find the first element in the list that is not less than this element</a:t>
            </a:r>
            <a:endParaRPr lang="en-US" altLang="zh-CN"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8195" name="Content Placeholder 2"/>
          <p:cNvSpPr>
            <a:spLocks noGrp="1"/>
          </p:cNvSpPr>
          <p:nvPr>
            <p:ph idx="1"/>
          </p:nvPr>
        </p:nvSpPr>
        <p:spPr/>
        <p:txBody>
          <a:bodyPr vert="horz" wrap="square" lIns="91440" tIns="45720" rIns="91440" bIns="45720" anchor="t"/>
          <a:p>
            <a:r>
              <a:rPr lang="en-US" altLang="zh-CN" dirty="0"/>
              <a:t>Apply insertion sort to 3, 2, 4, 1, 5</a:t>
            </a:r>
            <a:endParaRPr lang="en-US" altLang="zh-CN" dirty="0"/>
          </a:p>
          <a:p>
            <a:r>
              <a:rPr lang="en-US" altLang="zh-CN" dirty="0"/>
              <a:t>First compare 3 and 2 </a:t>
            </a:r>
            <a:r>
              <a:rPr lang="en-US" altLang="zh-CN" dirty="0">
                <a:sym typeface="Wingdings" panose="05000000000000000000" pitchFamily="2" charset="2"/>
              </a:rPr>
              <a:t> </a:t>
            </a:r>
            <a:r>
              <a:rPr lang="en-US" altLang="zh-CN" i="1" dirty="0">
                <a:solidFill>
                  <a:srgbClr val="FF0000"/>
                </a:solidFill>
                <a:sym typeface="Wingdings" panose="05000000000000000000" pitchFamily="2" charset="2"/>
              </a:rPr>
              <a:t>2, 3</a:t>
            </a:r>
            <a:r>
              <a:rPr lang="en-US" altLang="zh-CN" dirty="0">
                <a:sym typeface="Wingdings" panose="05000000000000000000" pitchFamily="2" charset="2"/>
              </a:rPr>
              <a:t>, 4, 1, 5</a:t>
            </a:r>
            <a:endParaRPr lang="en-US" altLang="zh-CN" dirty="0">
              <a:sym typeface="Wingdings" panose="05000000000000000000" pitchFamily="2" charset="2"/>
            </a:endParaRPr>
          </a:p>
          <a:p>
            <a:r>
              <a:rPr lang="en-US" altLang="zh-CN" dirty="0">
                <a:sym typeface="Wingdings" panose="05000000000000000000" pitchFamily="2" charset="2"/>
              </a:rPr>
              <a:t>Next, insert 3</a:t>
            </a:r>
            <a:r>
              <a:rPr lang="en-US" altLang="zh-CN" baseline="30000" dirty="0">
                <a:sym typeface="Wingdings" panose="05000000000000000000" pitchFamily="2" charset="2"/>
              </a:rPr>
              <a:t>rd</a:t>
            </a:r>
            <a:r>
              <a:rPr lang="en-US" altLang="zh-CN" dirty="0">
                <a:sym typeface="Wingdings" panose="05000000000000000000" pitchFamily="2" charset="2"/>
              </a:rPr>
              <a:t> item, 4&gt;2, 4&gt;3  </a:t>
            </a:r>
            <a:r>
              <a:rPr lang="en-US" altLang="zh-CN" i="1" dirty="0">
                <a:solidFill>
                  <a:srgbClr val="FF0000"/>
                </a:solidFill>
                <a:sym typeface="Wingdings" panose="05000000000000000000" pitchFamily="2" charset="2"/>
              </a:rPr>
              <a:t>2, 3, 4</a:t>
            </a:r>
            <a:r>
              <a:rPr lang="en-US" altLang="zh-CN" dirty="0">
                <a:sym typeface="Wingdings" panose="05000000000000000000" pitchFamily="2" charset="2"/>
              </a:rPr>
              <a:t>, 1, 5</a:t>
            </a:r>
            <a:endParaRPr lang="en-US" altLang="zh-CN" dirty="0">
              <a:sym typeface="Wingdings" panose="05000000000000000000" pitchFamily="2" charset="2"/>
            </a:endParaRPr>
          </a:p>
          <a:p>
            <a:r>
              <a:rPr lang="en-US" altLang="zh-CN" dirty="0">
                <a:sym typeface="Wingdings" panose="05000000000000000000" pitchFamily="2" charset="2"/>
              </a:rPr>
              <a:t>Next, insert 4</a:t>
            </a:r>
            <a:r>
              <a:rPr lang="en-US" altLang="zh-CN" baseline="30000" dirty="0">
                <a:sym typeface="Wingdings" panose="05000000000000000000" pitchFamily="2" charset="2"/>
              </a:rPr>
              <a:t>th</a:t>
            </a:r>
            <a:r>
              <a:rPr lang="en-US" altLang="zh-CN" dirty="0">
                <a:sym typeface="Wingdings" panose="05000000000000000000" pitchFamily="2" charset="2"/>
              </a:rPr>
              <a:t> item, 1&lt;2  </a:t>
            </a:r>
            <a:r>
              <a:rPr lang="en-US" altLang="zh-CN" i="1" dirty="0">
                <a:solidFill>
                  <a:srgbClr val="FF0000"/>
                </a:solidFill>
                <a:sym typeface="Wingdings" panose="05000000000000000000" pitchFamily="2" charset="2"/>
              </a:rPr>
              <a:t>1, 2, 3, 4</a:t>
            </a:r>
            <a:r>
              <a:rPr lang="en-US" altLang="zh-CN" dirty="0">
                <a:sym typeface="Wingdings" panose="05000000000000000000" pitchFamily="2" charset="2"/>
              </a:rPr>
              <a:t>, 5</a:t>
            </a:r>
            <a:endParaRPr lang="en-US" altLang="zh-CN" dirty="0">
              <a:sym typeface="Wingdings" panose="05000000000000000000" pitchFamily="2" charset="2"/>
            </a:endParaRPr>
          </a:p>
          <a:p>
            <a:r>
              <a:rPr lang="en-US" altLang="zh-CN" dirty="0">
                <a:sym typeface="Wingdings" panose="05000000000000000000" pitchFamily="2" charset="2"/>
              </a:rPr>
              <a:t>Next, insert 5</a:t>
            </a:r>
            <a:r>
              <a:rPr lang="en-US" altLang="zh-CN" baseline="30000" dirty="0">
                <a:sym typeface="Wingdings" panose="05000000000000000000" pitchFamily="2" charset="2"/>
              </a:rPr>
              <a:t>th</a:t>
            </a:r>
            <a:r>
              <a:rPr lang="en-US" altLang="zh-CN" dirty="0">
                <a:sym typeface="Wingdings" panose="05000000000000000000" pitchFamily="2" charset="2"/>
              </a:rPr>
              <a:t> item, 5&gt;1, 5&gt;2, 5&gt;3, 5&gt;4</a:t>
            </a:r>
            <a:r>
              <a:rPr lang="en-US" altLang="zh-CN" i="1" dirty="0">
                <a:solidFill>
                  <a:srgbClr val="FF0000"/>
                </a:solidFill>
                <a:sym typeface="Wingdings" panose="05000000000000000000" pitchFamily="2" charset="2"/>
              </a:rPr>
              <a:t>1, 2, 3, 4, 5</a:t>
            </a:r>
            <a:endParaRPr lang="en-US" altLang="zh-CN" i="1" dirty="0">
              <a:solidFill>
                <a:srgbClr val="FF0000"/>
              </a:solidFill>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Insertion sort</a:t>
            </a:r>
            <a:endParaRPr lang="en-US" altLang="zh-CN" kern="1200" dirty="0">
              <a:solidFill>
                <a:srgbClr val="002060"/>
              </a:solidFill>
              <a:latin typeface="+mj-lt"/>
              <a:ea typeface="+mj-ea"/>
              <a:cs typeface="+mj-cs"/>
            </a:endParaRPr>
          </a:p>
        </p:txBody>
      </p:sp>
      <p:sp>
        <p:nvSpPr>
          <p:cNvPr id="9219" name="Content Placeholder 2"/>
          <p:cNvSpPr>
            <a:spLocks noGrp="1"/>
          </p:cNvSpPr>
          <p:nvPr>
            <p:ph idx="1"/>
          </p:nvPr>
        </p:nvSpPr>
        <p:spPr/>
        <p:txBody>
          <a:bodyPr vert="horz" wrap="square" lIns="91440" tIns="45720" rIns="91440" bIns="45720" anchor="t"/>
          <a:p>
            <a:pPr>
              <a:buNone/>
            </a:pPr>
            <a:r>
              <a:rPr lang="en-US" altLang="zh-CN" sz="1800" b="1" dirty="0"/>
              <a:t>procedure</a:t>
            </a:r>
            <a:r>
              <a:rPr lang="en-US" altLang="zh-CN" sz="1800" dirty="0"/>
              <a:t> </a:t>
            </a:r>
            <a:r>
              <a:rPr lang="en-US" altLang="zh-CN" sz="1800" i="1" dirty="0"/>
              <a:t>insertion sort</a:t>
            </a:r>
            <a:r>
              <a:rPr lang="en-US" altLang="zh-CN" sz="1800" dirty="0"/>
              <a:t>(</a:t>
            </a:r>
            <a:r>
              <a:rPr lang="en-US" altLang="zh-CN" sz="1800" i="1" dirty="0"/>
              <a:t>a</a:t>
            </a:r>
            <a:r>
              <a:rPr lang="en-US" altLang="zh-CN" sz="1800" i="1" baseline="-25000" dirty="0"/>
              <a:t>1</a:t>
            </a:r>
            <a:r>
              <a:rPr lang="en-US" altLang="zh-CN" sz="1800" dirty="0"/>
              <a:t>, </a:t>
            </a:r>
            <a:r>
              <a:rPr lang="en-US" altLang="zh-CN" sz="1800" i="1" dirty="0"/>
              <a:t>a</a:t>
            </a:r>
            <a:r>
              <a:rPr lang="en-US" altLang="zh-CN" sz="1800" i="1" baseline="-25000" dirty="0"/>
              <a:t>2</a:t>
            </a:r>
            <a:r>
              <a:rPr lang="en-US" altLang="zh-CN" sz="1800" dirty="0"/>
              <a:t>, …, </a:t>
            </a:r>
            <a:r>
              <a:rPr lang="en-US" altLang="zh-CN" sz="1800" i="1" dirty="0"/>
              <a:t>a</a:t>
            </a:r>
            <a:r>
              <a:rPr lang="en-US" altLang="zh-CN" sz="1800" i="1" baseline="-25000" dirty="0"/>
              <a:t>n</a:t>
            </a:r>
            <a:r>
              <a:rPr lang="en-US" altLang="zh-CN" sz="1800" dirty="0"/>
              <a:t>: real numbers with n</a:t>
            </a:r>
            <a:r>
              <a:rPr lang="en-US" altLang="zh-CN" sz="1800" dirty="0">
                <a:latin typeface="Cambria Math" panose="02040503050406030204" pitchFamily="18" charset="0"/>
                <a:cs typeface="Cambria Math" panose="02040503050406030204" pitchFamily="18" charset="0"/>
              </a:rPr>
              <a:t>≥2</a:t>
            </a:r>
            <a:r>
              <a:rPr lang="en-US" altLang="zh-CN" sz="1800" dirty="0"/>
              <a:t>)</a:t>
            </a:r>
            <a:endParaRPr lang="en-US" altLang="zh-CN" sz="1800" dirty="0"/>
          </a:p>
          <a:p>
            <a:pPr>
              <a:buNone/>
            </a:pPr>
            <a:r>
              <a:rPr lang="en-US" altLang="zh-CN" sz="1800" dirty="0"/>
              <a:t>    </a:t>
            </a:r>
            <a:r>
              <a:rPr lang="en-US" altLang="zh-CN" sz="1800" i="1" dirty="0"/>
              <a:t>i</a:t>
            </a:r>
            <a:r>
              <a:rPr lang="en-US" altLang="zh-CN" sz="1800" dirty="0"/>
              <a:t>:=1 (left endpoint of search interval)</a:t>
            </a:r>
            <a:endParaRPr lang="en-US" altLang="zh-CN" sz="1800" dirty="0"/>
          </a:p>
          <a:p>
            <a:pPr>
              <a:buNone/>
            </a:pPr>
            <a:r>
              <a:rPr lang="en-US" altLang="zh-CN" sz="1800" i="1" dirty="0"/>
              <a:t>    j</a:t>
            </a:r>
            <a:r>
              <a:rPr lang="en-US" altLang="zh-CN" sz="1800" dirty="0"/>
              <a:t>:=</a:t>
            </a:r>
            <a:r>
              <a:rPr lang="en-US" altLang="zh-CN" sz="1800" i="1" dirty="0"/>
              <a:t>1 </a:t>
            </a:r>
            <a:r>
              <a:rPr lang="en-US" altLang="zh-CN" sz="1800" dirty="0"/>
              <a:t>(right end point of search interval)</a:t>
            </a:r>
            <a:endParaRPr lang="en-US" altLang="zh-CN" sz="1800" i="1" baseline="-25000" dirty="0"/>
          </a:p>
          <a:p>
            <a:pPr>
              <a:buNone/>
            </a:pPr>
            <a:r>
              <a:rPr lang="en-US" altLang="zh-CN" sz="1800" dirty="0"/>
              <a:t>    </a:t>
            </a:r>
            <a:r>
              <a:rPr lang="en-US" altLang="zh-CN" sz="1800" b="1" dirty="0"/>
              <a:t>for</a:t>
            </a:r>
            <a:r>
              <a:rPr lang="en-US" altLang="zh-CN" sz="1800" dirty="0"/>
              <a:t> </a:t>
            </a:r>
            <a:r>
              <a:rPr lang="en-US" altLang="zh-CN" sz="1800" i="1" dirty="0"/>
              <a:t>j:=2 </a:t>
            </a:r>
            <a:r>
              <a:rPr lang="en-US" altLang="zh-CN" sz="1800" b="1" i="1" dirty="0"/>
              <a:t>to</a:t>
            </a:r>
            <a:r>
              <a:rPr lang="en-US" altLang="zh-CN" sz="1800" i="1" dirty="0"/>
              <a:t> n</a:t>
            </a:r>
            <a:endParaRPr lang="en-US" altLang="zh-CN" sz="1800" dirty="0"/>
          </a:p>
          <a:p>
            <a:pPr>
              <a:buNone/>
            </a:pPr>
            <a:r>
              <a:rPr lang="en-US" altLang="zh-CN" sz="1800" dirty="0"/>
              <a:t>    </a:t>
            </a:r>
            <a:r>
              <a:rPr lang="en-US" altLang="zh-CN" sz="1800" b="1" dirty="0"/>
              <a:t>begin</a:t>
            </a:r>
            <a:endParaRPr lang="en-US" altLang="zh-CN" sz="1800" b="1" dirty="0"/>
          </a:p>
          <a:p>
            <a:pPr>
              <a:buNone/>
            </a:pPr>
            <a:r>
              <a:rPr lang="en-US" altLang="zh-CN" sz="1800" dirty="0"/>
              <a:t>            i:=1</a:t>
            </a:r>
            <a:endParaRPr lang="en-US" altLang="zh-CN" sz="1800" dirty="0"/>
          </a:p>
          <a:p>
            <a:pPr>
              <a:buNone/>
            </a:pPr>
            <a:r>
              <a:rPr lang="en-US" altLang="zh-CN" sz="1800" dirty="0"/>
              <a:t>            </a:t>
            </a:r>
            <a:r>
              <a:rPr lang="en-US" altLang="zh-CN" sz="1800" b="1" dirty="0"/>
              <a:t>while </a:t>
            </a:r>
            <a:r>
              <a:rPr lang="en-US" altLang="zh-CN" sz="1800" dirty="0"/>
              <a:t>a</a:t>
            </a:r>
            <a:r>
              <a:rPr lang="en-US" altLang="zh-CN" sz="1800" baseline="-25000" dirty="0"/>
              <a:t>j</a:t>
            </a:r>
            <a:r>
              <a:rPr lang="en-US" altLang="zh-CN" sz="1800" dirty="0"/>
              <a:t>&gt;a</a:t>
            </a:r>
            <a:r>
              <a:rPr lang="en-US" altLang="zh-CN" sz="1800" baseline="-25000" dirty="0"/>
              <a:t>i</a:t>
            </a:r>
            <a:r>
              <a:rPr lang="en-US" altLang="zh-CN" sz="1800" dirty="0"/>
              <a:t> </a:t>
            </a:r>
            <a:endParaRPr lang="en-US" altLang="zh-CN" sz="1800" dirty="0"/>
          </a:p>
          <a:p>
            <a:pPr>
              <a:buNone/>
            </a:pPr>
            <a:r>
              <a:rPr lang="en-US" altLang="zh-CN" sz="1800" b="1" dirty="0"/>
              <a:t>		  </a:t>
            </a:r>
            <a:r>
              <a:rPr lang="en-US" altLang="zh-CN" sz="1800" dirty="0"/>
              <a:t>i:=i+1</a:t>
            </a:r>
            <a:endParaRPr lang="en-US" altLang="zh-CN" sz="1800" dirty="0"/>
          </a:p>
          <a:p>
            <a:pPr>
              <a:buNone/>
            </a:pPr>
            <a:r>
              <a:rPr lang="en-US" altLang="zh-CN" sz="1800" dirty="0"/>
              <a:t>            m:=a</a:t>
            </a:r>
            <a:r>
              <a:rPr lang="en-US" altLang="zh-CN" sz="1800" baseline="-25000" dirty="0"/>
              <a:t>j</a:t>
            </a:r>
            <a:endParaRPr lang="en-US" altLang="zh-CN" sz="1800" baseline="-25000" dirty="0"/>
          </a:p>
          <a:p>
            <a:pPr>
              <a:buNone/>
            </a:pPr>
            <a:r>
              <a:rPr lang="en-US" altLang="zh-CN" sz="1800" baseline="-25000" dirty="0"/>
              <a:t>                  </a:t>
            </a:r>
            <a:r>
              <a:rPr lang="en-US" altLang="zh-CN" sz="1800" b="1" dirty="0"/>
              <a:t>for</a:t>
            </a:r>
            <a:r>
              <a:rPr lang="en-US" altLang="zh-CN" sz="1800" dirty="0"/>
              <a:t> k:=0 </a:t>
            </a:r>
            <a:r>
              <a:rPr lang="en-US" altLang="zh-CN" sz="1800" b="1" dirty="0"/>
              <a:t>to</a:t>
            </a:r>
            <a:r>
              <a:rPr lang="en-US" altLang="zh-CN" sz="1800" dirty="0"/>
              <a:t> j-i-1</a:t>
            </a:r>
            <a:endParaRPr lang="en-US" altLang="zh-CN" sz="1800" dirty="0"/>
          </a:p>
          <a:p>
            <a:pPr>
              <a:buNone/>
            </a:pPr>
            <a:r>
              <a:rPr lang="en-US" altLang="zh-CN" sz="1800" dirty="0"/>
              <a:t>		 a</a:t>
            </a:r>
            <a:r>
              <a:rPr lang="en-US" altLang="zh-CN" sz="1800" baseline="-25000" dirty="0"/>
              <a:t>j-k</a:t>
            </a:r>
            <a:r>
              <a:rPr lang="en-US" altLang="zh-CN" sz="1800" dirty="0"/>
              <a:t>:= a</a:t>
            </a:r>
            <a:r>
              <a:rPr lang="en-US" altLang="zh-CN" sz="1800" baseline="-25000" dirty="0"/>
              <a:t>j-k-1</a:t>
            </a:r>
            <a:endParaRPr lang="en-US" altLang="zh-CN" sz="1800" baseline="-25000" dirty="0"/>
          </a:p>
          <a:p>
            <a:pPr>
              <a:buNone/>
            </a:pPr>
            <a:r>
              <a:rPr lang="en-US" altLang="zh-CN" sz="1800" baseline="-25000" dirty="0"/>
              <a:t>                  </a:t>
            </a:r>
            <a:r>
              <a:rPr lang="en-US" altLang="zh-CN" sz="1800" dirty="0"/>
              <a:t>a</a:t>
            </a:r>
            <a:r>
              <a:rPr lang="en-US" altLang="zh-CN" sz="1800" baseline="-25000" dirty="0"/>
              <a:t>i</a:t>
            </a:r>
            <a:r>
              <a:rPr lang="en-US" altLang="zh-CN" sz="1800" dirty="0"/>
              <a:t>:= m</a:t>
            </a:r>
            <a:endParaRPr lang="en-US" altLang="zh-CN" sz="1800" dirty="0"/>
          </a:p>
          <a:p>
            <a:pPr>
              <a:buNone/>
            </a:pPr>
            <a:r>
              <a:rPr lang="en-US" altLang="zh-CN" sz="1800" dirty="0"/>
              <a:t>     </a:t>
            </a:r>
            <a:r>
              <a:rPr lang="en-US" altLang="zh-CN" sz="1800" b="1" dirty="0"/>
              <a:t>end</a:t>
            </a:r>
            <a:endParaRPr lang="en-US" altLang="zh-CN" sz="1800" b="1" dirty="0"/>
          </a:p>
          <a:p>
            <a:pPr>
              <a:buNone/>
            </a:pPr>
            <a:r>
              <a:rPr lang="en-US" altLang="zh-CN" sz="1800" dirty="0"/>
              <a:t>     {a</a:t>
            </a:r>
            <a:r>
              <a:rPr lang="en-US" altLang="zh-CN" sz="1800" baseline="-25000" dirty="0"/>
              <a:t>1 </a:t>
            </a:r>
            <a:r>
              <a:rPr lang="en-US" altLang="zh-CN" sz="1800" dirty="0"/>
              <a:t>,</a:t>
            </a:r>
            <a:r>
              <a:rPr lang="en-US" altLang="zh-CN" sz="1800" baseline="-25000" dirty="0"/>
              <a:t> </a:t>
            </a:r>
            <a:r>
              <a:rPr lang="en-US" altLang="zh-CN" sz="1800" dirty="0"/>
              <a:t>a</a:t>
            </a:r>
            <a:r>
              <a:rPr lang="en-US" altLang="zh-CN" sz="1800" baseline="-25000" dirty="0"/>
              <a:t>2</a:t>
            </a:r>
            <a:r>
              <a:rPr lang="en-US" altLang="zh-CN" sz="1800" dirty="0"/>
              <a:t>, …, </a:t>
            </a:r>
            <a:r>
              <a:rPr lang="en-US" altLang="zh-CN" sz="1800" baseline="-25000" dirty="0"/>
              <a:t> </a:t>
            </a:r>
            <a:r>
              <a:rPr lang="en-US" altLang="zh-CN" sz="1800" dirty="0"/>
              <a:t>a</a:t>
            </a:r>
            <a:r>
              <a:rPr lang="en-US" altLang="zh-CN" sz="1800" baseline="-25000" dirty="0"/>
              <a:t>n </a:t>
            </a:r>
            <a:r>
              <a:rPr lang="en-US" altLang="zh-CN" sz="1800" dirty="0"/>
              <a:t> are sorted}</a:t>
            </a:r>
            <a:endParaRPr lang="en-US" altLang="zh-CN" sz="1800" dirty="0"/>
          </a:p>
          <a:p>
            <a:endParaRPr lang="en-US" altLang="zh-CN" sz="1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Greedy algorithm</a:t>
            </a:r>
            <a:endParaRPr lang="en-US" altLang="zh-CN" kern="1200" dirty="0">
              <a:solidFill>
                <a:srgbClr val="002060"/>
              </a:solidFill>
              <a:latin typeface="+mj-lt"/>
              <a:ea typeface="+mj-ea"/>
              <a:cs typeface="+mj-cs"/>
            </a:endParaRPr>
          </a:p>
        </p:txBody>
      </p:sp>
      <p:sp>
        <p:nvSpPr>
          <p:cNvPr id="10243" name="Content Placeholder 2"/>
          <p:cNvSpPr>
            <a:spLocks noGrp="1"/>
          </p:cNvSpPr>
          <p:nvPr>
            <p:ph idx="1"/>
          </p:nvPr>
        </p:nvSpPr>
        <p:spPr/>
        <p:txBody>
          <a:bodyPr vert="horz" wrap="square" lIns="91440" tIns="45720" rIns="91440" bIns="45720" anchor="t"/>
          <a:p>
            <a:r>
              <a:rPr lang="en-US" altLang="zh-CN" dirty="0"/>
              <a:t>Many algorithms are designed to solve optimization problems</a:t>
            </a:r>
            <a:endParaRPr lang="en-US" altLang="zh-CN" dirty="0"/>
          </a:p>
          <a:p>
            <a:r>
              <a:rPr lang="en-US" altLang="zh-CN" dirty="0"/>
              <a:t>Greedy algorithm: </a:t>
            </a:r>
            <a:endParaRPr lang="en-US" altLang="zh-CN" dirty="0"/>
          </a:p>
          <a:p>
            <a:pPr lvl="1"/>
            <a:r>
              <a:rPr lang="en-US" altLang="zh-CN" dirty="0"/>
              <a:t>Simple and naïve</a:t>
            </a:r>
            <a:endParaRPr lang="en-US" altLang="zh-CN" dirty="0"/>
          </a:p>
          <a:p>
            <a:pPr lvl="1"/>
            <a:r>
              <a:rPr lang="en-US" altLang="zh-CN" dirty="0"/>
              <a:t>Select the best choice at each step, instead of considering all sequences of steps</a:t>
            </a:r>
            <a:endParaRPr lang="en-US" altLang="zh-CN" dirty="0"/>
          </a:p>
          <a:p>
            <a:pPr lvl="1"/>
            <a:r>
              <a:rPr lang="en-US" altLang="zh-CN" dirty="0"/>
              <a:t>Once find a feasible solution</a:t>
            </a:r>
            <a:endParaRPr lang="en-US" altLang="zh-CN" dirty="0"/>
          </a:p>
          <a:p>
            <a:pPr lvl="1"/>
            <a:r>
              <a:rPr lang="en-US" altLang="zh-CN" dirty="0"/>
              <a:t>Either prove the solution is optimal or show a counterexample that the solution is non-optimal </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11267" name="Content Placeholder 2"/>
          <p:cNvSpPr>
            <a:spLocks noGrp="1"/>
          </p:cNvSpPr>
          <p:nvPr>
            <p:ph idx="1"/>
          </p:nvPr>
        </p:nvSpPr>
        <p:spPr/>
        <p:txBody>
          <a:bodyPr vert="horz" wrap="square" lIns="91440" tIns="45720" rIns="91440" bIns="45720" anchor="t"/>
          <a:p>
            <a:r>
              <a:rPr lang="en-US" altLang="zh-CN" sz="2800" dirty="0"/>
              <a:t>Given n cents change with quarters 25c, dimes 10c, nickels 5c and pennies 1c</a:t>
            </a:r>
            <a:r>
              <a:rPr lang="en-US" altLang="zh-CN" sz="2800" dirty="0"/>
              <a:t>, and use the least total number of coins</a:t>
            </a:r>
            <a:endParaRPr lang="en-US" altLang="zh-CN" sz="2800" dirty="0"/>
          </a:p>
          <a:p>
            <a:r>
              <a:rPr lang="en-US" altLang="zh-CN" sz="2800" dirty="0"/>
              <a:t>Say, 67 cents</a:t>
            </a:r>
            <a:endParaRPr lang="en-US" altLang="zh-CN" sz="2800" dirty="0"/>
          </a:p>
          <a:p>
            <a:r>
              <a:rPr lang="en-US" altLang="zh-CN" sz="2800" dirty="0"/>
              <a:t>Greedy algorithm</a:t>
            </a:r>
            <a:endParaRPr lang="en-US" altLang="zh-CN" sz="2800" dirty="0"/>
          </a:p>
          <a:p>
            <a:pPr lvl="1"/>
            <a:r>
              <a:rPr lang="en-US" altLang="zh-CN" sz="2400" dirty="0"/>
              <a:t>First select a quarter (leaving 42 cents)</a:t>
            </a:r>
            <a:endParaRPr lang="en-US" altLang="zh-CN" sz="2400" dirty="0"/>
          </a:p>
          <a:p>
            <a:pPr lvl="1"/>
            <a:r>
              <a:rPr lang="en-US" altLang="zh-CN" sz="2400" dirty="0"/>
              <a:t>Second select a quarter (leaving 17 cents)</a:t>
            </a:r>
            <a:endParaRPr lang="en-US" altLang="zh-CN" sz="2400" dirty="0"/>
          </a:p>
          <a:p>
            <a:pPr lvl="1"/>
            <a:r>
              <a:rPr lang="en-US" altLang="zh-CN" sz="2400" dirty="0"/>
              <a:t>Select a dime (leaving 7 cents)</a:t>
            </a:r>
            <a:endParaRPr lang="en-US" altLang="zh-CN" sz="2400" dirty="0"/>
          </a:p>
          <a:p>
            <a:pPr lvl="1"/>
            <a:r>
              <a:rPr lang="en-US" altLang="zh-CN" sz="2400" dirty="0"/>
              <a:t>Select a nickel (leaving 2cnts)</a:t>
            </a:r>
            <a:endParaRPr lang="en-US" altLang="zh-CN" sz="2400" dirty="0"/>
          </a:p>
          <a:p>
            <a:pPr lvl="1"/>
            <a:r>
              <a:rPr lang="en-US" altLang="zh-CN" sz="2400" dirty="0"/>
              <a:t>Select a penny (leaving 1 cent)</a:t>
            </a:r>
            <a:endParaRPr lang="en-US" altLang="zh-CN" sz="2400" dirty="0"/>
          </a:p>
          <a:p>
            <a:pPr lvl="1"/>
            <a:r>
              <a:rPr lang="en-US" altLang="zh-CN" sz="2400" dirty="0"/>
              <a:t>Select a penny </a:t>
            </a:r>
            <a:endParaRPr lang="en-US" altLang="zh-CN"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Greedy change-making algorithm</a:t>
            </a:r>
            <a:endParaRPr lang="en-US" altLang="zh-CN" kern="1200" dirty="0">
              <a:solidFill>
                <a:srgbClr val="002060"/>
              </a:solidFill>
              <a:latin typeface="+mj-lt"/>
              <a:ea typeface="+mj-ea"/>
              <a:cs typeface="+mj-cs"/>
            </a:endParaRPr>
          </a:p>
        </p:txBody>
      </p:sp>
      <p:sp>
        <p:nvSpPr>
          <p:cNvPr id="12291" name="Content Placeholder 2"/>
          <p:cNvSpPr>
            <a:spLocks noGrp="1"/>
          </p:cNvSpPr>
          <p:nvPr>
            <p:ph idx="1"/>
          </p:nvPr>
        </p:nvSpPr>
        <p:spPr/>
        <p:txBody>
          <a:bodyPr vert="horz" wrap="square" lIns="91440" tIns="45720" rIns="91440" bIns="45720" anchor="t"/>
          <a:p>
            <a:pPr>
              <a:buNone/>
            </a:pPr>
            <a:r>
              <a:rPr lang="en-US" altLang="zh-CN" b="1" dirty="0"/>
              <a:t>procedure</a:t>
            </a:r>
            <a:r>
              <a:rPr lang="en-US" altLang="zh-CN" dirty="0"/>
              <a:t> </a:t>
            </a:r>
            <a:r>
              <a:rPr lang="en-US" altLang="zh-CN" i="1" dirty="0"/>
              <a:t>change</a:t>
            </a:r>
            <a:r>
              <a:rPr lang="en-US" altLang="zh-CN" dirty="0"/>
              <a:t>(</a:t>
            </a:r>
            <a:r>
              <a:rPr lang="en-US" altLang="zh-CN" i="1" dirty="0"/>
              <a:t>c</a:t>
            </a:r>
            <a:r>
              <a:rPr lang="en-US" altLang="zh-CN" i="1" baseline="-25000" dirty="0"/>
              <a:t>1</a:t>
            </a:r>
            <a:r>
              <a:rPr lang="en-US" altLang="zh-CN" dirty="0"/>
              <a:t>, </a:t>
            </a:r>
            <a:r>
              <a:rPr lang="en-US" altLang="zh-CN" i="1" dirty="0"/>
              <a:t>c</a:t>
            </a:r>
            <a:r>
              <a:rPr lang="en-US" altLang="zh-CN" i="1" baseline="-25000" dirty="0"/>
              <a:t>2</a:t>
            </a:r>
            <a:r>
              <a:rPr lang="en-US" altLang="zh-CN" dirty="0"/>
              <a:t>, …, </a:t>
            </a:r>
            <a:r>
              <a:rPr lang="en-US" altLang="zh-CN" i="1" dirty="0"/>
              <a:t>c</a:t>
            </a:r>
            <a:r>
              <a:rPr lang="en-US" altLang="zh-CN" i="1" baseline="-25000" dirty="0"/>
              <a:t>n</a:t>
            </a:r>
            <a:r>
              <a:rPr lang="en-US" altLang="zh-CN" dirty="0"/>
              <a:t>: values of denominations of coins, where </a:t>
            </a:r>
            <a:r>
              <a:rPr lang="en-US" altLang="zh-CN" i="1" dirty="0"/>
              <a:t>c</a:t>
            </a:r>
            <a:r>
              <a:rPr lang="en-US" altLang="zh-CN" i="1" baseline="-25000" dirty="0"/>
              <a:t>1</a:t>
            </a:r>
            <a:r>
              <a:rPr lang="en-US" altLang="zh-CN" dirty="0"/>
              <a:t>&gt;</a:t>
            </a:r>
            <a:r>
              <a:rPr lang="en-US" altLang="zh-CN" i="1" dirty="0"/>
              <a:t>c</a:t>
            </a:r>
            <a:r>
              <a:rPr lang="en-US" altLang="zh-CN" i="1" baseline="-25000" dirty="0"/>
              <a:t>2</a:t>
            </a:r>
            <a:r>
              <a:rPr lang="en-US" altLang="zh-CN" dirty="0"/>
              <a:t>&gt;…&gt;</a:t>
            </a:r>
            <a:r>
              <a:rPr lang="en-US" altLang="zh-CN" i="1" dirty="0"/>
              <a:t>c</a:t>
            </a:r>
            <a:r>
              <a:rPr lang="en-US" altLang="zh-CN" i="1" baseline="-25000" dirty="0"/>
              <a:t>n</a:t>
            </a:r>
            <a:r>
              <a:rPr lang="en-US" altLang="zh-CN" dirty="0"/>
              <a:t>; n: positive integer)</a:t>
            </a:r>
            <a:endParaRPr lang="en-US" altLang="zh-CN" dirty="0"/>
          </a:p>
          <a:p>
            <a:pPr>
              <a:buNone/>
            </a:pPr>
            <a:r>
              <a:rPr lang="en-US" altLang="zh-CN" b="1" dirty="0"/>
              <a:t>for</a:t>
            </a:r>
            <a:r>
              <a:rPr lang="en-US" altLang="zh-CN" dirty="0"/>
              <a:t> i:=1 </a:t>
            </a:r>
            <a:r>
              <a:rPr lang="en-US" altLang="zh-CN" b="1" dirty="0"/>
              <a:t>to</a:t>
            </a:r>
            <a:r>
              <a:rPr lang="en-US" altLang="zh-CN" dirty="0"/>
              <a:t> r</a:t>
            </a:r>
            <a:endParaRPr lang="en-US" altLang="zh-CN" dirty="0"/>
          </a:p>
          <a:p>
            <a:pPr>
              <a:buNone/>
            </a:pPr>
            <a:r>
              <a:rPr lang="en-US" altLang="zh-CN" dirty="0"/>
              <a:t>    </a:t>
            </a:r>
            <a:r>
              <a:rPr lang="en-US" altLang="zh-CN" b="1" dirty="0"/>
              <a:t>while </a:t>
            </a:r>
            <a:r>
              <a:rPr lang="en-US" altLang="zh-CN" dirty="0"/>
              <a:t>n</a:t>
            </a:r>
            <a:r>
              <a:rPr lang="en-US" altLang="zh-CN" dirty="0">
                <a:latin typeface="Cambria Math" panose="02040503050406030204" pitchFamily="18" charset="0"/>
                <a:cs typeface="Cambria Math" panose="02040503050406030204" pitchFamily="18" charset="0"/>
              </a:rPr>
              <a:t>≥</a:t>
            </a:r>
            <a:r>
              <a:rPr lang="en-US" altLang="zh-CN" dirty="0"/>
              <a:t>c</a:t>
            </a:r>
            <a:r>
              <a:rPr lang="en-US" altLang="zh-CN" baseline="-25000" dirty="0"/>
              <a:t>i</a:t>
            </a:r>
            <a:r>
              <a:rPr lang="en-US" altLang="zh-CN" dirty="0"/>
              <a:t> </a:t>
            </a:r>
            <a:r>
              <a:rPr lang="en-US" altLang="zh-CN" b="1" dirty="0"/>
              <a:t>then</a:t>
            </a:r>
            <a:r>
              <a:rPr lang="en-US" altLang="zh-CN" dirty="0"/>
              <a:t> </a:t>
            </a:r>
            <a:endParaRPr lang="en-US" altLang="zh-CN" dirty="0"/>
          </a:p>
          <a:p>
            <a:pPr>
              <a:buNone/>
            </a:pPr>
            <a:r>
              <a:rPr lang="en-US" altLang="zh-CN" dirty="0"/>
              <a:t>		add a coin with value c</a:t>
            </a:r>
            <a:r>
              <a:rPr lang="en-US" altLang="zh-CN" baseline="-25000" dirty="0"/>
              <a:t>i</a:t>
            </a:r>
            <a:r>
              <a:rPr lang="en-US" altLang="zh-CN" dirty="0"/>
              <a:t> to the change</a:t>
            </a:r>
            <a:endParaRPr lang="en-US" altLang="zh-CN" dirty="0"/>
          </a:p>
          <a:p>
            <a:pPr>
              <a:buNone/>
            </a:pPr>
            <a:r>
              <a:rPr lang="en-US" altLang="zh-CN" dirty="0"/>
              <a:t>          n:=n- c</a:t>
            </a:r>
            <a:r>
              <a:rPr lang="en-US" altLang="zh-CN" baseline="-25000" dirty="0"/>
              <a:t>i</a:t>
            </a:r>
            <a:endParaRPr lang="en-US" altLang="zh-CN" dirty="0"/>
          </a:p>
          <a:p>
            <a:pPr>
              <a:buNone/>
            </a:pPr>
            <a:r>
              <a:rPr lang="en-US" altLang="zh-CN" dirty="0"/>
              <a:t>     </a:t>
            </a:r>
            <a:r>
              <a:rPr lang="en-US" altLang="zh-CN" b="1" dirty="0"/>
              <a:t>end</a:t>
            </a:r>
            <a:endParaRPr lang="en-US" altLang="zh-CN" b="1" dirty="0"/>
          </a:p>
          <a:p>
            <a:pPr>
              <a:buNone/>
            </a:pPr>
            <a:endParaRPr lang="en-US" altLang="zh-CN"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3.1 Algorithms</a:t>
            </a:r>
            <a:endParaRPr lang="en-US" altLang="zh-CN" kern="1200" dirty="0">
              <a:solidFill>
                <a:srgbClr val="002060"/>
              </a:solidFill>
              <a:latin typeface="+mj-lt"/>
              <a:ea typeface="+mj-ea"/>
              <a:cs typeface="+mj-cs"/>
            </a:endParaRPr>
          </a:p>
        </p:txBody>
      </p:sp>
      <p:sp>
        <p:nvSpPr>
          <p:cNvPr id="7171" name="Content Placeholder 2"/>
          <p:cNvSpPr>
            <a:spLocks noGrp="1"/>
          </p:cNvSpPr>
          <p:nvPr>
            <p:ph idx="1"/>
          </p:nvPr>
        </p:nvSpPr>
        <p:spPr/>
        <p:txBody>
          <a:bodyPr vert="horz" wrap="square" lIns="91440" tIns="45720" rIns="91440" bIns="45720" anchor="t"/>
          <a:p>
            <a:r>
              <a:rPr lang="en-US" altLang="zh-CN" dirty="0"/>
              <a:t>When presented a problem, e.g., given a sequence of integers, find the larges one</a:t>
            </a:r>
            <a:endParaRPr lang="en-US" altLang="zh-CN" dirty="0"/>
          </a:p>
          <a:p>
            <a:r>
              <a:rPr lang="en-US" altLang="zh-CN" dirty="0"/>
              <a:t>Construct a model that translates the problem into a mathematical context</a:t>
            </a:r>
            <a:endParaRPr lang="en-US" altLang="zh-CN" dirty="0"/>
          </a:p>
          <a:p>
            <a:pPr lvl="1"/>
            <a:r>
              <a:rPr lang="en-US" altLang="zh-CN" dirty="0"/>
              <a:t>Discrete structures in such models include sets, sequences, functions, graphs, relations, etc.</a:t>
            </a:r>
            <a:endParaRPr lang="en-US" altLang="zh-CN" dirty="0"/>
          </a:p>
          <a:p>
            <a:r>
              <a:rPr lang="en-US" altLang="zh-CN" dirty="0"/>
              <a:t>A method is needed that will solve the problem (using a sequence of steps)</a:t>
            </a:r>
            <a:endParaRPr lang="en-US" altLang="zh-CN" dirty="0"/>
          </a:p>
          <a:p>
            <a:r>
              <a:rPr lang="en-US" altLang="zh-CN" b="1" dirty="0"/>
              <a:t>Algorithm</a:t>
            </a:r>
            <a:r>
              <a:rPr lang="en-US" altLang="zh-CN" dirty="0"/>
              <a:t>: a sequence of steps	</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13315" name="Content Placeholder 2"/>
          <p:cNvSpPr>
            <a:spLocks noGrp="1"/>
          </p:cNvSpPr>
          <p:nvPr>
            <p:ph idx="1"/>
          </p:nvPr>
        </p:nvSpPr>
        <p:spPr/>
        <p:txBody>
          <a:bodyPr vert="horz" wrap="square" lIns="91440" tIns="45720" rIns="91440" bIns="45720" anchor="t"/>
          <a:p>
            <a:r>
              <a:rPr lang="en-US" altLang="zh-CN" dirty="0"/>
              <a:t>Change of 30 cents</a:t>
            </a:r>
            <a:endParaRPr lang="en-US" altLang="zh-CN" dirty="0"/>
          </a:p>
          <a:p>
            <a:r>
              <a:rPr lang="en-US" altLang="zh-CN" dirty="0"/>
              <a:t>If we use only quarters, dimes, and pennies (no nickels)</a:t>
            </a:r>
            <a:endParaRPr lang="en-US" altLang="zh-CN" dirty="0"/>
          </a:p>
          <a:p>
            <a:r>
              <a:rPr lang="en-US" altLang="zh-CN" dirty="0"/>
              <a:t>Using greedy algorithm:</a:t>
            </a:r>
            <a:endParaRPr lang="en-US" altLang="zh-CN" dirty="0"/>
          </a:p>
          <a:p>
            <a:pPr lvl="1"/>
            <a:r>
              <a:rPr lang="en-US" altLang="zh-CN" dirty="0"/>
              <a:t>6 coins: 1 quarter, 5 pennies </a:t>
            </a:r>
            <a:endParaRPr lang="en-US" altLang="zh-CN" dirty="0"/>
          </a:p>
          <a:p>
            <a:pPr lvl="1"/>
            <a:r>
              <a:rPr lang="en-US" altLang="zh-CN" dirty="0"/>
              <a:t>Could use only 3 coins (3 dimes)</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Lemma 1</a:t>
            </a:r>
            <a:endParaRPr lang="en-US" altLang="zh-CN" kern="1200" dirty="0">
              <a:solidFill>
                <a:srgbClr val="002060"/>
              </a:solidFill>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p>
            <a:r>
              <a:rPr lang="en-US" altLang="zh-CN" dirty="0"/>
              <a:t>If n is a positive integer, then n cents in change using quarters, dimes, nickels, and pennies using the fewest coins possible has at most two dimes, at most one nickel, at most 4 pennies, and cannot have two dimes and a nickel</a:t>
            </a:r>
            <a:endParaRPr lang="en-US" altLang="zh-CN" dirty="0"/>
          </a:p>
          <a:p>
            <a:r>
              <a:rPr lang="en-US" altLang="zh-CN" dirty="0"/>
              <a:t>The amount of change in dimes, nickels, and pennies cannot exceed 24 cents </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Proof (Lemma)</a:t>
            </a:r>
            <a:endParaRPr lang="en-US" altLang="zh-CN" kern="1200" dirty="0">
              <a:solidFill>
                <a:srgbClr val="002060"/>
              </a:solidFill>
              <a:latin typeface="+mj-lt"/>
              <a:ea typeface="+mj-ea"/>
              <a:cs typeface="+mj-cs"/>
            </a:endParaRPr>
          </a:p>
        </p:txBody>
      </p:sp>
      <p:sp>
        <p:nvSpPr>
          <p:cNvPr id="15363" name="Content Placeholder 2"/>
          <p:cNvSpPr>
            <a:spLocks noGrp="1"/>
          </p:cNvSpPr>
          <p:nvPr>
            <p:ph idx="1"/>
          </p:nvPr>
        </p:nvSpPr>
        <p:spPr/>
        <p:txBody>
          <a:bodyPr vert="horz" wrap="square" lIns="91440" tIns="45720" rIns="91440" bIns="45720" anchor="t"/>
          <a:p>
            <a:r>
              <a:rPr lang="en-US" altLang="zh-CN" sz="2400" dirty="0"/>
              <a:t>Proof by contradiction</a:t>
            </a:r>
            <a:endParaRPr lang="en-US" altLang="zh-CN" sz="2400" dirty="0"/>
          </a:p>
          <a:p>
            <a:r>
              <a:rPr lang="en-US" altLang="zh-CN" sz="2400" dirty="0"/>
              <a:t>Show that if we had more than the specified number of coins of each type, we could replace them using fewer coins that have the same value</a:t>
            </a:r>
            <a:endParaRPr lang="en-US" altLang="zh-CN" sz="2400" dirty="0"/>
          </a:p>
          <a:p>
            <a:pPr lvl="1"/>
            <a:r>
              <a:rPr lang="en-US" altLang="zh-CN" sz="2000" dirty="0"/>
              <a:t>If we had 3 dimes, could replace with 1 quarter and 1 nickel</a:t>
            </a:r>
            <a:endParaRPr lang="en-US" altLang="zh-CN" sz="2000" dirty="0"/>
          </a:p>
          <a:p>
            <a:pPr lvl="1"/>
            <a:r>
              <a:rPr lang="en-US" altLang="zh-CN" sz="2000" dirty="0"/>
              <a:t>If we had 2 nickels, could replace them with 1 dime</a:t>
            </a:r>
            <a:endParaRPr lang="en-US" altLang="zh-CN" sz="2000" dirty="0"/>
          </a:p>
          <a:p>
            <a:pPr lvl="1"/>
            <a:r>
              <a:rPr lang="en-US" altLang="zh-CN" sz="2000" dirty="0"/>
              <a:t>If we had 5 pennies, could replace them with 1 nickel</a:t>
            </a:r>
            <a:endParaRPr lang="en-US" altLang="zh-CN" sz="2000" dirty="0"/>
          </a:p>
          <a:p>
            <a:pPr lvl="1"/>
            <a:r>
              <a:rPr lang="en-US" altLang="zh-CN" sz="2000" dirty="0"/>
              <a:t>If we had 2 dimes and 1 nickel, could replace them with 1 quarter</a:t>
            </a:r>
            <a:endParaRPr lang="en-US" altLang="zh-CN" sz="2000" dirty="0"/>
          </a:p>
          <a:p>
            <a:pPr lvl="1"/>
            <a:r>
              <a:rPr lang="en-US" altLang="zh-CN" sz="2000" dirty="0"/>
              <a:t>Because we could have at most 2 dimes, 1 nickel, and 4 pennies, but we cannot have two dimes and a nickel, it follows 24 cents is the most we can have </a:t>
            </a:r>
            <a:endParaRPr lang="en-US" altLang="zh-CN" sz="20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Theorem</a:t>
            </a:r>
            <a:endParaRPr lang="en-US" altLang="zh-CN" kern="1200" dirty="0">
              <a:solidFill>
                <a:srgbClr val="002060"/>
              </a:solidFill>
              <a:latin typeface="+mj-lt"/>
              <a:ea typeface="+mj-ea"/>
              <a:cs typeface="+mj-cs"/>
            </a:endParaRPr>
          </a:p>
        </p:txBody>
      </p:sp>
      <p:sp>
        <p:nvSpPr>
          <p:cNvPr id="16387" name="Content Placeholder 2"/>
          <p:cNvSpPr>
            <a:spLocks noGrp="1"/>
          </p:cNvSpPr>
          <p:nvPr>
            <p:ph idx="1"/>
          </p:nvPr>
        </p:nvSpPr>
        <p:spPr/>
        <p:txBody>
          <a:bodyPr vert="horz" wrap="square" lIns="91440" tIns="45720" rIns="91440" bIns="45720" anchor="t"/>
          <a:p>
            <a:r>
              <a:rPr lang="en-US" altLang="zh-CN" sz="2800" dirty="0"/>
              <a:t>Theorem: The greedy change-making algorithm produces change using the fewest coins possible</a:t>
            </a:r>
            <a:endParaRPr lang="en-US" altLang="zh-CN" sz="2800" dirty="0"/>
          </a:p>
          <a:p>
            <a:r>
              <a:rPr lang="en-US" altLang="zh-CN" sz="2800" dirty="0"/>
              <a:t>Proof by contradiction</a:t>
            </a:r>
            <a:endParaRPr lang="en-US" altLang="zh-CN" sz="2800" dirty="0"/>
          </a:p>
          <a:p>
            <a:r>
              <a:rPr lang="en-US" altLang="zh-CN" sz="2800" dirty="0"/>
              <a:t>Suppose that there is a positive integer n such that there is a way to make change for n cents using </a:t>
            </a:r>
            <a:r>
              <a:rPr lang="en-US" altLang="zh-CN" sz="2800" b="1" i="1" dirty="0">
                <a:solidFill>
                  <a:srgbClr val="FF0000"/>
                </a:solidFill>
              </a:rPr>
              <a:t>fewer</a:t>
            </a:r>
            <a:r>
              <a:rPr lang="en-US" altLang="zh-CN" sz="2800" dirty="0"/>
              <a:t> coins (q’) than that of the greedy algorithm</a:t>
            </a:r>
            <a:endParaRPr lang="en-US" altLang="zh-CN" sz="2800" dirty="0"/>
          </a:p>
          <a:p>
            <a:r>
              <a:rPr lang="en-US" altLang="zh-CN" sz="2800" dirty="0"/>
              <a:t>Let the number of quarters be q’, and the number of quarters used in the greedy algorithm be q</a:t>
            </a: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Proof</a:t>
            </a:r>
            <a:endParaRPr lang="en-US" altLang="zh-CN" kern="1200" dirty="0">
              <a:solidFill>
                <a:srgbClr val="002060"/>
              </a:solidFill>
              <a:latin typeface="+mj-lt"/>
              <a:ea typeface="+mj-ea"/>
              <a:cs typeface="+mj-cs"/>
            </a:endParaRPr>
          </a:p>
        </p:txBody>
      </p:sp>
      <p:sp>
        <p:nvSpPr>
          <p:cNvPr id="17411" name="Content Placeholder 2"/>
          <p:cNvSpPr>
            <a:spLocks noGrp="1"/>
          </p:cNvSpPr>
          <p:nvPr>
            <p:ph idx="1"/>
          </p:nvPr>
        </p:nvSpPr>
        <p:spPr/>
        <p:txBody>
          <a:bodyPr vert="horz" wrap="square" lIns="91440" tIns="45720" rIns="91440" bIns="45720" anchor="t"/>
          <a:p>
            <a:r>
              <a:rPr lang="en-US" altLang="zh-CN" dirty="0"/>
              <a:t>First note q’ must be the same as q</a:t>
            </a:r>
            <a:endParaRPr lang="en-US" altLang="zh-CN" dirty="0"/>
          </a:p>
          <a:p>
            <a:r>
              <a:rPr lang="en-US" altLang="zh-CN" dirty="0"/>
              <a:t>Note the greedy algorithm uses the most quarters possible, so q’≤q</a:t>
            </a:r>
            <a:endParaRPr lang="en-US" altLang="zh-CN" dirty="0"/>
          </a:p>
          <a:p>
            <a:r>
              <a:rPr lang="en-US" altLang="zh-CN" dirty="0"/>
              <a:t>However, q’ </a:t>
            </a:r>
            <a:r>
              <a:rPr lang="en-US" altLang="zh-CN" dirty="0">
                <a:latin typeface="Cambria Math" panose="02040503050406030204" pitchFamily="18" charset="0"/>
                <a:cs typeface="Cambria Math" panose="02040503050406030204" pitchFamily="18" charset="0"/>
              </a:rPr>
              <a:t>≮ q</a:t>
            </a:r>
            <a:endParaRPr lang="en-US" altLang="zh-CN" dirty="0">
              <a:latin typeface="Cambria Math" panose="02040503050406030204" pitchFamily="18" charset="0"/>
              <a:cs typeface="Cambria Math" panose="02040503050406030204" pitchFamily="18" charset="0"/>
            </a:endParaRPr>
          </a:p>
          <a:p>
            <a:r>
              <a:rPr lang="en-US" altLang="zh-CN" dirty="0">
                <a:latin typeface="Cambria Math" panose="02040503050406030204" pitchFamily="18" charset="0"/>
                <a:cs typeface="Cambria Math" panose="02040503050406030204" pitchFamily="18" charset="0"/>
              </a:rPr>
              <a:t>If q’ &lt; q, we would need to make up 25 cents from dimes, nickels, and pennies in the optimal way to make change</a:t>
            </a:r>
            <a:endParaRPr lang="en-US" altLang="zh-CN" dirty="0">
              <a:latin typeface="Cambria Math" panose="02040503050406030204" pitchFamily="18" charset="0"/>
              <a:cs typeface="Cambria Math" panose="02040503050406030204" pitchFamily="18" charset="0"/>
            </a:endParaRPr>
          </a:p>
          <a:p>
            <a:r>
              <a:rPr lang="en-US" altLang="zh-CN" dirty="0">
                <a:latin typeface="Cambria Math" panose="02040503050406030204" pitchFamily="18" charset="0"/>
                <a:cs typeface="Cambria Math" panose="02040503050406030204" pitchFamily="18" charset="0"/>
              </a:rPr>
              <a:t>But this is impossible from Lemma 1</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Proof</a:t>
            </a:r>
            <a:endParaRPr lang="en-US" altLang="zh-CN" kern="1200" dirty="0">
              <a:solidFill>
                <a:srgbClr val="002060"/>
              </a:solidFill>
              <a:latin typeface="+mj-lt"/>
              <a:ea typeface="+mj-ea"/>
              <a:cs typeface="+mj-cs"/>
            </a:endParaRPr>
          </a:p>
        </p:txBody>
      </p:sp>
      <p:sp>
        <p:nvSpPr>
          <p:cNvPr id="18435" name="Content Placeholder 2"/>
          <p:cNvSpPr>
            <a:spLocks noGrp="1"/>
          </p:cNvSpPr>
          <p:nvPr>
            <p:ph idx="1"/>
          </p:nvPr>
        </p:nvSpPr>
        <p:spPr/>
        <p:txBody>
          <a:bodyPr vert="horz" wrap="square" lIns="91440" tIns="45720" rIns="91440" bIns="45720" anchor="t"/>
          <a:p>
            <a:r>
              <a:rPr lang="en-US" altLang="zh-CN" sz="2400" dirty="0"/>
              <a:t>As there must be the same number of quarters in the two algorithms</a:t>
            </a:r>
            <a:endParaRPr lang="en-US" altLang="zh-CN" sz="2400" dirty="0"/>
          </a:p>
          <a:p>
            <a:r>
              <a:rPr lang="en-US" altLang="zh-CN" sz="2400" dirty="0"/>
              <a:t>The value of the dimes, nickels and pennies in these two algorithms must be the same, and their value is no more than 24 cents</a:t>
            </a:r>
            <a:endParaRPr lang="en-US" altLang="zh-CN" sz="2400" dirty="0"/>
          </a:p>
          <a:p>
            <a:r>
              <a:rPr lang="en-US" altLang="zh-CN" sz="2400" dirty="0"/>
              <a:t>Likewise, there must be the same number of dimes, </a:t>
            </a:r>
            <a:endParaRPr lang="en-US" altLang="zh-CN" sz="2400" dirty="0"/>
          </a:p>
          <a:p>
            <a:pPr lvl="1"/>
            <a:r>
              <a:rPr lang="en-US" altLang="zh-CN" sz="2000" dirty="0"/>
              <a:t>as the greedy algorithm used the most dimes possible </a:t>
            </a:r>
            <a:endParaRPr lang="en-US" altLang="zh-CN" sz="2000" dirty="0"/>
          </a:p>
          <a:p>
            <a:pPr lvl="1"/>
            <a:r>
              <a:rPr lang="en-US" altLang="zh-CN" sz="2000" dirty="0"/>
              <a:t>and by Lemma 1, when change is made using the fewest coins possible, at most 1 nickel and a most 4 pennies are used, so that the most dimes possible are also used in the optimal way to make change</a:t>
            </a:r>
            <a:endParaRPr lang="en-US" altLang="zh-CN" sz="2000" dirty="0"/>
          </a:p>
          <a:p>
            <a:r>
              <a:rPr lang="en-US" altLang="zh-CN" sz="2400" dirty="0"/>
              <a:t>Likewise, we have the same number of nickels, and finally the same number of pennies </a:t>
            </a:r>
            <a:endParaRPr lang="en-US" altLang="zh-CN" sz="2400" dirty="0"/>
          </a:p>
          <a:p>
            <a:pPr lvl="1"/>
            <a:endParaRPr lang="en-US" altLang="zh-CN" sz="20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The halting problem</a:t>
            </a:r>
            <a:endParaRPr lang="en-US" altLang="zh-CN" kern="1200" dirty="0">
              <a:solidFill>
                <a:srgbClr val="002060"/>
              </a:solidFill>
              <a:latin typeface="+mj-lt"/>
              <a:ea typeface="+mj-ea"/>
              <a:cs typeface="+mj-cs"/>
            </a:endParaRPr>
          </a:p>
        </p:txBody>
      </p:sp>
      <p:sp>
        <p:nvSpPr>
          <p:cNvPr id="19459" name="Content Placeholder 2"/>
          <p:cNvSpPr>
            <a:spLocks noGrp="1"/>
          </p:cNvSpPr>
          <p:nvPr>
            <p:ph idx="1"/>
          </p:nvPr>
        </p:nvSpPr>
        <p:spPr/>
        <p:txBody>
          <a:bodyPr vert="horz" wrap="square" lIns="91440" tIns="45720" rIns="91440" bIns="45720" anchor="t"/>
          <a:p>
            <a:r>
              <a:rPr lang="en-US" altLang="zh-CN" dirty="0"/>
              <a:t>One of the most famous theorems in computer science</a:t>
            </a:r>
            <a:endParaRPr lang="en-US" altLang="zh-CN" dirty="0"/>
          </a:p>
          <a:p>
            <a:r>
              <a:rPr lang="en-US" altLang="zh-CN" dirty="0"/>
              <a:t>There is a problem that </a:t>
            </a:r>
            <a:r>
              <a:rPr lang="en-US" altLang="zh-CN" dirty="0">
                <a:solidFill>
                  <a:srgbClr val="FF0000"/>
                </a:solidFill>
              </a:rPr>
              <a:t>cannot be solved </a:t>
            </a:r>
            <a:r>
              <a:rPr lang="en-US" altLang="zh-CN" dirty="0"/>
              <a:t>using any procedure</a:t>
            </a:r>
            <a:endParaRPr lang="en-US" altLang="zh-CN" dirty="0"/>
          </a:p>
          <a:p>
            <a:r>
              <a:rPr lang="en-US" altLang="zh-CN" dirty="0"/>
              <a:t>That is, we will show there are unsolvable problems</a:t>
            </a:r>
            <a:endParaRPr lang="en-US" altLang="zh-CN" dirty="0"/>
          </a:p>
          <a:p>
            <a:r>
              <a:rPr lang="en-US" altLang="zh-CN" dirty="0"/>
              <a:t>The problem is the halting problem</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The halting problem</a:t>
            </a:r>
            <a:endParaRPr lang="en-US" altLang="zh-CN" kern="1200" dirty="0">
              <a:solidFill>
                <a:srgbClr val="002060"/>
              </a:solidFill>
              <a:latin typeface="+mj-lt"/>
              <a:ea typeface="+mj-ea"/>
              <a:cs typeface="+mj-cs"/>
            </a:endParaRPr>
          </a:p>
        </p:txBody>
      </p:sp>
      <p:sp>
        <p:nvSpPr>
          <p:cNvPr id="20483" name="Content Placeholder 2"/>
          <p:cNvSpPr>
            <a:spLocks noGrp="1"/>
          </p:cNvSpPr>
          <p:nvPr>
            <p:ph idx="1"/>
          </p:nvPr>
        </p:nvSpPr>
        <p:spPr/>
        <p:txBody>
          <a:bodyPr vert="horz" wrap="square" lIns="91440" tIns="45720" rIns="91440" bIns="45720" anchor="t"/>
          <a:p>
            <a:r>
              <a:rPr lang="en-US" altLang="zh-CN" dirty="0"/>
              <a:t>It asks whether there is a procedure that does this: </a:t>
            </a:r>
            <a:endParaRPr lang="en-US" altLang="zh-CN" dirty="0"/>
          </a:p>
          <a:p>
            <a:pPr lvl="1"/>
            <a:r>
              <a:rPr lang="en-US" altLang="zh-CN" dirty="0"/>
              <a:t>It takes input as a </a:t>
            </a:r>
            <a:r>
              <a:rPr lang="en-US" altLang="zh-CN" u="sng" dirty="0"/>
              <a:t>computer program</a:t>
            </a:r>
            <a:r>
              <a:rPr lang="en-US" altLang="zh-CN" dirty="0"/>
              <a:t> and </a:t>
            </a:r>
            <a:r>
              <a:rPr lang="en-US" altLang="zh-CN" u="sng" dirty="0"/>
              <a:t>input</a:t>
            </a:r>
            <a:r>
              <a:rPr lang="en-US" altLang="zh-CN" dirty="0"/>
              <a:t> to the program, and </a:t>
            </a:r>
            <a:endParaRPr lang="en-US" altLang="zh-CN" dirty="0"/>
          </a:p>
          <a:p>
            <a:pPr lvl="1"/>
            <a:r>
              <a:rPr lang="en-US" altLang="zh-CN" dirty="0"/>
              <a:t>determines whether the program </a:t>
            </a:r>
            <a:r>
              <a:rPr lang="en-US" altLang="zh-CN" u="sng" dirty="0"/>
              <a:t>will eventually stop</a:t>
            </a:r>
            <a:r>
              <a:rPr lang="en-US" altLang="zh-CN" dirty="0"/>
              <a:t> when run with the input</a:t>
            </a:r>
            <a:endParaRPr lang="en-US" altLang="zh-CN" dirty="0"/>
          </a:p>
          <a:p>
            <a:r>
              <a:rPr lang="en-US" altLang="zh-CN" dirty="0"/>
              <a:t>Useful to test certain things such as whether a program entered into an infinite loop</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The halting problem</a:t>
            </a:r>
            <a:endParaRPr lang="en-US" altLang="zh-CN" kern="1200" dirty="0">
              <a:solidFill>
                <a:srgbClr val="002060"/>
              </a:solidFill>
              <a:latin typeface="+mj-lt"/>
              <a:ea typeface="+mj-ea"/>
              <a:cs typeface="+mj-cs"/>
            </a:endParaRPr>
          </a:p>
        </p:txBody>
      </p:sp>
      <p:sp>
        <p:nvSpPr>
          <p:cNvPr id="21507" name="Content Placeholder 2"/>
          <p:cNvSpPr>
            <a:spLocks noGrp="1"/>
          </p:cNvSpPr>
          <p:nvPr>
            <p:ph idx="1"/>
          </p:nvPr>
        </p:nvSpPr>
        <p:spPr/>
        <p:txBody>
          <a:bodyPr vert="horz" wrap="square" lIns="91440" tIns="45720" rIns="91440" bIns="45720" anchor="t"/>
          <a:p>
            <a:r>
              <a:rPr lang="en-US" altLang="zh-CN" dirty="0"/>
              <a:t>First note that we cannot simply run a program and observe what it does to determine whether it terminates when run with the given input</a:t>
            </a:r>
            <a:endParaRPr lang="en-US" altLang="zh-CN" dirty="0"/>
          </a:p>
          <a:p>
            <a:r>
              <a:rPr lang="en-US" altLang="zh-CN" dirty="0"/>
              <a:t>If the program halts, we have our answer</a:t>
            </a:r>
            <a:endParaRPr lang="en-US" altLang="zh-CN" dirty="0"/>
          </a:p>
          <a:p>
            <a:r>
              <a:rPr lang="en-US" altLang="zh-CN" dirty="0"/>
              <a:t>But if it is still running after any fixed length of time has elapsed, we do not know whether it will never halt or we just did not wait long enough for it to terminate</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Turing’s proof</a:t>
            </a:r>
            <a:endParaRPr lang="en-US" altLang="zh-CN" kern="1200" dirty="0">
              <a:solidFill>
                <a:srgbClr val="002060"/>
              </a:solidFill>
              <a:latin typeface="+mj-lt"/>
              <a:ea typeface="+mj-ea"/>
              <a:cs typeface="+mj-cs"/>
            </a:endParaRPr>
          </a:p>
        </p:txBody>
      </p:sp>
      <p:sp>
        <p:nvSpPr>
          <p:cNvPr id="22531" name="Content Placeholder 2"/>
          <p:cNvSpPr>
            <a:spLocks noGrp="1"/>
          </p:cNvSpPr>
          <p:nvPr>
            <p:ph idx="1"/>
          </p:nvPr>
        </p:nvSpPr>
        <p:spPr/>
        <p:txBody>
          <a:bodyPr vert="horz" wrap="square" lIns="91440" tIns="45720" rIns="91440" bIns="45720" anchor="t"/>
          <a:p>
            <a:r>
              <a:rPr lang="en-US" altLang="zh-CN" sz="2800" dirty="0"/>
              <a:t>Halting problem is </a:t>
            </a:r>
            <a:r>
              <a:rPr lang="en-US" altLang="zh-CN" sz="2800" dirty="0">
                <a:solidFill>
                  <a:srgbClr val="FF0000"/>
                </a:solidFill>
              </a:rPr>
              <a:t>unsolvable</a:t>
            </a:r>
            <a:endParaRPr lang="en-US" altLang="zh-CN" sz="2800" dirty="0">
              <a:solidFill>
                <a:srgbClr val="FF0000"/>
              </a:solidFill>
            </a:endParaRPr>
          </a:p>
          <a:p>
            <a:r>
              <a:rPr lang="en-US" altLang="zh-CN" sz="2800" dirty="0"/>
              <a:t>Proof by contradiction</a:t>
            </a:r>
            <a:endParaRPr lang="en-US" altLang="zh-CN" sz="2800" dirty="0"/>
          </a:p>
          <a:p>
            <a:r>
              <a:rPr lang="en-US" altLang="zh-CN" sz="2800" dirty="0"/>
              <a:t>The proof presented here is not completely rigorous</a:t>
            </a:r>
            <a:endParaRPr lang="en-US" altLang="zh-CN" sz="2800" dirty="0"/>
          </a:p>
          <a:p>
            <a:r>
              <a:rPr lang="en-US" altLang="zh-CN" sz="2800" dirty="0"/>
              <a:t>Proof: There is </a:t>
            </a:r>
            <a:r>
              <a:rPr lang="en-US" sz="2800" dirty="0"/>
              <a:t>a program </a:t>
            </a:r>
            <a:r>
              <a:rPr lang="en-US" sz="2800" dirty="0">
                <a:solidFill>
                  <a:srgbClr val="FF0000"/>
                </a:solidFill>
              </a:rPr>
              <a:t>H can determine</a:t>
            </a:r>
            <a:r>
              <a:rPr lang="en-US" sz="2800" dirty="0"/>
              <a:t> whether </a:t>
            </a:r>
            <a:r>
              <a:rPr lang="en-US" altLang="zh-CN" sz="2800" dirty="0"/>
              <a:t> a </a:t>
            </a:r>
            <a:r>
              <a:rPr lang="en-US" altLang="zh-CN" sz="2800" dirty="0">
                <a:solidFill>
                  <a:srgbClr val="FF0000"/>
                </a:solidFill>
              </a:rPr>
              <a:t>program</a:t>
            </a:r>
            <a:r>
              <a:rPr lang="en-US" altLang="zh-CN" sz="2800" dirty="0"/>
              <a:t> </a:t>
            </a:r>
            <a:r>
              <a:rPr lang="en-US" altLang="zh-CN" sz="2800" dirty="0">
                <a:solidFill>
                  <a:srgbClr val="FF0000"/>
                </a:solidFill>
              </a:rPr>
              <a:t>P</a:t>
            </a:r>
            <a:r>
              <a:rPr lang="en-US" altLang="zh-CN" sz="2800" dirty="0"/>
              <a:t> and an </a:t>
            </a:r>
            <a:r>
              <a:rPr lang="en-US" altLang="zh-CN" sz="2800" dirty="0">
                <a:solidFill>
                  <a:srgbClr val="FF0000"/>
                </a:solidFill>
              </a:rPr>
              <a:t>input I </a:t>
            </a:r>
            <a:r>
              <a:rPr lang="en-US" altLang="zh-CN" sz="2800" dirty="0"/>
              <a:t>will halt or not</a:t>
            </a:r>
            <a:endParaRPr lang="en-US" altLang="zh-CN" sz="2800" dirty="0"/>
          </a:p>
          <a:p>
            <a:r>
              <a:rPr lang="en-US" altLang="zh-CN" sz="2800" dirty="0"/>
              <a:t>The result : H(P,I) outputs the string “halt” as output if H determines P stops when given I</a:t>
            </a:r>
            <a:endParaRPr lang="en-US" altLang="zh-CN" sz="2800" dirty="0"/>
          </a:p>
          <a:p>
            <a:r>
              <a:rPr lang="en-US" altLang="zh-CN" sz="2800" dirty="0"/>
              <a:t>Otherwise, H(P,I) generates the string “loops forever” as output</a:t>
            </a: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Algorithm</a:t>
            </a:r>
            <a:endParaRPr lang="en-US" altLang="zh-CN" kern="1200" dirty="0">
              <a:solidFill>
                <a:srgbClr val="002060"/>
              </a:solidFill>
              <a:latin typeface="+mj-lt"/>
              <a:ea typeface="+mj-ea"/>
              <a:cs typeface="+mj-cs"/>
            </a:endParaRPr>
          </a:p>
        </p:txBody>
      </p:sp>
      <p:sp>
        <p:nvSpPr>
          <p:cNvPr id="8195" name="Content Placeholder 2"/>
          <p:cNvSpPr>
            <a:spLocks noGrp="1"/>
          </p:cNvSpPr>
          <p:nvPr>
            <p:ph idx="1"/>
          </p:nvPr>
        </p:nvSpPr>
        <p:spPr/>
        <p:txBody>
          <a:bodyPr vert="horz" wrap="square" lIns="91440" tIns="45720" rIns="91440" bIns="45720" anchor="t"/>
          <a:p>
            <a:r>
              <a:rPr lang="en-US" altLang="zh-CN" b="1" dirty="0"/>
              <a:t>Algorithm</a:t>
            </a:r>
            <a:r>
              <a:rPr lang="en-US" altLang="zh-CN" dirty="0"/>
              <a:t>: a finite set of precise instructions for performing a computation or for solving a problem</a:t>
            </a:r>
            <a:endParaRPr lang="en-US" altLang="zh-CN" dirty="0"/>
          </a:p>
          <a:p>
            <a:r>
              <a:rPr lang="en-US" altLang="zh-CN" dirty="0"/>
              <a:t>Example: describe an algorithm for finding the maximum (largest) value in a finite sequence of integers</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Turing’s proof</a:t>
            </a:r>
            <a:endParaRPr lang="en-US" altLang="zh-CN" kern="1200" dirty="0">
              <a:solidFill>
                <a:srgbClr val="002060"/>
              </a:solidFill>
              <a:latin typeface="+mj-lt"/>
              <a:ea typeface="+mj-ea"/>
              <a:cs typeface="+mj-cs"/>
            </a:endParaRPr>
          </a:p>
        </p:txBody>
      </p:sp>
      <p:sp>
        <p:nvSpPr>
          <p:cNvPr id="23555" name="Content Placeholder 2"/>
          <p:cNvSpPr>
            <a:spLocks noGrp="1"/>
          </p:cNvSpPr>
          <p:nvPr>
            <p:ph idx="1"/>
          </p:nvPr>
        </p:nvSpPr>
        <p:spPr/>
        <p:txBody>
          <a:bodyPr vert="horz" wrap="square" lIns="91440" tIns="45720" rIns="91440" bIns="45720" anchor="t"/>
          <a:p>
            <a:r>
              <a:rPr lang="en-US" altLang="zh-CN" sz="2800" dirty="0"/>
              <a:t>When a procedure is coded, it is expressed as a string of characters and can be interpreted as a sequence of bits</a:t>
            </a:r>
            <a:endParaRPr lang="en-US" altLang="zh-CN" sz="2800" dirty="0"/>
          </a:p>
          <a:p>
            <a:r>
              <a:rPr lang="en-US" altLang="zh-CN" sz="2800" dirty="0"/>
              <a:t>A program can be used as data, and thus a program can be thought of as input to another program, or even itself</a:t>
            </a:r>
            <a:endParaRPr lang="en-US" altLang="zh-CN" sz="2800" dirty="0"/>
          </a:p>
          <a:p>
            <a:r>
              <a:rPr lang="en-US" altLang="zh-CN" sz="2800" dirty="0"/>
              <a:t>H can take a program P as both of its inputs</a:t>
            </a:r>
            <a:r>
              <a:rPr lang="zh-CN" altLang="en-US" sz="2800" dirty="0"/>
              <a:t>（</a:t>
            </a:r>
            <a:r>
              <a:rPr lang="en-US" altLang="zh-CN" sz="2800" dirty="0"/>
              <a:t>run </a:t>
            </a:r>
            <a:endParaRPr lang="en-US" altLang="zh-CN" sz="2800" dirty="0"/>
          </a:p>
          <a:p>
            <a:r>
              <a:rPr lang="en-US" altLang="zh-CN" sz="2800" dirty="0"/>
              <a:t>P with the input P</a:t>
            </a:r>
            <a:r>
              <a:rPr lang="zh-CN" altLang="en-US" sz="2800" dirty="0"/>
              <a:t>）</a:t>
            </a:r>
            <a:r>
              <a:rPr lang="en-US" altLang="zh-CN" sz="2800" dirty="0"/>
              <a:t>, which are a program and input to this program</a:t>
            </a:r>
            <a:endParaRPr lang="en-US" altLang="zh-CN" sz="2800" dirty="0"/>
          </a:p>
          <a:p>
            <a:r>
              <a:rPr lang="en-US" altLang="zh-CN" sz="2800" dirty="0">
                <a:solidFill>
                  <a:srgbClr val="FF0000"/>
                </a:solidFill>
              </a:rPr>
              <a:t>H</a:t>
            </a:r>
            <a:r>
              <a:rPr lang="en-US" altLang="zh-CN" sz="2800" dirty="0"/>
              <a:t> should be able to determine if P will halt when it is given a copy of itself as input</a:t>
            </a: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Turing’s proof</a:t>
            </a:r>
            <a:endParaRPr lang="en-US" altLang="zh-CN" kern="1200" dirty="0">
              <a:solidFill>
                <a:srgbClr val="002060"/>
              </a:solidFill>
              <a:latin typeface="+mj-lt"/>
              <a:ea typeface="+mj-ea"/>
              <a:cs typeface="+mj-cs"/>
            </a:endParaRPr>
          </a:p>
        </p:txBody>
      </p:sp>
      <p:sp>
        <p:nvSpPr>
          <p:cNvPr id="24579" name="Content Placeholder 2"/>
          <p:cNvSpPr>
            <a:spLocks noGrp="1"/>
          </p:cNvSpPr>
          <p:nvPr>
            <p:ph idx="1"/>
          </p:nvPr>
        </p:nvSpPr>
        <p:spPr/>
        <p:txBody>
          <a:bodyPr vert="horz" wrap="square" lIns="91440" tIns="45720" rIns="91440" bIns="45720" anchor="t"/>
          <a:p>
            <a:r>
              <a:rPr lang="en-US" altLang="zh-CN" sz="2400" dirty="0"/>
              <a:t>Construct a simple</a:t>
            </a:r>
            <a:r>
              <a:rPr lang="en-US" altLang="zh-CN" sz="2400" dirty="0">
                <a:solidFill>
                  <a:srgbClr val="FF0000"/>
                </a:solidFill>
              </a:rPr>
              <a:t> procedure K(P)</a:t>
            </a:r>
            <a:r>
              <a:rPr lang="en-US" altLang="zh-CN" sz="2400" dirty="0"/>
              <a:t> that makes use of the output H(P,P) but does the opposite of H.</a:t>
            </a:r>
            <a:endParaRPr lang="en-US" altLang="zh-CN" sz="2400" dirty="0"/>
          </a:p>
          <a:p>
            <a:r>
              <a:rPr lang="en-US" altLang="zh-CN" sz="2400" dirty="0"/>
              <a:t>H(K,K) is a contradiction!!!</a:t>
            </a:r>
            <a:endParaRPr lang="en-US" altLang="zh-CN" sz="2400" dirty="0"/>
          </a:p>
          <a:p>
            <a:r>
              <a:rPr lang="en-US" altLang="zh-CN" sz="2400" dirty="0"/>
              <a:t>If the output of H(K,K) is “loops forever”, then K halts</a:t>
            </a:r>
            <a:endParaRPr lang="en-US" altLang="zh-CN" sz="2400" dirty="0"/>
          </a:p>
          <a:p>
            <a:r>
              <a:rPr lang="en-US" altLang="zh-CN" sz="2400" dirty="0"/>
              <a:t>IF the output of H(K,K) is “halt”, then K loops forever</a:t>
            </a:r>
            <a:endParaRPr lang="en-US" altLang="zh-CN" sz="2400" dirty="0"/>
          </a:p>
          <a:p>
            <a:pPr marL="0" indent="0">
              <a:buNone/>
            </a:pPr>
            <a:endParaRPr lang="en-US" altLang="zh-CN" sz="2400" dirty="0"/>
          </a:p>
          <a:p>
            <a:endParaRPr lang="en-US" altLang="zh-CN" sz="2400" dirty="0"/>
          </a:p>
          <a:p>
            <a:endParaRPr lang="en-US" altLang="zh-CN" sz="2400" dirty="0"/>
          </a:p>
          <a:p>
            <a:pPr marL="0" indent="0">
              <a:buNone/>
            </a:pPr>
            <a:endParaRPr lang="en-US" altLang="zh-CN" sz="2400" dirty="0"/>
          </a:p>
          <a:p>
            <a:endParaRPr lang="en-US" altLang="zh-CN"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contradiction!</a:t>
            </a:r>
            <a:endParaRPr lang="en-US" altLang="zh-CN"/>
          </a:p>
        </p:txBody>
      </p:sp>
      <p:sp>
        <p:nvSpPr>
          <p:cNvPr id="3" name="内容占位符 2"/>
          <p:cNvSpPr>
            <a:spLocks noGrp="1"/>
          </p:cNvSpPr>
          <p:nvPr>
            <p:ph idx="1"/>
          </p:nvPr>
        </p:nvSpPr>
        <p:spPr/>
        <p:txBody>
          <a:bodyPr/>
          <a:p>
            <a:pPr marL="0" indent="0">
              <a:buNone/>
            </a:pPr>
            <a:r>
              <a:rPr lang="en-US" altLang="zh-CN"/>
              <a:t> N</a:t>
            </a:r>
            <a:r>
              <a:rPr lang="en-US" altLang="zh-CN" dirty="0">
                <a:sym typeface="+mn-ea"/>
              </a:rPr>
              <a:t>ow use </a:t>
            </a:r>
            <a:r>
              <a:rPr lang="en-US" altLang="zh-CN" dirty="0">
                <a:solidFill>
                  <a:srgbClr val="FF0000"/>
                </a:solidFill>
                <a:sym typeface="+mn-ea"/>
              </a:rPr>
              <a:t>K</a:t>
            </a:r>
            <a:r>
              <a:rPr lang="en-US" altLang="zh-CN" dirty="0">
                <a:sym typeface="+mn-ea"/>
              </a:rPr>
              <a:t> as the input and put it into</a:t>
            </a:r>
            <a:r>
              <a:rPr lang="en-US" altLang="zh-CN" dirty="0">
                <a:solidFill>
                  <a:srgbClr val="FF0000"/>
                </a:solidFill>
                <a:sym typeface="+mn-ea"/>
              </a:rPr>
              <a:t> K</a:t>
            </a:r>
            <a:endParaRPr lang="en-US" altLang="zh-CN" dirty="0"/>
          </a:p>
          <a:p>
            <a:pPr marL="0" indent="0">
              <a:buNone/>
            </a:pPr>
            <a:r>
              <a:rPr lang="en-US" altLang="zh-CN" dirty="0">
                <a:sym typeface="+mn-ea"/>
              </a:rPr>
              <a:t>K enter P as the first part</a:t>
            </a:r>
            <a:r>
              <a:rPr lang="zh-CN" altLang="en-US" dirty="0">
                <a:sym typeface="+mn-ea"/>
              </a:rPr>
              <a:t>，</a:t>
            </a:r>
            <a:r>
              <a:rPr lang="en-US" altLang="zh-CN" dirty="0">
                <a:sym typeface="+mn-ea"/>
              </a:rPr>
              <a:t>it has a result HALT or not</a:t>
            </a:r>
            <a:endParaRPr lang="en-US" altLang="zh-CN" dirty="0"/>
          </a:p>
          <a:p>
            <a:pPr marL="0" indent="0">
              <a:buNone/>
            </a:pPr>
            <a:r>
              <a:rPr lang="en-US" altLang="zh-CN" dirty="0">
                <a:sym typeface="+mn-ea"/>
              </a:rPr>
              <a:t>then K get out from K with an oppersite result.</a:t>
            </a:r>
            <a:endParaRPr lang="en-US" altLang="zh-CN" dirty="0">
              <a:sym typeface="+mn-ea"/>
            </a:endParaRPr>
          </a:p>
          <a:p>
            <a:pPr marL="0" indent="0">
              <a:buNone/>
            </a:pPr>
            <a:r>
              <a:rPr lang="en-US" altLang="zh-CN" dirty="0">
                <a:sym typeface="+mn-ea"/>
              </a:rPr>
              <a:t>Example</a:t>
            </a:r>
            <a:r>
              <a:rPr lang="zh-CN" altLang="en-US" dirty="0">
                <a:sym typeface="+mn-ea"/>
              </a:rPr>
              <a:t>：</a:t>
            </a:r>
            <a:endParaRPr lang="en-US" altLang="zh-CN" dirty="0"/>
          </a:p>
          <a:p>
            <a:pPr marL="0" indent="0">
              <a:buNone/>
            </a:pPr>
            <a:r>
              <a:rPr lang="en-US" altLang="zh-CN" dirty="0">
                <a:sym typeface="+mn-ea"/>
              </a:rPr>
              <a:t>1. If K HALTs predicted by P, Then K cannot!!! because it loops! </a:t>
            </a:r>
            <a:endParaRPr lang="en-US" altLang="zh-CN" dirty="0">
              <a:sym typeface="+mn-ea"/>
            </a:endParaRPr>
          </a:p>
          <a:p>
            <a:pPr marL="0" indent="0">
              <a:buNone/>
            </a:pPr>
            <a:r>
              <a:rPr lang="en-US" altLang="zh-CN"/>
              <a:t>2. If K Loops</a:t>
            </a:r>
            <a:r>
              <a:rPr lang="en-US" altLang="zh-CN" dirty="0">
                <a:sym typeface="+mn-ea"/>
              </a:rPr>
              <a:t> predicted by P, Then K HALTs!!! </a:t>
            </a:r>
            <a:endParaRPr lang="en-US" altLang="zh-CN" dirty="0">
              <a:sym typeface="+mn-ea"/>
            </a:endParaRPr>
          </a:p>
          <a:p>
            <a:pPr marL="0" indent="0">
              <a:buNone/>
            </a:pPr>
            <a:r>
              <a:rPr lang="en-US" altLang="zh-CN" dirty="0">
                <a:sym typeface="+mn-ea"/>
              </a:rPr>
              <a:t>NOT prodictable</a:t>
            </a:r>
            <a:endParaRPr lang="en-US" altLang="zh-CN" dirty="0">
              <a:sym typeface="+mn-ea"/>
            </a:endParaRPr>
          </a:p>
          <a:p>
            <a:pPr marL="0" indent="0">
              <a:buNone/>
            </a:pP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void </a:t>
            </a:r>
            <a:r>
              <a:rPr lang="en-US" altLang="zh-CN"/>
              <a:t>P</a:t>
            </a:r>
            <a:r>
              <a:rPr lang="zh-CN" altLang="en-US"/>
              <a:t>(char *</a:t>
            </a:r>
            <a:r>
              <a:rPr lang="en-US" altLang="zh-CN"/>
              <a:t>I</a:t>
            </a:r>
            <a:r>
              <a:rPr lang="zh-CN" altLang="en-US"/>
              <a:t>);</a:t>
            </a:r>
            <a:endParaRPr lang="zh-CN" altLang="en-US"/>
          </a:p>
          <a:p>
            <a:r>
              <a:rPr lang="zh-CN" altLang="en-US"/>
              <a:t>bool </a:t>
            </a:r>
            <a:r>
              <a:rPr lang="en-US" altLang="zh-CN"/>
              <a:t>H(</a:t>
            </a:r>
            <a:r>
              <a:rPr lang="zh-CN" altLang="en-US"/>
              <a:t>char *</a:t>
            </a:r>
            <a:r>
              <a:rPr lang="en-US" altLang="zh-CN"/>
              <a:t>P</a:t>
            </a:r>
            <a:r>
              <a:rPr lang="zh-CN" altLang="en-US"/>
              <a:t>_code, char *</a:t>
            </a:r>
            <a:r>
              <a:rPr lang="en-US" altLang="zh-CN"/>
              <a:t>I</a:t>
            </a:r>
            <a:r>
              <a:rPr lang="zh-CN" altLang="en-US"/>
              <a:t>);</a:t>
            </a:r>
            <a:endParaRPr lang="zh-CN" altLang="en-US"/>
          </a:p>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sym typeface="+mn-ea"/>
              </a:rPr>
              <a:t>void</a:t>
            </a:r>
            <a:r>
              <a:rPr lang="en-US" altLang="zh-CN">
                <a:sym typeface="+mn-ea"/>
              </a:rPr>
              <a:t> K </a:t>
            </a:r>
            <a:r>
              <a:rPr lang="zh-CN" altLang="en-US">
                <a:sym typeface="+mn-ea"/>
              </a:rPr>
              <a:t>(char </a:t>
            </a:r>
            <a:r>
              <a:rPr lang="en-US" altLang="zh-CN">
                <a:sym typeface="+mn-ea"/>
              </a:rPr>
              <a:t>P</a:t>
            </a:r>
            <a:r>
              <a:rPr lang="zh-CN" altLang="en-US">
                <a:sym typeface="+mn-ea"/>
              </a:rPr>
              <a:t>_code) {</a:t>
            </a:r>
            <a:endParaRPr lang="zh-CN" altLang="en-US"/>
          </a:p>
          <a:p>
            <a:pPr marL="0" indent="0">
              <a:buNone/>
            </a:pPr>
            <a:r>
              <a:rPr lang="zh-CN" altLang="en-US">
                <a:sym typeface="+mn-ea"/>
              </a:rPr>
              <a:t> if (</a:t>
            </a:r>
            <a:r>
              <a:rPr lang="en-US" altLang="zh-CN">
                <a:sym typeface="+mn-ea"/>
              </a:rPr>
              <a:t>H(P</a:t>
            </a:r>
            <a:r>
              <a:rPr lang="zh-CN" altLang="en-US">
                <a:sym typeface="+mn-ea"/>
              </a:rPr>
              <a:t>_code, </a:t>
            </a:r>
            <a:r>
              <a:rPr lang="en-US" altLang="zh-CN">
                <a:sym typeface="+mn-ea"/>
              </a:rPr>
              <a:t>P</a:t>
            </a:r>
            <a:r>
              <a:rPr lang="zh-CN" altLang="en-US">
                <a:sym typeface="+mn-ea"/>
              </a:rPr>
              <a:t>_code)) </a:t>
            </a:r>
            <a:endParaRPr lang="zh-CN" altLang="en-US">
              <a:sym typeface="+mn-ea"/>
            </a:endParaRPr>
          </a:p>
          <a:p>
            <a:pPr marL="0" indent="0">
              <a:buNone/>
            </a:pPr>
            <a:r>
              <a:rPr lang="en-US" altLang="zh-CN">
                <a:sym typeface="+mn-ea"/>
              </a:rPr>
              <a:t>{</a:t>
            </a:r>
            <a:r>
              <a:rPr lang="zh-CN" altLang="en-US">
                <a:sym typeface="+mn-ea"/>
              </a:rPr>
              <a:t>  while (true) { }  // 死循环  }</a:t>
            </a:r>
            <a:endParaRPr lang="zh-CN" altLang="en-US"/>
          </a:p>
          <a:p>
            <a:pPr marL="0" indent="0">
              <a:buNone/>
            </a:pPr>
            <a:r>
              <a:rPr lang="en-US" altLang="zh-CN">
                <a:sym typeface="+mn-ea"/>
              </a:rPr>
              <a:t> </a:t>
            </a:r>
            <a:r>
              <a:rPr lang="zh-CN" altLang="en-US">
                <a:sym typeface="+mn-ea"/>
              </a:rPr>
              <a:t>  else {    return;  // 立即停止运行  }</a:t>
            </a:r>
            <a:endParaRPr lang="zh-CN" altLang="en-US"/>
          </a:p>
          <a:p>
            <a:pPr marL="0" indent="0">
              <a:buNone/>
            </a:pPr>
            <a:r>
              <a:rPr lang="zh-CN" altLang="en-US">
                <a:sym typeface="+mn-ea"/>
              </a:rPr>
              <a:t>}</a:t>
            </a:r>
            <a:endParaRPr lang="zh-CN" altLang="en-US"/>
          </a:p>
          <a:p>
            <a:r>
              <a:rPr lang="en-US" altLang="zh-CN"/>
              <a:t>run  H(K, K_code) </a:t>
            </a:r>
            <a:r>
              <a:rPr lang="zh-CN" altLang="en-US"/>
              <a:t>，</a:t>
            </a:r>
            <a:r>
              <a:rPr lang="en-US" altLang="zh-CN"/>
              <a:t>you will see the contradiction</a:t>
            </a:r>
            <a:r>
              <a:rPr lang="zh-CN" altLang="en-US"/>
              <a:t>！</a:t>
            </a:r>
            <a:endParaRPr lang="en-US" altLang="zh-CN"/>
          </a:p>
          <a:p>
            <a:r>
              <a:rPr lang="zh-CN" altLang="en-US"/>
              <a:t>小岛理发师悖论：</a:t>
            </a:r>
            <a:r>
              <a:rPr lang="en-US" altLang="zh-CN"/>
              <a:t>他给并且只给那些不给自己理发的人理发.</a:t>
            </a:r>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3.2 Growth of Functions</a:t>
            </a:r>
            <a:endParaRPr lang="en-US" altLang="zh-CN" kern="1200" dirty="0">
              <a:solidFill>
                <a:srgbClr val="002060"/>
              </a:solidFill>
              <a:latin typeface="+mj-lt"/>
              <a:ea typeface="+mj-ea"/>
              <a:cs typeface="+mj-cs"/>
            </a:endParaRPr>
          </a:p>
        </p:txBody>
      </p:sp>
      <p:sp>
        <p:nvSpPr>
          <p:cNvPr id="7171" name="Content Placeholder 2"/>
          <p:cNvSpPr>
            <a:spLocks noGrp="1"/>
          </p:cNvSpPr>
          <p:nvPr>
            <p:ph idx="1"/>
          </p:nvPr>
        </p:nvSpPr>
        <p:spPr/>
        <p:txBody>
          <a:bodyPr vert="horz" wrap="square" lIns="91440" tIns="45720" rIns="91440" bIns="45720" anchor="t"/>
          <a:p>
            <a:r>
              <a:rPr lang="en-US" altLang="zh-CN" dirty="0"/>
              <a:t>Study number of operations used by algorithm</a:t>
            </a:r>
            <a:endParaRPr lang="en-US" altLang="zh-CN" dirty="0"/>
          </a:p>
          <a:p>
            <a:r>
              <a:rPr lang="en-US" altLang="zh-CN" dirty="0"/>
              <a:t>For example, given n elements</a:t>
            </a:r>
            <a:endParaRPr lang="en-US" altLang="zh-CN" dirty="0"/>
          </a:p>
          <a:p>
            <a:pPr lvl="1"/>
            <a:r>
              <a:rPr lang="en-US" altLang="zh-CN" dirty="0"/>
              <a:t>Study the number of comparisons used by the linear and binary search</a:t>
            </a:r>
            <a:endParaRPr lang="en-US" altLang="zh-CN" dirty="0"/>
          </a:p>
          <a:p>
            <a:pPr lvl="1"/>
            <a:r>
              <a:rPr lang="en-US" altLang="zh-CN" dirty="0"/>
              <a:t>Estimate the number of comparisons used by the bubble sort and insertion sort</a:t>
            </a:r>
            <a:endParaRPr lang="en-US" altLang="zh-CN" dirty="0"/>
          </a:p>
          <a:p>
            <a:r>
              <a:rPr lang="en-US" altLang="zh-CN" dirty="0"/>
              <a:t>Use big-O notation to study this irrespective of hardware </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Big-O notation</a:t>
            </a:r>
            <a:endParaRPr lang="en-US" altLang="zh-CN" kern="1200" dirty="0">
              <a:solidFill>
                <a:srgbClr val="002060"/>
              </a:solidFill>
              <a:latin typeface="+mj-lt"/>
              <a:ea typeface="+mj-ea"/>
              <a:cs typeface="+mj-cs"/>
            </a:endParaRPr>
          </a:p>
        </p:txBody>
      </p:sp>
      <p:sp>
        <p:nvSpPr>
          <p:cNvPr id="8195" name="Content Placeholder 2"/>
          <p:cNvSpPr>
            <a:spLocks noGrp="1"/>
          </p:cNvSpPr>
          <p:nvPr>
            <p:ph idx="1"/>
          </p:nvPr>
        </p:nvSpPr>
        <p:spPr/>
        <p:txBody>
          <a:bodyPr vert="horz" wrap="square" lIns="91440" tIns="45720" rIns="91440" bIns="45720" anchor="t"/>
          <a:p>
            <a:r>
              <a:rPr lang="en-US" altLang="zh-CN" dirty="0"/>
              <a:t>Used extensively to estimate the number of operations in algorithm uses as its inputs grows</a:t>
            </a:r>
            <a:endParaRPr lang="en-US" altLang="zh-CN" dirty="0"/>
          </a:p>
          <a:p>
            <a:r>
              <a:rPr lang="en-US" altLang="zh-CN" dirty="0"/>
              <a:t>Determine whether it is practical to use a particular algorithm to solve a problem as the size of the input increases</a:t>
            </a:r>
            <a:endParaRPr lang="en-US" altLang="zh-CN" dirty="0"/>
          </a:p>
          <a:p>
            <a:r>
              <a:rPr lang="en-US" altLang="zh-CN" dirty="0"/>
              <a:t>Can compare with two algorithms and determine which is more efficient</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Big-O notation	</a:t>
            </a:r>
            <a:endParaRPr lang="en-US" altLang="zh-CN" kern="1200" dirty="0">
              <a:solidFill>
                <a:srgbClr val="002060"/>
              </a:solidFill>
              <a:latin typeface="+mj-lt"/>
              <a:ea typeface="+mj-ea"/>
              <a:cs typeface="+mj-cs"/>
            </a:endParaRPr>
          </a:p>
        </p:txBody>
      </p:sp>
      <p:sp>
        <p:nvSpPr>
          <p:cNvPr id="9219" name="Content Placeholder 2"/>
          <p:cNvSpPr>
            <a:spLocks noGrp="1"/>
          </p:cNvSpPr>
          <p:nvPr>
            <p:ph idx="1"/>
          </p:nvPr>
        </p:nvSpPr>
        <p:spPr/>
        <p:txBody>
          <a:bodyPr vert="horz" wrap="square" lIns="91440" tIns="45720" rIns="91440" bIns="45720" anchor="t"/>
          <a:p>
            <a:r>
              <a:rPr lang="en-US" altLang="zh-CN" dirty="0"/>
              <a:t>For instance, one algorithm uses 100n</a:t>
            </a:r>
            <a:r>
              <a:rPr lang="en-US" altLang="zh-CN" baseline="30000" dirty="0"/>
              <a:t>2</a:t>
            </a:r>
            <a:r>
              <a:rPr lang="en-US" altLang="zh-CN" dirty="0"/>
              <a:t>+17n+4 operations and the other uses n</a:t>
            </a:r>
            <a:r>
              <a:rPr lang="en-US" altLang="zh-CN" baseline="30000" dirty="0"/>
              <a:t>3</a:t>
            </a:r>
            <a:r>
              <a:rPr lang="en-US" altLang="zh-CN" dirty="0"/>
              <a:t> operations</a:t>
            </a:r>
            <a:endParaRPr lang="en-US" altLang="zh-CN" dirty="0"/>
          </a:p>
          <a:p>
            <a:r>
              <a:rPr lang="en-US" altLang="zh-CN" dirty="0"/>
              <a:t>Can figure out which is more efficient with big-O notation</a:t>
            </a:r>
            <a:endParaRPr lang="en-US" altLang="zh-CN" dirty="0"/>
          </a:p>
          <a:p>
            <a:r>
              <a:rPr lang="en-US" altLang="zh-CN" dirty="0"/>
              <a:t>The first one is more efficient when n is large even though it uses more operations for smaller values of n, e.g., n=10</a:t>
            </a:r>
            <a:endParaRPr lang="en-US" altLang="zh-CN" dirty="0"/>
          </a:p>
          <a:p>
            <a:r>
              <a:rPr lang="en-US" altLang="zh-CN" dirty="0"/>
              <a:t>Related to big-Omega and big-Theta notations in algorithm design</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Big-O notation</a:t>
            </a:r>
            <a:endParaRPr lang="en-US" altLang="zh-CN" kern="1200" dirty="0">
              <a:solidFill>
                <a:srgbClr val="002060"/>
              </a:solidFill>
              <a:latin typeface="+mj-lt"/>
              <a:ea typeface="+mj-ea"/>
              <a:cs typeface="+mj-cs"/>
            </a:endParaRPr>
          </a:p>
        </p:txBody>
      </p:sp>
      <p:sp>
        <p:nvSpPr>
          <p:cNvPr id="10243" name="Content Placeholder 2"/>
          <p:cNvSpPr>
            <a:spLocks noGrp="1"/>
          </p:cNvSpPr>
          <p:nvPr>
            <p:ph idx="1"/>
          </p:nvPr>
        </p:nvSpPr>
        <p:spPr/>
        <p:txBody>
          <a:bodyPr vert="horz" wrap="square" lIns="91440" tIns="45720" rIns="91440" bIns="45720" anchor="t"/>
          <a:p>
            <a:r>
              <a:rPr lang="en-US" altLang="zh-CN" dirty="0"/>
              <a:t>Let f and g be functions from the set of integers or the set of real numbers to the set of real numbers, we say f(x) is O(g(x)) if there are constants C and k such that</a:t>
            </a:r>
            <a:endParaRPr lang="en-US" altLang="zh-CN" dirty="0"/>
          </a:p>
          <a:p>
            <a:pPr>
              <a:buNone/>
            </a:pPr>
            <a:r>
              <a:rPr lang="en-US" altLang="zh-CN" dirty="0"/>
              <a:t>    </a:t>
            </a:r>
            <a:r>
              <a:rPr lang="en-US" altLang="zh-CN" dirty="0">
                <a:solidFill>
                  <a:srgbClr val="FF0000"/>
                </a:solidFill>
              </a:rPr>
              <a:t>|f(x)| ≤ C |g(x)|  whenever x &gt; k</a:t>
            </a:r>
            <a:endParaRPr lang="en-US" altLang="zh-CN" dirty="0">
              <a:solidFill>
                <a:srgbClr val="FF0000"/>
              </a:solidFill>
            </a:endParaRPr>
          </a:p>
          <a:p>
            <a:r>
              <a:rPr lang="en-US" altLang="zh-CN" dirty="0"/>
              <a:t>Read as f(x) is big-oh of g(x) or f</a:t>
            </a:r>
            <a:r>
              <a:rPr lang="zh-CN" altLang="en-US" dirty="0"/>
              <a:t>（</a:t>
            </a:r>
            <a:r>
              <a:rPr lang="en-US" altLang="zh-CN" dirty="0"/>
              <a:t>x</a:t>
            </a:r>
            <a:r>
              <a:rPr lang="zh-CN" altLang="en-US" dirty="0"/>
              <a:t>）</a:t>
            </a:r>
            <a:r>
              <a:rPr lang="en-US" altLang="zh-CN" dirty="0"/>
              <a:t>=O</a:t>
            </a:r>
            <a:r>
              <a:rPr lang="zh-CN" altLang="en-US" dirty="0"/>
              <a:t>（</a:t>
            </a:r>
            <a:r>
              <a:rPr lang="en-US" altLang="zh-CN" dirty="0"/>
              <a:t>g</a:t>
            </a:r>
            <a:r>
              <a:rPr lang="zh-CN" altLang="en-US" dirty="0"/>
              <a:t>（</a:t>
            </a:r>
            <a:r>
              <a:rPr lang="en-US" altLang="zh-CN" dirty="0"/>
              <a:t>x</a:t>
            </a:r>
            <a:r>
              <a:rPr lang="zh-CN" altLang="en-US" dirty="0"/>
              <a:t>））</a:t>
            </a:r>
            <a:endParaRPr lang="zh-CN" altLang="en-US"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Big-O notation</a:t>
            </a:r>
            <a:endParaRPr lang="en-US" altLang="zh-CN" kern="1200" dirty="0">
              <a:solidFill>
                <a:srgbClr val="002060"/>
              </a:solidFill>
              <a:latin typeface="+mj-lt"/>
              <a:ea typeface="+mj-ea"/>
              <a:cs typeface="+mj-cs"/>
            </a:endParaRPr>
          </a:p>
        </p:txBody>
      </p:sp>
      <p:sp>
        <p:nvSpPr>
          <p:cNvPr id="11267" name="Content Placeholder 2"/>
          <p:cNvSpPr>
            <a:spLocks noGrp="1"/>
          </p:cNvSpPr>
          <p:nvPr>
            <p:ph idx="1"/>
          </p:nvPr>
        </p:nvSpPr>
        <p:spPr/>
        <p:txBody>
          <a:bodyPr vert="horz" wrap="square" lIns="91440" tIns="45720" rIns="91440" bIns="45720" anchor="t"/>
          <a:p>
            <a:r>
              <a:rPr lang="en-US" altLang="zh-CN" sz="2800" dirty="0"/>
              <a:t>The constants C and k are called </a:t>
            </a:r>
            <a:r>
              <a:rPr lang="en-US" altLang="zh-CN" sz="2800" b="1" dirty="0"/>
              <a:t>witnesses</a:t>
            </a:r>
            <a:r>
              <a:rPr lang="en-US" altLang="zh-CN" sz="2800" dirty="0"/>
              <a:t> to the relationship f(x) is O(g(x))</a:t>
            </a:r>
            <a:endParaRPr lang="en-US" altLang="zh-CN" sz="2800" dirty="0"/>
          </a:p>
          <a:p>
            <a:r>
              <a:rPr lang="en-US" altLang="zh-CN" sz="2800" dirty="0"/>
              <a:t>Need only one pair of witnesses to this relationship</a:t>
            </a:r>
            <a:endParaRPr lang="en-US" altLang="zh-CN" sz="2800" dirty="0"/>
          </a:p>
          <a:p>
            <a:r>
              <a:rPr lang="en-US" altLang="zh-CN" sz="2800" dirty="0"/>
              <a:t>To show f(x) is O(g(x)), need </a:t>
            </a:r>
            <a:r>
              <a:rPr lang="en-US" altLang="zh-CN" sz="2800" u="sng" dirty="0"/>
              <a:t>only one pair</a:t>
            </a:r>
            <a:r>
              <a:rPr lang="en-US" altLang="zh-CN" sz="2800" dirty="0"/>
              <a:t> of constants C and k, s.t. |f(x)| ≤ C |g(x)|</a:t>
            </a:r>
            <a:endParaRPr lang="en-US" altLang="zh-CN" sz="2800" dirty="0"/>
          </a:p>
          <a:p>
            <a:r>
              <a:rPr lang="en-US" altLang="zh-CN" sz="2800" dirty="0"/>
              <a:t>When there is one pair of witnesses, there are </a:t>
            </a:r>
            <a:r>
              <a:rPr lang="en-US" altLang="zh-CN" sz="2800" i="1" dirty="0"/>
              <a:t>infinitely many </a:t>
            </a:r>
            <a:r>
              <a:rPr lang="en-US" altLang="zh-CN" sz="2800" dirty="0"/>
              <a:t>pairs of witness</a:t>
            </a:r>
            <a:endParaRPr lang="en-US" altLang="zh-CN" sz="2800" dirty="0"/>
          </a:p>
          <a:p>
            <a:r>
              <a:rPr lang="en-US" altLang="zh-CN" sz="2800" dirty="0"/>
              <a:t>If C and k are one pair, any pair C’ and k’ where C&lt;C’ and k&lt;k’, we have |f(x)|≤ C|g(x)|≤ C’|g(x)| when x&gt;k’&gt;k</a:t>
            </a: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9219" name="Content Placeholder 2"/>
          <p:cNvSpPr>
            <a:spLocks noGrp="1"/>
          </p:cNvSpPr>
          <p:nvPr>
            <p:ph idx="1"/>
          </p:nvPr>
        </p:nvSpPr>
        <p:spPr/>
        <p:txBody>
          <a:bodyPr vert="horz" wrap="square" lIns="91440" tIns="45720" rIns="91440" bIns="45720" anchor="t"/>
          <a:p>
            <a:r>
              <a:rPr lang="en-US" altLang="zh-CN" dirty="0"/>
              <a:t>Perform the following steps</a:t>
            </a:r>
            <a:endParaRPr lang="en-US" altLang="zh-CN" dirty="0"/>
          </a:p>
          <a:p>
            <a:pPr lvl="1"/>
            <a:r>
              <a:rPr lang="en-US" altLang="zh-CN" sz="2400" dirty="0"/>
              <a:t>Set up temporary maximum equal to the first integer in the sequence</a:t>
            </a:r>
            <a:endParaRPr lang="en-US" altLang="zh-CN" sz="2400" dirty="0"/>
          </a:p>
          <a:p>
            <a:pPr lvl="1"/>
            <a:r>
              <a:rPr lang="en-US" altLang="zh-CN" sz="2400" dirty="0"/>
              <a:t>Compare the next integer in the sequence to the temporary maximum, and if it is larger than the temporary maximum, set the temporary maximum equal to this</a:t>
            </a:r>
            <a:endParaRPr lang="en-US" altLang="zh-CN" sz="2400" dirty="0"/>
          </a:p>
          <a:p>
            <a:pPr lvl="1"/>
            <a:r>
              <a:rPr lang="en-US" altLang="zh-CN" sz="2400" dirty="0"/>
              <a:t>Repeat the previous step if there are more integers in the sequence</a:t>
            </a:r>
            <a:endParaRPr lang="en-US" altLang="zh-CN" sz="2400" dirty="0"/>
          </a:p>
          <a:p>
            <a:pPr lvl="1"/>
            <a:r>
              <a:rPr lang="en-US" altLang="zh-CN" sz="2400" dirty="0"/>
              <a:t>Stop when there are no integers left in the sequence. The temporary maximum at this point is the largest integer in the sequence.</a:t>
            </a:r>
            <a:endParaRPr lang="en-US" altLang="zh-CN"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12291" name="Content Placeholder 2"/>
          <p:cNvSpPr>
            <a:spLocks noGrp="1"/>
          </p:cNvSpPr>
          <p:nvPr>
            <p:ph idx="1"/>
          </p:nvPr>
        </p:nvSpPr>
        <p:spPr/>
        <p:txBody>
          <a:bodyPr vert="horz" wrap="square" lIns="91440" tIns="45720" rIns="91440" bIns="45720" anchor="t"/>
          <a:p>
            <a:r>
              <a:rPr lang="en-US" altLang="zh-CN" sz="2800" dirty="0"/>
              <a:t>Show that f(x)=x</a:t>
            </a:r>
            <a:r>
              <a:rPr lang="en-US" altLang="zh-CN" sz="2800" baseline="30000" dirty="0"/>
              <a:t>2</a:t>
            </a:r>
            <a:r>
              <a:rPr lang="en-US" altLang="zh-CN" sz="2800" dirty="0"/>
              <a:t>+2x+1 is O(x</a:t>
            </a:r>
            <a:r>
              <a:rPr lang="en-US" altLang="zh-CN" sz="2800" baseline="30000" dirty="0"/>
              <a:t>2</a:t>
            </a:r>
            <a:r>
              <a:rPr lang="en-US" altLang="zh-CN" sz="2800" dirty="0"/>
              <a:t>)</a:t>
            </a:r>
            <a:endParaRPr lang="en-US" altLang="zh-CN" sz="2800" dirty="0"/>
          </a:p>
          <a:p>
            <a:r>
              <a:rPr lang="en-US" altLang="zh-CN" sz="2800" dirty="0"/>
              <a:t>We observe that we can estimate size of f(x) when x&gt;1 because x</a:t>
            </a:r>
            <a:r>
              <a:rPr lang="en-US" altLang="zh-CN" sz="2800" baseline="30000" dirty="0"/>
              <a:t>2</a:t>
            </a:r>
            <a:r>
              <a:rPr lang="en-US" altLang="zh-CN" sz="2800" dirty="0"/>
              <a:t>&gt;x and x</a:t>
            </a:r>
            <a:r>
              <a:rPr lang="en-US" altLang="zh-CN" sz="2800" baseline="30000" dirty="0"/>
              <a:t>2</a:t>
            </a:r>
            <a:r>
              <a:rPr lang="en-US" altLang="zh-CN" sz="2800" dirty="0"/>
              <a:t>&gt;1, </a:t>
            </a:r>
            <a:endParaRPr lang="en-US" altLang="zh-CN" sz="2800" dirty="0"/>
          </a:p>
          <a:p>
            <a:pPr>
              <a:buNone/>
            </a:pPr>
            <a:r>
              <a:rPr lang="en-US" altLang="zh-CN" sz="2800" dirty="0"/>
              <a:t>    0≤ x</a:t>
            </a:r>
            <a:r>
              <a:rPr lang="en-US" altLang="zh-CN" sz="2800" baseline="30000" dirty="0"/>
              <a:t>2</a:t>
            </a:r>
            <a:r>
              <a:rPr lang="en-US" altLang="zh-CN" sz="2800" dirty="0"/>
              <a:t>+2x+1 ≤ x</a:t>
            </a:r>
            <a:r>
              <a:rPr lang="en-US" altLang="zh-CN" sz="2800" baseline="30000" dirty="0"/>
              <a:t>2</a:t>
            </a:r>
            <a:r>
              <a:rPr lang="en-US" altLang="zh-CN" sz="2800" dirty="0"/>
              <a:t>+2x</a:t>
            </a:r>
            <a:r>
              <a:rPr lang="en-US" altLang="zh-CN" sz="2800" baseline="30000" dirty="0"/>
              <a:t>2</a:t>
            </a:r>
            <a:r>
              <a:rPr lang="en-US" altLang="zh-CN" sz="2800" dirty="0"/>
              <a:t>+x</a:t>
            </a:r>
            <a:r>
              <a:rPr lang="en-US" altLang="zh-CN" sz="2800" baseline="30000" dirty="0"/>
              <a:t>2</a:t>
            </a:r>
            <a:r>
              <a:rPr lang="en-US" altLang="zh-CN" sz="2800" dirty="0"/>
              <a:t>=4x</a:t>
            </a:r>
            <a:r>
              <a:rPr lang="en-US" altLang="zh-CN" sz="2800" baseline="30000" dirty="0"/>
              <a:t>2</a:t>
            </a:r>
            <a:endParaRPr lang="en-US" altLang="zh-CN" sz="2800" baseline="30000" dirty="0"/>
          </a:p>
          <a:p>
            <a:pPr>
              <a:buNone/>
            </a:pPr>
            <a:r>
              <a:rPr lang="en-US" altLang="zh-CN" sz="2800" baseline="30000" dirty="0"/>
              <a:t>      </a:t>
            </a:r>
            <a:r>
              <a:rPr lang="en-US" altLang="zh-CN" sz="2800" dirty="0"/>
              <a:t>when x&gt;1. Thus, we can take C=4 and k=1 to show that f(x) is O(x</a:t>
            </a:r>
            <a:r>
              <a:rPr lang="en-US" altLang="zh-CN" sz="2800" baseline="30000" dirty="0"/>
              <a:t>2</a:t>
            </a:r>
            <a:r>
              <a:rPr lang="en-US" altLang="zh-CN" sz="2800" dirty="0"/>
              <a:t>)</a:t>
            </a:r>
            <a:endParaRPr lang="en-US" altLang="zh-CN" sz="2800" dirty="0"/>
          </a:p>
          <a:p>
            <a:r>
              <a:rPr lang="en-US" altLang="zh-CN" sz="2800" dirty="0"/>
              <a:t>Alternatively, when x&gt;2, 2x≤x</a:t>
            </a:r>
            <a:r>
              <a:rPr lang="en-US" altLang="zh-CN" sz="2800" baseline="30000" dirty="0"/>
              <a:t>2 </a:t>
            </a:r>
            <a:r>
              <a:rPr lang="en-US" altLang="zh-CN" sz="2800" dirty="0"/>
              <a:t>and 1≤x</a:t>
            </a:r>
            <a:r>
              <a:rPr lang="en-US" altLang="zh-CN" sz="2800" baseline="30000" dirty="0"/>
              <a:t>2</a:t>
            </a:r>
            <a:endParaRPr lang="en-US" altLang="zh-CN" sz="2800" baseline="30000" dirty="0"/>
          </a:p>
          <a:p>
            <a:pPr>
              <a:buNone/>
            </a:pPr>
            <a:r>
              <a:rPr lang="en-US" altLang="zh-CN" sz="2800" baseline="30000" dirty="0"/>
              <a:t>       </a:t>
            </a:r>
            <a:r>
              <a:rPr lang="en-US" altLang="zh-CN" sz="2800" dirty="0"/>
              <a:t>0≤ x</a:t>
            </a:r>
            <a:r>
              <a:rPr lang="en-US" altLang="zh-CN" sz="2800" baseline="30000" dirty="0"/>
              <a:t>2</a:t>
            </a:r>
            <a:r>
              <a:rPr lang="en-US" altLang="zh-CN" sz="2800" dirty="0"/>
              <a:t>+2x+1 ≤ x</a:t>
            </a:r>
            <a:r>
              <a:rPr lang="en-US" altLang="zh-CN" sz="2800" baseline="30000" dirty="0"/>
              <a:t>2</a:t>
            </a:r>
            <a:r>
              <a:rPr lang="en-US" altLang="zh-CN" sz="2800" dirty="0"/>
              <a:t>+x</a:t>
            </a:r>
            <a:r>
              <a:rPr lang="en-US" altLang="zh-CN" sz="2800" baseline="30000" dirty="0"/>
              <a:t>2</a:t>
            </a:r>
            <a:r>
              <a:rPr lang="en-US" altLang="zh-CN" sz="2800" dirty="0"/>
              <a:t>+x</a:t>
            </a:r>
            <a:r>
              <a:rPr lang="en-US" altLang="zh-CN" sz="2800" baseline="30000" dirty="0"/>
              <a:t>2</a:t>
            </a:r>
            <a:r>
              <a:rPr lang="en-US" altLang="zh-CN" sz="2800" dirty="0"/>
              <a:t>=3x</a:t>
            </a:r>
            <a:r>
              <a:rPr lang="en-US" altLang="zh-CN" sz="2800" baseline="30000" dirty="0"/>
              <a:t>2</a:t>
            </a:r>
            <a:endParaRPr lang="en-US" altLang="zh-CN" sz="2800" dirty="0"/>
          </a:p>
          <a:p>
            <a:pPr>
              <a:buNone/>
            </a:pPr>
            <a:r>
              <a:rPr lang="en-US" altLang="zh-CN" sz="2800" dirty="0"/>
              <a:t>     so C=3, and k=2 are also witnesses to relation f(x) is   O(x</a:t>
            </a:r>
            <a:r>
              <a:rPr lang="en-US" altLang="zh-CN" sz="2800" baseline="30000" dirty="0"/>
              <a:t>2</a:t>
            </a:r>
            <a:r>
              <a:rPr lang="en-US" altLang="zh-CN" sz="2800" dirty="0"/>
              <a:t>)</a:t>
            </a: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pic>
        <p:nvPicPr>
          <p:cNvPr id="13316" name="Picture 3" descr="03-2-001"/>
          <p:cNvPicPr>
            <a:picLocks noChangeAspect="1"/>
          </p:cNvPicPr>
          <p:nvPr/>
        </p:nvPicPr>
        <p:blipFill>
          <a:blip r:embed="rId1"/>
          <a:stretch>
            <a:fillRect/>
          </a:stretch>
        </p:blipFill>
        <p:spPr>
          <a:xfrm>
            <a:off x="838200" y="1524000"/>
            <a:ext cx="7315200" cy="496570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p>
            <a:r>
              <a:rPr lang="en-US" altLang="zh-CN" sz="2800" dirty="0"/>
              <a:t>Observe that O(x</a:t>
            </a:r>
            <a:r>
              <a:rPr lang="en-US" altLang="zh-CN" sz="2800" baseline="30000" dirty="0"/>
              <a:t>2</a:t>
            </a:r>
            <a:r>
              <a:rPr lang="en-US" altLang="zh-CN" sz="2800" dirty="0"/>
              <a:t>) can be replaced by any function with larger values than x</a:t>
            </a:r>
            <a:r>
              <a:rPr lang="en-US" altLang="zh-CN" sz="2800" baseline="30000" dirty="0"/>
              <a:t>2</a:t>
            </a:r>
            <a:r>
              <a:rPr lang="en-US" altLang="zh-CN" sz="2800" dirty="0"/>
              <a:t>, </a:t>
            </a:r>
            <a:endParaRPr lang="en-US" altLang="zh-CN" sz="2800" dirty="0"/>
          </a:p>
          <a:p>
            <a:pPr lvl="1"/>
            <a:r>
              <a:rPr lang="en-US" altLang="zh-CN" sz="2400" dirty="0"/>
              <a:t>e.g., f(x)= x</a:t>
            </a:r>
            <a:r>
              <a:rPr lang="en-US" altLang="zh-CN" sz="2400" baseline="30000" dirty="0"/>
              <a:t>2</a:t>
            </a:r>
            <a:r>
              <a:rPr lang="en-US" altLang="zh-CN" sz="2400" dirty="0"/>
              <a:t>+2x+1 is O(x</a:t>
            </a:r>
            <a:r>
              <a:rPr lang="en-US" altLang="zh-CN" sz="2400" baseline="30000" dirty="0"/>
              <a:t>3</a:t>
            </a:r>
            <a:r>
              <a:rPr lang="en-US" altLang="zh-CN" sz="2400" dirty="0"/>
              <a:t>), f(x) is O(x</a:t>
            </a:r>
            <a:r>
              <a:rPr lang="en-US" altLang="zh-CN" sz="2400" baseline="30000" dirty="0"/>
              <a:t>2</a:t>
            </a:r>
            <a:r>
              <a:rPr lang="en-US" altLang="zh-CN" sz="2400" dirty="0"/>
              <a:t>+x+7), O(x</a:t>
            </a:r>
            <a:r>
              <a:rPr lang="en-US" altLang="zh-CN" sz="2400" baseline="30000" dirty="0"/>
              <a:t>2</a:t>
            </a:r>
            <a:r>
              <a:rPr lang="en-US" altLang="zh-CN" sz="2400" dirty="0"/>
              <a:t>+2x+1)</a:t>
            </a:r>
            <a:endParaRPr lang="en-US" altLang="zh-CN" sz="2400" dirty="0"/>
          </a:p>
          <a:p>
            <a:r>
              <a:rPr lang="en-US" altLang="zh-CN" sz="2800" dirty="0"/>
              <a:t>In this example, f(x)=x</a:t>
            </a:r>
            <a:r>
              <a:rPr lang="en-US" altLang="zh-CN" sz="2800" baseline="30000" dirty="0"/>
              <a:t>2</a:t>
            </a:r>
            <a:r>
              <a:rPr lang="en-US" altLang="zh-CN" sz="2800" dirty="0"/>
              <a:t>+2x+1, g(x)=x</a:t>
            </a:r>
            <a:r>
              <a:rPr lang="en-US" altLang="zh-CN" sz="2800" baseline="30000" dirty="0"/>
              <a:t>2</a:t>
            </a:r>
            <a:r>
              <a:rPr lang="en-US" altLang="zh-CN" sz="2800" dirty="0"/>
              <a:t>, we say both of these big-O relationships are of the same order</a:t>
            </a:r>
            <a:endParaRPr lang="en-US" altLang="zh-CN" sz="2800" dirty="0"/>
          </a:p>
          <a:p>
            <a:r>
              <a:rPr lang="en-US" altLang="zh-CN" sz="2800" dirty="0"/>
              <a:t>Sometimes written as f(x)=O(g(x))</a:t>
            </a:r>
            <a:endParaRPr lang="en-US" altLang="zh-CN" sz="2800" dirty="0"/>
          </a:p>
          <a:p>
            <a:r>
              <a:rPr lang="en-US" altLang="zh-CN" sz="2800" dirty="0"/>
              <a:t>It is acceptable to write f(x) </a:t>
            </a:r>
            <a:r>
              <a:rPr lang="en-US" altLang="zh-CN" sz="2800" dirty="0">
                <a:latin typeface="Cambria Math" panose="02040503050406030204" pitchFamily="18" charset="0"/>
                <a:cs typeface="Cambria Math" panose="02040503050406030204" pitchFamily="18" charset="0"/>
              </a:rPr>
              <a:t>∈ O(g(x)) as O(g(x)) represents the set of functions that are O(g(x))</a:t>
            </a: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Big-O notation</a:t>
            </a:r>
            <a:endParaRPr lang="en-US" altLang="zh-CN" kern="1200" dirty="0">
              <a:solidFill>
                <a:srgbClr val="002060"/>
              </a:solidFill>
              <a:latin typeface="+mj-lt"/>
              <a:ea typeface="+mj-ea"/>
              <a:cs typeface="+mj-cs"/>
            </a:endParaRPr>
          </a:p>
        </p:txBody>
      </p:sp>
      <p:sp>
        <p:nvSpPr>
          <p:cNvPr id="15363" name="Content Placeholder 2"/>
          <p:cNvSpPr>
            <a:spLocks noGrp="1"/>
          </p:cNvSpPr>
          <p:nvPr>
            <p:ph idx="1"/>
          </p:nvPr>
        </p:nvSpPr>
        <p:spPr/>
        <p:txBody>
          <a:bodyPr vert="horz" wrap="square" lIns="91440" tIns="45720" rIns="91440" bIns="45720" anchor="t"/>
          <a:p>
            <a:r>
              <a:rPr lang="en-US" altLang="zh-CN" dirty="0"/>
              <a:t>When f(x) is O(g(x)) and h(x) is a function that has larger absolute values than g(x) does for sufficient large value of x</a:t>
            </a:r>
            <a:endParaRPr lang="en-US" altLang="zh-CN" dirty="0"/>
          </a:p>
          <a:p>
            <a:r>
              <a:rPr lang="en-US" altLang="zh-CN" dirty="0"/>
              <a:t>It follows that f(x) is O(h(x))</a:t>
            </a:r>
            <a:endParaRPr lang="en-US" altLang="zh-CN" dirty="0"/>
          </a:p>
          <a:p>
            <a:pPr>
              <a:buNone/>
            </a:pPr>
            <a:r>
              <a:rPr lang="en-US" altLang="zh-CN" dirty="0"/>
              <a:t>    |f(x)|≤C|g(x)| if x&gt;k</a:t>
            </a:r>
            <a:endParaRPr lang="en-US" altLang="zh-CN" dirty="0"/>
          </a:p>
          <a:p>
            <a:pPr>
              <a:buNone/>
            </a:pPr>
            <a:r>
              <a:rPr lang="en-US" altLang="zh-CN" dirty="0"/>
              <a:t>     and if |h(x)|&gt;|g(x)| for all x&gt;k, then</a:t>
            </a:r>
            <a:endParaRPr lang="en-US" altLang="zh-CN" dirty="0"/>
          </a:p>
          <a:p>
            <a:pPr>
              <a:buNone/>
            </a:pPr>
            <a:r>
              <a:rPr lang="en-US" altLang="zh-CN" dirty="0"/>
              <a:t>     |f(x)|≤C|h(x)| if x&gt;k</a:t>
            </a:r>
            <a:endParaRPr lang="en-US" altLang="zh-CN" dirty="0"/>
          </a:p>
          <a:p>
            <a:r>
              <a:rPr lang="en-US" altLang="zh-CN" dirty="0"/>
              <a:t>When big-O notation is used, f(x) is O(g(x)) </a:t>
            </a:r>
            <a:r>
              <a:rPr lang="zh-CN" altLang="en-US" dirty="0"/>
              <a:t>，</a:t>
            </a:r>
            <a:r>
              <a:rPr lang="en-US" altLang="zh-CN" dirty="0">
                <a:sym typeface="+mn-ea"/>
              </a:rPr>
              <a:t> O(g(x)) </a:t>
            </a:r>
            <a:r>
              <a:rPr lang="en-US" altLang="zh-CN" dirty="0"/>
              <a:t>is chosen to be </a:t>
            </a:r>
            <a:r>
              <a:rPr lang="en-US" altLang="zh-CN" b="1" i="1" dirty="0"/>
              <a:t>as small as possible</a:t>
            </a:r>
            <a:endParaRPr lang="en-US" altLang="zh-CN" b="1" i="1"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16387" name="Content Placeholder 2"/>
          <p:cNvSpPr>
            <a:spLocks noGrp="1"/>
          </p:cNvSpPr>
          <p:nvPr>
            <p:ph idx="1"/>
          </p:nvPr>
        </p:nvSpPr>
        <p:spPr/>
        <p:txBody>
          <a:bodyPr vert="horz" wrap="square" lIns="91440" tIns="45720" rIns="91440" bIns="45720" anchor="t"/>
          <a:p>
            <a:r>
              <a:rPr lang="en-US" altLang="zh-CN" dirty="0"/>
              <a:t>Show that 7x</a:t>
            </a:r>
            <a:r>
              <a:rPr lang="en-US" altLang="zh-CN" baseline="30000" dirty="0"/>
              <a:t>2</a:t>
            </a:r>
            <a:r>
              <a:rPr lang="en-US" altLang="zh-CN" dirty="0"/>
              <a:t> is O(x</a:t>
            </a:r>
            <a:r>
              <a:rPr lang="en-US" altLang="zh-CN" baseline="30000" dirty="0"/>
              <a:t>3</a:t>
            </a:r>
            <a:r>
              <a:rPr lang="en-US" altLang="zh-CN" dirty="0"/>
              <a:t>)</a:t>
            </a:r>
            <a:endParaRPr lang="en-US" altLang="zh-CN" dirty="0"/>
          </a:p>
          <a:p>
            <a:r>
              <a:rPr lang="en-US" altLang="zh-CN" dirty="0"/>
              <a:t>When x&gt;7, 7x</a:t>
            </a:r>
            <a:r>
              <a:rPr lang="en-US" altLang="zh-CN" baseline="30000" dirty="0"/>
              <a:t>2</a:t>
            </a:r>
            <a:r>
              <a:rPr lang="en-US" altLang="zh-CN" dirty="0"/>
              <a:t>&lt;x</a:t>
            </a:r>
            <a:r>
              <a:rPr lang="en-US" altLang="zh-CN" baseline="30000" dirty="0"/>
              <a:t>3</a:t>
            </a:r>
            <a:r>
              <a:rPr lang="en-US" altLang="zh-CN" dirty="0"/>
              <a:t>, So let C=1 and k=7, we see 7x</a:t>
            </a:r>
            <a:r>
              <a:rPr lang="en-US" altLang="zh-CN" baseline="30000" dirty="0"/>
              <a:t>2</a:t>
            </a:r>
            <a:r>
              <a:rPr lang="en-US" altLang="zh-CN" dirty="0"/>
              <a:t> is O(x</a:t>
            </a:r>
            <a:r>
              <a:rPr lang="en-US" altLang="zh-CN" baseline="30000" dirty="0"/>
              <a:t>3</a:t>
            </a:r>
            <a:r>
              <a:rPr lang="en-US" altLang="zh-CN" dirty="0"/>
              <a:t>)</a:t>
            </a:r>
            <a:endParaRPr lang="en-US" altLang="zh-CN" dirty="0"/>
          </a:p>
          <a:p>
            <a:r>
              <a:rPr lang="en-US" altLang="zh-CN" dirty="0"/>
              <a:t>Alternatively, when x&gt;1, 7x</a:t>
            </a:r>
            <a:r>
              <a:rPr lang="en-US" altLang="zh-CN" baseline="30000" dirty="0"/>
              <a:t>2</a:t>
            </a:r>
            <a:r>
              <a:rPr lang="en-US" altLang="zh-CN" dirty="0"/>
              <a:t>&lt;7x</a:t>
            </a:r>
            <a:r>
              <a:rPr lang="en-US" altLang="zh-CN" baseline="30000" dirty="0"/>
              <a:t>3</a:t>
            </a:r>
            <a:r>
              <a:rPr lang="en-US" altLang="zh-CN" dirty="0"/>
              <a:t> and so that C=7 and k=1, we have the relationship 7x</a:t>
            </a:r>
            <a:r>
              <a:rPr lang="en-US" altLang="zh-CN" baseline="30000" dirty="0"/>
              <a:t>2</a:t>
            </a:r>
            <a:r>
              <a:rPr lang="en-US" altLang="zh-CN" dirty="0"/>
              <a:t> is O(x</a:t>
            </a:r>
            <a:r>
              <a:rPr lang="en-US" altLang="zh-CN" baseline="30000" dirty="0"/>
              <a:t>3</a:t>
            </a:r>
            <a:r>
              <a:rPr lang="en-US" altLang="zh-CN" dirty="0"/>
              <a:t>)</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17411" name="Content Placeholder 2"/>
          <p:cNvSpPr>
            <a:spLocks noGrp="1"/>
          </p:cNvSpPr>
          <p:nvPr>
            <p:ph idx="1"/>
          </p:nvPr>
        </p:nvSpPr>
        <p:spPr/>
        <p:txBody>
          <a:bodyPr vert="horz" wrap="square" lIns="91440" tIns="45720" rIns="91440" bIns="45720" anchor="t"/>
          <a:p>
            <a:r>
              <a:rPr lang="en-US" altLang="zh-CN" dirty="0"/>
              <a:t>Show that n</a:t>
            </a:r>
            <a:r>
              <a:rPr lang="en-US" altLang="zh-CN" baseline="30000" dirty="0"/>
              <a:t>2</a:t>
            </a:r>
            <a:r>
              <a:rPr lang="en-US" altLang="zh-CN" dirty="0"/>
              <a:t> is not O(n)</a:t>
            </a:r>
            <a:endParaRPr lang="en-US" altLang="zh-CN" dirty="0"/>
          </a:p>
          <a:p>
            <a:r>
              <a:rPr lang="en-US" altLang="zh-CN" dirty="0"/>
              <a:t>To show that n</a:t>
            </a:r>
            <a:r>
              <a:rPr lang="en-US" altLang="zh-CN" baseline="30000" dirty="0"/>
              <a:t>2</a:t>
            </a:r>
            <a:r>
              <a:rPr lang="en-US" altLang="zh-CN" dirty="0"/>
              <a:t> is not O(n), we must show </a:t>
            </a:r>
            <a:r>
              <a:rPr lang="en-US" altLang="zh-CN" dirty="0">
                <a:solidFill>
                  <a:srgbClr val="FF0000"/>
                </a:solidFill>
              </a:rPr>
              <a:t>that no pair of constants C and k exist </a:t>
            </a:r>
            <a:r>
              <a:rPr lang="en-US" altLang="zh-CN" dirty="0"/>
              <a:t>such that n</a:t>
            </a:r>
            <a:r>
              <a:rPr lang="en-US" altLang="zh-CN" baseline="30000" dirty="0"/>
              <a:t>2</a:t>
            </a:r>
            <a:r>
              <a:rPr lang="en-US" altLang="zh-CN" dirty="0"/>
              <a:t>≤Cn when n&gt;k</a:t>
            </a:r>
            <a:endParaRPr lang="en-US" altLang="zh-CN" dirty="0"/>
          </a:p>
          <a:p>
            <a:r>
              <a:rPr lang="en-US" altLang="zh-CN" dirty="0"/>
              <a:t>When n&gt;0, we have n≤C to have n</a:t>
            </a:r>
            <a:r>
              <a:rPr lang="en-US" altLang="zh-CN" baseline="30000" dirty="0"/>
              <a:t>2</a:t>
            </a:r>
            <a:r>
              <a:rPr lang="en-US" altLang="zh-CN" dirty="0"/>
              <a:t>≤Cn </a:t>
            </a:r>
            <a:endParaRPr lang="en-US" altLang="zh-CN" dirty="0"/>
          </a:p>
          <a:p>
            <a:r>
              <a:rPr lang="en-US" altLang="zh-CN" dirty="0"/>
              <a:t>But no matter what C and k are, the inequality      n≤C cannot hold for all n with n&gt;k</a:t>
            </a:r>
            <a:endParaRPr lang="en-US" altLang="zh-CN" dirty="0"/>
          </a:p>
          <a:p>
            <a:r>
              <a:rPr lang="en-US" altLang="zh-CN" dirty="0"/>
              <a:t>In particular, when n is larger than the max of k and C, it is not true n</a:t>
            </a:r>
            <a:r>
              <a:rPr lang="en-US" altLang="zh-CN" baseline="30000" dirty="0"/>
              <a:t>2</a:t>
            </a:r>
            <a:r>
              <a:rPr lang="en-US" altLang="zh-CN" dirty="0"/>
              <a:t>≤Cn although n&gt;k</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18435" name="Content Placeholder 2"/>
          <p:cNvSpPr>
            <a:spLocks noGrp="1"/>
          </p:cNvSpPr>
          <p:nvPr>
            <p:ph idx="1"/>
          </p:nvPr>
        </p:nvSpPr>
        <p:spPr/>
        <p:txBody>
          <a:bodyPr vert="horz" wrap="square" lIns="91440" tIns="45720" rIns="91440" bIns="45720" anchor="t"/>
          <a:p>
            <a:r>
              <a:rPr lang="en-US" altLang="zh-CN" dirty="0"/>
              <a:t>Previous example shows that 7x</a:t>
            </a:r>
            <a:r>
              <a:rPr lang="en-US" altLang="zh-CN" baseline="30000" dirty="0"/>
              <a:t>2</a:t>
            </a:r>
            <a:r>
              <a:rPr lang="en-US" altLang="zh-CN" dirty="0"/>
              <a:t> is O(x</a:t>
            </a:r>
            <a:r>
              <a:rPr lang="en-US" altLang="zh-CN" baseline="30000" dirty="0"/>
              <a:t>3</a:t>
            </a:r>
            <a:r>
              <a:rPr lang="en-US" altLang="zh-CN" dirty="0"/>
              <a:t>). Is it also true that x</a:t>
            </a:r>
            <a:r>
              <a:rPr lang="en-US" altLang="zh-CN" baseline="30000" dirty="0"/>
              <a:t>3</a:t>
            </a:r>
            <a:r>
              <a:rPr lang="en-US" altLang="zh-CN" dirty="0"/>
              <a:t> is also O(7x</a:t>
            </a:r>
            <a:r>
              <a:rPr lang="en-US" altLang="zh-CN" baseline="30000" dirty="0"/>
              <a:t>2</a:t>
            </a:r>
            <a:r>
              <a:rPr lang="en-US" altLang="zh-CN" dirty="0"/>
              <a:t>)</a:t>
            </a:r>
            <a:endParaRPr lang="en-US" altLang="zh-CN" dirty="0"/>
          </a:p>
          <a:p>
            <a:r>
              <a:rPr lang="en-US" altLang="zh-CN" dirty="0"/>
              <a:t>To show that, x</a:t>
            </a:r>
            <a:r>
              <a:rPr lang="en-US" altLang="zh-CN" baseline="30000" dirty="0"/>
              <a:t>3</a:t>
            </a:r>
            <a:r>
              <a:rPr lang="en-US" altLang="zh-CN" dirty="0"/>
              <a:t>≤7x</a:t>
            </a:r>
            <a:r>
              <a:rPr lang="en-US" altLang="zh-CN" baseline="30000" dirty="0"/>
              <a:t>2</a:t>
            </a:r>
            <a:r>
              <a:rPr lang="en-US" altLang="zh-CN" dirty="0"/>
              <a:t> is equivalent to x≤7C whenever x&gt;k</a:t>
            </a:r>
            <a:endParaRPr lang="en-US" altLang="zh-CN" dirty="0"/>
          </a:p>
          <a:p>
            <a:r>
              <a:rPr lang="en-US" altLang="zh-CN" dirty="0"/>
              <a:t>No C exists for which x≤7C for all x&gt;k</a:t>
            </a:r>
            <a:endParaRPr lang="en-US" altLang="zh-CN" dirty="0"/>
          </a:p>
          <a:p>
            <a:r>
              <a:rPr lang="en-US" altLang="zh-CN" dirty="0"/>
              <a:t>Thus x</a:t>
            </a:r>
            <a:r>
              <a:rPr lang="en-US" altLang="zh-CN" baseline="30000" dirty="0"/>
              <a:t>3</a:t>
            </a:r>
            <a:r>
              <a:rPr lang="en-US" altLang="zh-CN" dirty="0"/>
              <a:t> is not O(7x</a:t>
            </a:r>
            <a:r>
              <a:rPr lang="en-US" altLang="zh-CN" baseline="30000" dirty="0"/>
              <a:t>2</a:t>
            </a:r>
            <a:r>
              <a:rPr lang="en-US" altLang="zh-CN" dirty="0"/>
              <a:t>)</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Some important big-O results</a:t>
            </a:r>
            <a:endParaRPr lang="en-US" altLang="zh-CN" kern="1200" dirty="0">
              <a:solidFill>
                <a:srgbClr val="002060"/>
              </a:solidFill>
              <a:latin typeface="+mj-lt"/>
              <a:ea typeface="+mj-ea"/>
              <a:cs typeface="+mj-cs"/>
            </a:endParaRPr>
          </a:p>
        </p:txBody>
      </p:sp>
      <p:sp>
        <p:nvSpPr>
          <p:cNvPr id="19459" name="Content Placeholder 2"/>
          <p:cNvSpPr>
            <a:spLocks noGrp="1"/>
          </p:cNvSpPr>
          <p:nvPr>
            <p:ph idx="1"/>
          </p:nvPr>
        </p:nvSpPr>
        <p:spPr/>
        <p:txBody>
          <a:bodyPr vert="horz" wrap="square" lIns="91440" tIns="45720" rIns="91440" bIns="45720" anchor="t"/>
          <a:p>
            <a:r>
              <a:rPr lang="en-US" altLang="zh-CN" dirty="0"/>
              <a:t>Let f(x)=a</a:t>
            </a:r>
            <a:r>
              <a:rPr lang="en-US" altLang="zh-CN" baseline="-25000" dirty="0"/>
              <a:t>n</a:t>
            </a:r>
            <a:r>
              <a:rPr lang="en-US" altLang="zh-CN" dirty="0"/>
              <a:t>x</a:t>
            </a:r>
            <a:r>
              <a:rPr lang="en-US" altLang="zh-CN" baseline="30000" dirty="0"/>
              <a:t>n</a:t>
            </a:r>
            <a:r>
              <a:rPr lang="en-US" altLang="zh-CN" dirty="0"/>
              <a:t>+a</a:t>
            </a:r>
            <a:r>
              <a:rPr lang="en-US" altLang="zh-CN" baseline="-25000" dirty="0"/>
              <a:t>n-1</a:t>
            </a:r>
            <a:r>
              <a:rPr lang="en-US" altLang="zh-CN" dirty="0"/>
              <a:t>x</a:t>
            </a:r>
            <a:r>
              <a:rPr lang="en-US" altLang="zh-CN" baseline="30000" dirty="0"/>
              <a:t>n-1</a:t>
            </a:r>
            <a:r>
              <a:rPr lang="en-US" altLang="zh-CN" dirty="0"/>
              <a:t>+…+a</a:t>
            </a:r>
            <a:r>
              <a:rPr lang="en-US" altLang="zh-CN" baseline="-25000" dirty="0"/>
              <a:t>1</a:t>
            </a:r>
            <a:r>
              <a:rPr lang="en-US" altLang="zh-CN" dirty="0"/>
              <a:t>x+a</a:t>
            </a:r>
            <a:r>
              <a:rPr lang="en-US" altLang="zh-CN" baseline="-25000" dirty="0"/>
              <a:t>0</a:t>
            </a:r>
            <a:r>
              <a:rPr lang="en-US" altLang="zh-CN" dirty="0"/>
              <a:t>, where a</a:t>
            </a:r>
            <a:r>
              <a:rPr lang="en-US" altLang="zh-CN" baseline="-25000" dirty="0"/>
              <a:t>0</a:t>
            </a:r>
            <a:r>
              <a:rPr lang="en-US" altLang="zh-CN" dirty="0"/>
              <a:t>, a</a:t>
            </a:r>
            <a:r>
              <a:rPr lang="en-US" altLang="zh-CN" baseline="-25000" dirty="0"/>
              <a:t>1</a:t>
            </a:r>
            <a:r>
              <a:rPr lang="en-US" altLang="zh-CN" dirty="0"/>
              <a:t>, …, a</a:t>
            </a:r>
            <a:r>
              <a:rPr lang="en-US" altLang="zh-CN" baseline="-25000" dirty="0"/>
              <a:t>n-1</a:t>
            </a:r>
            <a:r>
              <a:rPr lang="en-US" altLang="zh-CN" dirty="0"/>
              <a:t>, a</a:t>
            </a:r>
            <a:r>
              <a:rPr lang="en-US" altLang="zh-CN" baseline="-25000" dirty="0"/>
              <a:t>n</a:t>
            </a:r>
            <a:r>
              <a:rPr lang="en-US" altLang="zh-CN" dirty="0"/>
              <a:t> are all real numbers, then f(x) is O(x</a:t>
            </a:r>
            <a:r>
              <a:rPr lang="en-US" altLang="zh-CN" baseline="30000" dirty="0"/>
              <a:t>n</a:t>
            </a:r>
            <a:r>
              <a:rPr lang="en-US" altLang="zh-CN" dirty="0"/>
              <a:t>)</a:t>
            </a:r>
            <a:endParaRPr lang="en-US" altLang="zh-CN" dirty="0"/>
          </a:p>
          <a:p>
            <a:r>
              <a:rPr lang="en-US" altLang="zh-CN" dirty="0"/>
              <a:t>Using the triangle inequality, if x&gt;1</a:t>
            </a:r>
            <a:endParaRPr lang="en-US" altLang="zh-CN" dirty="0"/>
          </a:p>
          <a:p>
            <a:endParaRPr lang="en-US" altLang="zh-CN" dirty="0"/>
          </a:p>
          <a:p>
            <a:endParaRPr lang="en-US" altLang="zh-CN" dirty="0"/>
          </a:p>
          <a:p>
            <a:endParaRPr lang="en-US" altLang="zh-CN" dirty="0"/>
          </a:p>
          <a:p>
            <a:pPr>
              <a:buNone/>
            </a:pPr>
            <a:endParaRPr lang="en-US" altLang="zh-CN"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aphicFrame>
        <p:nvGraphicFramePr>
          <p:cNvPr id="19461" name="Object 2"/>
          <p:cNvGraphicFramePr>
            <a:graphicFrameLocks noChangeAspect="1"/>
          </p:cNvGraphicFramePr>
          <p:nvPr/>
        </p:nvGraphicFramePr>
        <p:xfrm>
          <a:off x="914400" y="3962400"/>
          <a:ext cx="6986588" cy="2209800"/>
        </p:xfrm>
        <a:graphic>
          <a:graphicData uri="http://schemas.openxmlformats.org/presentationml/2006/ole">
            <mc:AlternateContent xmlns:mc="http://schemas.openxmlformats.org/markup-compatibility/2006">
              <mc:Choice xmlns:v="urn:schemas-microsoft-com:vml" Requires="v">
                <p:oleObj spid="_x0000_s3077" name="" r:id="rId1" imgW="3975100" imgH="1257300" progId="Equation.3">
                  <p:embed/>
                </p:oleObj>
              </mc:Choice>
              <mc:Fallback>
                <p:oleObj name="" r:id="rId1" imgW="3975100" imgH="1257300" progId="Equation.3">
                  <p:embed/>
                  <p:pic>
                    <p:nvPicPr>
                      <p:cNvPr id="0" name="图片 3076"/>
                      <p:cNvPicPr/>
                      <p:nvPr/>
                    </p:nvPicPr>
                    <p:blipFill>
                      <a:blip r:embed="rId2"/>
                      <a:stretch>
                        <a:fillRect/>
                      </a:stretch>
                    </p:blipFill>
                    <p:spPr>
                      <a:xfrm>
                        <a:off x="914400" y="3962400"/>
                        <a:ext cx="6986588" cy="2209800"/>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20483" name="Content Placeholder 2"/>
          <p:cNvSpPr>
            <a:spLocks noGrp="1"/>
          </p:cNvSpPr>
          <p:nvPr>
            <p:ph idx="1"/>
          </p:nvPr>
        </p:nvSpPr>
        <p:spPr/>
        <p:txBody>
          <a:bodyPr vert="horz" wrap="square" lIns="91440" tIns="45720" rIns="91440" bIns="45720" anchor="t"/>
          <a:p>
            <a:r>
              <a:rPr lang="en-US" altLang="zh-CN" dirty="0"/>
              <a:t>Big-O notation of the sum of first n positive integers</a:t>
            </a:r>
            <a:endParaRPr lang="en-US" altLang="zh-CN" dirty="0"/>
          </a:p>
          <a:p>
            <a:r>
              <a:rPr lang="en-US" altLang="zh-CN" dirty="0"/>
              <a:t>1+2+…+n ≤n+n+…+n=n</a:t>
            </a:r>
            <a:r>
              <a:rPr lang="en-US" altLang="zh-CN" baseline="30000" dirty="0"/>
              <a:t>2</a:t>
            </a:r>
            <a:r>
              <a:rPr lang="en-US" altLang="zh-CN" dirty="0"/>
              <a:t>, O(n</a:t>
            </a:r>
            <a:r>
              <a:rPr lang="en-US" altLang="zh-CN" baseline="30000" dirty="0"/>
              <a:t>2</a:t>
            </a:r>
            <a:r>
              <a:rPr lang="en-US" altLang="zh-CN" dirty="0"/>
              <a:t>) with C=1, k=1</a:t>
            </a:r>
            <a:endParaRPr lang="en-US" altLang="zh-CN" dirty="0"/>
          </a:p>
          <a:p>
            <a:r>
              <a:rPr lang="en-US" altLang="zh-CN" dirty="0"/>
              <a:t>Alternatively, O(n(n+1)/2)=O(n</a:t>
            </a:r>
            <a:r>
              <a:rPr lang="en-US" altLang="zh-CN" baseline="30000" dirty="0"/>
              <a:t>2</a:t>
            </a:r>
            <a:r>
              <a:rPr lang="en-US" altLang="zh-CN" dirty="0"/>
              <a:t>)</a:t>
            </a:r>
            <a:endParaRPr lang="en-US" altLang="zh-CN" dirty="0"/>
          </a:p>
          <a:p>
            <a:r>
              <a:rPr lang="en-US" altLang="zh-CN" dirty="0"/>
              <a:t>Big_O notation of n!</a:t>
            </a:r>
            <a:endParaRPr lang="en-US" altLang="zh-CN" dirty="0"/>
          </a:p>
          <a:p>
            <a:r>
              <a:rPr lang="en-US" altLang="zh-CN" dirty="0"/>
              <a:t>n!=1</a:t>
            </a:r>
            <a:r>
              <a:rPr lang="en-US" altLang="zh-CN" dirty="0">
                <a:latin typeface="Cambria Math" panose="02040503050406030204" pitchFamily="18" charset="0"/>
                <a:cs typeface="Cambria Math" panose="02040503050406030204" pitchFamily="18" charset="0"/>
              </a:rPr>
              <a:t>∙2 ∙3 ∙ </a:t>
            </a:r>
            <a:r>
              <a:rPr lang="en-US" altLang="zh-CN" dirty="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cs typeface="Cambria Math" panose="02040503050406030204" pitchFamily="18" charset="0"/>
              </a:rPr>
              <a:t> n </a:t>
            </a:r>
            <a:r>
              <a:rPr lang="en-US" altLang="zh-CN" dirty="0"/>
              <a:t>≤n</a:t>
            </a:r>
            <a:r>
              <a:rPr lang="en-US" altLang="zh-CN" dirty="0">
                <a:latin typeface="Cambria Math" panose="02040503050406030204" pitchFamily="18" charset="0"/>
                <a:cs typeface="Cambria Math" panose="02040503050406030204" pitchFamily="18" charset="0"/>
              </a:rPr>
              <a:t> ∙ n ∙ n </a:t>
            </a:r>
            <a:r>
              <a:rPr lang="en-US" altLang="zh-CN" dirty="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cs typeface="Cambria Math" panose="02040503050406030204" pitchFamily="18" charset="0"/>
              </a:rPr>
              <a:t> n = n</a:t>
            </a:r>
            <a:r>
              <a:rPr lang="en-US" altLang="zh-CN" baseline="30000" dirty="0">
                <a:latin typeface="Cambria Math" panose="02040503050406030204" pitchFamily="18" charset="0"/>
                <a:cs typeface="Cambria Math" panose="02040503050406030204" pitchFamily="18" charset="0"/>
              </a:rPr>
              <a:t>n</a:t>
            </a:r>
            <a:r>
              <a:rPr lang="en-US" altLang="zh-CN" dirty="0">
                <a:latin typeface="Cambria Math" panose="02040503050406030204" pitchFamily="18" charset="0"/>
                <a:cs typeface="Cambria Math" panose="02040503050406030204" pitchFamily="18" charset="0"/>
              </a:rPr>
              <a:t>, O(n</a:t>
            </a:r>
            <a:r>
              <a:rPr lang="en-US" altLang="zh-CN" baseline="30000" dirty="0">
                <a:latin typeface="Cambria Math" panose="02040503050406030204" pitchFamily="18" charset="0"/>
                <a:cs typeface="Cambria Math" panose="02040503050406030204" pitchFamily="18" charset="0"/>
              </a:rPr>
              <a:t>n</a:t>
            </a:r>
            <a:r>
              <a:rPr lang="en-US" altLang="zh-CN" dirty="0">
                <a:latin typeface="Cambria Math" panose="02040503050406030204" pitchFamily="18" charset="0"/>
                <a:cs typeface="Cambria Math" panose="02040503050406030204" pitchFamily="18" charset="0"/>
              </a:rPr>
              <a:t>) with C=1 and k=1</a:t>
            </a:r>
            <a:endParaRPr lang="en-US" altLang="zh-CN" dirty="0">
              <a:latin typeface="Cambria Math" panose="02040503050406030204" pitchFamily="18" charset="0"/>
              <a:cs typeface="Cambria Math" panose="02040503050406030204" pitchFamily="18" charset="0"/>
            </a:endParaRPr>
          </a:p>
          <a:p>
            <a:r>
              <a:rPr lang="en-US" altLang="zh-CN" dirty="0">
                <a:latin typeface="Cambria Math" panose="02040503050406030204" pitchFamily="18" charset="0"/>
                <a:cs typeface="Cambria Math" panose="02040503050406030204" pitchFamily="18" charset="0"/>
              </a:rPr>
              <a:t>log n!</a:t>
            </a:r>
            <a:r>
              <a:rPr lang="en-US" altLang="zh-CN" dirty="0"/>
              <a:t>≤log </a:t>
            </a:r>
            <a:r>
              <a:rPr lang="en-US" altLang="zh-CN" dirty="0">
                <a:latin typeface="Cambria Math" panose="02040503050406030204" pitchFamily="18" charset="0"/>
                <a:cs typeface="Cambria Math" panose="02040503050406030204" pitchFamily="18" charset="0"/>
              </a:rPr>
              <a:t>n</a:t>
            </a:r>
            <a:r>
              <a:rPr lang="en-US" altLang="zh-CN" baseline="30000" dirty="0">
                <a:latin typeface="Cambria Math" panose="02040503050406030204" pitchFamily="18" charset="0"/>
                <a:cs typeface="Cambria Math" panose="02040503050406030204" pitchFamily="18" charset="0"/>
              </a:rPr>
              <a:t>n</a:t>
            </a:r>
            <a:r>
              <a:rPr lang="en-US" altLang="zh-CN" dirty="0">
                <a:latin typeface="Cambria Math" panose="02040503050406030204" pitchFamily="18" charset="0"/>
                <a:cs typeface="Cambria Math" panose="02040503050406030204" pitchFamily="18" charset="0"/>
              </a:rPr>
              <a:t>=n log n, log n! is O(nlog n) with C=1, k=1</a:t>
            </a:r>
            <a:endParaRPr lang="en-US" altLang="zh-CN" dirty="0">
              <a:latin typeface="Cambria Math" panose="02040503050406030204" pitchFamily="18" charset="0"/>
              <a:ea typeface="Cambria Math" panose="02040503050406030204" pitchFamily="18"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21507" name="Content Placeholder 2"/>
          <p:cNvSpPr>
            <a:spLocks noGrp="1"/>
          </p:cNvSpPr>
          <p:nvPr>
            <p:ph idx="1"/>
          </p:nvPr>
        </p:nvSpPr>
        <p:spPr/>
        <p:txBody>
          <a:bodyPr vert="horz" wrap="square" lIns="91440" tIns="45720" rIns="91440" bIns="45720" anchor="t"/>
          <a:p>
            <a:r>
              <a:rPr lang="en-US" altLang="zh-CN" dirty="0"/>
              <a:t>We know that n&lt;2</a:t>
            </a:r>
            <a:r>
              <a:rPr lang="en-US" altLang="zh-CN" baseline="30000" dirty="0"/>
              <a:t>n</a:t>
            </a:r>
            <a:r>
              <a:rPr lang="en-US" altLang="zh-CN" dirty="0"/>
              <a:t> when n is a positive integer. Show that this implies n is O(2</a:t>
            </a:r>
            <a:r>
              <a:rPr lang="en-US" altLang="zh-CN" baseline="30000" dirty="0"/>
              <a:t>n</a:t>
            </a:r>
            <a:r>
              <a:rPr lang="en-US" altLang="zh-CN" dirty="0"/>
              <a:t>) and use this to show that log n is O(n)</a:t>
            </a:r>
            <a:endParaRPr lang="en-US" altLang="zh-CN" dirty="0"/>
          </a:p>
          <a:p>
            <a:r>
              <a:rPr lang="en-US" altLang="zh-CN" dirty="0"/>
              <a:t>n is O(2</a:t>
            </a:r>
            <a:r>
              <a:rPr lang="en-US" altLang="zh-CN" baseline="30000" dirty="0"/>
              <a:t>n</a:t>
            </a:r>
            <a:r>
              <a:rPr lang="en-US" altLang="zh-CN" dirty="0"/>
              <a:t>) by taking k=1 and C=1</a:t>
            </a:r>
            <a:endParaRPr lang="en-US" altLang="zh-CN" dirty="0"/>
          </a:p>
          <a:p>
            <a:r>
              <a:rPr lang="en-US" altLang="zh-CN" dirty="0"/>
              <a:t>Thus, log n&lt;2n, so log n is O(n)</a:t>
            </a:r>
            <a:endParaRPr lang="en-US" altLang="zh-CN" dirty="0"/>
          </a:p>
          <a:p>
            <a:r>
              <a:rPr lang="en-US" altLang="zh-CN" dirty="0"/>
              <a:t>If we have logarithms to a different base b other than 2, we still have log</a:t>
            </a:r>
            <a:r>
              <a:rPr lang="en-US" altLang="zh-CN" baseline="-25000" dirty="0"/>
              <a:t>b</a:t>
            </a:r>
            <a:r>
              <a:rPr lang="en-US" altLang="zh-CN" dirty="0"/>
              <a:t> n is O(n) as </a:t>
            </a:r>
            <a:endParaRPr lang="en-US" altLang="zh-CN" dirty="0"/>
          </a:p>
          <a:p>
            <a:pPr>
              <a:buNone/>
            </a:pPr>
            <a:r>
              <a:rPr lang="en-US" altLang="zh-CN" dirty="0"/>
              <a:t>    log</a:t>
            </a:r>
            <a:r>
              <a:rPr lang="en-US" altLang="zh-CN" baseline="-25000" dirty="0"/>
              <a:t>b</a:t>
            </a:r>
            <a:r>
              <a:rPr lang="en-US" altLang="zh-CN" dirty="0"/>
              <a:t>n = log n/log b &lt; n/log b when n is a positive integer. Take C=1/log b and k=1</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Pseudo code</a:t>
            </a:r>
            <a:endParaRPr lang="en-US" altLang="zh-CN" kern="1200" dirty="0">
              <a:solidFill>
                <a:srgbClr val="002060"/>
              </a:solidFill>
              <a:latin typeface="+mj-lt"/>
              <a:ea typeface="+mj-ea"/>
              <a:cs typeface="+mj-cs"/>
            </a:endParaRPr>
          </a:p>
        </p:txBody>
      </p:sp>
      <p:sp>
        <p:nvSpPr>
          <p:cNvPr id="10243" name="Content Placeholder 2"/>
          <p:cNvSpPr>
            <a:spLocks noGrp="1"/>
          </p:cNvSpPr>
          <p:nvPr>
            <p:ph idx="1"/>
          </p:nvPr>
        </p:nvSpPr>
        <p:spPr/>
        <p:txBody>
          <a:bodyPr vert="horz" wrap="square" lIns="91440" tIns="45720" rIns="91440" bIns="45720" anchor="t"/>
          <a:p>
            <a:r>
              <a:rPr lang="en-US" altLang="zh-CN" dirty="0"/>
              <a:t>Provide an intermediate step between English and real implementation using a particular programming language</a:t>
            </a:r>
            <a:endParaRPr lang="en-US" altLang="zh-CN" dirty="0"/>
          </a:p>
          <a:p>
            <a:pPr>
              <a:buNone/>
            </a:pPr>
            <a:r>
              <a:rPr lang="en-US" altLang="zh-CN" dirty="0"/>
              <a:t>    </a:t>
            </a:r>
            <a:r>
              <a:rPr lang="en-US" altLang="zh-CN" b="1" dirty="0"/>
              <a:t>procedure</a:t>
            </a:r>
            <a:r>
              <a:rPr lang="en-US" altLang="zh-CN" dirty="0"/>
              <a:t> </a:t>
            </a:r>
            <a:r>
              <a:rPr lang="en-US" altLang="zh-CN" i="1" dirty="0"/>
              <a:t>max</a:t>
            </a:r>
            <a:r>
              <a:rPr lang="en-US" altLang="zh-CN" dirty="0"/>
              <a:t>(</a:t>
            </a:r>
            <a:r>
              <a:rPr lang="en-US" altLang="zh-CN" i="1" dirty="0"/>
              <a:t>a</a:t>
            </a:r>
            <a:r>
              <a:rPr lang="en-US" altLang="zh-CN" i="1" baseline="-25000" dirty="0"/>
              <a:t>1</a:t>
            </a:r>
            <a:r>
              <a:rPr lang="en-US" altLang="zh-CN" dirty="0"/>
              <a:t>, </a:t>
            </a:r>
            <a:r>
              <a:rPr lang="en-US" altLang="zh-CN" i="1" dirty="0"/>
              <a:t>a</a:t>
            </a:r>
            <a:r>
              <a:rPr lang="en-US" altLang="zh-CN" i="1" baseline="-25000" dirty="0"/>
              <a:t>2</a:t>
            </a:r>
            <a:r>
              <a:rPr lang="en-US" altLang="zh-CN" dirty="0"/>
              <a:t>, …, </a:t>
            </a:r>
            <a:r>
              <a:rPr lang="en-US" altLang="zh-CN" i="1" dirty="0"/>
              <a:t>a</a:t>
            </a:r>
            <a:r>
              <a:rPr lang="en-US" altLang="zh-CN" i="1" baseline="-25000" dirty="0"/>
              <a:t>n</a:t>
            </a:r>
            <a:r>
              <a:rPr lang="en-US" altLang="zh-CN" dirty="0"/>
              <a:t>: integers)</a:t>
            </a:r>
            <a:endParaRPr lang="en-US" altLang="zh-CN" dirty="0"/>
          </a:p>
          <a:p>
            <a:pPr>
              <a:buNone/>
            </a:pPr>
            <a:r>
              <a:rPr lang="en-US" altLang="zh-CN" dirty="0"/>
              <a:t>    </a:t>
            </a:r>
            <a:r>
              <a:rPr lang="en-US" altLang="zh-CN" i="1" dirty="0"/>
              <a:t>max</a:t>
            </a:r>
            <a:r>
              <a:rPr lang="en-US" altLang="zh-CN" dirty="0"/>
              <a:t> := </a:t>
            </a:r>
            <a:r>
              <a:rPr lang="en-US" altLang="zh-CN" i="1" dirty="0"/>
              <a:t>a</a:t>
            </a:r>
            <a:r>
              <a:rPr lang="en-US" altLang="zh-CN" i="1" baseline="-25000" dirty="0"/>
              <a:t>1</a:t>
            </a:r>
            <a:endParaRPr lang="en-US" altLang="zh-CN" i="1" baseline="-25000" dirty="0"/>
          </a:p>
          <a:p>
            <a:pPr>
              <a:buNone/>
            </a:pPr>
            <a:r>
              <a:rPr lang="en-US" altLang="zh-CN" dirty="0"/>
              <a:t>    </a:t>
            </a:r>
            <a:r>
              <a:rPr lang="en-US" altLang="zh-CN" b="1" dirty="0"/>
              <a:t>for</a:t>
            </a:r>
            <a:r>
              <a:rPr lang="en-US" altLang="zh-CN" dirty="0"/>
              <a:t> i:=</a:t>
            </a:r>
            <a:r>
              <a:rPr lang="en-US" altLang="zh-CN" i="1" dirty="0"/>
              <a:t>2</a:t>
            </a:r>
            <a:r>
              <a:rPr lang="en-US" altLang="zh-CN" dirty="0"/>
              <a:t> </a:t>
            </a:r>
            <a:r>
              <a:rPr lang="en-US" altLang="zh-CN" b="1" dirty="0"/>
              <a:t>to</a:t>
            </a:r>
            <a:r>
              <a:rPr lang="en-US" altLang="zh-CN" dirty="0"/>
              <a:t> </a:t>
            </a:r>
            <a:r>
              <a:rPr lang="en-US" altLang="zh-CN" i="1" dirty="0"/>
              <a:t>n</a:t>
            </a:r>
            <a:endParaRPr lang="en-US" altLang="zh-CN" i="1" dirty="0"/>
          </a:p>
          <a:p>
            <a:pPr>
              <a:buNone/>
            </a:pPr>
            <a:r>
              <a:rPr lang="en-US" altLang="zh-CN" dirty="0"/>
              <a:t>         </a:t>
            </a:r>
            <a:r>
              <a:rPr lang="en-US" altLang="zh-CN" b="1" dirty="0"/>
              <a:t>if</a:t>
            </a:r>
            <a:r>
              <a:rPr lang="en-US" altLang="zh-CN" dirty="0"/>
              <a:t> </a:t>
            </a:r>
            <a:r>
              <a:rPr lang="en-US" altLang="zh-CN" i="1" dirty="0"/>
              <a:t>max</a:t>
            </a:r>
            <a:r>
              <a:rPr lang="en-US" altLang="zh-CN" dirty="0"/>
              <a:t> &lt; </a:t>
            </a:r>
            <a:r>
              <a:rPr lang="en-US" altLang="zh-CN" i="1" dirty="0"/>
              <a:t>a</a:t>
            </a:r>
            <a:r>
              <a:rPr lang="en-US" altLang="zh-CN" i="1" baseline="-25000" dirty="0"/>
              <a:t>i</a:t>
            </a:r>
            <a:r>
              <a:rPr lang="en-US" altLang="zh-CN" dirty="0"/>
              <a:t> </a:t>
            </a:r>
            <a:r>
              <a:rPr lang="en-US" altLang="zh-CN" b="1" dirty="0"/>
              <a:t>then</a:t>
            </a:r>
            <a:r>
              <a:rPr lang="en-US" altLang="zh-CN" dirty="0"/>
              <a:t> </a:t>
            </a:r>
            <a:r>
              <a:rPr lang="en-US" altLang="zh-CN" i="1" dirty="0"/>
              <a:t>max</a:t>
            </a:r>
            <a:r>
              <a:rPr lang="en-US" altLang="zh-CN" dirty="0"/>
              <a:t>:=</a:t>
            </a:r>
            <a:r>
              <a:rPr lang="en-US" altLang="zh-CN" i="1" dirty="0"/>
              <a:t>a</a:t>
            </a:r>
            <a:r>
              <a:rPr lang="en-US" altLang="zh-CN" i="1" baseline="-25000" dirty="0"/>
              <a:t>i</a:t>
            </a:r>
            <a:endParaRPr lang="en-US" altLang="zh-CN" i="1" baseline="-25000" dirty="0"/>
          </a:p>
          <a:p>
            <a:pPr>
              <a:buNone/>
            </a:pPr>
            <a:r>
              <a:rPr lang="en-US" altLang="zh-CN" dirty="0"/>
              <a:t>     {</a:t>
            </a:r>
            <a:r>
              <a:rPr lang="en-US" altLang="zh-CN" i="1" dirty="0"/>
              <a:t>max</a:t>
            </a:r>
            <a:r>
              <a:rPr lang="en-US" altLang="zh-CN" dirty="0"/>
              <a:t> is the largest element}</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Growth of functions</a:t>
            </a:r>
            <a:endParaRPr lang="en-US" altLang="zh-CN" kern="1200" dirty="0">
              <a:solidFill>
                <a:srgbClr val="002060"/>
              </a:solidFill>
              <a:latin typeface="+mj-lt"/>
              <a:ea typeface="+mj-ea"/>
              <a:cs typeface="+mj-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pic>
        <p:nvPicPr>
          <p:cNvPr id="22532" name="Picture 3" descr="03-2-003"/>
          <p:cNvPicPr>
            <a:picLocks noChangeAspect="1"/>
          </p:cNvPicPr>
          <p:nvPr/>
        </p:nvPicPr>
        <p:blipFill>
          <a:blip r:embed="rId1"/>
          <a:stretch>
            <a:fillRect/>
          </a:stretch>
        </p:blipFill>
        <p:spPr>
          <a:xfrm>
            <a:off x="1981200" y="1600200"/>
            <a:ext cx="4816475" cy="487362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Growth of combinations of functions</a:t>
            </a:r>
            <a:endParaRPr lang="en-US" altLang="zh-CN" kern="1200" dirty="0">
              <a:solidFill>
                <a:srgbClr val="002060"/>
              </a:solidFill>
              <a:latin typeface="+mj-lt"/>
              <a:ea typeface="+mj-ea"/>
              <a:cs typeface="+mj-cs"/>
            </a:endParaRPr>
          </a:p>
        </p:txBody>
      </p:sp>
      <p:sp>
        <p:nvSpPr>
          <p:cNvPr id="23555" name="Content Placeholder 2"/>
          <p:cNvSpPr>
            <a:spLocks noGrp="1"/>
          </p:cNvSpPr>
          <p:nvPr>
            <p:ph idx="1"/>
          </p:nvPr>
        </p:nvSpPr>
        <p:spPr/>
        <p:txBody>
          <a:bodyPr vert="horz" wrap="square" lIns="91440" tIns="45720" rIns="91440" bIns="45720" anchor="t"/>
          <a:p>
            <a:r>
              <a:rPr lang="en-US" altLang="zh-CN" dirty="0"/>
              <a:t>Many algorithms are made up of two or more separate subprocedures</a:t>
            </a:r>
            <a:endParaRPr lang="en-US" altLang="zh-CN" dirty="0"/>
          </a:p>
          <a:p>
            <a:r>
              <a:rPr lang="en-US" altLang="zh-CN" dirty="0"/>
              <a:t>The number of steps is the sum of the number of steps of these subprocedures</a:t>
            </a:r>
            <a:endParaRPr lang="en-US" altLang="zh-CN" dirty="0"/>
          </a:p>
          <a:p>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aphicFrame>
        <p:nvGraphicFramePr>
          <p:cNvPr id="23557" name="Object 2"/>
          <p:cNvGraphicFramePr>
            <a:graphicFrameLocks noChangeAspect="1"/>
          </p:cNvGraphicFramePr>
          <p:nvPr/>
        </p:nvGraphicFramePr>
        <p:xfrm>
          <a:off x="1752600" y="3886200"/>
          <a:ext cx="5773738" cy="2514600"/>
        </p:xfrm>
        <a:graphic>
          <a:graphicData uri="http://schemas.openxmlformats.org/presentationml/2006/ole">
            <mc:AlternateContent xmlns:mc="http://schemas.openxmlformats.org/markup-compatibility/2006">
              <mc:Choice xmlns:v="urn:schemas-microsoft-com:vml" Requires="v">
                <p:oleObj spid="_x0000_s3076" name="" r:id="rId1" imgW="3149600" imgH="1371600" progId="Equation.3">
                  <p:embed/>
                </p:oleObj>
              </mc:Choice>
              <mc:Fallback>
                <p:oleObj name="" r:id="rId1" imgW="3149600" imgH="1371600" progId="Equation.3">
                  <p:embed/>
                  <p:pic>
                    <p:nvPicPr>
                      <p:cNvPr id="0" name="图片 3075"/>
                      <p:cNvPicPr/>
                      <p:nvPr/>
                    </p:nvPicPr>
                    <p:blipFill>
                      <a:blip r:embed="rId2"/>
                      <a:stretch>
                        <a:fillRect/>
                      </a:stretch>
                    </p:blipFill>
                    <p:spPr>
                      <a:xfrm>
                        <a:off x="1752600" y="3886200"/>
                        <a:ext cx="5773738" cy="2514600"/>
                      </a:xfrm>
                      <a:prstGeom prst="rect">
                        <a:avLst/>
                      </a:prstGeom>
                      <a:noFill/>
                      <a:ln w="38100">
                        <a:noFill/>
                        <a:miter/>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Theorems</a:t>
            </a:r>
            <a:endParaRPr lang="en-US" altLang="zh-CN" kern="1200" dirty="0">
              <a:solidFill>
                <a:srgbClr val="002060"/>
              </a:solidFill>
              <a:latin typeface="+mj-lt"/>
              <a:ea typeface="+mj-ea"/>
              <a:cs typeface="+mj-cs"/>
            </a:endParaRPr>
          </a:p>
        </p:txBody>
      </p:sp>
      <p:sp>
        <p:nvSpPr>
          <p:cNvPr id="24579" name="Content Placeholder 2"/>
          <p:cNvSpPr>
            <a:spLocks noGrp="1"/>
          </p:cNvSpPr>
          <p:nvPr>
            <p:ph idx="1"/>
          </p:nvPr>
        </p:nvSpPr>
        <p:spPr/>
        <p:txBody>
          <a:bodyPr vert="horz" wrap="square" lIns="91440" tIns="45720" rIns="91440" bIns="45720" anchor="t"/>
          <a:p>
            <a:r>
              <a:rPr lang="en-US" altLang="zh-CN" dirty="0"/>
              <a:t>Theorem 2: Suppose f</a:t>
            </a:r>
            <a:r>
              <a:rPr lang="en-US" altLang="zh-CN" baseline="-25000" dirty="0"/>
              <a:t>1</a:t>
            </a:r>
            <a:r>
              <a:rPr lang="en-US" altLang="zh-CN" dirty="0"/>
              <a:t>(x) is O(g</a:t>
            </a:r>
            <a:r>
              <a:rPr lang="en-US" altLang="zh-CN" baseline="-25000" dirty="0"/>
              <a:t>1</a:t>
            </a:r>
            <a:r>
              <a:rPr lang="en-US" altLang="zh-CN" dirty="0"/>
              <a:t>(x)) and f</a:t>
            </a:r>
            <a:r>
              <a:rPr lang="en-US" altLang="zh-CN" baseline="-25000" dirty="0"/>
              <a:t>2</a:t>
            </a:r>
            <a:r>
              <a:rPr lang="en-US" altLang="zh-CN" dirty="0"/>
              <a:t>(x) is O(g</a:t>
            </a:r>
            <a:r>
              <a:rPr lang="en-US" altLang="zh-CN" baseline="-25000" dirty="0"/>
              <a:t>2</a:t>
            </a:r>
            <a:r>
              <a:rPr lang="en-US" altLang="zh-CN" dirty="0"/>
              <a:t>(x)), </a:t>
            </a:r>
            <a:endParaRPr lang="en-US" altLang="zh-CN" dirty="0"/>
          </a:p>
          <a:p>
            <a:pPr lvl="1"/>
            <a:r>
              <a:rPr lang="en-US" altLang="zh-CN" dirty="0"/>
              <a:t>(f</a:t>
            </a:r>
            <a:r>
              <a:rPr lang="en-US" altLang="zh-CN" baseline="-25000" dirty="0"/>
              <a:t>1</a:t>
            </a:r>
            <a:r>
              <a:rPr lang="en-US" altLang="zh-CN" dirty="0"/>
              <a:t>+f</a:t>
            </a:r>
            <a:r>
              <a:rPr lang="en-US" altLang="zh-CN" baseline="-25000" dirty="0"/>
              <a:t>2</a:t>
            </a:r>
            <a:r>
              <a:rPr lang="en-US" altLang="zh-CN" dirty="0"/>
              <a:t>)(x) is O(max(|g</a:t>
            </a:r>
            <a:r>
              <a:rPr lang="en-US" altLang="zh-CN" baseline="-25000" dirty="0"/>
              <a:t>1</a:t>
            </a:r>
            <a:r>
              <a:rPr lang="en-US" altLang="zh-CN" dirty="0"/>
              <a:t>(x)|, |g</a:t>
            </a:r>
            <a:r>
              <a:rPr lang="en-US" altLang="zh-CN" baseline="-25000" dirty="0"/>
              <a:t>2</a:t>
            </a:r>
            <a:r>
              <a:rPr lang="en-US" altLang="zh-CN" dirty="0"/>
              <a:t>(x)|)</a:t>
            </a:r>
            <a:endParaRPr lang="en-US" altLang="zh-CN" dirty="0"/>
          </a:p>
          <a:p>
            <a:pPr lvl="1"/>
            <a:r>
              <a:rPr lang="en-US" altLang="zh-CN" dirty="0"/>
              <a:t>(f</a:t>
            </a:r>
            <a:r>
              <a:rPr lang="en-US" altLang="zh-CN" baseline="-25000" dirty="0"/>
              <a:t>1</a:t>
            </a:r>
            <a:r>
              <a:rPr lang="en-US" altLang="zh-CN" dirty="0"/>
              <a:t>f</a:t>
            </a:r>
            <a:r>
              <a:rPr lang="en-US" altLang="zh-CN" baseline="-25000" dirty="0"/>
              <a:t>2</a:t>
            </a:r>
            <a:r>
              <a:rPr lang="en-US" altLang="zh-CN" dirty="0"/>
              <a:t>)(x) is O(g</a:t>
            </a:r>
            <a:r>
              <a:rPr lang="en-US" altLang="zh-CN" baseline="-25000" dirty="0"/>
              <a:t>1</a:t>
            </a:r>
            <a:r>
              <a:rPr lang="en-US" altLang="zh-CN" dirty="0"/>
              <a:t>(x)g</a:t>
            </a:r>
            <a:r>
              <a:rPr lang="en-US" altLang="zh-CN" baseline="-25000" dirty="0"/>
              <a:t>2</a:t>
            </a:r>
            <a:r>
              <a:rPr lang="en-US" altLang="zh-CN" dirty="0"/>
              <a:t>(x))</a:t>
            </a:r>
            <a:endParaRPr lang="en-US" altLang="zh-CN" dirty="0"/>
          </a:p>
          <a:p>
            <a:pPr lvl="1">
              <a:buNone/>
            </a:pPr>
            <a:r>
              <a:rPr lang="en-US" altLang="zh-CN" dirty="0"/>
              <a:t>|(f</a:t>
            </a:r>
            <a:r>
              <a:rPr lang="en-US" altLang="zh-CN" baseline="-25000" dirty="0"/>
              <a:t>1</a:t>
            </a:r>
            <a:r>
              <a:rPr lang="en-US" altLang="zh-CN" dirty="0"/>
              <a:t>f</a:t>
            </a:r>
            <a:r>
              <a:rPr lang="en-US" altLang="zh-CN" baseline="-25000" dirty="0"/>
              <a:t>2</a:t>
            </a:r>
            <a:r>
              <a:rPr lang="en-US" altLang="zh-CN" dirty="0"/>
              <a:t>)(x)|=|f</a:t>
            </a:r>
            <a:r>
              <a:rPr lang="en-US" altLang="zh-CN" baseline="-25000" dirty="0"/>
              <a:t>1</a:t>
            </a:r>
            <a:r>
              <a:rPr lang="en-US" altLang="zh-CN" dirty="0"/>
              <a:t>(x)||f</a:t>
            </a:r>
            <a:r>
              <a:rPr lang="en-US" altLang="zh-CN" baseline="-25000" dirty="0"/>
              <a:t>2</a:t>
            </a:r>
            <a:r>
              <a:rPr lang="en-US" altLang="zh-CN" dirty="0"/>
              <a:t>(x)|≤C</a:t>
            </a:r>
            <a:r>
              <a:rPr lang="en-US" altLang="zh-CN" baseline="-25000" dirty="0"/>
              <a:t>1</a:t>
            </a:r>
            <a:r>
              <a:rPr lang="en-US" altLang="zh-CN" dirty="0"/>
              <a:t>|g</a:t>
            </a:r>
            <a:r>
              <a:rPr lang="en-US" altLang="zh-CN" baseline="-25000" dirty="0"/>
              <a:t>1</a:t>
            </a:r>
            <a:r>
              <a:rPr lang="en-US" altLang="zh-CN" dirty="0"/>
              <a:t>(x)|C</a:t>
            </a:r>
            <a:r>
              <a:rPr lang="en-US" altLang="zh-CN" baseline="-25000" dirty="0"/>
              <a:t>2</a:t>
            </a:r>
            <a:r>
              <a:rPr lang="en-US" altLang="zh-CN" dirty="0"/>
              <a:t>|g</a:t>
            </a:r>
            <a:r>
              <a:rPr lang="en-US" altLang="zh-CN" baseline="-25000" dirty="0"/>
              <a:t>2</a:t>
            </a:r>
            <a:r>
              <a:rPr lang="en-US" altLang="zh-CN" dirty="0"/>
              <a:t>(x)|</a:t>
            </a:r>
            <a:endParaRPr lang="en-US" altLang="zh-CN" dirty="0"/>
          </a:p>
          <a:p>
            <a:pPr lvl="1">
              <a:buNone/>
            </a:pPr>
            <a:r>
              <a:rPr lang="en-US" altLang="zh-CN" dirty="0"/>
              <a:t>≤C</a:t>
            </a:r>
            <a:r>
              <a:rPr lang="en-US" altLang="zh-CN" baseline="-25000" dirty="0"/>
              <a:t>1</a:t>
            </a:r>
            <a:r>
              <a:rPr lang="en-US" altLang="zh-CN" dirty="0"/>
              <a:t>C</a:t>
            </a:r>
            <a:r>
              <a:rPr lang="en-US" altLang="zh-CN" baseline="-25000" dirty="0"/>
              <a:t>2</a:t>
            </a:r>
            <a:r>
              <a:rPr lang="en-US" altLang="zh-CN" dirty="0"/>
              <a:t>|(g</a:t>
            </a:r>
            <a:r>
              <a:rPr lang="en-US" altLang="zh-CN" baseline="-25000" dirty="0"/>
              <a:t>1</a:t>
            </a:r>
            <a:r>
              <a:rPr lang="en-US" altLang="zh-CN" dirty="0"/>
              <a:t>g</a:t>
            </a:r>
            <a:r>
              <a:rPr lang="en-US" altLang="zh-CN" baseline="-25000" dirty="0"/>
              <a:t>2</a:t>
            </a:r>
            <a:r>
              <a:rPr lang="en-US" altLang="zh-CN" dirty="0"/>
              <a:t>)(x)|≤C|(g</a:t>
            </a:r>
            <a:r>
              <a:rPr lang="en-US" altLang="zh-CN" baseline="-25000" dirty="0"/>
              <a:t>1</a:t>
            </a:r>
            <a:r>
              <a:rPr lang="en-US" altLang="zh-CN" dirty="0"/>
              <a:t>g</a:t>
            </a:r>
            <a:r>
              <a:rPr lang="en-US" altLang="zh-CN" baseline="-25000" dirty="0"/>
              <a:t>2</a:t>
            </a:r>
            <a:r>
              <a:rPr lang="en-US" altLang="zh-CN" dirty="0"/>
              <a:t>)(x)| (C= C</a:t>
            </a:r>
            <a:r>
              <a:rPr lang="en-US" altLang="zh-CN" baseline="-25000" dirty="0"/>
              <a:t>1</a:t>
            </a:r>
            <a:r>
              <a:rPr lang="en-US" altLang="zh-CN" dirty="0"/>
              <a:t>C</a:t>
            </a:r>
            <a:r>
              <a:rPr lang="en-US" altLang="zh-CN" baseline="-25000" dirty="0"/>
              <a:t>2</a:t>
            </a:r>
            <a:r>
              <a:rPr lang="en-US" altLang="zh-CN" dirty="0"/>
              <a:t>, k=max(k</a:t>
            </a:r>
            <a:r>
              <a:rPr lang="en-US" altLang="zh-CN" baseline="-25000" dirty="0"/>
              <a:t>1</a:t>
            </a:r>
            <a:r>
              <a:rPr lang="en-US" altLang="zh-CN" dirty="0"/>
              <a:t>,k</a:t>
            </a:r>
            <a:r>
              <a:rPr lang="en-US" altLang="zh-CN" baseline="-25000" dirty="0"/>
              <a:t>2</a:t>
            </a:r>
            <a:r>
              <a:rPr lang="en-US" altLang="zh-CN" dirty="0"/>
              <a:t>))</a:t>
            </a:r>
            <a:endParaRPr lang="en-US" altLang="zh-CN" dirty="0"/>
          </a:p>
          <a:p>
            <a:r>
              <a:rPr lang="en-US" altLang="zh-CN" dirty="0"/>
              <a:t>Corollary: f</a:t>
            </a:r>
            <a:r>
              <a:rPr lang="en-US" altLang="zh-CN" baseline="-25000" dirty="0"/>
              <a:t>1</a:t>
            </a:r>
            <a:r>
              <a:rPr lang="en-US" altLang="zh-CN" dirty="0"/>
              <a:t>(x) and f</a:t>
            </a:r>
            <a:r>
              <a:rPr lang="en-US" altLang="zh-CN" baseline="-25000" dirty="0"/>
              <a:t>2</a:t>
            </a:r>
            <a:r>
              <a:rPr lang="en-US" altLang="zh-CN" dirty="0"/>
              <a:t>(x) are both O(g(x)), then (f</a:t>
            </a:r>
            <a:r>
              <a:rPr lang="en-US" altLang="zh-CN" baseline="-25000" dirty="0"/>
              <a:t>1</a:t>
            </a:r>
            <a:r>
              <a:rPr lang="en-US" altLang="zh-CN" dirty="0"/>
              <a:t>+f</a:t>
            </a:r>
            <a:r>
              <a:rPr lang="en-US" altLang="zh-CN" baseline="-25000" dirty="0"/>
              <a:t>2</a:t>
            </a:r>
            <a:r>
              <a:rPr lang="en-US" altLang="zh-CN" dirty="0"/>
              <a:t>)(x) is O(g(x))</a:t>
            </a:r>
            <a:endParaRPr lang="en-US" altLang="zh-CN"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25603" name="Content Placeholder 2"/>
          <p:cNvSpPr>
            <a:spLocks noGrp="1"/>
          </p:cNvSpPr>
          <p:nvPr>
            <p:ph idx="1"/>
          </p:nvPr>
        </p:nvSpPr>
        <p:spPr/>
        <p:txBody>
          <a:bodyPr vert="horz" wrap="square" lIns="91440" tIns="45720" rIns="91440" bIns="45720" anchor="t"/>
          <a:p>
            <a:r>
              <a:rPr lang="en-US" altLang="zh-CN" dirty="0"/>
              <a:t>Big-O notation of f(n)=3n log(n!)+(n</a:t>
            </a:r>
            <a:r>
              <a:rPr lang="en-US" altLang="zh-CN" baseline="30000" dirty="0"/>
              <a:t>2</a:t>
            </a:r>
            <a:r>
              <a:rPr lang="en-US" altLang="zh-CN" dirty="0"/>
              <a:t>+3)logn where n is a positive integer</a:t>
            </a:r>
            <a:endParaRPr lang="en-US" altLang="zh-CN" dirty="0"/>
          </a:p>
          <a:p>
            <a:r>
              <a:rPr lang="en-US" altLang="zh-CN" dirty="0"/>
              <a:t>We know log(n!) is O(nlog n), so the first part is O(n</a:t>
            </a:r>
            <a:r>
              <a:rPr lang="en-US" altLang="zh-CN" baseline="30000" dirty="0"/>
              <a:t>2</a:t>
            </a:r>
            <a:r>
              <a:rPr lang="en-US" altLang="zh-CN" dirty="0"/>
              <a:t> log n)</a:t>
            </a:r>
            <a:endParaRPr lang="en-US" altLang="zh-CN" dirty="0"/>
          </a:p>
          <a:p>
            <a:r>
              <a:rPr lang="en-US" altLang="zh-CN" dirty="0"/>
              <a:t>As n</a:t>
            </a:r>
            <a:r>
              <a:rPr lang="en-US" altLang="zh-CN" baseline="30000" dirty="0"/>
              <a:t>2</a:t>
            </a:r>
            <a:r>
              <a:rPr lang="en-US" altLang="zh-CN" dirty="0"/>
              <a:t>+3&lt;2n</a:t>
            </a:r>
            <a:r>
              <a:rPr lang="en-US" altLang="zh-CN" baseline="30000" dirty="0"/>
              <a:t>2 </a:t>
            </a:r>
            <a:r>
              <a:rPr lang="en-US" altLang="zh-CN" dirty="0"/>
              <a:t>when n&gt;2, it follows that n</a:t>
            </a:r>
            <a:r>
              <a:rPr lang="en-US" altLang="zh-CN" baseline="30000" dirty="0"/>
              <a:t>2</a:t>
            </a:r>
            <a:r>
              <a:rPr lang="en-US" altLang="zh-CN" dirty="0"/>
              <a:t>+3 is O(n</a:t>
            </a:r>
            <a:r>
              <a:rPr lang="en-US" altLang="zh-CN" baseline="30000" dirty="0"/>
              <a:t>2</a:t>
            </a:r>
            <a:r>
              <a:rPr lang="en-US" altLang="zh-CN" dirty="0"/>
              <a:t>), and the second part is O(n</a:t>
            </a:r>
            <a:r>
              <a:rPr lang="en-US" altLang="zh-CN" baseline="30000" dirty="0"/>
              <a:t>2</a:t>
            </a:r>
            <a:r>
              <a:rPr lang="en-US" altLang="zh-CN" dirty="0"/>
              <a:t> log n)</a:t>
            </a:r>
            <a:endParaRPr lang="en-US" altLang="zh-CN" dirty="0"/>
          </a:p>
          <a:p>
            <a:r>
              <a:rPr lang="en-US" altLang="zh-CN" dirty="0"/>
              <a:t>So f(n) is O(n</a:t>
            </a:r>
            <a:r>
              <a:rPr lang="en-US" altLang="zh-CN" baseline="30000" dirty="0"/>
              <a:t>2</a:t>
            </a:r>
            <a:r>
              <a:rPr lang="en-US" altLang="zh-CN" dirty="0"/>
              <a:t> log n)</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26627" name="Content Placeholder 2"/>
          <p:cNvSpPr>
            <a:spLocks noGrp="1"/>
          </p:cNvSpPr>
          <p:nvPr>
            <p:ph idx="1"/>
          </p:nvPr>
        </p:nvSpPr>
        <p:spPr/>
        <p:txBody>
          <a:bodyPr vert="horz" wrap="square" lIns="91440" tIns="45720" rIns="91440" bIns="45720" anchor="t"/>
          <a:p>
            <a:r>
              <a:rPr lang="en-US" altLang="zh-CN" sz="2800" dirty="0"/>
              <a:t>Big-O notation of f(x)=(x+1) log(x</a:t>
            </a:r>
            <a:r>
              <a:rPr lang="en-US" altLang="zh-CN" sz="2800" baseline="30000" dirty="0"/>
              <a:t>2</a:t>
            </a:r>
            <a:r>
              <a:rPr lang="en-US" altLang="zh-CN" sz="2800" dirty="0"/>
              <a:t>+1) + 3 x</a:t>
            </a:r>
            <a:r>
              <a:rPr lang="en-US" altLang="zh-CN" sz="2800" baseline="30000" dirty="0"/>
              <a:t>2</a:t>
            </a:r>
            <a:endParaRPr lang="en-US" altLang="zh-CN" sz="2800" dirty="0"/>
          </a:p>
          <a:p>
            <a:r>
              <a:rPr lang="en-US" altLang="zh-CN" sz="2800" dirty="0"/>
              <a:t>Note (x+1) is O(x) and x</a:t>
            </a:r>
            <a:r>
              <a:rPr lang="en-US" altLang="zh-CN" sz="2800" baseline="30000" dirty="0"/>
              <a:t>2</a:t>
            </a:r>
            <a:r>
              <a:rPr lang="en-US" altLang="zh-CN" sz="2800" dirty="0"/>
              <a:t>+1 ≤2x</a:t>
            </a:r>
            <a:r>
              <a:rPr lang="en-US" altLang="zh-CN" sz="2800" baseline="30000" dirty="0"/>
              <a:t>2</a:t>
            </a:r>
            <a:r>
              <a:rPr lang="en-US" altLang="zh-CN" sz="2800" dirty="0"/>
              <a:t> when x&gt;1</a:t>
            </a:r>
            <a:endParaRPr lang="en-US" altLang="zh-CN" sz="2800" dirty="0"/>
          </a:p>
          <a:p>
            <a:r>
              <a:rPr lang="en-US" altLang="zh-CN" sz="2800" dirty="0"/>
              <a:t> So, log x</a:t>
            </a:r>
            <a:r>
              <a:rPr lang="en-US" altLang="zh-CN" sz="2800" baseline="30000" dirty="0"/>
              <a:t>2</a:t>
            </a:r>
            <a:r>
              <a:rPr lang="en-US" altLang="zh-CN" sz="2800" dirty="0"/>
              <a:t>+1 ≤ log(2x</a:t>
            </a:r>
            <a:r>
              <a:rPr lang="en-US" altLang="zh-CN" sz="2800" baseline="30000" dirty="0"/>
              <a:t>2</a:t>
            </a:r>
            <a:r>
              <a:rPr lang="en-US" altLang="zh-CN" sz="2800" dirty="0"/>
              <a:t>)=log 2+ log x</a:t>
            </a:r>
            <a:r>
              <a:rPr lang="en-US" altLang="zh-CN" sz="2800" baseline="30000" dirty="0"/>
              <a:t>2</a:t>
            </a:r>
            <a:r>
              <a:rPr lang="en-US" altLang="zh-CN" sz="2800" dirty="0"/>
              <a:t>=log 2+ 2 log x </a:t>
            </a:r>
            <a:endParaRPr lang="en-US" altLang="zh-CN" sz="2800" dirty="0"/>
          </a:p>
          <a:p>
            <a:pPr>
              <a:buNone/>
            </a:pPr>
            <a:r>
              <a:rPr lang="en-US" altLang="zh-CN" sz="2800" dirty="0"/>
              <a:t>     ≤ 3 log x if x &gt;2</a:t>
            </a:r>
            <a:endParaRPr lang="en-US" altLang="zh-CN" sz="2800" dirty="0"/>
          </a:p>
          <a:p>
            <a:r>
              <a:rPr lang="en-US" altLang="zh-CN" sz="2800" dirty="0"/>
              <a:t>Thus, log x</a:t>
            </a:r>
            <a:r>
              <a:rPr lang="en-US" altLang="zh-CN" sz="2800" baseline="30000" dirty="0"/>
              <a:t>2</a:t>
            </a:r>
            <a:r>
              <a:rPr lang="en-US" altLang="zh-CN" sz="2800" dirty="0"/>
              <a:t>+1 is O(log x)</a:t>
            </a:r>
            <a:endParaRPr lang="en-US" altLang="zh-CN" sz="2800" dirty="0"/>
          </a:p>
          <a:p>
            <a:r>
              <a:rPr lang="en-US" altLang="zh-CN" sz="2800" dirty="0"/>
              <a:t>The first part of f(x) is O(x log x)</a:t>
            </a:r>
            <a:endParaRPr lang="en-US" altLang="zh-CN" sz="2800" dirty="0"/>
          </a:p>
          <a:p>
            <a:r>
              <a:rPr lang="en-US" altLang="zh-CN" sz="2800" dirty="0"/>
              <a:t>Also, 3x</a:t>
            </a:r>
            <a:r>
              <a:rPr lang="en-US" altLang="zh-CN" sz="2800" baseline="30000" dirty="0"/>
              <a:t>2</a:t>
            </a:r>
            <a:r>
              <a:rPr lang="en-US" altLang="zh-CN" sz="2800" dirty="0"/>
              <a:t> is O(x</a:t>
            </a:r>
            <a:r>
              <a:rPr lang="en-US" altLang="zh-CN" sz="2800" baseline="30000" dirty="0"/>
              <a:t>2</a:t>
            </a:r>
            <a:r>
              <a:rPr lang="en-US" altLang="zh-CN" sz="2800" dirty="0"/>
              <a:t>)</a:t>
            </a:r>
            <a:endParaRPr lang="en-US" altLang="zh-CN" sz="2800" dirty="0"/>
          </a:p>
          <a:p>
            <a:r>
              <a:rPr lang="en-US" altLang="zh-CN" sz="2800" dirty="0"/>
              <a:t>So, f(x) is O(max(x log x, x</a:t>
            </a:r>
            <a:r>
              <a:rPr lang="en-US" altLang="zh-CN" sz="2800" baseline="30000" dirty="0"/>
              <a:t>2</a:t>
            </a:r>
            <a:r>
              <a:rPr lang="en-US" altLang="zh-CN" sz="2800" dirty="0"/>
              <a:t>))=O(x</a:t>
            </a:r>
            <a:r>
              <a:rPr lang="en-US" altLang="zh-CN" sz="2800" baseline="30000" dirty="0"/>
              <a:t>2</a:t>
            </a:r>
            <a:r>
              <a:rPr lang="en-US" altLang="zh-CN" sz="2800" dirty="0"/>
              <a:t>) as  x log x ≤ x</a:t>
            </a:r>
            <a:r>
              <a:rPr lang="en-US" altLang="zh-CN" sz="2800" baseline="30000" dirty="0"/>
              <a:t>2</a:t>
            </a:r>
            <a:r>
              <a:rPr lang="en-US" altLang="zh-CN" sz="2800" dirty="0"/>
              <a:t> for x &gt;1 </a:t>
            </a:r>
            <a:endParaRPr lang="en-US" altLang="zh-CN" sz="2800"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Big-Omega</a:t>
            </a:r>
            <a:endParaRPr lang="en-US" altLang="zh-CN" kern="1200" dirty="0">
              <a:solidFill>
                <a:srgbClr val="002060"/>
              </a:solidFill>
              <a:latin typeface="+mj-lt"/>
              <a:ea typeface="+mj-ea"/>
              <a:cs typeface="+mj-cs"/>
            </a:endParaRPr>
          </a:p>
        </p:txBody>
      </p:sp>
      <p:sp>
        <p:nvSpPr>
          <p:cNvPr id="27651" name="Content Placeholder 2"/>
          <p:cNvSpPr>
            <a:spLocks noGrp="1"/>
          </p:cNvSpPr>
          <p:nvPr>
            <p:ph idx="1"/>
          </p:nvPr>
        </p:nvSpPr>
        <p:spPr/>
        <p:txBody>
          <a:bodyPr vert="horz" wrap="square" lIns="91440" tIns="45720" rIns="91440" bIns="45720" anchor="t"/>
          <a:p>
            <a:r>
              <a:rPr lang="en-US" altLang="zh-CN" dirty="0"/>
              <a:t>Big-O notation does not provide a lower bound for the size of f(x) for large x</a:t>
            </a:r>
            <a:endParaRPr lang="en-US" altLang="zh-CN" dirty="0"/>
          </a:p>
          <a:p>
            <a:r>
              <a:rPr lang="en-US" altLang="zh-CN" dirty="0"/>
              <a:t>Let f and g be functions from the set of integers or the set of real numbers to the set of real numbers. We say f(x) is </a:t>
            </a:r>
            <a:r>
              <a:rPr lang="zh-CN" altLang="en-US" dirty="0">
                <a:latin typeface="Cambria Math" panose="02040503050406030204" pitchFamily="18" charset="0"/>
                <a:cs typeface="Cambria Math" panose="02040503050406030204" pitchFamily="18" charset="0"/>
              </a:rPr>
              <a:t>𝛺</a:t>
            </a:r>
            <a:r>
              <a:rPr lang="en-US" altLang="zh-CN" dirty="0">
                <a:latin typeface="Cambria Math" panose="02040503050406030204" pitchFamily="18" charset="0"/>
                <a:cs typeface="Cambria Math" panose="02040503050406030204" pitchFamily="18" charset="0"/>
              </a:rPr>
              <a:t>(g(x)) if there are positive constants C and k s.t.</a:t>
            </a:r>
            <a:endParaRPr lang="en-US" altLang="zh-CN" dirty="0">
              <a:latin typeface="Cambria Math" panose="02040503050406030204" pitchFamily="18" charset="0"/>
              <a:cs typeface="Cambria Math" panose="02040503050406030204" pitchFamily="18" charset="0"/>
            </a:endParaRPr>
          </a:p>
          <a:p>
            <a:pPr>
              <a:buNone/>
            </a:pPr>
            <a:r>
              <a:rPr lang="en-US" altLang="zh-CN" dirty="0">
                <a:latin typeface="Cambria Math" panose="02040503050406030204" pitchFamily="18" charset="0"/>
                <a:cs typeface="Cambria Math" panose="02040503050406030204" pitchFamily="18" charset="0"/>
              </a:rPr>
              <a:t>    |f(x)|≥C|g(x)| when x&gt;k</a:t>
            </a:r>
            <a:endParaRPr lang="en-US" altLang="zh-CN" dirty="0">
              <a:latin typeface="Cambria Math" panose="02040503050406030204" pitchFamily="18" charset="0"/>
              <a:cs typeface="Cambria Math" panose="02040503050406030204" pitchFamily="18" charset="0"/>
            </a:endParaRPr>
          </a:p>
          <a:p>
            <a:r>
              <a:rPr lang="en-US" altLang="zh-CN" dirty="0">
                <a:latin typeface="Cambria Math" panose="02040503050406030204" pitchFamily="18" charset="0"/>
                <a:cs typeface="Cambria Math" panose="02040503050406030204" pitchFamily="18" charset="0"/>
              </a:rPr>
              <a:t>Read as f(x) is big-Omega of g(x)</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	</a:t>
            </a:r>
            <a:endParaRPr lang="en-US" altLang="zh-CN" kern="1200" dirty="0">
              <a:solidFill>
                <a:srgbClr val="002060"/>
              </a:solidFill>
              <a:latin typeface="+mj-lt"/>
              <a:ea typeface="+mj-ea"/>
              <a:cs typeface="+mj-cs"/>
            </a:endParaRPr>
          </a:p>
        </p:txBody>
      </p:sp>
      <p:sp>
        <p:nvSpPr>
          <p:cNvPr id="28675" name="Content Placeholder 2"/>
          <p:cNvSpPr>
            <a:spLocks noGrp="1"/>
          </p:cNvSpPr>
          <p:nvPr>
            <p:ph idx="1"/>
          </p:nvPr>
        </p:nvSpPr>
        <p:spPr/>
        <p:txBody>
          <a:bodyPr vert="horz" wrap="square" lIns="91440" tIns="45720" rIns="91440" bIns="45720" anchor="t"/>
          <a:p>
            <a:r>
              <a:rPr lang="en-US" altLang="zh-CN" dirty="0"/>
              <a:t>f(x)=8x</a:t>
            </a:r>
            <a:r>
              <a:rPr lang="en-US" altLang="zh-CN" baseline="30000" dirty="0"/>
              <a:t>3</a:t>
            </a:r>
            <a:r>
              <a:rPr lang="en-US" altLang="zh-CN" dirty="0"/>
              <a:t>+5x</a:t>
            </a:r>
            <a:r>
              <a:rPr lang="en-US" altLang="zh-CN" baseline="30000" dirty="0"/>
              <a:t>2</a:t>
            </a:r>
            <a:r>
              <a:rPr lang="en-US" altLang="zh-CN" dirty="0"/>
              <a:t>+7 is </a:t>
            </a:r>
            <a:r>
              <a:rPr lang="zh-CN" altLang="en-US" dirty="0">
                <a:latin typeface="Cambria Math" panose="02040503050406030204" pitchFamily="18" charset="0"/>
                <a:cs typeface="Cambria Math" panose="02040503050406030204" pitchFamily="18" charset="0"/>
              </a:rPr>
              <a:t>𝛺</a:t>
            </a:r>
            <a:r>
              <a:rPr lang="en-US" altLang="zh-CN" dirty="0">
                <a:latin typeface="Cambria Math" panose="02040503050406030204" pitchFamily="18" charset="0"/>
                <a:cs typeface="Cambria Math" panose="02040503050406030204" pitchFamily="18" charset="0"/>
              </a:rPr>
              <a:t>(g(x)) where g(x)=x</a:t>
            </a:r>
            <a:r>
              <a:rPr lang="en-US" altLang="zh-CN" baseline="30000" dirty="0">
                <a:latin typeface="Cambria Math" panose="02040503050406030204" pitchFamily="18" charset="0"/>
                <a:cs typeface="Cambria Math" panose="02040503050406030204" pitchFamily="18" charset="0"/>
              </a:rPr>
              <a:t>3</a:t>
            </a:r>
            <a:endParaRPr lang="en-US" altLang="zh-CN" baseline="30000" dirty="0">
              <a:latin typeface="Cambria Math" panose="02040503050406030204" pitchFamily="18" charset="0"/>
              <a:cs typeface="Cambria Math" panose="02040503050406030204" pitchFamily="18" charset="0"/>
            </a:endParaRPr>
          </a:p>
          <a:p>
            <a:r>
              <a:rPr lang="en-US" altLang="zh-CN" dirty="0"/>
              <a:t> It is easy to see as f(x)= 8x</a:t>
            </a:r>
            <a:r>
              <a:rPr lang="en-US" altLang="zh-CN" baseline="30000" dirty="0"/>
              <a:t>3</a:t>
            </a:r>
            <a:r>
              <a:rPr lang="en-US" altLang="zh-CN" dirty="0"/>
              <a:t>+5x</a:t>
            </a:r>
            <a:r>
              <a:rPr lang="en-US" altLang="zh-CN" baseline="30000" dirty="0"/>
              <a:t>2</a:t>
            </a:r>
            <a:r>
              <a:rPr lang="en-US" altLang="zh-CN" dirty="0"/>
              <a:t>+7</a:t>
            </a:r>
            <a:r>
              <a:rPr lang="en-US" altLang="zh-CN" dirty="0">
                <a:latin typeface="Cambria Math" panose="02040503050406030204" pitchFamily="18" charset="0"/>
                <a:cs typeface="Cambria Math" panose="02040503050406030204" pitchFamily="18" charset="0"/>
              </a:rPr>
              <a:t>≥8x</a:t>
            </a:r>
            <a:r>
              <a:rPr lang="en-US" altLang="zh-CN" baseline="30000" dirty="0">
                <a:latin typeface="Cambria Math" panose="02040503050406030204" pitchFamily="18" charset="0"/>
                <a:cs typeface="Cambria Math" panose="02040503050406030204" pitchFamily="18" charset="0"/>
              </a:rPr>
              <a:t>3 </a:t>
            </a:r>
            <a:r>
              <a:rPr lang="en-US" altLang="zh-CN" dirty="0">
                <a:latin typeface="Cambria Math" panose="02040503050406030204" pitchFamily="18" charset="0"/>
                <a:cs typeface="Cambria Math" panose="02040503050406030204" pitchFamily="18" charset="0"/>
              </a:rPr>
              <a:t>for all positive numbers x</a:t>
            </a:r>
            <a:endParaRPr lang="en-US" altLang="zh-CN" dirty="0">
              <a:latin typeface="Cambria Math" panose="02040503050406030204" pitchFamily="18" charset="0"/>
              <a:cs typeface="Cambria Math" panose="02040503050406030204" pitchFamily="18" charset="0"/>
            </a:endParaRPr>
          </a:p>
          <a:p>
            <a:r>
              <a:rPr lang="en-US" altLang="zh-CN" dirty="0">
                <a:latin typeface="Cambria Math" panose="02040503050406030204" pitchFamily="18" charset="0"/>
                <a:cs typeface="Cambria Math" panose="02040503050406030204" pitchFamily="18" charset="0"/>
              </a:rPr>
              <a:t>This is equivalent to say g(x)=x</a:t>
            </a:r>
            <a:r>
              <a:rPr lang="en-US" altLang="zh-CN" baseline="30000" dirty="0">
                <a:latin typeface="Cambria Math" panose="02040503050406030204" pitchFamily="18" charset="0"/>
                <a:cs typeface="Cambria Math" panose="02040503050406030204" pitchFamily="18" charset="0"/>
              </a:rPr>
              <a:t>3</a:t>
            </a:r>
            <a:r>
              <a:rPr lang="en-US" altLang="zh-CN" dirty="0">
                <a:latin typeface="Cambria Math" panose="02040503050406030204" pitchFamily="18" charset="0"/>
                <a:cs typeface="Cambria Math" panose="02040503050406030204" pitchFamily="18" charset="0"/>
              </a:rPr>
              <a:t> is O(</a:t>
            </a:r>
            <a:r>
              <a:rPr lang="en-US" altLang="zh-CN" dirty="0"/>
              <a:t>8x</a:t>
            </a:r>
            <a:r>
              <a:rPr lang="en-US" altLang="zh-CN" baseline="30000" dirty="0"/>
              <a:t>3</a:t>
            </a:r>
            <a:r>
              <a:rPr lang="en-US" altLang="zh-CN" dirty="0"/>
              <a:t>+5x</a:t>
            </a:r>
            <a:r>
              <a:rPr lang="en-US" altLang="zh-CN" baseline="30000" dirty="0"/>
              <a:t>2</a:t>
            </a:r>
            <a:r>
              <a:rPr lang="en-US" altLang="zh-CN" dirty="0"/>
              <a:t>+7)</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Big-Theta notation</a:t>
            </a:r>
            <a:endParaRPr lang="en-US" altLang="zh-CN" kern="1200" dirty="0">
              <a:solidFill>
                <a:srgbClr val="002060"/>
              </a:solidFill>
              <a:latin typeface="+mj-lt"/>
              <a:ea typeface="+mj-ea"/>
              <a:cs typeface="+mj-cs"/>
            </a:endParaRPr>
          </a:p>
        </p:txBody>
      </p:sp>
      <p:sp>
        <p:nvSpPr>
          <p:cNvPr id="29699" name="Content Placeholder 2"/>
          <p:cNvSpPr>
            <a:spLocks noGrp="1"/>
          </p:cNvSpPr>
          <p:nvPr>
            <p:ph idx="1"/>
          </p:nvPr>
        </p:nvSpPr>
        <p:spPr/>
        <p:txBody>
          <a:bodyPr vert="horz" wrap="square" lIns="91440" tIns="45720" rIns="91440" bIns="45720" anchor="t"/>
          <a:p>
            <a:r>
              <a:rPr lang="en-US" altLang="zh-CN" dirty="0"/>
              <a:t>Want a reference function g(x) s.t. f(x) is O(g(x)) and f(x) is </a:t>
            </a:r>
            <a:r>
              <a:rPr lang="zh-CN" altLang="en-US" dirty="0">
                <a:latin typeface="Cambria Math" panose="02040503050406030204" pitchFamily="18" charset="0"/>
                <a:cs typeface="Cambria Math" panose="02040503050406030204" pitchFamily="18" charset="0"/>
              </a:rPr>
              <a:t>𝛺</a:t>
            </a:r>
            <a:r>
              <a:rPr lang="en-US" altLang="zh-CN" dirty="0">
                <a:latin typeface="Cambria Math" panose="02040503050406030204" pitchFamily="18" charset="0"/>
                <a:cs typeface="Cambria Math" panose="02040503050406030204" pitchFamily="18" charset="0"/>
              </a:rPr>
              <a:t>(g(x))</a:t>
            </a:r>
            <a:endParaRPr lang="en-US" altLang="zh-CN" dirty="0">
              <a:latin typeface="Cambria Math" panose="02040503050406030204" pitchFamily="18" charset="0"/>
              <a:cs typeface="Cambria Math" panose="02040503050406030204" pitchFamily="18" charset="0"/>
            </a:endParaRPr>
          </a:p>
          <a:p>
            <a:r>
              <a:rPr lang="en-US" altLang="zh-CN" dirty="0">
                <a:latin typeface="Cambria Math" panose="02040503050406030204" pitchFamily="18" charset="0"/>
                <a:cs typeface="Cambria Math" panose="02040503050406030204" pitchFamily="18" charset="0"/>
              </a:rPr>
              <a:t>Let f and g be functions from the set of integers or the set of real numbers to the set of real numbers. We say that f(x) is </a:t>
            </a:r>
            <a:r>
              <a:rPr lang="zh-CN" altLang="en-US" dirty="0">
                <a:latin typeface="Cambria Math" panose="02040503050406030204" pitchFamily="18" charset="0"/>
                <a:cs typeface="Cambria Math" panose="02040503050406030204" pitchFamily="18" charset="0"/>
              </a:rPr>
              <a:t>𝛳</a:t>
            </a:r>
            <a:r>
              <a:rPr lang="en-US" altLang="zh-CN" dirty="0">
                <a:latin typeface="Cambria Math" panose="02040503050406030204" pitchFamily="18" charset="0"/>
                <a:cs typeface="Cambria Math" panose="02040503050406030204" pitchFamily="18" charset="0"/>
              </a:rPr>
              <a:t>(g(x)) if f(x) is O(g(x)) and f(x) is </a:t>
            </a:r>
            <a:r>
              <a:rPr lang="zh-CN" altLang="en-US" dirty="0">
                <a:latin typeface="Cambria Math" panose="02040503050406030204" pitchFamily="18" charset="0"/>
                <a:cs typeface="Cambria Math" panose="02040503050406030204" pitchFamily="18" charset="0"/>
              </a:rPr>
              <a:t>𝛺</a:t>
            </a:r>
            <a:r>
              <a:rPr lang="en-US" altLang="zh-CN" dirty="0">
                <a:latin typeface="Cambria Math" panose="02040503050406030204" pitchFamily="18" charset="0"/>
                <a:cs typeface="Cambria Math" panose="02040503050406030204" pitchFamily="18" charset="0"/>
              </a:rPr>
              <a:t>(g(x))</a:t>
            </a:r>
            <a:endParaRPr lang="en-US" altLang="zh-CN" dirty="0">
              <a:latin typeface="Cambria Math" panose="02040503050406030204" pitchFamily="18" charset="0"/>
              <a:cs typeface="Cambria Math" panose="02040503050406030204" pitchFamily="18" charset="0"/>
            </a:endParaRPr>
          </a:p>
          <a:p>
            <a:r>
              <a:rPr lang="en-US" altLang="zh-CN" dirty="0">
                <a:latin typeface="Cambria Math" panose="02040503050406030204" pitchFamily="18" charset="0"/>
                <a:cs typeface="Cambria Math" panose="02040503050406030204" pitchFamily="18" charset="0"/>
              </a:rPr>
              <a:t>When f(x) is </a:t>
            </a:r>
            <a:r>
              <a:rPr lang="zh-CN" altLang="en-US" dirty="0">
                <a:latin typeface="Cambria Math" panose="02040503050406030204" pitchFamily="18" charset="0"/>
                <a:cs typeface="Cambria Math" panose="02040503050406030204" pitchFamily="18" charset="0"/>
              </a:rPr>
              <a:t>𝛳</a:t>
            </a:r>
            <a:r>
              <a:rPr lang="en-US" altLang="zh-CN" dirty="0">
                <a:latin typeface="Cambria Math" panose="02040503050406030204" pitchFamily="18" charset="0"/>
                <a:cs typeface="Cambria Math" panose="02040503050406030204" pitchFamily="18" charset="0"/>
              </a:rPr>
              <a:t>(g(x)) , we say f is big-Theta of g(x), and we also say f(x) is of order g(x)</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Big Theta-notation</a:t>
            </a:r>
            <a:endParaRPr lang="en-US" altLang="zh-CN" kern="1200" dirty="0">
              <a:solidFill>
                <a:srgbClr val="002060"/>
              </a:solidFill>
              <a:latin typeface="+mj-lt"/>
              <a:ea typeface="+mj-ea"/>
              <a:cs typeface="+mj-cs"/>
            </a:endParaRPr>
          </a:p>
        </p:txBody>
      </p:sp>
      <p:sp>
        <p:nvSpPr>
          <p:cNvPr id="30723" name="Content Placeholder 2"/>
          <p:cNvSpPr>
            <a:spLocks noGrp="1"/>
          </p:cNvSpPr>
          <p:nvPr>
            <p:ph idx="1"/>
          </p:nvPr>
        </p:nvSpPr>
        <p:spPr/>
        <p:txBody>
          <a:bodyPr vert="horz" wrap="square" lIns="91440" tIns="45720" rIns="91440" bIns="45720" anchor="t"/>
          <a:p>
            <a:r>
              <a:rPr lang="en-US" altLang="zh-CN" dirty="0"/>
              <a:t>When f(x) is</a:t>
            </a:r>
            <a:r>
              <a:rPr lang="en-US" altLang="zh-CN" dirty="0">
                <a:latin typeface="Cambria Math" panose="02040503050406030204" pitchFamily="18" charset="0"/>
                <a:cs typeface="Cambria Math" panose="02040503050406030204" pitchFamily="18" charset="0"/>
              </a:rPr>
              <a:t> </a:t>
            </a:r>
            <a:r>
              <a:rPr lang="zh-CN" altLang="en-US" dirty="0">
                <a:latin typeface="Cambria Math" panose="02040503050406030204" pitchFamily="18" charset="0"/>
                <a:cs typeface="Cambria Math" panose="02040503050406030204" pitchFamily="18" charset="0"/>
              </a:rPr>
              <a:t>𝛳</a:t>
            </a:r>
            <a:r>
              <a:rPr lang="en-US" altLang="zh-CN" dirty="0">
                <a:latin typeface="Cambria Math" panose="02040503050406030204" pitchFamily="18" charset="0"/>
                <a:cs typeface="Cambria Math" panose="02040503050406030204" pitchFamily="18" charset="0"/>
              </a:rPr>
              <a:t>(g(x)), g(x) is </a:t>
            </a:r>
            <a:r>
              <a:rPr lang="zh-CN" altLang="en-US" dirty="0">
                <a:latin typeface="Cambria Math" panose="02040503050406030204" pitchFamily="18" charset="0"/>
                <a:cs typeface="Cambria Math" panose="02040503050406030204" pitchFamily="18" charset="0"/>
              </a:rPr>
              <a:t>𝛳</a:t>
            </a:r>
            <a:r>
              <a:rPr lang="en-US" altLang="zh-CN" dirty="0">
                <a:latin typeface="Cambria Math" panose="02040503050406030204" pitchFamily="18" charset="0"/>
                <a:cs typeface="Cambria Math" panose="02040503050406030204" pitchFamily="18" charset="0"/>
              </a:rPr>
              <a:t>(f(x))</a:t>
            </a:r>
            <a:endParaRPr lang="en-US" altLang="zh-CN" dirty="0">
              <a:latin typeface="Cambria Math" panose="02040503050406030204" pitchFamily="18" charset="0"/>
              <a:cs typeface="Cambria Math" panose="02040503050406030204" pitchFamily="18" charset="0"/>
            </a:endParaRPr>
          </a:p>
          <a:p>
            <a:r>
              <a:rPr lang="en-US" altLang="zh-CN" dirty="0">
                <a:latin typeface="Cambria Math" panose="02040503050406030204" pitchFamily="18" charset="0"/>
                <a:cs typeface="Cambria Math" panose="02040503050406030204" pitchFamily="18" charset="0"/>
              </a:rPr>
              <a:t>f(x) is </a:t>
            </a:r>
            <a:r>
              <a:rPr lang="zh-CN" altLang="en-US" dirty="0">
                <a:latin typeface="Cambria Math" panose="02040503050406030204" pitchFamily="18" charset="0"/>
                <a:cs typeface="Cambria Math" panose="02040503050406030204" pitchFamily="18" charset="0"/>
              </a:rPr>
              <a:t>𝛳</a:t>
            </a:r>
            <a:r>
              <a:rPr lang="en-US" altLang="zh-CN" dirty="0">
                <a:latin typeface="Cambria Math" panose="02040503050406030204" pitchFamily="18" charset="0"/>
                <a:cs typeface="Cambria Math" panose="02040503050406030204" pitchFamily="18" charset="0"/>
              </a:rPr>
              <a:t>(g(x)) if and only if f(x) is O(g(x)) and g(x) is O(f(x))</a:t>
            </a:r>
            <a:endParaRPr lang="en-US" altLang="zh-CN" dirty="0">
              <a:latin typeface="Cambria Math" panose="02040503050406030204" pitchFamily="18" charset="0"/>
              <a:ea typeface="Cambria Math" panose="02040503050406030204" pitchFamily="18" charset="0"/>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31747" name="Content Placeholder 2"/>
          <p:cNvSpPr>
            <a:spLocks noGrp="1"/>
          </p:cNvSpPr>
          <p:nvPr>
            <p:ph idx="1"/>
          </p:nvPr>
        </p:nvSpPr>
        <p:spPr/>
        <p:txBody>
          <a:bodyPr vert="horz" wrap="square" lIns="91440" tIns="45720" rIns="91440" bIns="45720" anchor="t"/>
          <a:p>
            <a:r>
              <a:rPr lang="en-US" altLang="zh-CN" dirty="0">
                <a:latin typeface="Cambria Math" panose="02040503050406030204" pitchFamily="18" charset="0"/>
                <a:cs typeface="Cambria Math" panose="02040503050406030204" pitchFamily="18" charset="0"/>
              </a:rPr>
              <a:t>Let f(n)=1+2+</a:t>
            </a:r>
            <a:r>
              <a:rPr lang="en-US" altLang="zh-CN" dirty="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cs typeface="Cambria Math" panose="02040503050406030204" pitchFamily="18" charset="0"/>
              </a:rPr>
              <a:t>+n. We know that f(n) is O(n</a:t>
            </a:r>
            <a:r>
              <a:rPr lang="en-US" altLang="zh-CN" baseline="30000" dirty="0">
                <a:latin typeface="Cambria Math" panose="02040503050406030204" pitchFamily="18" charset="0"/>
                <a:cs typeface="Cambria Math" panose="02040503050406030204" pitchFamily="18" charset="0"/>
              </a:rPr>
              <a:t>2</a:t>
            </a:r>
            <a:r>
              <a:rPr lang="en-US" altLang="zh-CN" dirty="0">
                <a:latin typeface="Cambria Math" panose="02040503050406030204" pitchFamily="18" charset="0"/>
                <a:cs typeface="Cambria Math" panose="02040503050406030204" pitchFamily="18" charset="0"/>
              </a:rPr>
              <a:t>), to show that f(x) is of order n</a:t>
            </a:r>
            <a:r>
              <a:rPr lang="en-US" altLang="zh-CN" baseline="30000" dirty="0">
                <a:latin typeface="Cambria Math" panose="02040503050406030204" pitchFamily="18" charset="0"/>
                <a:cs typeface="Cambria Math" panose="02040503050406030204" pitchFamily="18" charset="0"/>
              </a:rPr>
              <a:t>2</a:t>
            </a:r>
            <a:r>
              <a:rPr lang="en-US" altLang="zh-CN" dirty="0">
                <a:latin typeface="Cambria Math" panose="02040503050406030204" pitchFamily="18" charset="0"/>
                <a:cs typeface="Cambria Math" panose="02040503050406030204" pitchFamily="18" charset="0"/>
              </a:rPr>
              <a:t>, we need to find C and k s.t. f(n)&gt;Cn</a:t>
            </a:r>
            <a:r>
              <a:rPr lang="en-US" altLang="zh-CN" baseline="30000" dirty="0">
                <a:latin typeface="Cambria Math" panose="02040503050406030204" pitchFamily="18" charset="0"/>
                <a:cs typeface="Cambria Math" panose="02040503050406030204" pitchFamily="18" charset="0"/>
              </a:rPr>
              <a:t>2</a:t>
            </a:r>
            <a:r>
              <a:rPr lang="en-US" altLang="zh-CN" dirty="0">
                <a:latin typeface="Cambria Math" panose="02040503050406030204" pitchFamily="18" charset="0"/>
                <a:cs typeface="Cambria Math" panose="02040503050406030204" pitchFamily="18" charset="0"/>
              </a:rPr>
              <a:t> for large n</a:t>
            </a:r>
            <a:endParaRPr lang="en-US" altLang="zh-CN" dirty="0">
              <a:latin typeface="Cambria Math" panose="02040503050406030204" pitchFamily="18" charset="0"/>
              <a:cs typeface="Cambria Math" panose="02040503050406030204" pitchFamily="18" charset="0"/>
            </a:endParaRPr>
          </a:p>
          <a:p>
            <a:endParaRPr lang="en-US" altLang="zh-CN" dirty="0">
              <a:latin typeface="Cambria Math" panose="02040503050406030204" pitchFamily="18" charset="0"/>
              <a:cs typeface="Cambria Math" panose="02040503050406030204" pitchFamily="18" charset="0"/>
            </a:endParaRPr>
          </a:p>
          <a:p>
            <a:endParaRPr lang="en-US" altLang="zh-CN" dirty="0">
              <a:latin typeface="Cambria Math" panose="02040503050406030204" pitchFamily="18" charset="0"/>
              <a:cs typeface="Cambria Math" panose="02040503050406030204" pitchFamily="18" charset="0"/>
            </a:endParaRPr>
          </a:p>
          <a:p>
            <a:endParaRPr lang="en-US" altLang="zh-CN" dirty="0">
              <a:latin typeface="Cambria Math" panose="02040503050406030204" pitchFamily="18" charset="0"/>
              <a:cs typeface="Cambria Math" panose="02040503050406030204" pitchFamily="18" charset="0"/>
            </a:endParaRPr>
          </a:p>
          <a:p>
            <a:endParaRPr lang="en-US" altLang="zh-CN" dirty="0">
              <a:latin typeface="Cambria Math" panose="02040503050406030204" pitchFamily="18" charset="0"/>
              <a:cs typeface="Cambria Math" panose="02040503050406030204" pitchFamily="18" charset="0"/>
            </a:endParaRPr>
          </a:p>
          <a:p>
            <a:r>
              <a:rPr lang="en-US" altLang="zh-CN" dirty="0">
                <a:latin typeface="Cambria Math" panose="02040503050406030204" pitchFamily="18" charset="0"/>
                <a:cs typeface="Cambria Math" panose="02040503050406030204" pitchFamily="18" charset="0"/>
              </a:rPr>
              <a:t>f(n) is O(n</a:t>
            </a:r>
            <a:r>
              <a:rPr lang="en-US" altLang="zh-CN" baseline="30000" dirty="0">
                <a:latin typeface="Cambria Math" panose="02040503050406030204" pitchFamily="18" charset="0"/>
                <a:cs typeface="Cambria Math" panose="02040503050406030204" pitchFamily="18" charset="0"/>
              </a:rPr>
              <a:t>2</a:t>
            </a:r>
            <a:r>
              <a:rPr lang="en-US" altLang="zh-CN" dirty="0">
                <a:latin typeface="Cambria Math" panose="02040503050406030204" pitchFamily="18" charset="0"/>
                <a:cs typeface="Cambria Math" panose="02040503050406030204" pitchFamily="18" charset="0"/>
              </a:rPr>
              <a:t>) and</a:t>
            </a:r>
            <a:r>
              <a:rPr lang="en-US" altLang="zh-CN" baseline="30000" dirty="0">
                <a:latin typeface="Cambria Math" panose="02040503050406030204" pitchFamily="18" charset="0"/>
                <a:cs typeface="Cambria Math" panose="02040503050406030204" pitchFamily="18" charset="0"/>
              </a:rPr>
              <a:t> </a:t>
            </a:r>
            <a:r>
              <a:rPr lang="zh-CN" altLang="en-US" dirty="0">
                <a:latin typeface="Cambria Math" panose="02040503050406030204" pitchFamily="18" charset="0"/>
                <a:cs typeface="Cambria Math" panose="02040503050406030204" pitchFamily="18" charset="0"/>
              </a:rPr>
              <a:t>𝛺</a:t>
            </a:r>
            <a:r>
              <a:rPr lang="en-US" altLang="zh-CN" dirty="0">
                <a:latin typeface="Cambria Math" panose="02040503050406030204" pitchFamily="18" charset="0"/>
                <a:cs typeface="Cambria Math" panose="02040503050406030204" pitchFamily="18" charset="0"/>
              </a:rPr>
              <a:t>(n</a:t>
            </a:r>
            <a:r>
              <a:rPr lang="en-US" altLang="zh-CN" baseline="30000" dirty="0">
                <a:latin typeface="Cambria Math" panose="02040503050406030204" pitchFamily="18" charset="0"/>
                <a:cs typeface="Cambria Math" panose="02040503050406030204" pitchFamily="18" charset="0"/>
              </a:rPr>
              <a:t>2</a:t>
            </a:r>
            <a:r>
              <a:rPr lang="en-US" altLang="zh-CN" dirty="0">
                <a:latin typeface="Cambria Math" panose="02040503050406030204" pitchFamily="18" charset="0"/>
                <a:cs typeface="Cambria Math" panose="02040503050406030204" pitchFamily="18" charset="0"/>
              </a:rPr>
              <a:t>),  thus f(n) is </a:t>
            </a:r>
            <a:r>
              <a:rPr lang="zh-CN" altLang="en-US" dirty="0">
                <a:latin typeface="Cambria Math" panose="02040503050406030204" pitchFamily="18" charset="0"/>
                <a:cs typeface="Cambria Math" panose="02040503050406030204" pitchFamily="18" charset="0"/>
              </a:rPr>
              <a:t>𝛳</a:t>
            </a:r>
            <a:r>
              <a:rPr lang="en-US" altLang="zh-CN" dirty="0">
                <a:latin typeface="Cambria Math" panose="02040503050406030204" pitchFamily="18" charset="0"/>
                <a:cs typeface="Cambria Math" panose="02040503050406030204" pitchFamily="18" charset="0"/>
              </a:rPr>
              <a:t>(n</a:t>
            </a:r>
            <a:r>
              <a:rPr lang="en-US" altLang="zh-CN" baseline="30000" dirty="0">
                <a:latin typeface="Cambria Math" panose="02040503050406030204" pitchFamily="18" charset="0"/>
                <a:cs typeface="Cambria Math" panose="02040503050406030204" pitchFamily="18" charset="0"/>
              </a:rPr>
              <a:t>2</a:t>
            </a:r>
            <a:r>
              <a:rPr lang="en-US" altLang="zh-CN" dirty="0">
                <a:latin typeface="Cambria Math" panose="02040503050406030204" pitchFamily="18" charset="0"/>
                <a:cs typeface="Cambria Math" panose="02040503050406030204" pitchFamily="18" charset="0"/>
              </a:rPr>
              <a:t>)</a:t>
            </a:r>
            <a:endParaRPr lang="en-US" altLang="zh-CN" dirty="0"/>
          </a:p>
          <a:p>
            <a:pPr>
              <a:buNone/>
            </a:pPr>
            <a:r>
              <a:rPr lang="en-US" altLang="zh-CN" dirty="0"/>
              <a:t>    </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aphicFrame>
        <p:nvGraphicFramePr>
          <p:cNvPr id="31749" name="Object 2"/>
          <p:cNvGraphicFramePr>
            <a:graphicFrameLocks noChangeAspect="1"/>
          </p:cNvGraphicFramePr>
          <p:nvPr/>
        </p:nvGraphicFramePr>
        <p:xfrm>
          <a:off x="2286000" y="3352800"/>
          <a:ext cx="4351338" cy="1905000"/>
        </p:xfrm>
        <a:graphic>
          <a:graphicData uri="http://schemas.openxmlformats.org/presentationml/2006/ole">
            <mc:AlternateContent xmlns:mc="http://schemas.openxmlformats.org/markup-compatibility/2006">
              <mc:Choice xmlns:v="urn:schemas-microsoft-com:vml" Requires="v">
                <p:oleObj spid="_x0000_s3078" name="" r:id="rId1" imgW="2552700" imgH="1117600" progId="Equation.3">
                  <p:embed/>
                </p:oleObj>
              </mc:Choice>
              <mc:Fallback>
                <p:oleObj name="" r:id="rId1" imgW="2552700" imgH="1117600" progId="Equation.3">
                  <p:embed/>
                  <p:pic>
                    <p:nvPicPr>
                      <p:cNvPr id="0" name="图片 3077"/>
                      <p:cNvPicPr/>
                      <p:nvPr/>
                    </p:nvPicPr>
                    <p:blipFill>
                      <a:blip r:embed="rId2"/>
                      <a:stretch>
                        <a:fillRect/>
                      </a:stretch>
                    </p:blipFill>
                    <p:spPr>
                      <a:xfrm>
                        <a:off x="2286000" y="3352800"/>
                        <a:ext cx="4351338" cy="1905000"/>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Prosperities of algorithm</a:t>
            </a:r>
            <a:endParaRPr lang="en-US" altLang="zh-CN" kern="1200" dirty="0">
              <a:solidFill>
                <a:srgbClr val="002060"/>
              </a:solidFill>
              <a:latin typeface="+mj-lt"/>
              <a:ea typeface="+mj-ea"/>
              <a:cs typeface="+mj-cs"/>
            </a:endParaRPr>
          </a:p>
        </p:txBody>
      </p:sp>
      <p:sp>
        <p:nvSpPr>
          <p:cNvPr id="11267" name="Content Placeholder 2"/>
          <p:cNvSpPr>
            <a:spLocks noGrp="1"/>
          </p:cNvSpPr>
          <p:nvPr>
            <p:ph idx="1"/>
          </p:nvPr>
        </p:nvSpPr>
        <p:spPr/>
        <p:txBody>
          <a:bodyPr vert="horz" wrap="square" lIns="91440" tIns="45720" rIns="91440" bIns="45720" anchor="t"/>
          <a:p>
            <a:r>
              <a:rPr lang="en-US" altLang="zh-CN" sz="2400" b="1" dirty="0"/>
              <a:t>Input</a:t>
            </a:r>
            <a:r>
              <a:rPr lang="en-US" altLang="zh-CN" sz="2400" dirty="0"/>
              <a:t>: input values from a specified set</a:t>
            </a:r>
            <a:endParaRPr lang="en-US" altLang="zh-CN" sz="2400" dirty="0"/>
          </a:p>
          <a:p>
            <a:r>
              <a:rPr lang="en-US" altLang="zh-CN" sz="2400" b="1" dirty="0"/>
              <a:t>Output</a:t>
            </a:r>
            <a:r>
              <a:rPr lang="en-US" altLang="zh-CN" sz="2400" dirty="0"/>
              <a:t>: for each set of input values, an algorithm produces output value from a specified set</a:t>
            </a:r>
            <a:endParaRPr lang="en-US" altLang="zh-CN" sz="2400" dirty="0"/>
          </a:p>
          <a:p>
            <a:r>
              <a:rPr lang="en-US" altLang="zh-CN" sz="2400" b="1" dirty="0"/>
              <a:t>Definiteness</a:t>
            </a:r>
            <a:r>
              <a:rPr lang="en-US" altLang="zh-CN" sz="2400" dirty="0"/>
              <a:t>: steps must be defined precisely</a:t>
            </a:r>
            <a:endParaRPr lang="en-US" altLang="zh-CN" sz="2400" dirty="0"/>
          </a:p>
          <a:p>
            <a:r>
              <a:rPr lang="en-US" altLang="zh-CN" sz="2400" b="1" dirty="0"/>
              <a:t>Correctness</a:t>
            </a:r>
            <a:r>
              <a:rPr lang="en-US" altLang="zh-CN" sz="2400" dirty="0"/>
              <a:t>: should produce the correct output values for each set of input values</a:t>
            </a:r>
            <a:endParaRPr lang="en-US" altLang="zh-CN" sz="2400" dirty="0"/>
          </a:p>
          <a:p>
            <a:r>
              <a:rPr lang="en-US" altLang="zh-CN" sz="2400" b="1" dirty="0"/>
              <a:t>Finiteness</a:t>
            </a:r>
            <a:r>
              <a:rPr lang="en-US" altLang="zh-CN" sz="2400" dirty="0"/>
              <a:t>: should produce the desired output after a finite number of steps</a:t>
            </a:r>
            <a:endParaRPr lang="en-US" altLang="zh-CN" sz="2400" dirty="0"/>
          </a:p>
          <a:p>
            <a:r>
              <a:rPr lang="en-US" altLang="zh-CN" sz="2400" b="1" dirty="0"/>
              <a:t>Effectiveness</a:t>
            </a:r>
            <a:r>
              <a:rPr lang="en-US" altLang="zh-CN" sz="2400" dirty="0"/>
              <a:t>: must be possible to perform each step exactly and in a finite amount of time</a:t>
            </a:r>
            <a:endParaRPr lang="en-US" altLang="zh-CN" sz="2400" dirty="0"/>
          </a:p>
          <a:p>
            <a:r>
              <a:rPr lang="en-US" altLang="zh-CN" sz="2400" b="1" dirty="0"/>
              <a:t>Generality</a:t>
            </a:r>
            <a:r>
              <a:rPr lang="en-US" altLang="zh-CN" sz="2400" dirty="0"/>
              <a:t>: applicable for all problems of the desired form, not just a particular set of input values</a:t>
            </a:r>
            <a:endParaRPr lang="en-US" altLang="zh-CN"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Big-Theta notation</a:t>
            </a:r>
            <a:endParaRPr lang="en-US" altLang="zh-CN" kern="1200" dirty="0">
              <a:solidFill>
                <a:srgbClr val="002060"/>
              </a:solidFill>
              <a:latin typeface="+mj-lt"/>
              <a:ea typeface="+mj-ea"/>
              <a:cs typeface="+mj-cs"/>
            </a:endParaRPr>
          </a:p>
        </p:txBody>
      </p:sp>
      <p:sp>
        <p:nvSpPr>
          <p:cNvPr id="32771" name="Content Placeholder 2"/>
          <p:cNvSpPr>
            <a:spLocks noGrp="1"/>
          </p:cNvSpPr>
          <p:nvPr>
            <p:ph idx="1"/>
          </p:nvPr>
        </p:nvSpPr>
        <p:spPr/>
        <p:txBody>
          <a:bodyPr vert="horz" wrap="square" lIns="91440" tIns="45720" rIns="91440" bIns="45720" anchor="t"/>
          <a:p>
            <a:r>
              <a:rPr lang="en-US" altLang="zh-CN" dirty="0"/>
              <a:t>We can show that f(x) is</a:t>
            </a:r>
            <a:r>
              <a:rPr lang="en-US" altLang="zh-CN" dirty="0">
                <a:latin typeface="Cambria Math" panose="02040503050406030204" pitchFamily="18" charset="0"/>
                <a:cs typeface="Cambria Math" panose="02040503050406030204" pitchFamily="18" charset="0"/>
              </a:rPr>
              <a:t> </a:t>
            </a:r>
            <a:r>
              <a:rPr lang="zh-CN" altLang="en-US" dirty="0">
                <a:latin typeface="Cambria Math" panose="02040503050406030204" pitchFamily="18" charset="0"/>
                <a:cs typeface="Cambria Math" panose="02040503050406030204" pitchFamily="18" charset="0"/>
              </a:rPr>
              <a:t>𝛳</a:t>
            </a:r>
            <a:r>
              <a:rPr lang="en-US" altLang="zh-CN" dirty="0">
                <a:latin typeface="Cambria Math" panose="02040503050406030204" pitchFamily="18" charset="0"/>
                <a:cs typeface="Cambria Math" panose="02040503050406030204" pitchFamily="18" charset="0"/>
              </a:rPr>
              <a:t>(g(x))</a:t>
            </a:r>
            <a:r>
              <a:rPr lang="en-US" altLang="zh-CN" dirty="0"/>
              <a:t> if we can find positive real numbers C</a:t>
            </a:r>
            <a:r>
              <a:rPr lang="en-US" altLang="zh-CN" baseline="-25000" dirty="0"/>
              <a:t>1</a:t>
            </a:r>
            <a:r>
              <a:rPr lang="en-US" altLang="zh-CN" dirty="0"/>
              <a:t> and C</a:t>
            </a:r>
            <a:r>
              <a:rPr lang="en-US" altLang="zh-CN" baseline="-25000" dirty="0"/>
              <a:t>2</a:t>
            </a:r>
            <a:r>
              <a:rPr lang="en-US" altLang="zh-CN" dirty="0"/>
              <a:t> and a positive number k, s.t.</a:t>
            </a:r>
            <a:endParaRPr lang="en-US" altLang="zh-CN" dirty="0"/>
          </a:p>
          <a:p>
            <a:pPr>
              <a:buNone/>
            </a:pPr>
            <a:r>
              <a:rPr lang="en-US" altLang="zh-CN" dirty="0"/>
              <a:t>    C</a:t>
            </a:r>
            <a:r>
              <a:rPr lang="en-US" altLang="zh-CN" baseline="-25000" dirty="0"/>
              <a:t>1</a:t>
            </a:r>
            <a:r>
              <a:rPr lang="en-US" altLang="zh-CN" dirty="0"/>
              <a:t>|g(x)|≤|f(x)|≤C</a:t>
            </a:r>
            <a:r>
              <a:rPr lang="en-US" altLang="zh-CN" baseline="-25000" dirty="0"/>
              <a:t>2</a:t>
            </a:r>
            <a:r>
              <a:rPr lang="en-US" altLang="zh-CN" dirty="0"/>
              <a:t>|g(x)|</a:t>
            </a:r>
            <a:endParaRPr lang="en-US" altLang="zh-CN" dirty="0"/>
          </a:p>
          <a:p>
            <a:pPr>
              <a:buNone/>
            </a:pPr>
            <a:r>
              <a:rPr lang="en-US" altLang="zh-CN" dirty="0"/>
              <a:t>    when x&gt;k</a:t>
            </a:r>
            <a:endParaRPr lang="en-US" altLang="zh-CN" dirty="0"/>
          </a:p>
          <a:p>
            <a:r>
              <a:rPr lang="en-US" altLang="zh-CN" dirty="0"/>
              <a:t>This shows f(x) is O(g(x)) and f(x) is </a:t>
            </a:r>
            <a:r>
              <a:rPr lang="zh-CN" altLang="en-US" dirty="0">
                <a:latin typeface="Cambria Math" panose="02040503050406030204" pitchFamily="18" charset="0"/>
                <a:cs typeface="Cambria Math" panose="02040503050406030204" pitchFamily="18" charset="0"/>
              </a:rPr>
              <a:t>𝛺</a:t>
            </a:r>
            <a:r>
              <a:rPr lang="en-US" altLang="zh-CN" dirty="0">
                <a:latin typeface="Cambria Math" panose="02040503050406030204" pitchFamily="18" charset="0"/>
                <a:cs typeface="Cambria Math" panose="02040503050406030204" pitchFamily="18" charset="0"/>
              </a:rPr>
              <a:t>(g(x))</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33795" name="Content Placeholder 2"/>
          <p:cNvSpPr>
            <a:spLocks noGrp="1"/>
          </p:cNvSpPr>
          <p:nvPr>
            <p:ph idx="1"/>
          </p:nvPr>
        </p:nvSpPr>
        <p:spPr/>
        <p:txBody>
          <a:bodyPr vert="horz" wrap="square" lIns="91440" tIns="45720" rIns="91440" bIns="45720" anchor="t"/>
          <a:p>
            <a:r>
              <a:rPr lang="en-US" altLang="zh-CN" dirty="0"/>
              <a:t>Show that 3x</a:t>
            </a:r>
            <a:r>
              <a:rPr lang="en-US" altLang="zh-CN" baseline="30000" dirty="0"/>
              <a:t>2</a:t>
            </a:r>
            <a:r>
              <a:rPr lang="en-US" altLang="zh-CN" dirty="0"/>
              <a:t>+8x log x is </a:t>
            </a:r>
            <a:r>
              <a:rPr lang="zh-CN" altLang="en-US" dirty="0">
                <a:latin typeface="Cambria Math" panose="02040503050406030204" pitchFamily="18" charset="0"/>
                <a:cs typeface="Cambria Math" panose="02040503050406030204" pitchFamily="18" charset="0"/>
              </a:rPr>
              <a:t>𝛳</a:t>
            </a:r>
            <a:r>
              <a:rPr lang="en-US" altLang="zh-CN" dirty="0">
                <a:latin typeface="Cambria Math" panose="02040503050406030204" pitchFamily="18" charset="0"/>
                <a:cs typeface="Cambria Math" panose="02040503050406030204" pitchFamily="18" charset="0"/>
              </a:rPr>
              <a:t>(x</a:t>
            </a:r>
            <a:r>
              <a:rPr lang="en-US" altLang="zh-CN" baseline="30000" dirty="0">
                <a:latin typeface="Cambria Math" panose="02040503050406030204" pitchFamily="18" charset="0"/>
                <a:cs typeface="Cambria Math" panose="02040503050406030204" pitchFamily="18" charset="0"/>
              </a:rPr>
              <a:t>2</a:t>
            </a:r>
            <a:r>
              <a:rPr lang="en-US" altLang="zh-CN" dirty="0">
                <a:latin typeface="Cambria Math" panose="02040503050406030204" pitchFamily="18" charset="0"/>
                <a:cs typeface="Cambria Math" panose="02040503050406030204" pitchFamily="18" charset="0"/>
              </a:rPr>
              <a:t>)</a:t>
            </a:r>
            <a:r>
              <a:rPr lang="en-US" altLang="zh-CN" dirty="0"/>
              <a:t> </a:t>
            </a:r>
            <a:endParaRPr lang="en-US" altLang="zh-CN" dirty="0"/>
          </a:p>
          <a:p>
            <a:r>
              <a:rPr lang="en-US" altLang="zh-CN" dirty="0"/>
              <a:t>As 0 ≤ 8x log x≤8x</a:t>
            </a:r>
            <a:r>
              <a:rPr lang="en-US" altLang="zh-CN" baseline="30000" dirty="0"/>
              <a:t>2</a:t>
            </a:r>
            <a:r>
              <a:rPr lang="en-US" altLang="zh-CN" dirty="0"/>
              <a:t>, it follows that </a:t>
            </a:r>
            <a:endParaRPr lang="en-US" altLang="zh-CN" dirty="0"/>
          </a:p>
          <a:p>
            <a:pPr>
              <a:buNone/>
            </a:pPr>
            <a:r>
              <a:rPr lang="en-US" altLang="zh-CN" dirty="0"/>
              <a:t>   3x</a:t>
            </a:r>
            <a:r>
              <a:rPr lang="en-US" altLang="zh-CN" baseline="30000" dirty="0"/>
              <a:t>2</a:t>
            </a:r>
            <a:r>
              <a:rPr lang="en-US" altLang="zh-CN" dirty="0"/>
              <a:t>+8x logx ≤11x</a:t>
            </a:r>
            <a:r>
              <a:rPr lang="en-US" altLang="zh-CN" baseline="30000" dirty="0"/>
              <a:t>2</a:t>
            </a:r>
            <a:r>
              <a:rPr lang="en-US" altLang="zh-CN" dirty="0"/>
              <a:t> for x&gt;1</a:t>
            </a:r>
            <a:endParaRPr lang="en-US" altLang="zh-CN" dirty="0"/>
          </a:p>
          <a:p>
            <a:r>
              <a:rPr lang="en-US" altLang="zh-CN" dirty="0"/>
              <a:t>Consequently 3x</a:t>
            </a:r>
            <a:r>
              <a:rPr lang="en-US" altLang="zh-CN" baseline="30000" dirty="0"/>
              <a:t>2</a:t>
            </a:r>
            <a:r>
              <a:rPr lang="en-US" altLang="zh-CN" dirty="0"/>
              <a:t>+8x logx is O(x</a:t>
            </a:r>
            <a:r>
              <a:rPr lang="en-US" altLang="zh-CN" baseline="30000" dirty="0"/>
              <a:t>2</a:t>
            </a:r>
            <a:r>
              <a:rPr lang="en-US" altLang="zh-CN" dirty="0"/>
              <a:t>)</a:t>
            </a:r>
            <a:endParaRPr lang="en-US" altLang="zh-CN" dirty="0"/>
          </a:p>
          <a:p>
            <a:r>
              <a:rPr lang="en-US" altLang="zh-CN" dirty="0"/>
              <a:t>Clearly 3x</a:t>
            </a:r>
            <a:r>
              <a:rPr lang="en-US" altLang="zh-CN" baseline="30000" dirty="0"/>
              <a:t>2</a:t>
            </a:r>
            <a:r>
              <a:rPr lang="en-US" altLang="zh-CN" dirty="0"/>
              <a:t>+8x logx is </a:t>
            </a:r>
            <a:r>
              <a:rPr lang="zh-CN" altLang="en-US" dirty="0">
                <a:latin typeface="Cambria Math" panose="02040503050406030204" pitchFamily="18" charset="0"/>
                <a:cs typeface="Cambria Math" panose="02040503050406030204" pitchFamily="18" charset="0"/>
              </a:rPr>
              <a:t>𝛺</a:t>
            </a:r>
            <a:r>
              <a:rPr lang="en-US" altLang="zh-CN" dirty="0">
                <a:latin typeface="Cambria Math" panose="02040503050406030204" pitchFamily="18" charset="0"/>
                <a:cs typeface="Cambria Math" panose="02040503050406030204" pitchFamily="18" charset="0"/>
              </a:rPr>
              <a:t>(</a:t>
            </a:r>
            <a:r>
              <a:rPr lang="en-US" altLang="zh-CN" dirty="0"/>
              <a:t>x</a:t>
            </a:r>
            <a:r>
              <a:rPr lang="en-US" altLang="zh-CN" baseline="30000" dirty="0"/>
              <a:t>2</a:t>
            </a:r>
            <a:r>
              <a:rPr lang="en-US" altLang="zh-CN" dirty="0"/>
              <a:t>)</a:t>
            </a:r>
            <a:endParaRPr lang="en-US" altLang="zh-CN" dirty="0"/>
          </a:p>
          <a:p>
            <a:r>
              <a:rPr lang="en-US" altLang="zh-CN" dirty="0"/>
              <a:t>Consequently 3x</a:t>
            </a:r>
            <a:r>
              <a:rPr lang="en-US" altLang="zh-CN" baseline="30000" dirty="0"/>
              <a:t>2</a:t>
            </a:r>
            <a:r>
              <a:rPr lang="en-US" altLang="zh-CN" dirty="0"/>
              <a:t>+8x logx is </a:t>
            </a:r>
            <a:r>
              <a:rPr lang="zh-CN" altLang="en-US" dirty="0">
                <a:latin typeface="Cambria Math" panose="02040503050406030204" pitchFamily="18" charset="0"/>
                <a:cs typeface="Cambria Math" panose="02040503050406030204" pitchFamily="18" charset="0"/>
              </a:rPr>
              <a:t>𝛳</a:t>
            </a:r>
            <a:r>
              <a:rPr lang="en-US" altLang="zh-CN" dirty="0">
                <a:latin typeface="Cambria Math" panose="02040503050406030204" pitchFamily="18" charset="0"/>
                <a:cs typeface="Cambria Math" panose="02040503050406030204" pitchFamily="18" charset="0"/>
              </a:rPr>
              <a:t>(x</a:t>
            </a:r>
            <a:r>
              <a:rPr lang="en-US" altLang="zh-CN" baseline="30000" dirty="0">
                <a:latin typeface="Cambria Math" panose="02040503050406030204" pitchFamily="18" charset="0"/>
                <a:cs typeface="Cambria Math" panose="02040503050406030204" pitchFamily="18" charset="0"/>
              </a:rPr>
              <a:t>2</a:t>
            </a:r>
            <a:r>
              <a:rPr lang="en-US" altLang="zh-CN" dirty="0">
                <a:latin typeface="Cambria Math" panose="02040503050406030204" pitchFamily="18" charset="0"/>
                <a:cs typeface="Cambria Math" panose="02040503050406030204" pitchFamily="18" charset="0"/>
              </a:rPr>
              <a:t>)</a:t>
            </a:r>
            <a:r>
              <a:rPr lang="en-US" altLang="zh-CN" dirty="0"/>
              <a:t> </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Polynomial</a:t>
            </a:r>
            <a:endParaRPr lang="en-US" altLang="zh-CN" kern="1200" dirty="0">
              <a:solidFill>
                <a:srgbClr val="002060"/>
              </a:solidFill>
              <a:latin typeface="+mj-lt"/>
              <a:ea typeface="+mj-ea"/>
              <a:cs typeface="+mj-cs"/>
            </a:endParaRPr>
          </a:p>
        </p:txBody>
      </p:sp>
      <p:sp>
        <p:nvSpPr>
          <p:cNvPr id="34819" name="Content Placeholder 2"/>
          <p:cNvSpPr>
            <a:spLocks noGrp="1"/>
          </p:cNvSpPr>
          <p:nvPr>
            <p:ph idx="1"/>
          </p:nvPr>
        </p:nvSpPr>
        <p:spPr/>
        <p:txBody>
          <a:bodyPr vert="horz" wrap="square" lIns="91440" tIns="45720" rIns="91440" bIns="45720" anchor="t"/>
          <a:p>
            <a:r>
              <a:rPr lang="en-US" altLang="zh-CN" dirty="0"/>
              <a:t>One useful fact is that the leading term of a polynomial determines its order</a:t>
            </a:r>
            <a:endParaRPr lang="en-US" altLang="zh-CN" dirty="0"/>
          </a:p>
          <a:p>
            <a:r>
              <a:rPr lang="en-US" altLang="zh-CN" dirty="0"/>
              <a:t>E.g., f(x)=3x</a:t>
            </a:r>
            <a:r>
              <a:rPr lang="en-US" altLang="zh-CN" baseline="30000" dirty="0"/>
              <a:t>5</a:t>
            </a:r>
            <a:r>
              <a:rPr lang="en-US" altLang="zh-CN" dirty="0"/>
              <a:t>+x</a:t>
            </a:r>
            <a:r>
              <a:rPr lang="en-US" altLang="zh-CN" baseline="30000" dirty="0"/>
              <a:t>4</a:t>
            </a:r>
            <a:r>
              <a:rPr lang="en-US" altLang="zh-CN" dirty="0"/>
              <a:t>+17x</a:t>
            </a:r>
            <a:r>
              <a:rPr lang="en-US" altLang="zh-CN" baseline="30000" dirty="0"/>
              <a:t>3</a:t>
            </a:r>
            <a:r>
              <a:rPr lang="en-US" altLang="zh-CN" dirty="0"/>
              <a:t>+2 is of order x</a:t>
            </a:r>
            <a:r>
              <a:rPr lang="en-US" altLang="zh-CN" baseline="30000" dirty="0"/>
              <a:t>5</a:t>
            </a:r>
            <a:r>
              <a:rPr lang="en-US" altLang="zh-CN" dirty="0"/>
              <a:t> </a:t>
            </a:r>
            <a:endParaRPr lang="en-US" altLang="zh-CN" dirty="0"/>
          </a:p>
          <a:p>
            <a:r>
              <a:rPr lang="en-US" altLang="zh-CN" dirty="0"/>
              <a:t>Let f(x)=a</a:t>
            </a:r>
            <a:r>
              <a:rPr lang="en-US" altLang="zh-CN" baseline="-25000" dirty="0"/>
              <a:t>n</a:t>
            </a:r>
            <a:r>
              <a:rPr lang="en-US" altLang="zh-CN" dirty="0"/>
              <a:t>x</a:t>
            </a:r>
            <a:r>
              <a:rPr lang="en-US" altLang="zh-CN" baseline="30000" dirty="0"/>
              <a:t>n</a:t>
            </a:r>
            <a:r>
              <a:rPr lang="en-US" altLang="zh-CN" dirty="0"/>
              <a:t>+a</a:t>
            </a:r>
            <a:r>
              <a:rPr lang="en-US" altLang="zh-CN" baseline="-25000" dirty="0"/>
              <a:t>n-1</a:t>
            </a:r>
            <a:r>
              <a:rPr lang="en-US" altLang="zh-CN" dirty="0"/>
              <a:t>x</a:t>
            </a:r>
            <a:r>
              <a:rPr lang="en-US" altLang="zh-CN" baseline="30000" dirty="0"/>
              <a:t>n-1</a:t>
            </a:r>
            <a:r>
              <a:rPr lang="en-US" altLang="zh-CN" dirty="0"/>
              <a:t>+…+a</a:t>
            </a:r>
            <a:r>
              <a:rPr lang="en-US" altLang="zh-CN" baseline="-25000" dirty="0"/>
              <a:t>1</a:t>
            </a:r>
            <a:r>
              <a:rPr lang="en-US" altLang="zh-CN" dirty="0"/>
              <a:t>x+a</a:t>
            </a:r>
            <a:r>
              <a:rPr lang="en-US" altLang="zh-CN" baseline="-25000" dirty="0"/>
              <a:t>0</a:t>
            </a:r>
            <a:r>
              <a:rPr lang="en-US" altLang="zh-CN" dirty="0"/>
              <a:t>, where a</a:t>
            </a:r>
            <a:r>
              <a:rPr lang="en-US" altLang="zh-CN" baseline="-25000" dirty="0"/>
              <a:t>0</a:t>
            </a:r>
            <a:r>
              <a:rPr lang="en-US" altLang="zh-CN" dirty="0"/>
              <a:t>, a</a:t>
            </a:r>
            <a:r>
              <a:rPr lang="en-US" altLang="zh-CN" baseline="-25000" dirty="0"/>
              <a:t>1</a:t>
            </a:r>
            <a:r>
              <a:rPr lang="en-US" altLang="zh-CN" dirty="0"/>
              <a:t>, …, a</a:t>
            </a:r>
            <a:r>
              <a:rPr lang="en-US" altLang="zh-CN" baseline="-25000" dirty="0"/>
              <a:t>n-1</a:t>
            </a:r>
            <a:r>
              <a:rPr lang="en-US" altLang="zh-CN" dirty="0"/>
              <a:t>, a</a:t>
            </a:r>
            <a:r>
              <a:rPr lang="en-US" altLang="zh-CN" baseline="-25000" dirty="0"/>
              <a:t>n</a:t>
            </a:r>
            <a:r>
              <a:rPr lang="en-US" altLang="zh-CN" dirty="0"/>
              <a:t> are all real numbers, then f(x) is of order x</a:t>
            </a:r>
            <a:r>
              <a:rPr lang="en-US" altLang="zh-CN" baseline="30000" dirty="0"/>
              <a:t>n</a:t>
            </a:r>
            <a:endParaRPr lang="en-US" altLang="zh-CN" baseline="300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3.3 Complexity of algorithms</a:t>
            </a:r>
            <a:endParaRPr lang="en-US" altLang="zh-CN" kern="1200" dirty="0">
              <a:solidFill>
                <a:srgbClr val="002060"/>
              </a:solidFill>
              <a:latin typeface="+mj-lt"/>
              <a:ea typeface="+mj-ea"/>
              <a:cs typeface="+mj-cs"/>
            </a:endParaRPr>
          </a:p>
        </p:txBody>
      </p:sp>
      <p:sp>
        <p:nvSpPr>
          <p:cNvPr id="7171" name="Content Placeholder 2"/>
          <p:cNvSpPr>
            <a:spLocks noGrp="1"/>
          </p:cNvSpPr>
          <p:nvPr>
            <p:ph idx="1"/>
          </p:nvPr>
        </p:nvSpPr>
        <p:spPr/>
        <p:txBody>
          <a:bodyPr vert="horz" wrap="square" lIns="91440" tIns="45720" rIns="91440" bIns="45720" anchor="t"/>
          <a:p>
            <a:r>
              <a:rPr lang="en-US" altLang="zh-CN" dirty="0"/>
              <a:t>Algorithm</a:t>
            </a:r>
            <a:endParaRPr lang="en-US" altLang="zh-CN" dirty="0"/>
          </a:p>
          <a:p>
            <a:pPr lvl="1"/>
            <a:r>
              <a:rPr lang="en-US" altLang="zh-CN" dirty="0"/>
              <a:t>Produce correct answer</a:t>
            </a:r>
            <a:endParaRPr lang="en-US" altLang="zh-CN" dirty="0"/>
          </a:p>
          <a:p>
            <a:pPr lvl="1"/>
            <a:r>
              <a:rPr lang="en-US" altLang="zh-CN" dirty="0"/>
              <a:t>Efficient</a:t>
            </a:r>
            <a:endParaRPr lang="en-US" altLang="zh-CN" dirty="0"/>
          </a:p>
          <a:p>
            <a:r>
              <a:rPr lang="en-US" altLang="zh-CN" dirty="0"/>
              <a:t>Efficiency</a:t>
            </a:r>
            <a:endParaRPr lang="en-US" altLang="zh-CN" dirty="0"/>
          </a:p>
          <a:p>
            <a:pPr lvl="1"/>
            <a:r>
              <a:rPr lang="en-US" altLang="zh-CN" dirty="0"/>
              <a:t>Execution time (time complexity)</a:t>
            </a:r>
            <a:endParaRPr lang="en-US" altLang="zh-CN" dirty="0"/>
          </a:p>
          <a:p>
            <a:pPr lvl="1"/>
            <a:r>
              <a:rPr lang="en-US" altLang="zh-CN" dirty="0"/>
              <a:t>Memory (space complexity)</a:t>
            </a:r>
            <a:endParaRPr lang="en-US" altLang="zh-CN" dirty="0"/>
          </a:p>
          <a:p>
            <a:r>
              <a:rPr lang="en-US" altLang="zh-CN" dirty="0"/>
              <a:t>Space complexity is related to data structure </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Time complexity</a:t>
            </a:r>
            <a:endParaRPr lang="en-US" altLang="zh-CN" kern="1200" dirty="0">
              <a:solidFill>
                <a:srgbClr val="002060"/>
              </a:solidFill>
              <a:latin typeface="+mj-lt"/>
              <a:ea typeface="+mj-ea"/>
              <a:cs typeface="+mj-cs"/>
            </a:endParaRPr>
          </a:p>
        </p:txBody>
      </p:sp>
      <p:sp>
        <p:nvSpPr>
          <p:cNvPr id="8195" name="Content Placeholder 2"/>
          <p:cNvSpPr>
            <a:spLocks noGrp="1"/>
          </p:cNvSpPr>
          <p:nvPr>
            <p:ph idx="1"/>
          </p:nvPr>
        </p:nvSpPr>
        <p:spPr/>
        <p:txBody>
          <a:bodyPr vert="horz" wrap="square" lIns="91440" tIns="45720" rIns="91440" bIns="45720" anchor="t"/>
          <a:p>
            <a:r>
              <a:rPr lang="en-US" altLang="zh-CN" dirty="0"/>
              <a:t>Expressed in terms of </a:t>
            </a:r>
            <a:r>
              <a:rPr lang="en-US" altLang="zh-CN" dirty="0">
                <a:solidFill>
                  <a:srgbClr val="FF0000"/>
                </a:solidFill>
              </a:rPr>
              <a:t>number of operations</a:t>
            </a:r>
            <a:r>
              <a:rPr lang="en-US" altLang="zh-CN" dirty="0"/>
              <a:t> when the input has a particular size</a:t>
            </a:r>
            <a:endParaRPr lang="en-US" altLang="zh-CN" dirty="0"/>
          </a:p>
          <a:p>
            <a:r>
              <a:rPr lang="en-US" altLang="zh-CN" dirty="0">
                <a:solidFill>
                  <a:srgbClr val="FF0000"/>
                </a:solidFill>
              </a:rPr>
              <a:t>Not</a:t>
            </a:r>
            <a:r>
              <a:rPr lang="en-US" altLang="zh-CN" dirty="0"/>
              <a:t> in terms of actual execution time</a:t>
            </a:r>
            <a:endParaRPr lang="en-US" altLang="zh-CN" dirty="0"/>
          </a:p>
          <a:p>
            <a:r>
              <a:rPr lang="en-US" altLang="zh-CN" dirty="0"/>
              <a:t>The operations can be </a:t>
            </a:r>
            <a:r>
              <a:rPr lang="en-US" altLang="zh-CN" dirty="0">
                <a:solidFill>
                  <a:srgbClr val="FF0000"/>
                </a:solidFill>
              </a:rPr>
              <a:t>comparison</a:t>
            </a:r>
            <a:r>
              <a:rPr lang="en-US" altLang="zh-CN" dirty="0"/>
              <a:t> of integers, the </a:t>
            </a:r>
            <a:r>
              <a:rPr lang="en-US" altLang="zh-CN" dirty="0">
                <a:solidFill>
                  <a:srgbClr val="FF0000"/>
                </a:solidFill>
              </a:rPr>
              <a:t>addition</a:t>
            </a:r>
            <a:r>
              <a:rPr lang="en-US" altLang="zh-CN" dirty="0"/>
              <a:t> of integers, the </a:t>
            </a:r>
            <a:r>
              <a:rPr lang="en-US" altLang="zh-CN" dirty="0">
                <a:solidFill>
                  <a:srgbClr val="FF0000"/>
                </a:solidFill>
              </a:rPr>
              <a:t>multiplication</a:t>
            </a:r>
            <a:r>
              <a:rPr lang="en-US" altLang="zh-CN" dirty="0"/>
              <a:t> of integers, the division of integers, or any other basic operation</a:t>
            </a:r>
            <a:endParaRPr lang="en-US" altLang="zh-CN" dirty="0"/>
          </a:p>
          <a:p>
            <a:r>
              <a:rPr lang="en-US" altLang="zh-CN" dirty="0"/>
              <a:t>Worst case analysis</a:t>
            </a:r>
            <a:endParaRPr lang="en-US" altLang="zh-CN"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9219" name="Content Placeholder 2"/>
          <p:cNvSpPr>
            <a:spLocks noGrp="1"/>
          </p:cNvSpPr>
          <p:nvPr>
            <p:ph idx="1"/>
          </p:nvPr>
        </p:nvSpPr>
        <p:spPr/>
        <p:txBody>
          <a:bodyPr vert="horz" wrap="square" lIns="91440" tIns="45720" rIns="91440" bIns="45720" anchor="t"/>
          <a:p>
            <a:r>
              <a:rPr lang="en-US" altLang="zh-CN" dirty="0"/>
              <a:t> </a:t>
            </a:r>
            <a:r>
              <a:rPr lang="en-US" altLang="zh-CN" b="1" dirty="0"/>
              <a:t>procedure</a:t>
            </a:r>
            <a:r>
              <a:rPr lang="en-US" altLang="zh-CN" dirty="0"/>
              <a:t> </a:t>
            </a:r>
            <a:r>
              <a:rPr lang="en-US" altLang="zh-CN" i="1" dirty="0"/>
              <a:t>max</a:t>
            </a:r>
            <a:r>
              <a:rPr lang="en-US" altLang="zh-CN" dirty="0"/>
              <a:t>(</a:t>
            </a:r>
            <a:r>
              <a:rPr lang="en-US" altLang="zh-CN" i="1" dirty="0"/>
              <a:t>a</a:t>
            </a:r>
            <a:r>
              <a:rPr lang="en-US" altLang="zh-CN" i="1" baseline="-25000" dirty="0"/>
              <a:t>1</a:t>
            </a:r>
            <a:r>
              <a:rPr lang="en-US" altLang="zh-CN" dirty="0"/>
              <a:t>, </a:t>
            </a:r>
            <a:r>
              <a:rPr lang="en-US" altLang="zh-CN" i="1" dirty="0"/>
              <a:t>a</a:t>
            </a:r>
            <a:r>
              <a:rPr lang="en-US" altLang="zh-CN" i="1" baseline="-25000" dirty="0"/>
              <a:t>2</a:t>
            </a:r>
            <a:r>
              <a:rPr lang="en-US" altLang="zh-CN" dirty="0"/>
              <a:t>, …, </a:t>
            </a:r>
            <a:r>
              <a:rPr lang="en-US" altLang="zh-CN" i="1" dirty="0"/>
              <a:t>a</a:t>
            </a:r>
            <a:r>
              <a:rPr lang="en-US" altLang="zh-CN" i="1" baseline="-25000" dirty="0"/>
              <a:t>n</a:t>
            </a:r>
            <a:r>
              <a:rPr lang="en-US" altLang="zh-CN" dirty="0"/>
              <a:t>: integers)</a:t>
            </a:r>
            <a:endParaRPr lang="en-US" altLang="zh-CN" dirty="0"/>
          </a:p>
          <a:p>
            <a:pPr>
              <a:buNone/>
            </a:pPr>
            <a:r>
              <a:rPr lang="en-US" altLang="zh-CN" dirty="0"/>
              <a:t>    </a:t>
            </a:r>
            <a:r>
              <a:rPr lang="en-US" altLang="zh-CN" i="1" dirty="0"/>
              <a:t>max</a:t>
            </a:r>
            <a:r>
              <a:rPr lang="en-US" altLang="zh-CN" dirty="0"/>
              <a:t> := </a:t>
            </a:r>
            <a:r>
              <a:rPr lang="en-US" altLang="zh-CN" i="1" dirty="0"/>
              <a:t>a</a:t>
            </a:r>
            <a:r>
              <a:rPr lang="en-US" altLang="zh-CN" i="1" baseline="-25000" dirty="0"/>
              <a:t>1</a:t>
            </a:r>
            <a:endParaRPr lang="en-US" altLang="zh-CN" i="1" baseline="-25000" dirty="0"/>
          </a:p>
          <a:p>
            <a:pPr>
              <a:buNone/>
            </a:pPr>
            <a:r>
              <a:rPr lang="en-US" altLang="zh-CN" dirty="0"/>
              <a:t>    </a:t>
            </a:r>
            <a:r>
              <a:rPr lang="en-US" altLang="zh-CN" b="1" dirty="0"/>
              <a:t>for</a:t>
            </a:r>
            <a:r>
              <a:rPr lang="en-US" altLang="zh-CN" dirty="0"/>
              <a:t> i:=</a:t>
            </a:r>
            <a:r>
              <a:rPr lang="en-US" altLang="zh-CN" i="1" dirty="0"/>
              <a:t>2</a:t>
            </a:r>
            <a:r>
              <a:rPr lang="en-US" altLang="zh-CN" dirty="0"/>
              <a:t> </a:t>
            </a:r>
            <a:r>
              <a:rPr lang="en-US" altLang="zh-CN" b="1" dirty="0"/>
              <a:t>to</a:t>
            </a:r>
            <a:r>
              <a:rPr lang="en-US" altLang="zh-CN" dirty="0"/>
              <a:t> </a:t>
            </a:r>
            <a:r>
              <a:rPr lang="en-US" altLang="zh-CN" i="1" dirty="0"/>
              <a:t>n</a:t>
            </a:r>
            <a:endParaRPr lang="en-US" altLang="zh-CN" i="1" dirty="0"/>
          </a:p>
          <a:p>
            <a:pPr>
              <a:buNone/>
            </a:pPr>
            <a:r>
              <a:rPr lang="en-US" altLang="zh-CN" dirty="0"/>
              <a:t>         </a:t>
            </a:r>
            <a:r>
              <a:rPr lang="en-US" altLang="zh-CN" b="1" dirty="0"/>
              <a:t>if</a:t>
            </a:r>
            <a:r>
              <a:rPr lang="en-US" altLang="zh-CN" dirty="0"/>
              <a:t> </a:t>
            </a:r>
            <a:r>
              <a:rPr lang="en-US" altLang="zh-CN" i="1" dirty="0"/>
              <a:t>max</a:t>
            </a:r>
            <a:r>
              <a:rPr lang="en-US" altLang="zh-CN" dirty="0"/>
              <a:t> &lt; </a:t>
            </a:r>
            <a:r>
              <a:rPr lang="en-US" altLang="zh-CN" i="1" dirty="0"/>
              <a:t>a</a:t>
            </a:r>
            <a:r>
              <a:rPr lang="en-US" altLang="zh-CN" i="1" baseline="-25000" dirty="0"/>
              <a:t>i</a:t>
            </a:r>
            <a:r>
              <a:rPr lang="en-US" altLang="zh-CN" dirty="0"/>
              <a:t> </a:t>
            </a:r>
            <a:r>
              <a:rPr lang="en-US" altLang="zh-CN" b="1" dirty="0"/>
              <a:t>then</a:t>
            </a:r>
            <a:r>
              <a:rPr lang="en-US" altLang="zh-CN" dirty="0"/>
              <a:t> </a:t>
            </a:r>
            <a:r>
              <a:rPr lang="en-US" altLang="zh-CN" i="1" dirty="0"/>
              <a:t>max</a:t>
            </a:r>
            <a:r>
              <a:rPr lang="en-US" altLang="zh-CN" dirty="0"/>
              <a:t>:=</a:t>
            </a:r>
            <a:r>
              <a:rPr lang="en-US" altLang="zh-CN" i="1" dirty="0"/>
              <a:t>a</a:t>
            </a:r>
            <a:r>
              <a:rPr lang="en-US" altLang="zh-CN" i="1" baseline="-25000" dirty="0"/>
              <a:t>i</a:t>
            </a:r>
            <a:endParaRPr lang="en-US" altLang="zh-CN" i="1" baseline="-25000" dirty="0"/>
          </a:p>
          <a:p>
            <a:pPr>
              <a:buNone/>
            </a:pPr>
            <a:r>
              <a:rPr lang="en-US" altLang="zh-CN" dirty="0"/>
              <a:t>     {</a:t>
            </a:r>
            <a:r>
              <a:rPr lang="en-US" altLang="zh-CN" i="1" dirty="0"/>
              <a:t>max</a:t>
            </a:r>
            <a:r>
              <a:rPr lang="en-US" altLang="zh-CN" dirty="0"/>
              <a:t> is the largest element}</a:t>
            </a:r>
            <a:endParaRPr lang="en-US" altLang="zh-CN" dirty="0"/>
          </a:p>
          <a:p>
            <a:r>
              <a:rPr lang="en-US" altLang="zh-CN" dirty="0"/>
              <a:t>There are 2(n-1)+1=2n-1 comparisons, the time complexity is </a:t>
            </a:r>
            <a:r>
              <a:rPr lang="zh-CN" altLang="en-US" dirty="0">
                <a:latin typeface="Cambria Math" panose="02040503050406030204" pitchFamily="18" charset="0"/>
                <a:cs typeface="Cambria Math" panose="02040503050406030204" pitchFamily="18" charset="0"/>
              </a:rPr>
              <a:t>𝛳</a:t>
            </a:r>
            <a:r>
              <a:rPr lang="en-US" altLang="zh-CN" dirty="0">
                <a:latin typeface="Cambria Math" panose="02040503050406030204" pitchFamily="18" charset="0"/>
                <a:cs typeface="Cambria Math" panose="02040503050406030204" pitchFamily="18" charset="0"/>
              </a:rPr>
              <a:t>(n) measured in terms of the number of comparisons</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Example</a:t>
            </a:r>
            <a:endParaRPr lang="en-US" altLang="zh-CN" kern="1200" dirty="0">
              <a:solidFill>
                <a:srgbClr val="002060"/>
              </a:solidFill>
              <a:latin typeface="+mj-lt"/>
              <a:ea typeface="+mj-ea"/>
              <a:cs typeface="+mj-cs"/>
            </a:endParaRPr>
          </a:p>
        </p:txBody>
      </p:sp>
      <p:sp>
        <p:nvSpPr>
          <p:cNvPr id="10243" name="Content Placeholder 2"/>
          <p:cNvSpPr>
            <a:spLocks noGrp="1"/>
          </p:cNvSpPr>
          <p:nvPr>
            <p:ph idx="1"/>
          </p:nvPr>
        </p:nvSpPr>
        <p:spPr/>
        <p:txBody>
          <a:bodyPr vert="horz" wrap="square" lIns="91440" tIns="45720" rIns="91440" bIns="45720" anchor="t"/>
          <a:p>
            <a:r>
              <a:rPr lang="en-US" altLang="zh-CN" sz="2400" b="1" dirty="0"/>
              <a:t>procedure</a:t>
            </a:r>
            <a:r>
              <a:rPr lang="en-US" altLang="zh-CN" sz="2400" dirty="0"/>
              <a:t> </a:t>
            </a:r>
            <a:r>
              <a:rPr lang="en-US" altLang="zh-CN" sz="2400" i="1" dirty="0"/>
              <a:t>linear search</a:t>
            </a:r>
            <a:r>
              <a:rPr lang="en-US" altLang="zh-CN" sz="2400" dirty="0"/>
              <a:t>(</a:t>
            </a:r>
            <a:r>
              <a:rPr lang="en-US" altLang="zh-CN" sz="2400" i="1" dirty="0"/>
              <a:t>x:integer, a</a:t>
            </a:r>
            <a:r>
              <a:rPr lang="en-US" altLang="zh-CN" sz="2400" i="1" baseline="-25000" dirty="0"/>
              <a:t>1</a:t>
            </a:r>
            <a:r>
              <a:rPr lang="en-US" altLang="zh-CN" sz="2400" dirty="0"/>
              <a:t>, </a:t>
            </a:r>
            <a:r>
              <a:rPr lang="en-US" altLang="zh-CN" sz="2400" i="1" dirty="0"/>
              <a:t>a</a:t>
            </a:r>
            <a:r>
              <a:rPr lang="en-US" altLang="zh-CN" sz="2400" i="1" baseline="-25000" dirty="0"/>
              <a:t>2</a:t>
            </a:r>
            <a:r>
              <a:rPr lang="en-US" altLang="zh-CN" sz="2400" dirty="0"/>
              <a:t>, …, </a:t>
            </a:r>
            <a:r>
              <a:rPr lang="en-US" altLang="zh-CN" sz="2400" i="1" dirty="0"/>
              <a:t>a</a:t>
            </a:r>
            <a:r>
              <a:rPr lang="en-US" altLang="zh-CN" sz="2400" i="1" baseline="-25000" dirty="0"/>
              <a:t>n</a:t>
            </a:r>
            <a:r>
              <a:rPr lang="en-US" altLang="zh-CN" sz="2400" dirty="0"/>
              <a:t>: distinct integers)</a:t>
            </a:r>
            <a:endParaRPr lang="en-US" altLang="zh-CN" sz="2400" dirty="0"/>
          </a:p>
          <a:p>
            <a:pPr>
              <a:buNone/>
            </a:pPr>
            <a:r>
              <a:rPr lang="en-US" altLang="zh-CN" sz="2400" dirty="0"/>
              <a:t>    </a:t>
            </a:r>
            <a:r>
              <a:rPr lang="en-US" altLang="zh-CN" sz="2400" i="1" dirty="0"/>
              <a:t>i</a:t>
            </a:r>
            <a:r>
              <a:rPr lang="en-US" altLang="zh-CN" sz="2400" dirty="0"/>
              <a:t> := 1</a:t>
            </a:r>
            <a:endParaRPr lang="en-US" altLang="zh-CN" sz="2400" i="1" baseline="-25000" dirty="0"/>
          </a:p>
          <a:p>
            <a:pPr>
              <a:buNone/>
            </a:pPr>
            <a:r>
              <a:rPr lang="en-US" altLang="zh-CN" sz="2400" dirty="0"/>
              <a:t>    </a:t>
            </a:r>
            <a:r>
              <a:rPr lang="en-US" altLang="zh-CN" sz="2400" b="1" dirty="0"/>
              <a:t>while</a:t>
            </a:r>
            <a:r>
              <a:rPr lang="en-US" altLang="zh-CN" sz="2400" dirty="0"/>
              <a:t> (i≤</a:t>
            </a:r>
            <a:r>
              <a:rPr lang="en-US" altLang="zh-CN" sz="2400" i="1" dirty="0"/>
              <a:t>n </a:t>
            </a:r>
            <a:r>
              <a:rPr lang="en-US" altLang="zh-CN" sz="2400" b="1" dirty="0"/>
              <a:t>and</a:t>
            </a:r>
            <a:r>
              <a:rPr lang="en-US" altLang="zh-CN" sz="2400" i="1" dirty="0"/>
              <a:t> x≠a</a:t>
            </a:r>
            <a:r>
              <a:rPr lang="en-US" altLang="zh-CN" sz="2400" i="1" baseline="-25000" dirty="0"/>
              <a:t>i</a:t>
            </a:r>
            <a:r>
              <a:rPr lang="en-US" altLang="zh-CN" sz="2400" dirty="0"/>
              <a:t>)</a:t>
            </a:r>
            <a:endParaRPr lang="en-US" altLang="zh-CN" sz="2400" dirty="0"/>
          </a:p>
          <a:p>
            <a:pPr>
              <a:buNone/>
            </a:pPr>
            <a:r>
              <a:rPr lang="en-US" altLang="zh-CN" sz="2400" dirty="0"/>
              <a:t>         i:=i+1</a:t>
            </a:r>
            <a:endParaRPr lang="en-US" altLang="zh-CN" sz="2400" dirty="0"/>
          </a:p>
          <a:p>
            <a:pPr>
              <a:buNone/>
            </a:pPr>
            <a:r>
              <a:rPr lang="en-US" altLang="zh-CN" sz="2400" dirty="0"/>
              <a:t>     </a:t>
            </a:r>
            <a:r>
              <a:rPr lang="en-US" altLang="zh-CN" sz="2400" b="1" dirty="0"/>
              <a:t>if</a:t>
            </a:r>
            <a:r>
              <a:rPr lang="en-US" altLang="zh-CN" sz="2400" dirty="0"/>
              <a:t> </a:t>
            </a:r>
            <a:r>
              <a:rPr lang="en-US" altLang="zh-CN" sz="2400" i="1" dirty="0"/>
              <a:t>i</a:t>
            </a:r>
            <a:r>
              <a:rPr lang="en-US" altLang="zh-CN" sz="2400" dirty="0"/>
              <a:t> &lt; </a:t>
            </a:r>
            <a:r>
              <a:rPr lang="en-US" altLang="zh-CN" sz="2400" i="1" dirty="0"/>
              <a:t>n</a:t>
            </a:r>
            <a:r>
              <a:rPr lang="en-US" altLang="zh-CN" sz="2400" dirty="0"/>
              <a:t> </a:t>
            </a:r>
            <a:r>
              <a:rPr lang="en-US" altLang="zh-CN" sz="2400" b="1" dirty="0"/>
              <a:t>then</a:t>
            </a:r>
            <a:r>
              <a:rPr lang="en-US" altLang="zh-CN" sz="2400" dirty="0"/>
              <a:t> </a:t>
            </a:r>
            <a:r>
              <a:rPr lang="en-US" altLang="zh-CN" sz="2400" i="1" dirty="0"/>
              <a:t>location</a:t>
            </a:r>
            <a:r>
              <a:rPr lang="en-US" altLang="zh-CN" sz="2400" dirty="0"/>
              <a:t>:=</a:t>
            </a:r>
            <a:r>
              <a:rPr lang="en-US" altLang="zh-CN" sz="2400" i="1" dirty="0"/>
              <a:t>n</a:t>
            </a:r>
            <a:endParaRPr lang="en-US" altLang="zh-CN" sz="2400" i="1" dirty="0"/>
          </a:p>
          <a:p>
            <a:pPr>
              <a:buNone/>
            </a:pPr>
            <a:r>
              <a:rPr lang="en-US" altLang="zh-CN" sz="2400" i="1" dirty="0"/>
              <a:t>     </a:t>
            </a:r>
            <a:r>
              <a:rPr lang="en-US" altLang="zh-CN" sz="2400" b="1" dirty="0"/>
              <a:t>else </a:t>
            </a:r>
            <a:r>
              <a:rPr lang="en-US" altLang="zh-CN" sz="2400" i="1" dirty="0"/>
              <a:t>location:=0</a:t>
            </a:r>
            <a:endParaRPr lang="en-US" altLang="zh-CN" sz="2400" i="1" dirty="0"/>
          </a:p>
          <a:p>
            <a:pPr>
              <a:buNone/>
            </a:pPr>
            <a:r>
              <a:rPr lang="en-US" altLang="zh-CN" sz="2400" dirty="0"/>
              <a:t>     {</a:t>
            </a:r>
            <a:r>
              <a:rPr lang="en-US" altLang="zh-CN" sz="2400" i="1" dirty="0"/>
              <a:t>location</a:t>
            </a:r>
            <a:r>
              <a:rPr lang="en-US" altLang="zh-CN" sz="2400" dirty="0"/>
              <a:t> is the index of the term equal to x, or is 0 if x is not found}</a:t>
            </a:r>
            <a:endParaRPr lang="en-US" altLang="zh-CN" sz="2400" dirty="0"/>
          </a:p>
          <a:p>
            <a:r>
              <a:rPr lang="en-US" altLang="zh-CN" sz="2400" dirty="0"/>
              <a:t>At most 2 comparisons per iteration, 2n+1 for the while loop and 1 more for if statement. At most 2n+2 comparisons are required</a:t>
            </a:r>
            <a:endParaRPr lang="en-US" altLang="zh-CN"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Binary search</a:t>
            </a:r>
            <a:endParaRPr lang="en-US" altLang="zh-CN" kern="1200" dirty="0">
              <a:solidFill>
                <a:srgbClr val="002060"/>
              </a:solidFill>
              <a:latin typeface="+mj-lt"/>
              <a:ea typeface="+mj-ea"/>
              <a:cs typeface="+mj-cs"/>
            </a:endParaRPr>
          </a:p>
        </p:txBody>
      </p:sp>
      <p:sp>
        <p:nvSpPr>
          <p:cNvPr id="11267" name="Content Placeholder 2"/>
          <p:cNvSpPr>
            <a:spLocks noGrp="1"/>
          </p:cNvSpPr>
          <p:nvPr>
            <p:ph idx="1"/>
          </p:nvPr>
        </p:nvSpPr>
        <p:spPr/>
        <p:txBody>
          <a:bodyPr vert="horz" wrap="square" lIns="91440" tIns="45720" rIns="91440" bIns="45720" anchor="t"/>
          <a:p>
            <a:pPr>
              <a:buNone/>
            </a:pPr>
            <a:r>
              <a:rPr lang="en-US" altLang="zh-CN" sz="2000" b="1" dirty="0"/>
              <a:t>procedure</a:t>
            </a:r>
            <a:r>
              <a:rPr lang="en-US" altLang="zh-CN" sz="2000" dirty="0"/>
              <a:t> </a:t>
            </a:r>
            <a:r>
              <a:rPr lang="en-US" altLang="zh-CN" sz="2000" i="1" dirty="0"/>
              <a:t>binary search</a:t>
            </a:r>
            <a:r>
              <a:rPr lang="en-US" altLang="zh-CN" sz="2000" dirty="0"/>
              <a:t>(</a:t>
            </a:r>
            <a:r>
              <a:rPr lang="en-US" altLang="zh-CN" sz="2000" i="1" dirty="0"/>
              <a:t>x:integer, a</a:t>
            </a:r>
            <a:r>
              <a:rPr lang="en-US" altLang="zh-CN" sz="2000" i="1" baseline="-25000" dirty="0"/>
              <a:t>1</a:t>
            </a:r>
            <a:r>
              <a:rPr lang="en-US" altLang="zh-CN" sz="2000" dirty="0"/>
              <a:t>, </a:t>
            </a:r>
            <a:r>
              <a:rPr lang="en-US" altLang="zh-CN" sz="2000" i="1" dirty="0"/>
              <a:t>a</a:t>
            </a:r>
            <a:r>
              <a:rPr lang="en-US" altLang="zh-CN" sz="2000" i="1" baseline="-25000" dirty="0"/>
              <a:t>2</a:t>
            </a:r>
            <a:r>
              <a:rPr lang="en-US" altLang="zh-CN" sz="2000" dirty="0"/>
              <a:t>, …, </a:t>
            </a:r>
            <a:r>
              <a:rPr lang="en-US" altLang="zh-CN" sz="2000" i="1" dirty="0"/>
              <a:t>a</a:t>
            </a:r>
            <a:r>
              <a:rPr lang="en-US" altLang="zh-CN" sz="2000" i="1" baseline="-25000" dirty="0"/>
              <a:t>n</a:t>
            </a:r>
            <a:r>
              <a:rPr lang="en-US" altLang="zh-CN" sz="2000" dirty="0"/>
              <a:t>: increasing integers)</a:t>
            </a:r>
            <a:endParaRPr lang="en-US" altLang="zh-CN" sz="2000" dirty="0"/>
          </a:p>
          <a:p>
            <a:pPr>
              <a:buNone/>
            </a:pPr>
            <a:r>
              <a:rPr lang="en-US" altLang="zh-CN" sz="2000" dirty="0"/>
              <a:t>    </a:t>
            </a:r>
            <a:r>
              <a:rPr lang="en-US" altLang="zh-CN" sz="2000" i="1" dirty="0"/>
              <a:t>i</a:t>
            </a:r>
            <a:r>
              <a:rPr lang="en-US" altLang="zh-CN" sz="2000" dirty="0"/>
              <a:t>:=1 (left endpoint of search interval)</a:t>
            </a:r>
            <a:endParaRPr lang="en-US" altLang="zh-CN" sz="2000" dirty="0"/>
          </a:p>
          <a:p>
            <a:pPr>
              <a:buNone/>
            </a:pPr>
            <a:r>
              <a:rPr lang="en-US" altLang="zh-CN" sz="2000" i="1" dirty="0"/>
              <a:t>    j</a:t>
            </a:r>
            <a:r>
              <a:rPr lang="en-US" altLang="zh-CN" sz="2000" dirty="0"/>
              <a:t>:=</a:t>
            </a:r>
            <a:r>
              <a:rPr lang="en-US" altLang="zh-CN" sz="2000" i="1" dirty="0"/>
              <a:t>1 </a:t>
            </a:r>
            <a:r>
              <a:rPr lang="en-US" altLang="zh-CN" sz="2000" dirty="0"/>
              <a:t>(right end point of search interval)</a:t>
            </a:r>
            <a:endParaRPr lang="en-US" altLang="zh-CN" sz="2000" i="1" baseline="-25000" dirty="0"/>
          </a:p>
          <a:p>
            <a:pPr>
              <a:buNone/>
            </a:pPr>
            <a:r>
              <a:rPr lang="en-US" altLang="zh-CN" sz="2000" dirty="0"/>
              <a:t>    </a:t>
            </a:r>
            <a:r>
              <a:rPr lang="en-US" altLang="zh-CN" sz="2000" b="1" dirty="0"/>
              <a:t>while</a:t>
            </a:r>
            <a:r>
              <a:rPr lang="en-US" altLang="zh-CN" sz="2000" dirty="0"/>
              <a:t> (</a:t>
            </a:r>
            <a:r>
              <a:rPr lang="en-US" altLang="zh-CN" sz="2000" i="1" dirty="0"/>
              <a:t>i</a:t>
            </a:r>
            <a:r>
              <a:rPr lang="en-US" altLang="zh-CN" sz="2000" dirty="0"/>
              <a:t>&lt;</a:t>
            </a:r>
            <a:r>
              <a:rPr lang="en-US" altLang="zh-CN" sz="2000" i="1" dirty="0"/>
              <a:t>j</a:t>
            </a:r>
            <a:r>
              <a:rPr lang="en-US" altLang="zh-CN" sz="2000" dirty="0"/>
              <a:t>)</a:t>
            </a:r>
            <a:endParaRPr lang="en-US" altLang="zh-CN" sz="2000" dirty="0"/>
          </a:p>
          <a:p>
            <a:pPr>
              <a:buNone/>
            </a:pPr>
            <a:r>
              <a:rPr lang="en-US" altLang="zh-CN" sz="2000" dirty="0"/>
              <a:t>    </a:t>
            </a:r>
            <a:r>
              <a:rPr lang="en-US" altLang="zh-CN" sz="2000" b="1" dirty="0"/>
              <a:t>begin</a:t>
            </a:r>
            <a:endParaRPr lang="en-US" altLang="zh-CN" sz="2000" b="1" dirty="0"/>
          </a:p>
          <a:p>
            <a:pPr>
              <a:buNone/>
            </a:pPr>
            <a:r>
              <a:rPr lang="en-US" altLang="zh-CN" sz="2000" dirty="0"/>
              <a:t>           m:=</a:t>
            </a:r>
            <a:r>
              <a:rPr lang="en-US" altLang="zh-CN" sz="2000" dirty="0">
                <a:latin typeface="Cambria Math" panose="02040503050406030204" pitchFamily="18" charset="0"/>
                <a:cs typeface="Cambria Math" panose="02040503050406030204" pitchFamily="18" charset="0"/>
              </a:rPr>
              <a:t>⌞(i+j)/2⌟</a:t>
            </a:r>
            <a:endParaRPr lang="en-US" altLang="zh-CN" sz="2000" dirty="0"/>
          </a:p>
          <a:p>
            <a:pPr>
              <a:buNone/>
            </a:pPr>
            <a:r>
              <a:rPr lang="en-US" altLang="zh-CN" sz="2000" dirty="0"/>
              <a:t>            </a:t>
            </a:r>
            <a:r>
              <a:rPr lang="en-US" altLang="zh-CN" sz="2000" b="1" dirty="0"/>
              <a:t>if</a:t>
            </a:r>
            <a:r>
              <a:rPr lang="en-US" altLang="zh-CN" sz="2000" dirty="0"/>
              <a:t> x&gt;a</a:t>
            </a:r>
            <a:r>
              <a:rPr lang="en-US" altLang="zh-CN" sz="2000" baseline="-25000" dirty="0"/>
              <a:t>m</a:t>
            </a:r>
            <a:r>
              <a:rPr lang="en-US" altLang="zh-CN" sz="2000" dirty="0"/>
              <a:t> </a:t>
            </a:r>
            <a:r>
              <a:rPr lang="en-US" altLang="zh-CN" sz="2000" b="1" dirty="0"/>
              <a:t>then</a:t>
            </a:r>
            <a:r>
              <a:rPr lang="en-US" altLang="zh-CN" sz="2000" dirty="0"/>
              <a:t> i:=m+1</a:t>
            </a:r>
            <a:endParaRPr lang="en-US" altLang="zh-CN" sz="2000" dirty="0"/>
          </a:p>
          <a:p>
            <a:pPr>
              <a:buNone/>
            </a:pPr>
            <a:r>
              <a:rPr lang="en-US" altLang="zh-CN" sz="2000" dirty="0"/>
              <a:t>            </a:t>
            </a:r>
            <a:r>
              <a:rPr lang="en-US" altLang="zh-CN" sz="2000" b="1" dirty="0"/>
              <a:t>else</a:t>
            </a:r>
            <a:r>
              <a:rPr lang="en-US" altLang="zh-CN" sz="2000" dirty="0"/>
              <a:t> j:=m</a:t>
            </a:r>
            <a:endParaRPr lang="en-US" altLang="zh-CN" sz="2000" dirty="0"/>
          </a:p>
          <a:p>
            <a:pPr>
              <a:buNone/>
            </a:pPr>
            <a:r>
              <a:rPr lang="en-US" altLang="zh-CN" sz="2000" dirty="0"/>
              <a:t>     </a:t>
            </a:r>
            <a:r>
              <a:rPr lang="en-US" altLang="zh-CN" sz="2000" b="1" dirty="0"/>
              <a:t>end</a:t>
            </a:r>
            <a:endParaRPr lang="en-US" altLang="zh-CN" sz="2000" b="1" dirty="0"/>
          </a:p>
          <a:p>
            <a:pPr>
              <a:buNone/>
            </a:pPr>
            <a:r>
              <a:rPr lang="en-US" altLang="zh-CN" sz="2000" dirty="0"/>
              <a:t>     </a:t>
            </a:r>
            <a:r>
              <a:rPr lang="en-US" altLang="zh-CN" sz="2000" b="1" dirty="0"/>
              <a:t>if</a:t>
            </a:r>
            <a:r>
              <a:rPr lang="en-US" altLang="zh-CN" sz="2000" dirty="0"/>
              <a:t> </a:t>
            </a:r>
            <a:r>
              <a:rPr lang="en-US" altLang="zh-CN" sz="2000" i="1" dirty="0"/>
              <a:t>x=a</a:t>
            </a:r>
            <a:r>
              <a:rPr lang="en-US" altLang="zh-CN" sz="2000" i="1" baseline="-25000" dirty="0"/>
              <a:t>i</a:t>
            </a:r>
            <a:r>
              <a:rPr lang="en-US" altLang="zh-CN" sz="2000" dirty="0"/>
              <a:t> </a:t>
            </a:r>
            <a:r>
              <a:rPr lang="en-US" altLang="zh-CN" sz="2000" b="1" dirty="0"/>
              <a:t>then</a:t>
            </a:r>
            <a:r>
              <a:rPr lang="en-US" altLang="zh-CN" sz="2000" dirty="0"/>
              <a:t> </a:t>
            </a:r>
            <a:r>
              <a:rPr lang="en-US" altLang="zh-CN" sz="2000" i="1" dirty="0"/>
              <a:t>location</a:t>
            </a:r>
            <a:r>
              <a:rPr lang="en-US" altLang="zh-CN" sz="2000" dirty="0"/>
              <a:t>:=</a:t>
            </a:r>
            <a:r>
              <a:rPr lang="en-US" altLang="zh-CN" sz="2000" i="1" dirty="0"/>
              <a:t>i</a:t>
            </a:r>
            <a:endParaRPr lang="en-US" altLang="zh-CN" sz="2000" i="1" dirty="0"/>
          </a:p>
          <a:p>
            <a:pPr>
              <a:buNone/>
            </a:pPr>
            <a:r>
              <a:rPr lang="en-US" altLang="zh-CN" sz="2000" i="1" dirty="0"/>
              <a:t>     </a:t>
            </a:r>
            <a:r>
              <a:rPr lang="en-US" altLang="zh-CN" sz="2000" b="1" dirty="0"/>
              <a:t>else </a:t>
            </a:r>
            <a:r>
              <a:rPr lang="en-US" altLang="zh-CN" sz="2000" i="1" dirty="0"/>
              <a:t>location:=0</a:t>
            </a:r>
            <a:endParaRPr lang="en-US" altLang="zh-CN" sz="2000" i="1" dirty="0"/>
          </a:p>
          <a:p>
            <a:pPr>
              <a:buNone/>
            </a:pPr>
            <a:r>
              <a:rPr lang="en-US" altLang="zh-CN" sz="2000" dirty="0"/>
              <a:t>     {</a:t>
            </a:r>
            <a:r>
              <a:rPr lang="en-US" altLang="zh-CN" sz="2000" i="1" dirty="0"/>
              <a:t>location</a:t>
            </a:r>
            <a:r>
              <a:rPr lang="en-US" altLang="zh-CN" sz="2000" dirty="0"/>
              <a:t> is the index of the term equal to x, or is 0 if x is not found}</a:t>
            </a:r>
            <a:endParaRPr lang="en-US" altLang="zh-CN" sz="20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Time complexity of binary search</a:t>
            </a:r>
            <a:endParaRPr lang="en-US" altLang="zh-CN" kern="1200" dirty="0">
              <a:solidFill>
                <a:srgbClr val="002060"/>
              </a:solidFill>
              <a:latin typeface="+mj-lt"/>
              <a:ea typeface="+mj-ea"/>
              <a:cs typeface="+mj-cs"/>
            </a:endParaRPr>
          </a:p>
        </p:txBody>
      </p:sp>
      <p:sp>
        <p:nvSpPr>
          <p:cNvPr id="12291" name="Content Placeholder 2"/>
          <p:cNvSpPr>
            <a:spLocks noGrp="1"/>
          </p:cNvSpPr>
          <p:nvPr>
            <p:ph idx="1"/>
          </p:nvPr>
        </p:nvSpPr>
        <p:spPr/>
        <p:txBody>
          <a:bodyPr vert="horz" wrap="square" lIns="91440" tIns="45720" rIns="91440" bIns="45720" anchor="t"/>
          <a:p>
            <a:r>
              <a:rPr lang="en-US" altLang="zh-CN" sz="2400" dirty="0"/>
              <a:t>For simplicity, assume n=2</a:t>
            </a:r>
            <a:r>
              <a:rPr lang="en-US" altLang="zh-CN" sz="2400" baseline="30000" dirty="0"/>
              <a:t>k</a:t>
            </a:r>
            <a:r>
              <a:rPr lang="en-US" altLang="zh-CN" sz="2400" dirty="0"/>
              <a:t>,k=log</a:t>
            </a:r>
            <a:r>
              <a:rPr lang="en-US" altLang="zh-CN" sz="2400" baseline="-25000" dirty="0"/>
              <a:t>2</a:t>
            </a:r>
            <a:r>
              <a:rPr lang="en-US" altLang="zh-CN" sz="2400" dirty="0"/>
              <a:t>n</a:t>
            </a:r>
            <a:endParaRPr lang="en-US" altLang="zh-CN" sz="2400" dirty="0"/>
          </a:p>
          <a:p>
            <a:r>
              <a:rPr lang="en-US" altLang="zh-CN" sz="2400" dirty="0"/>
              <a:t>At each iteration, 2 comparisons are used</a:t>
            </a:r>
            <a:endParaRPr lang="en-US" altLang="zh-CN" sz="2400" dirty="0"/>
          </a:p>
          <a:p>
            <a:r>
              <a:rPr lang="en-US" altLang="zh-CN" sz="2400" dirty="0"/>
              <a:t>For example, 2 comparisons are used when the list has 2</a:t>
            </a:r>
            <a:r>
              <a:rPr lang="en-US" altLang="zh-CN" sz="2400" baseline="30000" dirty="0"/>
              <a:t>k-1</a:t>
            </a:r>
            <a:r>
              <a:rPr lang="en-US" altLang="zh-CN" sz="2400" dirty="0"/>
              <a:t> elements, 2 comparisons are used when the list has 2</a:t>
            </a:r>
            <a:r>
              <a:rPr lang="en-US" altLang="zh-CN" sz="2400" baseline="30000" dirty="0"/>
              <a:t>k-2</a:t>
            </a:r>
            <a:r>
              <a:rPr lang="en-US" altLang="zh-CN" sz="2400" dirty="0"/>
              <a:t>, …, 2 comparisons are used when the list has 2</a:t>
            </a:r>
            <a:r>
              <a:rPr lang="en-US" altLang="zh-CN" sz="2400" baseline="30000" dirty="0"/>
              <a:t>1</a:t>
            </a:r>
            <a:r>
              <a:rPr lang="en-US" altLang="zh-CN" sz="2400" dirty="0"/>
              <a:t> elements</a:t>
            </a:r>
            <a:endParaRPr lang="en-US" altLang="zh-CN" sz="2400" dirty="0"/>
          </a:p>
          <a:p>
            <a:r>
              <a:rPr lang="en-US" altLang="zh-CN" sz="2400" dirty="0"/>
              <a:t>1 comparison is ued when the list has 1 element, and 1 more comparison is used to determine this term is x</a:t>
            </a:r>
            <a:endParaRPr lang="en-US" altLang="zh-CN" sz="2400" dirty="0"/>
          </a:p>
          <a:p>
            <a:r>
              <a:rPr lang="en-US" altLang="zh-CN" sz="2400" dirty="0"/>
              <a:t>Hence, at most 2k+2=2log</a:t>
            </a:r>
            <a:r>
              <a:rPr lang="en-US" altLang="zh-CN" sz="2400" baseline="-25000" dirty="0"/>
              <a:t>2</a:t>
            </a:r>
            <a:r>
              <a:rPr lang="en-US" altLang="zh-CN" sz="2400" dirty="0"/>
              <a:t>n +2 comparisons are required</a:t>
            </a:r>
            <a:endParaRPr lang="en-US" altLang="zh-CN" sz="2400" dirty="0"/>
          </a:p>
          <a:p>
            <a:r>
              <a:rPr lang="en-US" altLang="zh-CN" sz="2400" dirty="0"/>
              <a:t>If n is not a power of 2, the list can be expanded to 2</a:t>
            </a:r>
            <a:r>
              <a:rPr lang="en-US" altLang="zh-CN" sz="2400" baseline="30000" dirty="0"/>
              <a:t>k+1</a:t>
            </a:r>
            <a:r>
              <a:rPr lang="en-US" altLang="zh-CN" sz="2400" dirty="0"/>
              <a:t>, and it requires at most 2 log n+2 comparisons</a:t>
            </a:r>
            <a:endParaRPr lang="en-US" altLang="zh-CN" sz="2400" dirty="0"/>
          </a:p>
          <a:p>
            <a:r>
              <a:rPr lang="en-US" altLang="zh-CN" sz="2400" dirty="0"/>
              <a:t>The time complexity is at most </a:t>
            </a:r>
            <a:r>
              <a:rPr lang="zh-CN" altLang="en-US" sz="2400" dirty="0">
                <a:latin typeface="Cambria Math" panose="02040503050406030204" pitchFamily="18" charset="0"/>
                <a:cs typeface="Cambria Math" panose="02040503050406030204" pitchFamily="18" charset="0"/>
              </a:rPr>
              <a:t>𝛳</a:t>
            </a:r>
            <a:r>
              <a:rPr lang="en-US" altLang="zh-CN" sz="2400" dirty="0">
                <a:latin typeface="Cambria Math" panose="02040503050406030204" pitchFamily="18" charset="0"/>
                <a:cs typeface="Cambria Math" panose="02040503050406030204" pitchFamily="18" charset="0"/>
              </a:rPr>
              <a:t>(log n)</a:t>
            </a:r>
            <a:endParaRPr lang="en-US" altLang="zh-CN"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Average case complexity: </a:t>
            </a:r>
            <a:br>
              <a:rPr lang="en-US" altLang="zh-CN" kern="1200" dirty="0">
                <a:solidFill>
                  <a:srgbClr val="002060"/>
                </a:solidFill>
                <a:latin typeface="+mj-lt"/>
                <a:ea typeface="+mj-ea"/>
                <a:cs typeface="+mj-cs"/>
              </a:rPr>
            </a:br>
            <a:r>
              <a:rPr lang="en-US" altLang="zh-CN" kern="1200" dirty="0">
                <a:solidFill>
                  <a:srgbClr val="002060"/>
                </a:solidFill>
                <a:latin typeface="+mj-lt"/>
                <a:ea typeface="+mj-ea"/>
                <a:cs typeface="+mj-cs"/>
              </a:rPr>
              <a:t>number of operations x probability</a:t>
            </a:r>
            <a:endParaRPr lang="en-US" altLang="zh-CN" kern="1200" dirty="0">
              <a:solidFill>
                <a:srgbClr val="002060"/>
              </a:solidFill>
              <a:latin typeface="+mj-lt"/>
              <a:ea typeface="+mj-ea"/>
              <a:cs typeface="+mj-cs"/>
            </a:endParaRPr>
          </a:p>
        </p:txBody>
      </p:sp>
      <p:sp>
        <p:nvSpPr>
          <p:cNvPr id="13315" name="Content Placeholder 2"/>
          <p:cNvSpPr>
            <a:spLocks noGrp="1"/>
          </p:cNvSpPr>
          <p:nvPr>
            <p:ph idx="1"/>
          </p:nvPr>
        </p:nvSpPr>
        <p:spPr/>
        <p:txBody>
          <a:bodyPr vert="horz" wrap="square" lIns="91440" tIns="45720" rIns="91440" bIns="45720" anchor="t"/>
          <a:p>
            <a:r>
              <a:rPr lang="en-US" altLang="zh-CN" sz="2400" dirty="0"/>
              <a:t>Usually </a:t>
            </a:r>
            <a:r>
              <a:rPr lang="en-US" altLang="zh-CN" sz="2400" dirty="0">
                <a:solidFill>
                  <a:srgbClr val="FF0000"/>
                </a:solidFill>
              </a:rPr>
              <a:t>more complicated</a:t>
            </a:r>
            <a:r>
              <a:rPr lang="en-US" altLang="zh-CN" sz="2400" dirty="0"/>
              <a:t> than worst-case analysis</a:t>
            </a:r>
            <a:endParaRPr lang="en-US" altLang="zh-CN" sz="2400" dirty="0"/>
          </a:p>
          <a:p>
            <a:r>
              <a:rPr lang="en-US" altLang="zh-CN" sz="2400" dirty="0"/>
              <a:t>For linear search, assume x is in the list</a:t>
            </a:r>
            <a:endParaRPr lang="en-US" altLang="zh-CN" sz="2400" dirty="0"/>
          </a:p>
          <a:p>
            <a:r>
              <a:rPr lang="en-US" altLang="zh-CN" sz="2400" dirty="0"/>
              <a:t>If x is at 1</a:t>
            </a:r>
            <a:r>
              <a:rPr lang="en-US" altLang="zh-CN" sz="2400" baseline="30000" dirty="0"/>
              <a:t>st</a:t>
            </a:r>
            <a:r>
              <a:rPr lang="en-US" altLang="zh-CN" sz="2400" dirty="0"/>
              <a:t> term, 3 comparisons are needed (1 to determine the end of list, 1 to compare x and 1</a:t>
            </a:r>
            <a:r>
              <a:rPr lang="en-US" altLang="zh-CN" sz="2400" baseline="30000" dirty="0"/>
              <a:t>st</a:t>
            </a:r>
            <a:r>
              <a:rPr lang="en-US" altLang="zh-CN" sz="2400" dirty="0"/>
              <a:t> term, one outside the loop)</a:t>
            </a:r>
            <a:endParaRPr lang="en-US" altLang="zh-CN" sz="2400" dirty="0"/>
          </a:p>
          <a:p>
            <a:r>
              <a:rPr lang="en-US" altLang="zh-CN" sz="2400" dirty="0"/>
              <a:t>If x is the 2</a:t>
            </a:r>
            <a:r>
              <a:rPr lang="en-US" altLang="zh-CN" sz="2400" baseline="30000" dirty="0"/>
              <a:t>nd</a:t>
            </a:r>
            <a:r>
              <a:rPr lang="en-US" altLang="zh-CN" sz="2400" dirty="0"/>
              <a:t> term, 2 more comparisons are needed, so 5 comparisons are needed</a:t>
            </a:r>
            <a:endParaRPr lang="en-US" altLang="zh-CN" sz="2400" dirty="0"/>
          </a:p>
          <a:p>
            <a:r>
              <a:rPr lang="en-US" altLang="zh-CN" sz="2400" dirty="0"/>
              <a:t>In general, if x is the i-th term, 2 comparisons are used at each of the i-th step of the loop, and 1 outside the loop, so 2i+1 comparisons are used</a:t>
            </a:r>
            <a:r>
              <a:rPr lang="zh-CN" altLang="en-US" sz="2400" dirty="0"/>
              <a:t>。</a:t>
            </a:r>
            <a:endParaRPr lang="en-US" altLang="zh-CN" sz="2400" dirty="0"/>
          </a:p>
          <a:p>
            <a:r>
              <a:rPr lang="en-US" altLang="zh-CN" sz="2400" dirty="0"/>
              <a:t>On average , (3+5+7+…+2n+1)/n=(2(1+2+3+…n)+n)/n=n+2, which is </a:t>
            </a:r>
            <a:r>
              <a:rPr lang="zh-CN" altLang="en-US" sz="2400" dirty="0">
                <a:latin typeface="Cambria Math" panose="02040503050406030204" pitchFamily="18" charset="0"/>
                <a:cs typeface="Cambria Math" panose="02040503050406030204" pitchFamily="18" charset="0"/>
              </a:rPr>
              <a:t>𝛳</a:t>
            </a:r>
            <a:r>
              <a:rPr lang="en-US" altLang="zh-CN" sz="2400" dirty="0">
                <a:latin typeface="Cambria Math" panose="02040503050406030204" pitchFamily="18" charset="0"/>
                <a:cs typeface="Cambria Math" panose="02040503050406030204" pitchFamily="18" charset="0"/>
              </a:rPr>
              <a:t>(n)</a:t>
            </a:r>
            <a:endParaRPr lang="en-US" altLang="zh-CN" sz="24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Searching algorithms</a:t>
            </a:r>
            <a:endParaRPr lang="en-US" altLang="zh-CN" kern="1200" dirty="0">
              <a:solidFill>
                <a:srgbClr val="002060"/>
              </a:solidFill>
              <a:latin typeface="+mj-lt"/>
              <a:ea typeface="+mj-ea"/>
              <a:cs typeface="+mj-cs"/>
            </a:endParaRPr>
          </a:p>
        </p:txBody>
      </p:sp>
      <p:sp>
        <p:nvSpPr>
          <p:cNvPr id="12291" name="Content Placeholder 2"/>
          <p:cNvSpPr>
            <a:spLocks noGrp="1"/>
          </p:cNvSpPr>
          <p:nvPr>
            <p:ph idx="1"/>
          </p:nvPr>
        </p:nvSpPr>
        <p:spPr/>
        <p:txBody>
          <a:bodyPr vert="horz" wrap="square" lIns="91440" tIns="45720" rIns="91440" bIns="45720" anchor="t"/>
          <a:p>
            <a:r>
              <a:rPr lang="en-US" altLang="zh-CN" dirty="0"/>
              <a:t>Locate an element x in a list of distinct elements, a</a:t>
            </a:r>
            <a:r>
              <a:rPr lang="en-US" altLang="zh-CN" baseline="-25000" dirty="0"/>
              <a:t>1</a:t>
            </a:r>
            <a:r>
              <a:rPr lang="en-US" altLang="zh-CN" dirty="0"/>
              <a:t>, a</a:t>
            </a:r>
            <a:r>
              <a:rPr lang="en-US" altLang="zh-CN" baseline="-25000" dirty="0"/>
              <a:t>2</a:t>
            </a:r>
            <a:r>
              <a:rPr lang="en-US" altLang="zh-CN" dirty="0"/>
              <a:t>, …, a</a:t>
            </a:r>
            <a:r>
              <a:rPr lang="en-US" altLang="zh-CN" baseline="-25000" dirty="0"/>
              <a:t>n</a:t>
            </a:r>
            <a:r>
              <a:rPr lang="en-US" altLang="zh-CN" dirty="0"/>
              <a:t>, or determine it is not in the list </a:t>
            </a:r>
            <a:endParaRPr lang="en-US" altLang="zh-CN" dirty="0"/>
          </a:p>
          <a:p>
            <a:r>
              <a:rPr lang="en-US" altLang="zh-CN" dirty="0"/>
              <a:t>Solution is the location of the term in the list that equals x, and is 0 if x is not in the list</a:t>
            </a:r>
            <a:endParaRPr lang="en-US" altLang="zh-CN" dirty="0"/>
          </a:p>
          <a:p>
            <a:endParaRPr lang="en-US" altLang="zh-CN"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Complexity analysis</a:t>
            </a:r>
            <a:endParaRPr lang="en-US" altLang="zh-CN" kern="1200" dirty="0">
              <a:solidFill>
                <a:srgbClr val="002060"/>
              </a:solidFill>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p>
            <a:r>
              <a:rPr lang="en-US" altLang="zh-CN" dirty="0"/>
              <a:t>Assume x is in the list</a:t>
            </a:r>
            <a:endParaRPr lang="en-US" altLang="zh-CN" dirty="0"/>
          </a:p>
          <a:p>
            <a:r>
              <a:rPr lang="en-US" altLang="zh-CN" dirty="0"/>
              <a:t>It is possible to do an average-case analysis when x may not be in the list</a:t>
            </a:r>
            <a:endParaRPr lang="en-US" altLang="zh-CN" dirty="0"/>
          </a:p>
          <a:p>
            <a:r>
              <a:rPr lang="en-US" altLang="zh-CN" dirty="0"/>
              <a:t>Although we have counted the comparisons needed to determine whether we have reached the end of a loop, these comparisons are often not counted</a:t>
            </a:r>
            <a:endParaRPr lang="en-US" altLang="zh-CN" dirty="0"/>
          </a:p>
          <a:p>
            <a:r>
              <a:rPr lang="en-US" altLang="zh-CN" dirty="0"/>
              <a:t>From this point, we will ignore such comparisons </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Complexity of bubble sort</a:t>
            </a:r>
            <a:endParaRPr lang="en-US" altLang="zh-CN" kern="1200" dirty="0">
              <a:solidFill>
                <a:srgbClr val="002060"/>
              </a:solidFill>
              <a:latin typeface="+mj-lt"/>
              <a:ea typeface="+mj-ea"/>
              <a:cs typeface="+mj-cs"/>
            </a:endParaRPr>
          </a:p>
        </p:txBody>
      </p:sp>
      <p:sp>
        <p:nvSpPr>
          <p:cNvPr id="15363" name="Content Placeholder 2"/>
          <p:cNvSpPr>
            <a:spLocks noGrp="1"/>
          </p:cNvSpPr>
          <p:nvPr>
            <p:ph idx="1"/>
          </p:nvPr>
        </p:nvSpPr>
        <p:spPr>
          <a:xfrm>
            <a:off x="381000" y="1600200"/>
            <a:ext cx="8229600" cy="4525963"/>
          </a:xfrm>
        </p:spPr>
        <p:txBody>
          <a:bodyPr vert="horz" wrap="square" lIns="91440" tIns="45720" rIns="91440" bIns="45720" anchor="t"/>
          <a:p>
            <a:pPr>
              <a:buNone/>
            </a:pPr>
            <a:r>
              <a:rPr lang="en-US" altLang="zh-CN" sz="2400" b="1" dirty="0"/>
              <a:t>procedure</a:t>
            </a:r>
            <a:r>
              <a:rPr lang="en-US" altLang="zh-CN" sz="2400" dirty="0"/>
              <a:t> </a:t>
            </a:r>
            <a:r>
              <a:rPr lang="en-US" altLang="zh-CN" sz="2400" i="1" dirty="0"/>
              <a:t>bubble sort</a:t>
            </a:r>
            <a:r>
              <a:rPr lang="en-US" altLang="zh-CN" sz="2400" dirty="0"/>
              <a:t>(</a:t>
            </a:r>
            <a:r>
              <a:rPr lang="en-US" altLang="zh-CN" sz="2400" i="1" dirty="0"/>
              <a:t>a</a:t>
            </a:r>
            <a:r>
              <a:rPr lang="en-US" altLang="zh-CN" sz="2400" i="1" baseline="-25000" dirty="0"/>
              <a:t>1</a:t>
            </a:r>
            <a:r>
              <a:rPr lang="en-US" altLang="zh-CN" sz="2400" dirty="0"/>
              <a:t>, </a:t>
            </a:r>
            <a:r>
              <a:rPr lang="en-US" altLang="zh-CN" sz="2400" i="1" dirty="0"/>
              <a:t>a</a:t>
            </a:r>
            <a:r>
              <a:rPr lang="en-US" altLang="zh-CN" sz="2400" i="1" baseline="-25000" dirty="0"/>
              <a:t>2</a:t>
            </a:r>
            <a:r>
              <a:rPr lang="en-US" altLang="zh-CN" sz="2400" dirty="0"/>
              <a:t>, …, </a:t>
            </a:r>
            <a:r>
              <a:rPr lang="en-US" altLang="zh-CN" sz="2400" i="1" dirty="0"/>
              <a:t>a</a:t>
            </a:r>
            <a:r>
              <a:rPr lang="en-US" altLang="zh-CN" sz="2400" i="1" baseline="-25000" dirty="0"/>
              <a:t>n</a:t>
            </a:r>
            <a:r>
              <a:rPr lang="en-US" altLang="zh-CN" sz="2400" dirty="0"/>
              <a:t>: real numbers with n≥2)</a:t>
            </a:r>
            <a:endParaRPr lang="en-US" altLang="zh-CN" sz="2400" dirty="0"/>
          </a:p>
          <a:p>
            <a:pPr>
              <a:buNone/>
            </a:pPr>
            <a:r>
              <a:rPr lang="en-US" altLang="zh-CN" sz="2400" b="1" dirty="0"/>
              <a:t>for</a:t>
            </a:r>
            <a:r>
              <a:rPr lang="en-US" altLang="zh-CN" sz="2400" dirty="0"/>
              <a:t> i:=1 </a:t>
            </a:r>
            <a:r>
              <a:rPr lang="en-US" altLang="zh-CN" sz="2400" b="1" dirty="0"/>
              <a:t>to</a:t>
            </a:r>
            <a:r>
              <a:rPr lang="en-US" altLang="zh-CN" sz="2400" dirty="0"/>
              <a:t> n-1</a:t>
            </a:r>
            <a:endParaRPr lang="en-US" altLang="zh-CN" sz="2400" dirty="0"/>
          </a:p>
          <a:p>
            <a:pPr>
              <a:buNone/>
            </a:pPr>
            <a:r>
              <a:rPr lang="en-US" altLang="zh-CN" sz="2400" dirty="0"/>
              <a:t>    </a:t>
            </a:r>
            <a:r>
              <a:rPr lang="en-US" altLang="zh-CN" sz="2400" b="1" dirty="0"/>
              <a:t>for </a:t>
            </a:r>
            <a:r>
              <a:rPr lang="en-US" altLang="zh-CN" sz="2400" dirty="0"/>
              <a:t>j:=1 </a:t>
            </a:r>
            <a:r>
              <a:rPr lang="en-US" altLang="zh-CN" sz="2400" b="1" dirty="0"/>
              <a:t>to </a:t>
            </a:r>
            <a:r>
              <a:rPr lang="en-US" altLang="zh-CN" sz="2400" dirty="0"/>
              <a:t>n-i</a:t>
            </a:r>
            <a:endParaRPr lang="en-US" altLang="zh-CN" sz="2400" dirty="0"/>
          </a:p>
          <a:p>
            <a:pPr>
              <a:buNone/>
            </a:pPr>
            <a:r>
              <a:rPr lang="en-US" altLang="zh-CN" sz="2400" dirty="0"/>
              <a:t>            </a:t>
            </a:r>
            <a:r>
              <a:rPr lang="en-US" altLang="zh-CN" sz="2400" b="1" dirty="0"/>
              <a:t>if</a:t>
            </a:r>
            <a:r>
              <a:rPr lang="en-US" altLang="zh-CN" sz="2400" dirty="0"/>
              <a:t> a</a:t>
            </a:r>
            <a:r>
              <a:rPr lang="en-US" altLang="zh-CN" sz="2400" baseline="-25000" dirty="0"/>
              <a:t>j</a:t>
            </a:r>
            <a:r>
              <a:rPr lang="en-US" altLang="zh-CN" sz="2400" dirty="0"/>
              <a:t>&gt;a</a:t>
            </a:r>
            <a:r>
              <a:rPr lang="en-US" altLang="zh-CN" sz="2400" baseline="-25000" dirty="0"/>
              <a:t>j+1</a:t>
            </a:r>
            <a:r>
              <a:rPr lang="en-US" altLang="zh-CN" sz="2400" dirty="0"/>
              <a:t> </a:t>
            </a:r>
            <a:r>
              <a:rPr lang="en-US" altLang="zh-CN" sz="2400" b="1" dirty="0"/>
              <a:t>then</a:t>
            </a:r>
            <a:r>
              <a:rPr lang="en-US" altLang="zh-CN" sz="2400" dirty="0"/>
              <a:t> interchange a</a:t>
            </a:r>
            <a:r>
              <a:rPr lang="en-US" altLang="zh-CN" sz="2400" baseline="-25000" dirty="0"/>
              <a:t>j</a:t>
            </a:r>
            <a:r>
              <a:rPr lang="en-US" altLang="zh-CN" sz="2400" dirty="0"/>
              <a:t> and a</a:t>
            </a:r>
            <a:r>
              <a:rPr lang="en-US" altLang="zh-CN" sz="2400" baseline="-25000" dirty="0"/>
              <a:t>j+1</a:t>
            </a:r>
            <a:r>
              <a:rPr lang="en-US" altLang="zh-CN" sz="2400" dirty="0"/>
              <a:t> </a:t>
            </a:r>
            <a:endParaRPr lang="en-US" altLang="zh-CN" sz="2400" dirty="0"/>
          </a:p>
          <a:p>
            <a:pPr>
              <a:buNone/>
            </a:pPr>
            <a:r>
              <a:rPr lang="en-US" altLang="zh-CN" sz="2400" dirty="0"/>
              <a:t> {</a:t>
            </a:r>
            <a:r>
              <a:rPr lang="en-US" altLang="zh-CN" sz="2400" i="1" dirty="0"/>
              <a:t>a</a:t>
            </a:r>
            <a:r>
              <a:rPr lang="en-US" altLang="zh-CN" sz="2400" i="1" baseline="-25000" dirty="0"/>
              <a:t>1</a:t>
            </a:r>
            <a:r>
              <a:rPr lang="en-US" altLang="zh-CN" sz="2400" dirty="0"/>
              <a:t>, </a:t>
            </a:r>
            <a:r>
              <a:rPr lang="en-US" altLang="zh-CN" sz="2400" i="1" dirty="0"/>
              <a:t>a</a:t>
            </a:r>
            <a:r>
              <a:rPr lang="en-US" altLang="zh-CN" sz="2400" i="1" baseline="-25000" dirty="0"/>
              <a:t>2</a:t>
            </a:r>
            <a:r>
              <a:rPr lang="en-US" altLang="zh-CN" sz="2400" dirty="0"/>
              <a:t>, …, </a:t>
            </a:r>
            <a:r>
              <a:rPr lang="en-US" altLang="zh-CN" sz="2400" i="1" dirty="0"/>
              <a:t>a</a:t>
            </a:r>
            <a:r>
              <a:rPr lang="en-US" altLang="zh-CN" sz="2400" i="1" baseline="-25000" dirty="0"/>
              <a:t>n </a:t>
            </a:r>
            <a:r>
              <a:rPr lang="en-US" altLang="zh-CN" sz="2400" i="1" dirty="0"/>
              <a:t>is in increasing order</a:t>
            </a:r>
            <a:r>
              <a:rPr lang="en-US" altLang="zh-CN" sz="2400" dirty="0"/>
              <a:t>}</a:t>
            </a:r>
            <a:endParaRPr lang="en-US" altLang="zh-CN" sz="2400" dirty="0"/>
          </a:p>
          <a:p>
            <a:r>
              <a:rPr lang="en-US" altLang="zh-CN" sz="2400" dirty="0"/>
              <a:t>When the i-th pass begins, the i-1 largest elements are guaranteed to be in the correct positions</a:t>
            </a:r>
            <a:endParaRPr lang="en-US" altLang="zh-CN" sz="2400" dirty="0"/>
          </a:p>
          <a:p>
            <a:r>
              <a:rPr lang="en-US" altLang="zh-CN" sz="2400" dirty="0"/>
              <a:t>During this pass, n-i comparisons are used, </a:t>
            </a:r>
            <a:endParaRPr lang="en-US" altLang="zh-CN" sz="2400" dirty="0"/>
          </a:p>
          <a:p>
            <a:r>
              <a:rPr lang="en-US" altLang="zh-CN" sz="2400" dirty="0"/>
              <a:t>Thus from 2</a:t>
            </a:r>
            <a:r>
              <a:rPr lang="en-US" altLang="zh-CN" sz="2400" baseline="30000" dirty="0"/>
              <a:t>nd</a:t>
            </a:r>
            <a:r>
              <a:rPr lang="en-US" altLang="zh-CN" sz="2400" dirty="0"/>
              <a:t> to (n-1)-th steps, </a:t>
            </a:r>
            <a:endParaRPr lang="en-US" altLang="zh-CN" sz="2400" dirty="0"/>
          </a:p>
          <a:p>
            <a:pPr>
              <a:buNone/>
            </a:pPr>
            <a:r>
              <a:rPr lang="en-US" altLang="zh-CN" sz="2400" dirty="0"/>
              <a:t>     (n-1)+(n-2)+…+2+1=(n-1)n/2 comparisons are used</a:t>
            </a:r>
            <a:endParaRPr lang="en-US" altLang="zh-CN" sz="2400" dirty="0"/>
          </a:p>
          <a:p>
            <a:r>
              <a:rPr lang="en-US" altLang="zh-CN" sz="2400" dirty="0"/>
              <a:t>Time complexity is always </a:t>
            </a:r>
            <a:r>
              <a:rPr lang="zh-CN" altLang="en-US" sz="2400" dirty="0">
                <a:latin typeface="Cambria Math" panose="02040503050406030204" pitchFamily="18" charset="0"/>
                <a:cs typeface="Cambria Math" panose="02040503050406030204" pitchFamily="18" charset="0"/>
              </a:rPr>
              <a:t>𝛳</a:t>
            </a:r>
            <a:r>
              <a:rPr lang="en-US" altLang="zh-CN" sz="2400" dirty="0">
                <a:latin typeface="Cambria Math" panose="02040503050406030204" pitchFamily="18" charset="0"/>
                <a:cs typeface="Cambria Math" panose="02040503050406030204" pitchFamily="18" charset="0"/>
              </a:rPr>
              <a:t>(n</a:t>
            </a:r>
            <a:r>
              <a:rPr lang="en-US" altLang="zh-CN" sz="2400" baseline="30000" dirty="0">
                <a:latin typeface="Cambria Math" panose="02040503050406030204" pitchFamily="18" charset="0"/>
                <a:cs typeface="Cambria Math" panose="02040503050406030204" pitchFamily="18" charset="0"/>
              </a:rPr>
              <a:t>2</a:t>
            </a:r>
            <a:r>
              <a:rPr lang="en-US" altLang="zh-CN" sz="2400" dirty="0">
                <a:latin typeface="Cambria Math" panose="02040503050406030204" pitchFamily="18" charset="0"/>
                <a:cs typeface="Cambria Math" panose="02040503050406030204" pitchFamily="18" charset="0"/>
              </a:rPr>
              <a:t>)</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Insertion sort</a:t>
            </a:r>
            <a:endParaRPr lang="en-US" altLang="zh-CN" kern="1200" dirty="0">
              <a:solidFill>
                <a:srgbClr val="002060"/>
              </a:solidFill>
              <a:latin typeface="+mj-lt"/>
              <a:ea typeface="+mj-ea"/>
              <a:cs typeface="+mj-cs"/>
            </a:endParaRPr>
          </a:p>
        </p:txBody>
      </p:sp>
      <p:sp>
        <p:nvSpPr>
          <p:cNvPr id="16387" name="Content Placeholder 2"/>
          <p:cNvSpPr>
            <a:spLocks noGrp="1"/>
          </p:cNvSpPr>
          <p:nvPr>
            <p:ph idx="1"/>
          </p:nvPr>
        </p:nvSpPr>
        <p:spPr/>
        <p:txBody>
          <a:bodyPr vert="horz" wrap="square" lIns="91440" tIns="45720" rIns="91440" bIns="45720" anchor="t"/>
          <a:p>
            <a:pPr>
              <a:buNone/>
            </a:pPr>
            <a:r>
              <a:rPr lang="en-US" altLang="zh-CN" sz="1800" b="1" dirty="0"/>
              <a:t>procedure</a:t>
            </a:r>
            <a:r>
              <a:rPr lang="en-US" altLang="zh-CN" sz="1800" dirty="0"/>
              <a:t> </a:t>
            </a:r>
            <a:r>
              <a:rPr lang="en-US" altLang="zh-CN" sz="1800" i="1" dirty="0"/>
              <a:t>insertion sort</a:t>
            </a:r>
            <a:r>
              <a:rPr lang="en-US" altLang="zh-CN" sz="1800" dirty="0"/>
              <a:t>(</a:t>
            </a:r>
            <a:r>
              <a:rPr lang="en-US" altLang="zh-CN" sz="1800" i="1" dirty="0"/>
              <a:t>a</a:t>
            </a:r>
            <a:r>
              <a:rPr lang="en-US" altLang="zh-CN" sz="1800" i="1" baseline="-25000" dirty="0"/>
              <a:t>1</a:t>
            </a:r>
            <a:r>
              <a:rPr lang="en-US" altLang="zh-CN" sz="1800" dirty="0"/>
              <a:t>, </a:t>
            </a:r>
            <a:r>
              <a:rPr lang="en-US" altLang="zh-CN" sz="1800" i="1" dirty="0"/>
              <a:t>a</a:t>
            </a:r>
            <a:r>
              <a:rPr lang="en-US" altLang="zh-CN" sz="1800" i="1" baseline="-25000" dirty="0"/>
              <a:t>2</a:t>
            </a:r>
            <a:r>
              <a:rPr lang="en-US" altLang="zh-CN" sz="1800" dirty="0"/>
              <a:t>, …, </a:t>
            </a:r>
            <a:r>
              <a:rPr lang="en-US" altLang="zh-CN" sz="1800" i="1" dirty="0"/>
              <a:t>a</a:t>
            </a:r>
            <a:r>
              <a:rPr lang="en-US" altLang="zh-CN" sz="1800" i="1" baseline="-25000" dirty="0"/>
              <a:t>n</a:t>
            </a:r>
            <a:r>
              <a:rPr lang="en-US" altLang="zh-CN" sz="1800" dirty="0"/>
              <a:t>: real numbers with n</a:t>
            </a:r>
            <a:r>
              <a:rPr lang="en-US" altLang="zh-CN" sz="1800" dirty="0">
                <a:latin typeface="Cambria Math" panose="02040503050406030204" pitchFamily="18" charset="0"/>
                <a:cs typeface="Cambria Math" panose="02040503050406030204" pitchFamily="18" charset="0"/>
              </a:rPr>
              <a:t>≥2</a:t>
            </a:r>
            <a:r>
              <a:rPr lang="en-US" altLang="zh-CN" sz="1800" dirty="0"/>
              <a:t>)</a:t>
            </a:r>
            <a:endParaRPr lang="en-US" altLang="zh-CN" sz="1800" dirty="0"/>
          </a:p>
          <a:p>
            <a:pPr>
              <a:buNone/>
            </a:pPr>
            <a:r>
              <a:rPr lang="en-US" altLang="zh-CN" sz="1800" dirty="0"/>
              <a:t>    </a:t>
            </a:r>
            <a:r>
              <a:rPr lang="en-US" altLang="zh-CN" sz="1800" i="1" dirty="0"/>
              <a:t>i</a:t>
            </a:r>
            <a:r>
              <a:rPr lang="en-US" altLang="zh-CN" sz="1800" dirty="0"/>
              <a:t>:=1 (left endpoint of search interval)</a:t>
            </a:r>
            <a:endParaRPr lang="en-US" altLang="zh-CN" sz="1800" dirty="0"/>
          </a:p>
          <a:p>
            <a:pPr>
              <a:buNone/>
            </a:pPr>
            <a:r>
              <a:rPr lang="en-US" altLang="zh-CN" sz="1800" i="1" dirty="0"/>
              <a:t>    j</a:t>
            </a:r>
            <a:r>
              <a:rPr lang="en-US" altLang="zh-CN" sz="1800" dirty="0"/>
              <a:t>:=</a:t>
            </a:r>
            <a:r>
              <a:rPr lang="en-US" altLang="zh-CN" sz="1800" i="1" dirty="0"/>
              <a:t>1 </a:t>
            </a:r>
            <a:r>
              <a:rPr lang="en-US" altLang="zh-CN" sz="1800" dirty="0"/>
              <a:t>(right end point of search interval)</a:t>
            </a:r>
            <a:endParaRPr lang="en-US" altLang="zh-CN" sz="1800" i="1" baseline="-25000" dirty="0"/>
          </a:p>
          <a:p>
            <a:pPr>
              <a:buNone/>
            </a:pPr>
            <a:r>
              <a:rPr lang="en-US" altLang="zh-CN" sz="1800" dirty="0"/>
              <a:t>    </a:t>
            </a:r>
            <a:r>
              <a:rPr lang="en-US" altLang="zh-CN" sz="1800" b="1" dirty="0"/>
              <a:t>for</a:t>
            </a:r>
            <a:r>
              <a:rPr lang="en-US" altLang="zh-CN" sz="1800" dirty="0"/>
              <a:t> </a:t>
            </a:r>
            <a:r>
              <a:rPr lang="en-US" altLang="zh-CN" sz="1800" i="1" dirty="0"/>
              <a:t>j:=2 </a:t>
            </a:r>
            <a:r>
              <a:rPr lang="en-US" altLang="zh-CN" sz="1800" b="1" i="1" dirty="0"/>
              <a:t>to</a:t>
            </a:r>
            <a:r>
              <a:rPr lang="en-US" altLang="zh-CN" sz="1800" i="1" dirty="0"/>
              <a:t> n</a:t>
            </a:r>
            <a:endParaRPr lang="en-US" altLang="zh-CN" sz="1800" dirty="0"/>
          </a:p>
          <a:p>
            <a:pPr>
              <a:buNone/>
            </a:pPr>
            <a:r>
              <a:rPr lang="en-US" altLang="zh-CN" sz="1800" dirty="0"/>
              <a:t>    </a:t>
            </a:r>
            <a:r>
              <a:rPr lang="en-US" altLang="zh-CN" sz="1800" b="1" dirty="0"/>
              <a:t>begin</a:t>
            </a:r>
            <a:endParaRPr lang="en-US" altLang="zh-CN" sz="1800" b="1" dirty="0"/>
          </a:p>
          <a:p>
            <a:pPr>
              <a:buNone/>
            </a:pPr>
            <a:r>
              <a:rPr lang="en-US" altLang="zh-CN" sz="1800" dirty="0"/>
              <a:t>            i:=1</a:t>
            </a:r>
            <a:endParaRPr lang="en-US" altLang="zh-CN" sz="1800" dirty="0"/>
          </a:p>
          <a:p>
            <a:pPr>
              <a:buNone/>
            </a:pPr>
            <a:r>
              <a:rPr lang="en-US" altLang="zh-CN" sz="1800" dirty="0"/>
              <a:t>            </a:t>
            </a:r>
            <a:r>
              <a:rPr lang="en-US" altLang="zh-CN" sz="1800" b="1" dirty="0"/>
              <a:t>while </a:t>
            </a:r>
            <a:r>
              <a:rPr lang="en-US" altLang="zh-CN" sz="1800" dirty="0"/>
              <a:t>a</a:t>
            </a:r>
            <a:r>
              <a:rPr lang="en-US" altLang="zh-CN" sz="1800" baseline="-25000" dirty="0"/>
              <a:t>j</a:t>
            </a:r>
            <a:r>
              <a:rPr lang="en-US" altLang="zh-CN" sz="1800" dirty="0"/>
              <a:t>&gt;a</a:t>
            </a:r>
            <a:r>
              <a:rPr lang="en-US" altLang="zh-CN" sz="1800" baseline="-25000" dirty="0"/>
              <a:t>i</a:t>
            </a:r>
            <a:r>
              <a:rPr lang="en-US" altLang="zh-CN" sz="1800" dirty="0"/>
              <a:t> </a:t>
            </a:r>
            <a:endParaRPr lang="en-US" altLang="zh-CN" sz="1800" dirty="0"/>
          </a:p>
          <a:p>
            <a:pPr>
              <a:buNone/>
            </a:pPr>
            <a:r>
              <a:rPr lang="en-US" altLang="zh-CN" sz="1800" b="1" dirty="0"/>
              <a:t>		  </a:t>
            </a:r>
            <a:r>
              <a:rPr lang="en-US" altLang="zh-CN" sz="1800" dirty="0"/>
              <a:t>i:=i+1</a:t>
            </a:r>
            <a:endParaRPr lang="en-US" altLang="zh-CN" sz="1800" dirty="0"/>
          </a:p>
          <a:p>
            <a:pPr>
              <a:buNone/>
            </a:pPr>
            <a:r>
              <a:rPr lang="en-US" altLang="zh-CN" sz="1800" dirty="0"/>
              <a:t>            m:=a</a:t>
            </a:r>
            <a:r>
              <a:rPr lang="en-US" altLang="zh-CN" sz="1800" baseline="-25000" dirty="0"/>
              <a:t>j</a:t>
            </a:r>
            <a:endParaRPr lang="en-US" altLang="zh-CN" sz="1800" baseline="-25000" dirty="0"/>
          </a:p>
          <a:p>
            <a:pPr>
              <a:buNone/>
            </a:pPr>
            <a:r>
              <a:rPr lang="en-US" altLang="zh-CN" sz="1800" baseline="-25000" dirty="0"/>
              <a:t>                  </a:t>
            </a:r>
            <a:r>
              <a:rPr lang="en-US" altLang="zh-CN" sz="1800" b="1" dirty="0"/>
              <a:t>for</a:t>
            </a:r>
            <a:r>
              <a:rPr lang="en-US" altLang="zh-CN" sz="1800" dirty="0"/>
              <a:t> k:=0 </a:t>
            </a:r>
            <a:r>
              <a:rPr lang="en-US" altLang="zh-CN" sz="1800" b="1" dirty="0"/>
              <a:t>to</a:t>
            </a:r>
            <a:r>
              <a:rPr lang="en-US" altLang="zh-CN" sz="1800" dirty="0"/>
              <a:t> j-i-1</a:t>
            </a:r>
            <a:endParaRPr lang="en-US" altLang="zh-CN" sz="1800" dirty="0"/>
          </a:p>
          <a:p>
            <a:pPr>
              <a:buNone/>
            </a:pPr>
            <a:r>
              <a:rPr lang="en-US" altLang="zh-CN" sz="1800" dirty="0"/>
              <a:t>		 a</a:t>
            </a:r>
            <a:r>
              <a:rPr lang="en-US" altLang="zh-CN" sz="1800" baseline="-25000" dirty="0"/>
              <a:t>j-k</a:t>
            </a:r>
            <a:r>
              <a:rPr lang="en-US" altLang="zh-CN" sz="1800" dirty="0"/>
              <a:t>:= a</a:t>
            </a:r>
            <a:r>
              <a:rPr lang="en-US" altLang="zh-CN" sz="1800" baseline="-25000" dirty="0"/>
              <a:t>j-k-1</a:t>
            </a:r>
            <a:endParaRPr lang="en-US" altLang="zh-CN" sz="1800" baseline="-25000" dirty="0"/>
          </a:p>
          <a:p>
            <a:pPr>
              <a:buNone/>
            </a:pPr>
            <a:r>
              <a:rPr lang="en-US" altLang="zh-CN" sz="1800" baseline="-25000" dirty="0"/>
              <a:t>                  </a:t>
            </a:r>
            <a:r>
              <a:rPr lang="en-US" altLang="zh-CN" sz="1800" dirty="0"/>
              <a:t>a</a:t>
            </a:r>
            <a:r>
              <a:rPr lang="en-US" altLang="zh-CN" sz="1800" baseline="-25000" dirty="0"/>
              <a:t>i</a:t>
            </a:r>
            <a:r>
              <a:rPr lang="en-US" altLang="zh-CN" sz="1800" dirty="0"/>
              <a:t>:= m</a:t>
            </a:r>
            <a:endParaRPr lang="en-US" altLang="zh-CN" sz="1800" dirty="0"/>
          </a:p>
          <a:p>
            <a:pPr>
              <a:buNone/>
            </a:pPr>
            <a:r>
              <a:rPr lang="en-US" altLang="zh-CN" sz="1800" dirty="0"/>
              <a:t>     </a:t>
            </a:r>
            <a:r>
              <a:rPr lang="en-US" altLang="zh-CN" sz="1800" b="1" dirty="0"/>
              <a:t>end</a:t>
            </a:r>
            <a:endParaRPr lang="en-US" altLang="zh-CN" sz="1800" b="1" dirty="0"/>
          </a:p>
          <a:p>
            <a:pPr>
              <a:buNone/>
            </a:pPr>
            <a:r>
              <a:rPr lang="en-US" altLang="zh-CN" sz="1800" dirty="0"/>
              <a:t>     {a</a:t>
            </a:r>
            <a:r>
              <a:rPr lang="en-US" altLang="zh-CN" sz="1800" baseline="-25000" dirty="0"/>
              <a:t>1 </a:t>
            </a:r>
            <a:r>
              <a:rPr lang="en-US" altLang="zh-CN" sz="1800" dirty="0"/>
              <a:t>,</a:t>
            </a:r>
            <a:r>
              <a:rPr lang="en-US" altLang="zh-CN" sz="1800" baseline="-25000" dirty="0"/>
              <a:t> </a:t>
            </a:r>
            <a:r>
              <a:rPr lang="en-US" altLang="zh-CN" sz="1800" dirty="0"/>
              <a:t>a</a:t>
            </a:r>
            <a:r>
              <a:rPr lang="en-US" altLang="zh-CN" sz="1800" baseline="-25000" dirty="0"/>
              <a:t>2</a:t>
            </a:r>
            <a:r>
              <a:rPr lang="en-US" altLang="zh-CN" sz="1800" dirty="0"/>
              <a:t>, …, </a:t>
            </a:r>
            <a:r>
              <a:rPr lang="en-US" altLang="zh-CN" sz="1800" baseline="-25000" dirty="0"/>
              <a:t> </a:t>
            </a:r>
            <a:r>
              <a:rPr lang="en-US" altLang="zh-CN" sz="1800" dirty="0"/>
              <a:t>a</a:t>
            </a:r>
            <a:r>
              <a:rPr lang="en-US" altLang="zh-CN" sz="1800" baseline="-25000" dirty="0"/>
              <a:t>n </a:t>
            </a:r>
            <a:r>
              <a:rPr lang="en-US" altLang="zh-CN" sz="1800" dirty="0"/>
              <a:t> are sorted}</a:t>
            </a:r>
            <a:endParaRPr lang="en-US" altLang="zh-CN" sz="1800" dirty="0"/>
          </a:p>
          <a:p>
            <a:endParaRPr lang="en-US" altLang="zh-CN" sz="1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Complexity of insertion sort</a:t>
            </a:r>
            <a:endParaRPr lang="en-US" altLang="zh-CN" kern="1200" dirty="0">
              <a:solidFill>
                <a:srgbClr val="002060"/>
              </a:solidFill>
              <a:latin typeface="+mj-lt"/>
              <a:ea typeface="+mj-ea"/>
              <a:cs typeface="+mj-cs"/>
            </a:endParaRPr>
          </a:p>
        </p:txBody>
      </p:sp>
      <p:sp>
        <p:nvSpPr>
          <p:cNvPr id="17411" name="Content Placeholder 2"/>
          <p:cNvSpPr>
            <a:spLocks noGrp="1"/>
          </p:cNvSpPr>
          <p:nvPr>
            <p:ph idx="1"/>
          </p:nvPr>
        </p:nvSpPr>
        <p:spPr/>
        <p:txBody>
          <a:bodyPr vert="horz" wrap="square" lIns="91440" tIns="45720" rIns="91440" bIns="45720" anchor="t"/>
          <a:p>
            <a:r>
              <a:rPr lang="en-US" altLang="zh-CN" dirty="0"/>
              <a:t>Insert j-th element into the correct position among the first j-1 elements that have already been put in correct order</a:t>
            </a:r>
            <a:endParaRPr lang="en-US" altLang="zh-CN" dirty="0"/>
          </a:p>
          <a:p>
            <a:r>
              <a:rPr lang="en-US" altLang="zh-CN" dirty="0"/>
              <a:t>Use a linear search successively</a:t>
            </a:r>
            <a:endParaRPr lang="en-US" altLang="zh-CN" dirty="0"/>
          </a:p>
          <a:p>
            <a:r>
              <a:rPr lang="en-US" altLang="zh-CN" dirty="0"/>
              <a:t>In the worst case, j comparisons are required to insert the j-th element, thus</a:t>
            </a:r>
            <a:endParaRPr lang="en-US" altLang="zh-CN" dirty="0"/>
          </a:p>
          <a:p>
            <a:pPr>
              <a:buNone/>
            </a:pPr>
            <a:r>
              <a:rPr lang="en-US" altLang="zh-CN" dirty="0"/>
              <a:t>    2+3+…+n=n(n+1)/2-1,</a:t>
            </a:r>
            <a:endParaRPr lang="en-US" altLang="zh-CN" dirty="0"/>
          </a:p>
          <a:p>
            <a:pPr>
              <a:buNone/>
            </a:pPr>
            <a:r>
              <a:rPr lang="en-US" altLang="zh-CN" dirty="0"/>
              <a:t>    and time complexity is </a:t>
            </a:r>
            <a:r>
              <a:rPr lang="zh-CN" altLang="en-US" dirty="0">
                <a:latin typeface="Cambria Math" panose="02040503050406030204" pitchFamily="18" charset="0"/>
                <a:cs typeface="Cambria Math" panose="02040503050406030204" pitchFamily="18" charset="0"/>
              </a:rPr>
              <a:t>𝛳</a:t>
            </a:r>
            <a:r>
              <a:rPr lang="en-US" altLang="zh-CN" dirty="0">
                <a:latin typeface="Cambria Math" panose="02040503050406030204" pitchFamily="18" charset="0"/>
                <a:cs typeface="Cambria Math" panose="02040503050406030204" pitchFamily="18" charset="0"/>
              </a:rPr>
              <a:t>(n</a:t>
            </a:r>
            <a:r>
              <a:rPr lang="en-US" altLang="zh-CN" baseline="30000" dirty="0">
                <a:latin typeface="Cambria Math" panose="02040503050406030204" pitchFamily="18" charset="0"/>
                <a:cs typeface="Cambria Math" panose="02040503050406030204" pitchFamily="18" charset="0"/>
              </a:rPr>
              <a:t>2</a:t>
            </a:r>
            <a:r>
              <a:rPr lang="en-US" altLang="zh-CN" dirty="0">
                <a:latin typeface="Cambria Math" panose="02040503050406030204" pitchFamily="18" charset="0"/>
                <a:cs typeface="Cambria Math" panose="02040503050406030204" pitchFamily="18" charset="0"/>
              </a:rPr>
              <a:t>)</a:t>
            </a:r>
            <a:endParaRPr lang="en-US" altLang="zh-CN"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Understanding complexity</a:t>
            </a:r>
            <a:endParaRPr lang="en-US" altLang="zh-CN" kern="1200" dirty="0">
              <a:solidFill>
                <a:srgbClr val="002060"/>
              </a:solidFill>
              <a:latin typeface="+mj-lt"/>
              <a:ea typeface="+mj-ea"/>
              <a:cs typeface="+mj-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pic>
        <p:nvPicPr>
          <p:cNvPr id="18436" name="Picture 3" descr="t03-3-01"/>
          <p:cNvPicPr>
            <a:picLocks noChangeAspect="1"/>
          </p:cNvPicPr>
          <p:nvPr/>
        </p:nvPicPr>
        <p:blipFill>
          <a:blip r:embed="rId1"/>
          <a:stretch>
            <a:fillRect/>
          </a:stretch>
        </p:blipFill>
        <p:spPr>
          <a:xfrm>
            <a:off x="1524000" y="1600200"/>
            <a:ext cx="6267450" cy="4827588"/>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Scalability</a:t>
            </a:r>
            <a:endParaRPr lang="en-US" altLang="zh-CN" kern="1200" dirty="0">
              <a:solidFill>
                <a:srgbClr val="002060"/>
              </a:solidFill>
              <a:latin typeface="+mj-lt"/>
              <a:ea typeface="+mj-ea"/>
              <a:cs typeface="+mj-cs"/>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pic>
        <p:nvPicPr>
          <p:cNvPr id="23556" name="Picture 3" descr="t03-3-02"/>
          <p:cNvPicPr>
            <a:picLocks noGrp="1" noChangeAspect="1"/>
          </p:cNvPicPr>
          <p:nvPr>
            <p:ph idx="1"/>
          </p:nvPr>
        </p:nvPicPr>
        <p:blipFill>
          <a:blip r:embed="rId1"/>
          <a:srcRect/>
          <a:stretch>
            <a:fillRect/>
          </a:stretch>
        </p:blipFill>
        <p:spPr>
          <a:xfrm>
            <a:off x="533400" y="2057400"/>
            <a:ext cx="8140700" cy="3276600"/>
          </a:xfrm>
        </p:spPr>
      </p:pic>
      <p:sp>
        <p:nvSpPr>
          <p:cNvPr id="23557" name="TextBox 1"/>
          <p:cNvSpPr txBox="1"/>
          <p:nvPr/>
        </p:nvSpPr>
        <p:spPr>
          <a:xfrm>
            <a:off x="1066800" y="5791200"/>
            <a:ext cx="5332413" cy="461963"/>
          </a:xfrm>
          <a:prstGeom prst="rect">
            <a:avLst/>
          </a:prstGeom>
          <a:noFill/>
          <a:ln w="9525">
            <a:noFill/>
          </a:ln>
        </p:spPr>
        <p:txBody>
          <a:bodyPr wrap="none">
            <a:spAutoFit/>
          </a:bodyPr>
          <a:p>
            <a:r>
              <a:rPr lang="en-US" altLang="zh-CN" dirty="0">
                <a:latin typeface="Arial" panose="020B0604020202020204" pitchFamily="34" charset="0"/>
              </a:rPr>
              <a:t>Each bit operation takes 10</a:t>
            </a:r>
            <a:r>
              <a:rPr lang="en-US" altLang="zh-CN" baseline="30000" dirty="0">
                <a:latin typeface="Arial" panose="020B0604020202020204" pitchFamily="34" charset="0"/>
              </a:rPr>
              <a:t>-9</a:t>
            </a:r>
            <a:r>
              <a:rPr lang="en-US" altLang="zh-CN" dirty="0">
                <a:latin typeface="Arial" panose="020B0604020202020204" pitchFamily="34" charset="0"/>
              </a:rPr>
              <a:t> seconds</a:t>
            </a:r>
            <a:endParaRPr lang="en-US" altLang="zh-CN" dirty="0">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Tractable</a:t>
            </a:r>
            <a:endParaRPr lang="en-US" altLang="zh-CN" kern="1200" dirty="0">
              <a:solidFill>
                <a:srgbClr val="002060"/>
              </a:solidFill>
              <a:latin typeface="+mj-lt"/>
              <a:ea typeface="+mj-ea"/>
              <a:cs typeface="+mj-cs"/>
            </a:endParaRPr>
          </a:p>
        </p:txBody>
      </p:sp>
      <p:sp>
        <p:nvSpPr>
          <p:cNvPr id="19459" name="Content Placeholder 2"/>
          <p:cNvSpPr>
            <a:spLocks noGrp="1"/>
          </p:cNvSpPr>
          <p:nvPr>
            <p:ph idx="1"/>
          </p:nvPr>
        </p:nvSpPr>
        <p:spPr/>
        <p:txBody>
          <a:bodyPr vert="horz" wrap="square" lIns="91440" tIns="45720" rIns="91440" bIns="45720" anchor="t"/>
          <a:p>
            <a:r>
              <a:rPr lang="en-US" altLang="zh-CN" dirty="0"/>
              <a:t>A problem that is solvable by an algorithm with a </a:t>
            </a:r>
            <a:r>
              <a:rPr lang="en-US" altLang="zh-CN" u="sng" dirty="0">
                <a:solidFill>
                  <a:srgbClr val="FF0000"/>
                </a:solidFill>
              </a:rPr>
              <a:t>polynomial</a:t>
            </a:r>
            <a:r>
              <a:rPr lang="en-US" altLang="zh-CN" dirty="0">
                <a:solidFill>
                  <a:srgbClr val="FF0000"/>
                </a:solidFill>
              </a:rPr>
              <a:t> </a:t>
            </a:r>
            <a:r>
              <a:rPr lang="en-US" altLang="zh-CN" u="sng" dirty="0">
                <a:solidFill>
                  <a:srgbClr val="FF0000"/>
                </a:solidFill>
              </a:rPr>
              <a:t>worst-case complexity</a:t>
            </a:r>
            <a:r>
              <a:rPr lang="en-US" altLang="zh-CN" dirty="0">
                <a:solidFill>
                  <a:srgbClr val="FF0000"/>
                </a:solidFill>
              </a:rPr>
              <a:t> is called </a:t>
            </a:r>
            <a:r>
              <a:rPr lang="en-US" altLang="zh-CN" b="1" dirty="0">
                <a:solidFill>
                  <a:srgbClr val="FF0000"/>
                </a:solidFill>
              </a:rPr>
              <a:t>tractable</a:t>
            </a:r>
            <a:endParaRPr lang="en-US" altLang="zh-CN" b="1" dirty="0">
              <a:solidFill>
                <a:srgbClr val="FF0000"/>
              </a:solidFill>
            </a:endParaRPr>
          </a:p>
          <a:p>
            <a:pPr lvl="1"/>
            <a:r>
              <a:rPr lang="en-US" altLang="zh-CN" dirty="0"/>
              <a:t>The algorithm will produce the solution for reasonably sized input in a relatively short time</a:t>
            </a:r>
            <a:endParaRPr lang="en-US" altLang="zh-CN" dirty="0"/>
          </a:p>
          <a:p>
            <a:r>
              <a:rPr lang="en-US" altLang="zh-CN" dirty="0"/>
              <a:t>Often the degree and coefficients are small</a:t>
            </a:r>
            <a:endParaRPr lang="en-US" altLang="zh-CN" dirty="0"/>
          </a:p>
          <a:p>
            <a:r>
              <a:rPr lang="en-US" altLang="zh-CN" dirty="0"/>
              <a:t>However, </a:t>
            </a:r>
            <a:r>
              <a:rPr lang="en-US" altLang="zh-CN" b="1" dirty="0"/>
              <a:t>intractable</a:t>
            </a:r>
            <a:r>
              <a:rPr lang="en-US" altLang="zh-CN" dirty="0"/>
              <a:t> problems </a:t>
            </a:r>
            <a:r>
              <a:rPr lang="en-US" altLang="zh-CN" dirty="0">
                <a:solidFill>
                  <a:srgbClr val="FF0000"/>
                </a:solidFill>
              </a:rPr>
              <a:t>may</a:t>
            </a:r>
            <a:r>
              <a:rPr lang="en-US" altLang="zh-CN" dirty="0"/>
              <a:t> have low average-case time complexity, or can be solved with </a:t>
            </a:r>
            <a:r>
              <a:rPr lang="en-US" altLang="zh-CN" dirty="0">
                <a:solidFill>
                  <a:srgbClr val="FF0000"/>
                </a:solidFill>
              </a:rPr>
              <a:t>approximate solutions</a:t>
            </a:r>
            <a:endParaRPr lang="en-US" altLang="zh-CN" dirty="0">
              <a:solidFill>
                <a:srgbClr val="FF0000"/>
              </a:solidFill>
            </a:endParaRPr>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Solvable problems</a:t>
            </a:r>
            <a:endParaRPr lang="en-US" altLang="zh-CN" kern="1200" dirty="0">
              <a:solidFill>
                <a:srgbClr val="002060"/>
              </a:solidFill>
              <a:latin typeface="+mj-lt"/>
              <a:ea typeface="+mj-ea"/>
              <a:cs typeface="+mj-cs"/>
            </a:endParaRPr>
          </a:p>
        </p:txBody>
      </p:sp>
      <p:sp>
        <p:nvSpPr>
          <p:cNvPr id="20483" name="Content Placeholder 2"/>
          <p:cNvSpPr>
            <a:spLocks noGrp="1"/>
          </p:cNvSpPr>
          <p:nvPr>
            <p:ph idx="1"/>
          </p:nvPr>
        </p:nvSpPr>
        <p:spPr/>
        <p:txBody>
          <a:bodyPr vert="horz" wrap="square" lIns="91440" tIns="45720" rIns="91440" bIns="45720" anchor="t"/>
          <a:p>
            <a:r>
              <a:rPr lang="en-US" altLang="zh-CN" dirty="0"/>
              <a:t>Some problems are </a:t>
            </a:r>
            <a:r>
              <a:rPr lang="en-US" altLang="zh-CN" b="1" dirty="0"/>
              <a:t>solvable</a:t>
            </a:r>
            <a:r>
              <a:rPr lang="en-US" altLang="zh-CN" dirty="0"/>
              <a:t> using an algorithm </a:t>
            </a:r>
            <a:endParaRPr lang="en-US" altLang="zh-CN" dirty="0"/>
          </a:p>
          <a:p>
            <a:r>
              <a:rPr lang="en-US" altLang="zh-CN" dirty="0"/>
              <a:t>Some problems are </a:t>
            </a:r>
            <a:r>
              <a:rPr lang="en-US" altLang="zh-CN" b="1" dirty="0"/>
              <a:t>unsolvable</a:t>
            </a:r>
            <a:r>
              <a:rPr lang="en-US" altLang="zh-CN" dirty="0"/>
              <a:t> (no algorithm exists for solving them), e.g., the halting problem</a:t>
            </a:r>
            <a:endParaRPr lang="en-US" altLang="zh-CN" dirty="0"/>
          </a:p>
          <a:p>
            <a:r>
              <a:rPr lang="en-US" altLang="zh-CN" dirty="0"/>
              <a:t>Many solvable problems are believed that no algorithm with polynomial worst-case time complexity solves them, but that a solution, if known, can be checked in polynomial time</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t>
            </a:r>
            <a:endParaRPr lang="en-US" altLang="zh-CN"/>
          </a:p>
        </p:txBody>
      </p:sp>
      <p:sp>
        <p:nvSpPr>
          <p:cNvPr id="3" name="内容占位符 2"/>
          <p:cNvSpPr>
            <a:spLocks noGrp="1"/>
          </p:cNvSpPr>
          <p:nvPr>
            <p:ph idx="1"/>
          </p:nvPr>
        </p:nvSpPr>
        <p:spPr>
          <a:xfrm>
            <a:off x="838200" y="990600"/>
            <a:ext cx="8229600" cy="4525963"/>
          </a:xfrm>
        </p:spPr>
        <p:txBody>
          <a:bodyPr/>
          <a:p>
            <a:pPr marL="0" indent="0">
              <a:buNone/>
            </a:pPr>
            <a:r>
              <a:rPr lang="en-US" altLang="zh-CN" dirty="0">
                <a:sym typeface="+mn-ea"/>
              </a:rPr>
              <a:t>problems that can be solved by an algorithm with polynomial worst-case time complexity.</a:t>
            </a:r>
            <a:endParaRPr lang="en-US" altLang="zh-CN" dirty="0">
              <a:sym typeface="+mn-ea"/>
            </a:endParaRPr>
          </a:p>
          <a:p>
            <a:pPr marL="0" indent="0">
              <a:buNone/>
            </a:pPr>
            <a:endParaRPr lang="en-US" altLang="zh-CN"/>
          </a:p>
          <a:p>
            <a:pPr marL="0" indent="0">
              <a:buNone/>
            </a:pPr>
            <a:r>
              <a:rPr lang="en-US" altLang="zh-CN"/>
              <a:t>considered to be easy problems.....</a:t>
            </a:r>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NP </a:t>
            </a:r>
            <a:endParaRPr lang="en-US" altLang="zh-CN" kern="1200" dirty="0">
              <a:solidFill>
                <a:srgbClr val="002060"/>
              </a:solidFill>
              <a:latin typeface="+mj-lt"/>
              <a:ea typeface="+mj-ea"/>
              <a:cs typeface="+mj-cs"/>
            </a:endParaRPr>
          </a:p>
        </p:txBody>
      </p:sp>
      <p:sp>
        <p:nvSpPr>
          <p:cNvPr id="21507" name="Content Placeholder 2"/>
          <p:cNvSpPr>
            <a:spLocks noGrp="1"/>
          </p:cNvSpPr>
          <p:nvPr>
            <p:ph idx="1"/>
          </p:nvPr>
        </p:nvSpPr>
        <p:spPr/>
        <p:txBody>
          <a:bodyPr vert="horz" wrap="square" lIns="91440" tIns="45720" rIns="91440" bIns="45720" anchor="t"/>
          <a:p>
            <a:r>
              <a:rPr lang="en-US" altLang="zh-CN" dirty="0"/>
              <a:t>NP (nondeterministic polynomial time)</a:t>
            </a:r>
            <a:endParaRPr lang="en-US" altLang="zh-CN" dirty="0"/>
          </a:p>
          <a:p>
            <a:r>
              <a:rPr lang="en-US" altLang="zh-CN" dirty="0"/>
              <a:t>currently no polynomial solution. but you can guess a solution. </a:t>
            </a:r>
            <a:endParaRPr lang="en-US" altLang="zh-CN" b="1" dirty="0"/>
          </a:p>
          <a:p>
            <a:r>
              <a:rPr lang="en-US" altLang="zh-CN" b="1" dirty="0"/>
              <a:t>NP</a:t>
            </a:r>
            <a:r>
              <a:rPr lang="en-US" altLang="zh-CN" dirty="0"/>
              <a:t>: problems for which a solution can be checked in polynomial time.</a:t>
            </a:r>
            <a:endParaRPr lang="en-US" altLang="zh-CN" dirty="0"/>
          </a:p>
          <a:p>
            <a:r>
              <a:rPr lang="en-US" altLang="zh-CN" dirty="0"/>
              <a:t>more difficult than P</a:t>
            </a:r>
            <a:endParaRPr lang="en-US" altLang="zh-CN" dirty="0"/>
          </a:p>
          <a:p>
            <a:r>
              <a:rPr lang="en-US" altLang="zh-CN" dirty="0"/>
              <a:t>example: map coloring problem, </a:t>
            </a:r>
            <a:r>
              <a:rPr lang="en-US" altLang="zh-CN" dirty="0">
                <a:sym typeface="+mn-ea"/>
              </a:rPr>
              <a:t>satisfiability problem</a:t>
            </a:r>
            <a:endParaRPr lang="en-US" altLang="zh-CN" dirty="0"/>
          </a:p>
          <a:p>
            <a:endParaRPr lang="en-US" altLang="zh-CN" dirty="0"/>
          </a:p>
          <a:p>
            <a:pPr marL="0" indent="0">
              <a:buNone/>
            </a:pPr>
            <a:endParaRPr lang="en-US" altLang="zh-CN" dirty="0"/>
          </a:p>
          <a:p>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Linear Search</a:t>
            </a:r>
            <a:endParaRPr lang="en-US" altLang="zh-CN" kern="1200" dirty="0">
              <a:solidFill>
                <a:srgbClr val="002060"/>
              </a:solidFill>
              <a:latin typeface="+mj-lt"/>
              <a:ea typeface="+mj-ea"/>
              <a:cs typeface="+mj-cs"/>
            </a:endParaRPr>
          </a:p>
        </p:txBody>
      </p:sp>
      <p:sp>
        <p:nvSpPr>
          <p:cNvPr id="13315" name="Content Placeholder 2"/>
          <p:cNvSpPr>
            <a:spLocks noGrp="1"/>
          </p:cNvSpPr>
          <p:nvPr>
            <p:ph idx="1"/>
          </p:nvPr>
        </p:nvSpPr>
        <p:spPr/>
        <p:txBody>
          <a:bodyPr vert="horz" wrap="square" lIns="91440" tIns="45720" rIns="91440" bIns="45720" anchor="t"/>
          <a:p>
            <a:pPr>
              <a:buNone/>
            </a:pPr>
            <a:r>
              <a:rPr lang="en-US" altLang="zh-CN" b="1" dirty="0"/>
              <a:t>   procedure</a:t>
            </a:r>
            <a:r>
              <a:rPr lang="en-US" altLang="zh-CN" dirty="0"/>
              <a:t> </a:t>
            </a:r>
            <a:r>
              <a:rPr lang="en-US" altLang="zh-CN" i="1" dirty="0"/>
              <a:t>linear search</a:t>
            </a:r>
            <a:r>
              <a:rPr lang="en-US" altLang="zh-CN" dirty="0"/>
              <a:t>(</a:t>
            </a:r>
            <a:r>
              <a:rPr lang="en-US" altLang="zh-CN" i="1" dirty="0"/>
              <a:t>x</a:t>
            </a:r>
            <a:r>
              <a:rPr lang="en-US" altLang="zh-CN" dirty="0"/>
              <a:t>:integer</a:t>
            </a:r>
            <a:r>
              <a:rPr lang="en-US" altLang="zh-CN" i="1" dirty="0"/>
              <a:t>, a</a:t>
            </a:r>
            <a:r>
              <a:rPr lang="en-US" altLang="zh-CN" i="1" baseline="-25000" dirty="0"/>
              <a:t>1</a:t>
            </a:r>
            <a:r>
              <a:rPr lang="en-US" altLang="zh-CN" dirty="0"/>
              <a:t>, </a:t>
            </a:r>
            <a:r>
              <a:rPr lang="en-US" altLang="zh-CN" i="1" dirty="0"/>
              <a:t>a</a:t>
            </a:r>
            <a:r>
              <a:rPr lang="en-US" altLang="zh-CN" i="1" baseline="-25000" dirty="0"/>
              <a:t>2</a:t>
            </a:r>
            <a:r>
              <a:rPr lang="en-US" altLang="zh-CN" dirty="0"/>
              <a:t>, …, </a:t>
            </a:r>
            <a:r>
              <a:rPr lang="en-US" altLang="zh-CN" i="1" dirty="0"/>
              <a:t>a</a:t>
            </a:r>
            <a:r>
              <a:rPr lang="en-US" altLang="zh-CN" i="1" baseline="-25000" dirty="0"/>
              <a:t>n</a:t>
            </a:r>
            <a:r>
              <a:rPr lang="en-US" altLang="zh-CN" dirty="0"/>
              <a:t>: distinct integers)</a:t>
            </a:r>
            <a:endParaRPr lang="en-US" altLang="zh-CN" dirty="0"/>
          </a:p>
          <a:p>
            <a:pPr>
              <a:buNone/>
            </a:pPr>
            <a:r>
              <a:rPr lang="en-US" altLang="zh-CN" dirty="0"/>
              <a:t>    </a:t>
            </a:r>
            <a:r>
              <a:rPr lang="en-US" altLang="zh-CN" i="1" dirty="0"/>
              <a:t>i</a:t>
            </a:r>
            <a:r>
              <a:rPr lang="en-US" altLang="zh-CN" dirty="0"/>
              <a:t> := 1</a:t>
            </a:r>
            <a:endParaRPr lang="en-US" altLang="zh-CN" i="1" baseline="-25000" dirty="0"/>
          </a:p>
          <a:p>
            <a:pPr>
              <a:buNone/>
            </a:pPr>
            <a:r>
              <a:rPr lang="en-US" altLang="zh-CN" dirty="0"/>
              <a:t>    </a:t>
            </a:r>
            <a:r>
              <a:rPr lang="en-US" altLang="zh-CN" b="1" dirty="0"/>
              <a:t>while</a:t>
            </a:r>
            <a:r>
              <a:rPr lang="en-US" altLang="zh-CN" dirty="0"/>
              <a:t> (i≤</a:t>
            </a:r>
            <a:r>
              <a:rPr lang="en-US" altLang="zh-CN" i="1" dirty="0"/>
              <a:t>n </a:t>
            </a:r>
            <a:r>
              <a:rPr lang="en-US" altLang="zh-CN" b="1" dirty="0"/>
              <a:t>and</a:t>
            </a:r>
            <a:r>
              <a:rPr lang="en-US" altLang="zh-CN" i="1" dirty="0"/>
              <a:t> x≠a</a:t>
            </a:r>
            <a:r>
              <a:rPr lang="en-US" altLang="zh-CN" i="1" baseline="-25000" dirty="0"/>
              <a:t>i</a:t>
            </a:r>
            <a:r>
              <a:rPr lang="en-US" altLang="zh-CN" dirty="0"/>
              <a:t>)</a:t>
            </a:r>
            <a:endParaRPr lang="en-US" altLang="zh-CN" dirty="0"/>
          </a:p>
          <a:p>
            <a:pPr>
              <a:buNone/>
            </a:pPr>
            <a:r>
              <a:rPr lang="en-US" altLang="zh-CN" dirty="0"/>
              <a:t>         i:=i+1</a:t>
            </a:r>
            <a:endParaRPr lang="en-US" altLang="zh-CN" dirty="0"/>
          </a:p>
          <a:p>
            <a:pPr>
              <a:buNone/>
            </a:pPr>
            <a:r>
              <a:rPr lang="en-US" altLang="zh-CN" dirty="0"/>
              <a:t>     </a:t>
            </a:r>
            <a:r>
              <a:rPr lang="en-US" altLang="zh-CN" b="1" dirty="0"/>
              <a:t>if</a:t>
            </a:r>
            <a:r>
              <a:rPr lang="en-US" altLang="zh-CN" dirty="0"/>
              <a:t> </a:t>
            </a:r>
            <a:r>
              <a:rPr lang="en-US" altLang="zh-CN" i="1" dirty="0"/>
              <a:t>i</a:t>
            </a:r>
            <a:r>
              <a:rPr lang="en-US" altLang="zh-CN" dirty="0"/>
              <a:t> &lt; </a:t>
            </a:r>
            <a:r>
              <a:rPr lang="en-US" altLang="zh-CN" i="1" dirty="0"/>
              <a:t>n</a:t>
            </a:r>
            <a:r>
              <a:rPr lang="en-US" altLang="zh-CN" dirty="0"/>
              <a:t> </a:t>
            </a:r>
            <a:r>
              <a:rPr lang="en-US" altLang="zh-CN" b="1" dirty="0"/>
              <a:t>then</a:t>
            </a:r>
            <a:r>
              <a:rPr lang="en-US" altLang="zh-CN" dirty="0"/>
              <a:t> </a:t>
            </a:r>
            <a:r>
              <a:rPr lang="en-US" altLang="zh-CN" i="1" dirty="0"/>
              <a:t>location</a:t>
            </a:r>
            <a:r>
              <a:rPr lang="en-US" altLang="zh-CN" dirty="0"/>
              <a:t>:=</a:t>
            </a:r>
            <a:r>
              <a:rPr lang="en-US" altLang="zh-CN" i="1" dirty="0"/>
              <a:t>n</a:t>
            </a:r>
            <a:endParaRPr lang="en-US" altLang="zh-CN" i="1" dirty="0"/>
          </a:p>
          <a:p>
            <a:pPr>
              <a:buNone/>
            </a:pPr>
            <a:r>
              <a:rPr lang="en-US" altLang="zh-CN" i="1" dirty="0"/>
              <a:t>     </a:t>
            </a:r>
            <a:r>
              <a:rPr lang="en-US" altLang="zh-CN" b="1" dirty="0"/>
              <a:t>else </a:t>
            </a:r>
            <a:r>
              <a:rPr lang="en-US" altLang="zh-CN" i="1" dirty="0"/>
              <a:t>location:=0</a:t>
            </a:r>
            <a:endParaRPr lang="en-US" altLang="zh-CN" i="1" dirty="0"/>
          </a:p>
          <a:p>
            <a:pPr>
              <a:buNone/>
            </a:pPr>
            <a:r>
              <a:rPr lang="en-US" altLang="zh-CN" dirty="0"/>
              <a:t>     {</a:t>
            </a:r>
            <a:r>
              <a:rPr lang="en-US" altLang="zh-CN" i="1" dirty="0"/>
              <a:t>location</a:t>
            </a:r>
            <a:r>
              <a:rPr lang="en-US" altLang="zh-CN" dirty="0"/>
              <a:t> is the index of the term equal to x,    or is 0 if x is not found}</a:t>
            </a:r>
            <a:endParaRPr lang="en-US" altLang="zh-CN" dirty="0"/>
          </a:p>
          <a:p>
            <a:pPr>
              <a:buNone/>
            </a:pP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NPC</a:t>
            </a:r>
            <a:endParaRPr lang="en-US" altLang="zh-CN"/>
          </a:p>
        </p:txBody>
      </p:sp>
      <p:sp>
        <p:nvSpPr>
          <p:cNvPr id="3" name="内容占位符 2"/>
          <p:cNvSpPr>
            <a:spLocks noGrp="1"/>
          </p:cNvSpPr>
          <p:nvPr>
            <p:ph idx="1"/>
          </p:nvPr>
        </p:nvSpPr>
        <p:spPr/>
        <p:txBody>
          <a:bodyPr/>
          <a:p>
            <a:r>
              <a:rPr lang="en-US" altLang="zh-CN" b="1" dirty="0">
                <a:sym typeface="+mn-ea"/>
              </a:rPr>
              <a:t>NP-complete problems</a:t>
            </a:r>
            <a:r>
              <a:rPr lang="en-US" altLang="zh-CN" dirty="0">
                <a:sym typeface="+mn-ea"/>
              </a:rPr>
              <a:t>: if any of these problems can be solved by a polynomial worst-case time algorithm, then </a:t>
            </a:r>
            <a:r>
              <a:rPr lang="en-US" altLang="zh-CN" b="1" i="1" dirty="0">
                <a:sym typeface="+mn-ea"/>
              </a:rPr>
              <a:t>all</a:t>
            </a:r>
            <a:r>
              <a:rPr lang="en-US" altLang="zh-CN" dirty="0">
                <a:sym typeface="+mn-ea"/>
              </a:rPr>
              <a:t> problems in the class NP can be solved by polynomial worst cast time algorithms</a:t>
            </a:r>
            <a:endParaRPr lang="en-US" altLang="zh-CN" dirty="0">
              <a:sym typeface="+mn-ea"/>
            </a:endParaRPr>
          </a:p>
          <a:p>
            <a:r>
              <a:rPr lang="en-US" altLang="zh-CN" dirty="0">
                <a:sym typeface="+mn-ea"/>
              </a:rPr>
              <a:t>definition:</a:t>
            </a:r>
            <a:endParaRPr lang="en-US" altLang="zh-CN" dirty="0">
              <a:sym typeface="+mn-ea"/>
            </a:endParaRPr>
          </a:p>
          <a:p>
            <a:r>
              <a:rPr lang="en-US" altLang="zh-CN" dirty="0">
                <a:sym typeface="+mn-ea"/>
              </a:rPr>
              <a:t>1, it is a np problem</a:t>
            </a:r>
            <a:endParaRPr lang="en-US" altLang="zh-CN" dirty="0">
              <a:sym typeface="+mn-ea"/>
            </a:endParaRPr>
          </a:p>
          <a:p>
            <a:r>
              <a:rPr lang="en-US" altLang="zh-CN" dirty="0">
                <a:sym typeface="+mn-ea"/>
              </a:rPr>
              <a:t>2. all other np problem can be </a:t>
            </a:r>
            <a:r>
              <a:rPr lang="en-US" altLang="zh-CN">
                <a:sym typeface="+mn-ea"/>
              </a:rPr>
              <a:t>Reducible </a:t>
            </a:r>
            <a:r>
              <a:rPr lang="zh-CN" altLang="en-US">
                <a:sym typeface="+mn-ea"/>
              </a:rPr>
              <a:t>（归约，可以理解为变得更难）</a:t>
            </a:r>
            <a:r>
              <a:rPr lang="en-US" altLang="zh-CN">
                <a:sym typeface="+mn-ea"/>
              </a:rPr>
              <a:t> to it</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NP-complete problems</a:t>
            </a:r>
            <a:endParaRPr lang="en-US" altLang="zh-CN" kern="1200" dirty="0">
              <a:solidFill>
                <a:srgbClr val="002060"/>
              </a:solidFill>
              <a:latin typeface="+mj-lt"/>
              <a:ea typeface="+mj-ea"/>
              <a:cs typeface="+mj-cs"/>
            </a:endParaRPr>
          </a:p>
        </p:txBody>
      </p:sp>
      <p:sp>
        <p:nvSpPr>
          <p:cNvPr id="22531" name="Content Placeholder 2"/>
          <p:cNvSpPr>
            <a:spLocks noGrp="1"/>
          </p:cNvSpPr>
          <p:nvPr>
            <p:ph idx="1"/>
          </p:nvPr>
        </p:nvSpPr>
        <p:spPr/>
        <p:txBody>
          <a:bodyPr vert="horz" wrap="square" lIns="91440" tIns="45720" rIns="91440" bIns="45720" anchor="t"/>
          <a:p>
            <a:r>
              <a:rPr lang="en-US" altLang="zh-CN" sz="2800" dirty="0"/>
              <a:t>The satisfiability problem is an NP-complete problem</a:t>
            </a:r>
            <a:endParaRPr lang="en-US" altLang="zh-CN" sz="2800" dirty="0"/>
          </a:p>
          <a:p>
            <a:pPr>
              <a:buNone/>
            </a:pPr>
            <a:r>
              <a:rPr lang="en-US" altLang="zh-CN" sz="2800" dirty="0"/>
              <a:t>	</a:t>
            </a:r>
            <a:endParaRPr lang="en-US" altLang="zh-CN" sz="2800" dirty="0"/>
          </a:p>
          <a:p>
            <a:r>
              <a:rPr lang="en-US" altLang="zh-CN" sz="2800" dirty="0"/>
              <a:t>We can quickly verify that an assignment of truth values to the variables of a compound proposition makes it true</a:t>
            </a:r>
            <a:endParaRPr lang="en-US" altLang="zh-CN" sz="2800" dirty="0"/>
          </a:p>
          <a:p>
            <a:r>
              <a:rPr lang="en-US" altLang="zh-CN" sz="2800" dirty="0"/>
              <a:t>But no polynomial time algorithm has been discovered</a:t>
            </a:r>
            <a:endParaRPr lang="en-US" altLang="zh-CN" sz="2800" dirty="0"/>
          </a:p>
          <a:p>
            <a:r>
              <a:rPr lang="en-US" altLang="zh-CN" sz="2800" dirty="0"/>
              <a:t>It is generally accepted, </a:t>
            </a:r>
            <a:r>
              <a:rPr lang="en-US" altLang="zh-CN" sz="2800" dirty="0">
                <a:solidFill>
                  <a:srgbClr val="FF0000"/>
                </a:solidFill>
              </a:rPr>
              <a:t>though not proven</a:t>
            </a:r>
            <a:r>
              <a:rPr lang="en-US" altLang="zh-CN" sz="2800" dirty="0"/>
              <a:t>, that no NP-complete problem can be solved in polynomial time (P versus NP problem)</a:t>
            </a:r>
            <a:endParaRPr lang="en-US" altLang="zh-CN" sz="2800"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graphicFrame>
        <p:nvGraphicFramePr>
          <p:cNvPr id="22533" name="Object 6"/>
          <p:cNvGraphicFramePr>
            <a:graphicFrameLocks noChangeAspect="1"/>
          </p:cNvGraphicFramePr>
          <p:nvPr/>
        </p:nvGraphicFramePr>
        <p:xfrm>
          <a:off x="990600" y="2133600"/>
          <a:ext cx="4419600" cy="457200"/>
        </p:xfrm>
        <a:graphic>
          <a:graphicData uri="http://schemas.openxmlformats.org/presentationml/2006/ole">
            <mc:AlternateContent xmlns:mc="http://schemas.openxmlformats.org/markup-compatibility/2006">
              <mc:Choice xmlns:v="urn:schemas-microsoft-com:vml" Requires="v">
                <p:oleObj spid="_x0000_s3076" name="" r:id="rId1" imgW="2209800" imgH="228600" progId="Equation.3">
                  <p:embed/>
                </p:oleObj>
              </mc:Choice>
              <mc:Fallback>
                <p:oleObj name="" r:id="rId1" imgW="2209800" imgH="228600" progId="Equation.3">
                  <p:embed/>
                  <p:pic>
                    <p:nvPicPr>
                      <p:cNvPr id="0" name="图片 3075"/>
                      <p:cNvPicPr/>
                      <p:nvPr/>
                    </p:nvPicPr>
                    <p:blipFill>
                      <a:blip r:embed="rId2"/>
                      <a:stretch>
                        <a:fillRect/>
                      </a:stretch>
                    </p:blipFill>
                    <p:spPr>
                      <a:xfrm>
                        <a:off x="990600" y="2133600"/>
                        <a:ext cx="4419600" cy="457200"/>
                      </a:xfrm>
                      <a:prstGeom prst="rect">
                        <a:avLst/>
                      </a:prstGeom>
                      <a:noFill/>
                      <a:ln w="38100">
                        <a:noFill/>
                        <a:miter/>
                      </a:ln>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NP-Hard</a:t>
            </a:r>
            <a:endParaRPr lang="en-US" altLang="zh-CN"/>
          </a:p>
        </p:txBody>
      </p:sp>
      <p:sp>
        <p:nvSpPr>
          <p:cNvPr id="3" name="内容占位符 2"/>
          <p:cNvSpPr>
            <a:spLocks noGrp="1"/>
          </p:cNvSpPr>
          <p:nvPr>
            <p:ph idx="1"/>
          </p:nvPr>
        </p:nvSpPr>
        <p:spPr/>
        <p:txBody>
          <a:bodyPr/>
          <a:p>
            <a:r>
              <a:rPr lang="en-US" altLang="zh-CN"/>
              <a:t>If </a:t>
            </a:r>
            <a:r>
              <a:rPr lang="en-US" altLang="zh-CN">
                <a:solidFill>
                  <a:srgbClr val="FF0000"/>
                </a:solidFill>
              </a:rPr>
              <a:t>ALL </a:t>
            </a:r>
            <a:r>
              <a:rPr lang="en-US" altLang="zh-CN">
                <a:solidFill>
                  <a:srgbClr val="FF0000"/>
                </a:solidFill>
                <a:sym typeface="+mn-ea"/>
              </a:rPr>
              <a:t>problems</a:t>
            </a:r>
            <a:r>
              <a:rPr lang="en-US" altLang="zh-CN">
                <a:sym typeface="+mn-ea"/>
              </a:rPr>
              <a:t> can be Reducible to a certain problem then this problem is a NP-Hard problem.</a:t>
            </a:r>
            <a:endParaRPr lang="en-US" altLang="zh-CN"/>
          </a:p>
          <a:p>
            <a:endParaRPr lang="en-US" altLang="zh-CN"/>
          </a:p>
          <a:p>
            <a:r>
              <a:rPr lang="en-US" altLang="zh-CN"/>
              <a:t>even you can guess a solution. it might not be verified in polynomial time......</a:t>
            </a:r>
            <a:endParaRPr lang="en-US" altLang="zh-CN"/>
          </a:p>
          <a:p>
            <a:endParaRPr lang="en-U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 NP NPC ,NP-Hard</a:t>
            </a:r>
            <a:endParaRPr lang="en-US" altLang="zh-CN"/>
          </a:p>
        </p:txBody>
      </p:sp>
      <p:sp>
        <p:nvSpPr>
          <p:cNvPr id="3" name="内容占位符 2"/>
          <p:cNvSpPr>
            <a:spLocks noGrp="1"/>
          </p:cNvSpPr>
          <p:nvPr>
            <p:ph idx="1"/>
          </p:nvPr>
        </p:nvSpPr>
        <p:spPr/>
        <p:txBody>
          <a:bodyPr/>
          <a:p>
            <a:r>
              <a:rPr lang="en-US" altLang="zh-CN"/>
              <a:t>P is a subset of NP</a:t>
            </a:r>
            <a:endParaRPr lang="en-US" altLang="zh-CN"/>
          </a:p>
          <a:p>
            <a:r>
              <a:rPr lang="en-US" altLang="zh-CN">
                <a:solidFill>
                  <a:srgbClr val="FF0000"/>
                </a:solidFill>
              </a:rPr>
              <a:t>if </a:t>
            </a:r>
            <a:r>
              <a:rPr lang="en-US" altLang="zh-CN"/>
              <a:t>NP is a subset of P then P=NP</a:t>
            </a:r>
            <a:endParaRPr lang="en-US" altLang="zh-CN"/>
          </a:p>
          <a:p>
            <a:r>
              <a:rPr lang="en-US" altLang="zh-CN"/>
              <a:t>but...no proof for that</a:t>
            </a:r>
            <a:endParaRPr lang="en-US" altLang="zh-CN"/>
          </a:p>
          <a:p>
            <a:r>
              <a:rPr lang="en-US" altLang="zh-CN"/>
              <a:t>if </a:t>
            </a:r>
            <a:r>
              <a:rPr lang="en-US" altLang="zh-CN">
                <a:solidFill>
                  <a:srgbClr val="FF0000"/>
                </a:solidFill>
              </a:rPr>
              <a:t>ALL NP problems</a:t>
            </a:r>
            <a:r>
              <a:rPr lang="en-US" altLang="zh-CN"/>
              <a:t> can be Reducible </a:t>
            </a:r>
            <a:r>
              <a:rPr lang="zh-CN" altLang="en-US"/>
              <a:t>（归约，可以理解为变得更难）</a:t>
            </a:r>
            <a:r>
              <a:rPr lang="en-US" altLang="zh-CN"/>
              <a:t> to a certain problem then this problem is a NPC problem.</a:t>
            </a:r>
            <a:endParaRPr lang="en-US" altLang="zh-CN"/>
          </a:p>
          <a:p>
            <a:r>
              <a:rPr lang="en-US" altLang="zh-CN"/>
              <a:t>If </a:t>
            </a:r>
            <a:r>
              <a:rPr lang="en-US" altLang="zh-CN">
                <a:solidFill>
                  <a:srgbClr val="FF0000"/>
                </a:solidFill>
              </a:rPr>
              <a:t>ALL </a:t>
            </a:r>
            <a:r>
              <a:rPr lang="en-US" altLang="zh-CN">
                <a:solidFill>
                  <a:srgbClr val="FF0000"/>
                </a:solidFill>
                <a:sym typeface="+mn-ea"/>
              </a:rPr>
              <a:t>problems</a:t>
            </a:r>
            <a:r>
              <a:rPr lang="en-US" altLang="zh-CN">
                <a:sym typeface="+mn-ea"/>
              </a:rPr>
              <a:t> can be Reducible to a certain problem then this problem is a NP-Hard problem.</a:t>
            </a:r>
            <a:endParaRPr lang="en-US" altLang="zh-CN"/>
          </a:p>
          <a:p>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P&lt;NP&lt;NPC&lt;NP</a:t>
            </a:r>
            <a:r>
              <a:rPr lang="en-US" altLang="zh-CN"/>
              <a:t>-</a:t>
            </a:r>
            <a:r>
              <a:rPr lang="zh-CN" altLang="en-US"/>
              <a:t>hard</a:t>
            </a:r>
            <a:endParaRPr lang="zh-CN" altLang="en-US"/>
          </a:p>
        </p:txBody>
      </p:sp>
      <p:pic>
        <p:nvPicPr>
          <p:cNvPr id="5" name="内容占位符 4"/>
          <p:cNvPicPr>
            <a:picLocks noChangeAspect="1"/>
          </p:cNvPicPr>
          <p:nvPr>
            <p:ph idx="1"/>
            <p:custDataLst>
              <p:tags r:id="rId1"/>
            </p:custDataLst>
          </p:nvPr>
        </p:nvPicPr>
        <p:blipFill>
          <a:blip r:embed="rId2"/>
          <a:stretch>
            <a:fillRect/>
          </a:stretch>
        </p:blipFill>
        <p:spPr>
          <a:xfrm>
            <a:off x="1263015" y="1827530"/>
            <a:ext cx="7019925" cy="431863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75883"/>
            <a:ext cx="8229600" cy="1143000"/>
          </a:xfrm>
        </p:spPr>
        <p:txBody>
          <a:bodyPr/>
          <a:p>
            <a:r>
              <a:rPr lang="en-US" altLang="zh-CN"/>
              <a:t>homework</a:t>
            </a:r>
            <a:endParaRPr lang="en-US" altLang="zh-CN"/>
          </a:p>
        </p:txBody>
      </p:sp>
      <p:sp>
        <p:nvSpPr>
          <p:cNvPr id="3" name="内容占位符 2"/>
          <p:cNvSpPr>
            <a:spLocks noGrp="1"/>
          </p:cNvSpPr>
          <p:nvPr>
            <p:ph idx="1"/>
          </p:nvPr>
        </p:nvSpPr>
        <p:spPr>
          <a:xfrm>
            <a:off x="533400" y="762000"/>
            <a:ext cx="8229600" cy="4525963"/>
          </a:xfrm>
        </p:spPr>
        <p:txBody>
          <a:bodyPr/>
          <a:p>
            <a:r>
              <a:rPr lang="en-US" altLang="zh-CN"/>
              <a:t>1. </a:t>
            </a:r>
            <a:r>
              <a:rPr lang="zh-CN" altLang="en-US"/>
              <a:t>Devise an efficient algorithm for finding the second</a:t>
            </a:r>
            <a:r>
              <a:rPr lang="en-US" altLang="zh-CN"/>
              <a:t> </a:t>
            </a:r>
            <a:r>
              <a:rPr lang="zh-CN" altLang="en-US"/>
              <a:t>largest element in a sequence of n elements and determine the worst-case complexity of your algorithm.</a:t>
            </a:r>
            <a:endParaRPr lang="zh-CN" altLang="en-US"/>
          </a:p>
          <a:p>
            <a:r>
              <a:rPr lang="en-US" altLang="zh-CN"/>
              <a:t>2. </a:t>
            </a:r>
            <a:r>
              <a:rPr lang="zh-CN" altLang="en-US"/>
              <a:t>The shaker sort (or bidirectional bubble sort) successively</a:t>
            </a:r>
            <a:r>
              <a:rPr lang="en-US" altLang="zh-CN"/>
              <a:t> </a:t>
            </a:r>
            <a:r>
              <a:rPr lang="zh-CN" altLang="en-US"/>
              <a:t>compares pairs of adjacent elements, exchanging them if they</a:t>
            </a:r>
            <a:r>
              <a:rPr lang="en-US" altLang="zh-CN"/>
              <a:t> </a:t>
            </a:r>
            <a:r>
              <a:rPr lang="zh-CN" altLang="en-US"/>
              <a:t>are out of order, and alternately passing through the list fromthe beginning to the end and then from the end to the beginning</a:t>
            </a:r>
            <a:r>
              <a:rPr lang="en-US" altLang="zh-CN"/>
              <a:t> </a:t>
            </a:r>
            <a:r>
              <a:rPr lang="zh-CN" altLang="en-US"/>
              <a:t>until no exchanges are needed.</a:t>
            </a:r>
            <a:r>
              <a:rPr lang="en-US" altLang="zh-CN"/>
              <a:t> provide an example then calculate the worse case complexity.</a:t>
            </a:r>
            <a:endParaRPr lang="zh-CN" altLang="en-US"/>
          </a:p>
          <a:p>
            <a:pPr marL="0" indent="0">
              <a:buNone/>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p:txBody>
          <a:bodyPr vert="horz" wrap="square" lIns="91440" tIns="45720" rIns="91440" bIns="45720" anchor="ctr"/>
          <a:p>
            <a:r>
              <a:rPr lang="en-US" altLang="zh-CN" kern="1200" dirty="0">
                <a:solidFill>
                  <a:srgbClr val="002060"/>
                </a:solidFill>
                <a:latin typeface="+mj-lt"/>
                <a:ea typeface="+mj-ea"/>
                <a:cs typeface="+mj-cs"/>
              </a:rPr>
              <a:t>Binary search</a:t>
            </a:r>
            <a:endParaRPr lang="en-US" altLang="zh-CN" kern="1200" dirty="0">
              <a:solidFill>
                <a:srgbClr val="002060"/>
              </a:solidFill>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p>
            <a:r>
              <a:rPr lang="en-US" altLang="zh-CN" dirty="0"/>
              <a:t>Given a sorted list, by comparing the element to be located to the middle term of the list</a:t>
            </a:r>
            <a:endParaRPr lang="en-US" altLang="zh-CN" dirty="0"/>
          </a:p>
          <a:p>
            <a:r>
              <a:rPr lang="en-US" altLang="zh-CN" dirty="0"/>
              <a:t>The list is split into two smaller sublists (of equal size or one has one fewer term)</a:t>
            </a:r>
            <a:endParaRPr lang="en-US" altLang="zh-CN" dirty="0"/>
          </a:p>
          <a:p>
            <a:r>
              <a:rPr lang="en-US" altLang="zh-CN" dirty="0"/>
              <a:t>Continue by restricting the search to the appropriate sublist</a:t>
            </a:r>
            <a:endParaRPr lang="en-US" altLang="zh-CN" dirty="0"/>
          </a:p>
          <a:p>
            <a:r>
              <a:rPr lang="en-US" altLang="zh-CN" dirty="0"/>
              <a:t>Search for 19 in the (sorted) list</a:t>
            </a:r>
            <a:endParaRPr lang="en-US" altLang="zh-CN" dirty="0"/>
          </a:p>
          <a:p>
            <a:pPr>
              <a:buNone/>
            </a:pPr>
            <a:r>
              <a:rPr lang="en-US" altLang="zh-CN" dirty="0"/>
              <a:t>    1 2 3 5 6 7 8 10 12 13 15 16 18 19 20 22</a:t>
            </a:r>
            <a:endParaRPr lang="en-US" altLang="zh-CN" dirty="0"/>
          </a:p>
        </p:txBody>
      </p:sp>
      <p:sp>
        <p:nvSpPr>
          <p:cNvPr id="4" name="Slide Number Placeholder 3"/>
          <p:cNvSpPr txBox="1">
            <a:spLocks noGrp="1"/>
          </p:cNvSpPr>
          <p:nvPr>
            <p:ph type="sldNum" sz="quarter" idx="12"/>
          </p:nvPr>
        </p:nvSpPr>
        <p:spPr>
          <a:noFill/>
        </p:spPr>
        <p:txBody>
          <a:bodyPr vert="horz" lIns="91440" tIns="45720" rIns="91440" bIns="45720" rtlCol="0"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 charset="-128"/>
                <a:cs typeface="+mn-cs"/>
              </a:defRPr>
            </a:lvl5pPr>
          </a:lstStyle>
          <a:p>
            <a:pPr lvl="0" algn="r">
              <a:buNone/>
            </a:pPr>
            <a:fld id="{9A0DB2DC-4C9A-4742-B13C-FB6460FD3503}" type="slidenum">
              <a:rPr lang="en-US" sz="1200" dirty="0">
                <a:solidFill>
                  <a:srgbClr val="898989"/>
                </a:solidFill>
              </a:rPr>
            </a:fld>
            <a:endParaRPr lang="en-US" sz="1200" dirty="0">
              <a:solidFill>
                <a:srgbClr val="898989"/>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6410,&quot;width&quot;:10420}"/>
</p:tagLst>
</file>

<file path=ppt/tags/tag2.xml><?xml version="1.0" encoding="utf-8"?>
<p:tagLst xmlns:p="http://schemas.openxmlformats.org/presentationml/2006/main">
  <p:tag name="KSO_WPP_MARK_KEY" val="a4de008a-27e4-470c-9e78-1ba39ac5b7b3"/>
  <p:tag name="COMMONDATA" val="eyJoZGlkIjoiZDZiNjJmODg5MDZjNTNiMTA0M2NhMDBlM2YzZDVlZDkifQ=="/>
</p:tagLst>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24369</Words>
  <Application>WPS 演示</Application>
  <PresentationFormat/>
  <Paragraphs>854</Paragraphs>
  <Slides>85</Slides>
  <Notes>13</Notes>
  <HiddenSlides>0</HiddenSlides>
  <MMClips>0</MMClips>
  <ScaleCrop>false</ScaleCrop>
  <HeadingPairs>
    <vt:vector size="8" baseType="variant">
      <vt:variant>
        <vt:lpstr>已用的字体</vt:lpstr>
      </vt:variant>
      <vt:variant>
        <vt:i4>10</vt:i4>
      </vt:variant>
      <vt:variant>
        <vt:lpstr>主题</vt:lpstr>
      </vt:variant>
      <vt:variant>
        <vt:i4>4</vt:i4>
      </vt:variant>
      <vt:variant>
        <vt:lpstr>嵌入 OLE 服务器</vt:lpstr>
      </vt:variant>
      <vt:variant>
        <vt:i4>4</vt:i4>
      </vt:variant>
      <vt:variant>
        <vt:lpstr>幻灯片标题</vt:lpstr>
      </vt:variant>
      <vt:variant>
        <vt:i4>85</vt:i4>
      </vt:variant>
    </vt:vector>
  </HeadingPairs>
  <TitlesOfParts>
    <vt:vector size="103" baseType="lpstr">
      <vt:lpstr>Arial</vt:lpstr>
      <vt:lpstr>宋体</vt:lpstr>
      <vt:lpstr>Wingdings</vt:lpstr>
      <vt:lpstr>MS PGothic</vt:lpstr>
      <vt:lpstr>Calibri</vt:lpstr>
      <vt:lpstr>Helvetica</vt:lpstr>
      <vt:lpstr>Times New Roman</vt:lpstr>
      <vt:lpstr>微软雅黑</vt:lpstr>
      <vt:lpstr>Arial Unicode MS</vt:lpstr>
      <vt:lpstr>Cambria Math</vt:lpstr>
      <vt:lpstr>1_Custom Design</vt:lpstr>
      <vt:lpstr>2_Custom Design</vt:lpstr>
      <vt:lpstr>3_Custom Design</vt:lpstr>
      <vt:lpstr>Custom Design</vt:lpstr>
      <vt:lpstr>Equation.3</vt:lpstr>
      <vt:lpstr>Equation.3</vt:lpstr>
      <vt:lpstr>Equation.3</vt:lpstr>
      <vt:lpstr>Equation.3</vt:lpstr>
      <vt:lpstr>Discrete Mathematics Algorithms</vt:lpstr>
      <vt:lpstr>3.1 Algorithms</vt:lpstr>
      <vt:lpstr>Algorithm</vt:lpstr>
      <vt:lpstr>Example</vt:lpstr>
      <vt:lpstr>Pseudo code</vt:lpstr>
      <vt:lpstr>Prosperities of algorithm</vt:lpstr>
      <vt:lpstr>Searching algorithms</vt:lpstr>
      <vt:lpstr>Linear Search</vt:lpstr>
      <vt:lpstr>Binary search</vt:lpstr>
      <vt:lpstr>Binary search</vt:lpstr>
      <vt:lpstr>Binary search</vt:lpstr>
      <vt:lpstr>Sorting</vt:lpstr>
      <vt:lpstr>Bubble sort</vt:lpstr>
      <vt:lpstr>Insertion sort</vt:lpstr>
      <vt:lpstr>Example</vt:lpstr>
      <vt:lpstr>Insertion sort</vt:lpstr>
      <vt:lpstr>Greedy algorithm</vt:lpstr>
      <vt:lpstr>Example</vt:lpstr>
      <vt:lpstr>Greedy change-making algorithm</vt:lpstr>
      <vt:lpstr>Example</vt:lpstr>
      <vt:lpstr>Lemma 1</vt:lpstr>
      <vt:lpstr>Proof (Lemma)</vt:lpstr>
      <vt:lpstr>Theorem</vt:lpstr>
      <vt:lpstr>Proof</vt:lpstr>
      <vt:lpstr>Proof</vt:lpstr>
      <vt:lpstr>The halting problem</vt:lpstr>
      <vt:lpstr>The halting problem</vt:lpstr>
      <vt:lpstr>The halting problem</vt:lpstr>
      <vt:lpstr>Turing’s proof</vt:lpstr>
      <vt:lpstr>Turing’s proof</vt:lpstr>
      <vt:lpstr>Turing’s proof</vt:lpstr>
      <vt:lpstr>contradiction!</vt:lpstr>
      <vt:lpstr>PowerPoint 演示文稿</vt:lpstr>
      <vt:lpstr>PowerPoint 演示文稿</vt:lpstr>
      <vt:lpstr>3.2 Growth of Functions</vt:lpstr>
      <vt:lpstr>Big-O notation</vt:lpstr>
      <vt:lpstr>Big-O notation	</vt:lpstr>
      <vt:lpstr>Big-O notation</vt:lpstr>
      <vt:lpstr>Big-O notation</vt:lpstr>
      <vt:lpstr>Example</vt:lpstr>
      <vt:lpstr>Example</vt:lpstr>
      <vt:lpstr>Example</vt:lpstr>
      <vt:lpstr>Big-O notation</vt:lpstr>
      <vt:lpstr>Example</vt:lpstr>
      <vt:lpstr>Example</vt:lpstr>
      <vt:lpstr>Example</vt:lpstr>
      <vt:lpstr>Some important big-O results</vt:lpstr>
      <vt:lpstr>Example</vt:lpstr>
      <vt:lpstr>Example</vt:lpstr>
      <vt:lpstr>Growth of functions</vt:lpstr>
      <vt:lpstr>Growth of combinations of functions</vt:lpstr>
      <vt:lpstr>Theorems</vt:lpstr>
      <vt:lpstr>Example</vt:lpstr>
      <vt:lpstr>Example</vt:lpstr>
      <vt:lpstr>Big-Omega</vt:lpstr>
      <vt:lpstr>Example	</vt:lpstr>
      <vt:lpstr>Big-Theta notation</vt:lpstr>
      <vt:lpstr>Big Theta-notation</vt:lpstr>
      <vt:lpstr>Example</vt:lpstr>
      <vt:lpstr>Big-Theta notation</vt:lpstr>
      <vt:lpstr>Example</vt:lpstr>
      <vt:lpstr>Polynomial</vt:lpstr>
      <vt:lpstr>3.3 Complexity of algorithms</vt:lpstr>
      <vt:lpstr>Time complexity</vt:lpstr>
      <vt:lpstr>Example</vt:lpstr>
      <vt:lpstr>Example</vt:lpstr>
      <vt:lpstr>Binary search</vt:lpstr>
      <vt:lpstr>Time complexity of binary search</vt:lpstr>
      <vt:lpstr>Average case complexity</vt:lpstr>
      <vt:lpstr>Complexity analysis</vt:lpstr>
      <vt:lpstr>Complexity of bubble sort</vt:lpstr>
      <vt:lpstr>Insertion sort</vt:lpstr>
      <vt:lpstr>Complexity of insertion sort</vt:lpstr>
      <vt:lpstr>Understanding complexity</vt:lpstr>
      <vt:lpstr>Scalability</vt:lpstr>
      <vt:lpstr>Tractable</vt:lpstr>
      <vt:lpstr>Solvable problems</vt:lpstr>
      <vt:lpstr>PowerPoint 演示文稿</vt:lpstr>
      <vt:lpstr>NP-complete problems</vt:lpstr>
      <vt:lpstr>PowerPoint 演示文稿</vt:lpstr>
      <vt:lpstr>NP-complete problems</vt:lpstr>
      <vt:lpstr>P NP NPC ,NP-Hard</vt:lpstr>
      <vt:lpstr>P NP NPC ,NP-Hard</vt:lpstr>
      <vt:lpstr>P&lt;NP&lt;NPC&lt;NP-hard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CS173: Discrete Math</dc:title>
  <dc:creator>Cinda Heeren User</dc:creator>
  <cp:lastModifiedBy>patrick临风</cp:lastModifiedBy>
  <cp:revision>500</cp:revision>
  <dcterms:created xsi:type="dcterms:W3CDTF">2005-08-25T03:39:00Z</dcterms:created>
  <dcterms:modified xsi:type="dcterms:W3CDTF">2022-10-12T13:31:59Z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7D606764072F4B9580150FC4CE7722CC</vt:lpwstr>
  </property>
</Properties>
</file>