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3"/>
  </p:notesMasterIdLst>
  <p:sldIdLst>
    <p:sldId id="257" r:id="rId3"/>
    <p:sldId id="2605" r:id="rId4"/>
    <p:sldId id="2598" r:id="rId5"/>
    <p:sldId id="2599" r:id="rId6"/>
    <p:sldId id="2600" r:id="rId7"/>
    <p:sldId id="2601" r:id="rId8"/>
    <p:sldId id="2602" r:id="rId9"/>
    <p:sldId id="2603" r:id="rId10"/>
    <p:sldId id="2604" r:id="rId11"/>
    <p:sldId id="2606" r:id="rId12"/>
    <p:sldId id="2607" r:id="rId13"/>
    <p:sldId id="2608" r:id="rId14"/>
    <p:sldId id="2609" r:id="rId15"/>
    <p:sldId id="2610" r:id="rId16"/>
    <p:sldId id="2611" r:id="rId17"/>
    <p:sldId id="2648" r:id="rId18"/>
    <p:sldId id="2612" r:id="rId19"/>
    <p:sldId id="2650" r:id="rId20"/>
    <p:sldId id="2649" r:id="rId21"/>
    <p:sldId id="2651" r:id="rId22"/>
    <p:sldId id="2620" r:id="rId23"/>
    <p:sldId id="2622" r:id="rId24"/>
    <p:sldId id="2621" r:id="rId25"/>
    <p:sldId id="2652" r:id="rId26"/>
    <p:sldId id="2653" r:id="rId27"/>
    <p:sldId id="2623" r:id="rId28"/>
    <p:sldId id="2624" r:id="rId29"/>
    <p:sldId id="2625" r:id="rId30"/>
    <p:sldId id="2626" r:id="rId31"/>
    <p:sldId id="2627" r:id="rId32"/>
    <p:sldId id="2628" r:id="rId33"/>
    <p:sldId id="2629" r:id="rId34"/>
    <p:sldId id="2630" r:id="rId35"/>
    <p:sldId id="2631" r:id="rId36"/>
    <p:sldId id="2632" r:id="rId37"/>
    <p:sldId id="2633" r:id="rId38"/>
    <p:sldId id="2654" r:id="rId39"/>
    <p:sldId id="2634" r:id="rId40"/>
    <p:sldId id="2635" r:id="rId41"/>
    <p:sldId id="2636" r:id="rId42"/>
    <p:sldId id="2637" r:id="rId43"/>
    <p:sldId id="2638" r:id="rId44"/>
    <p:sldId id="2639" r:id="rId45"/>
    <p:sldId id="2641" r:id="rId46"/>
    <p:sldId id="2655" r:id="rId47"/>
    <p:sldId id="2640" r:id="rId48"/>
    <p:sldId id="2642" r:id="rId49"/>
    <p:sldId id="2643" r:id="rId50"/>
    <p:sldId id="2644" r:id="rId51"/>
    <p:sldId id="2645" r:id="rId52"/>
    <p:sldId id="2646" r:id="rId54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gs" Target="tags/tag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11.5.4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548-4C07-8849-8CE8-3D53C24F64FA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0E58-F71D-A24C-AB6A-B6DF38BF616B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深度视觉·原创设计 https://www.docer.com/works?userid=22383862"/>
          <p:cNvSpPr/>
          <p:nvPr/>
        </p:nvSpPr>
        <p:spPr>
          <a:xfrm>
            <a:off x="632130" y="2714171"/>
            <a:ext cx="3628571" cy="3722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1268946" y="933044"/>
            <a:ext cx="3848098" cy="478558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深度视觉·原创设计 https://www.docer.com/works?userid=22383862"/>
          <p:cNvSpPr/>
          <p:nvPr/>
        </p:nvSpPr>
        <p:spPr>
          <a:xfrm rot="16200000">
            <a:off x="11279650" y="20694"/>
            <a:ext cx="933046" cy="891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1590250" y="1214310"/>
            <a:ext cx="3205490" cy="4285738"/>
          </a:xfrm>
          <a:prstGeom prst="rect">
            <a:avLst/>
          </a:prstGeom>
          <a:blipFill>
            <a:blip r:embed="rId2"/>
            <a:stretch>
              <a:fillRect l="-50275" r="-50275"/>
            </a:stretch>
          </a:blipFill>
          <a:ln>
            <a:noFill/>
          </a:ln>
          <a:effectLst>
            <a:outerShdw blurRad="508000" sx="102000" sy="102000" algn="c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深度视觉·原创设计 https://www.docer.com/works?userid=22383862"/>
          <p:cNvSpPr txBox="1"/>
          <p:nvPr/>
        </p:nvSpPr>
        <p:spPr>
          <a:xfrm>
            <a:off x="5753860" y="2262209"/>
            <a:ext cx="580681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TREE</a:t>
            </a:r>
            <a:endParaRPr lang="en-US" altLang="zh-CN" sz="7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深度视觉·原创设计 https://www.docer.com/works?userid=22383862"/>
          <p:cNvSpPr txBox="1"/>
          <p:nvPr/>
        </p:nvSpPr>
        <p:spPr>
          <a:xfrm>
            <a:off x="5753860" y="3638643"/>
            <a:ext cx="5359388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Discrete Mathmatics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33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BALANCED</a:t>
            </a:r>
            <a:r>
              <a:rPr lang="en-US" altLang="zh-CN">
                <a:sym typeface="+mn-ea"/>
              </a:rPr>
              <a:t> m-ARY TREES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 “balanced” : the subtrees at each vertex contain paths of </a:t>
            </a:r>
            <a:r>
              <a:rPr lang="en-US" altLang="zh-CN">
                <a:solidFill>
                  <a:srgbClr val="FF0000"/>
                </a:solidFill>
              </a:rPr>
              <a:t>approximately the same length.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The level of a vertex v in a rooted tree is the length of the unique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path from the root to this vertex.  </a:t>
            </a:r>
            <a:endParaRPr lang="en-US" altLang="zh-CN"/>
          </a:p>
          <a:p>
            <a:r>
              <a:rPr lang="en-US" altLang="zh-CN"/>
              <a:t>The level of the </a:t>
            </a:r>
            <a:r>
              <a:rPr lang="en-US" altLang="zh-CN">
                <a:solidFill>
                  <a:srgbClr val="FF0000"/>
                </a:solidFill>
              </a:rPr>
              <a:t>root</a:t>
            </a:r>
            <a:r>
              <a:rPr lang="en-US" altLang="zh-CN"/>
              <a:t> is defined to be </a:t>
            </a:r>
            <a:r>
              <a:rPr lang="en-US" altLang="zh-CN">
                <a:solidFill>
                  <a:srgbClr val="FF0000"/>
                </a:solidFill>
              </a:rPr>
              <a:t>zero</a:t>
            </a:r>
            <a:r>
              <a:rPr lang="en-US" altLang="zh-CN"/>
              <a:t>. </a:t>
            </a:r>
            <a:endParaRPr lang="en-US" altLang="zh-CN"/>
          </a:p>
          <a:p>
            <a:r>
              <a:rPr lang="en-US" altLang="zh-CN"/>
              <a:t>The </a:t>
            </a:r>
            <a:r>
              <a:rPr lang="en-US" altLang="zh-CN">
                <a:solidFill>
                  <a:srgbClr val="FF0000"/>
                </a:solidFill>
              </a:rPr>
              <a:t>height</a:t>
            </a:r>
            <a:r>
              <a:rPr lang="en-US" altLang="zh-CN"/>
              <a:t> of a rooted tree is the </a:t>
            </a:r>
            <a:r>
              <a:rPr lang="en-US" altLang="zh-CN">
                <a:solidFill>
                  <a:srgbClr val="FF0000"/>
                </a:solidFill>
              </a:rPr>
              <a:t>maximum of the levels </a:t>
            </a:r>
            <a:r>
              <a:rPr lang="en-US" altLang="zh-CN"/>
              <a:t>of vertices. </a:t>
            </a:r>
            <a:endParaRPr lang="en-US" altLang="zh-CN"/>
          </a:p>
          <a:p>
            <a:r>
              <a:rPr lang="en-US" altLang="zh-CN"/>
              <a:t>the height of a rooted tree is the length of the longest path from the root to any vertex.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balanced? A rooted m-ary tree of height h is </a:t>
            </a:r>
            <a:r>
              <a:rPr lang="en-US" altLang="zh-CN">
                <a:solidFill>
                  <a:srgbClr val="FF0000"/>
                </a:solidFill>
              </a:rPr>
              <a:t>balanced</a:t>
            </a:r>
            <a:r>
              <a:rPr lang="en-US" altLang="zh-CN"/>
              <a:t> if all leaves are at levels </a:t>
            </a:r>
            <a:r>
              <a:rPr lang="en-US" altLang="zh-CN">
                <a:solidFill>
                  <a:srgbClr val="FF0000"/>
                </a:solidFill>
              </a:rPr>
              <a:t>h or h − 1</a:t>
            </a:r>
            <a:r>
              <a:rPr lang="en-US" altLang="zh-CN"/>
              <a:t>.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25" y="2188210"/>
            <a:ext cx="12021185" cy="3069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THEOREM 5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4400">
                <a:sym typeface="+mn-ea"/>
              </a:rPr>
              <a:t>There are at most m</a:t>
            </a:r>
            <a:r>
              <a:rPr lang="en-US" altLang="zh-CN" sz="4400" b="1" baseline="30000">
                <a:sym typeface="+mn-ea"/>
              </a:rPr>
              <a:t>h</a:t>
            </a:r>
            <a:r>
              <a:rPr lang="en-US" altLang="zh-CN" sz="4400">
                <a:sym typeface="+mn-ea"/>
              </a:rPr>
              <a:t> leaves in an m-ary tree of height h.</a:t>
            </a:r>
            <a:endParaRPr lang="en-US" altLang="zh-CN" sz="4400">
              <a:sym typeface="+mn-ea"/>
            </a:endParaRPr>
          </a:p>
          <a:p>
            <a:endParaRPr lang="en-US" altLang="zh-CN" sz="4400">
              <a:sym typeface="+mn-ea"/>
            </a:endParaRPr>
          </a:p>
          <a:p>
            <a:r>
              <a:rPr lang="en-US" altLang="zh-CN" sz="4400"/>
              <a:t>COROLLARY 1</a:t>
            </a:r>
            <a:endParaRPr lang="en-US" altLang="zh-CN" sz="4400"/>
          </a:p>
          <a:p>
            <a:endParaRPr lang="en-US" altLang="zh-CN" sz="4400"/>
          </a:p>
          <a:p>
            <a:endParaRPr lang="en-US" altLang="zh-CN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4732020"/>
            <a:ext cx="12155170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11.2 Applications of Trees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Binary Search Trees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Vertices are assigned keys so that the key of a vertex is both larger than the keys of all vertices in its left subtree and smaller than the keys of all vertices in its right subtree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10515600" cy="1325563"/>
          </a:xfrm>
        </p:spPr>
        <p:txBody>
          <a:bodyPr/>
          <a:p>
            <a:r>
              <a:rPr lang="en-US" altLang="zh-CN"/>
              <a:t>Binary Search Tree 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1183640"/>
            <a:ext cx="3157220" cy="4351655"/>
          </a:xfrm>
        </p:spPr>
        <p:txBody>
          <a:bodyPr>
            <a:normAutofit lnSpcReduction="20000"/>
          </a:bodyPr>
          <a:p>
            <a:r>
              <a:t>Form a binary search tree for the words</a:t>
            </a:r>
            <a:r>
              <a:rPr lang="zh-CN"/>
              <a:t>：</a:t>
            </a:r>
            <a:r>
              <a:t> </a:t>
            </a:r>
            <a:r>
              <a:rPr>
                <a:solidFill>
                  <a:srgbClr val="FF0000"/>
                </a:solidFill>
              </a:rPr>
              <a:t>mathematics, physics, geography, zoology, meteorology,</a:t>
            </a:r>
            <a:endParaRPr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</a:rPr>
              <a:t>geology, psychology, </a:t>
            </a:r>
            <a:r>
              <a:rPr>
                <a:solidFill>
                  <a:schemeClr val="tx1"/>
                </a:solidFill>
              </a:rPr>
              <a:t>and </a:t>
            </a:r>
            <a:r>
              <a:rPr>
                <a:solidFill>
                  <a:srgbClr val="FF0000"/>
                </a:solidFill>
              </a:rPr>
              <a:t>chemistry</a:t>
            </a:r>
            <a:r>
              <a:t> (using alphabetical order).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0" y="1579880"/>
            <a:ext cx="9061450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 insert the word </a:t>
            </a:r>
            <a:r>
              <a:rPr lang="en-US" altLang="zh-CN">
                <a:solidFill>
                  <a:srgbClr val="FF0000"/>
                </a:solidFill>
              </a:rPr>
              <a:t>oceanography</a:t>
            </a:r>
            <a:r>
              <a:rPr lang="en-US" altLang="zh-CN"/>
              <a:t> into the binary search tree in Example 1.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45260" y="1927225"/>
            <a:ext cx="4481830" cy="4643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deleting a node in binary tree</a:t>
            </a:r>
            <a:br>
              <a:rPr lang="en-US" altLang="zh-CN"/>
            </a:br>
            <a:r>
              <a:rPr lang="en-US" altLang="zh-CN"/>
              <a:t>math, psychology, zoology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786890"/>
            <a:ext cx="3829685" cy="3966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p>
            <a:r>
              <a:rPr lang="en-US" altLang="zh-CN"/>
              <a:t>Decision Trees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370" y="1054735"/>
            <a:ext cx="10515600" cy="4351338"/>
          </a:xfrm>
        </p:spPr>
        <p:txBody>
          <a:bodyPr/>
          <a:p>
            <a:r>
              <a:t>A rooted tree in which each internal vertex corresponds to a </a:t>
            </a:r>
            <a:r>
              <a:rPr>
                <a:solidFill>
                  <a:srgbClr val="FF0000"/>
                </a:solidFill>
              </a:rPr>
              <a:t>decision</a:t>
            </a:r>
            <a:r>
              <a:t>,</a:t>
            </a:r>
            <a:r>
              <a:rPr lang="en-US"/>
              <a:t> </a:t>
            </a:r>
            <a:r>
              <a:t>with a subtree at these vertices for each possible outcome of the decision, is called a decision</a:t>
            </a:r>
            <a:r>
              <a:rPr lang="en-US"/>
              <a:t> </a:t>
            </a:r>
            <a:r>
              <a:t>tree.</a:t>
            </a:r>
          </a:p>
          <a:p>
            <a:pPr marL="0" indent="0">
              <a:buNone/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2312035"/>
            <a:ext cx="11316335" cy="4455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binary sorting and complexity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sorting</a:t>
            </a:r>
            <a:r>
              <a:rPr lang="en-US" altLang="zh-CN"/>
              <a:t> </a:t>
            </a:r>
            <a:r>
              <a:rPr lang="zh-CN" altLang="en-US"/>
              <a:t>algorithm based on </a:t>
            </a:r>
            <a:r>
              <a:rPr lang="zh-CN" altLang="en-US">
                <a:solidFill>
                  <a:srgbClr val="FF0000"/>
                </a:solidFill>
              </a:rPr>
              <a:t>binary comparisons</a:t>
            </a:r>
            <a:r>
              <a:rPr lang="zh-CN" altLang="en-US"/>
              <a:t> can be represented by a binary decision tree in which</a:t>
            </a:r>
            <a:r>
              <a:rPr lang="en-US" altLang="zh-CN"/>
              <a:t> </a:t>
            </a:r>
            <a:r>
              <a:rPr lang="zh-CN" altLang="en-US"/>
              <a:t>each internal vertex represents a comparison of two elements. Each </a:t>
            </a:r>
            <a:r>
              <a:rPr lang="zh-CN" altLang="en-US">
                <a:solidFill>
                  <a:srgbClr val="FF0000"/>
                </a:solidFill>
              </a:rPr>
              <a:t>leaf represents one of the n!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permutations of n elements.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The complexity of a sort based on binary comparisons is measured in terms of the number</a:t>
            </a:r>
            <a:r>
              <a:rPr lang="en-US" altLang="zh-CN"/>
              <a:t> </a:t>
            </a:r>
            <a:r>
              <a:rPr lang="zh-CN" altLang="en-US"/>
              <a:t>of such comparisons used. </a:t>
            </a:r>
            <a:r>
              <a:rPr lang="en-US" altLang="zh-CN"/>
              <a:t>T</a:t>
            </a:r>
            <a:r>
              <a:rPr lang="zh-CN" altLang="en-US"/>
              <a:t>he largest number of comparisons ever needed is equal to the height of the decision</a:t>
            </a:r>
            <a:r>
              <a:rPr lang="en-US" altLang="zh-CN"/>
              <a:t> </a:t>
            </a:r>
            <a:r>
              <a:rPr lang="zh-CN" altLang="en-US"/>
              <a:t>tree. Because the height of a binary tree with n! leaves is at least </a:t>
            </a:r>
            <a:r>
              <a:rPr lang="en-US" altLang="zh-CN">
                <a:solidFill>
                  <a:srgbClr val="FF0000"/>
                </a:solidFill>
              </a:rPr>
              <a:t>Ceiling(</a:t>
            </a:r>
            <a:r>
              <a:rPr lang="zh-CN" altLang="en-US">
                <a:solidFill>
                  <a:srgbClr val="FF0000"/>
                </a:solidFill>
              </a:rPr>
              <a:t>log n!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5659120"/>
            <a:ext cx="11381105" cy="10071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205" y="809625"/>
            <a:ext cx="8121015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concept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tree is a </a:t>
            </a:r>
            <a:r>
              <a:rPr lang="zh-CN" altLang="en-US">
                <a:solidFill>
                  <a:srgbClr val="FF0000"/>
                </a:solidFill>
              </a:rPr>
              <a:t>connected</a:t>
            </a:r>
            <a:r>
              <a:rPr lang="zh-CN" altLang="en-US"/>
              <a:t> undirected graph with </a:t>
            </a:r>
            <a:r>
              <a:rPr lang="zh-CN" altLang="en-US">
                <a:solidFill>
                  <a:srgbClr val="FF0000"/>
                </a:solidFill>
              </a:rPr>
              <a:t>no simple circuits</a:t>
            </a:r>
            <a:r>
              <a:rPr lang="zh-CN" altLang="en-US"/>
              <a:t>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1670" y="2326640"/>
            <a:ext cx="7820025" cy="40944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average case and worse case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6225" y="1320800"/>
            <a:ext cx="11915775" cy="553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Prefix Codes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92620" cy="4351655"/>
          </a:xfrm>
        </p:spPr>
        <p:txBody>
          <a:bodyPr/>
          <a:p>
            <a:r>
              <a:rPr lang="en-US" altLang="zh-CN"/>
              <a:t>The bit string for a letter </a:t>
            </a:r>
            <a:r>
              <a:rPr lang="en-US" altLang="zh-CN">
                <a:solidFill>
                  <a:srgbClr val="FF0000"/>
                </a:solidFill>
              </a:rPr>
              <a:t>never occurs as the first part of the bit string</a:t>
            </a:r>
            <a:r>
              <a:rPr lang="en-US" altLang="zh-CN"/>
              <a:t> or another letter. Codes with this property are called prefix codes.</a:t>
            </a:r>
            <a:endParaRPr lang="en-US" altLang="zh-CN"/>
          </a:p>
          <a:p>
            <a:r>
              <a:rPr lang="en-US" altLang="zh-CN"/>
              <a:t>A prefix code can be represented using a binary tree, where the characters are the labels of the leaves in the tree.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3220" y="443230"/>
            <a:ext cx="2802890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huffman 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Use Huffman coding to encode the following symbols with the frequencies listed: A: 0.08, B:0.10, C: 0.12, D: 0.15, E: 0.20, F: 0.35. What is the average number of bits used to encode acharacter?</a:t>
            </a:r>
            <a:endParaRPr lang="en-US" altLang="zh-CN"/>
          </a:p>
          <a:p>
            <a:r>
              <a:rPr lang="en-US" altLang="zh-CN">
                <a:sym typeface="+mn-ea"/>
              </a:rPr>
              <a:t>Solution: Figure 6 displays the steps used to encode these symbols. The encoding produced encodes A by 111, B by 110, C by 011, D by 010, E by 10, and F by 00. The average number of bits used to encode a symbol using this encoding is</a:t>
            </a:r>
            <a:endParaRPr lang="en-US" altLang="zh-CN"/>
          </a:p>
          <a:p>
            <a:r>
              <a:rPr lang="en-US" altLang="zh-CN">
                <a:sym typeface="+mn-ea"/>
              </a:rPr>
              <a:t>3 · 0.08 + 3 · 0.10 + 3 · 0.12 + 3 · 0.15 + 2 · 0.20 + 2 · 0.35 = 2.45.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HUFFMAN</a:t>
            </a:r>
            <a:br>
              <a:rPr lang="en-US" altLang="zh-CN"/>
            </a:br>
            <a:r>
              <a:rPr lang="en-US" altLang="zh-CN"/>
              <a:t> CODING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1825625"/>
            <a:ext cx="3397250" cy="4351655"/>
          </a:xfrm>
        </p:spPr>
        <p:txBody>
          <a:bodyPr>
            <a:normAutofit/>
          </a:bodyPr>
          <a:p>
            <a:r>
              <a:rPr lang="en-US" altLang="zh-CN"/>
              <a:t>data compression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A: 0.08, B:0.10,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C: 0.12, D: 0.15, 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E: 0.20, F: 0.35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2705" y="252730"/>
            <a:ext cx="8329295" cy="66052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Game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Each player knows the moves</a:t>
            </a:r>
            <a:r>
              <a:rPr lang="en-US" altLang="zh-CN"/>
              <a:t>  </a:t>
            </a:r>
            <a:r>
              <a:rPr lang="zh-CN" altLang="en-US"/>
              <a:t>made by the other player and no element of chance enters into the game. We model such games</a:t>
            </a:r>
            <a:r>
              <a:rPr lang="en-US" altLang="zh-CN"/>
              <a:t> </a:t>
            </a:r>
            <a:r>
              <a:rPr lang="zh-CN" altLang="en-US"/>
              <a:t>using game trees; the vertices of these trees represent the positions that a game can be in as it</a:t>
            </a:r>
            <a:r>
              <a:rPr lang="en-US" altLang="zh-CN"/>
              <a:t> </a:t>
            </a:r>
            <a:r>
              <a:rPr lang="zh-CN" altLang="en-US"/>
              <a:t>progresses; the edges represent legal moves between these positions.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14805" y="676910"/>
            <a:ext cx="10137140" cy="5978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11.3 Tree Traversal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Universal Address Systems</a:t>
            </a:r>
            <a:endParaRPr lang="en-US" altLang="zh-CN"/>
          </a:p>
          <a:p>
            <a:r>
              <a:rPr lang="en-US" altLang="zh-CN"/>
              <a:t> Label all the vertices recursively:</a:t>
            </a:r>
            <a:endParaRPr lang="en-US" altLang="zh-CN"/>
          </a:p>
          <a:p>
            <a:r>
              <a:rPr lang="en-US" altLang="zh-CN"/>
              <a:t>1. Label the root with the integer 0. Then label its k children (at level 1) from left to right with 1, 2, 3,...,k.</a:t>
            </a:r>
            <a:endParaRPr lang="en-US" altLang="zh-CN"/>
          </a:p>
          <a:p>
            <a:r>
              <a:rPr lang="en-US" altLang="zh-CN"/>
              <a:t>2. For each vertex v at level n with label A, label its kv children, as they are drawn from left to right, with A.1, A.2, . . . , A.kv.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0 &lt; 1 &lt; 1.1 &lt; 1.2 &lt; 1.3 &lt; 2 &lt; 3 &lt; 3.1 &lt; 3.1.1 &lt; 3.1.2 &lt; 3.1.2.1 &lt; 3.1.2.2 &lt; 3.1.2.3 &lt; 3.1.2.4 &lt; 3.1.3 &lt; 3.2 &lt; 4 &lt; 4.1 &lt; 5 &lt; 5.1 &lt; 5.1.1 &lt; 5.2 &lt; 5.3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45" y="73025"/>
            <a:ext cx="7938135" cy="638238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Traversal Algorithms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preorder traversal,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inorder traversal,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postorder traversal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288925"/>
            <a:ext cx="11226165" cy="192913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025" y="2423160"/>
            <a:ext cx="6511925" cy="3195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305" y="5644515"/>
            <a:ext cx="5963920" cy="868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Theorem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An undirected graph is a tree if and only if there is a unique simple path between any two of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its vertices.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PROOF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connected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no simple circuit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230" y="74295"/>
            <a:ext cx="11249660" cy="1997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2663825"/>
            <a:ext cx="3364865" cy="3750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235" y="4819015"/>
            <a:ext cx="610616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790" y="545465"/>
            <a:ext cx="11246485" cy="2049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" y="3113405"/>
            <a:ext cx="2643505" cy="3674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4472305"/>
            <a:ext cx="7011670" cy="9499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Infix, Prefix, and Postfix Notation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3930" y="1691005"/>
            <a:ext cx="7397115" cy="3684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2380" y="5344795"/>
            <a:ext cx="76041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An inorder traversal of the binary tree representing an expression produces the original</a:t>
            </a:r>
            <a:r>
              <a:rPr lang="en-US" altLang="zh-CN" sz="3200" b="1"/>
              <a:t> </a:t>
            </a:r>
            <a:r>
              <a:rPr lang="zh-CN" altLang="en-US" sz="3200" b="1"/>
              <a:t>expression</a:t>
            </a:r>
            <a:r>
              <a:rPr lang="en-US" altLang="zh-CN" sz="3200" b="1"/>
              <a:t>. </a:t>
            </a:r>
            <a:r>
              <a:rPr lang="zh-CN" altLang="en-US" sz="3200" b="1">
                <a:solidFill>
                  <a:srgbClr val="FF0000"/>
                </a:solidFill>
              </a:rPr>
              <a:t>infix form</a:t>
            </a:r>
            <a:r>
              <a:rPr lang="en-US" altLang="zh-CN" sz="3200" b="1">
                <a:solidFill>
                  <a:srgbClr val="FF0000"/>
                </a:solidFill>
              </a:rPr>
              <a:t>. 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71205" y="1024890"/>
            <a:ext cx="34594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prefix: preorder</a:t>
            </a:r>
            <a:endParaRPr lang="en-US" altLang="zh-CN" sz="3200" b="1"/>
          </a:p>
          <a:p>
            <a:r>
              <a:rPr lang="en-US" altLang="zh-CN" sz="3200" b="1"/>
              <a:t>(polish notation).</a:t>
            </a:r>
            <a:endParaRPr lang="en-US" altLang="zh-CN" sz="3200" b="1"/>
          </a:p>
          <a:p>
            <a:endParaRPr lang="en-US" altLang="zh-CN" sz="3200" b="1"/>
          </a:p>
          <a:p>
            <a:r>
              <a:rPr lang="en-US" altLang="zh-CN" sz="3200" b="1"/>
              <a:t>postfix: postorder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prefix calculation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prefix : </a:t>
            </a:r>
            <a:r>
              <a:rPr lang="zh-CN" altLang="en-US"/>
              <a:t>+↑+ x y 2 / − x 4 3.</a:t>
            </a:r>
            <a:endParaRPr lang="zh-CN" altLang="en-US"/>
          </a:p>
          <a:p>
            <a:r>
              <a:rPr lang="zh-CN" altLang="en-US"/>
              <a:t>we can evaluate an expression in prefix form by working from right to left. When</a:t>
            </a:r>
            <a:r>
              <a:rPr lang="en-US" altLang="zh-CN"/>
              <a:t> </a:t>
            </a:r>
            <a:r>
              <a:rPr lang="zh-CN" altLang="en-US"/>
              <a:t>we encounter an operator, we perform the corresponding operation with the two operands</a:t>
            </a:r>
            <a:r>
              <a:rPr lang="en-US" altLang="zh-CN"/>
              <a:t> immediately to the right of this operand. Also, whenever an operation is performed, we consider the result a new operand.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postfix, from left to right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910" y="819785"/>
            <a:ext cx="10207625" cy="58559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11.4 Spanning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DEFINITION 1 </a:t>
            </a:r>
            <a:endParaRPr lang="zh-CN" altLang="en-US"/>
          </a:p>
          <a:p>
            <a:r>
              <a:rPr lang="zh-CN" altLang="en-US"/>
              <a:t>Let G be a simple graph. A spanning tree of G is a subgraph of G that is a tree containing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every</a:t>
            </a:r>
            <a:r>
              <a:rPr lang="zh-CN" altLang="en-US"/>
              <a:t> vertex of G.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6370" y="156845"/>
            <a:ext cx="2551430" cy="21412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95" y="3550285"/>
            <a:ext cx="9549130" cy="262699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not unique! </a:t>
            </a:r>
            <a:br>
              <a:rPr lang="en-US" altLang="zh-CN"/>
            </a:br>
            <a:r>
              <a:rPr lang="zh-CN" altLang="en-US">
                <a:sym typeface="+mn-ea"/>
              </a:rPr>
              <a:t>A simple graph is connected if and only if it has a spanning tree.</a:t>
            </a:r>
            <a:br>
              <a:rPr lang="zh-CN" altLang="en-US"/>
            </a:b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21200" y="1024255"/>
            <a:ext cx="6832600" cy="4587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" y="2197100"/>
            <a:ext cx="3019425" cy="2534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720" y="5781675"/>
            <a:ext cx="11338560" cy="10763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sym typeface="+mn-ea"/>
              </a:rPr>
              <a:t>A simple graph is connected if and only if it has a spanning tree.</a:t>
            </a:r>
            <a:br>
              <a:rPr lang="zh-CN" altLang="en-US" sz="3200">
                <a:sym typeface="+mn-ea"/>
              </a:rPr>
            </a:br>
            <a:endParaRPr lang="zh-CN" altLang="en-US"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630" y="324485"/>
            <a:ext cx="10515600" cy="1325563"/>
          </a:xfrm>
        </p:spPr>
        <p:txBody>
          <a:bodyPr/>
          <a:p>
            <a:r>
              <a:rPr lang="en-US" altLang="zh-CN"/>
              <a:t>example : </a:t>
            </a:r>
            <a:br>
              <a:rPr lang="en-US" altLang="zh-CN"/>
            </a:br>
            <a:r>
              <a:rPr lang="en-US" altLang="zh-CN"/>
              <a:t>IP multicasting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4165" y="66675"/>
            <a:ext cx="8034655" cy="66598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Depth-First 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We can build a spanning tree for a connected simple graph using depth-first search.</a:t>
            </a:r>
            <a:endParaRPr lang="zh-CN" altLang="en-US"/>
          </a:p>
          <a:p>
            <a:r>
              <a:rPr lang="zh-CN" altLang="en-US"/>
              <a:t>Arbitrarily choose a vertex of the graph as the roo</a:t>
            </a:r>
            <a:r>
              <a:rPr lang="en-US" altLang="zh-CN"/>
              <a:t>t</a:t>
            </a:r>
            <a:endParaRPr lang="en-US" altLang="zh-CN"/>
          </a:p>
          <a:p>
            <a:r>
              <a:rPr lang="en-US" altLang="zh-CN"/>
              <a:t>Successively adding vertices and edges, where each new edge is incident with the last vertex in the path and a vertex not already in the path</a:t>
            </a:r>
            <a:endParaRPr lang="en-US" altLang="zh-CN"/>
          </a:p>
          <a:p>
            <a:r>
              <a:rPr lang="en-US" altLang="zh-CN"/>
              <a:t> If the path goes through all vertices of the graph, the tree consisting of this path is a spanning tree.</a:t>
            </a:r>
            <a:endParaRPr lang="en-US" altLang="zh-CN"/>
          </a:p>
          <a:p>
            <a:r>
              <a:rPr lang="en-US" altLang="zh-CN"/>
              <a:t>Move back to the next available vertex in the path that can form a new path starting at this vertex passing through vertices that were not already visited. 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DFS:  backtracking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295" y="1564005"/>
            <a:ext cx="11697970" cy="2873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DEFINITION 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 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A rooted tree is a tree in which one vertex has been designated as the root and every edge is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directed away from the root.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root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parent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child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siblings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ancestors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descendants 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leaf, internal vertex, subtree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Breadth-First Search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Arbitrarily choose a root from the vertices of the graph. Then add all</a:t>
            </a:r>
            <a:r>
              <a:rPr lang="en-US" altLang="zh-CN"/>
              <a:t> edges incident to this vertex. The new vertices added at this stage become the vertices at level 1 in the spanning tree.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Arbitrarily order them. Next, for each vertex at level 1, visited in order,add each edge incident to this vertex to the tree as long as it does not produce a simple circuit.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Repeat then find a tree containing every vertex of the graph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3140" y="197485"/>
            <a:ext cx="2741930" cy="2965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3610610"/>
            <a:ext cx="884999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Backtracking Applications：</a:t>
            </a:r>
            <a:r>
              <a:rPr lang="en-US" altLang="zh-CN"/>
              <a:t> coloring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7995" y="1671955"/>
            <a:ext cx="847217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Sums of Subsets：{31, 27, 15, 11, 7, 5} with the sum equal to 39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45280" cy="4351655"/>
          </a:xfrm>
        </p:spPr>
        <p:txBody>
          <a:bodyPr/>
          <a:p>
            <a:r>
              <a:rPr lang="zh-CN" altLang="en-US"/>
              <a:t> Consider this problem. Given a set of positive integers x1, x2,...,xn, find</a:t>
            </a:r>
            <a:r>
              <a:rPr lang="en-US" altLang="zh-CN"/>
              <a:t> </a:t>
            </a:r>
            <a:r>
              <a:rPr lang="zh-CN" altLang="en-US"/>
              <a:t>a subset of this set of integers that has M as its sum. How can backtracking be used to solve this</a:t>
            </a:r>
            <a:r>
              <a:rPr lang="en-US" altLang="zh-CN"/>
              <a:t> </a:t>
            </a:r>
            <a:r>
              <a:rPr lang="zh-CN" altLang="en-US"/>
              <a:t>problem?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5750" y="1807845"/>
            <a:ext cx="6688455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 n-Queens Problem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60490" y="158115"/>
            <a:ext cx="3997960" cy="62896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Sums of Subsets 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Figure 13 displays a backtracking solution to the problem of finding a subset of</a:t>
            </a:r>
            <a:r>
              <a:rPr lang="en-US" altLang="zh-CN"/>
              <a:t> </a:t>
            </a:r>
            <a:r>
              <a:rPr lang="zh-CN" altLang="en-US"/>
              <a:t>{31, 27, 15, 11, 7, 5} with the sum equal to 39.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815" y="2697480"/>
            <a:ext cx="610997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Depth-First Search in Directed Graphs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1665" y="1691005"/>
            <a:ext cx="8503920" cy="383413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3420"/>
            <a:ext cx="10515600" cy="1325563"/>
          </a:xfrm>
        </p:spPr>
        <p:txBody>
          <a:bodyPr>
            <a:normAutofit fontScale="90000"/>
          </a:bodyPr>
          <a:p>
            <a:r>
              <a:rPr lang="en-US" altLang="zh-CN"/>
              <a:t>F</a:t>
            </a:r>
            <a:r>
              <a:rPr lang="zh-CN" altLang="en-US"/>
              <a:t>inding a </a:t>
            </a:r>
            <a:r>
              <a:rPr lang="zh-CN" altLang="en-US">
                <a:solidFill>
                  <a:srgbClr val="FF0000"/>
                </a:solidFill>
              </a:rPr>
              <a:t>spanning tree</a:t>
            </a:r>
            <a:r>
              <a:rPr lang="zh-CN" altLang="en-US"/>
              <a:t> so that the sum of the weights of the edges of the tree is </a:t>
            </a:r>
            <a:r>
              <a:rPr lang="zh-CN" altLang="en-US">
                <a:solidFill>
                  <a:srgbClr val="FF0000"/>
                </a:solidFill>
              </a:rPr>
              <a:t>minimized</a:t>
            </a:r>
            <a:r>
              <a:rPr lang="zh-CN" altLang="en-US"/>
              <a:t>.</a:t>
            </a:r>
            <a:br>
              <a:rPr lang="zh-CN" altLang="en-US"/>
            </a:br>
            <a:r>
              <a:rPr lang="zh-CN" altLang="en-US"/>
              <a:t>Such a spanning tree is called a minimum spanning tree.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7995" y="2811145"/>
            <a:ext cx="8883015" cy="382143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255" y="1626235"/>
            <a:ext cx="9545955" cy="375348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start with minimum edge </a:t>
            </a:r>
            <a:r>
              <a:rPr lang="zh-CN" altLang="en-US"/>
              <a:t>，</a:t>
            </a:r>
            <a:r>
              <a:rPr lang="en-US" altLang="zh-CN"/>
              <a:t>keep drawing cycles to includes </a:t>
            </a:r>
            <a:r>
              <a:rPr lang="en-US" altLang="zh-CN">
                <a:solidFill>
                  <a:srgbClr val="FF0000"/>
                </a:solidFill>
              </a:rPr>
              <a:t>nodes</a:t>
            </a:r>
            <a:r>
              <a:rPr lang="zh-CN" altLang="en-US"/>
              <a:t>。。。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4155" y="1621155"/>
            <a:ext cx="9935845" cy="544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395" y="-150495"/>
            <a:ext cx="9936480" cy="3476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3237865"/>
            <a:ext cx="6520180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Kruscal</a:t>
            </a:r>
            <a:r>
              <a:rPr lang="zh-CN" altLang="en-US"/>
              <a:t>：</a:t>
            </a:r>
            <a:r>
              <a:rPr lang="en-US" altLang="zh-CN"/>
              <a:t> eyes on minimum edges 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0" y="1943100"/>
            <a:ext cx="8808085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r>
              <a:rPr lang="zh-CN" altLang="en-US"/>
              <a:t>：</a:t>
            </a:r>
            <a:r>
              <a:rPr lang="en-US" altLang="zh-CN"/>
              <a:t> use both prim and kruscal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59200" y="1691005"/>
            <a:ext cx="4270375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M-ary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rooted tree is called an m-ary tree if every internal vertex has no more than m children.</a:t>
            </a:r>
            <a:r>
              <a:rPr lang="en-US" altLang="zh-CN"/>
              <a:t> T</a:t>
            </a:r>
            <a:r>
              <a:rPr lang="zh-CN" altLang="en-US"/>
              <a:t>he tree is called a full m-ary tree if every internal vertex has exactly m children. An m-ary</a:t>
            </a:r>
            <a:r>
              <a:rPr lang="en-US" altLang="zh-CN"/>
              <a:t> </a:t>
            </a:r>
            <a:r>
              <a:rPr lang="zh-CN" altLang="en-US"/>
              <a:t>tree with m = 2 is called a binary</a:t>
            </a:r>
            <a:r>
              <a:rPr lang="en-US" altLang="zh-CN"/>
              <a:t> tree.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3747770"/>
            <a:ext cx="10839450" cy="2831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Ordered tree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An ordered rooted tree is a rooted tree where </a:t>
            </a:r>
            <a:r>
              <a:rPr lang="zh-CN" altLang="en-US">
                <a:solidFill>
                  <a:srgbClr val="FF0000"/>
                </a:solidFill>
              </a:rPr>
              <a:t>the children</a:t>
            </a:r>
            <a:r>
              <a:rPr lang="en-US" altLang="zh-CN"/>
              <a:t> </a:t>
            </a:r>
            <a:r>
              <a:rPr lang="zh-CN" altLang="en-US"/>
              <a:t>of each internal vertex </a:t>
            </a:r>
            <a:r>
              <a:rPr lang="zh-CN" altLang="en-US">
                <a:solidFill>
                  <a:srgbClr val="FF0000"/>
                </a:solidFill>
              </a:rPr>
              <a:t>are ordered</a:t>
            </a:r>
            <a:r>
              <a:rPr lang="zh-CN" altLang="en-US"/>
              <a:t>. Ordered rooted trees are drawn so that the children of each</a:t>
            </a:r>
            <a:r>
              <a:rPr lang="en-US" altLang="zh-CN"/>
              <a:t> </a:t>
            </a:r>
            <a:r>
              <a:rPr lang="zh-CN" altLang="en-US"/>
              <a:t>internal vertex are shown in order </a:t>
            </a:r>
            <a:r>
              <a:rPr lang="zh-CN" altLang="en-US">
                <a:solidFill>
                  <a:srgbClr val="FF0000"/>
                </a:solidFill>
              </a:rPr>
              <a:t>from left to right.</a:t>
            </a:r>
            <a:r>
              <a:rPr lang="zh-CN" altLang="en-US"/>
              <a:t> </a:t>
            </a:r>
            <a:endParaRPr lang="zh-CN" altLang="en-US"/>
          </a:p>
          <a:p>
            <a:r>
              <a:rPr lang="en-US" altLang="zh-CN"/>
              <a:t>(Ordered) binary tree : left chlild, right child, left subtree, right subtree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Properties of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THEOREM 2</a:t>
            </a:r>
            <a:r>
              <a:rPr lang="en-US" altLang="zh-CN"/>
              <a:t>:</a:t>
            </a:r>
            <a:r>
              <a:rPr lang="zh-CN" altLang="en-US"/>
              <a:t> A tree with n vertices has n − 1 edges</a:t>
            </a:r>
            <a:endParaRPr lang="zh-CN" altLang="en-US"/>
          </a:p>
          <a:p>
            <a:r>
              <a:rPr lang="en-US" altLang="zh-CN"/>
              <a:t>Proof: Induction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THEOREM 3: A full m-ary tree with i internal vertices contains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 = m*i + 1 vertices.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Proof: Every vertex, except the root, is the child of an internal vertex. Because each of the i internal vertices has m children, there are m*i vertices in the tree other than the root. Therefore,the tree contains n = m*i + 1 vertices.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Trebuchet MS" panose="020B0603020202020204" charset="0"/>
                <a:cs typeface="Trebuchet MS" panose="020B0603020202020204" charset="0"/>
              </a:rPr>
              <a:t>Therem 4: </a:t>
            </a:r>
            <a:r>
              <a:rPr lang="en-US" altLang="zh-CN">
                <a:solidFill>
                  <a:srgbClr val="FF0000"/>
                </a:solidFill>
                <a:latin typeface="Trebuchet MS" panose="020B0603020202020204" charset="0"/>
                <a:cs typeface="Trebuchet MS" panose="020B0603020202020204" charset="0"/>
              </a:rPr>
              <a:t>FULL m-ary tree</a:t>
            </a:r>
            <a:r>
              <a:rPr lang="en-US" altLang="zh-CN">
                <a:latin typeface="Trebuchet MS" panose="020B0603020202020204" charset="0"/>
                <a:cs typeface="Trebuchet MS" panose="020B0603020202020204" charset="0"/>
              </a:rPr>
              <a:t> with n nodes,i internal nodes and l leaves</a:t>
            </a:r>
            <a:endParaRPr lang="en-US" altLang="zh-CN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445" y="2103755"/>
            <a:ext cx="11444605" cy="26504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880,&quot;width&quot;:7410}"/>
</p:tagLst>
</file>

<file path=ppt/tags/tag2.xml><?xml version="1.0" encoding="utf-8"?>
<p:tagLst xmlns:p="http://schemas.openxmlformats.org/presentationml/2006/main">
  <p:tag name="KSO_WM_UNIT_PLACING_PICTURE_USER_VIEWPORT" val="{&quot;height&quot;:4174,&quot;width&quot;:18023}"/>
</p:tagLst>
</file>

<file path=ppt/tags/tag3.xml><?xml version="1.0" encoding="utf-8"?>
<p:tagLst xmlns:p="http://schemas.openxmlformats.org/presentationml/2006/main">
  <p:tag name="KSO_WM_UNIT_PLACING_PICTURE_USER_VIEWPORT" val="{&quot;height&quot;:2310,&quot;width&quot;:2230}"/>
</p:tagLst>
</file>

<file path=ppt/tags/tag4.xml><?xml version="1.0" encoding="utf-8"?>
<p:tagLst xmlns:p="http://schemas.openxmlformats.org/presentationml/2006/main">
  <p:tag name="KSO_WPP_MARK_KEY" val="fd635db4-94b8-4d4f-8af4-9b96cce58e7d"/>
  <p:tag name="COMMONDATA" val="eyJjb3VudCI6MiwiaGRpZCI6IjgzYWI2YWUxMzdmZmU4MDNmOGU4NjllOWU4MWY3ZDAwIiwidXNlckNvdW50IjoyfQ==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F6E"/>
      </a:accent1>
      <a:accent2>
        <a:srgbClr val="FA781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7729</Words>
  <Application>WPS 演示</Application>
  <PresentationFormat>宽屏</PresentationFormat>
  <Paragraphs>209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6" baseType="lpstr">
      <vt:lpstr>Arial</vt:lpstr>
      <vt:lpstr>宋体</vt:lpstr>
      <vt:lpstr>Wingdings</vt:lpstr>
      <vt:lpstr>Calibri</vt:lpstr>
      <vt:lpstr>思源黑体</vt:lpstr>
      <vt:lpstr>黑体</vt:lpstr>
      <vt:lpstr>思源黑体 CN Heavy</vt:lpstr>
      <vt:lpstr>Times New Roman</vt:lpstr>
      <vt:lpstr>Trebuchet MS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concept：</vt:lpstr>
      <vt:lpstr>Theorem 1</vt:lpstr>
      <vt:lpstr>DEFINITION 2</vt:lpstr>
      <vt:lpstr>PowerPoint 演示文稿</vt:lpstr>
      <vt:lpstr>M-ary tree</vt:lpstr>
      <vt:lpstr>Ordered tree</vt:lpstr>
      <vt:lpstr>Properties of Trees</vt:lpstr>
      <vt:lpstr>Therem 4: m-ary tree with n nodes,i internal nodes and l leaves</vt:lpstr>
      <vt:lpstr>BALANCED m-ARY TREES</vt:lpstr>
      <vt:lpstr>balanced? A rooted m-ary tree of height h is balanced if all leaves are at levels h or h − 1.</vt:lpstr>
      <vt:lpstr>THEOREM 5 </vt:lpstr>
      <vt:lpstr>11.2 Applications of Trees</vt:lpstr>
      <vt:lpstr>Binary Search Tree Example</vt:lpstr>
      <vt:lpstr> insert the word oceanography into the binary search tree in Example 1. </vt:lpstr>
      <vt:lpstr>PowerPoint 演示文稿</vt:lpstr>
      <vt:lpstr>Decision Trees</vt:lpstr>
      <vt:lpstr>PowerPoint 演示文稿</vt:lpstr>
      <vt:lpstr>PowerPoint 演示文稿</vt:lpstr>
      <vt:lpstr>PowerPoint 演示文稿</vt:lpstr>
      <vt:lpstr>Prefix Codes</vt:lpstr>
      <vt:lpstr>11.2 Applications of Trees</vt:lpstr>
      <vt:lpstr>HUFFMAN  CODING</vt:lpstr>
      <vt:lpstr>PowerPoint 演示文稿</vt:lpstr>
      <vt:lpstr>PowerPoint 演示文稿</vt:lpstr>
      <vt:lpstr>11.3 Tree Traversal</vt:lpstr>
      <vt:lpstr>PowerPoint 演示文稿</vt:lpstr>
      <vt:lpstr>Traversal Algorithms</vt:lpstr>
      <vt:lpstr>PowerPoint 演示文稿</vt:lpstr>
      <vt:lpstr>PowerPoint 演示文稿</vt:lpstr>
      <vt:lpstr>PowerPoint 演示文稿</vt:lpstr>
      <vt:lpstr>Infix, Prefix, and Postfix Notation</vt:lpstr>
      <vt:lpstr>prefix calculation</vt:lpstr>
      <vt:lpstr>PowerPoint 演示文稿</vt:lpstr>
      <vt:lpstr>11.4 Spanning Trees</vt:lpstr>
      <vt:lpstr>not unique!  A simple graph is connected if and only if it has a spanning tree. </vt:lpstr>
      <vt:lpstr>PowerPoint 演示文稿</vt:lpstr>
      <vt:lpstr>Depth-First Search</vt:lpstr>
      <vt:lpstr>DFS:  backtracking</vt:lpstr>
      <vt:lpstr>Breadth-First Search</vt:lpstr>
      <vt:lpstr>PowerPoint 演示文稿</vt:lpstr>
      <vt:lpstr>Backtracking Applications： coloring</vt:lpstr>
      <vt:lpstr>Sums of Subsets：{31, 27, 15, 11, 7, 5} with the sum equal to 39</vt:lpstr>
      <vt:lpstr>The n-Queens Problem</vt:lpstr>
      <vt:lpstr>PowerPoint 演示文稿</vt:lpstr>
      <vt:lpstr>Depth-First Search in Directed Graphs</vt:lpstr>
      <vt:lpstr>Finding a spanning tree so that the sum of the weights of the edges of the tree is minimized. Such a spanning tree is called a minimum spanning tree.</vt:lpstr>
      <vt:lpstr>Prim</vt:lpstr>
      <vt:lpstr>start with minimum edge ，keep drawing cycles to includes nodes。。。</vt:lpstr>
      <vt:lpstr>Kruscal： eyes on minimum edges  </vt:lpstr>
      <vt:lpstr>exercise： use both prim and kruscal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patrick临风</cp:lastModifiedBy>
  <cp:revision>21</cp:revision>
  <dcterms:created xsi:type="dcterms:W3CDTF">2020-12-16T07:00:00Z</dcterms:created>
  <dcterms:modified xsi:type="dcterms:W3CDTF">2022-12-15T04:43:26Z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KSOTemplateUUID">
    <vt:lpwstr>v1.0_mb_GFsagpEW0KZX4KYobGbbRw==</vt:lpwstr>
  </property>
  <property fmtid="{D5CDD505-2E9C-101B-9397-08002B2CF9AE}" pid="4" name="ICV">
    <vt:lpwstr>F33C37B1AF7445F0805F61A7FF555A0C</vt:lpwstr>
  </property>
</Properties>
</file>