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30"/>
  </p:notesMasterIdLst>
  <p:handoutMasterIdLst>
    <p:handoutMasterId r:id="rId31"/>
  </p:handoutMasterIdLst>
  <p:sldIdLst>
    <p:sldId id="258" r:id="rId4"/>
    <p:sldId id="456" r:id="rId5"/>
    <p:sldId id="457" r:id="rId6"/>
    <p:sldId id="459" r:id="rId7"/>
    <p:sldId id="460" r:id="rId8"/>
    <p:sldId id="476" r:id="rId9"/>
    <p:sldId id="477" r:id="rId10"/>
    <p:sldId id="478" r:id="rId11"/>
    <p:sldId id="461" r:id="rId12"/>
    <p:sldId id="462" r:id="rId13"/>
    <p:sldId id="471" r:id="rId14"/>
    <p:sldId id="463" r:id="rId15"/>
    <p:sldId id="464" r:id="rId16"/>
    <p:sldId id="468" r:id="rId17"/>
    <p:sldId id="469" r:id="rId18"/>
    <p:sldId id="470" r:id="rId19"/>
    <p:sldId id="481" r:id="rId20"/>
    <p:sldId id="482" r:id="rId21"/>
    <p:sldId id="472" r:id="rId22"/>
    <p:sldId id="474" r:id="rId23"/>
    <p:sldId id="475" r:id="rId24"/>
    <p:sldId id="479" r:id="rId25"/>
    <p:sldId id="473" r:id="rId26"/>
    <p:sldId id="465" r:id="rId27"/>
    <p:sldId id="466" r:id="rId28"/>
    <p:sldId id="480" r:id="rId29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28" d="100"/>
          <a:sy n="128" d="100"/>
        </p:scale>
        <p:origin x="1140" y="15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48" y="46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1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90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08049" y="4721225"/>
            <a:ext cx="5667871" cy="4475163"/>
          </a:xfrm>
        </p:spPr>
        <p:txBody>
          <a:bodyPr/>
          <a:lstStyle/>
          <a:p>
            <a:r>
              <a:rPr lang="zh-CN" altLang="en-US" b="1" dirty="0"/>
              <a:t>模仿游戏 </a:t>
            </a:r>
            <a:r>
              <a:rPr lang="en-US" altLang="zh-CN" b="1" dirty="0"/>
              <a:t>The Imitation </a:t>
            </a:r>
            <a:r>
              <a:rPr lang="en-US" altLang="zh-CN" b="1" dirty="0" smtClean="0"/>
              <a:t>Game</a:t>
            </a:r>
            <a:r>
              <a:rPr lang="zh-CN" altLang="en-US" b="1" dirty="0" smtClean="0"/>
              <a:t>该</a:t>
            </a:r>
            <a:r>
              <a:rPr lang="zh-CN" altLang="en-US" dirty="0" smtClean="0"/>
              <a:t>片</a:t>
            </a:r>
            <a:r>
              <a:rPr lang="zh-CN" altLang="en-US" dirty="0"/>
              <a:t>改编自安德鲁</a:t>
            </a:r>
            <a:r>
              <a:rPr lang="en-US" altLang="zh-CN" dirty="0"/>
              <a:t>·</a:t>
            </a:r>
            <a:r>
              <a:rPr lang="zh-CN" altLang="en-US" dirty="0"/>
              <a:t>霍奇斯编著的</a:t>
            </a:r>
            <a:r>
              <a:rPr lang="en-US" altLang="zh-CN" dirty="0"/>
              <a:t>《</a:t>
            </a:r>
            <a:r>
              <a:rPr lang="zh-CN" altLang="en-US" dirty="0"/>
              <a:t>艾伦</a:t>
            </a:r>
            <a:r>
              <a:rPr lang="en-US" altLang="zh-CN" dirty="0"/>
              <a:t>·</a:t>
            </a:r>
            <a:r>
              <a:rPr lang="zh-CN" altLang="en-US" dirty="0"/>
              <a:t>图灵传</a:t>
            </a:r>
            <a:r>
              <a:rPr lang="en-US" altLang="zh-CN" dirty="0"/>
              <a:t>》</a:t>
            </a:r>
            <a:r>
              <a:rPr lang="zh-CN" altLang="en-US" dirty="0"/>
              <a:t>，上映后获得了第</a:t>
            </a:r>
            <a:r>
              <a:rPr lang="en-US" altLang="zh-CN" dirty="0"/>
              <a:t>87</a:t>
            </a:r>
            <a:r>
              <a:rPr lang="zh-CN" altLang="en-US" dirty="0"/>
              <a:t>届奥斯卡最佳改编剧本奖</a:t>
            </a:r>
            <a:r>
              <a:rPr lang="zh-CN" altLang="en-US" dirty="0" smtClean="0"/>
              <a:t>。讲述有关二战期间图灵破解</a:t>
            </a:r>
            <a:r>
              <a:rPr lang="zh-CN" altLang="en-US" dirty="0"/>
              <a:t>恩尼格玛</a:t>
            </a:r>
            <a:r>
              <a:rPr lang="zh-CN" altLang="en-US" dirty="0" smtClean="0"/>
              <a:t>密码机的过程。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美国</a:t>
            </a:r>
            <a:r>
              <a:rPr lang="zh-CN" altLang="en-US" dirty="0"/>
              <a:t>电影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U-571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/>
              <a:t>第二次世界大战，德军高人一等的密码通讯能力，常常出奇制胜，这场通讯战争可说是大规模潜艇战争决胜负的致命关键，这一次，盟军侦察到在北大西洋有一艘德军的受创潜舰</a:t>
            </a:r>
            <a:r>
              <a:rPr lang="en-US" altLang="zh-CN" dirty="0"/>
              <a:t>U-571</a:t>
            </a:r>
            <a:r>
              <a:rPr lang="zh-CN" altLang="en-US" dirty="0"/>
              <a:t>，正向德军发出求救信号，于是盟军迅速且秘密地将一艘军舰改装成德军的维修舰，准备以维修</a:t>
            </a:r>
            <a:r>
              <a:rPr lang="en-US" altLang="zh-CN" dirty="0"/>
              <a:t>U-571</a:t>
            </a:r>
            <a:r>
              <a:rPr lang="zh-CN" altLang="en-US" dirty="0"/>
              <a:t>作为掩护，强行夺取舰上的密码解码机，海军军官泰勒奉命执行这次夺舰任务，拼了命最后终于把密码机送回了基地。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48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08049" y="4721225"/>
            <a:ext cx="5667871" cy="4475163"/>
          </a:xfrm>
        </p:spPr>
        <p:txBody>
          <a:bodyPr/>
          <a:lstStyle/>
          <a:p>
            <a:r>
              <a:rPr lang="zh-CN" altLang="en-US" b="1" dirty="0"/>
              <a:t>模仿游戏 </a:t>
            </a:r>
            <a:r>
              <a:rPr lang="en-US" altLang="zh-CN" b="1" dirty="0"/>
              <a:t>The Imitation </a:t>
            </a:r>
            <a:r>
              <a:rPr lang="en-US" altLang="zh-CN" b="1" dirty="0" smtClean="0"/>
              <a:t>Game</a:t>
            </a:r>
            <a:r>
              <a:rPr lang="zh-CN" altLang="en-US" b="1" dirty="0" smtClean="0"/>
              <a:t>该</a:t>
            </a:r>
            <a:r>
              <a:rPr lang="zh-CN" altLang="en-US" dirty="0" smtClean="0"/>
              <a:t>片</a:t>
            </a:r>
            <a:r>
              <a:rPr lang="zh-CN" altLang="en-US" dirty="0"/>
              <a:t>改编自安德鲁</a:t>
            </a:r>
            <a:r>
              <a:rPr lang="en-US" altLang="zh-CN" dirty="0"/>
              <a:t>·</a:t>
            </a:r>
            <a:r>
              <a:rPr lang="zh-CN" altLang="en-US" dirty="0"/>
              <a:t>霍奇斯编著的</a:t>
            </a:r>
            <a:r>
              <a:rPr lang="en-US" altLang="zh-CN" dirty="0"/>
              <a:t>《</a:t>
            </a:r>
            <a:r>
              <a:rPr lang="zh-CN" altLang="en-US" dirty="0"/>
              <a:t>艾伦</a:t>
            </a:r>
            <a:r>
              <a:rPr lang="en-US" altLang="zh-CN" dirty="0"/>
              <a:t>·</a:t>
            </a:r>
            <a:r>
              <a:rPr lang="zh-CN" altLang="en-US" dirty="0"/>
              <a:t>图灵传</a:t>
            </a:r>
            <a:r>
              <a:rPr lang="en-US" altLang="zh-CN" dirty="0"/>
              <a:t>》</a:t>
            </a:r>
            <a:r>
              <a:rPr lang="zh-CN" altLang="en-US" dirty="0"/>
              <a:t>，上映后获得了第</a:t>
            </a:r>
            <a:r>
              <a:rPr lang="en-US" altLang="zh-CN" dirty="0"/>
              <a:t>87</a:t>
            </a:r>
            <a:r>
              <a:rPr lang="zh-CN" altLang="en-US" dirty="0"/>
              <a:t>届奥斯卡最佳改编剧本奖</a:t>
            </a:r>
            <a:r>
              <a:rPr lang="zh-CN" altLang="en-US" dirty="0" smtClean="0"/>
              <a:t>。讲述有关二战期间图灵破解</a:t>
            </a:r>
            <a:r>
              <a:rPr lang="zh-CN" altLang="en-US" dirty="0"/>
              <a:t>恩尼格玛</a:t>
            </a:r>
            <a:r>
              <a:rPr lang="zh-CN" altLang="en-US" dirty="0" smtClean="0"/>
              <a:t>密码机的过程。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美国</a:t>
            </a:r>
            <a:r>
              <a:rPr lang="zh-CN" altLang="en-US" dirty="0"/>
              <a:t>电影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U-571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/>
              <a:t>第二次世界大战，德军高人一等的密码通讯能力，常常出奇制胜，这场通讯战争可说是大规模潜艇战争决胜负的致命关键，这一次，盟军侦察到在北大西洋有一艘德军的受创潜舰</a:t>
            </a:r>
            <a:r>
              <a:rPr lang="en-US" altLang="zh-CN" dirty="0"/>
              <a:t>U-571</a:t>
            </a:r>
            <a:r>
              <a:rPr lang="zh-CN" altLang="en-US" dirty="0"/>
              <a:t>，正向德军发出求救信号，于是盟军迅速且秘密地将一艘军舰改装成德军的维修舰，准备以维修</a:t>
            </a:r>
            <a:r>
              <a:rPr lang="en-US" altLang="zh-CN" dirty="0"/>
              <a:t>U-571</a:t>
            </a:r>
            <a:r>
              <a:rPr lang="zh-CN" altLang="en-US" dirty="0"/>
              <a:t>作为掩护，强行夺取舰上的密码解码机，海军军官泰勒奉命执行这次夺舰任务，拼了命最后终于把密码机送回了基地。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40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3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pPr>
                <a:spcBef>
                  <a:spcPct val="0"/>
                </a:spcBef>
              </a:pPr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3741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pPr>
                <a:spcBef>
                  <a:spcPct val="0"/>
                </a:spcBef>
              </a:pPr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64538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pPr>
                <a:spcBef>
                  <a:spcPct val="0"/>
                </a:spcBef>
              </a:pPr>
              <a:t>21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85155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 smtClean="0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pPr>
                <a:spcBef>
                  <a:spcPct val="0"/>
                </a:spcBef>
              </a:pPr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8515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2ACBB-6A95-4960-9AC6-FE2664935B62}" type="slidenum">
              <a:rPr lang="en-AU" altLang="en-US"/>
              <a:pPr>
                <a:spcBef>
                  <a:spcPct val="0"/>
                </a:spcBef>
              </a:pPr>
              <a:t>23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80637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5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535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99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66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85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29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29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29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298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《大学计算机》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00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/11</a:t>
            </a:r>
            <a:endParaRPr lang="en-US" altLang="zh-CN" dirty="0"/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pPr/>
              <a:t>2022/9/8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E%AE%E8%BD%AF" TargetMode="External"/><Relationship Id="rId13" Type="http://schemas.openxmlformats.org/officeDocument/2006/relationships/image" Target="../media/image2.jpeg"/><Relationship Id="rId3" Type="http://schemas.openxmlformats.org/officeDocument/2006/relationships/hyperlink" Target="https://baike.baidu.com/item/US-984XN" TargetMode="External"/><Relationship Id="rId7" Type="http://schemas.openxmlformats.org/officeDocument/2006/relationships/hyperlink" Target="https://baike.baidu.com/item/%E8%81%94%E9%82%A6%E8%B0%83%E6%9F%A5%E5%B1%80" TargetMode="External"/><Relationship Id="rId12" Type="http://schemas.openxmlformats.org/officeDocument/2006/relationships/hyperlink" Target="https://baike.baidu.com/pic/%E6%A3%B1%E9%95%9C%E9%97%A8/6006333/4018158/0d338744ebf81a4cd0361363d62a6059252da610?fr=lemma&amp;ct=cov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BE%8E%E5%9B%BD%E5%9B%BD%E5%AE%B6%E5%AE%89%E5%85%A8%E5%B1%80" TargetMode="External"/><Relationship Id="rId11" Type="http://schemas.openxmlformats.org/officeDocument/2006/relationships/hyperlink" Target="https://baike.baidu.com/item/%E8%8B%B9%E6%9E%9C" TargetMode="External"/><Relationship Id="rId5" Type="http://schemas.openxmlformats.org/officeDocument/2006/relationships/hyperlink" Target="https://baike.baidu.com/item/%E5%8D%8E%E7%9B%9B%E9%A1%BF%E9%82%AE%E6%8A%A5" TargetMode="External"/><Relationship Id="rId10" Type="http://schemas.openxmlformats.org/officeDocument/2006/relationships/hyperlink" Target="https://baike.baidu.com/item/%E8%B0%B7%E6%AD%8C" TargetMode="External"/><Relationship Id="rId4" Type="http://schemas.openxmlformats.org/officeDocument/2006/relationships/hyperlink" Target="https://baike.baidu.com/item/%E5%8D%AB%E6%8A%A5" TargetMode="External"/><Relationship Id="rId9" Type="http://schemas.openxmlformats.org/officeDocument/2006/relationships/hyperlink" Target="https://baike.baidu.com/item/%E9%9B%85%E8%99%8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81100" y="1714488"/>
            <a:ext cx="7280256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计算机安全导论概述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计算机安全是国家安全的重要保障</a:t>
            </a:r>
          </a:p>
          <a:p>
            <a:pPr eaLnBrk="1" hangingPunct="1"/>
            <a:r>
              <a:rPr lang="zh-CN" altLang="en-US" sz="2200" b="0" dirty="0" smtClean="0">
                <a:latin typeface="楷体_GB2312 (正文)"/>
              </a:rPr>
              <a:t>棱镜计划（</a:t>
            </a:r>
            <a:r>
              <a:rPr lang="en-US" altLang="zh-CN" sz="2200" b="0" dirty="0" smtClean="0">
                <a:latin typeface="楷体_GB2312 (正文)"/>
              </a:rPr>
              <a:t>PRISM</a:t>
            </a:r>
            <a:r>
              <a:rPr lang="zh-CN" altLang="en-US" sz="2200" b="0" dirty="0" smtClean="0">
                <a:latin typeface="楷体_GB2312 (正文)"/>
              </a:rPr>
              <a:t>）是一项由美国国家安全局（</a:t>
            </a:r>
            <a:r>
              <a:rPr lang="en-US" altLang="zh-CN" sz="2200" b="0" dirty="0" smtClean="0">
                <a:latin typeface="楷体_GB2312 (正文)"/>
              </a:rPr>
              <a:t>NSA</a:t>
            </a:r>
            <a:r>
              <a:rPr lang="zh-CN" altLang="en-US" sz="2200" b="0" dirty="0" smtClean="0">
                <a:latin typeface="楷体_GB2312 (正文)"/>
              </a:rPr>
              <a:t>）自</a:t>
            </a:r>
            <a:r>
              <a:rPr lang="en-US" altLang="zh-CN" sz="2200" b="0" dirty="0" smtClean="0">
                <a:latin typeface="楷体_GB2312 (正文)"/>
              </a:rPr>
              <a:t>2007</a:t>
            </a:r>
            <a:r>
              <a:rPr lang="zh-CN" altLang="en-US" sz="2200" b="0" dirty="0" smtClean="0">
                <a:latin typeface="楷体_GB2312 (正文)"/>
              </a:rPr>
              <a:t>年小布什时期起开始实施的绝密电子监听计划，该计划的正式名号为“</a:t>
            </a:r>
            <a:r>
              <a:rPr lang="en-US" altLang="zh-CN" sz="2200" b="0" dirty="0" smtClean="0">
                <a:latin typeface="楷体_GB2312 (正文)"/>
                <a:hlinkClick r:id="rId3"/>
              </a:rPr>
              <a:t>US-984XN</a:t>
            </a:r>
            <a:r>
              <a:rPr lang="zh-CN" altLang="en-US" sz="2200" b="0" dirty="0" smtClean="0">
                <a:latin typeface="楷体_GB2312 (正文)"/>
              </a:rPr>
              <a:t>”。</a:t>
            </a:r>
            <a:endParaRPr lang="en-US" altLang="zh-CN" sz="2200" b="0" dirty="0" smtClean="0">
              <a:latin typeface="楷体_GB2312 (正文)"/>
            </a:endParaRPr>
          </a:p>
          <a:p>
            <a:pPr eaLnBrk="1" hangingPunct="1"/>
            <a:r>
              <a:rPr lang="en-US" altLang="zh-CN" sz="2200" b="0" dirty="0" smtClean="0">
                <a:latin typeface="楷体_GB2312 (正文)"/>
              </a:rPr>
              <a:t>2013</a:t>
            </a:r>
            <a:r>
              <a:rPr lang="zh-CN" altLang="en-US" sz="2200" b="0" dirty="0">
                <a:latin typeface="楷体_GB2312 (正文)"/>
              </a:rPr>
              <a:t>年</a:t>
            </a:r>
            <a:r>
              <a:rPr lang="en-US" altLang="zh-CN" sz="2200" b="0" dirty="0">
                <a:latin typeface="楷体_GB2312 (正文)"/>
              </a:rPr>
              <a:t>6</a:t>
            </a:r>
            <a:r>
              <a:rPr lang="zh-CN" altLang="en-US" sz="2200" b="0" dirty="0">
                <a:latin typeface="楷体_GB2312 (正文)"/>
              </a:rPr>
              <a:t>月</a:t>
            </a:r>
            <a:r>
              <a:rPr lang="en-US" altLang="zh-CN" sz="2200" b="0" dirty="0">
                <a:latin typeface="楷体_GB2312 (正文)"/>
              </a:rPr>
              <a:t>6</a:t>
            </a:r>
            <a:r>
              <a:rPr lang="zh-CN" altLang="en-US" sz="2200" b="0" dirty="0">
                <a:latin typeface="楷体_GB2312 (正文)"/>
              </a:rPr>
              <a:t>日英国</a:t>
            </a:r>
            <a:r>
              <a:rPr lang="en-US" altLang="zh-CN" sz="2200" b="0" dirty="0" smtClean="0">
                <a:latin typeface="楷体_GB2312 (正文)"/>
              </a:rPr>
              <a:t>《</a:t>
            </a:r>
            <a:r>
              <a:rPr lang="zh-CN" altLang="en-US" sz="2200" b="0" dirty="0" smtClean="0">
                <a:latin typeface="楷体_GB2312 (正文)"/>
                <a:hlinkClick r:id="rId4"/>
              </a:rPr>
              <a:t>卫报</a:t>
            </a:r>
            <a:r>
              <a:rPr lang="en-US" altLang="zh-CN" sz="2200" b="0" dirty="0" smtClean="0">
                <a:latin typeface="楷体_GB2312 (正文)"/>
              </a:rPr>
              <a:t>》</a:t>
            </a:r>
            <a:r>
              <a:rPr lang="zh-CN" altLang="en-US" sz="2200" b="0" dirty="0" smtClean="0">
                <a:latin typeface="楷体_GB2312 (正文)"/>
              </a:rPr>
              <a:t>和美国</a:t>
            </a:r>
            <a:r>
              <a:rPr lang="en-US" altLang="zh-CN" sz="2200" b="0" dirty="0" smtClean="0">
                <a:latin typeface="楷体_GB2312 (正文)"/>
              </a:rPr>
              <a:t>《</a:t>
            </a:r>
            <a:r>
              <a:rPr lang="zh-CN" altLang="en-US" sz="2200" b="0" dirty="0" smtClean="0">
                <a:latin typeface="楷体_GB2312 (正文)"/>
                <a:hlinkClick r:id="rId5"/>
              </a:rPr>
              <a:t>华盛顿邮报</a:t>
            </a:r>
            <a:r>
              <a:rPr lang="en-US" altLang="zh-CN" sz="2200" b="0" dirty="0" smtClean="0">
                <a:latin typeface="楷体_GB2312 (正文)"/>
              </a:rPr>
              <a:t>》</a:t>
            </a:r>
            <a:r>
              <a:rPr lang="zh-CN" altLang="en-US" sz="2200" b="0" dirty="0" smtClean="0">
                <a:latin typeface="楷体_GB2312 (正文)"/>
              </a:rPr>
              <a:t>报道，</a:t>
            </a:r>
            <a:r>
              <a:rPr lang="zh-CN" altLang="en-US" sz="2200" b="0" dirty="0" smtClean="0">
                <a:latin typeface="楷体_GB2312 (正文)"/>
                <a:hlinkClick r:id="rId6"/>
              </a:rPr>
              <a:t>美国国家安全局</a:t>
            </a:r>
            <a:r>
              <a:rPr lang="zh-CN" altLang="en-US" sz="2200" b="0" dirty="0" smtClean="0">
                <a:latin typeface="楷体_GB2312 (正文)"/>
              </a:rPr>
              <a:t>（</a:t>
            </a:r>
            <a:r>
              <a:rPr lang="en-US" altLang="zh-CN" sz="2200" b="0" dirty="0" smtClean="0">
                <a:latin typeface="楷体_GB2312 (正文)"/>
              </a:rPr>
              <a:t>NSA</a:t>
            </a:r>
            <a:r>
              <a:rPr lang="zh-CN" altLang="en-US" sz="2200" b="0" dirty="0" smtClean="0">
                <a:latin typeface="楷体_GB2312 (正文)"/>
              </a:rPr>
              <a:t>）和</a:t>
            </a:r>
            <a:r>
              <a:rPr lang="zh-CN" altLang="en-US" sz="2200" b="0" dirty="0" smtClean="0">
                <a:latin typeface="楷体_GB2312 (正文)"/>
                <a:hlinkClick r:id="rId7"/>
              </a:rPr>
              <a:t>联邦调查局</a:t>
            </a:r>
            <a:r>
              <a:rPr lang="zh-CN" altLang="en-US" sz="2200" b="0" dirty="0" smtClean="0">
                <a:latin typeface="楷体_GB2312 (正文)"/>
              </a:rPr>
              <a:t>（</a:t>
            </a:r>
            <a:r>
              <a:rPr lang="en-US" altLang="zh-CN" sz="2200" b="0" dirty="0" smtClean="0">
                <a:latin typeface="楷体_GB2312 (正文)"/>
              </a:rPr>
              <a:t>FBI</a:t>
            </a:r>
            <a:r>
              <a:rPr lang="zh-CN" altLang="en-US" sz="2200" b="0" dirty="0" smtClean="0">
                <a:latin typeface="楷体_GB2312 (正文)"/>
              </a:rPr>
              <a:t>）于</a:t>
            </a:r>
            <a:r>
              <a:rPr lang="en-US" altLang="zh-CN" sz="2200" b="0" dirty="0" smtClean="0">
                <a:latin typeface="楷体_GB2312 (正文)"/>
              </a:rPr>
              <a:t>2007</a:t>
            </a:r>
            <a:r>
              <a:rPr lang="zh-CN" altLang="en-US" sz="2200" b="0" dirty="0" smtClean="0">
                <a:latin typeface="楷体_GB2312 (正文)"/>
              </a:rPr>
              <a:t>年启动了一个代号为“棱镜”的秘密监控项目  ，直接进入美国网际网路公司的中心服务器里挖掘数据、收集情报，包括</a:t>
            </a:r>
            <a:r>
              <a:rPr lang="zh-CN" altLang="en-US" sz="2200" b="0" dirty="0" smtClean="0">
                <a:latin typeface="楷体_GB2312 (正文)"/>
                <a:hlinkClick r:id="rId8"/>
              </a:rPr>
              <a:t>微软</a:t>
            </a:r>
            <a:r>
              <a:rPr lang="zh-CN" altLang="en-US" sz="2200" b="0" dirty="0" smtClean="0">
                <a:latin typeface="楷体_GB2312 (正文)"/>
              </a:rPr>
              <a:t>、</a:t>
            </a:r>
            <a:r>
              <a:rPr lang="zh-CN" altLang="en-US" sz="2200" b="0" dirty="0" smtClean="0">
                <a:latin typeface="楷体_GB2312 (正文)"/>
                <a:hlinkClick r:id="rId9"/>
              </a:rPr>
              <a:t>雅虎</a:t>
            </a:r>
            <a:r>
              <a:rPr lang="zh-CN" altLang="en-US" sz="2200" b="0" dirty="0" smtClean="0">
                <a:latin typeface="楷体_GB2312 (正文)"/>
              </a:rPr>
              <a:t>、</a:t>
            </a:r>
            <a:r>
              <a:rPr lang="zh-CN" altLang="en-US" sz="2200" b="0" dirty="0" smtClean="0">
                <a:latin typeface="楷体_GB2312 (正文)"/>
                <a:hlinkClick r:id="rId10"/>
              </a:rPr>
              <a:t>谷歌</a:t>
            </a:r>
            <a:r>
              <a:rPr lang="zh-CN" altLang="en-US" sz="2200" b="0" dirty="0" smtClean="0">
                <a:latin typeface="楷体_GB2312 (正文)"/>
              </a:rPr>
              <a:t>、</a:t>
            </a:r>
            <a:r>
              <a:rPr lang="zh-CN" altLang="en-US" sz="2200" b="0" dirty="0" smtClean="0">
                <a:latin typeface="楷体_GB2312 (正文)"/>
                <a:hlinkClick r:id="rId11"/>
              </a:rPr>
              <a:t>苹果</a:t>
            </a:r>
            <a:r>
              <a:rPr lang="zh-CN" altLang="en-US" sz="2200" b="0" dirty="0" smtClean="0">
                <a:latin typeface="楷体_GB2312 (正文)"/>
              </a:rPr>
              <a:t>等在内的</a:t>
            </a:r>
            <a:r>
              <a:rPr lang="en-US" altLang="zh-CN" sz="2200" b="0" dirty="0" smtClean="0">
                <a:latin typeface="楷体_GB2312 (正文)"/>
              </a:rPr>
              <a:t>9</a:t>
            </a:r>
            <a:r>
              <a:rPr lang="zh-CN" altLang="en-US" sz="2200" b="0" dirty="0" smtClean="0">
                <a:latin typeface="楷体_GB2312 (正文)"/>
              </a:rPr>
              <a:t>家国际网络巨头皆参与其中。</a:t>
            </a:r>
            <a:endParaRPr lang="en-US" altLang="zh-CN" sz="2200" b="0" dirty="0" smtClean="0">
              <a:latin typeface="楷体_GB2312 (正文)"/>
            </a:endParaRPr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1026" name="Picture 2" descr="爱德华·约瑟夫·斯诺登">
            <a:hlinkClick r:id="rId12" tooltip="爱德华·约瑟夫·斯诺登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5248" y="5250856"/>
            <a:ext cx="2095500" cy="13811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809596" y="5157192"/>
            <a:ext cx="58329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zh-CN" sz="2200" dirty="0" smtClean="0">
                <a:latin typeface="+mn-ea"/>
                <a:ea typeface="+mn-ea"/>
                <a:cs typeface="Arial" pitchFamily="34" charset="0"/>
              </a:rPr>
              <a:t>2013</a:t>
            </a:r>
            <a:r>
              <a:rPr kumimoji="0" lang="zh-CN" altLang="en-US" sz="2200" dirty="0" smtClean="0">
                <a:latin typeface="+mn-ea"/>
                <a:ea typeface="+mn-ea"/>
                <a:cs typeface="Arial" pitchFamily="34" charset="0"/>
              </a:rPr>
              <a:t>年</a:t>
            </a:r>
            <a:r>
              <a:rPr kumimoji="0" lang="zh-CN" altLang="zh-CN" sz="2200" dirty="0" smtClean="0">
                <a:latin typeface="+mn-ea"/>
                <a:ea typeface="+mn-ea"/>
                <a:cs typeface="Arial" pitchFamily="34" charset="0"/>
              </a:rPr>
              <a:t>6</a:t>
            </a:r>
            <a:r>
              <a:rPr kumimoji="0" lang="zh-CN" altLang="en-US" sz="2200" dirty="0" smtClean="0">
                <a:latin typeface="+mn-ea"/>
                <a:ea typeface="+mn-ea"/>
                <a:cs typeface="Arial" pitchFamily="34" charset="0"/>
              </a:rPr>
              <a:t>月，前中情局（</a:t>
            </a:r>
            <a:r>
              <a:rPr kumimoji="0" lang="zh-CN" altLang="zh-CN" sz="2200" dirty="0" smtClean="0">
                <a:latin typeface="+mn-ea"/>
                <a:ea typeface="+mn-ea"/>
                <a:cs typeface="Arial" pitchFamily="34" charset="0"/>
              </a:rPr>
              <a:t>CIA</a:t>
            </a:r>
            <a:r>
              <a:rPr kumimoji="0" lang="zh-CN" altLang="en-US" sz="2200" dirty="0" smtClean="0">
                <a:latin typeface="+mn-ea"/>
                <a:ea typeface="+mn-ea"/>
                <a:cs typeface="Arial" pitchFamily="34" charset="0"/>
              </a:rPr>
              <a:t>）职员爱德华</a:t>
            </a:r>
            <a:r>
              <a:rPr kumimoji="0" lang="zh-CN" altLang="zh-CN" sz="2200" dirty="0" smtClean="0">
                <a:latin typeface="+mn-ea"/>
                <a:ea typeface="+mn-ea"/>
                <a:cs typeface="Arial" pitchFamily="34" charset="0"/>
              </a:rPr>
              <a:t>·</a:t>
            </a:r>
            <a:r>
              <a:rPr kumimoji="0" lang="zh-CN" altLang="en-US" sz="2200" dirty="0" smtClean="0">
                <a:latin typeface="+mn-ea"/>
                <a:ea typeface="+mn-ea"/>
                <a:cs typeface="Arial" pitchFamily="34" charset="0"/>
              </a:rPr>
              <a:t>斯诺登爆料</a:t>
            </a:r>
            <a:r>
              <a:rPr lang="zh-CN" altLang="en-US" sz="2200" dirty="0" smtClean="0">
                <a:latin typeface="+mn-ea"/>
                <a:ea typeface="+mn-ea"/>
              </a:rPr>
              <a:t>棱镜计划</a:t>
            </a:r>
            <a:r>
              <a:rPr kumimoji="0" lang="zh-CN" altLang="en-US" sz="2200" dirty="0" smtClean="0">
                <a:latin typeface="+mn-ea"/>
                <a:ea typeface="+mn-ea"/>
                <a:cs typeface="Arial" pitchFamily="34" charset="0"/>
              </a:rPr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  <a:endParaRPr kumimoji="1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计算机安全是国家安全的重要保障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 smtClean="0">
              <a:latin typeface="Tahoma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04529" y="2060848"/>
            <a:ext cx="9201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+mn-ea"/>
                <a:ea typeface="+mn-ea"/>
              </a:rPr>
              <a:t>自古以来通信安全就是军事行动胜利的保障：早在公元前</a:t>
            </a:r>
            <a:r>
              <a:rPr lang="en-US" altLang="zh-CN" sz="2200" dirty="0" smtClean="0">
                <a:latin typeface="+mn-ea"/>
                <a:ea typeface="+mn-ea"/>
              </a:rPr>
              <a:t>100</a:t>
            </a:r>
            <a:r>
              <a:rPr lang="zh-CN" altLang="en-US" sz="2200" dirty="0" smtClean="0">
                <a:latin typeface="+mn-ea"/>
                <a:ea typeface="+mn-ea"/>
              </a:rPr>
              <a:t>年左右凯撒密码就为恺撒的军事胜利奠定了基础。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+mn-ea"/>
                <a:ea typeface="+mn-ea"/>
              </a:rPr>
              <a:t>第二次世界大战：德国的谜密码机（恩尼格玛密码机）的使用和破译改变了战争的进程。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latin typeface="+mn-ea"/>
                <a:ea typeface="+mn-ea"/>
              </a:rPr>
              <a:t>     </a:t>
            </a:r>
            <a:r>
              <a:rPr lang="zh-CN" altLang="en-US" sz="2200" dirty="0" smtClean="0">
                <a:latin typeface="+mn-ea"/>
                <a:ea typeface="+mn-ea"/>
              </a:rPr>
              <a:t>美国电影 猎杀</a:t>
            </a:r>
            <a:r>
              <a:rPr lang="en-US" sz="2200" dirty="0" smtClean="0">
                <a:latin typeface="+mn-ea"/>
                <a:ea typeface="+mn-ea"/>
              </a:rPr>
              <a:t>U-571 </a:t>
            </a:r>
            <a:r>
              <a:rPr lang="en-US" altLang="zh-CN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200" dirty="0" smtClean="0">
                <a:latin typeface="+mn-ea"/>
                <a:ea typeface="+mn-ea"/>
              </a:rPr>
              <a:t>讲述盟军获得谜密码机的艰辛过程</a:t>
            </a:r>
            <a:endParaRPr lang="en-US" altLang="zh-CN" sz="22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latin typeface="+mn-ea"/>
                <a:ea typeface="+mn-ea"/>
              </a:rPr>
              <a:t>     美国电影 模仿游戏   讲述图灵破解谜密码机的故事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  <a:endParaRPr kumimoji="1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8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计算机安全是国家安全的重要保障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 smtClean="0">
              <a:latin typeface="Tahoma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04529" y="2060848"/>
            <a:ext cx="920147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 smtClean="0">
                <a:latin typeface="+mn-ea"/>
                <a:ea typeface="+mn-ea"/>
              </a:rPr>
              <a:t>现今世界中：国家直接进入网络安全的对抗。比如一个席卷全球工业界的病毒震网病毒（</a:t>
            </a:r>
            <a:r>
              <a:rPr lang="en-US" altLang="zh-CN" sz="2200" dirty="0" err="1" smtClean="0">
                <a:latin typeface="+mn-ea"/>
                <a:ea typeface="+mn-ea"/>
              </a:rPr>
              <a:t>Stuxnet</a:t>
            </a:r>
            <a:r>
              <a:rPr lang="zh-CN" altLang="en-US" sz="2200" dirty="0" smtClean="0">
                <a:latin typeface="+mn-ea"/>
                <a:ea typeface="+mn-ea"/>
              </a:rPr>
              <a:t>病毒），于</a:t>
            </a:r>
            <a:r>
              <a:rPr lang="en-US" altLang="zh-CN" sz="2200" dirty="0" smtClean="0">
                <a:latin typeface="+mn-ea"/>
                <a:ea typeface="+mn-ea"/>
              </a:rPr>
              <a:t>2010</a:t>
            </a:r>
            <a:r>
              <a:rPr lang="zh-CN" altLang="en-US" sz="2200" dirty="0" smtClean="0">
                <a:latin typeface="+mn-ea"/>
                <a:ea typeface="+mn-ea"/>
              </a:rPr>
              <a:t>年</a:t>
            </a:r>
            <a:r>
              <a:rPr lang="en-US" altLang="zh-CN" sz="2200" dirty="0" smtClean="0">
                <a:latin typeface="+mn-ea"/>
                <a:ea typeface="+mn-ea"/>
              </a:rPr>
              <a:t>6</a:t>
            </a:r>
            <a:r>
              <a:rPr lang="zh-CN" altLang="en-US" sz="2200" dirty="0" smtClean="0">
                <a:latin typeface="+mn-ea"/>
                <a:ea typeface="+mn-ea"/>
              </a:rPr>
              <a:t>月首次被检测出来，它是第一个专门定向攻击真实世界中基础（能源）设施比如核电站，水坝，国家电网的“蠕虫”病毒。伊朗核电站受到该病毒严重影响</a:t>
            </a:r>
            <a:r>
              <a:rPr lang="zh-CN" altLang="en-US" sz="2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200" dirty="0" smtClean="0">
                <a:latin typeface="+mn-ea"/>
                <a:ea typeface="+mn-ea"/>
              </a:rPr>
              <a:t>“震网”病毒结构非常复杂，计算机安全专家在对软件进行反编译后发现它不可能是黑客所为，应该是一个“受国家资助的高级团队研发的结晶”。美国</a:t>
            </a:r>
            <a:r>
              <a:rPr lang="en-US" altLang="zh-CN" sz="2200" dirty="0" smtClean="0">
                <a:latin typeface="+mn-ea"/>
                <a:ea typeface="+mn-ea"/>
              </a:rPr>
              <a:t>《</a:t>
            </a:r>
            <a:r>
              <a:rPr lang="zh-CN" altLang="en-US" sz="2200" dirty="0" smtClean="0">
                <a:latin typeface="+mn-ea"/>
                <a:ea typeface="+mn-ea"/>
              </a:rPr>
              <a:t>纽约时报</a:t>
            </a:r>
            <a:r>
              <a:rPr lang="en-US" altLang="zh-CN" sz="2200" dirty="0" smtClean="0">
                <a:latin typeface="+mn-ea"/>
                <a:ea typeface="+mn-ea"/>
              </a:rPr>
              <a:t>》</a:t>
            </a:r>
            <a:r>
              <a:rPr lang="zh-CN" altLang="en-US" sz="2200" dirty="0" smtClean="0">
                <a:latin typeface="+mn-ea"/>
                <a:ea typeface="+mn-ea"/>
              </a:rPr>
              <a:t>称，美国和以色列情报机构合作制造出“震网”病毒。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  <a:endParaRPr kumimoji="1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计算机安全与人们的工作生活密切相关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 smtClean="0">
              <a:latin typeface="Tahoma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791" y="2143116"/>
            <a:ext cx="915520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 </a:t>
            </a:r>
            <a:r>
              <a:rPr lang="zh-CN" altLang="en-US" dirty="0" smtClean="0">
                <a:latin typeface="+mn-ea"/>
                <a:ea typeface="+mn-ea"/>
              </a:rPr>
              <a:t>商业机密的泄露（破坏了计算机系统安全的保密性）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网站被篡改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（破坏了计算机系统安全的完整性）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  <a:ea typeface="+mn-ea"/>
              </a:rPr>
              <a:t> 大型网站遭受拒绝服务攻击（破坏了计算机系统安全的可用性）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+mn-ea"/>
                <a:ea typeface="+mn-ea"/>
              </a:rPr>
              <a:t> 账户密码被盗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信用卡被盗刷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被别人蹭网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电脑染上病毒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钓鱼网站</a:t>
            </a:r>
            <a:r>
              <a:rPr lang="en-US" altLang="zh-CN" dirty="0" smtClean="0">
                <a:latin typeface="+mn-ea"/>
                <a:ea typeface="+mn-ea"/>
              </a:rPr>
              <a:t> </a:t>
            </a:r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b="1" dirty="0" smtClean="0">
                <a:latin typeface="+mn-ea"/>
                <a:ea typeface="+mn-ea"/>
              </a:rPr>
              <a:t>因此计算机安全与大到国家安全小到个人利益都休戚相关。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  <a:endParaRPr kumimoji="1" lang="zh-CN" altLang="en-US" sz="4800" b="0" i="0" u="none" strike="noStrike" kern="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4528" y="1322723"/>
            <a:ext cx="820891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dirty="0"/>
              <a:t>  </a:t>
            </a:r>
            <a:r>
              <a:rPr lang="en-US" altLang="zh-CN" sz="1950" dirty="0">
                <a:latin typeface="宋体" panose="02010600030101010101" pitchFamily="2" charset="-122"/>
              </a:rPr>
              <a:t>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2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淘宝遭遇黑客攻击，企图访问淘宝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2000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万活跃账户</a:t>
            </a:r>
            <a:r>
              <a:rPr lang="zh-CN" altLang="en-US" sz="1950" dirty="0">
                <a:latin typeface="宋体" panose="02010600030101010101" pitchFamily="2" charset="-122"/>
              </a:rPr>
              <a:t>，并提醒用户修改密码。这些黑客利用获取到的账户在淘宝上下单，专门用来提升淘宝卖家的信用，此外还通过出售这些账户，作为欺诈之用。</a:t>
            </a:r>
            <a:endParaRPr lang="en-US" altLang="zh-CN" sz="1950" dirty="0">
              <a:latin typeface="宋体" panose="02010600030101010101" pitchFamily="2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50" dirty="0">
                <a:latin typeface="宋体" panose="02010600030101010101" pitchFamily="2" charset="-122"/>
              </a:rPr>
              <a:t>  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3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开源的加密工具</a:t>
            </a:r>
            <a:r>
              <a:rPr lang="en-US" altLang="zh-CN" sz="195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OpenSSL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爆出新的安全漏洞“水牢漏洞”</a:t>
            </a:r>
            <a:r>
              <a:rPr lang="zh-CN" altLang="en-US" sz="1950" dirty="0">
                <a:latin typeface="宋体" panose="02010600030101010101" pitchFamily="2" charset="-122"/>
              </a:rPr>
              <a:t>，这一漏洞允许“黑客”攻击网站，并读取密码、信用卡账号、商业机密和金融数据等加密信息。全球有三分之二的网站服务器都是用</a:t>
            </a:r>
            <a:r>
              <a:rPr lang="en-US" altLang="zh-CN" sz="1950" dirty="0" err="1">
                <a:latin typeface="宋体" panose="02010600030101010101" pitchFamily="2" charset="-122"/>
              </a:rPr>
              <a:t>OpenSSL</a:t>
            </a:r>
            <a:r>
              <a:rPr lang="zh-CN" altLang="en-US" sz="1950" dirty="0">
                <a:latin typeface="宋体" panose="02010600030101010101" pitchFamily="2" charset="-122"/>
              </a:rPr>
              <a:t>的软件加密。</a:t>
            </a:r>
          </a:p>
          <a:p>
            <a:pPr algn="just"/>
            <a:r>
              <a:rPr lang="en-US" altLang="zh-CN" sz="1950" dirty="0">
                <a:latin typeface="宋体" panose="02010600030101010101" pitchFamily="2" charset="-122"/>
              </a:rPr>
              <a:t>  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4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土耳其爆发近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5000W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土耳其公民个人信息重大数据泄露事件</a:t>
            </a:r>
            <a:r>
              <a:rPr lang="zh-CN" altLang="en-US" sz="1950" dirty="0">
                <a:latin typeface="宋体" panose="02010600030101010101" pitchFamily="2" charset="-122"/>
              </a:rPr>
              <a:t>，包括姓名、身份证号、父母名字、住址等等一连串敏感信息被黑客打包放在芬兰某</a:t>
            </a:r>
            <a:r>
              <a:rPr lang="en-US" altLang="zh-CN" sz="1950" dirty="0">
                <a:latin typeface="宋体" panose="02010600030101010101" pitchFamily="2" charset="-122"/>
              </a:rPr>
              <a:t>IP</a:t>
            </a:r>
            <a:r>
              <a:rPr lang="zh-CN" altLang="en-US" sz="1950" dirty="0">
                <a:latin typeface="宋体" panose="02010600030101010101" pitchFamily="2" charset="-122"/>
              </a:rPr>
              <a:t>地址下，人们可通过</a:t>
            </a:r>
            <a:r>
              <a:rPr lang="en-US" altLang="zh-CN" sz="1950" dirty="0">
                <a:latin typeface="宋体" panose="02010600030101010101" pitchFamily="2" charset="-122"/>
              </a:rPr>
              <a:t>P2P</a:t>
            </a:r>
            <a:r>
              <a:rPr lang="zh-CN" altLang="en-US" sz="1950" dirty="0">
                <a:latin typeface="宋体" panose="02010600030101010101" pitchFamily="2" charset="-122"/>
              </a:rPr>
              <a:t>任意下载他们感兴趣的数据，特意公布了土耳其现任总统埃尔多安的个人信息以作示范，并且对该泄密数据库的编程水平大肆嘲讽。</a:t>
            </a:r>
            <a:endParaRPr lang="en-US" altLang="zh-CN" sz="1950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1950" dirty="0"/>
              <a:t>    </a:t>
            </a:r>
            <a:r>
              <a:rPr lang="en-US" altLang="zh-CN" sz="1950" dirty="0">
                <a:latin typeface="宋体" panose="02010600030101010101" pitchFamily="2" charset="-122"/>
              </a:rPr>
              <a:t>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5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济南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万名儿童信息被打包出售</a:t>
            </a:r>
            <a:r>
              <a:rPr lang="zh-CN" altLang="en-US" sz="1950" dirty="0">
                <a:latin typeface="宋体" panose="02010600030101010101" pitchFamily="2" charset="-122"/>
              </a:rPr>
              <a:t>，犯罪嫌疑人通过在网上购买的 “第三只眼企业计算机管理系统”软件，轻易进入了免疫规划系统网络，继而窃取了计算机硬盘存储的大量个人信息。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12752" y="-27384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 smtClean="0"/>
              <a:t>网络</a:t>
            </a:r>
            <a:r>
              <a:rPr lang="zh-CN" altLang="en-US" sz="3575" dirty="0"/>
              <a:t>安全“事例”</a:t>
            </a:r>
          </a:p>
        </p:txBody>
      </p:sp>
    </p:spTree>
    <p:extLst>
      <p:ext uri="{BB962C8B-B14F-4D97-AF65-F5344CB8AC3E}">
        <p14:creationId xmlns:p14="http://schemas.microsoft.com/office/powerpoint/2010/main" val="25683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164" y="1571739"/>
            <a:ext cx="8268284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950" dirty="0">
                <a:latin typeface="宋体" panose="02010600030101010101" pitchFamily="2" charset="-122"/>
              </a:rPr>
              <a:t>   </a:t>
            </a:r>
            <a:r>
              <a:rPr lang="en-US" altLang="zh-CN" sz="1950" dirty="0">
                <a:latin typeface="宋体" panose="02010600030101010101" pitchFamily="2" charset="-122"/>
              </a:rPr>
              <a:t>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10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257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万条公民银行个人信息被泄露，银行行长卖账号</a:t>
            </a:r>
            <a:r>
              <a:rPr lang="zh-CN" altLang="en-US" sz="1950" b="1" dirty="0">
                <a:latin typeface="宋体" panose="02010600030101010101" pitchFamily="2" charset="-122"/>
              </a:rPr>
              <a:t>，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再由中间商将账号卖给有银行关系的“出单渠道”团伙，再由另外一家银行的员工进入内网系统，大肆窃取个人信息贩卖获利。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2016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京东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12G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数据包在黑市反复售卖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，其中包括用户名、密码、邮箱、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QQ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号、电话号码、身份证等多个项目，数据多达数千万条。这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12G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数据包被明码标价交易，价格从“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万到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70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万”不等。这一数据包内的相关信息被销售多次。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洲际酒店（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IHG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）信用卡数据泄露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，包括信用卡号码、有效期、内部验证码，有些情况下还包括持卡人姓名，暴露出酒店行业忽视网络安全防护体系建设的囧状。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月份，知名云安全服务商</a:t>
            </a:r>
            <a:r>
              <a:rPr lang="en-US" altLang="zh-CN" sz="1950" dirty="0" err="1">
                <a:solidFill>
                  <a:srgbClr val="000000"/>
                </a:solidFill>
                <a:latin typeface="宋体" panose="02010600030101010101" pitchFamily="2" charset="-122"/>
              </a:rPr>
              <a:t>Cloudflare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被曝出泄露用户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HTTPS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网络会话中的加密数据长达数月，将服务器内存里的部分内容（包括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API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密钥和用户密码等）缓存到网页上，导致包含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用户私密信息可被随机分发以及被搜索引擎抓取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25388" y="221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 smtClean="0"/>
              <a:t>网络</a:t>
            </a:r>
            <a:r>
              <a:rPr lang="zh-CN" altLang="en-US" sz="3575" dirty="0"/>
              <a:t>安全“事例”</a:t>
            </a:r>
          </a:p>
        </p:txBody>
      </p:sp>
    </p:spTree>
    <p:extLst>
      <p:ext uri="{BB962C8B-B14F-4D97-AF65-F5344CB8AC3E}">
        <p14:creationId xmlns:p14="http://schemas.microsoft.com/office/powerpoint/2010/main" val="82483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28092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月份，美国最大的无线通信公司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Verizon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遭遇了一次大规模的数据泄露事件，由于使用了第三方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NICE Systems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，导致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超过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1.4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亿的美国用户个人信息暴露在网上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。据悉，被暴露的信息中包含众多敏感信息，包括用户姓名、电话号码、账户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PIN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码（个人识别码）。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95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月，全球四大会计师事务所之一的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德勤公司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曝出公司史上最严重的黑客攻击事件，超过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500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万份内部邮件疑遭泄露，这些邮件中包含了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大量客户的敏感信息和知识产权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英特尔（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Intel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宣布承认了在近两年出售的英特尔处理器（包括最新的第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代核心处理器系列）上都被发现了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多个严重的安全漏洞（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bug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。而这些安全漏洞主要集中在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Intel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芯片的“管理引擎”功能上。该芯片级漏洞将允许黑客加载和运行未经授权的程序，破坏系统或者冒充系统安全检查。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月，一直以安全自居的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苹果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Mac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系统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，却在</a:t>
            </a:r>
            <a:r>
              <a:rPr lang="en-US" altLang="zh-CN" sz="1950" dirty="0" err="1">
                <a:solidFill>
                  <a:srgbClr val="000000"/>
                </a:solidFill>
                <a:latin typeface="宋体" panose="02010600030101010101" pitchFamily="2" charset="-122"/>
              </a:rPr>
              <a:t>MacOS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High Sierra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系统上曝出了一个超低级漏洞。未授权用户只需在用户登录界面的用户名一栏输入“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root”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不用输入密码即可解锁该系统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 smtClean="0"/>
              <a:t>网络</a:t>
            </a:r>
            <a:r>
              <a:rPr lang="zh-CN" altLang="en-US" sz="3575" dirty="0"/>
              <a:t>安全“事例”</a:t>
            </a:r>
          </a:p>
        </p:txBody>
      </p:sp>
    </p:spTree>
    <p:extLst>
      <p:ext uri="{BB962C8B-B14F-4D97-AF65-F5344CB8AC3E}">
        <p14:creationId xmlns:p14="http://schemas.microsoft.com/office/powerpoint/2010/main" val="38074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352928" cy="470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2021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年，吴某凡和都某竹上演现实版“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中间人攻击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”。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195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2021</a:t>
            </a:r>
            <a:r>
              <a:rPr lang="zh-CN" altLang="en-US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-6</a:t>
            </a:r>
            <a:r>
              <a:rPr lang="zh-CN" altLang="en-US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黑客攻击了美国最大的成品油管道运营商</a:t>
            </a:r>
            <a:r>
              <a:rPr lang="en-US" altLang="zh-CN" sz="2000" dirty="0"/>
              <a:t>Colonial Pipeline</a:t>
            </a:r>
            <a:r>
              <a:rPr lang="zh-CN" altLang="en-US" sz="2000" dirty="0"/>
              <a:t>，迫使其一度关闭整个能源供应网络，极大影响了美国东海岸燃油等能源供应，美国政府宣布进入国家紧急状态</a:t>
            </a:r>
            <a:r>
              <a:rPr lang="zh-CN" altLang="en-US" sz="2000" dirty="0" smtClean="0"/>
              <a:t>。成品</a:t>
            </a:r>
            <a:r>
              <a:rPr lang="zh-CN" altLang="en-US" sz="2000" dirty="0"/>
              <a:t>油管道运营商</a:t>
            </a:r>
            <a:r>
              <a:rPr lang="en-US" altLang="zh-CN" sz="2000" dirty="0"/>
              <a:t>Colonial Pipeline</a:t>
            </a:r>
            <a:r>
              <a:rPr lang="zh-CN" altLang="en-US" sz="2000" dirty="0"/>
              <a:t>支付的</a:t>
            </a:r>
            <a:r>
              <a:rPr lang="zh-CN" altLang="en-US" sz="2000" dirty="0" smtClean="0"/>
              <a:t>“大部分”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比特币勒索金被追回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95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 dirty="0"/>
              <a:t>，比利时公共部门的互联网服务提供商</a:t>
            </a:r>
            <a:r>
              <a:rPr lang="en-US" altLang="zh-CN" sz="2000" dirty="0" err="1"/>
              <a:t>Belnet</a:t>
            </a:r>
            <a:r>
              <a:rPr lang="zh-CN" altLang="en-US" sz="2000" dirty="0"/>
              <a:t>遭到</a:t>
            </a:r>
            <a:r>
              <a:rPr lang="zh-CN" altLang="en-US" sz="2000" b="1" dirty="0">
                <a:solidFill>
                  <a:srgbClr val="FF0000"/>
                </a:solidFill>
              </a:rPr>
              <a:t>大规模分布式拒绝服务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DDoS</a:t>
            </a:r>
            <a:r>
              <a:rPr lang="en-US" altLang="zh-CN" sz="2000" dirty="0"/>
              <a:t>)</a:t>
            </a:r>
            <a:r>
              <a:rPr lang="zh-CN" altLang="en-US" sz="2000" dirty="0"/>
              <a:t>攻击，比利时政府各内部系统与面向公众的网站全部离线，比利时许多政府网站和服务被迫下线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2021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计算机巨头宏碁遭到了</a:t>
            </a:r>
            <a:r>
              <a:rPr lang="zh-CN" altLang="en-US" sz="2000" b="1" dirty="0">
                <a:solidFill>
                  <a:srgbClr val="FF0000"/>
                </a:solidFill>
              </a:rPr>
              <a:t>勒索软件攻击</a:t>
            </a:r>
            <a:r>
              <a:rPr lang="zh-CN" altLang="en-US" sz="2000" dirty="0"/>
              <a:t>，勒索软件团伙</a:t>
            </a:r>
            <a:r>
              <a:rPr lang="en-US" altLang="zh-CN" sz="2000" dirty="0" err="1"/>
              <a:t>REvil</a:t>
            </a:r>
            <a:r>
              <a:rPr lang="zh-CN" altLang="en-US" sz="2000" dirty="0"/>
              <a:t>成功入侵宏碁的系统，并公布了部分宏碁的财务电子表格、银行对账单，索要的赎金达到</a:t>
            </a:r>
            <a:r>
              <a:rPr lang="en-US" altLang="zh-CN" sz="2000" dirty="0"/>
              <a:t>5000</a:t>
            </a:r>
            <a:r>
              <a:rPr lang="zh-CN" altLang="en-US" sz="2000" dirty="0"/>
              <a:t>万</a:t>
            </a:r>
            <a:r>
              <a:rPr lang="zh-CN" altLang="en-US" sz="2000" dirty="0" smtClean="0"/>
              <a:t>美元。</a:t>
            </a:r>
            <a:endParaRPr lang="en-US" altLang="zh-CN" sz="2000" dirty="0" smtClean="0"/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2021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物联网巨头</a:t>
            </a:r>
            <a:r>
              <a:rPr lang="en-US" altLang="zh-CN" sz="2000" dirty="0"/>
              <a:t>Sierra Wireless</a:t>
            </a:r>
            <a:r>
              <a:rPr lang="zh-CN" altLang="en-US" sz="2000" dirty="0"/>
              <a:t>无线设备制造公司遭</a:t>
            </a:r>
            <a:r>
              <a:rPr lang="zh-CN" altLang="en-US" sz="2000" b="1" dirty="0">
                <a:solidFill>
                  <a:srgbClr val="FF0000"/>
                </a:solidFill>
              </a:rPr>
              <a:t>勒索软件攻击</a:t>
            </a:r>
            <a:r>
              <a:rPr lang="zh-CN" altLang="en-US" sz="2000" dirty="0"/>
              <a:t>，攻击迫使其停止了所有工厂的正常生产工作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 smtClean="0"/>
              <a:t>工</a:t>
            </a:r>
            <a:r>
              <a:rPr lang="zh-CN" altLang="en-US" sz="2000" dirty="0"/>
              <a:t>信部通报</a:t>
            </a:r>
            <a:r>
              <a:rPr lang="en-US" altLang="zh-CN" sz="2000" dirty="0"/>
              <a:t>136</a:t>
            </a:r>
            <a:r>
              <a:rPr lang="zh-CN" altLang="en-US" sz="2000" dirty="0"/>
              <a:t>款</a:t>
            </a:r>
            <a:r>
              <a:rPr lang="zh-CN" altLang="en-US" sz="2000" b="1" dirty="0">
                <a:solidFill>
                  <a:srgbClr val="FF0000"/>
                </a:solidFill>
              </a:rPr>
              <a:t>侵害用户权益行为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逾期</a:t>
            </a:r>
            <a:r>
              <a:rPr lang="zh-CN" altLang="en-US" sz="2000" dirty="0"/>
              <a:t>不整改将进行</a:t>
            </a:r>
            <a:r>
              <a:rPr lang="zh-CN" altLang="en-US" sz="2000" dirty="0" smtClean="0"/>
              <a:t>处置。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 smtClean="0"/>
              <a:t>网络</a:t>
            </a:r>
            <a:r>
              <a:rPr lang="zh-CN" altLang="en-US" sz="3575" dirty="0"/>
              <a:t>安全“事例”</a:t>
            </a:r>
          </a:p>
        </p:txBody>
      </p:sp>
    </p:spTree>
    <p:extLst>
      <p:ext uri="{BB962C8B-B14F-4D97-AF65-F5344CB8AC3E}">
        <p14:creationId xmlns:p14="http://schemas.microsoft.com/office/powerpoint/2010/main" val="29282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九号公司旗下国际品牌赛格威</a:t>
            </a:r>
            <a:r>
              <a:rPr lang="en-US" altLang="zh-CN" sz="2000"/>
              <a:t>(Segway)</a:t>
            </a:r>
            <a:r>
              <a:rPr lang="zh-CN" altLang="en-US" sz="2000"/>
              <a:t>遭黑客攻击，在线商店被植入</a:t>
            </a:r>
            <a:r>
              <a:rPr lang="en-US" altLang="zh-CN" sz="2000"/>
              <a:t>Magecart</a:t>
            </a:r>
            <a:r>
              <a:rPr lang="zh-CN" altLang="en-US" sz="2000"/>
              <a:t>恶意脚本长达一年之久，顾客结账过程的</a:t>
            </a:r>
            <a:r>
              <a:rPr lang="zh-CN" altLang="en-US" sz="2000" b="1">
                <a:solidFill>
                  <a:srgbClr val="FF0000"/>
                </a:solidFill>
              </a:rPr>
              <a:t>信用卡与个人信息可能遭到窃取</a:t>
            </a:r>
            <a:r>
              <a:rPr lang="zh-CN" altLang="en-US" sz="2000"/>
              <a:t>。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950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台达电子</a:t>
            </a:r>
            <a:r>
              <a:rPr lang="en-US" altLang="zh-CN" sz="2000"/>
              <a:t>(Delta </a:t>
            </a:r>
            <a:r>
              <a:rPr lang="en-US" altLang="zh-CN" sz="2000"/>
              <a:t>Electronics</a:t>
            </a:r>
            <a:r>
              <a:rPr lang="en-US" altLang="zh-CN" sz="2000" smtClean="0"/>
              <a:t>)</a:t>
            </a:r>
            <a:r>
              <a:rPr lang="zh-CN" altLang="en-US" sz="2000" smtClean="0"/>
              <a:t> 受到</a:t>
            </a:r>
            <a:r>
              <a:rPr lang="zh-CN" altLang="en-US" sz="2000"/>
              <a:t>一起勒索软件</a:t>
            </a:r>
            <a:r>
              <a:rPr lang="zh-CN" altLang="en-US" sz="2000"/>
              <a:t>攻击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1500</a:t>
            </a:r>
            <a:r>
              <a:rPr lang="zh-CN" altLang="en-US" sz="2000"/>
              <a:t>多台服务器和</a:t>
            </a:r>
            <a:r>
              <a:rPr lang="en-US" altLang="zh-CN" sz="2000"/>
              <a:t>12000</a:t>
            </a:r>
            <a:r>
              <a:rPr lang="zh-CN" altLang="en-US" sz="2000"/>
              <a:t>多台计算机已</a:t>
            </a:r>
            <a:r>
              <a:rPr lang="zh-CN" altLang="en-US" sz="2000" b="1">
                <a:solidFill>
                  <a:srgbClr val="FF0000"/>
                </a:solidFill>
              </a:rPr>
              <a:t>被攻击者加密</a:t>
            </a:r>
            <a:r>
              <a:rPr lang="zh-CN" altLang="en-US" sz="2000" smtClean="0"/>
              <a:t>。</a:t>
            </a:r>
            <a:endParaRPr lang="en-US" altLang="zh-CN" sz="2000" dirty="0" smtClean="0"/>
          </a:p>
          <a:p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smtClean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950" smtClean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 smtClean="0"/>
              <a:t>，</a:t>
            </a:r>
            <a:r>
              <a:rPr lang="zh-CN" altLang="en-US" sz="2000"/>
              <a:t> </a:t>
            </a:r>
            <a:r>
              <a:rPr lang="zh-CN" altLang="en-US" sz="2000" smtClean="0"/>
              <a:t>乌克兰</a:t>
            </a:r>
            <a:r>
              <a:rPr lang="zh-CN" altLang="en-US" sz="2000"/>
              <a:t>政府机构和大型银行网站遭受到</a:t>
            </a:r>
            <a:r>
              <a:rPr lang="zh-CN" altLang="en-US" sz="2000" b="1">
                <a:solidFill>
                  <a:srgbClr val="FF0000"/>
                </a:solidFill>
              </a:rPr>
              <a:t>大规模</a:t>
            </a:r>
            <a:r>
              <a:rPr lang="en-US" altLang="zh-CN" sz="2000" b="1">
                <a:solidFill>
                  <a:srgbClr val="FF0000"/>
                </a:solidFill>
              </a:rPr>
              <a:t>DDoS</a:t>
            </a:r>
            <a:r>
              <a:rPr lang="zh-CN" altLang="en-US" sz="2000" b="1">
                <a:solidFill>
                  <a:srgbClr val="FF0000"/>
                </a:solidFill>
              </a:rPr>
              <a:t>网络攻击</a:t>
            </a:r>
            <a:r>
              <a:rPr lang="zh-CN" altLang="en-US" sz="2000"/>
              <a:t>，导致至少</a:t>
            </a:r>
            <a:r>
              <a:rPr lang="en-US" altLang="zh-CN" sz="2000"/>
              <a:t>10</a:t>
            </a:r>
            <a:r>
              <a:rPr lang="zh-CN" altLang="en-US" sz="2000"/>
              <a:t>个网站下线，其中包括乌克兰国防部、外交部、文化部以及乌克兰最大的两家国有银行</a:t>
            </a:r>
            <a:r>
              <a:rPr lang="en-US" altLang="zh-CN" sz="2000"/>
              <a:t>Privatbank</a:t>
            </a:r>
            <a:r>
              <a:rPr lang="zh-CN" altLang="en-US" sz="2000"/>
              <a:t>和</a:t>
            </a:r>
            <a:r>
              <a:rPr lang="en-US" altLang="zh-CN" sz="2000"/>
              <a:t>Oschadbank</a:t>
            </a:r>
            <a:r>
              <a:rPr lang="zh-CN" altLang="en-US" sz="2000"/>
              <a:t>的网站</a:t>
            </a:r>
            <a:r>
              <a:rPr lang="zh-CN" altLang="en-US" sz="2000" smtClean="0"/>
              <a:t>。</a:t>
            </a:r>
            <a:endParaRPr lang="en-US" altLang="zh-CN" sz="2000" dirty="0" smtClean="0"/>
          </a:p>
          <a:p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国际黑客组织“匿名者”</a:t>
            </a:r>
            <a:r>
              <a:rPr lang="en-US" altLang="zh-CN" sz="2000"/>
              <a:t>(</a:t>
            </a:r>
            <a:r>
              <a:rPr lang="en-US" altLang="zh-CN" sz="2000"/>
              <a:t>Anonymous</a:t>
            </a:r>
            <a:r>
              <a:rPr lang="en-US" altLang="zh-CN" sz="2000" smtClean="0"/>
              <a:t>)</a:t>
            </a:r>
            <a:r>
              <a:rPr lang="zh-CN" altLang="en-US" sz="2000" smtClean="0"/>
              <a:t> 先后</a:t>
            </a:r>
            <a:r>
              <a:rPr lang="zh-CN" altLang="en-US" sz="2000"/>
              <a:t>对俄罗斯</a:t>
            </a:r>
            <a:r>
              <a:rPr lang="zh-CN" altLang="en-US" sz="2000" b="1">
                <a:solidFill>
                  <a:srgbClr val="FF0000"/>
                </a:solidFill>
              </a:rPr>
              <a:t>关键基础设施进行网络攻击</a:t>
            </a:r>
            <a:r>
              <a:rPr lang="zh-CN" altLang="en-US" sz="2000"/>
              <a:t>，攻击目标包括交通、能源、政府、军队、银行</a:t>
            </a:r>
            <a:r>
              <a:rPr lang="zh-CN" altLang="en-US" sz="2000"/>
              <a:t>等</a:t>
            </a:r>
            <a:r>
              <a:rPr lang="zh-CN" altLang="en-US" sz="2000" smtClean="0"/>
              <a:t>。 </a:t>
            </a:r>
            <a:endParaRPr lang="en-US" altLang="zh-CN" sz="2000" dirty="0" smtClean="0"/>
          </a:p>
          <a:p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 smtClean="0"/>
              <a:t>德国</a:t>
            </a:r>
            <a:r>
              <a:rPr lang="zh-CN" altLang="en-US" sz="2000"/>
              <a:t>风力涡轮机制造商</a:t>
            </a:r>
            <a:r>
              <a:rPr lang="en-US" altLang="zh-CN" sz="2000"/>
              <a:t>Nordex</a:t>
            </a:r>
            <a:r>
              <a:rPr lang="zh-CN" altLang="en-US" sz="2000" b="1">
                <a:solidFill>
                  <a:srgbClr val="FF0000"/>
                </a:solidFill>
              </a:rPr>
              <a:t>遭受网络攻击</a:t>
            </a:r>
            <a:r>
              <a:rPr lang="zh-CN" altLang="en-US" sz="2000"/>
              <a:t>，导致其多地业务部门的</a:t>
            </a:r>
            <a:r>
              <a:rPr lang="en-US" altLang="zh-CN" sz="2000"/>
              <a:t>IT</a:t>
            </a:r>
            <a:r>
              <a:rPr lang="zh-CN" altLang="en-US" sz="2000"/>
              <a:t>系统被迫</a:t>
            </a:r>
            <a:r>
              <a:rPr lang="zh-CN" altLang="en-US" sz="2000"/>
              <a:t>关停</a:t>
            </a:r>
            <a:r>
              <a:rPr lang="zh-CN" altLang="en-US" sz="2000" smtClean="0"/>
              <a:t>。</a:t>
            </a:r>
            <a:endParaRPr lang="en-US" altLang="zh-CN" sz="2000" dirty="0" smtClean="0"/>
          </a:p>
          <a:p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smtClean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000" smtClean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西北</a:t>
            </a:r>
            <a:r>
              <a:rPr lang="zh-CN" altLang="en-US" sz="2000" smtClean="0"/>
              <a:t>工业大学</a:t>
            </a:r>
            <a:r>
              <a:rPr lang="zh-CN" altLang="en-US" sz="2000" b="1">
                <a:solidFill>
                  <a:srgbClr val="FF0000"/>
                </a:solidFill>
              </a:rPr>
              <a:t>遭受</a:t>
            </a:r>
            <a:r>
              <a:rPr lang="zh-CN" altLang="en-US" sz="2000" b="1" smtClean="0">
                <a:solidFill>
                  <a:srgbClr val="FF0000"/>
                </a:solidFill>
              </a:rPr>
              <a:t>网络</a:t>
            </a:r>
            <a:r>
              <a:rPr lang="zh-CN" altLang="en-US" sz="2000" b="1">
                <a:solidFill>
                  <a:srgbClr val="FF0000"/>
                </a:solidFill>
              </a:rPr>
              <a:t>攻击</a:t>
            </a:r>
            <a:r>
              <a:rPr lang="zh-CN" altLang="en-US" sz="2000"/>
              <a:t>事件调查报告发布：网络攻击源头系美国国家安全局。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 smtClean="0"/>
              <a:t>网络</a:t>
            </a:r>
            <a:r>
              <a:rPr lang="zh-CN" altLang="en-US" sz="3575" dirty="0"/>
              <a:t>安全“事例”</a:t>
            </a:r>
          </a:p>
        </p:txBody>
      </p:sp>
    </p:spTree>
    <p:extLst>
      <p:ext uri="{BB962C8B-B14F-4D97-AF65-F5344CB8AC3E}">
        <p14:creationId xmlns:p14="http://schemas.microsoft.com/office/powerpoint/2010/main" val="360573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核心安全概念</a:t>
            </a:r>
            <a:endParaRPr lang="en-US" smtClean="0"/>
          </a:p>
        </p:txBody>
      </p:sp>
      <p:pic>
        <p:nvPicPr>
          <p:cNvPr id="11267" name="Picture 4" descr="&#10;Fig1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0739" r="4633" b="21477"/>
          <a:stretch>
            <a:fillRect/>
          </a:stretch>
        </p:blipFill>
        <p:spPr bwMode="auto">
          <a:xfrm>
            <a:off x="4350767" y="1414041"/>
            <a:ext cx="51387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838200" y="1676400"/>
            <a:ext cx="339472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保密性（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confidentiality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完整性（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integrity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可用性（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availability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AU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6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714356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计算机安全概念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计算机安全研究的意义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计算机安全导论的学习内容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计算机安全导论的学习目的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核心安全概念</a:t>
            </a:r>
            <a:endParaRPr lang="en-US" smtClean="0"/>
          </a:p>
        </p:txBody>
      </p:sp>
      <p:sp>
        <p:nvSpPr>
          <p:cNvPr id="3" name="矩形 2"/>
          <p:cNvSpPr/>
          <p:nvPr/>
        </p:nvSpPr>
        <p:spPr>
          <a:xfrm>
            <a:off x="272480" y="1268760"/>
            <a:ext cx="9073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机密性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学生成绩信息可以看作是资产，其机密性对学生而言非常重要。在美国，这些信息的公布是受家庭教育权利及隐私法约束的。成绩信息只对于学生、家长及需要处理该信息的员工是公开的。学生的注册信息也是具有中等机密等级的。相对于成绩信息，注册信息受到攻击的可能性较小，如果被披露，损失也相对较少。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完整性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医生应该相信病人过敏性信息的正确性和即时性。如果被授权查看并可更新该信息的员工故意伪造数据以损害医院，数据库则需要快速地恢复到以前的可信状态，并能追查出现的错误，找到责任人。病人过敏史的信息资产是一个对完整性要求比较高的例子，不准确的信息会对病人产生严重伤害甚至危及生命，使得医院陷入窘境。完整性中等的例子是论坛讨论的话题，完整性要求较低的是投票系统。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0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可用性：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越关键的组件或者服务，对可用性的要求就越高，考虑一个为关键的系统、应用程序和设备提供认证服务的系统。服务中断会使执行关键任务的工作人员无能为力，员工丧失生产力，潜在客户丢失等方面的巨大经济损失。中等可用性要求的例子是大学网站；低可用性要求的是电话号码簿查询程序。</a:t>
            </a:r>
          </a:p>
        </p:txBody>
      </p:sp>
    </p:spTree>
    <p:extLst>
      <p:ext uri="{BB962C8B-B14F-4D97-AF65-F5344CB8AC3E}">
        <p14:creationId xmlns:p14="http://schemas.microsoft.com/office/powerpoint/2010/main" val="16095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核心安全概念</a:t>
            </a:r>
            <a:endParaRPr lang="en-US" smtClean="0"/>
          </a:p>
        </p:txBody>
      </p:sp>
      <p:sp>
        <p:nvSpPr>
          <p:cNvPr id="3" name="矩形 2"/>
          <p:cNvSpPr/>
          <p:nvPr/>
        </p:nvSpPr>
        <p:spPr>
          <a:xfrm>
            <a:off x="272480" y="1268760"/>
            <a:ext cx="9073008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 smtClean="0"/>
              <a:t>硬件</a:t>
            </a:r>
            <a:endParaRPr lang="en-US" altLang="zh-CN" sz="2000" b="1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 smtClean="0"/>
              <a:t>可用性</a:t>
            </a:r>
            <a:r>
              <a:rPr lang="zh-CN" altLang="zh-CN" sz="2000" dirty="0"/>
              <a:t>：设备被偷盗或禁用，因而拒绝提供服务；加密性：未加密的</a:t>
            </a:r>
            <a:r>
              <a:rPr lang="en-US" altLang="zh-CN" sz="2000" dirty="0"/>
              <a:t>USB</a:t>
            </a:r>
            <a:r>
              <a:rPr lang="zh-CN" altLang="zh-CN" sz="2000" dirty="0"/>
              <a:t>设备被</a:t>
            </a:r>
            <a:r>
              <a:rPr lang="zh-CN" altLang="zh-CN" sz="2000" dirty="0" smtClean="0"/>
              <a:t>盗</a:t>
            </a:r>
            <a:endParaRPr lang="en-US" altLang="zh-CN" sz="2000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 smtClean="0"/>
              <a:t>软件</a:t>
            </a:r>
            <a:endParaRPr lang="en-US" altLang="zh-CN" sz="2000" b="1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 smtClean="0"/>
              <a:t>可用性</a:t>
            </a:r>
            <a:r>
              <a:rPr lang="zh-CN" altLang="zh-CN" sz="2000" dirty="0"/>
              <a:t>：程序被删除拒绝用户访问，机密性：软件的非授权拷贝，完整性：正在运行的程序被修改，使其在执行过程中失败或执行一些非预期的</a:t>
            </a:r>
            <a:r>
              <a:rPr lang="zh-CN" altLang="zh-CN" sz="2000" dirty="0" smtClean="0"/>
              <a:t>任务</a:t>
            </a:r>
            <a:endParaRPr lang="en-US" altLang="zh-CN" sz="2000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 smtClean="0"/>
              <a:t>数据</a:t>
            </a:r>
            <a:endParaRPr lang="en-US" altLang="zh-CN" sz="2000" b="1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 smtClean="0"/>
              <a:t>可用性</a:t>
            </a:r>
            <a:r>
              <a:rPr lang="zh-CN" altLang="zh-CN" sz="2000" dirty="0"/>
              <a:t>：文件被删除，拒绝用户访问，机密性：非授权读取数据，分析统计数据来揭露潜在的深层次的数据，完整性：修改已有文件或者伪造新</a:t>
            </a:r>
            <a:r>
              <a:rPr lang="zh-CN" altLang="zh-CN" sz="2000" dirty="0" smtClean="0"/>
              <a:t>文件</a:t>
            </a:r>
            <a:endParaRPr lang="en-US" altLang="zh-CN" sz="2000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 smtClean="0"/>
              <a:t>通讯</a:t>
            </a:r>
            <a:r>
              <a:rPr lang="zh-CN" altLang="zh-CN" sz="2000" b="1" dirty="0"/>
              <a:t>线路和</a:t>
            </a:r>
            <a:r>
              <a:rPr lang="zh-CN" altLang="zh-CN" sz="2000" b="1" dirty="0" smtClean="0"/>
              <a:t>网络</a:t>
            </a:r>
            <a:endParaRPr lang="en-US" altLang="zh-CN" sz="2000" b="1" dirty="0" smtClean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 smtClean="0"/>
              <a:t>可用性</a:t>
            </a:r>
            <a:r>
              <a:rPr lang="zh-CN" altLang="zh-CN" sz="2000" dirty="0"/>
              <a:t>：消息被破坏或删除，通信线路或网络不可用</a:t>
            </a:r>
            <a:r>
              <a:rPr lang="zh-CN" altLang="zh-CN" sz="2000" dirty="0" smtClean="0"/>
              <a:t>，机密性</a:t>
            </a:r>
            <a:r>
              <a:rPr lang="zh-CN" altLang="zh-CN" sz="2000" dirty="0"/>
              <a:t>：消息被读取，消息流量模式被观察</a:t>
            </a:r>
            <a:r>
              <a:rPr lang="zh-CN" altLang="zh-CN" sz="2000" dirty="0" smtClean="0"/>
              <a:t>到，完整性</a:t>
            </a:r>
            <a:r>
              <a:rPr lang="zh-CN" altLang="zh-CN" sz="2000" dirty="0"/>
              <a:t>：</a:t>
            </a:r>
            <a:r>
              <a:rPr lang="zh-CN" altLang="zh-CN" sz="2000" dirty="0" smtClean="0"/>
              <a:t>消息</a:t>
            </a:r>
            <a:r>
              <a:rPr lang="zh-CN" altLang="zh-CN" sz="2000" dirty="0"/>
              <a:t>被修改、延迟、重新排序或复制，伪造虚假</a:t>
            </a:r>
            <a:r>
              <a:rPr lang="zh-CN" altLang="zh-CN" sz="2000" dirty="0" smtClean="0"/>
              <a:t>消息</a:t>
            </a:r>
            <a:r>
              <a:rPr lang="zh-CN" altLang="zh-CN" sz="20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核心安全概念</a:t>
            </a:r>
            <a:endParaRPr lang="en-US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4528" y="1556792"/>
            <a:ext cx="8856984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假设某公司需要开发一套桌面打印软件，那么：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800" b="1" dirty="0" smtClean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如果这个软件用于打印公司尚未公开、敏感的信息，那么它必须确定高级别的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r>
              <a:rPr lang="en-US" altLang="en-US" sz="2800" b="1" dirty="0" smtClean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如果这个软件用于打印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公司的一些规章制度，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那么它必须确定高级别的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r>
              <a:rPr lang="en-US" altLang="en-US" sz="2800" b="1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如果这个软件用于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打印每天公司的考勤情况，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那么它必须确定高级别的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  <a:defRPr/>
            </a:pPr>
            <a:r>
              <a:rPr lang="en-US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A.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机密性  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完整性  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可用性</a:t>
            </a:r>
            <a:endParaRPr lang="en-US" altLang="en-US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44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4"/>
            <a:ext cx="8534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计算机安全面临的挑战</a:t>
            </a:r>
            <a:endParaRPr lang="en-US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762000" y="1596008"/>
            <a:ext cx="8382000" cy="420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保障安全没有想象中那么简单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必须考虑潜在的、不同方式的攻击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充分考虑各种威胁后，安全机制的设计才有道理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需要确定在哪里部署安全机制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算法和秘密信息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在攻击者、系统设计者之间反复研究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难于引起人们的重要，直到安全事件发生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需要例行监测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通常，人们事后才会反思系统的安全性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人们通常认为：安全性和易用性存在冲突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127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pPr marL="514350" indent="-514350"/>
            <a:r>
              <a:rPr lang="en-US" altLang="zh-CN" sz="4000" dirty="0" smtClean="0">
                <a:latin typeface="+mj-ea"/>
              </a:rPr>
              <a:t>3.</a:t>
            </a:r>
            <a:r>
              <a:rPr lang="zh-CN" altLang="en-US" sz="4000" dirty="0" smtClean="0"/>
              <a:t>计算机安全导论的学习内容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 smtClean="0">
              <a:latin typeface="Tahoma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791" y="1500174"/>
            <a:ext cx="915520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密码学基础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分组密码、流密码、公钥密码、消息认证、</a:t>
            </a:r>
            <a:r>
              <a:rPr lang="zh-CN" altLang="en-US" dirty="0">
                <a:latin typeface="+mn-ea"/>
              </a:rPr>
              <a:t>密</a:t>
            </a:r>
            <a:r>
              <a:rPr lang="zh-CN" altLang="en-US" dirty="0" smtClean="0">
                <a:latin typeface="+mn-ea"/>
                <a:ea typeface="+mn-ea"/>
              </a:rPr>
              <a:t>钥分配和用户认证。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网络安全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物理安全、无线安全、</a:t>
            </a:r>
            <a:r>
              <a:rPr lang="en-US" altLang="zh-CN" dirty="0" smtClean="0">
                <a:latin typeface="+mn-ea"/>
                <a:ea typeface="+mn-ea"/>
              </a:rPr>
              <a:t>IP</a:t>
            </a:r>
            <a:r>
              <a:rPr lang="zh-CN" altLang="en-US" dirty="0" smtClean="0">
                <a:latin typeface="+mn-ea"/>
                <a:ea typeface="+mn-ea"/>
              </a:rPr>
              <a:t>层安全、传输层安全、应用层安全（电子邮件、数据库和</a:t>
            </a:r>
            <a:r>
              <a:rPr lang="en-US" altLang="zh-CN" dirty="0" smtClean="0">
                <a:latin typeface="+mn-ea"/>
                <a:ea typeface="+mn-ea"/>
              </a:rPr>
              <a:t>WEB</a:t>
            </a:r>
            <a:r>
              <a:rPr lang="zh-CN" altLang="en-US" dirty="0" smtClean="0">
                <a:latin typeface="+mn-ea"/>
                <a:ea typeface="+mn-ea"/>
              </a:rPr>
              <a:t>安全）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ea"/>
              <a:buAutoNum type="circleNumDbPlain" startAt="3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系统安全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dirty="0" smtClean="0">
                <a:latin typeface="+mn-ea"/>
                <a:ea typeface="+mn-ea"/>
              </a:rPr>
              <a:t>     </a:t>
            </a:r>
            <a:r>
              <a:rPr lang="zh-CN" altLang="en-US" dirty="0" smtClean="0">
                <a:latin typeface="+mn-ea"/>
                <a:ea typeface="+mn-ea"/>
              </a:rPr>
              <a:t>恶意软件、操作系统安全、防火墙和入侵检测系统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>
              <a:buFont typeface="+mj-ea"/>
              <a:buAutoNum type="circleNumDbPlain" startAt="4"/>
            </a:pPr>
            <a:r>
              <a:rPr lang="en-US" altLang="zh-CN" dirty="0" smtClean="0">
                <a:latin typeface="+mn-ea"/>
                <a:ea typeface="+mn-ea"/>
              </a:rPr>
              <a:t> </a:t>
            </a:r>
            <a:r>
              <a:rPr lang="zh-CN" altLang="en-US" dirty="0" smtClean="0">
                <a:latin typeface="+mn-ea"/>
                <a:ea typeface="+mn-ea"/>
              </a:rPr>
              <a:t>安全新进展</a:t>
            </a:r>
            <a:endParaRPr lang="en-US" altLang="zh-CN" dirty="0" smtClean="0">
              <a:latin typeface="+mn-ea"/>
              <a:ea typeface="+mn-ea"/>
            </a:endParaRPr>
          </a:p>
          <a:p>
            <a:pPr marL="457200" indent="-457200"/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云安全、物联网安全、软件定义网络安全、区块链安全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smtClean="0"/>
              <a:t>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pPr marL="514350" indent="-514350"/>
            <a:r>
              <a:rPr lang="en-US" altLang="zh-CN" sz="4000" dirty="0" smtClean="0">
                <a:latin typeface="+mj-ea"/>
              </a:rPr>
              <a:t>4.</a:t>
            </a:r>
            <a:r>
              <a:rPr lang="zh-CN" altLang="en-US" sz="4000" dirty="0" smtClean="0"/>
              <a:t>计算机安全导论的学习目的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400" b="0" dirty="0" smtClean="0">
                <a:latin typeface="+mn-ea"/>
              </a:rPr>
              <a:t>掌握计算机安全的基本概念。理解和掌握常用密码算法的加密和解密原理，认证理论的概念以及常见的安全协议、安全术语、攻击类型和安全设备。</a:t>
            </a:r>
            <a:endParaRPr lang="en-US" altLang="zh-CN" sz="2400" b="0" dirty="0" smtClean="0">
              <a:latin typeface="+mn-ea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400" b="0" dirty="0">
                <a:latin typeface="+mn-ea"/>
              </a:rPr>
              <a:t>了解计算机安全方面</a:t>
            </a:r>
            <a:r>
              <a:rPr lang="zh-CN" altLang="en-US" sz="2400" b="0" dirty="0" smtClean="0">
                <a:latin typeface="+mn-ea"/>
              </a:rPr>
              <a:t>的最新进展。</a:t>
            </a:r>
            <a:endParaRPr lang="en-US" altLang="zh-CN" sz="2400" b="0" dirty="0" smtClean="0">
              <a:latin typeface="+mn-ea"/>
            </a:endParaRPr>
          </a:p>
          <a:p>
            <a:pPr marL="514350" indent="-514350" eaLnBrk="1" hangingPunct="1">
              <a:buFont typeface="+mj-lt"/>
              <a:buAutoNum type="circleNumDbPlain"/>
            </a:pPr>
            <a:r>
              <a:rPr lang="zh-CN" altLang="en-US" sz="2400" b="0" dirty="0">
                <a:latin typeface="+mn-ea"/>
              </a:rPr>
              <a:t>建立</a:t>
            </a:r>
            <a:r>
              <a:rPr lang="zh-CN" altLang="en-US" sz="2400" b="0" dirty="0" smtClean="0">
                <a:latin typeface="+mn-ea"/>
              </a:rPr>
              <a:t>计算机安全的基本框架。</a:t>
            </a:r>
            <a:endParaRPr lang="en-US" altLang="zh-CN" sz="2400" b="0" dirty="0" smtClean="0">
              <a:latin typeface="+mn-ea"/>
            </a:endParaRPr>
          </a:p>
          <a:p>
            <a:pPr marL="514350" indent="-514350" eaLnBrk="1" hangingPunct="1">
              <a:buFont typeface="+mj-lt"/>
              <a:buAutoNum type="circleNumDbPlain"/>
            </a:pPr>
            <a:r>
              <a:rPr lang="zh-CN" altLang="en-US" sz="2400" b="0" dirty="0" smtClean="0">
                <a:latin typeface="+mn-ea"/>
              </a:rPr>
              <a:t>提高</a:t>
            </a:r>
            <a:r>
              <a:rPr lang="zh-CN" altLang="en-US" sz="2400" b="0" dirty="0">
                <a:latin typeface="+mn-ea"/>
              </a:rPr>
              <a:t>其计算机安全保护</a:t>
            </a:r>
            <a:r>
              <a:rPr lang="zh-CN" altLang="en-US" sz="2400" b="0" dirty="0" smtClean="0">
                <a:latin typeface="+mn-ea"/>
              </a:rPr>
              <a:t>的意识和面对安全攻击时分析、解决问题的能力。为今后分析和设计计算机系统、网络系统、应用系统的安全性打下坚实的基础。</a:t>
            </a:r>
            <a:endParaRPr lang="en-US" altLang="zh-CN" sz="2400" b="0" dirty="0" smtClean="0">
              <a:latin typeface="+mn-ea"/>
            </a:endParaRPr>
          </a:p>
          <a:p>
            <a:pPr marL="514350" indent="-514350" eaLnBrk="1" hangingPunct="1">
              <a:buFont typeface="+mj-lt"/>
              <a:buAutoNum type="circleNumDbPlain"/>
            </a:pPr>
            <a:r>
              <a:rPr lang="zh-CN" altLang="en-US" sz="2400" b="0" dirty="0" smtClean="0">
                <a:latin typeface="+mn-ea"/>
              </a:rPr>
              <a:t>为</a:t>
            </a:r>
            <a:r>
              <a:rPr lang="zh-CN" altLang="en-US" sz="2400" b="0" dirty="0">
                <a:latin typeface="+mn-ea"/>
              </a:rPr>
              <a:t>培养计算机安全方面</a:t>
            </a:r>
            <a:r>
              <a:rPr lang="zh-CN" altLang="en-US" sz="2400" b="0" dirty="0" smtClean="0">
                <a:latin typeface="+mn-ea"/>
              </a:rPr>
              <a:t>的人才奠定基础。</a:t>
            </a:r>
            <a:endParaRPr lang="en-US" altLang="zh-CN" sz="2400" b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 smtClean="0">
              <a:latin typeface="Tahoma" pitchFamily="34" charset="0"/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791" y="1500174"/>
            <a:ext cx="9155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dirty="0" smtClean="0"/>
              <a:t> 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6856" y="2564904"/>
            <a:ext cx="2805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91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sz="6000" dirty="0" smtClean="0">
                <a:latin typeface="+mj-ea"/>
              </a:rPr>
              <a:t>1.</a:t>
            </a:r>
            <a:r>
              <a:rPr lang="zh-CN" altLang="en-US" sz="6000" dirty="0" smtClean="0"/>
              <a:t>计算机安全的概念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什么是计算机安全</a:t>
            </a:r>
          </a:p>
          <a:p>
            <a:pPr eaLnBrk="1" hangingPunct="1"/>
            <a:r>
              <a:rPr lang="zh-CN" altLang="en-US" dirty="0" smtClean="0"/>
              <a:t>计算机安全是指计算机系统保护机制的集合。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计算机安全目的是保障计算机系统或信息系统资源安全的基本属性，包括完整性、可用性和机密性等（包括硬件，软件，固件，信息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数据和通信）</a:t>
            </a:r>
            <a:endParaRPr lang="en-AU" altLang="en-US" dirty="0" smtClean="0"/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 smtClean="0">
                <a:latin typeface="+mj-ea"/>
              </a:rPr>
              <a:t>1.</a:t>
            </a:r>
            <a:r>
              <a:rPr lang="zh-CN" altLang="en-US" sz="6000" dirty="0" smtClean="0"/>
              <a:t>计算机安全的概念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42915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信息系统资源安全的基本属性</a:t>
            </a:r>
          </a:p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保密性</a:t>
            </a:r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(Confidentiality) 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确保信息不暴露给未授权的实体或进程。加密机制。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防泄密</a:t>
            </a:r>
            <a:endParaRPr lang="zh-CN" altLang="en-US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完整性</a:t>
            </a:r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(Integrity) 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要求信息在存储或传输过程中保持不被修改、不被破坏和不丢失的特性。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防篡改</a:t>
            </a:r>
            <a:endParaRPr lang="en-US" altLang="zh-CN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可用性</a:t>
            </a:r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(Availability) 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信息可被合法用户访问并按要求的特性使用而不遭拒绝服务。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防中断</a:t>
            </a:r>
          </a:p>
          <a:p>
            <a:endParaRPr lang="en-US" altLang="zh-CN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 smtClean="0">
                <a:latin typeface="+mj-ea"/>
              </a:rPr>
              <a:t>1.</a:t>
            </a:r>
            <a:r>
              <a:rPr lang="zh-CN" altLang="en-US" sz="6000" dirty="0" smtClean="0"/>
              <a:t>计算机安全的概念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信息系统资源安全的基本属性</a:t>
            </a:r>
          </a:p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可控性</a:t>
            </a:r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(Controllability) 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指对信息的内容及传播具有控制能力。 </a:t>
            </a:r>
          </a:p>
          <a:p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不可抵赖性</a:t>
            </a:r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(Non-repudiation) </a:t>
            </a:r>
            <a:r>
              <a:rPr lang="zh-CN" alt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 smtClean="0">
                <a:solidFill>
                  <a:srgbClr val="000000"/>
                </a:solidFill>
              </a:rPr>
              <a:t>不可抵赖性通常又称为不可否认性，是指信息的发送者无法否认已发出的信息，信息的接收者无法否认已经接收的信息。</a:t>
            </a: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 smtClean="0">
                <a:latin typeface="+mj-ea"/>
              </a:rPr>
              <a:t>1.</a:t>
            </a:r>
            <a:r>
              <a:rPr lang="zh-CN" altLang="en-US" sz="6000" dirty="0" smtClean="0"/>
              <a:t>计算机安全的概念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528" y="1878494"/>
            <a:ext cx="8712968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某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离职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人员了解前公司的管理员账户和密码规则，想获得目前公司的一些核心代码做为求职筹码，于是他生成了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67GB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的暴力密码字典，再找来一台四核服务器，以每秒破解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22,000,000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组密码的速度疯狂的拆解密码，几天之后密码终于告破，拿到了公司的核心代码。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是攻击信息安全的那一个属性？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 smtClean="0">
                <a:latin typeface="+mj-ea"/>
              </a:rPr>
              <a:t>1.</a:t>
            </a:r>
            <a:r>
              <a:rPr lang="zh-CN" altLang="en-US" sz="6000" dirty="0" smtClean="0"/>
              <a:t>计算机安全的概念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76536" y="1878494"/>
            <a:ext cx="8424936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某制造型企业最近一段时间网络运转十分异常，服务器经常性的假死机，但死机时间并不固定。通过日志和其他分析软件得知，系统死机时待处理任务中存在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大量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TCP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连接任务，很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明显这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就是分布式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拒绝服务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攻击。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这是攻击信息安全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那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个属性？</a:t>
            </a:r>
          </a:p>
        </p:txBody>
      </p:sp>
    </p:spTree>
    <p:extLst>
      <p:ext uri="{BB962C8B-B14F-4D97-AF65-F5344CB8AC3E}">
        <p14:creationId xmlns:p14="http://schemas.microsoft.com/office/powerpoint/2010/main" val="32603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 smtClean="0">
                <a:latin typeface="+mj-ea"/>
              </a:rPr>
              <a:t>1.</a:t>
            </a:r>
            <a:r>
              <a:rPr lang="zh-CN" altLang="en-US" sz="6000" dirty="0" smtClean="0"/>
              <a:t>计算机安全的概念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0512" y="1844824"/>
            <a:ext cx="882645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日，一个称为“想哭”（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WannaCry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）的蠕虫式勒索病毒在全球大范围爆发并蔓延，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多个国家的数十万名用户中招，其中包括医疗、教育等公用事业单位和有名声的大公司。这款病毒对计算机内的文档、图片、程序等实施高强度加密锁定，并向用户索取以比特币支付的赎金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这是攻击信息安全的那一个属性？</a:t>
            </a:r>
          </a:p>
        </p:txBody>
      </p:sp>
    </p:spTree>
    <p:extLst>
      <p:ext uri="{BB962C8B-B14F-4D97-AF65-F5344CB8AC3E}">
        <p14:creationId xmlns:p14="http://schemas.microsoft.com/office/powerpoint/2010/main" val="39298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4800" dirty="0" smtClean="0">
                <a:latin typeface="+mj-ea"/>
              </a:rPr>
              <a:t>2.</a:t>
            </a:r>
            <a:r>
              <a:rPr lang="zh-CN" altLang="en-US" sz="4800" dirty="0" smtClean="0"/>
              <a:t>计算机安全研究的意义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计算机安全是国家安全的重要保障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</a:rPr>
              <a:t>习近平主席在</a:t>
            </a:r>
            <a:r>
              <a:rPr lang="en-US" altLang="zh-CN" dirty="0" smtClean="0">
                <a:latin typeface="+mn-ea"/>
              </a:rPr>
              <a:t>2014</a:t>
            </a:r>
            <a:r>
              <a:rPr lang="zh-CN" altLang="en-US" dirty="0" smtClean="0">
                <a:latin typeface="+mn-ea"/>
              </a:rPr>
              <a:t>年指出：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“没有网络安全就没有国家安全，没有信息化就没有现代化”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en-US" altLang="zh-CN" dirty="0" smtClean="0"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12125</TotalTime>
  <Words>4147</Words>
  <Application>Microsoft Office PowerPoint</Application>
  <PresentationFormat>A4 纸张(210x297 毫米)</PresentationFormat>
  <Paragraphs>283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MS PGothic</vt:lpstr>
      <vt:lpstr>华文楷体</vt:lpstr>
      <vt:lpstr>楷体_GB2312</vt:lpstr>
      <vt:lpstr>楷体_GB2312 (正文)</vt:lpstr>
      <vt:lpstr>隶书</vt:lpstr>
      <vt:lpstr>宋体</vt:lpstr>
      <vt:lpstr>微软雅黑</vt:lpstr>
      <vt:lpstr>Arial</vt:lpstr>
      <vt:lpstr>Calibri</vt:lpstr>
      <vt:lpstr>Tahoma</vt:lpstr>
      <vt:lpstr>Times</vt:lpstr>
      <vt:lpstr>Times New Roman</vt:lpstr>
      <vt:lpstr>Wingdings</vt:lpstr>
      <vt:lpstr>安全导论</vt:lpstr>
      <vt:lpstr>1_安全导论</vt:lpstr>
      <vt:lpstr>自定义设计方案</vt:lpstr>
      <vt:lpstr>第1讲 计算机安全导论概述</vt:lpstr>
      <vt:lpstr>大  纲</vt:lpstr>
      <vt:lpstr>1.计算机安全的概念</vt:lpstr>
      <vt:lpstr>1.计算机安全的概念</vt:lpstr>
      <vt:lpstr>1.计算机安全的概念</vt:lpstr>
      <vt:lpstr>1.计算机安全的概念</vt:lpstr>
      <vt:lpstr>1.计算机安全的概念</vt:lpstr>
      <vt:lpstr>1.计算机安全的概念</vt:lpstr>
      <vt:lpstr>2.计算机安全研究的意义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核心安全概念</vt:lpstr>
      <vt:lpstr>核心安全概念</vt:lpstr>
      <vt:lpstr>核心安全概念</vt:lpstr>
      <vt:lpstr>核心安全概念</vt:lpstr>
      <vt:lpstr>计算机安全面临的挑战</vt:lpstr>
      <vt:lpstr>3.计算机安全导论的学习内容</vt:lpstr>
      <vt:lpstr>4.计算机安全导论的学习目的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qiuzhlin</cp:lastModifiedBy>
  <cp:revision>721</cp:revision>
  <cp:lastPrinted>2014-08-23T14:47:45Z</cp:lastPrinted>
  <dcterms:created xsi:type="dcterms:W3CDTF">2003-05-17T02:00:08Z</dcterms:created>
  <dcterms:modified xsi:type="dcterms:W3CDTF">2022-09-08T02:14:59Z</dcterms:modified>
</cp:coreProperties>
</file>