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8"/>
  </p:notesMasterIdLst>
  <p:handoutMasterIdLst>
    <p:handoutMasterId r:id="rId29"/>
  </p:handoutMasterIdLst>
  <p:sldIdLst>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94" d="100"/>
          <a:sy n="94" d="100"/>
        </p:scale>
        <p:origin x="2184" y="8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E01DA393-C84B-4211-9911-DCF5B21E7A52}" type="slidenum">
              <a:rPr lang="en-AU" altLang="zh-CN"/>
              <a:pPr/>
              <a:t>10</a:t>
            </a:fld>
            <a:endParaRPr lang="en-AU"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Alert Protocol is used to convey SSL-related alerts to the peer entity. As with other applications that use SSL, alert messages are compressed and encrypted, as specified by the current state.</a:t>
            </a:r>
          </a:p>
          <a:p>
            <a:pPr eaLnBrk="1" hangingPunct="1"/>
            <a:r>
              <a:rPr lang="en-US" altLang="zh-CN" smtClean="0">
                <a:latin typeface="Arial" charset="0"/>
                <a:cs typeface="Arial" charset="0"/>
              </a:rPr>
              <a:t>Each message in this protocol consists of two bytes (as shown in Stallings Figure 16.5b), the first takes the value warning(1) or fatal(2) to convey the severity of the message. The second byte contains a code that indicates the specific alert. The first group shown are the fatal alerts, the others are warnings.</a:t>
            </a:r>
          </a:p>
        </p:txBody>
      </p:sp>
    </p:spTree>
    <p:extLst>
      <p:ext uri="{BB962C8B-B14F-4D97-AF65-F5344CB8AC3E}">
        <p14:creationId xmlns:p14="http://schemas.microsoft.com/office/powerpoint/2010/main" val="960641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6439452-ECCB-4EAB-8646-28923E082357}" type="slidenum">
              <a:rPr lang="en-AU" altLang="zh-CN"/>
              <a:pPr/>
              <a:t>11</a:t>
            </a:fld>
            <a:endParaRPr lang="en-AU"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most complex part of SSL is the Handshake Protocol. This protocol allows the server and client to authenticate each other and to negotiate an encryption and MAC algorithm and cryptographic keys to be used to protect data sent in an SSL record. The Handshake Protocol is used before any application data is transmitted. The Handshake Protocol consists of a series of messages exchanged by client and server, which have the format shown in Stallings Figure 16.5c, and which can be viewed in 4 phases:</a:t>
            </a:r>
          </a:p>
          <a:p>
            <a:pPr eaLnBrk="1" hangingPunct="1">
              <a:buFontTx/>
              <a:buChar char="•"/>
            </a:pPr>
            <a:r>
              <a:rPr lang="en-US" altLang="zh-CN" smtClean="0">
                <a:latin typeface="Arial" charset="0"/>
                <a:cs typeface="Arial" charset="0"/>
              </a:rPr>
              <a:t>Phase 1. Establish Security Capabilities - this phase is used  by the client to initiate a logical connection and to establish the security capabilities that will be associated with it</a:t>
            </a:r>
          </a:p>
          <a:p>
            <a:pPr eaLnBrk="1" hangingPunct="1">
              <a:buFontTx/>
              <a:buChar char="•"/>
            </a:pPr>
            <a:r>
              <a:rPr lang="en-US" altLang="zh-CN" smtClean="0">
                <a:latin typeface="Arial" charset="0"/>
                <a:cs typeface="Arial" charset="0"/>
              </a:rPr>
              <a:t>Phase 2. Server Authentication and Key Exchange - the server begins this phase by sending its certificate if it needs to be authenticated.</a:t>
            </a:r>
          </a:p>
          <a:p>
            <a:pPr eaLnBrk="1" hangingPunct="1">
              <a:buFontTx/>
              <a:buChar char="•"/>
            </a:pPr>
            <a:r>
              <a:rPr lang="en-US" altLang="zh-CN" smtClean="0">
                <a:latin typeface="Arial" charset="0"/>
                <a:cs typeface="Arial" charset="0"/>
              </a:rPr>
              <a:t>Phase 3. Client Authentication and Key Exchange - the client should verify that the server provided a valid certificate if required and check that the server_hello parameters are acceptable</a:t>
            </a:r>
          </a:p>
          <a:p>
            <a:pPr eaLnBrk="1" hangingPunct="1">
              <a:buFontTx/>
              <a:buChar char="•"/>
            </a:pPr>
            <a:r>
              <a:rPr lang="en-US" altLang="zh-CN" smtClean="0">
                <a:latin typeface="Arial" charset="0"/>
                <a:cs typeface="Arial" charset="0"/>
              </a:rPr>
              <a:t>Phase 4. Finish - this phase completes the setting up of a secure connection. The client sends a change_cipher_spec message and copies the pending CipherSpec into the current CipherSpec. At this point the handshake is complete and the client and server may begin to exchange application layer data. </a:t>
            </a:r>
          </a:p>
          <a:p>
            <a:pPr eaLnBrk="1" hangingPunct="1"/>
            <a:endParaRPr lang="en-US" altLang="zh-CN" smtClean="0">
              <a:latin typeface="Arial" charset="0"/>
              <a:cs typeface="Arial" charset="0"/>
            </a:endParaRPr>
          </a:p>
        </p:txBody>
      </p:sp>
    </p:spTree>
    <p:extLst>
      <p:ext uri="{BB962C8B-B14F-4D97-AF65-F5344CB8AC3E}">
        <p14:creationId xmlns:p14="http://schemas.microsoft.com/office/powerpoint/2010/main" val="1160600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062E436-9DAE-43FA-B66B-B725B21B730D}" type="slidenum">
              <a:rPr lang="en-AU" altLang="zh-CN"/>
              <a:pPr/>
              <a:t>12</a:t>
            </a:fld>
            <a:endParaRPr lang="en-AU"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Stallings Figure 5.6 shows the initial exchange needed to establish a logical connection between client and server. The exchange can be viewed as having the four phases discussed previously. Additional details on the operation of these phases is given in the text.</a:t>
            </a:r>
            <a:endParaRPr lang="en-AU" altLang="zh-CN" smtClean="0">
              <a:latin typeface="Arial" charset="0"/>
              <a:cs typeface="Arial" charset="0"/>
            </a:endParaRPr>
          </a:p>
        </p:txBody>
      </p:sp>
    </p:spTree>
    <p:extLst>
      <p:ext uri="{BB962C8B-B14F-4D97-AF65-F5344CB8AC3E}">
        <p14:creationId xmlns:p14="http://schemas.microsoft.com/office/powerpoint/2010/main" val="76753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pPr eaLnBrk="1" hangingPunct="1"/>
            <a:r>
              <a:rPr lang="en-US" altLang="zh-CN" smtClean="0">
                <a:latin typeface="Arial" charset="0"/>
              </a:rPr>
              <a:t>Two further items are of interest: the creation of a shared master secret by means of the key exchange, and the generation of cryptographic parameters from the master secret. </a:t>
            </a:r>
          </a:p>
          <a:p>
            <a:pPr eaLnBrk="1" hangingPunct="1"/>
            <a:r>
              <a:rPr lang="en-US" altLang="zh-CN" smtClean="0">
                <a:latin typeface="Arial" charset="0"/>
              </a:rPr>
              <a:t>The shared master secret is a one-time 48-byte value (384 bits) generated for this session by means of secure key exchange. The creation is in two stages. First, a pre_master_secret is exchanged. Second, the master_secret is calculated by both parties. For pre_master_secret exchange, there are two possibilities, using either RSA or Diffie-Hellman. Both sides now compute the master_secret by hashing the relevant information, as detailed in the text.</a:t>
            </a:r>
          </a:p>
          <a:p>
            <a:pPr eaLnBrk="1" hangingPunct="1"/>
            <a:r>
              <a:rPr lang="en-US" altLang="zh-CN" smtClean="0">
                <a:latin typeface="Arial" charset="0"/>
              </a:rPr>
              <a:t>CipherSpecs require a client write MAC secret, a server write MAC secret, a client write key, a server write key, a client write IV, and a server write IV, which are generated from the master secret in that order. These parameters are generated from the master secret by hashing the master secret into a sequence of secure bytes of sufficient length for all needed parameters.</a:t>
            </a:r>
          </a:p>
        </p:txBody>
      </p:sp>
      <p:sp>
        <p:nvSpPr>
          <p:cNvPr id="32772" name="Slide Number Placeholder 3"/>
          <p:cNvSpPr>
            <a:spLocks noGrp="1"/>
          </p:cNvSpPr>
          <p:nvPr>
            <p:ph type="sldNum" sz="quarter" idx="5"/>
          </p:nvPr>
        </p:nvSpPr>
        <p:spPr>
          <a:noFill/>
        </p:spPr>
        <p:txBody>
          <a:bodyPr/>
          <a:lstStyle/>
          <a:p>
            <a:fld id="{A52295BC-4770-4172-BF06-0477447A396E}" type="slidenum">
              <a:rPr lang="en-AU" altLang="zh-CN"/>
              <a:pPr/>
              <a:t>13</a:t>
            </a:fld>
            <a:endParaRPr lang="en-AU" altLang="zh-CN"/>
          </a:p>
        </p:txBody>
      </p:sp>
    </p:spTree>
    <p:extLst>
      <p:ext uri="{BB962C8B-B14F-4D97-AF65-F5344CB8AC3E}">
        <p14:creationId xmlns:p14="http://schemas.microsoft.com/office/powerpoint/2010/main" val="2650008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38E2957-C6CD-4726-AA3C-C425480F2374}" type="slidenum">
              <a:rPr lang="en-AU" altLang="zh-CN"/>
              <a:pPr/>
              <a:t>14</a:t>
            </a:fld>
            <a:endParaRPr lang="en-AU" altLang="zh-CN"/>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p:spPr>
        <p:txBody>
          <a:bodyPr/>
          <a:lstStyle/>
          <a:p>
            <a:pPr eaLnBrk="1" hangingPunct="1"/>
            <a:r>
              <a:rPr lang="en-US" altLang="zh-CN" smtClean="0">
                <a:latin typeface="Arial" charset="0"/>
                <a:cs typeface="Arial" charset="0"/>
              </a:rPr>
              <a:t>TLS is an IETF standardization initiative whose goal is to produce an Internet standard version of SSL. TLS is defined as a Proposed Internet Standard in RFC 2246. RFC 2246 is very similar to SSLv3, but with a number of minor differences in the areas shown, as discussed in the text.</a:t>
            </a:r>
          </a:p>
        </p:txBody>
      </p:sp>
    </p:spTree>
    <p:extLst>
      <p:ext uri="{BB962C8B-B14F-4D97-AF65-F5344CB8AC3E}">
        <p14:creationId xmlns:p14="http://schemas.microsoft.com/office/powerpoint/2010/main" val="3519161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pPr eaLnBrk="1" hangingPunct="1"/>
            <a:r>
              <a:rPr lang="en-US" altLang="zh-CN" smtClean="0">
                <a:latin typeface="Arial" charset="0"/>
                <a:cs typeface="Arial" charset="0"/>
              </a:rPr>
              <a:t>HTTPS (HTTP over SSL) refers to the combination of HTTP and SSL to implement secure communication between a Web browser and a Web server. The HTTPS capability is built into all modern Web browsers. Its use depends on the Web server supporting HTTPS communication. The principal difference seen by a user of a web browser is that URL (uniform resource locator) addresses begin with https:// rather than http://. A normal HTTP connection uses port 80. If HTTPS is specified, port 443 is specified, which invokes SSL.  When HTTPS is used, the following elements of the communication are encrypted:  URL of the requested document, Contents of the document, Contents of browser forms (filled in by browser user), Cookies sent from browser to server and from server to browser, and Contents of HTTP header. HTTPS is documented in RFC 2818, </a:t>
            </a:r>
            <a:r>
              <a:rPr lang="en-US" altLang="zh-CN" i="1" smtClean="0">
                <a:latin typeface="Arial" charset="0"/>
                <a:cs typeface="Arial" charset="0"/>
              </a:rPr>
              <a:t>HTTP Over TLS</a:t>
            </a:r>
            <a:r>
              <a:rPr lang="en-US" altLang="zh-CN" smtClean="0">
                <a:latin typeface="Arial" charset="0"/>
                <a:cs typeface="Arial" charset="0"/>
              </a:rPr>
              <a:t>. There is no fundamental change in using HTTP over either SSL or TLS, and both implementations are referred to as HTTPS. </a:t>
            </a:r>
          </a:p>
        </p:txBody>
      </p:sp>
      <p:sp>
        <p:nvSpPr>
          <p:cNvPr id="36868" name="Slide Number Placeholder 3"/>
          <p:cNvSpPr>
            <a:spLocks noGrp="1"/>
          </p:cNvSpPr>
          <p:nvPr>
            <p:ph type="sldNum" sz="quarter" idx="5"/>
          </p:nvPr>
        </p:nvSpPr>
        <p:spPr>
          <a:noFill/>
        </p:spPr>
        <p:txBody>
          <a:bodyPr/>
          <a:lstStyle/>
          <a:p>
            <a:fld id="{D510D476-C8DA-4134-B693-CB1DDA8361E1}" type="slidenum">
              <a:rPr lang="en-AU" altLang="zh-CN"/>
              <a:pPr/>
              <a:t>15</a:t>
            </a:fld>
            <a:endParaRPr lang="en-AU" altLang="zh-CN"/>
          </a:p>
        </p:txBody>
      </p:sp>
    </p:spTree>
    <p:extLst>
      <p:ext uri="{BB962C8B-B14F-4D97-AF65-F5344CB8AC3E}">
        <p14:creationId xmlns:p14="http://schemas.microsoft.com/office/powerpoint/2010/main" val="2103402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pPr eaLnBrk="1" hangingPunct="1"/>
            <a:r>
              <a:rPr lang="en-US" altLang="zh-CN" sz="1100" dirty="0" smtClean="0">
                <a:latin typeface="Arial" charset="0"/>
              </a:rPr>
              <a:t>For HTTPS, the agent acting as the HTTP client also acts as the TLS client. The client initiates a connection to the server on the appropriate port and then sends the TLS </a:t>
            </a:r>
            <a:r>
              <a:rPr lang="en-US" altLang="zh-CN" sz="1100" dirty="0" err="1" smtClean="0">
                <a:latin typeface="Arial" charset="0"/>
              </a:rPr>
              <a:t>ClientHello</a:t>
            </a:r>
            <a:r>
              <a:rPr lang="en-US" altLang="zh-CN" sz="1100" dirty="0" smtClean="0">
                <a:latin typeface="Arial" charset="0"/>
              </a:rPr>
              <a:t> to begin the TLS handshake. When the TLS handshake has finished. The client may then initiate the first HTTP request. All HTTP data is to be sent as TLS application data. Normal HTTP behavior, including retained connections is followed. </a:t>
            </a:r>
          </a:p>
          <a:p>
            <a:pPr eaLnBrk="1" hangingPunct="1"/>
            <a:r>
              <a:rPr lang="en-US" altLang="zh-CN" sz="1100" dirty="0" smtClean="0">
                <a:latin typeface="Arial" charset="0"/>
              </a:rPr>
              <a:t>An HTTP client or server can indicate the closing of a connection by including in an HTTP record: “Connection: close”. This indicates that the connection will be closed after this record is delivered. The closure of an HTTPS connection requires that TLS close the connection with the peer TLS entity on the remote side, which will involve closing the underlying TCP connection. At the TLS level, the proper way to close a connection is for each side to use the TLS alert protocol to send a </a:t>
            </a:r>
            <a:r>
              <a:rPr lang="en-US" altLang="zh-CN" sz="1100" dirty="0" err="1" smtClean="0">
                <a:latin typeface="Arial" charset="0"/>
              </a:rPr>
              <a:t>close_notify</a:t>
            </a:r>
            <a:r>
              <a:rPr lang="en-US" altLang="zh-CN" sz="1100" dirty="0" smtClean="0">
                <a:latin typeface="Arial" charset="0"/>
              </a:rPr>
              <a:t> alert. TLS implementations must initiate an exchange of closure alerts before closing a connection. A TLS implementation may, after sending a closure alert, close the connection without waiting for the peer to send its closure alert, generating an "incomplete close". Note that an implementation that does this may choose to reuse the session. This should only be done when the application knows (typically through detecting HTTP message boundaries) that it has received all the message data that it cares about.  HTTP clients must also be able to cope with a situation in which the underlying TCP connection is terminated without a prior </a:t>
            </a:r>
            <a:r>
              <a:rPr lang="en-US" altLang="zh-CN" sz="1100" dirty="0" err="1" smtClean="0">
                <a:latin typeface="Arial" charset="0"/>
              </a:rPr>
              <a:t>close_notify</a:t>
            </a:r>
            <a:r>
              <a:rPr lang="en-US" altLang="zh-CN" sz="1100" dirty="0" smtClean="0">
                <a:latin typeface="Arial" charset="0"/>
              </a:rPr>
              <a:t> alert and without a Connection: close indicator. Such a situation could be due to a programming error on the server, or a communication error that causes the TCP connection to drop. However, the unannounced TCP closure could be evidence of some sort of attack. So the HTTPS client should issue some sort of security warning when this occurs. </a:t>
            </a:r>
          </a:p>
        </p:txBody>
      </p:sp>
      <p:sp>
        <p:nvSpPr>
          <p:cNvPr id="38916" name="Slide Number Placeholder 3"/>
          <p:cNvSpPr>
            <a:spLocks noGrp="1"/>
          </p:cNvSpPr>
          <p:nvPr>
            <p:ph type="sldNum" sz="quarter" idx="5"/>
          </p:nvPr>
        </p:nvSpPr>
        <p:spPr>
          <a:noFill/>
        </p:spPr>
        <p:txBody>
          <a:bodyPr/>
          <a:lstStyle/>
          <a:p>
            <a:fld id="{2C23C256-BA2D-4DBC-B8CD-EB13417653EC}" type="slidenum">
              <a:rPr lang="en-AU" altLang="zh-CN"/>
              <a:pPr/>
              <a:t>16</a:t>
            </a:fld>
            <a:endParaRPr lang="en-AU" altLang="zh-CN"/>
          </a:p>
        </p:txBody>
      </p:sp>
    </p:spTree>
    <p:extLst>
      <p:ext uri="{BB962C8B-B14F-4D97-AF65-F5344CB8AC3E}">
        <p14:creationId xmlns:p14="http://schemas.microsoft.com/office/powerpoint/2010/main" val="3156243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pPr eaLnBrk="1" hangingPunct="1"/>
            <a:r>
              <a:rPr lang="en-US" altLang="zh-CN" smtClean="0">
                <a:latin typeface="Arial" charset="0"/>
              </a:rPr>
              <a:t>Secure Shell (SSH) is a protocol for secure network communications designed to be relatively simple and inexpensive to implement. The initial version, SSH1 was focused on providing a secure remote logon facility to replace TELNET and other remote logon schemes that provided no security. SSH also provides a more general client/server capability and can be used for such network functions as file transfer and email. A new version, SSH2, fixes a number of security flaws in the original scheme. SSH2 is documented as a proposed standard in IETF RFCs 4250 through 4254.  SSH client and server applications are widely available for most operating systems. It has become the method of choice for remote login and X tunneling and is a rapidly becoming one of the most pervasive applications for encryption technology outside of embedded systems. </a:t>
            </a:r>
          </a:p>
        </p:txBody>
      </p:sp>
      <p:sp>
        <p:nvSpPr>
          <p:cNvPr id="40964" name="Slide Number Placeholder 3"/>
          <p:cNvSpPr>
            <a:spLocks noGrp="1"/>
          </p:cNvSpPr>
          <p:nvPr>
            <p:ph type="sldNum" sz="quarter" idx="5"/>
          </p:nvPr>
        </p:nvSpPr>
        <p:spPr>
          <a:noFill/>
        </p:spPr>
        <p:txBody>
          <a:bodyPr/>
          <a:lstStyle/>
          <a:p>
            <a:fld id="{D780CBA8-9002-4881-8A4A-BB94AD8D5BED}" type="slidenum">
              <a:rPr lang="en-AU" altLang="zh-CN"/>
              <a:pPr/>
              <a:t>17</a:t>
            </a:fld>
            <a:endParaRPr lang="en-AU" altLang="zh-CN"/>
          </a:p>
        </p:txBody>
      </p:sp>
    </p:spTree>
    <p:extLst>
      <p:ext uri="{BB962C8B-B14F-4D97-AF65-F5344CB8AC3E}">
        <p14:creationId xmlns:p14="http://schemas.microsoft.com/office/powerpoint/2010/main" val="92141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r>
              <a:rPr lang="en-US" altLang="zh-CN" smtClean="0">
                <a:latin typeface="Arial" charset="0"/>
              </a:rPr>
              <a:t>SSH is organized as three protocols that typically run on top of TCP (Stallings Figure 5.8):  </a:t>
            </a:r>
          </a:p>
          <a:p>
            <a:pPr eaLnBrk="1" hangingPunct="1"/>
            <a:r>
              <a:rPr lang="en-US" altLang="zh-CN" smtClean="0">
                <a:latin typeface="Arial" charset="0"/>
              </a:rPr>
              <a:t>• </a:t>
            </a:r>
            <a:r>
              <a:rPr lang="en-US" altLang="zh-CN" b="1" smtClean="0">
                <a:latin typeface="Arial" charset="0"/>
              </a:rPr>
              <a:t>Transport Layer Protocol: </a:t>
            </a:r>
            <a:r>
              <a:rPr lang="en-US" altLang="zh-CN" smtClean="0">
                <a:latin typeface="Arial" charset="0"/>
              </a:rPr>
              <a:t>Provides server authentication, data confidentiality, and data integrity with forward secrecy (i.e., if a key is compromised during one session, the knowledge does not affect the security of earlier sessions). The transport layer may optionally provide compression. </a:t>
            </a:r>
          </a:p>
          <a:p>
            <a:pPr eaLnBrk="1" hangingPunct="1"/>
            <a:r>
              <a:rPr lang="en-US" altLang="zh-CN" b="1" smtClean="0">
                <a:latin typeface="Arial" charset="0"/>
              </a:rPr>
              <a:t>• User Authentication Protocol</a:t>
            </a:r>
            <a:r>
              <a:rPr lang="en-US" altLang="zh-CN" smtClean="0">
                <a:latin typeface="Arial" charset="0"/>
              </a:rPr>
              <a:t>: Authenticates the user to the server. </a:t>
            </a:r>
          </a:p>
          <a:p>
            <a:pPr eaLnBrk="1" hangingPunct="1"/>
            <a:r>
              <a:rPr lang="en-US" altLang="zh-CN" b="1" smtClean="0">
                <a:latin typeface="Arial" charset="0"/>
              </a:rPr>
              <a:t>• Connection Protocol: </a:t>
            </a:r>
            <a:r>
              <a:rPr lang="en-US" altLang="zh-CN" smtClean="0">
                <a:latin typeface="Arial" charset="0"/>
              </a:rPr>
              <a:t>Multiplexes multiple logical communications channels over a single underlying SSH connection. </a:t>
            </a:r>
          </a:p>
        </p:txBody>
      </p:sp>
      <p:sp>
        <p:nvSpPr>
          <p:cNvPr id="43012" name="Slide Number Placeholder 3"/>
          <p:cNvSpPr>
            <a:spLocks noGrp="1"/>
          </p:cNvSpPr>
          <p:nvPr>
            <p:ph type="sldNum" sz="quarter" idx="5"/>
          </p:nvPr>
        </p:nvSpPr>
        <p:spPr>
          <a:noFill/>
        </p:spPr>
        <p:txBody>
          <a:bodyPr/>
          <a:lstStyle/>
          <a:p>
            <a:fld id="{F4436870-4AC9-48BC-BEAE-C9E129B98362}" type="slidenum">
              <a:rPr lang="en-AU" altLang="zh-CN"/>
              <a:pPr/>
              <a:t>18</a:t>
            </a:fld>
            <a:endParaRPr lang="en-AU" altLang="zh-CN"/>
          </a:p>
        </p:txBody>
      </p:sp>
    </p:spTree>
    <p:extLst>
      <p:ext uri="{BB962C8B-B14F-4D97-AF65-F5344CB8AC3E}">
        <p14:creationId xmlns:p14="http://schemas.microsoft.com/office/powerpoint/2010/main" val="3648326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xfrm>
            <a:off x="685800" y="4343400"/>
            <a:ext cx="5486400" cy="4341813"/>
          </a:xfrm>
          <a:noFill/>
          <a:ln/>
        </p:spPr>
        <p:txBody>
          <a:bodyPr/>
          <a:lstStyle/>
          <a:p>
            <a:pPr eaLnBrk="1" hangingPunct="1"/>
            <a:r>
              <a:rPr lang="en-US" altLang="zh-CN" sz="1100" smtClean="0">
                <a:latin typeface="Arial" charset="0"/>
              </a:rPr>
              <a:t>Server authentication occurs at the transport layer, based on the server possessing a public/private key pair. The server host key is used during key exchange to authenticate the identity of the host. For this to be possible, the client must have a priori knowledge of the server's public host key.</a:t>
            </a:r>
          </a:p>
          <a:p>
            <a:pPr eaLnBrk="1" hangingPunct="1"/>
            <a:r>
              <a:rPr lang="en-US" altLang="zh-CN" sz="1100" smtClean="0">
                <a:latin typeface="Arial" charset="0"/>
              </a:rPr>
              <a:t>Next, consider events in the SSH Transport Layer Protocol. First, a client establishes a TCP connection to the server. Once the connection is established, the client and server exchange data, referred to as packets, in the data field of a TCP segment. Each packet has the format shown in Stallings Figure 16.10 and described in the text. </a:t>
            </a:r>
          </a:p>
          <a:p>
            <a:pPr eaLnBrk="1" hangingPunct="1"/>
            <a:r>
              <a:rPr lang="en-US" altLang="zh-CN" sz="1100" smtClean="0">
                <a:latin typeface="Arial" charset="0"/>
              </a:rPr>
              <a:t>The SSH Transport Layer packet exchange consists of a sequence of steps. The first step, the </a:t>
            </a:r>
            <a:r>
              <a:rPr lang="en-US" altLang="zh-CN" sz="1100" b="1" smtClean="0">
                <a:latin typeface="Arial" charset="0"/>
              </a:rPr>
              <a:t>identification string exchange</a:t>
            </a:r>
            <a:r>
              <a:rPr lang="en-US" altLang="zh-CN" sz="1100" smtClean="0">
                <a:latin typeface="Arial" charset="0"/>
              </a:rPr>
              <a:t>, begins with the client sending a packet with an identification string. Next comes </a:t>
            </a:r>
            <a:r>
              <a:rPr lang="en-US" altLang="zh-CN" sz="1100" b="1" smtClean="0">
                <a:latin typeface="Arial" charset="0"/>
              </a:rPr>
              <a:t>algorithm negotiation</a:t>
            </a:r>
            <a:r>
              <a:rPr lang="en-US" altLang="zh-CN" sz="1100" smtClean="0">
                <a:latin typeface="Arial" charset="0"/>
              </a:rPr>
              <a:t>. Each side sends an SSH_MSG_KEXINIT containing lists of supported algorithms, one list for each type of cryptographic algorithm, in the order of preference to the sender. For each category, the algorithm chosen is the first algorithm on the client's list that is also supported by the server.  The next step is </a:t>
            </a:r>
            <a:r>
              <a:rPr lang="en-US" altLang="zh-CN" sz="1100" b="1" smtClean="0">
                <a:latin typeface="Arial" charset="0"/>
              </a:rPr>
              <a:t>key exchange</a:t>
            </a:r>
            <a:r>
              <a:rPr lang="en-US" altLang="zh-CN" sz="1100" smtClean="0">
                <a:latin typeface="Arial" charset="0"/>
              </a:rPr>
              <a:t>. The specification allows for alternative methods of key exchange, but at present only two versions of Diffie-Hellman key exchange are specified. As a result of these steps, the two sides now share a master key </a:t>
            </a:r>
            <a:r>
              <a:rPr lang="en-US" altLang="zh-CN" sz="1100" i="1" smtClean="0">
                <a:latin typeface="Arial" charset="0"/>
              </a:rPr>
              <a:t>K</a:t>
            </a:r>
            <a:r>
              <a:rPr lang="en-US" altLang="zh-CN" sz="1100" smtClean="0">
                <a:latin typeface="Arial" charset="0"/>
              </a:rPr>
              <a:t>. In addition, the server has been authenticated to the client. The </a:t>
            </a:r>
            <a:r>
              <a:rPr lang="en-US" altLang="zh-CN" sz="1100" b="1" smtClean="0">
                <a:latin typeface="Arial" charset="0"/>
              </a:rPr>
              <a:t>end of key exchange</a:t>
            </a:r>
            <a:r>
              <a:rPr lang="en-US" altLang="zh-CN" sz="1100" smtClean="0">
                <a:latin typeface="Arial" charset="0"/>
              </a:rPr>
              <a:t> is signaled by the exchange of SSH_MSG_NEWKEYS packets. At this point, both sides may start using the keys generated from </a:t>
            </a:r>
            <a:r>
              <a:rPr lang="en-US" altLang="zh-CN" sz="1100" i="1" smtClean="0">
                <a:latin typeface="Arial" charset="0"/>
              </a:rPr>
              <a:t>K</a:t>
            </a:r>
            <a:r>
              <a:rPr lang="en-US" altLang="zh-CN" sz="1100" smtClean="0">
                <a:latin typeface="Arial" charset="0"/>
              </a:rPr>
              <a:t>, as discussed subsequently.  The final step is </a:t>
            </a:r>
            <a:r>
              <a:rPr lang="en-US" altLang="zh-CN" sz="1100" b="1" smtClean="0">
                <a:latin typeface="Arial" charset="0"/>
              </a:rPr>
              <a:t>service request</a:t>
            </a:r>
            <a:r>
              <a:rPr lang="en-US" altLang="zh-CN" sz="1100" smtClean="0">
                <a:latin typeface="Arial" charset="0"/>
              </a:rPr>
              <a:t>. The client sends an SSH_MSG_SERVICE_REQUEST packet to request either the User Authentication or the Connection Protocol. Subsequent to this, all data is exchanged as the payload of an SSH Transport Layer packet, protected by encryption and MAC. </a:t>
            </a:r>
          </a:p>
        </p:txBody>
      </p:sp>
      <p:sp>
        <p:nvSpPr>
          <p:cNvPr id="45060" name="Slide Number Placeholder 3"/>
          <p:cNvSpPr>
            <a:spLocks noGrp="1"/>
          </p:cNvSpPr>
          <p:nvPr>
            <p:ph type="sldNum" sz="quarter" idx="5"/>
          </p:nvPr>
        </p:nvSpPr>
        <p:spPr>
          <a:noFill/>
        </p:spPr>
        <p:txBody>
          <a:bodyPr/>
          <a:lstStyle/>
          <a:p>
            <a:fld id="{99D63315-F6EC-4A38-9690-C0745AD175A3}" type="slidenum">
              <a:rPr lang="en-AU" altLang="zh-CN"/>
              <a:pPr/>
              <a:t>19</a:t>
            </a:fld>
            <a:endParaRPr lang="en-AU" altLang="zh-CN"/>
          </a:p>
        </p:txBody>
      </p:sp>
    </p:spTree>
    <p:extLst>
      <p:ext uri="{BB962C8B-B14F-4D97-AF65-F5344CB8AC3E}">
        <p14:creationId xmlns:p14="http://schemas.microsoft.com/office/powerpoint/2010/main" val="306205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07DE7BC2-558F-4CED-AEFE-D059045474C8}" type="slidenum">
              <a:rPr lang="en-AU" altLang="zh-CN"/>
              <a:pPr/>
              <a:t>2</a:t>
            </a:fld>
            <a:endParaRPr lang="en-AU"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World Wide Web is widely used by businesses, government agencies, and many individuals. But the Internet and the Web are extremely vulnerable to compromises of various sorts, with a range of threats as shown briefly above, and in detail in Stallings Table 5.1. These can be described as passive attacks including eavesdropping on network traffic between browser and server and gaining access to information on a Web site that is supposed to be restricted; and active attacks including impersonating another user, altering messages in transit between client and server, and altering information on a Web site. The web needs added security mechanisms to address these threats.</a:t>
            </a:r>
          </a:p>
        </p:txBody>
      </p:sp>
    </p:spTree>
    <p:extLst>
      <p:ext uri="{BB962C8B-B14F-4D97-AF65-F5344CB8AC3E}">
        <p14:creationId xmlns:p14="http://schemas.microsoft.com/office/powerpoint/2010/main" val="3033294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pPr eaLnBrk="1" hangingPunct="1"/>
            <a:r>
              <a:rPr lang="en-US" altLang="zh-CN" dirty="0" smtClean="0">
                <a:latin typeface="Arial" charset="0"/>
              </a:rPr>
              <a:t>The User Authentication Protocol provides the means by which the client is authenticated to the server. Three types of messages are always used in the User Authentication Protocol. Authentication requests from the client have type  SSH_MSG_USERAUTH_REQUEST. If the server either (a) rejects the authentication request, or (b) accepts the request but requires one or more additional authentication methods, the server sends a SSH_MSG_USERAUTH_FAILURE message that includes a list of methods that may productively continue the dialog. If the server accepts authentication then it sends a single byte message, SSH_MSG_USERAUTH_SUCCESS.</a:t>
            </a:r>
          </a:p>
          <a:p>
            <a:pPr eaLnBrk="1" hangingPunct="1"/>
            <a:r>
              <a:rPr lang="en-US" altLang="zh-CN" dirty="0" smtClean="0">
                <a:latin typeface="Arial" charset="0"/>
              </a:rPr>
              <a:t>The server may require one or more of the following authentication methods:</a:t>
            </a:r>
          </a:p>
          <a:p>
            <a:pPr eaLnBrk="1" hangingPunct="1">
              <a:buFontTx/>
              <a:buChar char="•"/>
            </a:pPr>
            <a:r>
              <a:rPr lang="en-US" altLang="zh-CN" dirty="0" err="1" smtClean="0">
                <a:latin typeface="Arial" charset="0"/>
              </a:rPr>
              <a:t>publickey</a:t>
            </a:r>
            <a:r>
              <a:rPr lang="en-US" altLang="zh-CN" dirty="0" smtClean="0">
                <a:latin typeface="Arial" charset="0"/>
              </a:rPr>
              <a:t> - client sends a message to the server that contains the client's public key, with the message signed by the client's private key</a:t>
            </a:r>
          </a:p>
          <a:p>
            <a:pPr eaLnBrk="1" hangingPunct="1">
              <a:buFontTx/>
              <a:buChar char="•"/>
            </a:pPr>
            <a:r>
              <a:rPr lang="en-US" altLang="zh-CN" dirty="0" smtClean="0">
                <a:latin typeface="Arial" charset="0"/>
              </a:rPr>
              <a:t>password - client sends a message containing a plaintext password, protected by TLS encryption</a:t>
            </a:r>
          </a:p>
          <a:p>
            <a:pPr eaLnBrk="1" hangingPunct="1">
              <a:buFontTx/>
              <a:buChar char="•"/>
            </a:pPr>
            <a:r>
              <a:rPr lang="en-US" altLang="zh-CN" dirty="0" err="1" smtClean="0">
                <a:latin typeface="Arial" charset="0"/>
              </a:rPr>
              <a:t>hostbased</a:t>
            </a:r>
            <a:r>
              <a:rPr lang="en-US" altLang="zh-CN" dirty="0" smtClean="0">
                <a:latin typeface="Arial" charset="0"/>
              </a:rPr>
              <a:t> - authentication is performed on the client's host, rather than the client itself</a:t>
            </a:r>
          </a:p>
          <a:p>
            <a:pPr eaLnBrk="1" hangingPunct="1"/>
            <a:endParaRPr lang="en-US" altLang="zh-CN" dirty="0" smtClean="0">
              <a:latin typeface="Arial" charset="0"/>
            </a:endParaRPr>
          </a:p>
        </p:txBody>
      </p:sp>
      <p:sp>
        <p:nvSpPr>
          <p:cNvPr id="47108" name="Slide Number Placeholder 3"/>
          <p:cNvSpPr>
            <a:spLocks noGrp="1"/>
          </p:cNvSpPr>
          <p:nvPr>
            <p:ph type="sldNum" sz="quarter" idx="5"/>
          </p:nvPr>
        </p:nvSpPr>
        <p:spPr>
          <a:noFill/>
        </p:spPr>
        <p:txBody>
          <a:bodyPr/>
          <a:lstStyle/>
          <a:p>
            <a:fld id="{3E29625E-BA92-4CAF-937E-A3FCE37B579A}" type="slidenum">
              <a:rPr lang="en-AU" altLang="zh-CN"/>
              <a:pPr/>
              <a:t>20</a:t>
            </a:fld>
            <a:endParaRPr lang="en-AU" altLang="zh-CN"/>
          </a:p>
        </p:txBody>
      </p:sp>
    </p:spTree>
    <p:extLst>
      <p:ext uri="{BB962C8B-B14F-4D97-AF65-F5344CB8AC3E}">
        <p14:creationId xmlns:p14="http://schemas.microsoft.com/office/powerpoint/2010/main" val="503668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pPr eaLnBrk="1" hangingPunct="1"/>
            <a:r>
              <a:rPr lang="en-US" altLang="zh-CN" dirty="0" smtClean="0">
                <a:latin typeface="Arial" charset="0"/>
              </a:rPr>
              <a:t>The SSH Connection Protocol runs on top of the SSH Transport Layer Protocol and assumes that a secure authentication connection is in use. That secure authentication connection, referred to as a </a:t>
            </a:r>
            <a:r>
              <a:rPr lang="en-US" altLang="zh-CN" b="1" dirty="0" smtClean="0">
                <a:latin typeface="Arial" charset="0"/>
              </a:rPr>
              <a:t>tunnel </a:t>
            </a:r>
            <a:r>
              <a:rPr lang="en-US" altLang="zh-CN" dirty="0" smtClean="0">
                <a:latin typeface="Arial" charset="0"/>
              </a:rPr>
              <a:t>is used by the Connection Protocol to multiple a number of logical channels. All types of communication using SSH, such as a terminal session, are supported using separate channels. Either side may open a channel. For each channel, each side associates a unique channel number, which need not be the same on both ends. Channels are flow controlled using a window mechanism. No data may be sent to a channel until a message is received to indicate that window space is available.  The life of a channel progresses through three stages: opening a channel, data transfer, and closing a channel. Four channel types are recognized in the SSH Connection Protocol specification: </a:t>
            </a:r>
          </a:p>
          <a:p>
            <a:pPr eaLnBrk="1" hangingPunct="1">
              <a:buFontTx/>
              <a:buChar char="•"/>
            </a:pPr>
            <a:r>
              <a:rPr lang="en-US" altLang="zh-CN" dirty="0" smtClean="0">
                <a:latin typeface="Arial" charset="0"/>
              </a:rPr>
              <a:t>session - remote execution of a program</a:t>
            </a:r>
          </a:p>
          <a:p>
            <a:pPr eaLnBrk="1" hangingPunct="1">
              <a:buFontTx/>
              <a:buChar char="•"/>
            </a:pPr>
            <a:r>
              <a:rPr lang="en-US" altLang="zh-CN" dirty="0" smtClean="0">
                <a:latin typeface="Arial" charset="0"/>
              </a:rPr>
              <a:t>x11 -  X Window System display traffic</a:t>
            </a:r>
          </a:p>
          <a:p>
            <a:pPr eaLnBrk="1" hangingPunct="1">
              <a:buFontTx/>
              <a:buChar char="•"/>
            </a:pPr>
            <a:r>
              <a:rPr lang="en-US" altLang="zh-CN" dirty="0" smtClean="0">
                <a:latin typeface="Arial" charset="0"/>
              </a:rPr>
              <a:t>forwarded-</a:t>
            </a:r>
            <a:r>
              <a:rPr lang="en-US" altLang="zh-CN" dirty="0" err="1" smtClean="0">
                <a:latin typeface="Arial" charset="0"/>
              </a:rPr>
              <a:t>tcpip</a:t>
            </a:r>
            <a:r>
              <a:rPr lang="en-US" altLang="zh-CN" dirty="0" smtClean="0">
                <a:latin typeface="Arial" charset="0"/>
              </a:rPr>
              <a:t> - remote port forwarding</a:t>
            </a:r>
          </a:p>
          <a:p>
            <a:pPr eaLnBrk="1" hangingPunct="1">
              <a:buFontTx/>
              <a:buChar char="•"/>
            </a:pPr>
            <a:r>
              <a:rPr lang="en-US" altLang="zh-CN" dirty="0" smtClean="0">
                <a:latin typeface="Arial" charset="0"/>
              </a:rPr>
              <a:t>direct-</a:t>
            </a:r>
            <a:r>
              <a:rPr lang="en-US" altLang="zh-CN" dirty="0" err="1" smtClean="0">
                <a:latin typeface="Arial" charset="0"/>
              </a:rPr>
              <a:t>tcpip</a:t>
            </a:r>
            <a:r>
              <a:rPr lang="en-US" altLang="zh-CN" dirty="0" smtClean="0">
                <a:latin typeface="Arial" charset="0"/>
              </a:rPr>
              <a:t> - local port forwarding</a:t>
            </a:r>
          </a:p>
        </p:txBody>
      </p:sp>
      <p:sp>
        <p:nvSpPr>
          <p:cNvPr id="49156" name="Slide Number Placeholder 3"/>
          <p:cNvSpPr>
            <a:spLocks noGrp="1"/>
          </p:cNvSpPr>
          <p:nvPr>
            <p:ph type="sldNum" sz="quarter" idx="5"/>
          </p:nvPr>
        </p:nvSpPr>
        <p:spPr>
          <a:noFill/>
        </p:spPr>
        <p:txBody>
          <a:bodyPr/>
          <a:lstStyle/>
          <a:p>
            <a:fld id="{A257E5C8-99FD-4410-A174-5EA412975617}" type="slidenum">
              <a:rPr lang="en-AU" altLang="zh-CN"/>
              <a:pPr/>
              <a:t>21</a:t>
            </a:fld>
            <a:endParaRPr lang="en-AU" altLang="zh-CN"/>
          </a:p>
        </p:txBody>
      </p:sp>
    </p:spTree>
    <p:extLst>
      <p:ext uri="{BB962C8B-B14F-4D97-AF65-F5344CB8AC3E}">
        <p14:creationId xmlns:p14="http://schemas.microsoft.com/office/powerpoint/2010/main" val="151162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pPr eaLnBrk="1" hangingPunct="1"/>
            <a:r>
              <a:rPr lang="en-US" altLang="zh-CN" smtClean="0">
                <a:latin typeface="Arial" charset="0"/>
              </a:rPr>
              <a:t>Stallings Figure 5.11 provides an example of Connection Protocol Exchange. </a:t>
            </a:r>
          </a:p>
        </p:txBody>
      </p:sp>
      <p:sp>
        <p:nvSpPr>
          <p:cNvPr id="51204" name="Slide Number Placeholder 3"/>
          <p:cNvSpPr>
            <a:spLocks noGrp="1"/>
          </p:cNvSpPr>
          <p:nvPr>
            <p:ph type="sldNum" sz="quarter" idx="5"/>
          </p:nvPr>
        </p:nvSpPr>
        <p:spPr>
          <a:noFill/>
        </p:spPr>
        <p:txBody>
          <a:bodyPr/>
          <a:lstStyle/>
          <a:p>
            <a:fld id="{9A314311-5425-46EA-A896-4EF51F5F9A72}" type="slidenum">
              <a:rPr lang="en-AU" altLang="zh-CN"/>
              <a:pPr/>
              <a:t>22</a:t>
            </a:fld>
            <a:endParaRPr lang="en-AU" altLang="zh-CN"/>
          </a:p>
        </p:txBody>
      </p:sp>
    </p:spTree>
    <p:extLst>
      <p:ext uri="{BB962C8B-B14F-4D97-AF65-F5344CB8AC3E}">
        <p14:creationId xmlns:p14="http://schemas.microsoft.com/office/powerpoint/2010/main" val="844062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pPr eaLnBrk="1" hangingPunct="1">
              <a:lnSpc>
                <a:spcPct val="90000"/>
              </a:lnSpc>
            </a:pPr>
            <a:r>
              <a:rPr lang="en-US" altLang="zh-CN" dirty="0" smtClean="0">
                <a:latin typeface="Arial" charset="0"/>
              </a:rPr>
              <a:t>One of the most useful features of SSH is port forwarding / tunneling. Port forwarding provides the ability to convert any insecure TCP connection into a secure SSH connection. Note that any application that runs on top of TCP has a port number. Incoming TCP traffic is delivered to the appropriate application on the basis of the port number. To secure such a connection, SSH is configured so that the SSH Transport Layer Protocol establishes a TCP connection between the SSH client and server entities, with TCP port numbers </a:t>
            </a:r>
            <a:r>
              <a:rPr lang="en-US" altLang="zh-CN" i="1" dirty="0" smtClean="0">
                <a:latin typeface="Arial" charset="0"/>
              </a:rPr>
              <a:t>a </a:t>
            </a:r>
            <a:r>
              <a:rPr lang="en-US" altLang="zh-CN" dirty="0" smtClean="0">
                <a:latin typeface="Arial" charset="0"/>
              </a:rPr>
              <a:t>and </a:t>
            </a:r>
            <a:r>
              <a:rPr lang="en-US" altLang="zh-CN" i="1" dirty="0" smtClean="0">
                <a:latin typeface="Arial" charset="0"/>
              </a:rPr>
              <a:t>b</a:t>
            </a:r>
            <a:r>
              <a:rPr lang="en-US" altLang="zh-CN" dirty="0" smtClean="0">
                <a:latin typeface="Arial" charset="0"/>
              </a:rPr>
              <a:t>, respectively. A secure SSH tunnel is established over this TCP connection. Traffic from the client at port </a:t>
            </a:r>
            <a:r>
              <a:rPr lang="en-US" altLang="zh-CN" i="1" dirty="0" smtClean="0">
                <a:latin typeface="Arial" charset="0"/>
              </a:rPr>
              <a:t>x </a:t>
            </a:r>
            <a:r>
              <a:rPr lang="en-US" altLang="zh-CN" dirty="0" smtClean="0">
                <a:latin typeface="Arial" charset="0"/>
              </a:rPr>
              <a:t>is redirected to the local SSH entity and travels through the tunnel where the remote SSH entity delivers the data to the server application on port </a:t>
            </a:r>
            <a:r>
              <a:rPr lang="en-US" altLang="zh-CN" i="1" dirty="0" smtClean="0">
                <a:latin typeface="Arial" charset="0"/>
              </a:rPr>
              <a:t>y</a:t>
            </a:r>
            <a:r>
              <a:rPr lang="en-US" altLang="zh-CN" dirty="0" smtClean="0">
                <a:latin typeface="Arial" charset="0"/>
              </a:rPr>
              <a:t>. Traffic in the other direction is similarly redirected. </a:t>
            </a:r>
          </a:p>
          <a:p>
            <a:pPr eaLnBrk="1" hangingPunct="1">
              <a:lnSpc>
                <a:spcPct val="90000"/>
              </a:lnSpc>
            </a:pPr>
            <a:r>
              <a:rPr lang="en-US" altLang="zh-CN" dirty="0" smtClean="0">
                <a:latin typeface="Arial" charset="0"/>
              </a:rPr>
              <a:t>SSH supports two types of port forwarding: local forwarding and remote forwarding. </a:t>
            </a:r>
            <a:r>
              <a:rPr lang="en-US" altLang="zh-CN" b="1" dirty="0" smtClean="0">
                <a:latin typeface="Arial" charset="0"/>
              </a:rPr>
              <a:t>Local </a:t>
            </a:r>
            <a:r>
              <a:rPr lang="en-US" altLang="zh-CN" dirty="0" smtClean="0">
                <a:latin typeface="Arial" charset="0"/>
              </a:rPr>
              <a:t>forwarding allows the client to set up a "hijacker" process. This will intercept selected application level traffic and redirect it from an unsecured TCP connection to a secure SSH tunnel. This could be used to secure the traffic from an email client on your desktop that gets email from the mail server via POP, the Post Office Protocol. With </a:t>
            </a:r>
            <a:r>
              <a:rPr lang="en-US" altLang="zh-CN" b="1" dirty="0" smtClean="0">
                <a:latin typeface="Arial" charset="0"/>
              </a:rPr>
              <a:t>remote forwarding</a:t>
            </a:r>
            <a:r>
              <a:rPr lang="en-US" altLang="zh-CN" dirty="0" smtClean="0">
                <a:latin typeface="Arial" charset="0"/>
              </a:rPr>
              <a:t>, the user's SSH client acts on the server's behalf. The client receives traffic with a given destination port number, places the traffic on the correct port and sends it to the destination the user chooses. This could be used to securely access a server at work from a home computer.</a:t>
            </a:r>
          </a:p>
        </p:txBody>
      </p:sp>
      <p:sp>
        <p:nvSpPr>
          <p:cNvPr id="53252" name="Slide Number Placeholder 3"/>
          <p:cNvSpPr>
            <a:spLocks noGrp="1"/>
          </p:cNvSpPr>
          <p:nvPr>
            <p:ph type="sldNum" sz="quarter" idx="5"/>
          </p:nvPr>
        </p:nvSpPr>
        <p:spPr>
          <a:noFill/>
        </p:spPr>
        <p:txBody>
          <a:bodyPr/>
          <a:lstStyle/>
          <a:p>
            <a:fld id="{74184DA2-B001-445F-AD46-A6FC9F53B566}" type="slidenum">
              <a:rPr lang="en-AU" altLang="zh-CN"/>
              <a:pPr/>
              <a:t>23</a:t>
            </a:fld>
            <a:endParaRPr lang="en-AU" altLang="zh-CN"/>
          </a:p>
        </p:txBody>
      </p:sp>
    </p:spTree>
    <p:extLst>
      <p:ext uri="{BB962C8B-B14F-4D97-AF65-F5344CB8AC3E}">
        <p14:creationId xmlns:p14="http://schemas.microsoft.com/office/powerpoint/2010/main" val="2292558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D5BFC9CC-3113-40A6-AB1F-71B431F30D7A}" type="slidenum">
              <a:rPr lang="en-AU" altLang="zh-CN"/>
              <a:pPr/>
              <a:t>24</a:t>
            </a:fld>
            <a:endParaRPr lang="en-AU"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altLang="zh-CN" smtClean="0">
                <a:latin typeface="Arial" charset="0"/>
              </a:rPr>
              <a:t>Chapter 5 summary.</a:t>
            </a:r>
          </a:p>
        </p:txBody>
      </p:sp>
    </p:spTree>
    <p:extLst>
      <p:ext uri="{BB962C8B-B14F-4D97-AF65-F5344CB8AC3E}">
        <p14:creationId xmlns:p14="http://schemas.microsoft.com/office/powerpoint/2010/main" val="1496406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xfrm>
            <a:off x="685800" y="4343400"/>
            <a:ext cx="5486400" cy="4341813"/>
          </a:xfrm>
          <a:noFill/>
          <a:ln/>
        </p:spPr>
        <p:txBody>
          <a:bodyPr/>
          <a:lstStyle/>
          <a:p>
            <a:pPr eaLnBrk="1" hangingPunct="1"/>
            <a:r>
              <a:rPr lang="en-US" altLang="zh-CN" dirty="0" smtClean="0">
                <a:latin typeface="Arial" charset="0"/>
              </a:rPr>
              <a:t>A number of approaches to providing Web security are possible. The various approaches that have been considered are similar in the services they provide and, to some extent, in the mechanisms that they use, but they differ with respect to their scope of applicability and their relative location within the TCP/IP protocol stack.  Stallings Figure 16.1 illustrates this difference. </a:t>
            </a:r>
          </a:p>
          <a:p>
            <a:pPr eaLnBrk="1" hangingPunct="1"/>
            <a:r>
              <a:rPr lang="en-US" altLang="zh-CN" dirty="0" smtClean="0">
                <a:latin typeface="Arial" charset="0"/>
              </a:rPr>
              <a:t>One way to provide Web security is to use IP Security (Figure 16.1a). The advantage of using </a:t>
            </a:r>
            <a:r>
              <a:rPr lang="en-US" altLang="zh-CN" dirty="0" err="1" smtClean="0">
                <a:latin typeface="Arial" charset="0"/>
              </a:rPr>
              <a:t>IPSec</a:t>
            </a:r>
            <a:r>
              <a:rPr lang="en-US" altLang="zh-CN" dirty="0" smtClean="0">
                <a:latin typeface="Arial" charset="0"/>
              </a:rPr>
              <a:t> is that it is transparent to end users and applications and provides a general-purpose solution. Further, </a:t>
            </a:r>
            <a:r>
              <a:rPr lang="en-US" altLang="zh-CN" dirty="0" err="1" smtClean="0">
                <a:latin typeface="Arial" charset="0"/>
              </a:rPr>
              <a:t>IPSec</a:t>
            </a:r>
            <a:r>
              <a:rPr lang="en-US" altLang="zh-CN" dirty="0" smtClean="0">
                <a:latin typeface="Arial" charset="0"/>
              </a:rPr>
              <a:t> includes a filtering capability so only selected traffic need incur the </a:t>
            </a:r>
            <a:r>
              <a:rPr lang="en-US" altLang="zh-CN" dirty="0" err="1" smtClean="0">
                <a:latin typeface="Arial" charset="0"/>
              </a:rPr>
              <a:t>IPSec</a:t>
            </a:r>
            <a:r>
              <a:rPr lang="en-US" altLang="zh-CN" dirty="0" smtClean="0">
                <a:latin typeface="Arial" charset="0"/>
              </a:rPr>
              <a:t> processing overhead.  </a:t>
            </a:r>
          </a:p>
          <a:p>
            <a:pPr eaLnBrk="1" hangingPunct="1"/>
            <a:r>
              <a:rPr lang="en-US" altLang="zh-CN" dirty="0" smtClean="0">
                <a:latin typeface="Arial" charset="0"/>
              </a:rPr>
              <a:t>Another relatively general-purpose solution is to implement security just above TCP (Figure 16.1b). The foremost example of this approach is the Secure Sockets Layer (SSL) and the follow-on Internet standard known as Transport Layer Security (TLS). At this level, there are two implementation choices. For full generality, SSL (or TLS) could be provided as part of the underlying protocol suite and therefore be transparent to applications. Alternatively, SSL can be embedded in specific packages, e.g. both the Netscape and Microsoft Explorer browsers come with SSL, &amp; most Web servers have implemented it.  </a:t>
            </a:r>
          </a:p>
          <a:p>
            <a:pPr eaLnBrk="1" hangingPunct="1"/>
            <a:r>
              <a:rPr lang="en-US" altLang="zh-CN" dirty="0" smtClean="0">
                <a:latin typeface="Arial" charset="0"/>
              </a:rPr>
              <a:t>Application-specific security services are embedded within the particular application. Figure 16.1c shows examples of this architecture. The advantage of this approach is that the service can be tailored to the specific needs of a given application. </a:t>
            </a:r>
          </a:p>
        </p:txBody>
      </p:sp>
      <p:sp>
        <p:nvSpPr>
          <p:cNvPr id="12292" name="Slide Number Placeholder 3"/>
          <p:cNvSpPr>
            <a:spLocks noGrp="1"/>
          </p:cNvSpPr>
          <p:nvPr>
            <p:ph type="sldNum" sz="quarter" idx="5"/>
          </p:nvPr>
        </p:nvSpPr>
        <p:spPr>
          <a:noFill/>
        </p:spPr>
        <p:txBody>
          <a:bodyPr/>
          <a:lstStyle/>
          <a:p>
            <a:fld id="{A31C0DBC-6BF1-43AD-B5B4-C5C474F82CD2}" type="slidenum">
              <a:rPr lang="en-AU" altLang="zh-CN"/>
              <a:pPr/>
              <a:t>3</a:t>
            </a:fld>
            <a:endParaRPr lang="en-AU" altLang="zh-CN"/>
          </a:p>
        </p:txBody>
      </p:sp>
    </p:spTree>
    <p:extLst>
      <p:ext uri="{BB962C8B-B14F-4D97-AF65-F5344CB8AC3E}">
        <p14:creationId xmlns:p14="http://schemas.microsoft.com/office/powerpoint/2010/main" val="263503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4A627FE-B4ED-441A-814F-E33AD9EE2DBA}" type="slidenum">
              <a:rPr lang="en-AU" altLang="zh-CN"/>
              <a:pPr/>
              <a:t>4</a:t>
            </a:fld>
            <a:endParaRPr lang="en-AU" altLang="zh-CN"/>
          </a:p>
        </p:txBody>
      </p:sp>
      <p:sp>
        <p:nvSpPr>
          <p:cNvPr id="14339" name="Rectangle 1026"/>
          <p:cNvSpPr>
            <a:spLocks noGrp="1" noRot="1" noChangeAspect="1" noChangeArrowheads="1" noTextEdit="1"/>
          </p:cNvSpPr>
          <p:nvPr>
            <p:ph type="sldImg"/>
          </p:nvPr>
        </p:nvSpPr>
        <p:spPr>
          <a:ln/>
        </p:spPr>
      </p:sp>
      <p:sp>
        <p:nvSpPr>
          <p:cNvPr id="14340" name="Rectangle 1027"/>
          <p:cNvSpPr>
            <a:spLocks noGrp="1" noChangeArrowheads="1"/>
          </p:cNvSpPr>
          <p:nvPr>
            <p:ph type="body" idx="1"/>
          </p:nvPr>
        </p:nvSpPr>
        <p:spPr>
          <a:noFill/>
          <a:ln/>
        </p:spPr>
        <p:txBody>
          <a:bodyPr/>
          <a:lstStyle/>
          <a:p>
            <a:pPr eaLnBrk="1" hangingPunct="1"/>
            <a:r>
              <a:rPr lang="en-US" altLang="zh-CN" smtClean="0">
                <a:latin typeface="Arial" charset="0"/>
                <a:cs typeface="Arial" charset="0"/>
              </a:rPr>
              <a:t>SSL probably most widely used Web security mechanism, and it is implemented at the Transport layer (cf. figure 16.1b on previous slide).</a:t>
            </a:r>
          </a:p>
          <a:p>
            <a:pPr eaLnBrk="1" hangingPunct="1"/>
            <a:r>
              <a:rPr lang="en-US" altLang="zh-CN" smtClean="0">
                <a:latin typeface="Arial" charset="0"/>
                <a:cs typeface="Arial" charset="0"/>
              </a:rPr>
              <a:t>SSL is designed to make use of TCP to provide a reliable end-to-end secure service. Netscape originated SSL. Version 3 of the protocol was designed with public review and input from industry and was published as an Internet draft document. Subsequently, when a consensus was reached to submit the protocol for Internet standardization, the TLS working group was formed within IETF to develop a  common standard. This first published version of TLS can be viewed as essentially an SSLv3.1 and is very close to and backward compatible with SSLv3. SSL is not a single protocol but rather two layers of protocol, as shown next.</a:t>
            </a:r>
            <a:endParaRPr lang="en-AU" altLang="zh-CN" smtClean="0">
              <a:latin typeface="Arial" charset="0"/>
              <a:cs typeface="Arial" charset="0"/>
            </a:endParaRPr>
          </a:p>
        </p:txBody>
      </p:sp>
    </p:spTree>
    <p:extLst>
      <p:ext uri="{BB962C8B-B14F-4D97-AF65-F5344CB8AC3E}">
        <p14:creationId xmlns:p14="http://schemas.microsoft.com/office/powerpoint/2010/main" val="276436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6AA66B1-DA90-480A-8295-7B83465BE909}" type="slidenum">
              <a:rPr lang="en-AU" altLang="zh-CN"/>
              <a:pPr/>
              <a:t>5</a:t>
            </a:fld>
            <a:endParaRPr lang="en-AU"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altLang="zh-CN" dirty="0" smtClean="0">
                <a:latin typeface="Arial" charset="0"/>
                <a:cs typeface="Arial" charset="0"/>
              </a:rPr>
              <a:t>Stallings Figure 5.2 shows the SSL Protocol stack.</a:t>
            </a:r>
          </a:p>
          <a:p>
            <a:pPr eaLnBrk="1" hangingPunct="1"/>
            <a:r>
              <a:rPr lang="en-US" altLang="zh-CN" dirty="0" smtClean="0">
                <a:latin typeface="Arial" charset="0"/>
                <a:cs typeface="Arial" charset="0"/>
              </a:rPr>
              <a:t>The SSL Record Protocol provides basic security services to various higher-layer protocols. In particular, the Hypertext Transfer Protocol (HTTP), which provides the transfer service for Web client/server interaction, can operate on top of SSL. </a:t>
            </a:r>
          </a:p>
          <a:p>
            <a:pPr eaLnBrk="1" hangingPunct="1"/>
            <a:r>
              <a:rPr lang="en-US" altLang="zh-CN" dirty="0" smtClean="0">
                <a:latin typeface="Arial" charset="0"/>
                <a:cs typeface="Arial" charset="0"/>
              </a:rPr>
              <a:t>Three higher-layer protocols are also defined as part of SSL: the Handshake Protocol, Change Cipher Spec Protocol, and Alert Protocol. These SSL-specific protocols are used in the management of SSL exchanges.</a:t>
            </a:r>
            <a:endParaRPr lang="en-AU" altLang="zh-CN" dirty="0" smtClean="0">
              <a:latin typeface="Arial" charset="0"/>
              <a:cs typeface="Arial" charset="0"/>
            </a:endParaRPr>
          </a:p>
        </p:txBody>
      </p:sp>
    </p:spTree>
    <p:extLst>
      <p:ext uri="{BB962C8B-B14F-4D97-AF65-F5344CB8AC3E}">
        <p14:creationId xmlns:p14="http://schemas.microsoft.com/office/powerpoint/2010/main" val="1397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B5FF62B-F0A6-43D4-AC36-66031A466ABF}" type="slidenum">
              <a:rPr lang="en-AU" altLang="zh-CN"/>
              <a:pPr/>
              <a:t>6</a:t>
            </a:fld>
            <a:endParaRPr lang="en-AU" altLang="zh-CN"/>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pPr eaLnBrk="1" hangingPunct="1"/>
            <a:r>
              <a:rPr lang="en-US" altLang="zh-CN" dirty="0" smtClean="0">
                <a:latin typeface="Arial" charset="0"/>
                <a:cs typeface="Arial" charset="0"/>
              </a:rPr>
              <a:t>Two important SSL concepts are the SSL connection and the SSL session:</a:t>
            </a:r>
          </a:p>
          <a:p>
            <a:pPr eaLnBrk="1" hangingPunct="1"/>
            <a:r>
              <a:rPr lang="en-US" altLang="zh-CN" dirty="0" smtClean="0">
                <a:latin typeface="Arial" charset="0"/>
                <a:cs typeface="Arial" charset="0"/>
              </a:rPr>
              <a:t>• Connection: A connection is a network transport that provides a suitable type of service, such connections are transient, peer-to-peer relationships, associated with one session</a:t>
            </a:r>
          </a:p>
          <a:p>
            <a:pPr eaLnBrk="1" hangingPunct="1"/>
            <a:r>
              <a:rPr lang="en-US" altLang="zh-CN" dirty="0" smtClean="0">
                <a:latin typeface="Arial" charset="0"/>
                <a:cs typeface="Arial" charset="0"/>
              </a:rPr>
              <a:t>• Session: An SSL session is an association between a client and a server, created by the Handshake Protocol. Sessions define a set of cryptographic security parameters, which can be shared among multiple connections. Sessions are used to avoid the expensive negotiation of new security parameters for each connection. </a:t>
            </a:r>
          </a:p>
          <a:p>
            <a:pPr eaLnBrk="1" hangingPunct="1"/>
            <a:r>
              <a:rPr lang="en-US" altLang="zh-CN" dirty="0" smtClean="0">
                <a:latin typeface="Arial" charset="0"/>
                <a:cs typeface="Arial" charset="0"/>
              </a:rPr>
              <a:t>Between any pair of parties (applications such as HTTP on client and server), there may be multiple secure connections. In theory, there may also be multiple simultaneous sessions between parties, but this feature is not used in practice. </a:t>
            </a:r>
          </a:p>
          <a:p>
            <a:pPr eaLnBrk="1" hangingPunct="1"/>
            <a:r>
              <a:rPr lang="en-US" altLang="zh-CN" dirty="0" smtClean="0">
                <a:latin typeface="Arial" charset="0"/>
                <a:cs typeface="Arial" charset="0"/>
              </a:rPr>
              <a:t>There are a number of states associated with each session. Once a session is established, there is a current operating state for both read and write (i.e., receive and send). In addition, during the Handshake Protocol, pending read and write states are created. Upon successful conclusion of the Handshake Protocol, the pending states become the current states.  A session state and a connection state are defined by sets of parameters, see text for details. </a:t>
            </a:r>
          </a:p>
        </p:txBody>
      </p:sp>
    </p:spTree>
    <p:extLst>
      <p:ext uri="{BB962C8B-B14F-4D97-AF65-F5344CB8AC3E}">
        <p14:creationId xmlns:p14="http://schemas.microsoft.com/office/powerpoint/2010/main" val="1170407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BE6138D4-DAAB-4AFC-8542-94942CF2A53A}" type="slidenum">
              <a:rPr lang="en-AU" altLang="zh-CN"/>
              <a:pPr/>
              <a:t>7</a:t>
            </a:fld>
            <a:endParaRPr lang="en-AU"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SSL Record Protocol defines two services for SSL connections:</a:t>
            </a:r>
          </a:p>
          <a:p>
            <a:pPr eaLnBrk="1" hangingPunct="1"/>
            <a:r>
              <a:rPr lang="en-US" altLang="zh-CN" smtClean="0">
                <a:latin typeface="Arial" charset="0"/>
                <a:cs typeface="Arial" charset="0"/>
              </a:rPr>
              <a:t>• Confidentiality: The Handshake Protocol defines a shared secret key that is used for conventional encryption of SSL payloads. The message is compressed before being concatenated with the MAC and encrypted, with a range of ciphers being supported as shown.</a:t>
            </a:r>
          </a:p>
          <a:p>
            <a:pPr eaLnBrk="1" hangingPunct="1"/>
            <a:r>
              <a:rPr lang="en-US" altLang="zh-CN" smtClean="0">
                <a:latin typeface="Arial" charset="0"/>
                <a:cs typeface="Arial" charset="0"/>
              </a:rPr>
              <a:t>• Message Integrity: The Handshake Protocol also defines a shared secret key that is used to form a message authentication code (MAC), which is similar to HMAC</a:t>
            </a:r>
          </a:p>
          <a:p>
            <a:pPr eaLnBrk="1" hangingPunct="1"/>
            <a:endParaRPr lang="en-US" altLang="zh-CN" smtClean="0">
              <a:latin typeface="Arial" charset="0"/>
              <a:cs typeface="Arial" charset="0"/>
            </a:endParaRPr>
          </a:p>
          <a:p>
            <a:pPr eaLnBrk="1" hangingPunct="1"/>
            <a:endParaRPr lang="en-AU" altLang="zh-CN" smtClean="0">
              <a:latin typeface="Arial" charset="0"/>
              <a:cs typeface="Arial" charset="0"/>
            </a:endParaRPr>
          </a:p>
        </p:txBody>
      </p:sp>
    </p:spTree>
    <p:extLst>
      <p:ext uri="{BB962C8B-B14F-4D97-AF65-F5344CB8AC3E}">
        <p14:creationId xmlns:p14="http://schemas.microsoft.com/office/powerpoint/2010/main" val="2098227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3973BE2-9C54-4344-8927-F883A9201A20}" type="slidenum">
              <a:rPr lang="en-AU" altLang="zh-CN"/>
              <a:pPr/>
              <a:t>8</a:t>
            </a:fld>
            <a:endParaRPr lang="en-AU" altLang="zh-CN"/>
          </a:p>
        </p:txBody>
      </p:sp>
      <p:sp>
        <p:nvSpPr>
          <p:cNvPr id="22531" name="Rectangle 2"/>
          <p:cNvSpPr>
            <a:spLocks noGrp="1" noRot="1" noChangeAspect="1" noChangeArrowheads="1" noTextEdit="1"/>
          </p:cNvSpPr>
          <p:nvPr>
            <p:ph type="sldImg"/>
          </p:nvPr>
        </p:nvSpPr>
        <p:spPr>
          <a:solidFill>
            <a:srgbClr val="FFFFFF"/>
          </a:solidFill>
          <a:ln/>
        </p:spPr>
      </p:sp>
      <p:sp>
        <p:nvSpPr>
          <p:cNvPr id="22532" name="Rectangle 3"/>
          <p:cNvSpPr>
            <a:spLocks noGrp="1" noChangeArrowheads="1"/>
          </p:cNvSpPr>
          <p:nvPr>
            <p:ph type="body" idx="1"/>
          </p:nvPr>
        </p:nvSpPr>
        <p:spPr>
          <a:noFill/>
          <a:ln/>
        </p:spPr>
        <p:txBody>
          <a:bodyPr/>
          <a:lstStyle/>
          <a:p>
            <a:pPr eaLnBrk="1" hangingPunct="1"/>
            <a:r>
              <a:rPr lang="en-AU" altLang="zh-CN" dirty="0" smtClean="0">
                <a:latin typeface="Arial" charset="0"/>
                <a:cs typeface="Arial" charset="0"/>
              </a:rPr>
              <a:t>Stallings </a:t>
            </a:r>
            <a:r>
              <a:rPr lang="en-US" altLang="zh-CN" dirty="0" smtClean="0">
                <a:latin typeface="Arial" charset="0"/>
                <a:cs typeface="Arial" charset="0"/>
              </a:rPr>
              <a:t>Figure 5.3 shows the overall operation of the SSL Record Protocol. The Record Protocol takes an application message to be transmitted, fragments the data into manageable blocks, optionally compresses the data, computes and appends a MAC (using a hash very similar to HMAC), encrypts (using one of the symmetric algorithms listed on the previous slide), adds a header (with details of the SSL content type, major/minor version, and compressed length), and transmits the resulting unit in a TCP segment. Received data are decrypted, verified, decompressed, and reassembled and then delivered to higher-layer applications. See text for additional details.</a:t>
            </a:r>
            <a:endParaRPr lang="en-AU" altLang="zh-CN" dirty="0" smtClean="0">
              <a:latin typeface="Arial" charset="0"/>
              <a:cs typeface="Arial" charset="0"/>
            </a:endParaRPr>
          </a:p>
        </p:txBody>
      </p:sp>
    </p:spTree>
    <p:extLst>
      <p:ext uri="{BB962C8B-B14F-4D97-AF65-F5344CB8AC3E}">
        <p14:creationId xmlns:p14="http://schemas.microsoft.com/office/powerpoint/2010/main" val="1709766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4F9CD6EC-672F-4CAE-B9BE-689AA95A9CF9}" type="slidenum">
              <a:rPr lang="en-AU" altLang="zh-CN"/>
              <a:pPr/>
              <a:t>9</a:t>
            </a:fld>
            <a:endParaRPr lang="en-AU" altLang="zh-CN"/>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altLang="zh-CN" smtClean="0">
                <a:latin typeface="Arial" charset="0"/>
                <a:cs typeface="Arial" charset="0"/>
              </a:rPr>
              <a:t>The Change Cipher Spec Protocol is one of the three SSL-specific protocols that use the SSL Record Protocol, and it is the simplest, consisting of a single message (shown in Stallings Figure 16.5a), which consists of a single byte with the value 1. The sole purpose of this message is to cause the pending state to be copied into the current state, which updates the cipher suite to be used on this connection. </a:t>
            </a:r>
          </a:p>
        </p:txBody>
      </p:sp>
    </p:spTree>
    <p:extLst>
      <p:ext uri="{BB962C8B-B14F-4D97-AF65-F5344CB8AC3E}">
        <p14:creationId xmlns:p14="http://schemas.microsoft.com/office/powerpoint/2010/main" val="336762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19</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传输层</a:t>
            </a: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安全</a:t>
            </a: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332656"/>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警报协议</a:t>
            </a:r>
            <a:endParaRPr lang="en-AU" altLang="zh-CN" dirty="0" smtClean="0">
              <a:ea typeface="ＭＳ Ｐゴシック" panose="020B0600070205080204" pitchFamily="34" charset="-128"/>
            </a:endParaRPr>
          </a:p>
        </p:txBody>
      </p:sp>
      <p:sp>
        <p:nvSpPr>
          <p:cNvPr id="55299" name="Rectangle 3"/>
          <p:cNvSpPr>
            <a:spLocks noGrp="1" noChangeArrowheads="1"/>
          </p:cNvSpPr>
          <p:nvPr>
            <p:ph type="body" idx="1"/>
          </p:nvPr>
        </p:nvSpPr>
        <p:spPr>
          <a:xfrm>
            <a:off x="838200" y="1447800"/>
            <a:ext cx="8229600" cy="5029200"/>
          </a:xfrm>
        </p:spPr>
        <p:txBody>
          <a:bodyPr/>
          <a:lstStyle/>
          <a:p>
            <a:pPr marL="457200" indent="-457200" eaLnBrk="1" hangingPunct="1">
              <a:buFont typeface="Arial" panose="020B0604020202020204" pitchFamily="34" charset="0"/>
              <a:buChar char="•"/>
              <a:defRPr/>
            </a:pPr>
            <a:r>
              <a:rPr lang="zh-CN" altLang="en-US" sz="2800" dirty="0"/>
              <a:t>传达</a:t>
            </a:r>
            <a:r>
              <a:rPr lang="en-US" sz="2800" dirty="0"/>
              <a:t>SSL</a:t>
            </a:r>
            <a:r>
              <a:rPr lang="zh-CN" altLang="en-US" sz="2800" dirty="0"/>
              <a:t>相关警报给对等实体</a:t>
            </a:r>
            <a:endParaRPr lang="en-US" sz="2800" dirty="0"/>
          </a:p>
          <a:p>
            <a:pPr marL="457200" indent="-457200" eaLnBrk="1" hangingPunct="1">
              <a:buFont typeface="Arial" panose="020B0604020202020204" pitchFamily="34" charset="0"/>
              <a:buChar char="•"/>
              <a:defRPr/>
            </a:pPr>
            <a:r>
              <a:rPr lang="zh-CN" altLang="en-US" sz="2800" dirty="0"/>
              <a:t>严重性</a:t>
            </a:r>
            <a:endParaRPr lang="en-US" sz="2800" dirty="0"/>
          </a:p>
          <a:p>
            <a:pPr marL="974725" lvl="1" indent="-342900" eaLnBrk="1" hangingPunct="1">
              <a:buFont typeface="Arial" panose="020B0604020202020204" pitchFamily="34" charset="0"/>
              <a:buChar char="•"/>
              <a:defRPr/>
            </a:pPr>
            <a:r>
              <a:rPr lang="zh-CN" altLang="en-US" dirty="0" smtClean="0"/>
              <a:t>警告 或者 致命</a:t>
            </a:r>
            <a:endParaRPr lang="en-US" dirty="0"/>
          </a:p>
          <a:p>
            <a:pPr marL="457200" indent="-457200" eaLnBrk="1" hangingPunct="1">
              <a:buFont typeface="Arial" panose="020B0604020202020204" pitchFamily="34" charset="0"/>
              <a:buChar char="•"/>
              <a:defRPr/>
            </a:pPr>
            <a:r>
              <a:rPr lang="zh-CN" altLang="en-US" sz="2800" dirty="0"/>
              <a:t>具体的警报</a:t>
            </a:r>
            <a:endParaRPr lang="en-US" sz="2800" dirty="0"/>
          </a:p>
          <a:p>
            <a:pPr marL="974725" lvl="1" indent="-342900" eaLnBrk="1" hangingPunct="1">
              <a:buFont typeface="Arial" panose="020B0604020202020204" pitchFamily="34" charset="0"/>
              <a:buChar char="•"/>
              <a:defRPr/>
            </a:pPr>
            <a:r>
              <a:rPr lang="zh-CN" altLang="en-US" dirty="0" smtClean="0"/>
              <a:t>致命</a:t>
            </a:r>
            <a:r>
              <a:rPr lang="en-AU" dirty="0" smtClean="0"/>
              <a:t>: </a:t>
            </a:r>
            <a:r>
              <a:rPr lang="zh-CN" altLang="en-US" dirty="0" smtClean="0"/>
              <a:t>非预期消息</a:t>
            </a:r>
            <a:r>
              <a:rPr lang="en-AU" dirty="0" smtClean="0"/>
              <a:t>, MAC</a:t>
            </a:r>
            <a:r>
              <a:rPr lang="zh-CN" altLang="en-US" dirty="0" smtClean="0"/>
              <a:t>记录出错</a:t>
            </a:r>
            <a:r>
              <a:rPr lang="en-AU" dirty="0" smtClean="0"/>
              <a:t>, </a:t>
            </a:r>
            <a:r>
              <a:rPr lang="zh-CN" altLang="en-US" dirty="0" smtClean="0"/>
              <a:t>解压缩失败</a:t>
            </a:r>
            <a:r>
              <a:rPr lang="en-AU" dirty="0" smtClean="0"/>
              <a:t>, </a:t>
            </a:r>
            <a:r>
              <a:rPr lang="zh-CN" altLang="en-US" dirty="0" smtClean="0"/>
              <a:t>握手失败</a:t>
            </a:r>
            <a:r>
              <a:rPr lang="en-AU" dirty="0" smtClean="0"/>
              <a:t>, </a:t>
            </a:r>
            <a:r>
              <a:rPr lang="zh-CN" altLang="en-US" dirty="0" smtClean="0"/>
              <a:t>不合法参数</a:t>
            </a:r>
            <a:endParaRPr lang="en-AU" dirty="0"/>
          </a:p>
          <a:p>
            <a:pPr marL="974725" lvl="1" indent="-342900" eaLnBrk="1" hangingPunct="1">
              <a:buFont typeface="Arial" panose="020B0604020202020204" pitchFamily="34" charset="0"/>
              <a:buChar char="•"/>
              <a:defRPr/>
            </a:pPr>
            <a:r>
              <a:rPr lang="zh-CN" altLang="en-US" dirty="0" smtClean="0"/>
              <a:t>警告</a:t>
            </a:r>
            <a:r>
              <a:rPr lang="en-AU" dirty="0" smtClean="0"/>
              <a:t>: </a:t>
            </a:r>
            <a:r>
              <a:rPr lang="zh-CN" altLang="en-US" dirty="0" smtClean="0"/>
              <a:t>结束通知</a:t>
            </a:r>
            <a:r>
              <a:rPr lang="en-AU" dirty="0" smtClean="0"/>
              <a:t>, </a:t>
            </a:r>
            <a:r>
              <a:rPr lang="zh-CN" altLang="en-US" dirty="0" smtClean="0"/>
              <a:t>没有证书</a:t>
            </a:r>
            <a:r>
              <a:rPr lang="en-AU" dirty="0" smtClean="0"/>
              <a:t>, </a:t>
            </a:r>
            <a:r>
              <a:rPr lang="zh-CN" altLang="en-US" dirty="0" smtClean="0"/>
              <a:t>证书不可用</a:t>
            </a:r>
            <a:r>
              <a:rPr lang="en-AU" dirty="0" smtClean="0"/>
              <a:t>, </a:t>
            </a:r>
            <a:r>
              <a:rPr lang="zh-CN" altLang="en-US" dirty="0" smtClean="0"/>
              <a:t>不支持的证书</a:t>
            </a:r>
            <a:r>
              <a:rPr lang="en-AU" dirty="0" smtClean="0"/>
              <a:t>, </a:t>
            </a:r>
            <a:r>
              <a:rPr lang="zh-CN" altLang="en-US" dirty="0" smtClean="0"/>
              <a:t>证书撤销</a:t>
            </a:r>
            <a:r>
              <a:rPr lang="en-AU" dirty="0" smtClean="0"/>
              <a:t>, </a:t>
            </a:r>
            <a:r>
              <a:rPr lang="zh-CN" altLang="en-US" dirty="0" smtClean="0"/>
              <a:t>证书过期</a:t>
            </a:r>
            <a:r>
              <a:rPr lang="en-AU" dirty="0" smtClean="0"/>
              <a:t>, </a:t>
            </a:r>
            <a:r>
              <a:rPr lang="zh-CN" altLang="en-US" dirty="0" smtClean="0"/>
              <a:t>末知证书</a:t>
            </a:r>
            <a:endParaRPr lang="en-AU" dirty="0"/>
          </a:p>
          <a:p>
            <a:pPr marL="457200" indent="-457200" eaLnBrk="1" hangingPunct="1">
              <a:buFont typeface="Arial" panose="020B0604020202020204" pitchFamily="34" charset="0"/>
              <a:buChar char="•"/>
              <a:defRPr/>
            </a:pPr>
            <a:r>
              <a:rPr lang="zh-CN" altLang="en-US" sz="2800" dirty="0"/>
              <a:t>压缩、加密所有的</a:t>
            </a:r>
            <a:r>
              <a:rPr lang="en-US" altLang="zh-CN" sz="2800" dirty="0"/>
              <a:t>SSL</a:t>
            </a:r>
            <a:r>
              <a:rPr lang="zh-CN" altLang="en-US" sz="2800" dirty="0"/>
              <a:t>消息</a:t>
            </a:r>
            <a:endParaRPr lang="en-US" sz="2800" dirty="0"/>
          </a:p>
        </p:txBody>
      </p:sp>
      <p:pic>
        <p:nvPicPr>
          <p:cNvPr id="25604" name="Picture 5"/>
          <p:cNvPicPr>
            <a:picLocks noChangeAspect="1"/>
          </p:cNvPicPr>
          <p:nvPr/>
        </p:nvPicPr>
        <p:blipFill>
          <a:blip r:embed="rId3"/>
          <a:srcRect/>
          <a:stretch>
            <a:fillRect/>
          </a:stretch>
        </p:blipFill>
        <p:spPr bwMode="auto">
          <a:xfrm>
            <a:off x="7391400" y="2057400"/>
            <a:ext cx="1422400" cy="1257300"/>
          </a:xfrm>
          <a:prstGeom prst="rect">
            <a:avLst/>
          </a:prstGeom>
          <a:noFill/>
          <a:ln w="9525">
            <a:noFill/>
            <a:miter lim="800000"/>
            <a:headEnd/>
            <a:tailEnd/>
          </a:ln>
        </p:spPr>
      </p:pic>
    </p:spTree>
    <p:extLst>
      <p:ext uri="{BB962C8B-B14F-4D97-AF65-F5344CB8AC3E}">
        <p14:creationId xmlns:p14="http://schemas.microsoft.com/office/powerpoint/2010/main" val="16891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52401"/>
            <a:ext cx="8229600" cy="828327"/>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握手协议</a:t>
            </a:r>
            <a:endParaRPr lang="en-AU" altLang="zh-CN" dirty="0" smtClean="0">
              <a:ea typeface="ＭＳ Ｐゴシック" panose="020B0600070205080204" pitchFamily="34" charset="-128"/>
            </a:endParaRPr>
          </a:p>
        </p:txBody>
      </p:sp>
      <p:sp>
        <p:nvSpPr>
          <p:cNvPr id="56323" name="Rectangle 3"/>
          <p:cNvSpPr>
            <a:spLocks noGrp="1" noChangeArrowheads="1"/>
          </p:cNvSpPr>
          <p:nvPr>
            <p:ph type="body" idx="1"/>
          </p:nvPr>
        </p:nvSpPr>
        <p:spPr>
          <a:xfrm>
            <a:off x="762000" y="1219200"/>
            <a:ext cx="8458200" cy="4800600"/>
          </a:xfrm>
        </p:spPr>
        <p:txBody>
          <a:bodyPr/>
          <a:lstStyle/>
          <a:p>
            <a:pPr marL="609600" indent="-609600" eaLnBrk="1" hangingPunct="1">
              <a:defRPr/>
            </a:pPr>
            <a:r>
              <a:rPr lang="zh-CN" altLang="en-US" dirty="0" smtClean="0">
                <a:latin typeface="华文楷体" panose="02010600040101010101" pitchFamily="2" charset="-122"/>
                <a:ea typeface="华文楷体" panose="02010600040101010101" pitchFamily="2" charset="-122"/>
                <a:cs typeface="+mn-cs"/>
              </a:rPr>
              <a:t>允许“服务器和客户端”</a:t>
            </a:r>
            <a:r>
              <a:rPr lang="en-AU" dirty="0" smtClean="0">
                <a:latin typeface="华文楷体" panose="02010600040101010101" pitchFamily="2" charset="-122"/>
                <a:ea typeface="华文楷体" panose="02010600040101010101" pitchFamily="2" charset="-122"/>
                <a:cs typeface="+mn-cs"/>
              </a:rPr>
              <a:t>:</a:t>
            </a:r>
            <a:endParaRPr lang="en-AU" dirty="0">
              <a:latin typeface="华文楷体" panose="02010600040101010101" pitchFamily="2" charset="-122"/>
              <a:ea typeface="华文楷体" panose="02010600040101010101" pitchFamily="2" charset="-122"/>
              <a:cs typeface="+mn-cs"/>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相互认证</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协商加密和</a:t>
            </a:r>
            <a:r>
              <a:rPr lang="en-US" altLang="zh-CN" dirty="0" smtClean="0">
                <a:latin typeface="华文楷体" panose="02010600040101010101" pitchFamily="2" charset="-122"/>
                <a:ea typeface="华文楷体" panose="02010600040101010101" pitchFamily="2" charset="-122"/>
              </a:rPr>
              <a:t>MAC</a:t>
            </a:r>
            <a:r>
              <a:rPr lang="zh-CN" altLang="en-US" dirty="0" smtClean="0">
                <a:latin typeface="华文楷体" panose="02010600040101010101" pitchFamily="2" charset="-122"/>
                <a:ea typeface="华文楷体" panose="02010600040101010101" pitchFamily="2" charset="-122"/>
              </a:rPr>
              <a:t>算法</a:t>
            </a:r>
            <a:endParaRPr lang="en-AU" dirty="0">
              <a:latin typeface="华文楷体" panose="02010600040101010101" pitchFamily="2" charset="-122"/>
              <a:ea typeface="华文楷体" panose="02010600040101010101" pitchFamily="2" charset="-122"/>
            </a:endParaRPr>
          </a:p>
          <a:p>
            <a:pPr marL="990600" lvl="1" indent="-533400" eaLnBrk="1" hangingPunct="1">
              <a:defRPr/>
            </a:pPr>
            <a:r>
              <a:rPr lang="zh-CN" altLang="en-US" dirty="0" smtClean="0">
                <a:latin typeface="华文楷体" panose="02010600040101010101" pitchFamily="2" charset="-122"/>
                <a:ea typeface="华文楷体" panose="02010600040101010101" pitchFamily="2" charset="-122"/>
              </a:rPr>
              <a:t>协商用于保护数据使用的密钥</a:t>
            </a:r>
            <a:endParaRPr lang="en-AU" dirty="0">
              <a:latin typeface="华文楷体" panose="02010600040101010101" pitchFamily="2" charset="-122"/>
              <a:ea typeface="华文楷体" panose="02010600040101010101" pitchFamily="2" charset="-122"/>
            </a:endParaRPr>
          </a:p>
          <a:p>
            <a:pPr marL="609600" indent="-609600" eaLnBrk="1" hangingPunct="1">
              <a:defRPr/>
            </a:pPr>
            <a:r>
              <a:rPr lang="zh-CN" altLang="en-US" dirty="0" smtClean="0">
                <a:latin typeface="华文楷体" panose="02010600040101010101" pitchFamily="2" charset="-122"/>
                <a:ea typeface="华文楷体" panose="02010600040101010101" pitchFamily="2" charset="-122"/>
                <a:cs typeface="+mn-cs"/>
              </a:rPr>
              <a:t>由一系列消息组成 </a:t>
            </a:r>
            <a:endParaRPr lang="en-US" dirty="0">
              <a:latin typeface="华文楷体" panose="02010600040101010101" pitchFamily="2" charset="-122"/>
              <a:ea typeface="华文楷体" panose="02010600040101010101" pitchFamily="2" charset="-122"/>
              <a:cs typeface="+mn-cs"/>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建立安全功能</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服务器认证和密钥交换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客户端认证和密钥交换</a:t>
            </a:r>
            <a:endParaRPr lang="en-AU" dirty="0">
              <a:latin typeface="华文楷体" panose="02010600040101010101" pitchFamily="2" charset="-122"/>
              <a:ea typeface="华文楷体" panose="02010600040101010101" pitchFamily="2" charset="-122"/>
            </a:endParaRPr>
          </a:p>
          <a:p>
            <a:pPr marL="990600" lvl="1" indent="-533400" eaLnBrk="1" hangingPunct="1">
              <a:buFont typeface="Times" pitchFamily="-107" charset="0"/>
              <a:buAutoNum type="arabicPeriod"/>
              <a:defRPr/>
            </a:pPr>
            <a:r>
              <a:rPr lang="zh-CN" altLang="en-US" dirty="0" smtClean="0">
                <a:latin typeface="华文楷体" panose="02010600040101010101" pitchFamily="2" charset="-122"/>
                <a:ea typeface="华文楷体" panose="02010600040101010101" pitchFamily="2" charset="-122"/>
              </a:rPr>
              <a:t>完成</a:t>
            </a:r>
            <a:endParaRPr lang="en-AU" dirty="0">
              <a:latin typeface="华文楷体" panose="02010600040101010101" pitchFamily="2" charset="-122"/>
              <a:ea typeface="华文楷体" panose="02010600040101010101" pitchFamily="2" charset="-122"/>
            </a:endParaRPr>
          </a:p>
        </p:txBody>
      </p:sp>
      <p:pic>
        <p:nvPicPr>
          <p:cNvPr id="27652" name="Picture 5"/>
          <p:cNvPicPr>
            <a:picLocks noChangeAspect="1"/>
          </p:cNvPicPr>
          <p:nvPr/>
        </p:nvPicPr>
        <p:blipFill>
          <a:blip r:embed="rId3"/>
          <a:srcRect/>
          <a:stretch>
            <a:fillRect/>
          </a:stretch>
        </p:blipFill>
        <p:spPr bwMode="auto">
          <a:xfrm>
            <a:off x="4991100" y="3284984"/>
            <a:ext cx="4305300" cy="1219200"/>
          </a:xfrm>
          <a:prstGeom prst="rect">
            <a:avLst/>
          </a:prstGeom>
          <a:noFill/>
          <a:ln w="9525">
            <a:noFill/>
            <a:miter lim="800000"/>
            <a:headEnd/>
            <a:tailEnd/>
          </a:ln>
        </p:spPr>
      </p:pic>
    </p:spTree>
    <p:extLst>
      <p:ext uri="{BB962C8B-B14F-4D97-AF65-F5344CB8AC3E}">
        <p14:creationId xmlns:p14="http://schemas.microsoft.com/office/powerpoint/2010/main" val="130557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81000" y="2132856"/>
            <a:ext cx="3505200" cy="1728192"/>
          </a:xfrm>
        </p:spPr>
        <p:txBody>
          <a:bodyPr/>
          <a:lstStyle/>
          <a:p>
            <a:pPr eaLnBrk="1" hangingPunct="1">
              <a:defRPr/>
            </a:pPr>
            <a:r>
              <a:rPr lang="en-US" dirty="0" smtClean="0">
                <a:ea typeface="ＭＳ Ｐゴシック" panose="020B0600070205080204" pitchFamily="34" charset="-128"/>
              </a:rPr>
              <a:t>SSL </a:t>
            </a:r>
            <a:br>
              <a:rPr lang="en-US" dirty="0" smtClean="0">
                <a:ea typeface="ＭＳ Ｐゴシック" panose="020B0600070205080204" pitchFamily="34" charset="-128"/>
              </a:rPr>
            </a:br>
            <a:r>
              <a:rPr lang="zh-CN" altLang="en-US" dirty="0" smtClean="0">
                <a:ea typeface="ＭＳ Ｐゴシック" panose="020B0600070205080204" pitchFamily="34" charset="-128"/>
              </a:rPr>
              <a:t>握手协议</a:t>
            </a:r>
            <a:endParaRPr lang="en-AU" altLang="zh-CN" dirty="0" smtClean="0">
              <a:ea typeface="ＭＳ Ｐゴシック" panose="020B0600070205080204" pitchFamily="34" charset="-128"/>
            </a:endParaRPr>
          </a:p>
        </p:txBody>
      </p:sp>
      <p:pic>
        <p:nvPicPr>
          <p:cNvPr id="29699" name="Picture 5"/>
          <p:cNvPicPr>
            <a:picLocks noChangeAspect="1"/>
          </p:cNvPicPr>
          <p:nvPr/>
        </p:nvPicPr>
        <p:blipFill>
          <a:blip r:embed="rId3"/>
          <a:srcRect/>
          <a:stretch>
            <a:fillRect/>
          </a:stretch>
        </p:blipFill>
        <p:spPr bwMode="auto">
          <a:xfrm>
            <a:off x="3876676" y="1"/>
            <a:ext cx="5648325" cy="6888163"/>
          </a:xfrm>
          <a:prstGeom prst="rect">
            <a:avLst/>
          </a:prstGeom>
          <a:noFill/>
          <a:ln w="9525">
            <a:noFill/>
            <a:miter lim="800000"/>
            <a:headEnd/>
            <a:tailEnd/>
          </a:ln>
        </p:spPr>
      </p:pic>
    </p:spTree>
    <p:extLst>
      <p:ext uri="{BB962C8B-B14F-4D97-AF65-F5344CB8AC3E}">
        <p14:creationId xmlns:p14="http://schemas.microsoft.com/office/powerpoint/2010/main" val="299334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zh-CN" altLang="en-US" dirty="0" smtClean="0">
                <a:ea typeface="+mj-ea"/>
                <a:cs typeface="+mj-cs"/>
              </a:rPr>
              <a:t>密码计算</a:t>
            </a:r>
            <a:endParaRPr lang="en-US" dirty="0" smtClean="0">
              <a:ea typeface="+mj-ea"/>
              <a:cs typeface="+mj-cs"/>
            </a:endParaRPr>
          </a:p>
        </p:txBody>
      </p:sp>
      <p:sp>
        <p:nvSpPr>
          <p:cNvPr id="3" name="Content Placeholder 2"/>
          <p:cNvSpPr>
            <a:spLocks noGrp="1"/>
          </p:cNvSpPr>
          <p:nvPr>
            <p:ph idx="1"/>
          </p:nvPr>
        </p:nvSpPr>
        <p:spPr>
          <a:xfrm>
            <a:off x="838200" y="1340768"/>
            <a:ext cx="8229600" cy="4648200"/>
          </a:xfrm>
        </p:spPr>
        <p:txBody>
          <a:bodyPr/>
          <a:lstStyle/>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创建共享主密钥</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一个一次性</a:t>
            </a:r>
            <a:r>
              <a:rPr lang="en-US" altLang="zh-CN" kern="1200" dirty="0" smtClean="0">
                <a:latin typeface="华文楷体" panose="02010600040101010101" pitchFamily="2" charset="-122"/>
                <a:ea typeface="华文楷体" panose="02010600040101010101" pitchFamily="2" charset="-122"/>
              </a:rPr>
              <a:t>48</a:t>
            </a:r>
            <a:r>
              <a:rPr lang="zh-CN" altLang="en-US" kern="1200" dirty="0" smtClean="0">
                <a:latin typeface="华文楷体" panose="02010600040101010101" pitchFamily="2" charset="-122"/>
                <a:ea typeface="华文楷体" panose="02010600040101010101" pitchFamily="2" charset="-122"/>
              </a:rPr>
              <a:t>字节的值</a:t>
            </a:r>
            <a:endParaRPr lang="en-US" kern="1200"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使用安全密钥交换</a:t>
            </a:r>
            <a:r>
              <a:rPr lang="en-US" kern="1200" dirty="0" smtClean="0">
                <a:latin typeface="华文楷体" panose="02010600040101010101" pitchFamily="2" charset="-122"/>
                <a:ea typeface="华文楷体" panose="02010600040101010101" pitchFamily="2" charset="-122"/>
              </a:rPr>
              <a:t> (RSA / </a:t>
            </a:r>
            <a:r>
              <a:rPr lang="en-US" kern="1200" dirty="0" err="1" smtClean="0">
                <a:latin typeface="华文楷体" panose="02010600040101010101" pitchFamily="2" charset="-122"/>
                <a:ea typeface="华文楷体" panose="02010600040101010101" pitchFamily="2" charset="-122"/>
              </a:rPr>
              <a:t>Diffie</a:t>
            </a:r>
            <a:r>
              <a:rPr lang="en-US" kern="1200" dirty="0" smtClean="0">
                <a:latin typeface="华文楷体" panose="02010600040101010101" pitchFamily="2" charset="-122"/>
                <a:ea typeface="华文楷体" panose="02010600040101010101" pitchFamily="2" charset="-122"/>
              </a:rPr>
              <a:t>-Hellman) </a:t>
            </a:r>
            <a:r>
              <a:rPr lang="zh-CN" altLang="en-US" kern="1200" dirty="0" smtClean="0">
                <a:latin typeface="华文楷体" panose="02010600040101010101" pitchFamily="2" charset="-122"/>
                <a:ea typeface="华文楷体" panose="02010600040101010101" pitchFamily="2" charset="-122"/>
              </a:rPr>
              <a:t>产生，接着得到这些信息的散列值</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密码参数产生</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客户端写</a:t>
            </a:r>
            <a:r>
              <a:rPr lang="en-US" altLang="zh-CN" kern="1200" dirty="0" smtClean="0">
                <a:latin typeface="华文楷体" panose="02010600040101010101" pitchFamily="2" charset="-122"/>
                <a:ea typeface="华文楷体" panose="02010600040101010101" pitchFamily="2" charset="-122"/>
              </a:rPr>
              <a:t>MAC</a:t>
            </a:r>
            <a:r>
              <a:rPr lang="zh-CN" altLang="en-US" kern="1200" dirty="0" smtClean="0">
                <a:latin typeface="华文楷体" panose="02010600040101010101" pitchFamily="2" charset="-122"/>
                <a:ea typeface="华文楷体" panose="02010600040101010101" pitchFamily="2" charset="-122"/>
              </a:rPr>
              <a:t>值的密钥</a:t>
            </a:r>
            <a:r>
              <a:rPr lang="en-US" kern="1200" dirty="0" smtClean="0">
                <a:latin typeface="华文楷体" panose="02010600040101010101" pitchFamily="2" charset="-122"/>
                <a:ea typeface="华文楷体" panose="02010600040101010101" pitchFamily="2" charset="-122"/>
              </a:rPr>
              <a:t>, </a:t>
            </a:r>
            <a:r>
              <a:rPr lang="zh-CN" altLang="en-US" kern="1200" dirty="0" smtClean="0">
                <a:latin typeface="华文楷体" panose="02010600040101010101" pitchFamily="2" charset="-122"/>
                <a:ea typeface="华文楷体" panose="02010600040101010101" pitchFamily="2" charset="-122"/>
              </a:rPr>
              <a:t>服务器写</a:t>
            </a:r>
            <a:r>
              <a:rPr lang="en-US" altLang="zh-CN" kern="1200" dirty="0" smtClean="0">
                <a:latin typeface="华文楷体" panose="02010600040101010101" pitchFamily="2" charset="-122"/>
                <a:ea typeface="华文楷体" panose="02010600040101010101" pitchFamily="2" charset="-122"/>
              </a:rPr>
              <a:t>MAC</a:t>
            </a:r>
            <a:r>
              <a:rPr lang="zh-CN" altLang="en-US" kern="1200" dirty="0" smtClean="0">
                <a:latin typeface="华文楷体" panose="02010600040101010101" pitchFamily="2" charset="-122"/>
                <a:ea typeface="华文楷体" panose="02010600040101010101" pitchFamily="2" charset="-122"/>
              </a:rPr>
              <a:t>值密钥，客户端写密钥、服务器写密钥、客户端写初始向量</a:t>
            </a:r>
            <a:r>
              <a:rPr lang="en-US" altLang="zh-CN" kern="1200" dirty="0" smtClean="0">
                <a:latin typeface="华文楷体" panose="02010600040101010101" pitchFamily="2" charset="-122"/>
                <a:ea typeface="华文楷体" panose="02010600040101010101" pitchFamily="2" charset="-122"/>
              </a:rPr>
              <a:t>IV</a:t>
            </a:r>
            <a:r>
              <a:rPr lang="zh-CN" altLang="en-US" kern="1200" dirty="0" smtClean="0">
                <a:latin typeface="华文楷体" panose="02010600040101010101" pitchFamily="2" charset="-122"/>
                <a:ea typeface="华文楷体" panose="02010600040101010101" pitchFamily="2" charset="-122"/>
              </a:rPr>
              <a:t>，和服务器写初始向量</a:t>
            </a:r>
            <a:r>
              <a:rPr lang="en-US" altLang="zh-CN" kern="1200" dirty="0" smtClean="0">
                <a:latin typeface="华文楷体" panose="02010600040101010101" pitchFamily="2" charset="-122"/>
                <a:ea typeface="华文楷体" panose="02010600040101010101" pitchFamily="2" charset="-122"/>
              </a:rPr>
              <a:t>IV</a:t>
            </a:r>
            <a:endParaRPr lang="en-US" kern="1200"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主密钥利用散列函数产生</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5615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404664"/>
            <a:ext cx="6208734" cy="762000"/>
          </a:xfrm>
        </p:spPr>
        <p:txBody>
          <a:bodyPr/>
          <a:lstStyle/>
          <a:p>
            <a:pPr eaLnBrk="1" hangingPunct="1">
              <a:defRPr/>
            </a:pPr>
            <a:r>
              <a:rPr lang="en-US" dirty="0" smtClean="0">
                <a:ea typeface="ＭＳ Ｐゴシック" panose="020B0600070205080204" pitchFamily="34" charset="-128"/>
              </a:rPr>
              <a:t>TLS (</a:t>
            </a:r>
            <a:r>
              <a:rPr lang="zh-CN" altLang="en-US" dirty="0" smtClean="0">
                <a:ea typeface="ＭＳ Ｐゴシック" panose="020B0600070205080204" pitchFamily="34" charset="-128"/>
              </a:rPr>
              <a:t>传输层安全</a:t>
            </a:r>
            <a:r>
              <a:rPr lang="en-US" dirty="0" smtClean="0">
                <a:ea typeface="ＭＳ Ｐゴシック" panose="020B0600070205080204" pitchFamily="34" charset="-128"/>
              </a:rPr>
              <a:t>)</a:t>
            </a:r>
            <a:endParaRPr lang="en-AU" altLang="zh-CN" dirty="0" smtClean="0">
              <a:ea typeface="ＭＳ Ｐゴシック" panose="020B0600070205080204" pitchFamily="34" charset="-128"/>
            </a:endParaRPr>
          </a:p>
        </p:txBody>
      </p:sp>
      <p:sp>
        <p:nvSpPr>
          <p:cNvPr id="59395" name="Rectangle 3"/>
          <p:cNvSpPr>
            <a:spLocks noGrp="1" noChangeArrowheads="1"/>
          </p:cNvSpPr>
          <p:nvPr>
            <p:ph type="body" idx="1"/>
          </p:nvPr>
        </p:nvSpPr>
        <p:spPr>
          <a:xfrm>
            <a:off x="838200" y="1676400"/>
            <a:ext cx="8229600" cy="4800600"/>
          </a:xfrm>
        </p:spPr>
        <p:txBody>
          <a:bodyPr/>
          <a:lstStyle/>
          <a:p>
            <a:pPr marL="457200"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IETF </a:t>
            </a:r>
            <a:r>
              <a:rPr lang="zh-CN" altLang="en-US" dirty="0" smtClean="0">
                <a:latin typeface="华文楷体" panose="02010600040101010101" pitchFamily="2" charset="-122"/>
                <a:ea typeface="华文楷体" panose="02010600040101010101" pitchFamily="2" charset="-122"/>
              </a:rPr>
              <a:t>标准 </a:t>
            </a:r>
            <a:r>
              <a:rPr lang="en-US" dirty="0" smtClean="0">
                <a:latin typeface="华文楷体" panose="02010600040101010101" pitchFamily="2" charset="-122"/>
                <a:ea typeface="华文楷体" panose="02010600040101010101" pitchFamily="2" charset="-122"/>
              </a:rPr>
              <a:t>RFC 2246 </a:t>
            </a:r>
            <a:r>
              <a:rPr lang="zh-CN" altLang="en-US" dirty="0" smtClean="0">
                <a:latin typeface="华文楷体" panose="02010600040101010101" pitchFamily="2" charset="-122"/>
                <a:ea typeface="华文楷体" panose="02010600040101010101" pitchFamily="2" charset="-122"/>
              </a:rPr>
              <a:t>非常接近于 </a:t>
            </a:r>
            <a:r>
              <a:rPr lang="en-US" dirty="0" smtClean="0">
                <a:latin typeface="华文楷体" panose="02010600040101010101" pitchFamily="2" charset="-122"/>
                <a:ea typeface="华文楷体" panose="02010600040101010101" pitchFamily="2" charset="-122"/>
              </a:rPr>
              <a:t>SSLv3</a:t>
            </a: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有一些小的不同点：</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在记录规格版本号</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使用 </a:t>
            </a:r>
            <a:r>
              <a:rPr lang="en-US" dirty="0" smtClean="0">
                <a:latin typeface="华文楷体" panose="02010600040101010101" pitchFamily="2" charset="-122"/>
                <a:ea typeface="华文楷体" panose="02010600040101010101" pitchFamily="2" charset="-122"/>
              </a:rPr>
              <a:t>HMAC</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一个伪随机函数扩展密钥</a:t>
            </a:r>
            <a:endParaRPr lang="en-US" dirty="0" smtClean="0">
              <a:latin typeface="华文楷体" panose="02010600040101010101" pitchFamily="2" charset="-122"/>
              <a:ea typeface="华文楷体" panose="02010600040101010101" pitchFamily="2" charset="-122"/>
            </a:endParaRPr>
          </a:p>
          <a:p>
            <a:pPr marL="1393825" lvl="2" indent="-3429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基于 </a:t>
            </a:r>
            <a:r>
              <a:rPr lang="en-US" dirty="0" smtClean="0">
                <a:latin typeface="华文楷体" panose="02010600040101010101" pitchFamily="2" charset="-122"/>
                <a:ea typeface="华文楷体" panose="02010600040101010101" pitchFamily="2" charset="-122"/>
              </a:rPr>
              <a:t>HMAC </a:t>
            </a:r>
            <a:r>
              <a:rPr lang="zh-CN" altLang="en-US" dirty="0" smtClean="0">
                <a:latin typeface="华文楷体" panose="02010600040101010101" pitchFamily="2" charset="-122"/>
                <a:ea typeface="华文楷体" panose="02010600040101010101" pitchFamily="2" charset="-122"/>
              </a:rPr>
              <a:t>使用 </a:t>
            </a:r>
            <a:r>
              <a:rPr lang="en-US" dirty="0" smtClean="0">
                <a:latin typeface="华文楷体" panose="02010600040101010101" pitchFamily="2" charset="-122"/>
                <a:ea typeface="华文楷体" panose="02010600040101010101" pitchFamily="2" charset="-122"/>
              </a:rPr>
              <a:t>SHA-1 or MD5</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拥有额外的警告码</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在支持的密码套件有一些改变</a:t>
            </a:r>
            <a:endParaRPr lang="en-US" altLang="zh-CN"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9614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656"/>
            <a:ext cx="6208734" cy="762000"/>
          </a:xfrm>
        </p:spPr>
        <p:txBody>
          <a:bodyPr/>
          <a:lstStyle/>
          <a:p>
            <a:pPr eaLnBrk="1" hangingPunct="1">
              <a:defRPr/>
            </a:pPr>
            <a:r>
              <a:rPr lang="en-US" dirty="0" smtClean="0">
                <a:ea typeface="+mj-ea"/>
                <a:cs typeface="+mj-cs"/>
              </a:rPr>
              <a:t>HTTPS</a:t>
            </a:r>
          </a:p>
        </p:txBody>
      </p:sp>
      <p:sp>
        <p:nvSpPr>
          <p:cNvPr id="3" name="Content Placeholder 2"/>
          <p:cNvSpPr>
            <a:spLocks noGrp="1"/>
          </p:cNvSpPr>
          <p:nvPr>
            <p:ph idx="1"/>
          </p:nvPr>
        </p:nvSpPr>
        <p:spPr>
          <a:xfrm>
            <a:off x="838200" y="1371600"/>
            <a:ext cx="8229600" cy="5105400"/>
          </a:xfrm>
        </p:spPr>
        <p:txBody>
          <a:bodyPr/>
          <a:lstStyle/>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HTTPS (HTTP over SSL) </a:t>
            </a: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用</a:t>
            </a:r>
            <a:r>
              <a:rPr lang="en-US" kern="1200" dirty="0" smtClean="0">
                <a:latin typeface="华文楷体" panose="02010600040101010101" pitchFamily="2" charset="-122"/>
                <a:ea typeface="华文楷体" panose="02010600040101010101" pitchFamily="2" charset="-122"/>
                <a:cs typeface="+mn-cs"/>
              </a:rPr>
              <a:t> HTTP </a:t>
            </a:r>
            <a:r>
              <a:rPr lang="zh-CN" altLang="en-US" kern="1200" dirty="0" smtClean="0">
                <a:latin typeface="华文楷体" panose="02010600040101010101" pitchFamily="2" charset="-122"/>
                <a:ea typeface="华文楷体" panose="02010600040101010101" pitchFamily="2" charset="-122"/>
                <a:cs typeface="+mn-cs"/>
              </a:rPr>
              <a:t>和</a:t>
            </a:r>
            <a:r>
              <a:rPr lang="en-US" kern="1200" dirty="0" smtClean="0">
                <a:latin typeface="华文楷体" panose="02010600040101010101" pitchFamily="2" charset="-122"/>
                <a:ea typeface="华文楷体" panose="02010600040101010101" pitchFamily="2" charset="-122"/>
                <a:cs typeface="+mn-cs"/>
              </a:rPr>
              <a:t> SSL/TLS </a:t>
            </a:r>
            <a:r>
              <a:rPr lang="zh-CN" altLang="en-US" kern="1200" dirty="0" smtClean="0">
                <a:latin typeface="华文楷体" panose="02010600040101010101" pitchFamily="2" charset="-122"/>
                <a:ea typeface="华文楷体" panose="02010600040101010101" pitchFamily="2" charset="-122"/>
                <a:cs typeface="+mn-cs"/>
              </a:rPr>
              <a:t>的结合来实现网络浏览器和服务器之前的安全通信 </a:t>
            </a:r>
            <a:endParaRPr lang="en-US" kern="1200" dirty="0" smtClean="0">
              <a:latin typeface="华文楷体" panose="02010600040101010101" pitchFamily="2" charset="-122"/>
              <a:ea typeface="华文楷体" panose="02010600040101010101" pitchFamily="2" charset="-122"/>
              <a:cs typeface="+mn-cs"/>
            </a:endParaRPr>
          </a:p>
          <a:p>
            <a:pPr marL="1393825" lvl="2" indent="-3429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规范文档可参阅 </a:t>
            </a:r>
            <a:r>
              <a:rPr lang="en-US" kern="1200" dirty="0" smtClean="0">
                <a:latin typeface="华文楷体" panose="02010600040101010101" pitchFamily="2" charset="-122"/>
                <a:ea typeface="华文楷体" panose="02010600040101010101" pitchFamily="2" charset="-122"/>
                <a:cs typeface="+mn-cs"/>
              </a:rPr>
              <a:t>RFC2818 </a:t>
            </a:r>
          </a:p>
          <a:p>
            <a:pPr marL="1393825" lvl="2" indent="-3429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在</a:t>
            </a:r>
            <a:r>
              <a:rPr lang="en-US" altLang="zh-CN" kern="1200" dirty="0" smtClean="0">
                <a:latin typeface="华文楷体" panose="02010600040101010101" pitchFamily="2" charset="-122"/>
                <a:ea typeface="华文楷体" panose="02010600040101010101" pitchFamily="2" charset="-122"/>
              </a:rPr>
              <a:t>SSL </a:t>
            </a:r>
            <a:r>
              <a:rPr lang="zh-CN" altLang="en-US" kern="1200" dirty="0" smtClean="0">
                <a:latin typeface="华文楷体" panose="02010600040101010101" pitchFamily="2" charset="-122"/>
                <a:ea typeface="华文楷体" panose="02010600040101010101" pitchFamily="2" charset="-122"/>
              </a:rPr>
              <a:t>或</a:t>
            </a:r>
            <a:r>
              <a:rPr lang="en-US" altLang="zh-CN" kern="1200" dirty="0" smtClean="0">
                <a:latin typeface="华文楷体" panose="02010600040101010101" pitchFamily="2" charset="-122"/>
                <a:ea typeface="华文楷体" panose="02010600040101010101" pitchFamily="2" charset="-122"/>
              </a:rPr>
              <a:t> TLS</a:t>
            </a:r>
            <a:r>
              <a:rPr lang="zh-CN" altLang="en-US" kern="1200" dirty="0" smtClean="0">
                <a:latin typeface="华文楷体" panose="02010600040101010101" pitchFamily="2" charset="-122"/>
                <a:ea typeface="华文楷体" panose="02010600040101010101" pitchFamily="2" charset="-122"/>
              </a:rPr>
              <a:t>之上的</a:t>
            </a:r>
            <a:r>
              <a:rPr lang="en-US" altLang="zh-CN" kern="1200" dirty="0" smtClean="0">
                <a:latin typeface="华文楷体" panose="02010600040101010101" pitchFamily="2" charset="-122"/>
                <a:ea typeface="华文楷体" panose="02010600040101010101" pitchFamily="2" charset="-122"/>
              </a:rPr>
              <a:t>HTTP </a:t>
            </a:r>
            <a:r>
              <a:rPr lang="zh-CN" altLang="en-US" kern="1200" dirty="0" smtClean="0">
                <a:latin typeface="华文楷体" panose="02010600040101010101" pitchFamily="2" charset="-122"/>
                <a:ea typeface="华文楷体" panose="02010600040101010101" pitchFamily="2" charset="-122"/>
              </a:rPr>
              <a:t>没有根本性区别</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使用 </a:t>
            </a:r>
            <a:r>
              <a:rPr lang="en-US" kern="1200" dirty="0" smtClean="0">
                <a:latin typeface="华文楷体" panose="02010600040101010101" pitchFamily="2" charset="-122"/>
                <a:ea typeface="华文楷体" panose="02010600040101010101" pitchFamily="2" charset="-122"/>
                <a:cs typeface="+mn-cs"/>
              </a:rPr>
              <a:t>https:// </a:t>
            </a:r>
            <a:r>
              <a:rPr lang="en-US" dirty="0" smtClean="0">
                <a:latin typeface="华文楷体" panose="02010600040101010101" pitchFamily="2" charset="-122"/>
                <a:ea typeface="华文楷体" panose="02010600040101010101" pitchFamily="2" charset="-122"/>
                <a:cs typeface="+mn-cs"/>
              </a:rPr>
              <a:t>URL </a:t>
            </a:r>
            <a:r>
              <a:rPr lang="zh-CN" altLang="en-US" dirty="0" smtClean="0">
                <a:latin typeface="华文楷体" panose="02010600040101010101" pitchFamily="2" charset="-122"/>
                <a:ea typeface="华文楷体" panose="02010600040101010101" pitchFamily="2" charset="-122"/>
                <a:cs typeface="+mn-cs"/>
              </a:rPr>
              <a:t>而不是 </a:t>
            </a:r>
            <a:r>
              <a:rPr lang="en-US" kern="1200" dirty="0" smtClean="0">
                <a:latin typeface="华文楷体" panose="02010600040101010101" pitchFamily="2" charset="-122"/>
                <a:ea typeface="华文楷体" panose="02010600040101010101" pitchFamily="2" charset="-122"/>
                <a:cs typeface="+mn-cs"/>
              </a:rPr>
              <a:t>http://</a:t>
            </a: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使用端口 </a:t>
            </a:r>
            <a:r>
              <a:rPr lang="en-US" kern="1200" dirty="0" smtClean="0">
                <a:latin typeface="华文楷体" panose="02010600040101010101" pitchFamily="2" charset="-122"/>
                <a:ea typeface="华文楷体" panose="02010600040101010101" pitchFamily="2" charset="-122"/>
                <a:cs typeface="+mn-cs"/>
              </a:rPr>
              <a:t>443</a:t>
            </a:r>
            <a:r>
              <a:rPr lang="zh-CN" altLang="en-US" kern="1200" dirty="0" smtClean="0">
                <a:latin typeface="华文楷体" panose="02010600040101010101" pitchFamily="2" charset="-122"/>
                <a:ea typeface="华文楷体" panose="02010600040101010101" pitchFamily="2" charset="-122"/>
                <a:cs typeface="+mn-cs"/>
              </a:rPr>
              <a:t>， 而不是 </a:t>
            </a:r>
            <a:r>
              <a:rPr lang="en-US" kern="1200" dirty="0" smtClean="0">
                <a:latin typeface="华文楷体" panose="02010600040101010101" pitchFamily="2" charset="-122"/>
                <a:ea typeface="华文楷体" panose="02010600040101010101" pitchFamily="2" charset="-122"/>
                <a:cs typeface="+mn-cs"/>
              </a:rPr>
              <a:t>80</a:t>
            </a: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加密</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URL, </a:t>
            </a:r>
            <a:r>
              <a:rPr lang="zh-CN" altLang="en-US" kern="1200" dirty="0" smtClean="0">
                <a:latin typeface="华文楷体" panose="02010600040101010101" pitchFamily="2" charset="-122"/>
                <a:ea typeface="华文楷体" panose="02010600040101010101" pitchFamily="2" charset="-122"/>
                <a:cs typeface="+mn-cs"/>
              </a:rPr>
              <a:t>文件内容</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表单内容</a:t>
            </a:r>
            <a:r>
              <a:rPr lang="en-US" kern="1200" dirty="0" smtClean="0">
                <a:latin typeface="华文楷体" panose="02010600040101010101" pitchFamily="2" charset="-122"/>
                <a:ea typeface="华文楷体" panose="02010600040101010101" pitchFamily="2" charset="-122"/>
                <a:cs typeface="+mn-cs"/>
              </a:rPr>
              <a:t>, cookies, HTTP </a:t>
            </a:r>
            <a:r>
              <a:rPr lang="zh-CN" altLang="en-US" kern="1200" dirty="0" smtClean="0">
                <a:latin typeface="华文楷体" panose="02010600040101010101" pitchFamily="2" charset="-122"/>
                <a:ea typeface="华文楷体" panose="02010600040101010101" pitchFamily="2" charset="-122"/>
                <a:cs typeface="+mn-cs"/>
              </a:rPr>
              <a:t>报头的内容</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69432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188640"/>
            <a:ext cx="6208734" cy="762000"/>
          </a:xfrm>
        </p:spPr>
        <p:txBody>
          <a:bodyPr/>
          <a:lstStyle/>
          <a:p>
            <a:pPr eaLnBrk="1" hangingPunct="1">
              <a:defRPr/>
            </a:pPr>
            <a:r>
              <a:rPr lang="en-US" dirty="0" smtClean="0">
                <a:ea typeface="+mj-ea"/>
                <a:cs typeface="+mj-cs"/>
              </a:rPr>
              <a:t>HTTPS </a:t>
            </a:r>
            <a:r>
              <a:rPr lang="zh-CN" altLang="en-US" dirty="0" smtClean="0">
                <a:ea typeface="+mj-ea"/>
                <a:cs typeface="+mj-cs"/>
              </a:rPr>
              <a:t>使用</a:t>
            </a:r>
            <a:endParaRPr lang="en-US" dirty="0" smtClean="0">
              <a:ea typeface="+mj-ea"/>
              <a:cs typeface="+mj-cs"/>
            </a:endParaRPr>
          </a:p>
        </p:txBody>
      </p:sp>
      <p:sp>
        <p:nvSpPr>
          <p:cNvPr id="3" name="Content Placeholder 2"/>
          <p:cNvSpPr>
            <a:spLocks noGrp="1"/>
          </p:cNvSpPr>
          <p:nvPr>
            <p:ph idx="1"/>
          </p:nvPr>
        </p:nvSpPr>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连接初始化</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TLS </a:t>
            </a:r>
            <a:r>
              <a:rPr lang="zh-CN" altLang="en-US" dirty="0" smtClean="0">
                <a:latin typeface="华文楷体" panose="02010600040101010101" pitchFamily="2" charset="-122"/>
                <a:ea typeface="华文楷体" panose="02010600040101010101" pitchFamily="2" charset="-122"/>
              </a:rPr>
              <a:t>握手，然后 </a:t>
            </a:r>
            <a:r>
              <a:rPr lang="en-US" dirty="0" smtClean="0">
                <a:latin typeface="华文楷体" panose="02010600040101010101" pitchFamily="2" charset="-122"/>
                <a:ea typeface="华文楷体" panose="02010600040101010101" pitchFamily="2" charset="-122"/>
              </a:rPr>
              <a:t>HTTP </a:t>
            </a:r>
            <a:r>
              <a:rPr lang="zh-CN" altLang="en-US" dirty="0" smtClean="0">
                <a:latin typeface="华文楷体" panose="02010600040101010101" pitchFamily="2" charset="-122"/>
                <a:ea typeface="华文楷体" panose="02010600040101010101" pitchFamily="2" charset="-122"/>
              </a:rPr>
              <a:t>请求 </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连接关闭</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a:t>
            </a:r>
            <a:r>
              <a:rPr lang="en-US" altLang="zh-CN" dirty="0" smtClean="0">
                <a:latin typeface="华文楷体" panose="02010600040101010101" pitchFamily="2" charset="-122"/>
                <a:ea typeface="华文楷体" panose="02010600040101010101" pitchFamily="2" charset="-122"/>
              </a:rPr>
              <a:t> HTTP </a:t>
            </a:r>
            <a:r>
              <a:rPr lang="zh-CN" altLang="en-US" dirty="0" smtClean="0">
                <a:latin typeface="华文楷体" panose="02010600040101010101" pitchFamily="2" charset="-122"/>
                <a:ea typeface="华文楷体" panose="02010600040101010101" pitchFamily="2" charset="-122"/>
              </a:rPr>
              <a:t>记录有 </a:t>
            </a:r>
            <a:r>
              <a:rPr 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Connection: close</a:t>
            </a:r>
            <a:r>
              <a:rPr lang="en-US" dirty="0" smtClean="0">
                <a:latin typeface="华文楷体" panose="02010600040101010101" pitchFamily="2" charset="-122"/>
                <a:ea typeface="华文楷体" panose="02010600040101010101" pitchFamily="2" charset="-122"/>
              </a:rPr>
              <a:t>”</a:t>
            </a: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TLS </a:t>
            </a:r>
            <a:r>
              <a:rPr lang="zh-CN" altLang="en-US" dirty="0" smtClean="0">
                <a:latin typeface="华文楷体" panose="02010600040101010101" pitchFamily="2" charset="-122"/>
                <a:ea typeface="华文楷体" panose="02010600040101010101" pitchFamily="2" charset="-122"/>
              </a:rPr>
              <a:t>层 交换 </a:t>
            </a:r>
            <a:r>
              <a:rPr lang="en-US" dirty="0" err="1" smtClean="0">
                <a:latin typeface="华文楷体" panose="02010600040101010101" pitchFamily="2" charset="-122"/>
                <a:ea typeface="华文楷体" panose="02010600040101010101" pitchFamily="2" charset="-122"/>
              </a:rPr>
              <a:t>close_notify</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警告</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接着关闭 </a:t>
            </a:r>
            <a:r>
              <a:rPr lang="en-US" dirty="0" smtClean="0">
                <a:latin typeface="华文楷体" panose="02010600040101010101" pitchFamily="2" charset="-122"/>
                <a:ea typeface="华文楷体" panose="02010600040101010101" pitchFamily="2" charset="-122"/>
              </a:rPr>
              <a:t>TCP </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TLS</a:t>
            </a:r>
            <a:r>
              <a:rPr lang="zh-CN" altLang="en-US" dirty="0" smtClean="0">
                <a:latin typeface="华文楷体" panose="02010600040101010101" pitchFamily="2" charset="-122"/>
                <a:ea typeface="华文楷体" panose="02010600040101010101" pitchFamily="2" charset="-122"/>
              </a:rPr>
              <a:t>实例在关闭连接之前，发起一个关闭警报的交换</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743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6208734" cy="762000"/>
          </a:xfrm>
        </p:spPr>
        <p:txBody>
          <a:bodyPr/>
          <a:lstStyle/>
          <a:p>
            <a:pPr eaLnBrk="1" hangingPunct="1">
              <a:defRPr/>
            </a:pPr>
            <a:r>
              <a:rPr lang="en-US" dirty="0" smtClean="0">
                <a:ea typeface="+mj-ea"/>
                <a:cs typeface="+mj-cs"/>
              </a:rPr>
              <a:t>Secure Shell (SSH)</a:t>
            </a:r>
          </a:p>
        </p:txBody>
      </p:sp>
      <p:sp>
        <p:nvSpPr>
          <p:cNvPr id="3" name="Content Placeholder 2"/>
          <p:cNvSpPr>
            <a:spLocks noGrp="1"/>
          </p:cNvSpPr>
          <p:nvPr>
            <p:ph idx="1"/>
          </p:nvPr>
        </p:nvSpPr>
        <p:spPr>
          <a:xfrm>
            <a:off x="685800" y="1196752"/>
            <a:ext cx="8534400" cy="5105400"/>
          </a:xfrm>
        </p:spPr>
        <p:txBody>
          <a:bodyPr/>
          <a:lstStyle/>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网络信息安全通信协议</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相对简单和经济</a:t>
            </a:r>
            <a:endParaRPr lang="en-US" kern="1200"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SSH1 </a:t>
            </a:r>
            <a:r>
              <a:rPr lang="zh-CN" altLang="en-US" kern="1200" dirty="0" smtClean="0">
                <a:latin typeface="华文楷体" panose="02010600040101010101" pitchFamily="2" charset="-122"/>
                <a:ea typeface="华文楷体" panose="02010600040101010101" pitchFamily="2" charset="-122"/>
                <a:cs typeface="+mn-cs"/>
              </a:rPr>
              <a:t>提供安全的远程登录装置</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替换 </a:t>
            </a:r>
            <a:r>
              <a:rPr lang="en-US" kern="1200" dirty="0" smtClean="0">
                <a:latin typeface="华文楷体" panose="02010600040101010101" pitchFamily="2" charset="-122"/>
                <a:ea typeface="华文楷体" panose="02010600040101010101" pitchFamily="2" charset="-122"/>
                <a:cs typeface="+mn-cs"/>
              </a:rPr>
              <a:t>TELNET </a:t>
            </a:r>
            <a:r>
              <a:rPr lang="zh-CN" altLang="en-US" kern="1200" dirty="0" smtClean="0">
                <a:latin typeface="华文楷体" panose="02010600040101010101" pitchFamily="2" charset="-122"/>
                <a:ea typeface="华文楷体" panose="02010600040101010101" pitchFamily="2" charset="-122"/>
                <a:cs typeface="+mn-cs"/>
              </a:rPr>
              <a:t>和其它不安全的远程登陆机制</a:t>
            </a:r>
            <a:endParaRPr lang="en-US" kern="1200" dirty="0" smtClean="0">
              <a:latin typeface="华文楷体" panose="02010600040101010101" pitchFamily="2" charset="-122"/>
              <a:ea typeface="华文楷体" panose="02010600040101010101" pitchFamily="2" charset="-122"/>
              <a:cs typeface="+mn-cs"/>
            </a:endParaRPr>
          </a:p>
          <a:p>
            <a:pPr marL="1031875" lvl="1"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cs typeface="+mn-cs"/>
              </a:rPr>
              <a:t>还提供了客户端</a:t>
            </a:r>
            <a:r>
              <a:rPr lang="en-US" altLang="zh-CN" kern="1200" dirty="0" smtClean="0">
                <a:latin typeface="华文楷体" panose="02010600040101010101" pitchFamily="2" charset="-122"/>
                <a:ea typeface="华文楷体" panose="02010600040101010101" pitchFamily="2" charset="-122"/>
                <a:cs typeface="+mn-cs"/>
              </a:rPr>
              <a:t>/</a:t>
            </a:r>
            <a:r>
              <a:rPr lang="zh-CN" altLang="en-US" kern="1200" dirty="0" smtClean="0">
                <a:latin typeface="华文楷体" panose="02010600040101010101" pitchFamily="2" charset="-122"/>
                <a:ea typeface="华文楷体" panose="02010600040101010101" pitchFamily="2" charset="-122"/>
                <a:cs typeface="+mn-cs"/>
              </a:rPr>
              <a:t>服务器功能</a:t>
            </a:r>
            <a:endParaRPr lang="en-US" kern="1200"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SSH2 </a:t>
            </a:r>
            <a:r>
              <a:rPr lang="zh-CN" altLang="en-US" kern="1200" dirty="0" smtClean="0">
                <a:latin typeface="华文楷体" panose="02010600040101010101" pitchFamily="2" charset="-122"/>
                <a:ea typeface="华文楷体" panose="02010600040101010101" pitchFamily="2" charset="-122"/>
                <a:cs typeface="+mn-cs"/>
              </a:rPr>
              <a:t>修补了一些安全缺陷</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smtClean="0">
                <a:latin typeface="华文楷体" panose="02010600040101010101" pitchFamily="2" charset="-122"/>
                <a:ea typeface="华文楷体" panose="02010600040101010101" pitchFamily="2" charset="-122"/>
              </a:rPr>
              <a:t>记录</a:t>
            </a:r>
            <a:r>
              <a:rPr lang="zh-CN" altLang="en-US" kern="1200" dirty="0" smtClean="0">
                <a:latin typeface="华文楷体" panose="02010600040101010101" pitchFamily="2" charset="-122"/>
                <a:ea typeface="华文楷体" panose="02010600040101010101" pitchFamily="2" charset="-122"/>
                <a:cs typeface="+mn-cs"/>
              </a:rPr>
              <a:t>在标准 </a:t>
            </a:r>
            <a:r>
              <a:rPr lang="en-US" kern="1200" dirty="0" smtClean="0">
                <a:latin typeface="华文楷体" panose="02010600040101010101" pitchFamily="2" charset="-122"/>
                <a:ea typeface="华文楷体" panose="02010600040101010101" pitchFamily="2" charset="-122"/>
                <a:cs typeface="+mn-cs"/>
              </a:rPr>
              <a:t>RFCs 4250 </a:t>
            </a:r>
            <a:r>
              <a:rPr lang="zh-CN" altLang="en-US" kern="1200" dirty="0" smtClean="0">
                <a:latin typeface="华文楷体" panose="02010600040101010101" pitchFamily="2" charset="-122"/>
                <a:ea typeface="华文楷体" panose="02010600040101010101" pitchFamily="2" charset="-122"/>
                <a:cs typeface="+mn-cs"/>
              </a:rPr>
              <a:t>到</a:t>
            </a:r>
            <a:r>
              <a:rPr lang="en-US" kern="1200" dirty="0" smtClean="0">
                <a:latin typeface="华文楷体" panose="02010600040101010101" pitchFamily="2" charset="-122"/>
                <a:ea typeface="华文楷体" panose="02010600040101010101" pitchFamily="2" charset="-122"/>
                <a:cs typeface="+mn-cs"/>
              </a:rPr>
              <a:t> 4254 </a:t>
            </a:r>
            <a:r>
              <a:rPr lang="zh-CN" altLang="en-US" kern="1200" dirty="0" smtClean="0">
                <a:latin typeface="华文楷体" panose="02010600040101010101" pitchFamily="2" charset="-122"/>
                <a:ea typeface="华文楷体" panose="02010600040101010101" pitchFamily="2" charset="-122"/>
                <a:cs typeface="+mn-cs"/>
              </a:rPr>
              <a:t>中</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en-US" kern="1200" dirty="0" smtClean="0">
                <a:latin typeface="华文楷体" panose="02010600040101010101" pitchFamily="2" charset="-122"/>
                <a:ea typeface="华文楷体" panose="02010600040101010101" pitchFamily="2" charset="-122"/>
                <a:cs typeface="+mn-cs"/>
              </a:rPr>
              <a:t>SSH </a:t>
            </a:r>
            <a:r>
              <a:rPr lang="zh-CN" altLang="en-US" kern="1200" dirty="0" smtClean="0">
                <a:latin typeface="华文楷体" panose="02010600040101010101" pitchFamily="2" charset="-122"/>
                <a:ea typeface="华文楷体" panose="02010600040101010101" pitchFamily="2" charset="-122"/>
                <a:cs typeface="+mn-cs"/>
              </a:rPr>
              <a:t>客户端和服务器随处可见</a:t>
            </a:r>
            <a:endParaRPr lang="en-US" kern="1200" dirty="0" smtClean="0">
              <a:latin typeface="华文楷体" panose="02010600040101010101" pitchFamily="2" charset="-122"/>
              <a:ea typeface="华文楷体" panose="02010600040101010101" pitchFamily="2" charset="-122"/>
              <a:cs typeface="+mn-cs"/>
            </a:endParaRPr>
          </a:p>
          <a:p>
            <a:pPr marL="457200" indent="-457200" eaLnBrk="1" hangingPunct="1">
              <a:buFont typeface="Arial" panose="020B0604020202020204" pitchFamily="34" charset="0"/>
              <a:buChar char="•"/>
              <a:defRPr/>
            </a:pPr>
            <a:r>
              <a:rPr lang="zh-CN" altLang="en-US" kern="1200" dirty="0">
                <a:latin typeface="华文楷体" panose="02010600040101010101" pitchFamily="2" charset="-122"/>
                <a:ea typeface="华文楷体" panose="02010600040101010101" pitchFamily="2" charset="-122"/>
                <a:cs typeface="+mn-cs"/>
              </a:rPr>
              <a:t>远程登录</a:t>
            </a:r>
            <a:r>
              <a:rPr lang="en-US" altLang="zh-CN" kern="1200" dirty="0">
                <a:latin typeface="华文楷体" panose="02010600040101010101" pitchFamily="2" charset="-122"/>
                <a:ea typeface="华文楷体" panose="02010600040101010101" pitchFamily="2" charset="-122"/>
                <a:cs typeface="+mn-cs"/>
              </a:rPr>
              <a:t>/ X</a:t>
            </a:r>
            <a:r>
              <a:rPr lang="zh-CN" altLang="en-US" kern="1200" dirty="0" smtClean="0">
                <a:latin typeface="华文楷体" panose="02010600040101010101" pitchFamily="2" charset="-122"/>
                <a:ea typeface="华文楷体" panose="02010600040101010101" pitchFamily="2" charset="-122"/>
                <a:cs typeface="+mn-cs"/>
              </a:rPr>
              <a:t>隧道 选择的方法 </a:t>
            </a:r>
            <a:endParaRPr lang="en-US" dirty="0" smtClean="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391160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协议栈</a:t>
            </a:r>
            <a:endParaRPr lang="en-US" dirty="0" smtClean="0">
              <a:ea typeface="+mj-ea"/>
              <a:cs typeface="+mj-cs"/>
            </a:endParaRPr>
          </a:p>
        </p:txBody>
      </p:sp>
      <p:pic>
        <p:nvPicPr>
          <p:cNvPr id="41987" name="Picture 4"/>
          <p:cNvPicPr>
            <a:picLocks noChangeAspect="1"/>
          </p:cNvPicPr>
          <p:nvPr/>
        </p:nvPicPr>
        <p:blipFill>
          <a:blip r:embed="rId3"/>
          <a:srcRect/>
          <a:stretch>
            <a:fillRect/>
          </a:stretch>
        </p:blipFill>
        <p:spPr bwMode="auto">
          <a:xfrm>
            <a:off x="3368824" y="1296914"/>
            <a:ext cx="4549144" cy="4581872"/>
          </a:xfrm>
          <a:prstGeom prst="rect">
            <a:avLst/>
          </a:prstGeom>
          <a:noFill/>
          <a:ln w="9525">
            <a:noFill/>
            <a:miter lim="800000"/>
            <a:headEnd/>
            <a:tailEnd/>
          </a:ln>
        </p:spPr>
      </p:pic>
    </p:spTree>
    <p:extLst>
      <p:ext uri="{BB962C8B-B14F-4D97-AF65-F5344CB8AC3E}">
        <p14:creationId xmlns:p14="http://schemas.microsoft.com/office/powerpoint/2010/main" val="353374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传输层协议</a:t>
            </a:r>
            <a:endParaRPr lang="en-US" dirty="0" smtClean="0">
              <a:ea typeface="+mj-ea"/>
              <a:cs typeface="+mj-cs"/>
            </a:endParaRPr>
          </a:p>
        </p:txBody>
      </p:sp>
      <p:sp>
        <p:nvSpPr>
          <p:cNvPr id="3" name="Content Placeholder 2"/>
          <p:cNvSpPr>
            <a:spLocks noGrp="1"/>
          </p:cNvSpPr>
          <p:nvPr>
            <p:ph idx="1"/>
          </p:nvPr>
        </p:nvSpPr>
        <p:spPr>
          <a:xfrm>
            <a:off x="838200" y="1219200"/>
            <a:ext cx="8229600" cy="5334000"/>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基于一对服务器</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主机密钥，服务器认证发生在传输层</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服务器认证需要客户端提前知道服务器的公共主机密钥</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分组交换</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建立</a:t>
            </a:r>
            <a:r>
              <a:rPr lang="en-US" dirty="0" smtClean="0">
                <a:latin typeface="华文楷体" panose="02010600040101010101" pitchFamily="2" charset="-122"/>
                <a:ea typeface="华文楷体" panose="02010600040101010101" pitchFamily="2" charset="-122"/>
              </a:rPr>
              <a:t> TCP </a:t>
            </a:r>
            <a:r>
              <a:rPr lang="zh-CN" altLang="en-US" dirty="0" smtClean="0">
                <a:latin typeface="华文楷体" panose="02010600040101010101" pitchFamily="2" charset="-122"/>
                <a:ea typeface="华文楷体" panose="02010600040101010101" pitchFamily="2" charset="-122"/>
              </a:rPr>
              <a:t>连接</a:t>
            </a:r>
            <a:r>
              <a:rPr lang="en-US" dirty="0" smtClean="0">
                <a:latin typeface="华文楷体" panose="02010600040101010101" pitchFamily="2" charset="-122"/>
                <a:ea typeface="华文楷体" panose="02010600040101010101" pitchFamily="2" charset="-122"/>
              </a:rPr>
              <a:t> </a:t>
            </a: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接着交换消息</a:t>
            </a:r>
            <a:endParaRPr lang="en-US" dirty="0" smtClean="0">
              <a:latin typeface="华文楷体" panose="02010600040101010101" pitchFamily="2" charset="-122"/>
              <a:ea typeface="华文楷体" panose="02010600040101010101" pitchFamily="2" charset="-122"/>
            </a:endParaRPr>
          </a:p>
          <a:p>
            <a:pPr marL="1393825" lvl="2" indent="-3429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身份识别字符串交换</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算法协商</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密钥交换</a:t>
            </a:r>
            <a:r>
              <a:rPr 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密钥交换结束</a:t>
            </a:r>
            <a:r>
              <a:rPr lang="en-US"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服务请求</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使用特定的分组格式</a:t>
            </a:r>
            <a:endParaRPr lang="en-US" dirty="0" smtClean="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333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260648"/>
            <a:ext cx="6208734" cy="762000"/>
          </a:xfrm>
        </p:spPr>
        <p:txBody>
          <a:bodyPr/>
          <a:lstStyle/>
          <a:p>
            <a:pPr eaLnBrk="1" hangingPunct="1">
              <a:defRPr/>
            </a:pPr>
            <a:r>
              <a:rPr lang="en-US" altLang="zh-CN" dirty="0" smtClean="0">
                <a:ea typeface="ＭＳ Ｐゴシック" panose="020B0600070205080204" pitchFamily="34" charset="-128"/>
              </a:rPr>
              <a:t>Web</a:t>
            </a:r>
            <a:r>
              <a:rPr lang="zh-CN" altLang="en-US" dirty="0" smtClean="0">
                <a:ea typeface="ＭＳ Ｐゴシック" panose="020B0600070205080204" pitchFamily="34" charset="-128"/>
              </a:rPr>
              <a:t>安全威胁</a:t>
            </a:r>
            <a:endParaRPr lang="en-AU" altLang="zh-CN" dirty="0" smtClean="0">
              <a:ea typeface="ＭＳ Ｐゴシック" panose="020B0600070205080204" pitchFamily="34" charset="-128"/>
            </a:endParaRPr>
          </a:p>
        </p:txBody>
      </p:sp>
      <p:sp>
        <p:nvSpPr>
          <p:cNvPr id="46083" name="Rectangle 3"/>
          <p:cNvSpPr>
            <a:spLocks noGrp="1" noChangeArrowheads="1"/>
          </p:cNvSpPr>
          <p:nvPr>
            <p:ph type="body" idx="1"/>
          </p:nvPr>
        </p:nvSpPr>
        <p:spPr>
          <a:xfrm>
            <a:off x="560388" y="1700808"/>
            <a:ext cx="8785225" cy="3728456"/>
          </a:xfrm>
        </p:spPr>
        <p:txBody>
          <a:bodyPr/>
          <a:lstStyle/>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现在商业界，政府，工业界广泛采用</a:t>
            </a:r>
            <a:r>
              <a:rPr lang="en-US" altLang="zh-CN" dirty="0" smtClean="0">
                <a:latin typeface="华文楷体" panose="02010600040101010101" pitchFamily="2" charset="-122"/>
                <a:ea typeface="华文楷体" panose="02010600040101010101" pitchFamily="2" charset="-122"/>
              </a:rPr>
              <a:t>Web</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但是</a:t>
            </a:r>
            <a:r>
              <a:rPr lang="en-US" altLang="zh-CN" dirty="0" smtClean="0">
                <a:latin typeface="华文楷体" panose="02010600040101010101" pitchFamily="2" charset="-122"/>
                <a:ea typeface="华文楷体" panose="02010600040101010101" pitchFamily="2" charset="-122"/>
              </a:rPr>
              <a:t>Web</a:t>
            </a:r>
            <a:r>
              <a:rPr lang="zh-CN" altLang="en-US" dirty="0" smtClean="0">
                <a:latin typeface="华文楷体" panose="02010600040101010101" pitchFamily="2" charset="-122"/>
                <a:ea typeface="华文楷体" panose="02010600040101010101" pitchFamily="2" charset="-122"/>
              </a:rPr>
              <a:t>是容易遭受攻击的</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有各种各样的威胁</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完整性</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机密性</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拒绝服务 </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认证</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3828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814"/>
            <a:ext cx="8229600" cy="1322387"/>
          </a:xfrm>
        </p:spPr>
        <p:txBody>
          <a:bodyPr/>
          <a:lstStyle/>
          <a:p>
            <a:pPr eaLnBrk="1" hangingPunct="1">
              <a:defRPr/>
            </a:pPr>
            <a:r>
              <a:rPr lang="en-US" dirty="0" smtClean="0">
                <a:ea typeface="+mj-ea"/>
                <a:cs typeface="+mj-cs"/>
              </a:rPr>
              <a:t>SSH </a:t>
            </a:r>
            <a:r>
              <a:rPr lang="zh-CN" altLang="en-US" dirty="0" smtClean="0">
                <a:ea typeface="+mj-ea"/>
                <a:cs typeface="+mj-cs"/>
              </a:rPr>
              <a:t>用户认证协议</a:t>
            </a:r>
            <a:endParaRPr lang="en-US" dirty="0" smtClean="0">
              <a:ea typeface="+mj-ea"/>
              <a:cs typeface="+mj-cs"/>
            </a:endParaRPr>
          </a:p>
        </p:txBody>
      </p:sp>
      <p:sp>
        <p:nvSpPr>
          <p:cNvPr id="3" name="Content Placeholder 2"/>
          <p:cNvSpPr>
            <a:spLocks noGrp="1"/>
          </p:cNvSpPr>
          <p:nvPr>
            <p:ph idx="1"/>
          </p:nvPr>
        </p:nvSpPr>
        <p:spPr>
          <a:xfrm>
            <a:off x="838200" y="1828800"/>
            <a:ext cx="8229600" cy="4648200"/>
          </a:xfrm>
        </p:spPr>
        <p:txBody>
          <a:bodyPr/>
          <a:lstStyle/>
          <a:p>
            <a:pPr eaLnBrk="1" hangingPunct="1">
              <a:defRPr/>
            </a:pPr>
            <a:r>
              <a:rPr lang="zh-CN" altLang="en-US" kern="1200" dirty="0" smtClean="0">
                <a:latin typeface="华文楷体" panose="02010600040101010101" pitchFamily="2" charset="-122"/>
                <a:ea typeface="华文楷体" panose="02010600040101010101" pitchFamily="2" charset="-122"/>
                <a:cs typeface="+mn-cs"/>
              </a:rPr>
              <a:t>提供用户向服务器证明自己身份的方法</a:t>
            </a:r>
            <a:endParaRPr lang="en-US" kern="1200" dirty="0" smtClean="0">
              <a:latin typeface="华文楷体" panose="02010600040101010101" pitchFamily="2" charset="-122"/>
              <a:ea typeface="华文楷体" panose="02010600040101010101" pitchFamily="2" charset="-122"/>
              <a:cs typeface="+mn-cs"/>
            </a:endParaRPr>
          </a:p>
          <a:p>
            <a:pPr eaLnBrk="1" hangingPunct="1">
              <a:defRPr/>
            </a:pPr>
            <a:r>
              <a:rPr lang="zh-CN" altLang="en-US" kern="1200" dirty="0" smtClean="0">
                <a:latin typeface="华文楷体" panose="02010600040101010101" pitchFamily="2" charset="-122"/>
                <a:ea typeface="华文楷体" panose="02010600040101010101" pitchFamily="2" charset="-122"/>
                <a:cs typeface="+mn-cs"/>
              </a:rPr>
              <a:t>三种消息类型</a:t>
            </a:r>
            <a:r>
              <a:rPr lang="en-US" kern="1200" dirty="0" smtClean="0">
                <a:latin typeface="华文楷体" panose="02010600040101010101" pitchFamily="2" charset="-122"/>
                <a:ea typeface="华文楷体" panose="02010600040101010101" pitchFamily="2" charset="-122"/>
                <a:cs typeface="+mn-cs"/>
              </a:rPr>
              <a:t>:</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SSH_MSG_USERAUTH_REQUEST</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SSH_MSG_USERAUTH_FAILURE </a:t>
            </a:r>
          </a:p>
          <a:p>
            <a:pPr lvl="1" eaLnBrk="1" hangingPunct="1">
              <a:defRPr/>
            </a:pPr>
            <a:r>
              <a:rPr lang="en-US" kern="1200" dirty="0" smtClean="0">
                <a:latin typeface="华文楷体" panose="02010600040101010101" pitchFamily="2" charset="-122"/>
                <a:ea typeface="华文楷体" panose="02010600040101010101" pitchFamily="2" charset="-122"/>
              </a:rPr>
              <a:t>SSH_MSG_USERAUTH_SUCCESS</a:t>
            </a:r>
          </a:p>
          <a:p>
            <a:pPr eaLnBrk="1" hangingPunct="1">
              <a:defRPr/>
            </a:pPr>
            <a:r>
              <a:rPr lang="zh-CN" altLang="en-US" kern="1200" dirty="0" smtClean="0">
                <a:latin typeface="华文楷体" panose="02010600040101010101" pitchFamily="2" charset="-122"/>
                <a:ea typeface="华文楷体" panose="02010600040101010101" pitchFamily="2" charset="-122"/>
                <a:cs typeface="+mn-cs"/>
              </a:rPr>
              <a:t>使用认证方法</a:t>
            </a:r>
            <a:endParaRPr lang="en-US" kern="1200" dirty="0" smtClean="0">
              <a:latin typeface="华文楷体" panose="02010600040101010101" pitchFamily="2" charset="-122"/>
              <a:ea typeface="华文楷体" panose="02010600040101010101" pitchFamily="2" charset="-122"/>
              <a:cs typeface="+mn-cs"/>
            </a:endParaRPr>
          </a:p>
          <a:p>
            <a:pPr lvl="1" eaLnBrk="1" hangingPunct="1">
              <a:defRPr/>
            </a:pPr>
            <a:r>
              <a:rPr lang="zh-CN" altLang="en-US" kern="1200" dirty="0" smtClean="0">
                <a:latin typeface="华文楷体" panose="02010600040101010101" pitchFamily="2" charset="-122"/>
                <a:ea typeface="华文楷体" panose="02010600040101010101" pitchFamily="2" charset="-122"/>
                <a:cs typeface="+mn-cs"/>
              </a:rPr>
              <a:t>公开密钥</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口令密钥</a:t>
            </a:r>
            <a:r>
              <a:rPr lang="en-US" kern="1200" dirty="0" smtClean="0">
                <a:latin typeface="华文楷体" panose="02010600040101010101" pitchFamily="2" charset="-122"/>
                <a:ea typeface="华文楷体" panose="02010600040101010101" pitchFamily="2" charset="-122"/>
                <a:cs typeface="+mn-cs"/>
              </a:rPr>
              <a:t>, </a:t>
            </a:r>
            <a:r>
              <a:rPr lang="zh-CN" altLang="en-US" kern="1200" dirty="0" smtClean="0">
                <a:latin typeface="华文楷体" panose="02010600040101010101" pitchFamily="2" charset="-122"/>
                <a:ea typeface="华文楷体" panose="02010600040101010101" pitchFamily="2" charset="-122"/>
                <a:cs typeface="+mn-cs"/>
              </a:rPr>
              <a:t>基于主机</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7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en-US" dirty="0" smtClean="0">
                <a:ea typeface="+mj-ea"/>
                <a:cs typeface="+mj-cs"/>
              </a:rPr>
              <a:t>SSH </a:t>
            </a:r>
            <a:r>
              <a:rPr lang="zh-CN" altLang="en-US" dirty="0" smtClean="0">
                <a:ea typeface="+mj-ea"/>
                <a:cs typeface="+mj-cs"/>
              </a:rPr>
              <a:t>连接协议</a:t>
            </a:r>
            <a:endParaRPr lang="en-US" dirty="0" smtClean="0">
              <a:ea typeface="+mj-ea"/>
              <a:cs typeface="+mj-cs"/>
            </a:endParaRPr>
          </a:p>
        </p:txBody>
      </p:sp>
      <p:sp>
        <p:nvSpPr>
          <p:cNvPr id="3" name="Content Placeholder 2"/>
          <p:cNvSpPr>
            <a:spLocks noGrp="1"/>
          </p:cNvSpPr>
          <p:nvPr>
            <p:ph idx="1"/>
          </p:nvPr>
        </p:nvSpPr>
        <p:spPr>
          <a:xfrm>
            <a:off x="838200" y="1772816"/>
            <a:ext cx="8229600" cy="3168352"/>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在</a:t>
            </a:r>
            <a:r>
              <a:rPr lang="en-US" dirty="0" smtClean="0">
                <a:latin typeface="华文楷体" panose="02010600040101010101" pitchFamily="2" charset="-122"/>
                <a:ea typeface="华文楷体" panose="02010600040101010101" pitchFamily="2" charset="-122"/>
              </a:rPr>
              <a:t>SSH </a:t>
            </a:r>
            <a:r>
              <a:rPr lang="zh-CN" altLang="en-US" dirty="0" smtClean="0">
                <a:latin typeface="华文楷体" panose="02010600040101010101" pitchFamily="2" charset="-122"/>
                <a:ea typeface="华文楷体" panose="02010600040101010101" pitchFamily="2" charset="-122"/>
              </a:rPr>
              <a:t>传输层协议运行</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假设使用了安全的认证连接</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用一个通道虚拟出多条逻辑信道</a:t>
            </a:r>
            <a:endParaRPr lang="en-US" dirty="0" smtClean="0">
              <a:latin typeface="华文楷体" panose="02010600040101010101" pitchFamily="2" charset="-122"/>
              <a:ea typeface="华文楷体" panose="02010600040101010101" pitchFamily="2" charset="-122"/>
            </a:endParaRPr>
          </a:p>
          <a:p>
            <a:pPr lvl="2" eaLnBrk="1" hangingPunct="1">
              <a:defRPr/>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49154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04" y="2348880"/>
            <a:ext cx="3352800" cy="1512168"/>
          </a:xfrm>
        </p:spPr>
        <p:txBody>
          <a:bodyPr/>
          <a:lstStyle/>
          <a:p>
            <a:pPr eaLnBrk="1" hangingPunct="1">
              <a:defRPr/>
            </a:pPr>
            <a:r>
              <a:rPr lang="en-US" dirty="0" smtClean="0">
                <a:ea typeface="+mj-ea"/>
                <a:cs typeface="+mj-cs"/>
              </a:rPr>
              <a:t>SSH </a:t>
            </a:r>
            <a:r>
              <a:rPr lang="zh-CN" altLang="en-US" dirty="0" smtClean="0">
                <a:ea typeface="+mj-ea"/>
                <a:cs typeface="+mj-cs"/>
              </a:rPr>
              <a:t>连接</a:t>
            </a:r>
            <a:r>
              <a:rPr lang="en-US" altLang="zh-CN" dirty="0" smtClean="0">
                <a:ea typeface="+mj-ea"/>
                <a:cs typeface="+mj-cs"/>
              </a:rPr>
              <a:t/>
            </a:r>
            <a:br>
              <a:rPr lang="en-US" altLang="zh-CN" dirty="0" smtClean="0">
                <a:ea typeface="+mj-ea"/>
                <a:cs typeface="+mj-cs"/>
              </a:rPr>
            </a:br>
            <a:r>
              <a:rPr lang="zh-CN" altLang="en-US" dirty="0" smtClean="0">
                <a:ea typeface="+mj-ea"/>
                <a:cs typeface="+mj-cs"/>
              </a:rPr>
              <a:t>协议交换</a:t>
            </a:r>
            <a:endParaRPr lang="en-US" dirty="0" smtClean="0">
              <a:ea typeface="+mj-ea"/>
              <a:cs typeface="+mj-cs"/>
            </a:endParaRPr>
          </a:p>
        </p:txBody>
      </p:sp>
      <p:pic>
        <p:nvPicPr>
          <p:cNvPr id="50179" name="Picture 3"/>
          <p:cNvPicPr>
            <a:picLocks noChangeAspect="1"/>
          </p:cNvPicPr>
          <p:nvPr/>
        </p:nvPicPr>
        <p:blipFill>
          <a:blip r:embed="rId3"/>
          <a:srcRect/>
          <a:stretch>
            <a:fillRect/>
          </a:stretch>
        </p:blipFill>
        <p:spPr bwMode="auto">
          <a:xfrm>
            <a:off x="4038600" y="304801"/>
            <a:ext cx="5132388" cy="6240463"/>
          </a:xfrm>
          <a:prstGeom prst="rect">
            <a:avLst/>
          </a:prstGeom>
          <a:noFill/>
          <a:ln w="9525">
            <a:noFill/>
            <a:miter lim="800000"/>
            <a:headEnd/>
            <a:tailEnd/>
          </a:ln>
        </p:spPr>
      </p:pic>
    </p:spTree>
    <p:extLst>
      <p:ext uri="{BB962C8B-B14F-4D97-AF65-F5344CB8AC3E}">
        <p14:creationId xmlns:p14="http://schemas.microsoft.com/office/powerpoint/2010/main" val="3282559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1139825"/>
          </a:xfrm>
        </p:spPr>
        <p:txBody>
          <a:bodyPr/>
          <a:lstStyle/>
          <a:p>
            <a:pPr eaLnBrk="1" hangingPunct="1">
              <a:defRPr/>
            </a:pPr>
            <a:r>
              <a:rPr lang="zh-CN" altLang="en-US" dirty="0" smtClean="0">
                <a:ea typeface="+mj-ea"/>
                <a:cs typeface="+mj-cs"/>
              </a:rPr>
              <a:t>端口转发</a:t>
            </a:r>
            <a:endParaRPr lang="en-US" dirty="0" smtClean="0">
              <a:ea typeface="+mj-ea"/>
              <a:cs typeface="+mj-cs"/>
            </a:endParaRPr>
          </a:p>
        </p:txBody>
      </p:sp>
      <p:sp>
        <p:nvSpPr>
          <p:cNvPr id="3" name="Content Placeholder 2"/>
          <p:cNvSpPr>
            <a:spLocks noGrp="1"/>
          </p:cNvSpPr>
          <p:nvPr>
            <p:ph idx="1"/>
          </p:nvPr>
        </p:nvSpPr>
        <p:spPr>
          <a:xfrm>
            <a:off x="838200" y="1447800"/>
            <a:ext cx="8229600" cy="5181600"/>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将任何不安全的</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连接转换成安全的</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SSH </a:t>
            </a:r>
            <a:r>
              <a:rPr lang="zh-CN" altLang="en-US" dirty="0" smtClean="0">
                <a:latin typeface="华文楷体" panose="02010600040101010101" pitchFamily="2" charset="-122"/>
                <a:ea typeface="华文楷体" panose="02010600040101010101" pitchFamily="2" charset="-122"/>
              </a:rPr>
              <a:t>传输层协议在</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客户端和服务器 建立一个</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客户端流量重定向到当地</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，通过隧道转发，接着远程</a:t>
            </a:r>
            <a:r>
              <a:rPr lang="en-US" altLang="zh-CN" dirty="0" smtClean="0">
                <a:latin typeface="华文楷体" panose="02010600040101010101" pitchFamily="2" charset="-122"/>
                <a:ea typeface="华文楷体" panose="02010600040101010101" pitchFamily="2" charset="-122"/>
              </a:rPr>
              <a:t>SSH</a:t>
            </a:r>
            <a:r>
              <a:rPr lang="zh-CN" altLang="en-US" dirty="0" smtClean="0">
                <a:latin typeface="华文楷体" panose="02010600040101010101" pitchFamily="2" charset="-122"/>
                <a:ea typeface="华文楷体" panose="02010600040101010101" pitchFamily="2" charset="-122"/>
              </a:rPr>
              <a:t>传送到服务器</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支持两种类型的端口转发</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本地转发</a:t>
            </a:r>
            <a:endParaRPr lang="en-US" altLang="zh-CN" dirty="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远程转发</a:t>
            </a:r>
            <a:endParaRPr lang="en-US" altLang="zh-CN"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7699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4568" y="260648"/>
            <a:ext cx="6208734" cy="762000"/>
          </a:xfrm>
        </p:spPr>
        <p:txBody>
          <a:bodyPr/>
          <a:lstStyle/>
          <a:p>
            <a:pPr eaLnBrk="1" hangingPunct="1">
              <a:defRPr/>
            </a:pPr>
            <a:r>
              <a:rPr lang="zh-CN" altLang="en-US" dirty="0" smtClean="0">
                <a:ea typeface="ＭＳ Ｐゴシック" panose="020B0600070205080204" pitchFamily="34" charset="-128"/>
              </a:rPr>
              <a:t>总结</a:t>
            </a:r>
            <a:endParaRPr lang="en-AU" altLang="zh-CN" dirty="0" smtClean="0">
              <a:ea typeface="ＭＳ Ｐゴシック" panose="020B0600070205080204" pitchFamily="34" charset="-128"/>
            </a:endParaRPr>
          </a:p>
        </p:txBody>
      </p:sp>
      <p:sp>
        <p:nvSpPr>
          <p:cNvPr id="45059" name="Rectangle 3"/>
          <p:cNvSpPr>
            <a:spLocks noGrp="1" noChangeArrowheads="1"/>
          </p:cNvSpPr>
          <p:nvPr>
            <p:ph type="body" idx="1"/>
          </p:nvPr>
        </p:nvSpPr>
        <p:spPr>
          <a:xfrm>
            <a:off x="560388" y="1628800"/>
            <a:ext cx="8785225" cy="3800464"/>
          </a:xfrm>
        </p:spPr>
        <p:txBody>
          <a:bodyPr/>
          <a:lstStyle/>
          <a:p>
            <a:pPr marL="171450" indent="-457200" eaLnBrk="1" hangingPunct="1">
              <a:buFont typeface="Arial" panose="020B0604020202020204" pitchFamily="34" charset="0"/>
              <a:buChar char="•"/>
              <a:defRPr/>
            </a:pPr>
            <a:r>
              <a:rPr lang="zh-CN" altLang="en-US" dirty="0">
                <a:latin typeface="华文楷体" panose="02010600040101010101" pitchFamily="2" charset="-122"/>
                <a:ea typeface="华文楷体" panose="02010600040101010101" pitchFamily="2" charset="-122"/>
              </a:rPr>
              <a:t>传输层</a:t>
            </a:r>
            <a:r>
              <a:rPr lang="zh-CN" altLang="en-US" dirty="0" smtClean="0">
                <a:latin typeface="华文楷体" panose="02010600040101010101" pitchFamily="2" charset="-122"/>
                <a:ea typeface="华文楷体" panose="02010600040101010101" pitchFamily="2" charset="-122"/>
              </a:rPr>
              <a:t>网络安全的需要</a:t>
            </a:r>
            <a:endParaRPr lang="en-US" dirty="0" smtClean="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SSL/TLS </a:t>
            </a:r>
            <a:r>
              <a:rPr lang="zh-CN" altLang="en-US" dirty="0" smtClean="0">
                <a:latin typeface="华文楷体" panose="02010600040101010101" pitchFamily="2" charset="-122"/>
                <a:ea typeface="华文楷体" panose="02010600040101010101" pitchFamily="2" charset="-122"/>
              </a:rPr>
              <a:t>传输层安全协议</a:t>
            </a:r>
            <a:endParaRPr lang="en-US" dirty="0" smtClean="0">
              <a:latin typeface="华文楷体" panose="02010600040101010101" pitchFamily="2" charset="-122"/>
              <a:ea typeface="华文楷体" panose="02010600040101010101" pitchFamily="2" charset="-122"/>
            </a:endParaRP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HTTPS</a:t>
            </a:r>
          </a:p>
          <a:p>
            <a:pPr marL="171450" indent="-457200" eaLnBrk="1" hangingPunct="1">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secure shell (SSH)</a:t>
            </a:r>
          </a:p>
          <a:p>
            <a:pPr lvl="1" eaLnBrk="1" hangingPunct="1">
              <a:buFont typeface="Wingdings" panose="05000000000000000000" pitchFamily="2" charset="2"/>
              <a:buChar char="l"/>
              <a:defRPr/>
            </a:pPr>
            <a:endParaRPr lang="en-US" dirty="0" smtClean="0">
              <a:latin typeface="华文楷体" panose="02010600040101010101" pitchFamily="2" charset="-122"/>
              <a:ea typeface="华文楷体" panose="02010600040101010101" pitchFamily="2" charset="-122"/>
            </a:endParaRPr>
          </a:p>
          <a:p>
            <a:pPr lvl="1" eaLnBrk="1" hangingPunct="1">
              <a:buFont typeface="Wingdings" panose="05000000000000000000" pitchFamily="2" charset="2"/>
              <a:buChar char="l"/>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1374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814"/>
            <a:ext cx="8839200" cy="1139825"/>
          </a:xfrm>
        </p:spPr>
        <p:txBody>
          <a:bodyPr/>
          <a:lstStyle/>
          <a:p>
            <a:pPr eaLnBrk="1" hangingPunct="1">
              <a:defRPr/>
            </a:pPr>
            <a:r>
              <a:rPr lang="en-US" altLang="zh-CN" dirty="0" smtClean="0">
                <a:ea typeface="+mj-ea"/>
                <a:cs typeface="+mj-cs"/>
              </a:rPr>
              <a:t>Web</a:t>
            </a:r>
            <a:r>
              <a:rPr lang="zh-CN" altLang="en-US" dirty="0" smtClean="0">
                <a:ea typeface="+mj-ea"/>
                <a:cs typeface="+mj-cs"/>
              </a:rPr>
              <a:t>流量安全方法</a:t>
            </a:r>
            <a:endParaRPr lang="en-US" dirty="0" smtClean="0">
              <a:ea typeface="+mj-ea"/>
              <a:cs typeface="+mj-cs"/>
            </a:endParaRPr>
          </a:p>
        </p:txBody>
      </p:sp>
      <p:pic>
        <p:nvPicPr>
          <p:cNvPr id="11267" name="Picture 3"/>
          <p:cNvPicPr>
            <a:picLocks noChangeAspect="1"/>
          </p:cNvPicPr>
          <p:nvPr/>
        </p:nvPicPr>
        <p:blipFill>
          <a:blip r:embed="rId3"/>
          <a:srcRect/>
          <a:stretch>
            <a:fillRect/>
          </a:stretch>
        </p:blipFill>
        <p:spPr bwMode="auto">
          <a:xfrm>
            <a:off x="1496616" y="2348880"/>
            <a:ext cx="7124700" cy="1854200"/>
          </a:xfrm>
          <a:prstGeom prst="rect">
            <a:avLst/>
          </a:prstGeom>
          <a:noFill/>
          <a:ln w="9525">
            <a:noFill/>
            <a:miter lim="800000"/>
            <a:headEnd/>
            <a:tailEnd/>
          </a:ln>
        </p:spPr>
      </p:pic>
    </p:spTree>
    <p:extLst>
      <p:ext uri="{BB962C8B-B14F-4D97-AF65-F5344CB8AC3E}">
        <p14:creationId xmlns:p14="http://schemas.microsoft.com/office/powerpoint/2010/main" val="211163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1" y="404664"/>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安全套接层</a:t>
            </a:r>
            <a:r>
              <a:rPr lang="en-US" dirty="0" smtClean="0">
                <a:ea typeface="ＭＳ Ｐゴシック" panose="020B0600070205080204" pitchFamily="34" charset="-128"/>
              </a:rPr>
              <a:t>)</a:t>
            </a:r>
            <a:endParaRPr lang="en-AU" altLang="zh-CN" dirty="0" smtClean="0">
              <a:ea typeface="ＭＳ Ｐゴシック" panose="020B0600070205080204" pitchFamily="34" charset="-128"/>
            </a:endParaRPr>
          </a:p>
        </p:txBody>
      </p:sp>
      <p:sp>
        <p:nvSpPr>
          <p:cNvPr id="47107" name="Rectangle 3"/>
          <p:cNvSpPr>
            <a:spLocks noGrp="1" noChangeArrowheads="1"/>
          </p:cNvSpPr>
          <p:nvPr>
            <p:ph type="body" idx="1"/>
          </p:nvPr>
        </p:nvSpPr>
        <p:spPr>
          <a:xfrm>
            <a:off x="838201" y="1676401"/>
            <a:ext cx="8435975" cy="4454525"/>
          </a:xfrm>
        </p:spPr>
        <p:txBody>
          <a:bodyPr/>
          <a:lstStyle/>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传输层安全服务 </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altLang="zh-CN" dirty="0" smtClean="0">
                <a:latin typeface="华文楷体" panose="02010600040101010101" pitchFamily="2" charset="-122"/>
                <a:ea typeface="华文楷体" panose="02010600040101010101" pitchFamily="2" charset="-122"/>
              </a:rPr>
              <a:t>Netscape </a:t>
            </a:r>
            <a:r>
              <a:rPr lang="zh-CN" altLang="en-US" dirty="0" smtClean="0">
                <a:latin typeface="华文楷体" panose="02010600040101010101" pitchFamily="2" charset="-122"/>
                <a:ea typeface="华文楷体" panose="02010600040101010101" pitchFamily="2" charset="-122"/>
              </a:rPr>
              <a:t>发明了 安全套接层（ＳＳＬ）</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第三版是经过公开讨论和工业界使用</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接着成为互联网标准</a:t>
            </a:r>
            <a:r>
              <a:rPr lang="en-US" dirty="0" smtClean="0">
                <a:latin typeface="华文楷体" panose="02010600040101010101" pitchFamily="2" charset="-122"/>
                <a:ea typeface="华文楷体" panose="02010600040101010101" pitchFamily="2" charset="-122"/>
              </a:rPr>
              <a:t> TLS (Transport Layer Security)</a:t>
            </a:r>
          </a:p>
          <a:p>
            <a:pPr marL="457200"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采用</a:t>
            </a:r>
            <a:r>
              <a:rPr lang="en-US" dirty="0" smtClean="0">
                <a:latin typeface="华文楷体" panose="02010600040101010101" pitchFamily="2" charset="-122"/>
                <a:ea typeface="华文楷体" panose="02010600040101010101" pitchFamily="2" charset="-122"/>
              </a:rPr>
              <a:t>TCP </a:t>
            </a:r>
            <a:r>
              <a:rPr lang="zh-CN" altLang="en-US" dirty="0" smtClean="0">
                <a:latin typeface="华文楷体" panose="02010600040101010101" pitchFamily="2" charset="-122"/>
                <a:ea typeface="华文楷体" panose="02010600040101010101" pitchFamily="2" charset="-122"/>
              </a:rPr>
              <a:t>提供一种可靠的端对端的安全服务</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SSL </a:t>
            </a:r>
            <a:r>
              <a:rPr lang="zh-CN" altLang="en-US" dirty="0" smtClean="0">
                <a:latin typeface="华文楷体" panose="02010600040101010101" pitchFamily="2" charset="-122"/>
                <a:ea typeface="华文楷体" panose="02010600040101010101" pitchFamily="2" charset="-122"/>
              </a:rPr>
              <a:t>由两层协议组成</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318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01016" y="476672"/>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体系结构</a:t>
            </a:r>
            <a:endParaRPr lang="en-AU" altLang="zh-CN" dirty="0" smtClean="0">
              <a:ea typeface="ＭＳ Ｐゴシック" panose="020B0600070205080204" pitchFamily="34" charset="-128"/>
            </a:endParaRPr>
          </a:p>
        </p:txBody>
      </p:sp>
      <p:pic>
        <p:nvPicPr>
          <p:cNvPr id="15363" name="Picture 5" descr="Ch17. SSL Protocol Stack.pdf                                   00156198  Mnementh                      BEAE7A2F:"/>
          <p:cNvPicPr>
            <a:picLocks noChangeAspect="1" noChangeArrowheads="1"/>
          </p:cNvPicPr>
          <p:nvPr/>
        </p:nvPicPr>
        <p:blipFill>
          <a:blip r:embed="rId3"/>
          <a:srcRect l="21477" t="18529" r="21477" b="37059"/>
          <a:stretch>
            <a:fillRect/>
          </a:stretch>
        </p:blipFill>
        <p:spPr bwMode="auto">
          <a:xfrm>
            <a:off x="2000672" y="1988840"/>
            <a:ext cx="5737225" cy="3451225"/>
          </a:xfrm>
          <a:prstGeom prst="rect">
            <a:avLst/>
          </a:prstGeom>
          <a:noFill/>
          <a:ln w="9525">
            <a:noFill/>
            <a:miter lim="800000"/>
            <a:headEnd/>
            <a:tailEnd/>
          </a:ln>
        </p:spPr>
      </p:pic>
    </p:spTree>
    <p:extLst>
      <p:ext uri="{BB962C8B-B14F-4D97-AF65-F5344CB8AC3E}">
        <p14:creationId xmlns:p14="http://schemas.microsoft.com/office/powerpoint/2010/main" val="63841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32520"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体系结构</a:t>
            </a:r>
            <a:endParaRPr lang="en-AU" altLang="zh-CN" dirty="0" smtClean="0">
              <a:ea typeface="ＭＳ Ｐゴシック" panose="020B0600070205080204" pitchFamily="34" charset="-128"/>
            </a:endParaRPr>
          </a:p>
        </p:txBody>
      </p:sp>
      <p:sp>
        <p:nvSpPr>
          <p:cNvPr id="5120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b="1" dirty="0" smtClean="0">
                <a:latin typeface="华文楷体" panose="02010600040101010101" pitchFamily="2" charset="-122"/>
                <a:ea typeface="华文楷体" panose="02010600040101010101" pitchFamily="2" charset="-122"/>
              </a:rPr>
              <a:t>SSL </a:t>
            </a:r>
            <a:r>
              <a:rPr lang="zh-CN" altLang="en-US" b="1" dirty="0" smtClean="0">
                <a:latin typeface="华文楷体" panose="02010600040101010101" pitchFamily="2" charset="-122"/>
                <a:ea typeface="华文楷体" panose="02010600040101010101" pitchFamily="2" charset="-122"/>
              </a:rPr>
              <a:t>连接</a:t>
            </a:r>
            <a:endParaRPr lang="en-US" b="1"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一个短暂的，点对点的，传输连接</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每一条连接与一个会话相关联</a:t>
            </a:r>
            <a:endParaRPr lang="en-AU" altLang="zh-CN"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en-US" b="1" dirty="0" smtClean="0">
                <a:latin typeface="华文楷体" panose="02010600040101010101" pitchFamily="2" charset="-122"/>
                <a:ea typeface="华文楷体" panose="02010600040101010101" pitchFamily="2" charset="-122"/>
              </a:rPr>
              <a:t>SSL </a:t>
            </a:r>
            <a:r>
              <a:rPr lang="zh-CN" altLang="en-US" b="1" dirty="0" smtClean="0">
                <a:latin typeface="华文楷体" panose="02010600040101010101" pitchFamily="2" charset="-122"/>
                <a:ea typeface="华文楷体" panose="02010600040101010101" pitchFamily="2" charset="-122"/>
              </a:rPr>
              <a:t>会话</a:t>
            </a:r>
            <a:endParaRPr lang="en-US" b="1"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客户与服务器之间的一种关联</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通过握手协议来创建</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定义了密码安全参数集合</a:t>
            </a:r>
            <a:endParaRPr lang="en-US" dirty="0" smtClean="0">
              <a:latin typeface="华文楷体" panose="02010600040101010101" pitchFamily="2" charset="-122"/>
              <a:ea typeface="华文楷体" panose="02010600040101010101" pitchFamily="2" charset="-122"/>
            </a:endParaRPr>
          </a:p>
          <a:p>
            <a:pPr marL="1031875" lvl="1"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多个安全连接之间共享</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7130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60388"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记录协议服务</a:t>
            </a:r>
            <a:endParaRPr lang="en-AU" altLang="zh-CN" dirty="0" smtClean="0">
              <a:ea typeface="ＭＳ Ｐゴシック" panose="020B0600070205080204" pitchFamily="34" charset="-128"/>
            </a:endParaRPr>
          </a:p>
        </p:txBody>
      </p:sp>
      <p:sp>
        <p:nvSpPr>
          <p:cNvPr id="5222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b="1" dirty="0" smtClean="0">
                <a:latin typeface="华文楷体" panose="02010600040101010101" pitchFamily="2" charset="-122"/>
                <a:ea typeface="华文楷体" panose="02010600040101010101" pitchFamily="2" charset="-122"/>
              </a:rPr>
              <a:t>机密性</a:t>
            </a:r>
            <a:endParaRPr lang="en-US" b="1"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握手协议定义了一个可以用于加密</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载荷的传统加密共享密钥</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en-US" dirty="0" smtClean="0">
                <a:latin typeface="华文楷体" panose="02010600040101010101" pitchFamily="2" charset="-122"/>
                <a:ea typeface="华文楷体" panose="02010600040101010101" pitchFamily="2" charset="-122"/>
              </a:rPr>
              <a:t>AES, IDEA, RC2-40, DES-40, DES, 3DES, </a:t>
            </a:r>
            <a:r>
              <a:rPr lang="en-US" dirty="0" err="1" smtClean="0">
                <a:latin typeface="华文楷体" panose="02010600040101010101" pitchFamily="2" charset="-122"/>
                <a:ea typeface="华文楷体" panose="02010600040101010101" pitchFamily="2" charset="-122"/>
              </a:rPr>
              <a:t>Fortezza</a:t>
            </a:r>
            <a:r>
              <a:rPr lang="en-US" dirty="0" smtClean="0">
                <a:latin typeface="华文楷体" panose="02010600040101010101" pitchFamily="2" charset="-122"/>
                <a:ea typeface="华文楷体" panose="02010600040101010101" pitchFamily="2" charset="-122"/>
              </a:rPr>
              <a:t>, RC4-40, RC4-128</a:t>
            </a: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信息在加密之前被压缩</a:t>
            </a:r>
            <a:endParaRPr lang="en-US" dirty="0" smtClean="0">
              <a:latin typeface="华文楷体" panose="02010600040101010101" pitchFamily="2" charset="-122"/>
              <a:ea typeface="华文楷体" panose="02010600040101010101" pitchFamily="2" charset="-122"/>
            </a:endParaRPr>
          </a:p>
          <a:p>
            <a:pPr marL="457200" indent="-457200" eaLnBrk="1" hangingPunct="1">
              <a:lnSpc>
                <a:spcPct val="90000"/>
              </a:lnSpc>
              <a:buFont typeface="Arial" panose="020B0604020202020204" pitchFamily="34" charset="0"/>
              <a:buChar char="•"/>
              <a:defRPr/>
            </a:pPr>
            <a:r>
              <a:rPr lang="zh-CN" altLang="en-US" b="1" dirty="0" smtClean="0">
                <a:latin typeface="华文楷体" panose="02010600040101010101" pitchFamily="2" charset="-122"/>
                <a:ea typeface="华文楷体" panose="02010600040101010101" pitchFamily="2" charset="-122"/>
              </a:rPr>
              <a:t>消息完整性</a:t>
            </a:r>
            <a:endParaRPr lang="en-US" b="1"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一个用于产生消息认证码（</a:t>
            </a:r>
            <a:r>
              <a:rPr lang="en-US" dirty="0" smtClean="0">
                <a:latin typeface="华文楷体" panose="02010600040101010101" pitchFamily="2" charset="-122"/>
                <a:ea typeface="华文楷体" panose="02010600040101010101" pitchFamily="2" charset="-122"/>
              </a:rPr>
              <a:t>MAC</a:t>
            </a:r>
            <a:r>
              <a:rPr lang="zh-CN" altLang="en-US" dirty="0" smtClean="0">
                <a:latin typeface="华文楷体" panose="02010600040101010101" pitchFamily="2" charset="-122"/>
                <a:ea typeface="华文楷体" panose="02010600040101010101" pitchFamily="2" charset="-122"/>
              </a:rPr>
              <a:t>）的共享密钥</a:t>
            </a:r>
            <a:endParaRPr lang="en-US" dirty="0" smtClean="0">
              <a:latin typeface="华文楷体" panose="02010600040101010101" pitchFamily="2" charset="-122"/>
              <a:ea typeface="华文楷体" panose="02010600040101010101" pitchFamily="2" charset="-122"/>
            </a:endParaRPr>
          </a:p>
          <a:p>
            <a:pPr marL="1031875" lvl="1" indent="-457200" eaLnBrk="1" hangingPunct="1">
              <a:lnSpc>
                <a:spcPct val="90000"/>
              </a:lnSpc>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与</a:t>
            </a:r>
            <a:r>
              <a:rPr lang="en-US" dirty="0" smtClean="0">
                <a:latin typeface="华文楷体" panose="02010600040101010101" pitchFamily="2" charset="-122"/>
                <a:ea typeface="华文楷体" panose="02010600040101010101" pitchFamily="2" charset="-122"/>
              </a:rPr>
              <a:t>HMAC</a:t>
            </a:r>
            <a:r>
              <a:rPr lang="zh-CN" altLang="en-US" dirty="0" smtClean="0">
                <a:latin typeface="华文楷体" panose="02010600040101010101" pitchFamily="2" charset="-122"/>
                <a:ea typeface="华文楷体" panose="02010600040101010101" pitchFamily="2" charset="-122"/>
              </a:rPr>
              <a:t>相似，但是有不同的填充方法</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6550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32520" y="188640"/>
            <a:ext cx="6208734" cy="762000"/>
          </a:xfrm>
        </p:spPr>
        <p:txBody>
          <a:bodyPr/>
          <a:lstStyle/>
          <a:p>
            <a:pPr eaLnBrk="1" hangingPunct="1">
              <a:defRPr/>
            </a:pPr>
            <a:r>
              <a:rPr lang="en-US" dirty="0" smtClean="0">
                <a:ea typeface="ＭＳ Ｐゴシック" panose="020B0600070205080204" pitchFamily="34" charset="-128"/>
              </a:rPr>
              <a:t>SSL </a:t>
            </a:r>
            <a:r>
              <a:rPr lang="zh-CN" altLang="en-US" dirty="0" smtClean="0">
                <a:ea typeface="ＭＳ Ｐゴシック" panose="020B0600070205080204" pitchFamily="34" charset="-128"/>
              </a:rPr>
              <a:t>记录协议操作</a:t>
            </a:r>
            <a:endParaRPr lang="en-AU" altLang="zh-CN" dirty="0" smtClean="0">
              <a:ea typeface="ＭＳ Ｐゴシック" panose="020B0600070205080204" pitchFamily="34" charset="-128"/>
            </a:endParaRPr>
          </a:p>
        </p:txBody>
      </p:sp>
      <p:pic>
        <p:nvPicPr>
          <p:cNvPr id="21507" name="Picture 6" descr="Ch17. SSL Protocol O#1A558B.pdf                                00156198  Mnementh                      BEAE7A2F:"/>
          <p:cNvPicPr>
            <a:picLocks noChangeAspect="1" noChangeArrowheads="1"/>
          </p:cNvPicPr>
          <p:nvPr/>
        </p:nvPicPr>
        <p:blipFill>
          <a:blip r:embed="rId3"/>
          <a:srcRect t="9265" b="18529"/>
          <a:stretch>
            <a:fillRect/>
          </a:stretch>
        </p:blipFill>
        <p:spPr bwMode="auto">
          <a:xfrm>
            <a:off x="632520" y="1340768"/>
            <a:ext cx="8043863" cy="4487863"/>
          </a:xfrm>
          <a:prstGeom prst="rect">
            <a:avLst/>
          </a:prstGeom>
          <a:noFill/>
          <a:ln w="9525">
            <a:noFill/>
            <a:miter lim="800000"/>
            <a:headEnd/>
            <a:tailEnd/>
          </a:ln>
        </p:spPr>
      </p:pic>
    </p:spTree>
    <p:extLst>
      <p:ext uri="{BB962C8B-B14F-4D97-AF65-F5344CB8AC3E}">
        <p14:creationId xmlns:p14="http://schemas.microsoft.com/office/powerpoint/2010/main" val="277803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32656"/>
            <a:ext cx="6208734" cy="762000"/>
          </a:xfrm>
        </p:spPr>
        <p:txBody>
          <a:bodyPr/>
          <a:lstStyle/>
          <a:p>
            <a:pPr eaLnBrk="1" hangingPunct="1">
              <a:defRPr/>
            </a:pPr>
            <a:r>
              <a:rPr lang="en-US" sz="4000" dirty="0">
                <a:ea typeface="ＭＳ Ｐゴシック" panose="020B0600070205080204" pitchFamily="34" charset="-128"/>
              </a:rPr>
              <a:t>SSL </a:t>
            </a:r>
            <a:r>
              <a:rPr lang="zh-CN" altLang="en-US" sz="4000" dirty="0">
                <a:ea typeface="ＭＳ Ｐゴシック" panose="020B0600070205080204" pitchFamily="34" charset="-128"/>
              </a:rPr>
              <a:t>修改密码规格协议</a:t>
            </a:r>
            <a:endParaRPr lang="en-AU" altLang="zh-CN" sz="4000" dirty="0">
              <a:ea typeface="ＭＳ Ｐゴシック" panose="020B0600070205080204" pitchFamily="34" charset="-128"/>
            </a:endParaRPr>
          </a:p>
        </p:txBody>
      </p:sp>
      <p:sp>
        <p:nvSpPr>
          <p:cNvPr id="54275" name="Rectangle 3"/>
          <p:cNvSpPr>
            <a:spLocks noGrp="1" noChangeArrowheads="1"/>
          </p:cNvSpPr>
          <p:nvPr>
            <p:ph type="body" idx="1"/>
          </p:nvPr>
        </p:nvSpPr>
        <p:spPr>
          <a:xfrm>
            <a:off x="857672" y="1556792"/>
            <a:ext cx="8229600" cy="2688704"/>
          </a:xfrm>
        </p:spPr>
        <p:txBody>
          <a:bodyPr/>
          <a:lstStyle/>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应用</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记录协议的</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个</a:t>
            </a:r>
            <a:r>
              <a:rPr lang="en-US" altLang="zh-CN" dirty="0" smtClean="0">
                <a:latin typeface="华文楷体" panose="02010600040101010101" pitchFamily="2" charset="-122"/>
                <a:ea typeface="华文楷体" panose="02010600040101010101" pitchFamily="2" charset="-122"/>
              </a:rPr>
              <a:t>SSL</a:t>
            </a:r>
            <a:r>
              <a:rPr lang="zh-CN" altLang="en-US" dirty="0" smtClean="0">
                <a:latin typeface="华文楷体" panose="02010600040101010101" pitchFamily="2" charset="-122"/>
                <a:ea typeface="华文楷体" panose="02010600040101010101" pitchFamily="2" charset="-122"/>
              </a:rPr>
              <a:t>规格协议之一</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只包含一条消息</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使得挂起状态改变为当前状态</a:t>
            </a:r>
            <a:endParaRPr lang="en-US" dirty="0" smtClean="0">
              <a:latin typeface="华文楷体" panose="02010600040101010101" pitchFamily="2" charset="-122"/>
              <a:ea typeface="华文楷体" panose="02010600040101010101" pitchFamily="2" charset="-122"/>
            </a:endParaRPr>
          </a:p>
          <a:p>
            <a:pPr marL="457200" indent="-457200" eaLnBrk="1" hangingPunct="1">
              <a:buFont typeface="Arial" panose="020B0604020202020204" pitchFamily="34" charset="0"/>
              <a:buChar char="•"/>
              <a:defRPr/>
            </a:pPr>
            <a:r>
              <a:rPr lang="zh-CN" altLang="en-US" dirty="0" smtClean="0">
                <a:latin typeface="华文楷体" panose="02010600040101010101" pitchFamily="2" charset="-122"/>
                <a:ea typeface="华文楷体" panose="02010600040101010101" pitchFamily="2" charset="-122"/>
              </a:rPr>
              <a:t>因此更新此连接使用的密码套件</a:t>
            </a:r>
            <a:endParaRPr lang="en-AU" altLang="zh-CN" dirty="0" smtClean="0">
              <a:latin typeface="华文楷体" panose="02010600040101010101" pitchFamily="2" charset="-122"/>
              <a:ea typeface="华文楷体" panose="02010600040101010101" pitchFamily="2" charset="-122"/>
            </a:endParaRPr>
          </a:p>
        </p:txBody>
      </p:sp>
      <p:pic>
        <p:nvPicPr>
          <p:cNvPr id="23556" name="Picture 5"/>
          <p:cNvPicPr>
            <a:picLocks noChangeAspect="1"/>
          </p:cNvPicPr>
          <p:nvPr/>
        </p:nvPicPr>
        <p:blipFill>
          <a:blip r:embed="rId3"/>
          <a:srcRect/>
          <a:stretch>
            <a:fillRect/>
          </a:stretch>
        </p:blipFill>
        <p:spPr bwMode="auto">
          <a:xfrm>
            <a:off x="992560" y="4241408"/>
            <a:ext cx="2362200" cy="1409700"/>
          </a:xfrm>
          <a:prstGeom prst="rect">
            <a:avLst/>
          </a:prstGeom>
          <a:noFill/>
          <a:ln w="9525">
            <a:noFill/>
            <a:miter lim="800000"/>
            <a:headEnd/>
            <a:tailEnd/>
          </a:ln>
        </p:spPr>
      </p:pic>
    </p:spTree>
    <p:extLst>
      <p:ext uri="{BB962C8B-B14F-4D97-AF65-F5344CB8AC3E}">
        <p14:creationId xmlns:p14="http://schemas.microsoft.com/office/powerpoint/2010/main" val="3781466651"/>
      </p:ext>
    </p:extLst>
  </p:cSld>
  <p:clrMapOvr>
    <a:masterClrMapping/>
  </p:clrMapOvr>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9780</TotalTime>
  <Words>4399</Words>
  <Application>Microsoft Office PowerPoint</Application>
  <PresentationFormat>A4 纸张(210x297 毫米)</PresentationFormat>
  <Paragraphs>219</Paragraphs>
  <Slides>24</Slides>
  <Notes>24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24</vt:i4>
      </vt:variant>
    </vt:vector>
  </HeadingPairs>
  <TitlesOfParts>
    <vt:vector size="38" baseType="lpstr">
      <vt:lpstr>ＭＳ Ｐゴシック</vt:lpstr>
      <vt:lpstr>华文楷体</vt:lpstr>
      <vt:lpstr>楷体_GB2312</vt:lpstr>
      <vt:lpstr>隶书</vt:lpstr>
      <vt:lpstr>宋体</vt:lpstr>
      <vt:lpstr>微软雅黑</vt:lpstr>
      <vt:lpstr>Arial</vt:lpstr>
      <vt:lpstr>Calibri</vt:lpstr>
      <vt:lpstr>Tahoma</vt:lpstr>
      <vt:lpstr>Times</vt:lpstr>
      <vt:lpstr>Wingdings</vt:lpstr>
      <vt:lpstr>安全导论</vt:lpstr>
      <vt:lpstr>1_安全导论</vt:lpstr>
      <vt:lpstr>自定义设计方案</vt:lpstr>
      <vt:lpstr>第19讲 传输层安全 </vt:lpstr>
      <vt:lpstr>Web安全威胁</vt:lpstr>
      <vt:lpstr>Web流量安全方法</vt:lpstr>
      <vt:lpstr>SSL (安全套接层)</vt:lpstr>
      <vt:lpstr>SSL 体系结构</vt:lpstr>
      <vt:lpstr>SSL 体系结构</vt:lpstr>
      <vt:lpstr>SSL 记录协议服务</vt:lpstr>
      <vt:lpstr>SSL 记录协议操作</vt:lpstr>
      <vt:lpstr>SSL 修改密码规格协议</vt:lpstr>
      <vt:lpstr>SSL 警报协议</vt:lpstr>
      <vt:lpstr>SSL 握手协议</vt:lpstr>
      <vt:lpstr>SSL  握手协议</vt:lpstr>
      <vt:lpstr>密码计算</vt:lpstr>
      <vt:lpstr>TLS (传输层安全)</vt:lpstr>
      <vt:lpstr>HTTPS</vt:lpstr>
      <vt:lpstr>HTTPS 使用</vt:lpstr>
      <vt:lpstr>Secure Shell (SSH)</vt:lpstr>
      <vt:lpstr>SSH 协议栈</vt:lpstr>
      <vt:lpstr>SSH 传输层协议</vt:lpstr>
      <vt:lpstr>SSH 用户认证协议</vt:lpstr>
      <vt:lpstr>SSH 连接协议</vt:lpstr>
      <vt:lpstr>SSH 连接 协议交换</vt:lpstr>
      <vt:lpstr>端口转发</vt:lpstr>
      <vt:lpstr>总结</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Qiuzhen Lin</cp:lastModifiedBy>
  <cp:revision>618</cp:revision>
  <cp:lastPrinted>2014-08-23T14:47:45Z</cp:lastPrinted>
  <dcterms:created xsi:type="dcterms:W3CDTF">2003-05-17T02:00:08Z</dcterms:created>
  <dcterms:modified xsi:type="dcterms:W3CDTF">2019-12-17T03:47:03Z</dcterms:modified>
</cp:coreProperties>
</file>