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9"/>
  </p:notesMasterIdLst>
  <p:handoutMasterIdLst>
    <p:handoutMasterId r:id="rId30"/>
  </p:handoutMasterIdLst>
  <p:sldIdLst>
    <p:sldId id="258" r:id="rId4"/>
    <p:sldId id="456" r:id="rId5"/>
    <p:sldId id="459" r:id="rId6"/>
    <p:sldId id="460" r:id="rId7"/>
    <p:sldId id="457" r:id="rId8"/>
    <p:sldId id="458" r:id="rId9"/>
    <p:sldId id="461" r:id="rId10"/>
    <p:sldId id="476" r:id="rId11"/>
    <p:sldId id="462" r:id="rId12"/>
    <p:sldId id="463" r:id="rId13"/>
    <p:sldId id="470" r:id="rId14"/>
    <p:sldId id="471" r:id="rId15"/>
    <p:sldId id="482" r:id="rId16"/>
    <p:sldId id="477" r:id="rId17"/>
    <p:sldId id="472" r:id="rId18"/>
    <p:sldId id="473" r:id="rId19"/>
    <p:sldId id="474" r:id="rId20"/>
    <p:sldId id="475" r:id="rId21"/>
    <p:sldId id="480" r:id="rId22"/>
    <p:sldId id="478" r:id="rId23"/>
    <p:sldId id="466" r:id="rId24"/>
    <p:sldId id="467" r:id="rId25"/>
    <p:sldId id="468" r:id="rId26"/>
    <p:sldId id="481" r:id="rId27"/>
    <p:sldId id="479" r:id="rId28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>
        <p:scale>
          <a:sx n="50" d="100"/>
          <a:sy n="50" d="100"/>
        </p:scale>
        <p:origin x="1828" y="4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itchFamily="34" charset="0"/>
              </a:rPr>
              <a:t>第一章 计算机基础知识</a:t>
            </a:r>
            <a:endParaRPr lang="en-US" altLang="zh-CN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090320" cy="2736304"/>
          </a:xfrm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br>
              <a:rPr lang="en-US" altLang="zh-CN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分组密码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3.1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什么是数据加密标准（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/24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9"/>
            <a:ext cx="8967940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+mn-ea"/>
              </a:rPr>
              <a:t>DES</a:t>
            </a:r>
            <a:r>
              <a:rPr lang="zh-CN" altLang="en-US" dirty="0">
                <a:latin typeface="+mn-ea"/>
              </a:rPr>
              <a:t>是最广泛使用的对称加密方案，由原美国国家标准局</a:t>
            </a:r>
            <a:r>
              <a:rPr lang="en-AU" altLang="zh-CN" dirty="0">
                <a:latin typeface="+mn-ea"/>
              </a:rPr>
              <a:t> (</a:t>
            </a:r>
            <a:r>
              <a:rPr lang="zh-CN" altLang="en-US" dirty="0">
                <a:latin typeface="+mn-ea"/>
              </a:rPr>
              <a:t>现在是美国国家标准与技术研究所</a:t>
            </a:r>
            <a:r>
              <a:rPr lang="en-AU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于</a:t>
            </a:r>
            <a:r>
              <a:rPr lang="en-AU" altLang="zh-CN" dirty="0">
                <a:latin typeface="+mn-ea"/>
              </a:rPr>
              <a:t>1977</a:t>
            </a:r>
            <a:r>
              <a:rPr lang="zh-CN" altLang="en-US" dirty="0">
                <a:latin typeface="+mn-ea"/>
              </a:rPr>
              <a:t>年采用。</a:t>
            </a:r>
            <a:endParaRPr lang="en-US" altLang="zh-CN" dirty="0">
              <a:latin typeface="+mn-ea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ea"/>
              </a:rPr>
              <a:t>明文分组长度为 </a:t>
            </a:r>
            <a:r>
              <a:rPr lang="en-US" altLang="zh-CN" dirty="0">
                <a:latin typeface="+mn-ea"/>
              </a:rPr>
              <a:t>64-bit </a:t>
            </a:r>
            <a:r>
              <a:rPr lang="zh-CN" altLang="en-US" dirty="0">
                <a:latin typeface="+mn-ea"/>
              </a:rPr>
              <a:t>，密钥有效长度为</a:t>
            </a:r>
            <a:r>
              <a:rPr lang="en-US" altLang="zh-CN" dirty="0">
                <a:latin typeface="+mn-ea"/>
              </a:rPr>
              <a:t>56-bit</a:t>
            </a:r>
            <a:r>
              <a:rPr lang="zh-CN" altLang="en-US" dirty="0">
                <a:latin typeface="+mn-ea"/>
              </a:rPr>
              <a:t>，在基于</a:t>
            </a:r>
            <a:r>
              <a:rPr lang="en-US" altLang="zh-CN" dirty="0" err="1">
                <a:latin typeface="+mn-ea"/>
              </a:rPr>
              <a:t>Feistel</a:t>
            </a:r>
            <a:r>
              <a:rPr lang="zh-CN" altLang="en-US" dirty="0">
                <a:latin typeface="+mn-ea"/>
              </a:rPr>
              <a:t>网络的基础上，采用</a:t>
            </a:r>
            <a:r>
              <a:rPr lang="en-US" altLang="zh-CN" dirty="0">
                <a:latin typeface="+mn-ea"/>
              </a:rPr>
              <a:t>16</a:t>
            </a:r>
            <a:r>
              <a:rPr lang="zh-CN" altLang="en-US" dirty="0">
                <a:latin typeface="+mn-ea"/>
              </a:rPr>
              <a:t>轮迭代，从原始</a:t>
            </a:r>
            <a:r>
              <a:rPr lang="en-US" altLang="zh-CN" dirty="0">
                <a:latin typeface="+mn-ea"/>
              </a:rPr>
              <a:t>56-bit</a:t>
            </a:r>
            <a:r>
              <a:rPr lang="zh-CN" altLang="en-US" dirty="0">
                <a:latin typeface="+mn-ea"/>
              </a:rPr>
              <a:t>密钥产生</a:t>
            </a:r>
            <a:r>
              <a:rPr lang="en-US" altLang="zh-CN" dirty="0">
                <a:latin typeface="+mn-ea"/>
              </a:rPr>
              <a:t>16</a:t>
            </a:r>
            <a:r>
              <a:rPr lang="zh-CN" altLang="en-US" dirty="0">
                <a:latin typeface="+mn-ea"/>
              </a:rPr>
              <a:t>组子密钥，每一轮迭代使用一个子密钥。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057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/24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9596" y="2605343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DES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涉及三个操作：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初始置换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轮函数操作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子密钥产生算法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4815513" y="2593488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初始置换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4808984" y="3054985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第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轮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4808984" y="3529592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第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轮</a:t>
            </a:r>
          </a:p>
        </p:txBody>
      </p:sp>
      <p:cxnSp>
        <p:nvCxnSpPr>
          <p:cNvPr id="11" name="直接箭头连接符 10"/>
          <p:cNvCxnSpPr>
            <a:stCxn id="7" idx="2"/>
            <a:endCxn id="8" idx="0"/>
          </p:cNvCxnSpPr>
          <p:nvPr/>
        </p:nvCxnSpPr>
        <p:spPr bwMode="auto">
          <a:xfrm flipH="1">
            <a:off x="5273772" y="2910969"/>
            <a:ext cx="6529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 bwMode="auto">
          <a:xfrm>
            <a:off x="5273772" y="3372466"/>
            <a:ext cx="0" cy="157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endCxn id="15" idx="0"/>
          </p:cNvCxnSpPr>
          <p:nvPr/>
        </p:nvCxnSpPr>
        <p:spPr bwMode="auto">
          <a:xfrm>
            <a:off x="5280301" y="3847073"/>
            <a:ext cx="8756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4"/>
          <p:cNvSpPr/>
          <p:nvPr/>
        </p:nvSpPr>
        <p:spPr bwMode="auto">
          <a:xfrm>
            <a:off x="4824269" y="4279121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第</a:t>
            </a:r>
            <a:r>
              <a:rPr lang="en-US" altLang="zh-CN" sz="1200" b="1" dirty="0">
                <a:latin typeface="+mn-ea"/>
                <a:ea typeface="+mn-ea"/>
              </a:rPr>
              <a:t>16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轮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4824269" y="4782671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左右交换</a:t>
            </a:r>
          </a:p>
        </p:txBody>
      </p:sp>
      <p:cxnSp>
        <p:nvCxnSpPr>
          <p:cNvPr id="19" name="直接箭头连接符 18"/>
          <p:cNvCxnSpPr>
            <a:stCxn id="15" idx="2"/>
            <a:endCxn id="17" idx="0"/>
          </p:cNvCxnSpPr>
          <p:nvPr/>
        </p:nvCxnSpPr>
        <p:spPr bwMode="auto">
          <a:xfrm>
            <a:off x="5289057" y="4596602"/>
            <a:ext cx="0" cy="186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4824269" y="5336056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逆初始置换</a:t>
            </a:r>
          </a:p>
        </p:txBody>
      </p:sp>
      <p:cxnSp>
        <p:nvCxnSpPr>
          <p:cNvPr id="22" name="直接箭头连接符 21"/>
          <p:cNvCxnSpPr>
            <a:stCxn id="17" idx="2"/>
            <a:endCxn id="20" idx="0"/>
          </p:cNvCxnSpPr>
          <p:nvPr/>
        </p:nvCxnSpPr>
        <p:spPr bwMode="auto">
          <a:xfrm>
            <a:off x="5289057" y="5100152"/>
            <a:ext cx="0" cy="235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/>
          <p:nvPr/>
        </p:nvSpPr>
        <p:spPr>
          <a:xfrm>
            <a:off x="4580506" y="2060848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64</a:t>
            </a: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比特明文输入</a:t>
            </a: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4986673" y="2368067"/>
            <a:ext cx="0" cy="225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>
            <a:off x="5312915" y="2384013"/>
            <a:ext cx="125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>
            <a:off x="5601072" y="2384013"/>
            <a:ext cx="0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/>
          <p:cNvSpPr txBox="1"/>
          <p:nvPr/>
        </p:nvSpPr>
        <p:spPr>
          <a:xfrm>
            <a:off x="4573940" y="5870723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64</a:t>
            </a: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比特密文输出</a:t>
            </a: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986673" y="5680435"/>
            <a:ext cx="0" cy="225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>
            <a:off x="5312915" y="5696381"/>
            <a:ext cx="125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5601072" y="5696381"/>
            <a:ext cx="0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/>
          <p:cNvSpPr/>
          <p:nvPr/>
        </p:nvSpPr>
        <p:spPr bwMode="auto">
          <a:xfrm>
            <a:off x="6393160" y="3056076"/>
            <a:ext cx="1008112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置换选择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37" name="直接箭头连接符 36"/>
          <p:cNvCxnSpPr>
            <a:stCxn id="35" idx="1"/>
            <a:endCxn id="8" idx="3"/>
          </p:cNvCxnSpPr>
          <p:nvPr/>
        </p:nvCxnSpPr>
        <p:spPr bwMode="auto">
          <a:xfrm flipH="1" flipV="1">
            <a:off x="5738559" y="3213726"/>
            <a:ext cx="654601" cy="1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圆角矩形 37"/>
          <p:cNvSpPr/>
          <p:nvPr/>
        </p:nvSpPr>
        <p:spPr bwMode="auto">
          <a:xfrm>
            <a:off x="6399689" y="3529592"/>
            <a:ext cx="1008112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置换选择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39" name="直接箭头连接符 38"/>
          <p:cNvCxnSpPr>
            <a:stCxn id="38" idx="1"/>
          </p:cNvCxnSpPr>
          <p:nvPr/>
        </p:nvCxnSpPr>
        <p:spPr bwMode="auto">
          <a:xfrm flipH="1" flipV="1">
            <a:off x="5745088" y="3687242"/>
            <a:ext cx="654601" cy="1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圆角矩形 39"/>
          <p:cNvSpPr/>
          <p:nvPr/>
        </p:nvSpPr>
        <p:spPr bwMode="auto">
          <a:xfrm>
            <a:off x="6399689" y="4292231"/>
            <a:ext cx="1008112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置换选择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41" name="直接箭头连接符 40"/>
          <p:cNvCxnSpPr>
            <a:stCxn id="40" idx="1"/>
          </p:cNvCxnSpPr>
          <p:nvPr/>
        </p:nvCxnSpPr>
        <p:spPr bwMode="auto">
          <a:xfrm flipH="1" flipV="1">
            <a:off x="5745088" y="4449881"/>
            <a:ext cx="654601" cy="1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/>
          <p:cNvSpPr txBox="1"/>
          <p:nvPr/>
        </p:nvSpPr>
        <p:spPr>
          <a:xfrm>
            <a:off x="5889104" y="291839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i="1" dirty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500" b="1" baseline="-25000" dirty="0">
                <a:latin typeface="Times New Roman" panose="02020603050405020304" pitchFamily="18" charset="0"/>
                <a:ea typeface="+mn-ea"/>
              </a:rPr>
              <a:t>1</a:t>
            </a:r>
            <a:endParaRPr lang="zh-CN" altLang="en-US" sz="1500" b="1" baseline="-2500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889104" y="338557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i="1" dirty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500" b="1" baseline="-25000" dirty="0">
                <a:latin typeface="Times New Roman" panose="02020603050405020304" pitchFamily="18" charset="0"/>
                <a:ea typeface="+mn-ea"/>
              </a:rPr>
              <a:t>2</a:t>
            </a:r>
            <a:endParaRPr lang="zh-CN" altLang="en-US" sz="1500" b="1" baseline="-2500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889104" y="4142531"/>
            <a:ext cx="441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i="1" dirty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500" b="1" baseline="-25000" dirty="0">
                <a:latin typeface="Times New Roman" panose="02020603050405020304" pitchFamily="18" charset="0"/>
                <a:ea typeface="+mn-ea"/>
              </a:rPr>
              <a:t>16</a:t>
            </a:r>
            <a:endParaRPr lang="zh-CN" altLang="en-US" sz="1500" b="1" baseline="-2500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7983865" y="2606598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>
                <a:latin typeface="+mn-ea"/>
              </a:rPr>
              <a:t>置换选择</a:t>
            </a:r>
            <a:r>
              <a:rPr lang="en-US" altLang="zh-CN" sz="1200" b="1" dirty="0">
                <a:latin typeface="+mn-ea"/>
              </a:rPr>
              <a:t>1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7977336" y="3068095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左循环移位</a:t>
            </a:r>
          </a:p>
        </p:txBody>
      </p:sp>
      <p:sp>
        <p:nvSpPr>
          <p:cNvPr id="48" name="圆角矩形 47"/>
          <p:cNvSpPr/>
          <p:nvPr/>
        </p:nvSpPr>
        <p:spPr bwMode="auto">
          <a:xfrm>
            <a:off x="7977336" y="3542702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>
                <a:latin typeface="+mn-ea"/>
              </a:rPr>
              <a:t>左循环移位</a:t>
            </a:r>
          </a:p>
        </p:txBody>
      </p:sp>
      <p:cxnSp>
        <p:nvCxnSpPr>
          <p:cNvPr id="49" name="直接箭头连接符 48"/>
          <p:cNvCxnSpPr>
            <a:stCxn id="46" idx="2"/>
            <a:endCxn id="47" idx="0"/>
          </p:cNvCxnSpPr>
          <p:nvPr/>
        </p:nvCxnSpPr>
        <p:spPr bwMode="auto">
          <a:xfrm flipH="1">
            <a:off x="8442124" y="2924079"/>
            <a:ext cx="6529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>
            <a:stCxn id="47" idx="2"/>
            <a:endCxn id="48" idx="0"/>
          </p:cNvCxnSpPr>
          <p:nvPr/>
        </p:nvCxnSpPr>
        <p:spPr bwMode="auto">
          <a:xfrm>
            <a:off x="8442124" y="3385576"/>
            <a:ext cx="0" cy="157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/>
          <p:cNvCxnSpPr>
            <a:endCxn id="52" idx="0"/>
          </p:cNvCxnSpPr>
          <p:nvPr/>
        </p:nvCxnSpPr>
        <p:spPr bwMode="auto">
          <a:xfrm>
            <a:off x="8448653" y="3860183"/>
            <a:ext cx="8756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圆角矩形 51"/>
          <p:cNvSpPr/>
          <p:nvPr/>
        </p:nvSpPr>
        <p:spPr bwMode="auto">
          <a:xfrm>
            <a:off x="7992621" y="4292231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>
                <a:latin typeface="+mn-ea"/>
              </a:rPr>
              <a:t>左循环移位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838980" y="2060848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64</a:t>
            </a: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比特密钥</a:t>
            </a:r>
          </a:p>
        </p:txBody>
      </p:sp>
      <p:cxnSp>
        <p:nvCxnSpPr>
          <p:cNvPr id="54" name="直接箭头连接符 53"/>
          <p:cNvCxnSpPr/>
          <p:nvPr/>
        </p:nvCxnSpPr>
        <p:spPr bwMode="auto">
          <a:xfrm>
            <a:off x="8402693" y="2384013"/>
            <a:ext cx="125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箭头连接符 54"/>
          <p:cNvCxnSpPr/>
          <p:nvPr/>
        </p:nvCxnSpPr>
        <p:spPr bwMode="auto">
          <a:xfrm>
            <a:off x="8690850" y="2384013"/>
            <a:ext cx="0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/>
          <p:cNvCxnSpPr/>
          <p:nvPr/>
        </p:nvCxnSpPr>
        <p:spPr bwMode="auto">
          <a:xfrm>
            <a:off x="8121352" y="2377464"/>
            <a:ext cx="0" cy="225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/>
          <p:cNvCxnSpPr>
            <a:stCxn id="47" idx="1"/>
            <a:endCxn id="35" idx="3"/>
          </p:cNvCxnSpPr>
          <p:nvPr/>
        </p:nvCxnSpPr>
        <p:spPr bwMode="auto">
          <a:xfrm flipH="1" flipV="1">
            <a:off x="7401272" y="3214817"/>
            <a:ext cx="576064" cy="12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/>
          <p:cNvCxnSpPr>
            <a:stCxn id="48" idx="1"/>
            <a:endCxn id="38" idx="3"/>
          </p:cNvCxnSpPr>
          <p:nvPr/>
        </p:nvCxnSpPr>
        <p:spPr bwMode="auto">
          <a:xfrm flipH="1" flipV="1">
            <a:off x="7407801" y="3688333"/>
            <a:ext cx="569535" cy="13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/>
          <p:cNvCxnSpPr>
            <a:stCxn id="52" idx="1"/>
            <a:endCxn id="40" idx="3"/>
          </p:cNvCxnSpPr>
          <p:nvPr/>
        </p:nvCxnSpPr>
        <p:spPr bwMode="auto">
          <a:xfrm flipH="1">
            <a:off x="7407801" y="4450972"/>
            <a:ext cx="5848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/>
          <p:cNvSpPr/>
          <p:nvPr/>
        </p:nvSpPr>
        <p:spPr bwMode="auto">
          <a:xfrm>
            <a:off x="4420287" y="2953813"/>
            <a:ext cx="1417557" cy="16993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98411" y="3327375"/>
            <a:ext cx="417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轮</a:t>
            </a:r>
            <a:endParaRPr lang="en-US" altLang="zh-CN" sz="18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函</a:t>
            </a:r>
            <a:endParaRPr lang="en-US" altLang="zh-CN" sz="18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数</a:t>
            </a:r>
            <a:endParaRPr lang="en-US" altLang="zh-CN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266130" y="2420888"/>
            <a:ext cx="2935342" cy="23617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183570" y="2435222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子密钥产生算法</a:t>
            </a:r>
          </a:p>
        </p:txBody>
      </p:sp>
    </p:spTree>
    <p:extLst>
      <p:ext uri="{BB962C8B-B14F-4D97-AF65-F5344CB8AC3E}">
        <p14:creationId xmlns:p14="http://schemas.microsoft.com/office/powerpoint/2010/main" val="3412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418" y="-880011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80189" y="-875958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 （初始置换）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833420" y="6093296"/>
            <a:ext cx="1054100" cy="304800"/>
          </a:xfrm>
        </p:spPr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/>
              <a:t>/24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62302" y="1484784"/>
            <a:ext cx="3210578" cy="20882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lIns="0" rIns="0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34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36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38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42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44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46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52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54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56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58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60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62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64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752991"/>
              </p:ext>
            </p:extLst>
          </p:nvPr>
        </p:nvGraphicFramePr>
        <p:xfrm>
          <a:off x="3800872" y="3677238"/>
          <a:ext cx="2520281" cy="212376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58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42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52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44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36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28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62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54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46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38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14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64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56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48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32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57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49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41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33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6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59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51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43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27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61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53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45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29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63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55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47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31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21152" y="1484784"/>
            <a:ext cx="3103301" cy="20882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9130" y="31869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置换矩阵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6285148" y="144878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V="1">
            <a:off x="6177136" y="1734917"/>
            <a:ext cx="2952328" cy="20541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椭圆 18"/>
          <p:cNvSpPr/>
          <p:nvPr/>
        </p:nvSpPr>
        <p:spPr bwMode="auto">
          <a:xfrm>
            <a:off x="9054762" y="145540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031258" y="3187958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1352600" y="3501008"/>
            <a:ext cx="2592287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椭圆 24"/>
          <p:cNvSpPr/>
          <p:nvPr/>
        </p:nvSpPr>
        <p:spPr bwMode="auto">
          <a:xfrm>
            <a:off x="992560" y="1503603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7" name="直接连接符 26"/>
          <p:cNvCxnSpPr>
            <a:stCxn id="25" idx="5"/>
          </p:cNvCxnSpPr>
          <p:nvPr/>
        </p:nvCxnSpPr>
        <p:spPr bwMode="auto">
          <a:xfrm>
            <a:off x="1299873" y="1810916"/>
            <a:ext cx="4877263" cy="1978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AutoShape 22"/>
          <p:cNvSpPr>
            <a:spLocks noChangeArrowheads="1"/>
          </p:cNvSpPr>
          <p:nvPr/>
        </p:nvSpPr>
        <p:spPr bwMode="auto">
          <a:xfrm>
            <a:off x="4088904" y="2009239"/>
            <a:ext cx="2035640" cy="848737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置换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3944888" y="1700808"/>
            <a:ext cx="2376264" cy="201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577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18A8D-F195-B90E-5F73-0B10EA04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933EF-AF5A-6134-9B28-7B89A82A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1D1F84-5944-356D-AC08-56224A67E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53099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017" y="-76200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8194" y="-698481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 （初始逆置换）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697008" y="6237312"/>
            <a:ext cx="1054100" cy="304800"/>
          </a:xfrm>
        </p:spPr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/>
              <a:t>/24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1152" y="1340767"/>
            <a:ext cx="3220540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rIns="0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34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36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38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42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44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46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52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54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56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58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60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62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64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3299" y="1340768"/>
            <a:ext cx="3087573" cy="20882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70749"/>
              </p:ext>
            </p:extLst>
          </p:nvPr>
        </p:nvGraphicFramePr>
        <p:xfrm>
          <a:off x="3678232" y="3501007"/>
          <a:ext cx="2469409" cy="2160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0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4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3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27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57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088904" y="3042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逆置换矩阵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3440832" y="2276871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0" name="直接连接符 19"/>
          <p:cNvCxnSpPr>
            <a:stCxn id="16" idx="5"/>
          </p:cNvCxnSpPr>
          <p:nvPr/>
        </p:nvCxnSpPr>
        <p:spPr bwMode="auto">
          <a:xfrm>
            <a:off x="3748145" y="2584184"/>
            <a:ext cx="124735" cy="968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椭圆 22"/>
          <p:cNvSpPr/>
          <p:nvPr/>
        </p:nvSpPr>
        <p:spPr bwMode="auto">
          <a:xfrm>
            <a:off x="6260807" y="1340767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429169" y="208118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5961112" y="1592795"/>
            <a:ext cx="3168352" cy="1960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椭圆 32"/>
          <p:cNvSpPr/>
          <p:nvPr/>
        </p:nvSpPr>
        <p:spPr bwMode="auto">
          <a:xfrm>
            <a:off x="9044038" y="1340767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6" name="AutoShape 22"/>
          <p:cNvSpPr>
            <a:spLocks noChangeArrowheads="1"/>
          </p:cNvSpPr>
          <p:nvPr/>
        </p:nvSpPr>
        <p:spPr bwMode="auto">
          <a:xfrm>
            <a:off x="4088904" y="1865222"/>
            <a:ext cx="2035640" cy="848737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逆置换</a:t>
            </a: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3872880" y="1556791"/>
            <a:ext cx="2448272" cy="201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3789209" y="2261200"/>
            <a:ext cx="2171903" cy="1310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96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80" y="1707195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介绍（轮函数）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/>
              <a:t>/24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953000" y="1333480"/>
            <a:ext cx="4672356" cy="4752970"/>
            <a:chOff x="2066979" y="214290"/>
            <a:chExt cx="6862744" cy="650318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066979" y="214290"/>
              <a:ext cx="2147833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>
                  <a:latin typeface="Times New Roman" pitchFamily="18" charset="0"/>
                </a:rPr>
                <a:t>L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i-</a:t>
              </a:r>
              <a:r>
                <a:rPr kumimoji="0" lang="en-US" altLang="zh-CN" sz="1400" baseline="-25000" dirty="0">
                  <a:latin typeface="Times New Roman" pitchFamily="18" charset="0"/>
                </a:rPr>
                <a:t>1</a:t>
              </a:r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764275" y="214290"/>
              <a:ext cx="2165183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>
                  <a:latin typeface="Times New Roman" pitchFamily="18" charset="0"/>
                </a:rPr>
                <a:t>R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i-</a:t>
              </a:r>
              <a:r>
                <a:rPr kumimoji="0" lang="en-US" altLang="zh-CN" sz="1400" baseline="-25000" dirty="0">
                  <a:latin typeface="Times New Roman" pitchFamily="18" charset="0"/>
                </a:rPr>
                <a:t>1</a:t>
              </a:r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066979" y="5748915"/>
              <a:ext cx="2147833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>
                  <a:latin typeface="Times New Roman" pitchFamily="18" charset="0"/>
                </a:rPr>
                <a:t>L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</a:t>
              </a:r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764275" y="1597947"/>
              <a:ext cx="2379498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dirty="0">
                  <a:latin typeface="Times New Roman" pitchFamily="18" charset="0"/>
                </a:rPr>
                <a:t>48</a:t>
              </a:r>
              <a:r>
                <a:rPr kumimoji="0" lang="zh-CN" altLang="en-US" sz="1400" dirty="0">
                  <a:latin typeface="Times New Roman" pitchFamily="18" charset="0"/>
                </a:rPr>
                <a:t>比特寄存器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4764275" y="1044484"/>
              <a:ext cx="2379498" cy="41509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sz="1400" dirty="0">
                  <a:latin typeface="Times New Roman" pitchFamily="18" charset="0"/>
                </a:rPr>
                <a:t>扩展运算</a:t>
              </a:r>
              <a:r>
                <a:rPr kumimoji="0" lang="en-US" altLang="zh-CN" sz="1400" dirty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573463" y="629387"/>
              <a:ext cx="0" cy="4150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573463" y="1459580"/>
              <a:ext cx="0" cy="138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764275" y="2843237"/>
              <a:ext cx="2379498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dirty="0">
                  <a:latin typeface="Times New Roman" pitchFamily="18" charset="0"/>
                </a:rPr>
                <a:t>48</a:t>
              </a:r>
              <a:r>
                <a:rPr kumimoji="0" lang="zh-CN" altLang="en-US" sz="1400" dirty="0">
                  <a:latin typeface="Times New Roman" pitchFamily="18" charset="0"/>
                </a:rPr>
                <a:t>比特寄存器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573463" y="2013043"/>
              <a:ext cx="0" cy="276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573463" y="2566506"/>
              <a:ext cx="0" cy="276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5412115" y="2289775"/>
              <a:ext cx="302897" cy="281970"/>
            </a:xfrm>
            <a:prstGeom prst="flowChar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7332267" y="2082632"/>
              <a:ext cx="1597456" cy="77486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0"/>
            <a:lstStyle/>
            <a:p>
              <a:pPr algn="ctr" eaLnBrk="0" hangingPunct="0"/>
              <a:r>
                <a:rPr kumimoji="0" lang="zh-CN" altLang="en-US" sz="1400" dirty="0">
                  <a:latin typeface="Times New Roman" pitchFamily="18" charset="0"/>
                </a:rPr>
                <a:t>子密钥</a:t>
              </a:r>
              <a:r>
                <a:rPr kumimoji="0" lang="en-US" altLang="zh-CN" sz="1400" i="1" dirty="0" err="1">
                  <a:latin typeface="Times New Roman" pitchFamily="18" charset="0"/>
                </a:rPr>
                <a:t>K</a:t>
              </a:r>
              <a:r>
                <a:rPr kumimoji="0" lang="en-US" altLang="zh-CN" sz="1400" i="1" baseline="-25000" dirty="0" err="1">
                  <a:latin typeface="Times New Roman" pitchFamily="18" charset="0"/>
                </a:rPr>
                <a:t>i</a:t>
              </a:r>
              <a:endParaRPr kumimoji="0" lang="en-US" altLang="zh-CN" sz="1400" i="1" dirty="0">
                <a:latin typeface="Times New Roman" pitchFamily="18" charset="0"/>
              </a:endParaRPr>
            </a:p>
            <a:p>
              <a:pPr algn="ctr" eaLnBrk="0" hangingPunct="0"/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48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764275" y="3950162"/>
              <a:ext cx="2379498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比特寄存器</a:t>
              </a:r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4764275" y="3396700"/>
              <a:ext cx="2379498" cy="41509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压缩运算</a:t>
              </a:r>
              <a:r>
                <a:rPr lang="en-US" altLang="zh-CN" sz="1400" dirty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4764275" y="4503625"/>
              <a:ext cx="2379498" cy="41509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置换运算</a:t>
              </a:r>
              <a:r>
                <a:rPr lang="en-US" altLang="zh-CN" sz="1400" dirty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5573463" y="3258335"/>
              <a:ext cx="0" cy="138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5573463" y="3811796"/>
              <a:ext cx="0" cy="138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764275" y="5748915"/>
              <a:ext cx="2093746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 err="1">
                  <a:latin typeface="Times New Roman" pitchFamily="18" charset="0"/>
                </a:rPr>
                <a:t>R</a:t>
              </a:r>
              <a:r>
                <a:rPr kumimoji="0" lang="en-US" altLang="zh-CN" sz="1400" i="1" baseline="-25000" dirty="0" err="1">
                  <a:latin typeface="Times New Roman" pitchFamily="18" charset="0"/>
                </a:rPr>
                <a:t>i</a:t>
              </a:r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5573463" y="4365259"/>
              <a:ext cx="0" cy="138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573463" y="4918722"/>
              <a:ext cx="0" cy="276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5573463" y="5472185"/>
              <a:ext cx="0" cy="276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876168" y="629387"/>
              <a:ext cx="52760" cy="47998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2928928" y="5357824"/>
              <a:ext cx="2500331" cy="457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2516528" y="767753"/>
              <a:ext cx="30569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516528" y="767753"/>
              <a:ext cx="0" cy="49811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336708" y="6302378"/>
              <a:ext cx="1378037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>
                  <a:latin typeface="Times New Roman" pitchFamily="18" charset="0"/>
                </a:rPr>
                <a:t>L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</a:t>
              </a:r>
              <a:r>
                <a:rPr kumimoji="0" lang="en-US" altLang="zh-CN" sz="1400" dirty="0">
                  <a:latin typeface="Times New Roman" pitchFamily="18" charset="0"/>
                </a:rPr>
                <a:t>=</a:t>
              </a:r>
              <a:r>
                <a:rPr kumimoji="0" lang="en-US" altLang="zh-CN" sz="1400" i="1" dirty="0">
                  <a:latin typeface="Times New Roman" pitchFamily="18" charset="0"/>
                </a:rPr>
                <a:t>R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i-</a:t>
              </a:r>
              <a:r>
                <a:rPr kumimoji="0" lang="en-US" altLang="zh-CN" sz="1400" baseline="-25000" dirty="0"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34" name="直接箭头连接符 33"/>
            <p:cNvCxnSpPr>
              <a:stCxn id="18" idx="1"/>
              <a:endCxn id="17" idx="6"/>
            </p:cNvCxnSpPr>
            <p:nvPr/>
          </p:nvCxnSpPr>
          <p:spPr>
            <a:xfrm rot="10800000">
              <a:off x="5715011" y="2430761"/>
              <a:ext cx="1617255" cy="393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utoShape 14"/>
            <p:cNvSpPr>
              <a:spLocks noChangeArrowheads="1"/>
            </p:cNvSpPr>
            <p:nvPr/>
          </p:nvSpPr>
          <p:spPr bwMode="auto">
            <a:xfrm>
              <a:off x="5429258" y="5218736"/>
              <a:ext cx="302897" cy="281970"/>
            </a:xfrm>
            <a:prstGeom prst="flowChar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431913" y="2629458"/>
            <a:ext cx="464521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对右半部分数据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进行如下操作：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</a:rPr>
              <a:t>通过选择扩展运算</a:t>
            </a:r>
            <a:r>
              <a:rPr lang="en-US" altLang="zh-CN" sz="1800" b="1" dirty="0">
                <a:latin typeface="Times New Roman" panose="02020603050405020304" pitchFamily="18" charset="0"/>
              </a:rPr>
              <a:t>E</a:t>
            </a:r>
            <a:r>
              <a:rPr lang="zh-CN" altLang="en-US" sz="1800" b="1" dirty="0">
                <a:latin typeface="Times New Roman" panose="02020603050405020304" pitchFamily="18" charset="0"/>
              </a:rPr>
              <a:t>扩展成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48-bit</a:t>
            </a:r>
            <a:r>
              <a:rPr lang="zh-CN" altLang="en-US" sz="1800" b="1" dirty="0">
                <a:latin typeface="Times New Roman" panose="02020603050405020304" pitchFamily="18" charset="0"/>
              </a:rPr>
              <a:t>数据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>
                <a:latin typeface="Times New Roman" panose="02020603050405020304" pitchFamily="18" charset="0"/>
              </a:rPr>
              <a:t>2. </a:t>
            </a:r>
            <a:r>
              <a:rPr lang="zh-CN" altLang="en-US" sz="1800" b="1" dirty="0">
                <a:latin typeface="Times New Roman" panose="02020603050405020304" pitchFamily="18" charset="0"/>
              </a:rPr>
              <a:t>与子密钥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b="1" dirty="0">
                <a:latin typeface="Times New Roman" panose="02020603050405020304" pitchFamily="18" charset="0"/>
              </a:rPr>
              <a:t>异或生成新的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48-bit</a:t>
            </a:r>
            <a:r>
              <a:rPr lang="zh-CN" altLang="en-US" sz="1800" b="1" dirty="0">
                <a:latin typeface="Times New Roman" panose="02020603050405020304" pitchFamily="18" charset="0"/>
              </a:rPr>
              <a:t>数据</a:t>
            </a:r>
          </a:p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>
                <a:latin typeface="Times New Roman" panose="02020603050405020304" pitchFamily="18" charset="0"/>
              </a:rPr>
              <a:t>3. </a:t>
            </a:r>
            <a:r>
              <a:rPr lang="zh-CN" altLang="en-US" sz="1800" b="1" dirty="0">
                <a:latin typeface="Times New Roman" panose="02020603050405020304" pitchFamily="18" charset="0"/>
              </a:rPr>
              <a:t>经过压缩运算</a:t>
            </a:r>
            <a:r>
              <a:rPr lang="en-US" altLang="zh-CN" sz="1800" dirty="0">
                <a:latin typeface="Times New Roman" panose="02020603050405020304" pitchFamily="18" charset="0"/>
              </a:rPr>
              <a:t>S</a:t>
            </a:r>
            <a:r>
              <a:rPr lang="zh-CN" altLang="en-US" sz="1800" b="1" dirty="0">
                <a:latin typeface="Times New Roman" panose="02020603050405020304" pitchFamily="18" charset="0"/>
              </a:rPr>
              <a:t>变成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</a:t>
            </a:r>
            <a:r>
              <a:rPr lang="zh-CN" altLang="en-US" sz="1800" b="1" dirty="0">
                <a:latin typeface="Times New Roman" panose="02020603050405020304" pitchFamily="18" charset="0"/>
              </a:rPr>
              <a:t>数据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>
                <a:latin typeface="Times New Roman" panose="02020603050405020304" pitchFamily="18" charset="0"/>
              </a:rPr>
              <a:t>4. </a:t>
            </a:r>
            <a:r>
              <a:rPr lang="zh-CN" altLang="en-US" sz="1800" b="1" dirty="0">
                <a:latin typeface="Times New Roman" panose="02020603050405020304" pitchFamily="18" charset="0"/>
              </a:rPr>
              <a:t>进行置换运算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与左半部分数据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</a:rPr>
              <a:t>进行异或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83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9846" y="-776197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5875" y="-71267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介绍（扩展运算）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69350" y="6165304"/>
            <a:ext cx="1054100" cy="304800"/>
          </a:xfrm>
        </p:spPr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/>
              <a:t>/24</a:t>
            </a:r>
          </a:p>
        </p:txBody>
      </p:sp>
      <p:sp>
        <p:nvSpPr>
          <p:cNvPr id="38" name="AutoShape 22"/>
          <p:cNvSpPr>
            <a:spLocks noChangeArrowheads="1"/>
          </p:cNvSpPr>
          <p:nvPr/>
        </p:nvSpPr>
        <p:spPr bwMode="auto">
          <a:xfrm>
            <a:off x="4016896" y="1808820"/>
            <a:ext cx="1762059" cy="848737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扩展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21455" y="1448780"/>
            <a:ext cx="1659171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rIns="0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  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82804"/>
              </p:ext>
            </p:extLst>
          </p:nvPr>
        </p:nvGraphicFramePr>
        <p:xfrm>
          <a:off x="3944888" y="3347178"/>
          <a:ext cx="1852510" cy="21340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0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4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27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177136" y="1412776"/>
            <a:ext cx="2376264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rIns="0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 </a:t>
            </a:r>
            <a:r>
              <a:rPr kumimoji="0" lang="en-US" altLang="zh-CN" sz="1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  </a:t>
            </a:r>
            <a:r>
              <a:rPr kumimoji="0" lang="en-US" altLang="zh-CN" sz="1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0" lang="en-US" altLang="zh-CN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kumimoji="0" lang="en-US" altLang="zh-CN" sz="1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0" lang="en-US" altLang="zh-CN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kumimoji="0" lang="en-US" altLang="zh-CN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 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kumimoji="0" lang="en-US" altLang="zh-CN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kumimoji="0" lang="en-US" altLang="zh-CN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 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85300" y="28889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扩展矩阵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3944888" y="3320988"/>
            <a:ext cx="3600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>
            <a:endCxn id="18" idx="3"/>
          </p:cNvCxnSpPr>
          <p:nvPr/>
        </p:nvCxnSpPr>
        <p:spPr bwMode="auto">
          <a:xfrm flipV="1">
            <a:off x="4252201" y="1694631"/>
            <a:ext cx="1905654" cy="1698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椭圆 17"/>
          <p:cNvSpPr/>
          <p:nvPr/>
        </p:nvSpPr>
        <p:spPr bwMode="auto">
          <a:xfrm>
            <a:off x="6105128" y="1448780"/>
            <a:ext cx="3600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5487953" y="3320988"/>
            <a:ext cx="3600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8049344" y="1445520"/>
            <a:ext cx="3600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stCxn id="21" idx="7"/>
          </p:cNvCxnSpPr>
          <p:nvPr/>
        </p:nvCxnSpPr>
        <p:spPr bwMode="auto">
          <a:xfrm flipV="1">
            <a:off x="5795266" y="1694631"/>
            <a:ext cx="2326086" cy="1668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4708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介绍（压缩运算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S-BOX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/>
              <a:t>/24</a:t>
            </a:r>
          </a:p>
        </p:txBody>
      </p:sp>
      <p:sp>
        <p:nvSpPr>
          <p:cNvPr id="5" name="矩形 4"/>
          <p:cNvSpPr/>
          <p:nvPr/>
        </p:nvSpPr>
        <p:spPr>
          <a:xfrm>
            <a:off x="920552" y="2348880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DES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中压缩运算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则是非线性的，而其它运算都是线性的。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压缩运算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不易于分析，提供了更好的安全性。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4287589" y="3666148"/>
            <a:ext cx="446449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48</a:t>
            </a:r>
            <a:r>
              <a:rPr kumimoji="1" lang="zh-CN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比特寄存器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935661" y="4530244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287589" y="5394340"/>
            <a:ext cx="446449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32</a:t>
            </a:r>
            <a:r>
              <a:rPr kumimoji="1" lang="zh-CN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比特寄存器</a:t>
            </a:r>
          </a:p>
        </p:txBody>
      </p:sp>
      <p:cxnSp>
        <p:nvCxnSpPr>
          <p:cNvPr id="11" name="直接箭头连接符 10"/>
          <p:cNvCxnSpPr>
            <a:endCxn id="7" idx="0"/>
          </p:cNvCxnSpPr>
          <p:nvPr/>
        </p:nvCxnSpPr>
        <p:spPr bwMode="auto">
          <a:xfrm>
            <a:off x="5079677" y="4170204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7" idx="2"/>
          </p:cNvCxnSpPr>
          <p:nvPr/>
        </p:nvCxnSpPr>
        <p:spPr bwMode="auto">
          <a:xfrm>
            <a:off x="5079677" y="5034300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5367709" y="4530244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endCxn id="14" idx="0"/>
          </p:cNvCxnSpPr>
          <p:nvPr/>
        </p:nvCxnSpPr>
        <p:spPr bwMode="auto">
          <a:xfrm>
            <a:off x="5511725" y="4170204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stCxn id="14" idx="2"/>
          </p:cNvCxnSpPr>
          <p:nvPr/>
        </p:nvCxnSpPr>
        <p:spPr bwMode="auto">
          <a:xfrm>
            <a:off x="5511725" y="5034300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/>
          <p:cNvSpPr/>
          <p:nvPr/>
        </p:nvSpPr>
        <p:spPr bwMode="auto">
          <a:xfrm>
            <a:off x="5799757" y="4530244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endCxn id="17" idx="0"/>
          </p:cNvCxnSpPr>
          <p:nvPr/>
        </p:nvCxnSpPr>
        <p:spPr bwMode="auto">
          <a:xfrm>
            <a:off x="5943773" y="4170204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stCxn id="17" idx="2"/>
          </p:cNvCxnSpPr>
          <p:nvPr/>
        </p:nvCxnSpPr>
        <p:spPr bwMode="auto">
          <a:xfrm>
            <a:off x="5943773" y="5034300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6231805" y="4530244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endCxn id="20" idx="0"/>
          </p:cNvCxnSpPr>
          <p:nvPr/>
        </p:nvCxnSpPr>
        <p:spPr bwMode="auto">
          <a:xfrm>
            <a:off x="6375821" y="4170204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>
            <a:stCxn id="20" idx="2"/>
          </p:cNvCxnSpPr>
          <p:nvPr/>
        </p:nvCxnSpPr>
        <p:spPr bwMode="auto">
          <a:xfrm>
            <a:off x="6375821" y="5034300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6663853" y="4530244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endCxn id="23" idx="0"/>
          </p:cNvCxnSpPr>
          <p:nvPr/>
        </p:nvCxnSpPr>
        <p:spPr bwMode="auto">
          <a:xfrm>
            <a:off x="6807869" y="4170204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>
            <a:stCxn id="23" idx="2"/>
          </p:cNvCxnSpPr>
          <p:nvPr/>
        </p:nvCxnSpPr>
        <p:spPr bwMode="auto">
          <a:xfrm>
            <a:off x="6807869" y="5034300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7095901" y="4530244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endCxn id="26" idx="0"/>
          </p:cNvCxnSpPr>
          <p:nvPr/>
        </p:nvCxnSpPr>
        <p:spPr bwMode="auto">
          <a:xfrm>
            <a:off x="7239917" y="4170204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>
            <a:stCxn id="26" idx="2"/>
          </p:cNvCxnSpPr>
          <p:nvPr/>
        </p:nvCxnSpPr>
        <p:spPr bwMode="auto">
          <a:xfrm>
            <a:off x="7239917" y="5034300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/>
          <p:cNvSpPr/>
          <p:nvPr/>
        </p:nvSpPr>
        <p:spPr bwMode="auto">
          <a:xfrm>
            <a:off x="7527949" y="4530244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endCxn id="29" idx="0"/>
          </p:cNvCxnSpPr>
          <p:nvPr/>
        </p:nvCxnSpPr>
        <p:spPr bwMode="auto">
          <a:xfrm>
            <a:off x="7671965" y="4170204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>
            <a:stCxn id="29" idx="2"/>
          </p:cNvCxnSpPr>
          <p:nvPr/>
        </p:nvCxnSpPr>
        <p:spPr bwMode="auto">
          <a:xfrm>
            <a:off x="7671965" y="5034300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 bwMode="auto">
          <a:xfrm>
            <a:off x="7959997" y="4530244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endCxn id="32" idx="0"/>
          </p:cNvCxnSpPr>
          <p:nvPr/>
        </p:nvCxnSpPr>
        <p:spPr bwMode="auto">
          <a:xfrm>
            <a:off x="8104013" y="4170204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32" idx="2"/>
          </p:cNvCxnSpPr>
          <p:nvPr/>
        </p:nvCxnSpPr>
        <p:spPr bwMode="auto">
          <a:xfrm>
            <a:off x="8104013" y="5034300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本框 34"/>
          <p:cNvSpPr txBox="1"/>
          <p:nvPr/>
        </p:nvSpPr>
        <p:spPr>
          <a:xfrm>
            <a:off x="5868647" y="5898396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压缩运算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S</a:t>
            </a:r>
            <a:endParaRPr lang="zh-CN" altLang="en-US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446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175" y="1189369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介绍（压缩运算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S-BOX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/>
              <a:t>/24</a:t>
            </a:r>
          </a:p>
        </p:txBody>
      </p:sp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126663"/>
              </p:ext>
            </p:extLst>
          </p:nvPr>
        </p:nvGraphicFramePr>
        <p:xfrm>
          <a:off x="2928938" y="5072063"/>
          <a:ext cx="62007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70200" imgH="444240" progId="Equation.DSMT4">
                  <p:embed/>
                </p:oleObj>
              </mc:Choice>
              <mc:Fallback>
                <p:oleObj name="Equation" r:id="rId2" imgW="3670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072063"/>
                        <a:ext cx="620077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848523" y="2567620"/>
            <a:ext cx="492027" cy="245305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32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096326" y="2567620"/>
            <a:ext cx="864096" cy="42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9" name="直接箭头连接符 8"/>
          <p:cNvCxnSpPr>
            <a:endCxn id="6" idx="1"/>
          </p:cNvCxnSpPr>
          <p:nvPr/>
        </p:nvCxnSpPr>
        <p:spPr bwMode="auto">
          <a:xfrm>
            <a:off x="1340550" y="2780928"/>
            <a:ext cx="1755776" cy="13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肘形连接符 17"/>
          <p:cNvCxnSpPr/>
          <p:nvPr/>
        </p:nvCxnSpPr>
        <p:spPr bwMode="auto">
          <a:xfrm rot="5400000" flipH="1" flipV="1">
            <a:off x="958298" y="3163180"/>
            <a:ext cx="2088232" cy="1323728"/>
          </a:xfrm>
          <a:prstGeom prst="bentConnector3">
            <a:avLst>
              <a:gd name="adj1" fmla="val 25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2880302" y="4221088"/>
            <a:ext cx="1368152" cy="42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22" name="直接箭头连接符 21"/>
          <p:cNvCxnSpPr>
            <a:endCxn id="20" idx="1"/>
          </p:cNvCxnSpPr>
          <p:nvPr/>
        </p:nvCxnSpPr>
        <p:spPr bwMode="auto">
          <a:xfrm flipV="1">
            <a:off x="1340550" y="4435754"/>
            <a:ext cx="1539752" cy="1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肘形连接符 23"/>
          <p:cNvCxnSpPr/>
          <p:nvPr/>
        </p:nvCxnSpPr>
        <p:spPr bwMode="auto">
          <a:xfrm rot="16200000" flipH="1">
            <a:off x="1328210" y="4017404"/>
            <a:ext cx="432673" cy="407992"/>
          </a:xfrm>
          <a:prstGeom prst="bentConnector3">
            <a:avLst>
              <a:gd name="adj1" fmla="val 103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肘形连接符 25"/>
          <p:cNvCxnSpPr/>
          <p:nvPr/>
        </p:nvCxnSpPr>
        <p:spPr bwMode="auto">
          <a:xfrm rot="16200000" flipH="1">
            <a:off x="1276613" y="3707605"/>
            <a:ext cx="793444" cy="665567"/>
          </a:xfrm>
          <a:prstGeom prst="bentConnector3">
            <a:avLst>
              <a:gd name="adj1" fmla="val -28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肘形连接符 31"/>
          <p:cNvCxnSpPr/>
          <p:nvPr/>
        </p:nvCxnSpPr>
        <p:spPr bwMode="auto">
          <a:xfrm rot="16200000" flipH="1">
            <a:off x="1260432" y="3276324"/>
            <a:ext cx="1223510" cy="1095348"/>
          </a:xfrm>
          <a:prstGeom prst="bentConnector3">
            <a:avLst>
              <a:gd name="adj1" fmla="val 1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本框 36"/>
          <p:cNvSpPr txBox="1"/>
          <p:nvPr/>
        </p:nvSpPr>
        <p:spPr>
          <a:xfrm>
            <a:off x="4032430" y="2535287"/>
            <a:ext cx="49244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行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332075" y="4191471"/>
            <a:ext cx="49244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列</a:t>
            </a: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5097016" y="3095861"/>
            <a:ext cx="4199384" cy="3484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5601072" y="2708920"/>
            <a:ext cx="0" cy="15121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/>
          <p:cNvSpPr txBox="1"/>
          <p:nvPr/>
        </p:nvSpPr>
        <p:spPr>
          <a:xfrm>
            <a:off x="5248218" y="3090009"/>
            <a:ext cx="280846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spcBef>
                <a:spcPts val="300"/>
              </a:spcBef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300"/>
              </a:spcBef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300"/>
              </a:spcBef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53228"/>
              </p:ext>
            </p:extLst>
          </p:nvPr>
        </p:nvGraphicFramePr>
        <p:xfrm>
          <a:off x="5606802" y="2849488"/>
          <a:ext cx="230571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28192"/>
              </p:ext>
            </p:extLst>
          </p:nvPr>
        </p:nvGraphicFramePr>
        <p:xfrm>
          <a:off x="7962062" y="2849488"/>
          <a:ext cx="13834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椭圆 52"/>
          <p:cNvSpPr/>
          <p:nvPr/>
        </p:nvSpPr>
        <p:spPr bwMode="auto">
          <a:xfrm>
            <a:off x="7680059" y="3933056"/>
            <a:ext cx="360040" cy="37484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267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536" y="1216148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介绍（子密钥生成）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65568" y="6452793"/>
            <a:ext cx="1054100" cy="304800"/>
          </a:xfrm>
        </p:spPr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/>
              <a:t>/24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09127"/>
              </p:ext>
            </p:extLst>
          </p:nvPr>
        </p:nvGraphicFramePr>
        <p:xfrm>
          <a:off x="3015835" y="1963481"/>
          <a:ext cx="4547915" cy="399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457880" imgH="4447080" progId="Word.Picture.8">
                  <p:embed/>
                </p:oleObj>
              </mc:Choice>
              <mc:Fallback>
                <p:oleObj name="Picture" r:id="rId2" imgW="4457880" imgH="44470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835" y="1963481"/>
                        <a:ext cx="4547915" cy="39938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029059" y="2173917"/>
            <a:ext cx="8388437" cy="3783977"/>
            <a:chOff x="-102" y="1272"/>
            <a:chExt cx="5688" cy="2274"/>
          </a:xfrm>
        </p:grpSpPr>
        <p:graphicFrame>
          <p:nvGraphicFramePr>
            <p:cNvPr id="3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9026228"/>
                </p:ext>
              </p:extLst>
            </p:nvPr>
          </p:nvGraphicFramePr>
          <p:xfrm>
            <a:off x="-102" y="1272"/>
            <a:ext cx="129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像" r:id="rId4" imgW="2387723" imgH="2209524" progId="Paint.Picture">
                    <p:embed/>
                  </p:oleObj>
                </mc:Choice>
                <mc:Fallback>
                  <p:oleObj name="BMP 图像" r:id="rId4" imgW="2387723" imgH="220952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02" y="1272"/>
                          <a:ext cx="1296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1204" y="1584"/>
              <a:ext cx="52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35708"/>
                </p:ext>
              </p:extLst>
            </p:nvPr>
          </p:nvGraphicFramePr>
          <p:xfrm>
            <a:off x="4524" y="2570"/>
            <a:ext cx="1062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像" r:id="rId6" imgW="1276200" imgH="1299240" progId="Paint.Picture">
                    <p:embed/>
                  </p:oleObj>
                </mc:Choice>
                <mc:Fallback>
                  <p:oleObj name="BMP 图像" r:id="rId6" imgW="1276200" imgH="129924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2570"/>
                          <a:ext cx="1062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3597" y="2753"/>
              <a:ext cx="927" cy="2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V="1">
              <a:off x="3597" y="3099"/>
              <a:ext cx="927" cy="17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 bwMode="auto">
          <a:xfrm>
            <a:off x="5817096" y="2645526"/>
            <a:ext cx="216024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93160" y="2645526"/>
            <a:ext cx="216024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90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/>
              <a:t>大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分组密码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err="1">
                <a:latin typeface="Times New Roman" panose="02020603050405020304" pitchFamily="18" charset="0"/>
              </a:rPr>
              <a:t>Feistel</a:t>
            </a:r>
            <a:r>
              <a:rPr lang="zh-CN" altLang="en-US" dirty="0">
                <a:latin typeface="Times New Roman" panose="02020603050405020304" pitchFamily="18" charset="0"/>
              </a:rPr>
              <a:t>密码结构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数据加密标准</a:t>
            </a:r>
            <a:r>
              <a:rPr lang="en-US" altLang="zh-CN" dirty="0">
                <a:latin typeface="Times New Roman" panose="02020603050405020304" pitchFamily="18" charset="0"/>
              </a:rPr>
              <a:t>(DES)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三重</a:t>
            </a:r>
            <a:r>
              <a:rPr lang="en-US" altLang="zh-CN" dirty="0">
                <a:latin typeface="Times New Roman" panose="02020603050405020304" pitchFamily="18" charset="0"/>
              </a:rPr>
              <a:t>DES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/24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3.3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的安全强度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/>
              <a:t>/24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9"/>
            <a:ext cx="8785225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对算法本身的分析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60800" eaLnBrk="1" hangingPunct="1">
              <a:lnSpc>
                <a:spcPct val="90000"/>
              </a:lnSpc>
              <a:defRPr/>
            </a:pPr>
            <a:r>
              <a:rPr lang="zh-CN" altLang="en-US" sz="2600" dirty="0">
                <a:latin typeface="Times New Roman" panose="02020603050405020304" pitchFamily="18" charset="0"/>
              </a:rPr>
              <a:t>指得是通过研究</a:t>
            </a:r>
            <a:r>
              <a:rPr lang="en-US" altLang="zh-CN" sz="2600" dirty="0">
                <a:latin typeface="Times New Roman" panose="02020603050405020304" pitchFamily="18" charset="0"/>
              </a:rPr>
              <a:t>DES</a:t>
            </a:r>
            <a:r>
              <a:rPr lang="zh-CN" altLang="en-US" sz="2600" dirty="0">
                <a:latin typeface="Times New Roman" panose="02020603050405020304" pitchFamily="18" charset="0"/>
              </a:rPr>
              <a:t>算法的性质而找到破译算法的可能性。</a:t>
            </a:r>
            <a:r>
              <a:rPr lang="en-US" altLang="zh-CN" sz="2600" dirty="0">
                <a:latin typeface="Times New Roman" panose="02020603050405020304" pitchFamily="18" charset="0"/>
              </a:rPr>
              <a:t>DES</a:t>
            </a:r>
            <a:r>
              <a:rPr lang="zh-CN" altLang="en-US" sz="2600" dirty="0">
                <a:latin typeface="Times New Roman" panose="02020603050405020304" pitchFamily="18" charset="0"/>
              </a:rPr>
              <a:t>是现存加密算法中被研究得最彻底的一个，至今没有成功找到</a:t>
            </a:r>
            <a:r>
              <a:rPr lang="en-US" altLang="zh-CN" sz="2600" dirty="0">
                <a:latin typeface="Times New Roman" panose="02020603050405020304" pitchFamily="18" charset="0"/>
              </a:rPr>
              <a:t>DES</a:t>
            </a:r>
            <a:r>
              <a:rPr lang="zh-CN" altLang="en-US" sz="2600" dirty="0">
                <a:latin typeface="Times New Roman" panose="02020603050405020304" pitchFamily="18" charset="0"/>
              </a:rPr>
              <a:t>的致命缺陷。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对使用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56-bit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密钥的分析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460800" eaLnBrk="1" hangingPunct="1">
              <a:lnSpc>
                <a:spcPct val="90000"/>
              </a:lnSpc>
              <a:defRPr/>
            </a:pPr>
            <a:r>
              <a:rPr lang="zh-CN" altLang="en-US" sz="2600" dirty="0">
                <a:latin typeface="Times New Roman" panose="02020603050405020304" pitchFamily="18" charset="0"/>
              </a:rPr>
              <a:t>计算速度的提升使得</a:t>
            </a:r>
            <a:r>
              <a:rPr lang="en-US" altLang="zh-CN" sz="2600" dirty="0">
                <a:latin typeface="Times New Roman" panose="02020603050405020304" pitchFamily="18" charset="0"/>
              </a:rPr>
              <a:t>56-bit</a:t>
            </a:r>
            <a:r>
              <a:rPr lang="zh-CN" altLang="en-US" sz="2600" dirty="0">
                <a:latin typeface="Times New Roman" panose="02020603050405020304" pitchFamily="18" charset="0"/>
              </a:rPr>
              <a:t>密钥的使用变得不安全，在有限时间内使用超算技术可以穷举搜索</a:t>
            </a:r>
            <a:r>
              <a:rPr lang="en-US" altLang="zh-CN" sz="2600" dirty="0">
                <a:latin typeface="Times New Roman" panose="02020603050405020304" pitchFamily="18" charset="0"/>
              </a:rPr>
              <a:t>56-bit</a:t>
            </a:r>
            <a:r>
              <a:rPr lang="zh-CN" altLang="en-US" sz="2600" dirty="0">
                <a:latin typeface="Times New Roman" panose="02020603050405020304" pitchFamily="18" charset="0"/>
              </a:rPr>
              <a:t>密钥的所有组合。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08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3.4 3DES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/>
              <a:t>/24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9"/>
            <a:ext cx="8785225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需要对</a:t>
            </a:r>
            <a:r>
              <a:rPr lang="en-US" altLang="zh-CN" dirty="0">
                <a:latin typeface="Times New Roman" panose="02020603050405020304" pitchFamily="18" charset="0"/>
              </a:rPr>
              <a:t>DES</a:t>
            </a:r>
            <a:r>
              <a:rPr lang="zh-CN" altLang="en-US" dirty="0">
                <a:latin typeface="Times New Roman" panose="02020603050405020304" pitchFamily="18" charset="0"/>
              </a:rPr>
              <a:t>进行替换</a:t>
            </a:r>
            <a:endParaRPr lang="en-AU" altLang="zh-CN" dirty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sz="2600" b="1" dirty="0">
                <a:latin typeface="+mn-ea"/>
                <a:ea typeface="+mn-ea"/>
              </a:rPr>
              <a:t>理论攻击可能会攻破它</a:t>
            </a:r>
            <a:endParaRPr lang="en-US" altLang="zh-CN" sz="2600" b="1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sz="2600" b="1" dirty="0">
                <a:latin typeface="+mn-ea"/>
                <a:ea typeface="+mn-ea"/>
              </a:rPr>
              <a:t>表明存在穷举搜索密钥攻击的可能性</a:t>
            </a:r>
            <a:endParaRPr lang="en-US" altLang="zh-CN" sz="2600" b="1" dirty="0">
              <a:latin typeface="+mn-ea"/>
              <a:ea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采用对明文进行多重</a:t>
            </a:r>
            <a:r>
              <a:rPr lang="en-US" altLang="zh-CN" dirty="0">
                <a:latin typeface="Times New Roman" panose="02020603050405020304" pitchFamily="18" charset="0"/>
              </a:rPr>
              <a:t>DES</a:t>
            </a:r>
            <a:r>
              <a:rPr lang="zh-CN" altLang="en-US" dirty="0">
                <a:latin typeface="Times New Roman" panose="02020603050405020304" pitchFamily="18" charset="0"/>
              </a:rPr>
              <a:t>加密的方法，</a:t>
            </a:r>
            <a:r>
              <a:rPr lang="en-US" altLang="zh-CN" dirty="0">
                <a:latin typeface="Times New Roman" panose="02020603050405020304" pitchFamily="18" charset="0"/>
              </a:rPr>
              <a:t>3DES</a:t>
            </a:r>
            <a:r>
              <a:rPr lang="zh-CN" altLang="en-US" dirty="0">
                <a:latin typeface="Times New Roman" panose="02020603050405020304" pitchFamily="18" charset="0"/>
              </a:rPr>
              <a:t>就是三重</a:t>
            </a:r>
            <a:r>
              <a:rPr lang="en-US" altLang="zh-CN" dirty="0">
                <a:latin typeface="Times New Roman" panose="02020603050405020304" pitchFamily="18" charset="0"/>
              </a:rPr>
              <a:t>DES</a:t>
            </a:r>
            <a:r>
              <a:rPr lang="zh-CN" altLang="en-US" dirty="0">
                <a:latin typeface="Times New Roman" panose="02020603050405020304" pitchFamily="18" charset="0"/>
              </a:rPr>
              <a:t>加密</a:t>
            </a:r>
            <a:endParaRPr lang="en-AU" altLang="zh-CN" dirty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823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3.4 3DES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（两个密钥）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22</a:t>
            </a:fld>
            <a:r>
              <a:rPr lang="en-US" altLang="zh-CN" dirty="0"/>
              <a:t>/24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9"/>
            <a:ext cx="8967940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重</a:t>
            </a:r>
            <a:r>
              <a:rPr lang="en-US" altLang="zh-CN" sz="2800" dirty="0">
                <a:latin typeface="Times New Roman" panose="02020603050405020304" pitchFamily="18" charset="0"/>
              </a:rPr>
              <a:t>DES</a:t>
            </a:r>
            <a:r>
              <a:rPr lang="zh-CN" altLang="en-US" sz="2800" dirty="0">
                <a:latin typeface="Times New Roman" panose="02020603050405020304" pitchFamily="18" charset="0"/>
              </a:rPr>
              <a:t>加密，一般需要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个不同密钥，但也可以在</a:t>
            </a:r>
            <a:r>
              <a:rPr lang="en-US" altLang="zh-CN" sz="2800" i="1" dirty="0">
                <a:latin typeface="Times New Roman" panose="02020603050405020304" pitchFamily="18" charset="0"/>
              </a:rPr>
              <a:t>E-D-E</a:t>
            </a:r>
            <a:r>
              <a:rPr lang="zh-CN" altLang="en-US" sz="2800" dirty="0">
                <a:latin typeface="Times New Roman" panose="02020603050405020304" pitchFamily="18" charset="0"/>
              </a:rPr>
              <a:t>序列下使用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个密钥：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algn="ctr" eaLnBrk="1" hangingPunct="1">
              <a:lnSpc>
                <a:spcPct val="11000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K1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K2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K1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)))</a:t>
            </a:r>
          </a:p>
          <a:p>
            <a:pPr marL="457200" lvl="1" indent="-457200"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在安全上加密和解密是等效的。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lvl="1" algn="ctr" eaLnBrk="1" hangingPunct="1">
              <a:lnSpc>
                <a:spcPct val="11000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K1=K2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，相当于单个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DES</a:t>
            </a:r>
          </a:p>
          <a:p>
            <a:pPr lvl="1" eaLnBrk="1" hangingPunct="1"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695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3.4 3DES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（三个密钥）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23</a:t>
            </a:fld>
            <a:r>
              <a:rPr lang="en-US" altLang="zh-CN" dirty="0"/>
              <a:t>/24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8"/>
            <a:ext cx="8967940" cy="365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采用三个密钥的</a:t>
            </a:r>
            <a:r>
              <a:rPr lang="en-US" altLang="zh-CN" sz="2800" dirty="0">
                <a:latin typeface="Times New Roman" panose="02020603050405020304" pitchFamily="18" charset="0"/>
              </a:rPr>
              <a:t>3DES</a:t>
            </a:r>
            <a:r>
              <a:rPr lang="zh-CN" altLang="en-US" sz="2800" dirty="0">
                <a:latin typeface="Times New Roman" panose="02020603050405020304" pitchFamily="18" charset="0"/>
              </a:rPr>
              <a:t>的加密过程如下所示：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                       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K3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K2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K1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)))</a:t>
            </a: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b="1" dirty="0">
                <a:latin typeface="+mn-ea"/>
                <a:ea typeface="+mn-ea"/>
              </a:rPr>
              <a:t>解密过程仅仅是使用相反的密钥顺序进行操作：</a:t>
            </a:r>
            <a:endParaRPr lang="en-US" altLang="zh-CN" b="1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en-AU" altLang="zh-CN" b="1" dirty="0">
                <a:latin typeface="Times New Roman" panose="02020603050405020304" pitchFamily="18" charset="0"/>
                <a:ea typeface="+mn-ea"/>
              </a:rPr>
              <a:t>                       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K1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K2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K3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)))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927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520" y="1245830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3.4 3DES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24</a:t>
            </a:fld>
            <a:r>
              <a:rPr lang="en-US" altLang="zh-CN" dirty="0"/>
              <a:t>/24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3013601" y="2861629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330312" y="3041649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2007040" y="2852511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38424" y="1899975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3524613" y="2260015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3348705" y="284159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657953" y="2861629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4021713" y="3041649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4"/>
          <p:cNvSpPr/>
          <p:nvPr/>
        </p:nvSpPr>
        <p:spPr bwMode="auto">
          <a:xfrm>
            <a:off x="6314137" y="2861629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5666065" y="3041649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7322249" y="3041649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4968121" y="284920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4747" y="284159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67055" y="2831107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74329" y="1899975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5160518" y="2260015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/>
          <p:nvPr/>
        </p:nvSpPr>
        <p:spPr>
          <a:xfrm>
            <a:off x="6644747" y="1897683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6830936" y="2257723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圆角矩形 24"/>
          <p:cNvSpPr/>
          <p:nvPr/>
        </p:nvSpPr>
        <p:spPr bwMode="auto">
          <a:xfrm>
            <a:off x="3013601" y="4802068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2330312" y="4982088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2007040" y="4792950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38424" y="3840414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3524613" y="4200454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3348705" y="478203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4657953" y="4802068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021713" y="4982088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6314137" y="4802068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5666065" y="4982088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>
            <a:off x="7322249" y="4982088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/>
          <p:nvPr/>
        </p:nvSpPr>
        <p:spPr>
          <a:xfrm>
            <a:off x="4968121" y="478964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44747" y="478203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67055" y="4771546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74329" y="3840414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5160518" y="4200454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/>
          <p:cNvSpPr txBox="1"/>
          <p:nvPr/>
        </p:nvSpPr>
        <p:spPr>
          <a:xfrm>
            <a:off x="6644747" y="3838122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6830936" y="4198162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本框 42"/>
          <p:cNvSpPr txBox="1"/>
          <p:nvPr/>
        </p:nvSpPr>
        <p:spPr>
          <a:xfrm>
            <a:off x="4167162" y="2683433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843539" y="2684121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61554" y="4623872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843538" y="4624560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741370" y="3338113"/>
            <a:ext cx="190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 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加密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741370" y="5273037"/>
            <a:ext cx="190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(b) 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解密</a:t>
            </a:r>
          </a:p>
        </p:txBody>
      </p:sp>
    </p:spTree>
    <p:extLst>
      <p:ext uri="{BB962C8B-B14F-4D97-AF65-F5344CB8AC3E}">
        <p14:creationId xmlns:p14="http://schemas.microsoft.com/office/powerpoint/2010/main" val="389056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25</a:t>
            </a:fld>
            <a:r>
              <a:rPr lang="en-US" altLang="zh-CN" dirty="0"/>
              <a:t>/24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1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分组密码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2239536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1.1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什么是分组密码</a:t>
            </a:r>
          </a:p>
          <a:p>
            <a:pPr eaLnBrk="1" hangingPunct="1"/>
            <a:r>
              <a:rPr lang="zh-CN" altLang="en-US" sz="2600" dirty="0">
                <a:latin typeface="Times New Roman" panose="02020603050405020304" pitchFamily="18" charset="0"/>
              </a:rPr>
              <a:t>将被加密明文划分成一个一个的分组，输入</a:t>
            </a:r>
            <a:r>
              <a:rPr lang="en-US" altLang="zh-CN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</a:rPr>
              <a:t>比特明文分组，输出</a:t>
            </a:r>
            <a:r>
              <a:rPr lang="en-US" altLang="zh-CN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</a:rPr>
              <a:t>比特密文分组。若映射可逆，具有 </a:t>
            </a:r>
            <a:r>
              <a:rPr lang="en-US" altLang="zh-CN" sz="2600" dirty="0">
                <a:latin typeface="Times New Roman" panose="02020603050405020304" pitchFamily="18" charset="0"/>
              </a:rPr>
              <a:t>2</a:t>
            </a:r>
            <a:r>
              <a:rPr lang="en-US" altLang="zh-CN" sz="2600" b="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种替换可能性</a:t>
            </a:r>
            <a:r>
              <a:rPr lang="zh-CN" altLang="en-US" sz="2600" dirty="0">
                <a:latin typeface="Times New Roman" panose="02020603050405020304" pitchFamily="18" charset="0"/>
              </a:rPr>
              <a:t>。如以下示例，每个</a:t>
            </a:r>
            <a:r>
              <a:rPr lang="en-US" altLang="zh-CN" sz="2600" dirty="0">
                <a:latin typeface="Times New Roman" panose="02020603050405020304" pitchFamily="18" charset="0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</a:rPr>
              <a:t>比特输入唯一映射为另一个</a:t>
            </a:r>
            <a:r>
              <a:rPr lang="en-US" altLang="zh-CN" sz="2600" dirty="0">
                <a:latin typeface="Times New Roman" panose="02020603050405020304" pitchFamily="18" charset="0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</a:rPr>
              <a:t>比特输出。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/24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856582" y="3804750"/>
            <a:ext cx="691276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0    1    2    3    4    5    6    7    8    9   10    11    12    13    14    15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56582" y="4293096"/>
            <a:ext cx="6912768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56582" y="5429514"/>
            <a:ext cx="691276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0    1    2    3    4    5    6    7    8    9   10    11    12    13    14    15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2144688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2504728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2864768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2144688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2504728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2864768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3296816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3656856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4016896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444894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480898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516902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552906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5961112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6465168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696922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7473280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7977336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8481392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3656856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4016896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>
            <a:off x="4448944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/>
          <p:nvPr/>
        </p:nvCxnSpPr>
        <p:spPr bwMode="auto">
          <a:xfrm>
            <a:off x="4808984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/>
          <p:nvPr/>
        </p:nvCxnSpPr>
        <p:spPr bwMode="auto">
          <a:xfrm>
            <a:off x="5169024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/>
          <p:nvPr/>
        </p:nvCxnSpPr>
        <p:spPr bwMode="auto">
          <a:xfrm>
            <a:off x="5601072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/>
          <p:nvPr/>
        </p:nvCxnSpPr>
        <p:spPr bwMode="auto">
          <a:xfrm>
            <a:off x="5961112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/>
          <p:nvPr/>
        </p:nvCxnSpPr>
        <p:spPr bwMode="auto">
          <a:xfrm>
            <a:off x="6465168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/>
          <p:nvPr/>
        </p:nvCxnSpPr>
        <p:spPr bwMode="auto">
          <a:xfrm>
            <a:off x="6969224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473280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>
            <a:off x="7977336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8481392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3295526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2144688" y="4293096"/>
            <a:ext cx="1512168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/>
          <p:nvPr/>
        </p:nvCxnSpPr>
        <p:spPr bwMode="auto">
          <a:xfrm>
            <a:off x="2504728" y="4293096"/>
            <a:ext cx="3456384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>
            <a:off x="2864768" y="4293096"/>
            <a:ext cx="430758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 flipH="1">
            <a:off x="2144687" y="4293096"/>
            <a:ext cx="1150840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/>
          <p:cNvCxnSpPr/>
          <p:nvPr/>
        </p:nvCxnSpPr>
        <p:spPr bwMode="auto">
          <a:xfrm>
            <a:off x="3656855" y="4293096"/>
            <a:ext cx="4320481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54"/>
          <p:cNvCxnSpPr/>
          <p:nvPr/>
        </p:nvCxnSpPr>
        <p:spPr bwMode="auto">
          <a:xfrm>
            <a:off x="4016250" y="4293096"/>
            <a:ext cx="1152774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/>
          <p:cNvCxnSpPr/>
          <p:nvPr/>
        </p:nvCxnSpPr>
        <p:spPr bwMode="auto">
          <a:xfrm>
            <a:off x="4448944" y="4293096"/>
            <a:ext cx="1151160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>
            <a:off x="4808984" y="4293096"/>
            <a:ext cx="2160239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/>
          <p:nvPr/>
        </p:nvCxnSpPr>
        <p:spPr bwMode="auto">
          <a:xfrm flipH="1">
            <a:off x="4015282" y="4293096"/>
            <a:ext cx="1153742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/>
          <p:nvPr/>
        </p:nvCxnSpPr>
        <p:spPr bwMode="auto">
          <a:xfrm>
            <a:off x="5527289" y="4293096"/>
            <a:ext cx="937878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5960143" y="4293096"/>
            <a:ext cx="2519481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/>
          <p:cNvCxnSpPr/>
          <p:nvPr/>
        </p:nvCxnSpPr>
        <p:spPr bwMode="auto">
          <a:xfrm flipH="1">
            <a:off x="4447976" y="4293096"/>
            <a:ext cx="2017191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/>
          <p:nvPr/>
        </p:nvCxnSpPr>
        <p:spPr bwMode="auto">
          <a:xfrm flipH="1">
            <a:off x="2502310" y="4293096"/>
            <a:ext cx="4465146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/>
          <p:cNvCxnSpPr/>
          <p:nvPr/>
        </p:nvCxnSpPr>
        <p:spPr bwMode="auto">
          <a:xfrm flipH="1">
            <a:off x="4807209" y="4293096"/>
            <a:ext cx="2664303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连接符 73"/>
          <p:cNvCxnSpPr/>
          <p:nvPr/>
        </p:nvCxnSpPr>
        <p:spPr bwMode="auto">
          <a:xfrm flipH="1">
            <a:off x="7471511" y="4293096"/>
            <a:ext cx="504057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连接符 75"/>
          <p:cNvCxnSpPr/>
          <p:nvPr/>
        </p:nvCxnSpPr>
        <p:spPr bwMode="auto">
          <a:xfrm flipH="1">
            <a:off x="2862833" y="4293096"/>
            <a:ext cx="5615906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5908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分组密码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9013854" cy="286720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1.2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分组密码安全分析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600" b="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较小时：</a:t>
            </a:r>
            <a:r>
              <a:rPr lang="zh-CN" altLang="en-US" sz="2600" dirty="0">
                <a:latin typeface="Times New Roman" panose="02020603050405020304" pitchFamily="18" charset="0"/>
              </a:rPr>
              <a:t>为古典替换密码，易受频度分析法攻击。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600" b="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较大时：</a:t>
            </a:r>
            <a:r>
              <a:rPr lang="zh-CN" altLang="en-US" sz="2600" dirty="0">
                <a:latin typeface="Times New Roman" panose="02020603050405020304" pitchFamily="18" charset="0"/>
              </a:rPr>
              <a:t>映射本身构成密钥，密钥长度定义为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n </a:t>
            </a:r>
            <a:r>
              <a:rPr lang="en-US" altLang="zh-CN" sz="2600" dirty="0">
                <a:latin typeface="Times New Roman" panose="02020603050405020304" pitchFamily="18" charset="0"/>
              </a:rPr>
              <a:t>*2</a:t>
            </a:r>
            <a:r>
              <a:rPr lang="en-US" altLang="zh-CN" sz="2600" b="0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</a:rPr>
              <a:t>比特。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>
                <a:latin typeface="Times New Roman" panose="02020603050405020304" pitchFamily="18" charset="0"/>
              </a:rPr>
              <a:t>实际应用中不大可能传输或保存如此多的密钥。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76852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2.1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什么是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密码结构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1973</a:t>
            </a:r>
            <a:r>
              <a:rPr lang="zh-CN" altLang="en-US" sz="2800" dirty="0">
                <a:latin typeface="Times New Roman" panose="02020603050405020304" pitchFamily="18" charset="0"/>
              </a:rPr>
              <a:t>年由</a:t>
            </a:r>
            <a:r>
              <a:rPr lang="en-US" altLang="zh-CN" sz="2800" dirty="0">
                <a:latin typeface="Times New Roman" panose="02020603050405020304" pitchFamily="18" charset="0"/>
              </a:rPr>
              <a:t>IBM</a:t>
            </a:r>
            <a:r>
              <a:rPr lang="zh-CN" altLang="en-US" sz="2800" dirty="0">
                <a:latin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</a:rPr>
              <a:t>Horst </a:t>
            </a:r>
            <a:r>
              <a:rPr lang="en-US" altLang="zh-CN" sz="28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2800" dirty="0">
                <a:latin typeface="Times New Roman" panose="02020603050405020304" pitchFamily="18" charset="0"/>
              </a:rPr>
              <a:t>首次提出，通过将明文分组分成左右两半部分，在左半部分采用替换操作，在右半部分采用基于子密钥的轮函数（包括替换和置换组合操作）进行混淆，如此经过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轮迭代处理后再重新合并组成密文分组。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2.2 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密码结构流程图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/24</a:t>
            </a:r>
          </a:p>
        </p:txBody>
      </p:sp>
      <p:sp>
        <p:nvSpPr>
          <p:cNvPr id="6" name="矩形 5"/>
          <p:cNvSpPr/>
          <p:nvPr/>
        </p:nvSpPr>
        <p:spPr>
          <a:xfrm>
            <a:off x="199553" y="2515399"/>
            <a:ext cx="5472609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Tx/>
              <a:buNone/>
            </a:pPr>
            <a:r>
              <a:rPr lang="zh-CN" altLang="en-US" sz="26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加密</a:t>
            </a:r>
            <a:r>
              <a:rPr lang="en-US" altLang="zh-CN" sz="26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6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600" dirty="0">
                <a:latin typeface="Times New Roman" panose="02020603050405020304" pitchFamily="18" charset="0"/>
              </a:rPr>
              <a:t>进行16次迭代后就得到密文组：</a:t>
            </a:r>
          </a:p>
          <a:p>
            <a:pPr algn="just">
              <a:spcAft>
                <a:spcPts val="600"/>
              </a:spcAft>
            </a:pPr>
            <a:r>
              <a:rPr lang="zh-CN" altLang="en-US" sz="2600" dirty="0">
                <a:latin typeface="Times New Roman" panose="02020603050405020304" pitchFamily="18" charset="0"/>
              </a:rPr>
              <a:t>           </a:t>
            </a:r>
            <a:r>
              <a:rPr lang="zh-CN" altLang="en-US" sz="1000" dirty="0">
                <a:latin typeface="Times New Roman" panose="02020603050405020304" pitchFamily="18" charset="0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</a:rPr>
              <a:t>输入：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600" dirty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0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        for </a:t>
            </a:r>
            <a:r>
              <a:rPr lang="en-US" altLang="zh-CN" sz="26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</a:rPr>
              <a:t>=1,..., 16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sym typeface="Symbol" pitchFamily="18" charset="2"/>
              </a:rPr>
              <a:t></a:t>
            </a:r>
            <a:r>
              <a:rPr lang="en-US" altLang="zh-CN" sz="2600" dirty="0">
                <a:latin typeface="Times New Roman" panose="02020603050405020304" pitchFamily="18" charset="0"/>
              </a:rPr>
              <a:t>RE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-1 </a:t>
            </a:r>
          </a:p>
          <a:p>
            <a:pPr algn="just">
              <a:spcAft>
                <a:spcPts val="600"/>
              </a:spcAft>
              <a:buFontTx/>
              <a:buNone/>
            </a:pPr>
            <a:r>
              <a:rPr lang="en-US" altLang="zh-CN" sz="2600" i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600" dirty="0">
                <a:latin typeface="Times New Roman" panose="02020603050405020304" pitchFamily="18" charset="0"/>
              </a:rPr>
              <a:t> RE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sym typeface="Symbol" pitchFamily="18" charset="2"/>
              </a:rPr>
              <a:t>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sz="2600" dirty="0">
                <a:latin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600" i="1" dirty="0">
                <a:latin typeface="Times New Roman" panose="02020603050405020304" pitchFamily="18" charset="0"/>
              </a:rPr>
              <a:t>F</a:t>
            </a:r>
            <a:r>
              <a:rPr lang="en-US" altLang="zh-CN" sz="2600" dirty="0">
                <a:latin typeface="Times New Roman" panose="02020603050405020304" pitchFamily="18" charset="0"/>
              </a:rPr>
              <a:t>(RE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sz="2600" dirty="0">
                <a:latin typeface="Times New Roman" panose="02020603050405020304" pitchFamily="18" charset="0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</a:rPr>
              <a:t>K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</a:p>
          <a:p>
            <a:pPr algn="just">
              <a:spcAft>
                <a:spcPts val="600"/>
              </a:spcAft>
            </a:pPr>
            <a:r>
              <a:rPr lang="zh-CN" altLang="en-US" sz="2600" dirty="0">
                <a:latin typeface="Times New Roman" panose="02020603050405020304" pitchFamily="18" charset="0"/>
              </a:rPr>
              <a:t>           输出：</a:t>
            </a:r>
            <a:r>
              <a:rPr lang="en-US" altLang="zh-CN" sz="2600" dirty="0">
                <a:latin typeface="Times New Roman" panose="02020603050405020304" pitchFamily="18" charset="0"/>
              </a:rPr>
              <a:t>〈</a:t>
            </a:r>
            <a:r>
              <a:rPr lang="zh-CN" altLang="en-US" sz="2600" dirty="0">
                <a:latin typeface="Times New Roman" panose="02020603050405020304" pitchFamily="18" charset="0"/>
              </a:rPr>
              <a:t>密文〉</a:t>
            </a:r>
            <a:r>
              <a:rPr lang="zh-CN" altLang="en-US" sz="2600" dirty="0">
                <a:latin typeface="Times New Roman" panose="02020603050405020304" pitchFamily="18" charset="0"/>
                <a:sym typeface="Symbol" pitchFamily="18" charset="2"/>
              </a:rPr>
              <a:t> 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17</a:t>
            </a:r>
            <a:r>
              <a:rPr lang="en-US" altLang="zh-CN" sz="2600" dirty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17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6000034" y="1749296"/>
            <a:ext cx="3880392" cy="4414409"/>
            <a:chOff x="285011" y="389274"/>
            <a:chExt cx="4730749" cy="6497226"/>
          </a:xfrm>
        </p:grpSpPr>
        <p:sp>
          <p:nvSpPr>
            <p:cNvPr id="138" name="矩形 137"/>
            <p:cNvSpPr/>
            <p:nvPr/>
          </p:nvSpPr>
          <p:spPr bwMode="auto">
            <a:xfrm>
              <a:off x="1899367" y="465755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39" name="直接连接符 138"/>
            <p:cNvCxnSpPr>
              <a:stCxn id="138" idx="0"/>
              <a:endCxn id="138" idx="2"/>
            </p:cNvCxnSpPr>
            <p:nvPr/>
          </p:nvCxnSpPr>
          <p:spPr bwMode="auto">
            <a:xfrm>
              <a:off x="2657428" y="465755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0" name="文本框 139"/>
            <p:cNvSpPr txBox="1"/>
            <p:nvPr/>
          </p:nvSpPr>
          <p:spPr>
            <a:xfrm>
              <a:off x="2114403" y="404665"/>
              <a:ext cx="511150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864768" y="404665"/>
              <a:ext cx="485442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 flipH="1">
              <a:off x="2298388" y="684546"/>
              <a:ext cx="761890" cy="9368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3073547" y="681569"/>
              <a:ext cx="9125" cy="1997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" name="矩形 143"/>
            <p:cNvSpPr/>
            <p:nvPr/>
          </p:nvSpPr>
          <p:spPr bwMode="auto">
            <a:xfrm>
              <a:off x="2983118" y="894667"/>
              <a:ext cx="208847" cy="1970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 flipH="1">
              <a:off x="2962364" y="850158"/>
              <a:ext cx="201108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/>
            <p:cNvCxnSpPr/>
            <p:nvPr/>
          </p:nvCxnSpPr>
          <p:spPr bwMode="auto">
            <a:xfrm flipH="1">
              <a:off x="3223728" y="985131"/>
              <a:ext cx="3219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7" name="文本框 146"/>
            <p:cNvSpPr txBox="1"/>
            <p:nvPr/>
          </p:nvSpPr>
          <p:spPr>
            <a:xfrm>
              <a:off x="3499190" y="787072"/>
              <a:ext cx="75963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箭头连接符 147"/>
            <p:cNvCxnSpPr/>
            <p:nvPr/>
          </p:nvCxnSpPr>
          <p:spPr bwMode="auto">
            <a:xfrm>
              <a:off x="3093279" y="1091754"/>
              <a:ext cx="0" cy="214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流程图: 联系 148"/>
            <p:cNvSpPr/>
            <p:nvPr/>
          </p:nvSpPr>
          <p:spPr bwMode="auto">
            <a:xfrm>
              <a:off x="3006122" y="1311410"/>
              <a:ext cx="165104" cy="174194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2955449" y="1241331"/>
              <a:ext cx="177903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直接箭头连接符 150"/>
            <p:cNvCxnSpPr/>
            <p:nvPr/>
          </p:nvCxnSpPr>
          <p:spPr bwMode="auto">
            <a:xfrm>
              <a:off x="3092510" y="1488885"/>
              <a:ext cx="5041" cy="1564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直接箭头连接符 151"/>
            <p:cNvCxnSpPr/>
            <p:nvPr/>
          </p:nvCxnSpPr>
          <p:spPr bwMode="auto">
            <a:xfrm>
              <a:off x="2339996" y="668383"/>
              <a:ext cx="629853" cy="692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文本框 152"/>
            <p:cNvSpPr txBox="1"/>
            <p:nvPr/>
          </p:nvSpPr>
          <p:spPr>
            <a:xfrm>
              <a:off x="3621780" y="6447818"/>
              <a:ext cx="1393980" cy="43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+mn-ea"/>
                  <a:ea typeface="+mn-ea"/>
                </a:rPr>
                <a:t>输出（密文）</a:t>
              </a:r>
            </a:p>
          </p:txBody>
        </p:sp>
        <p:sp>
          <p:nvSpPr>
            <p:cNvPr id="154" name="左大括号 153"/>
            <p:cNvSpPr/>
            <p:nvPr/>
          </p:nvSpPr>
          <p:spPr bwMode="auto">
            <a:xfrm>
              <a:off x="1607788" y="589736"/>
              <a:ext cx="216024" cy="1170743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259856" y="873501"/>
              <a:ext cx="413840" cy="7718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/>
                <a:t>第</a:t>
              </a:r>
              <a:r>
                <a:rPr lang="en-US" altLang="zh-CN" sz="1000" dirty="0"/>
                <a:t>1</a:t>
              </a:r>
              <a:r>
                <a:rPr lang="zh-CN" altLang="en-US" sz="1000" dirty="0"/>
                <a:t>轮</a:t>
              </a: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1990082" y="1653523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2143772" y="1601234"/>
              <a:ext cx="511150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2874106" y="1591164"/>
              <a:ext cx="485442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>
              <a:off x="2666765" y="1650517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直接箭头连接符 159"/>
            <p:cNvCxnSpPr/>
            <p:nvPr/>
          </p:nvCxnSpPr>
          <p:spPr bwMode="auto">
            <a:xfrm flipH="1">
              <a:off x="2307725" y="1869308"/>
              <a:ext cx="761890" cy="9368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直接箭头连接符 160"/>
            <p:cNvCxnSpPr/>
            <p:nvPr/>
          </p:nvCxnSpPr>
          <p:spPr bwMode="auto">
            <a:xfrm>
              <a:off x="3082884" y="1866331"/>
              <a:ext cx="9125" cy="1997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2" name="矩形 161"/>
            <p:cNvSpPr/>
            <p:nvPr/>
          </p:nvSpPr>
          <p:spPr bwMode="auto">
            <a:xfrm>
              <a:off x="2992455" y="2079429"/>
              <a:ext cx="208847" cy="1970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 flipH="1">
              <a:off x="2971701" y="2034919"/>
              <a:ext cx="201108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直接箭头连接符 163"/>
            <p:cNvCxnSpPr/>
            <p:nvPr/>
          </p:nvCxnSpPr>
          <p:spPr bwMode="auto">
            <a:xfrm flipH="1">
              <a:off x="3233065" y="2169893"/>
              <a:ext cx="3219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" name="文本框 164"/>
            <p:cNvSpPr txBox="1"/>
            <p:nvPr/>
          </p:nvSpPr>
          <p:spPr>
            <a:xfrm>
              <a:off x="3508527" y="1971834"/>
              <a:ext cx="75963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6" name="直接箭头连接符 165"/>
            <p:cNvCxnSpPr/>
            <p:nvPr/>
          </p:nvCxnSpPr>
          <p:spPr bwMode="auto">
            <a:xfrm>
              <a:off x="3102616" y="2276516"/>
              <a:ext cx="0" cy="214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7" name="流程图: 联系 166"/>
            <p:cNvSpPr/>
            <p:nvPr/>
          </p:nvSpPr>
          <p:spPr bwMode="auto">
            <a:xfrm>
              <a:off x="3015459" y="2496172"/>
              <a:ext cx="165104" cy="174194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3007175" y="2433864"/>
              <a:ext cx="91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9" name="直接箭头连接符 168"/>
            <p:cNvCxnSpPr/>
            <p:nvPr/>
          </p:nvCxnSpPr>
          <p:spPr bwMode="auto">
            <a:xfrm>
              <a:off x="3101847" y="2673647"/>
              <a:ext cx="5041" cy="1564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直接箭头连接符 169"/>
            <p:cNvCxnSpPr/>
            <p:nvPr/>
          </p:nvCxnSpPr>
          <p:spPr bwMode="auto">
            <a:xfrm>
              <a:off x="2349333" y="1853145"/>
              <a:ext cx="629853" cy="692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" name="左大括号 170"/>
            <p:cNvSpPr/>
            <p:nvPr/>
          </p:nvSpPr>
          <p:spPr bwMode="auto">
            <a:xfrm>
              <a:off x="1617125" y="1774498"/>
              <a:ext cx="216024" cy="1170743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1268044" y="2042519"/>
              <a:ext cx="413840" cy="74347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/>
                <a:t>第</a:t>
              </a:r>
              <a:r>
                <a:rPr lang="en-US" altLang="zh-CN" sz="1000" dirty="0"/>
                <a:t>2</a:t>
              </a:r>
              <a:r>
                <a:rPr lang="zh-CN" altLang="en-US" sz="1000" dirty="0"/>
                <a:t>轮</a:t>
              </a: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1999419" y="2838285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74" name="直接连接符 173"/>
            <p:cNvCxnSpPr>
              <a:stCxn id="173" idx="0"/>
              <a:endCxn id="173" idx="2"/>
            </p:cNvCxnSpPr>
            <p:nvPr/>
          </p:nvCxnSpPr>
          <p:spPr bwMode="auto">
            <a:xfrm>
              <a:off x="2757480" y="2838285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5" name="文本框 174"/>
            <p:cNvSpPr txBox="1"/>
            <p:nvPr/>
          </p:nvSpPr>
          <p:spPr>
            <a:xfrm>
              <a:off x="2153109" y="2785997"/>
              <a:ext cx="511150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883442" y="2775925"/>
              <a:ext cx="485442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7" name="直接箭头连接符 176"/>
            <p:cNvCxnSpPr/>
            <p:nvPr/>
          </p:nvCxnSpPr>
          <p:spPr bwMode="auto">
            <a:xfrm>
              <a:off x="1823812" y="3062995"/>
              <a:ext cx="0" cy="4826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" name="矩形 177"/>
            <p:cNvSpPr/>
            <p:nvPr/>
          </p:nvSpPr>
          <p:spPr bwMode="auto">
            <a:xfrm>
              <a:off x="1972441" y="3560153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79" name="直接连接符 178"/>
            <p:cNvCxnSpPr>
              <a:stCxn id="178" idx="0"/>
              <a:endCxn id="178" idx="2"/>
            </p:cNvCxnSpPr>
            <p:nvPr/>
          </p:nvCxnSpPr>
          <p:spPr bwMode="auto">
            <a:xfrm>
              <a:off x="2730502" y="3560153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" name="文本框 179"/>
            <p:cNvSpPr txBox="1"/>
            <p:nvPr/>
          </p:nvSpPr>
          <p:spPr>
            <a:xfrm>
              <a:off x="2187477" y="3499061"/>
              <a:ext cx="511150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2937842" y="3499061"/>
              <a:ext cx="485442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2" name="直接箭头连接符 181"/>
            <p:cNvCxnSpPr/>
            <p:nvPr/>
          </p:nvCxnSpPr>
          <p:spPr bwMode="auto">
            <a:xfrm flipH="1">
              <a:off x="2371462" y="3778944"/>
              <a:ext cx="761890" cy="9368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" name="直接箭头连接符 182"/>
            <p:cNvCxnSpPr/>
            <p:nvPr/>
          </p:nvCxnSpPr>
          <p:spPr bwMode="auto">
            <a:xfrm>
              <a:off x="3146621" y="3775967"/>
              <a:ext cx="9125" cy="1997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" name="矩形 183"/>
            <p:cNvSpPr/>
            <p:nvPr/>
          </p:nvSpPr>
          <p:spPr bwMode="auto">
            <a:xfrm>
              <a:off x="3056192" y="3989065"/>
              <a:ext cx="208847" cy="1970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5" name="文本框 184"/>
            <p:cNvSpPr txBox="1"/>
            <p:nvPr/>
          </p:nvSpPr>
          <p:spPr>
            <a:xfrm flipH="1">
              <a:off x="3006122" y="3944555"/>
              <a:ext cx="230425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6" name="直接箭头连接符 185"/>
            <p:cNvCxnSpPr/>
            <p:nvPr/>
          </p:nvCxnSpPr>
          <p:spPr bwMode="auto">
            <a:xfrm flipH="1">
              <a:off x="3296802" y="4079529"/>
              <a:ext cx="3219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7" name="文本框 186"/>
            <p:cNvSpPr txBox="1"/>
            <p:nvPr/>
          </p:nvSpPr>
          <p:spPr>
            <a:xfrm>
              <a:off x="3572264" y="3866110"/>
              <a:ext cx="75963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8" name="直接箭头连接符 187"/>
            <p:cNvCxnSpPr/>
            <p:nvPr/>
          </p:nvCxnSpPr>
          <p:spPr bwMode="auto">
            <a:xfrm>
              <a:off x="3166353" y="4186152"/>
              <a:ext cx="0" cy="214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9" name="流程图: 联系 188"/>
            <p:cNvSpPr/>
            <p:nvPr/>
          </p:nvSpPr>
          <p:spPr bwMode="auto">
            <a:xfrm>
              <a:off x="3079196" y="4405808"/>
              <a:ext cx="165104" cy="174194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3065857" y="4335729"/>
              <a:ext cx="91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1" name="直接箭头连接符 190"/>
            <p:cNvCxnSpPr/>
            <p:nvPr/>
          </p:nvCxnSpPr>
          <p:spPr bwMode="auto">
            <a:xfrm>
              <a:off x="3165584" y="4583283"/>
              <a:ext cx="5041" cy="1564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直接箭头连接符 191"/>
            <p:cNvCxnSpPr/>
            <p:nvPr/>
          </p:nvCxnSpPr>
          <p:spPr bwMode="auto">
            <a:xfrm>
              <a:off x="2413070" y="3762781"/>
              <a:ext cx="629853" cy="692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3" name="左大括号 192"/>
            <p:cNvSpPr/>
            <p:nvPr/>
          </p:nvSpPr>
          <p:spPr bwMode="auto">
            <a:xfrm>
              <a:off x="1680862" y="3684134"/>
              <a:ext cx="216024" cy="1170743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317747" y="3939142"/>
              <a:ext cx="413840" cy="7464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/>
                <a:t>第</a:t>
              </a:r>
              <a:r>
                <a:rPr lang="en-US" altLang="zh-CN" sz="1000" dirty="0"/>
                <a:t>15</a:t>
              </a:r>
              <a:r>
                <a:rPr lang="zh-CN" altLang="en-US" sz="1000" dirty="0"/>
                <a:t>轮</a:t>
              </a:r>
            </a:p>
          </p:txBody>
        </p:sp>
        <p:sp>
          <p:nvSpPr>
            <p:cNvPr id="195" name="矩形 194"/>
            <p:cNvSpPr/>
            <p:nvPr/>
          </p:nvSpPr>
          <p:spPr bwMode="auto">
            <a:xfrm>
              <a:off x="2063156" y="4747921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216847" y="4695632"/>
              <a:ext cx="511150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2947178" y="4685563"/>
              <a:ext cx="485442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直接连接符 197"/>
            <p:cNvCxnSpPr/>
            <p:nvPr/>
          </p:nvCxnSpPr>
          <p:spPr bwMode="auto">
            <a:xfrm>
              <a:off x="2739839" y="4744915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9" name="直接箭头连接符 198"/>
            <p:cNvCxnSpPr/>
            <p:nvPr/>
          </p:nvCxnSpPr>
          <p:spPr bwMode="auto">
            <a:xfrm flipH="1">
              <a:off x="2380799" y="4963706"/>
              <a:ext cx="761890" cy="9368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" name="直接箭头连接符 199"/>
            <p:cNvCxnSpPr/>
            <p:nvPr/>
          </p:nvCxnSpPr>
          <p:spPr bwMode="auto">
            <a:xfrm>
              <a:off x="3155958" y="4960729"/>
              <a:ext cx="9125" cy="1997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1" name="矩形 200"/>
            <p:cNvSpPr/>
            <p:nvPr/>
          </p:nvSpPr>
          <p:spPr bwMode="auto">
            <a:xfrm>
              <a:off x="3065529" y="5173827"/>
              <a:ext cx="208847" cy="1970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 flipH="1">
              <a:off x="3010620" y="5129317"/>
              <a:ext cx="235260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3" name="直接箭头连接符 202"/>
            <p:cNvCxnSpPr/>
            <p:nvPr/>
          </p:nvCxnSpPr>
          <p:spPr bwMode="auto">
            <a:xfrm flipH="1">
              <a:off x="3306139" y="5264291"/>
              <a:ext cx="3219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" name="文本框 203"/>
            <p:cNvSpPr txBox="1"/>
            <p:nvPr/>
          </p:nvSpPr>
          <p:spPr>
            <a:xfrm>
              <a:off x="3581600" y="5050873"/>
              <a:ext cx="75963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5" name="直接箭头连接符 204"/>
            <p:cNvCxnSpPr/>
            <p:nvPr/>
          </p:nvCxnSpPr>
          <p:spPr bwMode="auto">
            <a:xfrm>
              <a:off x="3175690" y="5370914"/>
              <a:ext cx="0" cy="214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6" name="流程图: 联系 205"/>
            <p:cNvSpPr/>
            <p:nvPr/>
          </p:nvSpPr>
          <p:spPr bwMode="auto">
            <a:xfrm>
              <a:off x="3088533" y="5590570"/>
              <a:ext cx="165104" cy="174194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3052260" y="5520491"/>
              <a:ext cx="145338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8" name="直接箭头连接符 207"/>
            <p:cNvCxnSpPr/>
            <p:nvPr/>
          </p:nvCxnSpPr>
          <p:spPr bwMode="auto">
            <a:xfrm>
              <a:off x="3174921" y="5768045"/>
              <a:ext cx="5041" cy="1564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" name="直接箭头连接符 208"/>
            <p:cNvCxnSpPr/>
            <p:nvPr/>
          </p:nvCxnSpPr>
          <p:spPr bwMode="auto">
            <a:xfrm>
              <a:off x="2422407" y="4947543"/>
              <a:ext cx="629853" cy="692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0" name="左大括号 209"/>
            <p:cNvSpPr/>
            <p:nvPr/>
          </p:nvSpPr>
          <p:spPr bwMode="auto">
            <a:xfrm>
              <a:off x="1690199" y="4868896"/>
              <a:ext cx="216024" cy="1170743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1" name="矩形 210"/>
            <p:cNvSpPr/>
            <p:nvPr/>
          </p:nvSpPr>
          <p:spPr bwMode="auto">
            <a:xfrm>
              <a:off x="2072493" y="5932683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12" name="直接连接符 211"/>
            <p:cNvCxnSpPr>
              <a:stCxn id="211" idx="0"/>
              <a:endCxn id="211" idx="2"/>
            </p:cNvCxnSpPr>
            <p:nvPr/>
          </p:nvCxnSpPr>
          <p:spPr bwMode="auto">
            <a:xfrm>
              <a:off x="2830554" y="5932683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" name="文本框 212"/>
            <p:cNvSpPr txBox="1"/>
            <p:nvPr/>
          </p:nvSpPr>
          <p:spPr>
            <a:xfrm>
              <a:off x="2226183" y="5880393"/>
              <a:ext cx="511150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2956516" y="5870326"/>
              <a:ext cx="485442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311455" y="5160495"/>
              <a:ext cx="413840" cy="7640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/>
                <a:t>第</a:t>
              </a:r>
              <a:r>
                <a:rPr lang="en-US" altLang="zh-CN" sz="1000" dirty="0"/>
                <a:t>16</a:t>
              </a:r>
              <a:r>
                <a:rPr lang="zh-CN" altLang="en-US" sz="1000" dirty="0"/>
                <a:t>轮</a:t>
              </a:r>
            </a:p>
          </p:txBody>
        </p:sp>
        <p:sp>
          <p:nvSpPr>
            <p:cNvPr id="216" name="矩形 215"/>
            <p:cNvSpPr/>
            <p:nvPr/>
          </p:nvSpPr>
          <p:spPr bwMode="auto">
            <a:xfrm>
              <a:off x="2060588" y="6522756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17" name="直接箭头连接符 216"/>
            <p:cNvCxnSpPr/>
            <p:nvPr/>
          </p:nvCxnSpPr>
          <p:spPr bwMode="auto">
            <a:xfrm>
              <a:off x="2457266" y="6132913"/>
              <a:ext cx="741970" cy="3868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" name="直接箭头连接符 217"/>
            <p:cNvCxnSpPr/>
            <p:nvPr/>
          </p:nvCxnSpPr>
          <p:spPr bwMode="auto">
            <a:xfrm flipH="1">
              <a:off x="2380799" y="6124394"/>
              <a:ext cx="818439" cy="3953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直接连接符 218"/>
            <p:cNvCxnSpPr/>
            <p:nvPr/>
          </p:nvCxnSpPr>
          <p:spPr bwMode="auto">
            <a:xfrm>
              <a:off x="2833116" y="6522756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0" name="文本框 219"/>
            <p:cNvSpPr txBox="1"/>
            <p:nvPr/>
          </p:nvSpPr>
          <p:spPr>
            <a:xfrm>
              <a:off x="2195914" y="6461827"/>
              <a:ext cx="511150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956515" y="6464370"/>
              <a:ext cx="485442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85011" y="389274"/>
              <a:ext cx="1393982" cy="43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+mn-ea"/>
                  <a:ea typeface="+mn-ea"/>
                </a:rPr>
                <a:t>输入（明文）</a:t>
              </a: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695537" y="3130471"/>
              <a:ext cx="338554" cy="4007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27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2.2 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密码结构流程图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/>
              <a:t>/24</a:t>
            </a:r>
          </a:p>
        </p:txBody>
      </p:sp>
      <p:sp>
        <p:nvSpPr>
          <p:cNvPr id="6" name="矩形 5"/>
          <p:cNvSpPr/>
          <p:nvPr/>
        </p:nvSpPr>
        <p:spPr>
          <a:xfrm>
            <a:off x="85081" y="2475803"/>
            <a:ext cx="5730329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Tx/>
              <a:buNone/>
            </a:pPr>
            <a:r>
              <a:rPr lang="zh-CN" altLang="en-US" sz="26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解密</a:t>
            </a:r>
            <a:r>
              <a:rPr lang="en-US" altLang="zh-CN" sz="26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6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600" dirty="0">
                <a:latin typeface="Times New Roman" panose="02020603050405020304" pitchFamily="18" charset="0"/>
              </a:rPr>
              <a:t>进行16次迭代后就得到明文组：</a:t>
            </a:r>
          </a:p>
          <a:p>
            <a:pPr algn="just">
              <a:spcAft>
                <a:spcPts val="600"/>
              </a:spcAft>
            </a:pPr>
            <a:r>
              <a:rPr lang="en-US" altLang="zh-CN" sz="2600" i="1" dirty="0">
                <a:latin typeface="Times New Roman" panose="02020603050405020304" pitchFamily="18" charset="0"/>
              </a:rPr>
              <a:t>          </a:t>
            </a:r>
            <a:r>
              <a:rPr lang="en-US" altLang="zh-CN" sz="1000" i="1" dirty="0">
                <a:latin typeface="Times New Roman" panose="02020603050405020304" pitchFamily="18" charset="0"/>
              </a:rPr>
              <a:t> </a:t>
            </a:r>
            <a:r>
              <a:rPr lang="en-US" altLang="zh-CN" sz="2600" i="1" dirty="0">
                <a:latin typeface="Times New Roman" panose="02020603050405020304" pitchFamily="18" charset="0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</a:rPr>
              <a:t>输入：</a:t>
            </a:r>
            <a:r>
              <a:rPr lang="en-US" altLang="zh-CN" sz="2600" dirty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16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16</a:t>
            </a: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17</a:t>
            </a:r>
            <a:r>
              <a:rPr lang="en-US" altLang="zh-CN" sz="2600" dirty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17</a:t>
            </a:r>
            <a:r>
              <a:rPr lang="zh-CN" altLang="en-US" sz="2600" dirty="0">
                <a:latin typeface="Times New Roman" panose="02020603050405020304" pitchFamily="18" charset="0"/>
              </a:rPr>
              <a:t>）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         for </a:t>
            </a:r>
            <a:r>
              <a:rPr lang="en-US" altLang="zh-CN" sz="26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</a:rPr>
              <a:t>=16,..., 1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              </a:t>
            </a:r>
            <a:r>
              <a:rPr lang="en-US" altLang="zh-CN" sz="2600" dirty="0">
                <a:latin typeface="Times New Roman" panose="02020603050405020304" pitchFamily="18" charset="0"/>
              </a:rPr>
              <a:t>RE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i-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dirty="0">
                <a:latin typeface="Times New Roman" panose="02020603050405020304" pitchFamily="18" charset="0"/>
                <a:sym typeface="Symbol" pitchFamily="18" charset="2"/>
              </a:rPr>
              <a:t>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 </a:t>
            </a:r>
          </a:p>
          <a:p>
            <a:pPr algn="just">
              <a:spcAft>
                <a:spcPts val="600"/>
              </a:spcAft>
              <a:buFontTx/>
              <a:buNone/>
            </a:pPr>
            <a:r>
              <a:rPr lang="en-US" altLang="zh-CN" sz="2600" i="1" dirty="0">
                <a:latin typeface="Times New Roman" panose="02020603050405020304" pitchFamily="18" charset="0"/>
              </a:rPr>
              <a:t>                 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i-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dirty="0">
                <a:latin typeface="Times New Roman" panose="02020603050405020304" pitchFamily="18" charset="0"/>
                <a:sym typeface="Symbol" pitchFamily="18" charset="2"/>
              </a:rPr>
              <a:t></a:t>
            </a:r>
            <a:r>
              <a:rPr lang="en-US" altLang="zh-CN" sz="2600" dirty="0">
                <a:latin typeface="Times New Roman" panose="02020603050405020304" pitchFamily="18" charset="0"/>
              </a:rPr>
              <a:t>RE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600" i="1" dirty="0">
                <a:latin typeface="Times New Roman" panose="02020603050405020304" pitchFamily="18" charset="0"/>
              </a:rPr>
              <a:t>F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en-US" altLang="zh-CN" sz="2600" dirty="0" err="1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</a:rPr>
              <a:t>K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</a:p>
          <a:p>
            <a:pPr algn="just">
              <a:spcAft>
                <a:spcPts val="600"/>
              </a:spcAft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        输出：</a:t>
            </a:r>
            <a:r>
              <a:rPr lang="en-US" altLang="zh-CN" sz="2600" dirty="0">
                <a:latin typeface="Times New Roman" panose="02020603050405020304" pitchFamily="18" charset="0"/>
              </a:rPr>
              <a:t>〈</a:t>
            </a:r>
            <a:r>
              <a:rPr lang="zh-CN" altLang="en-US" sz="2600" dirty="0">
                <a:latin typeface="Times New Roman" panose="02020603050405020304" pitchFamily="18" charset="0"/>
              </a:rPr>
              <a:t>明文〉</a:t>
            </a:r>
            <a:r>
              <a:rPr lang="zh-CN" altLang="en-US" sz="2600" dirty="0">
                <a:latin typeface="Times New Roman" panose="02020603050405020304" pitchFamily="18" charset="0"/>
                <a:sym typeface="Symbol" pitchFamily="18" charset="2"/>
              </a:rPr>
              <a:t> 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600" dirty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0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961112" y="1844824"/>
            <a:ext cx="3771104" cy="4629900"/>
            <a:chOff x="5961112" y="1679420"/>
            <a:chExt cx="3771104" cy="4905824"/>
          </a:xfrm>
        </p:grpSpPr>
        <p:sp>
          <p:nvSpPr>
            <p:cNvPr id="72" name="文本框 71"/>
            <p:cNvSpPr txBox="1"/>
            <p:nvPr/>
          </p:nvSpPr>
          <p:spPr>
            <a:xfrm>
              <a:off x="6691578" y="5685330"/>
              <a:ext cx="339452" cy="8999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/>
                <a:t>第</a:t>
              </a:r>
              <a:r>
                <a:rPr lang="en-US" altLang="zh-CN" sz="1000" dirty="0"/>
                <a:t>1</a:t>
              </a:r>
              <a:r>
                <a:rPr lang="zh-CN" altLang="en-US" sz="1000" dirty="0"/>
                <a:t>轮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461783" y="6186692"/>
              <a:ext cx="1270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+mn-ea"/>
                  <a:ea typeface="+mn-ea"/>
                </a:rPr>
                <a:t>输入（密文）</a:t>
              </a: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5961112" y="1679420"/>
              <a:ext cx="2976344" cy="4726369"/>
              <a:chOff x="5961112" y="1484784"/>
              <a:chExt cx="2976344" cy="4956214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5961112" y="1489740"/>
                <a:ext cx="1327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+mn-ea"/>
                    <a:ea typeface="+mn-ea"/>
                  </a:rPr>
                  <a:t>输出（明文）</a:t>
                </a: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7179756" y="1534938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 bwMode="auto">
              <a:xfrm>
                <a:off x="7763728" y="1541677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矩形 10"/>
              <p:cNvSpPr/>
              <p:nvPr/>
            </p:nvSpPr>
            <p:spPr bwMode="auto">
              <a:xfrm>
                <a:off x="7173349" y="2066512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>
                <a:off x="7787276" y="2073250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左大括号 12"/>
              <p:cNvSpPr/>
              <p:nvPr/>
            </p:nvSpPr>
            <p:spPr bwMode="auto">
              <a:xfrm>
                <a:off x="6940759" y="2147836"/>
                <a:ext cx="159265" cy="912961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40145" y="2366406"/>
                <a:ext cx="339452" cy="89991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000" dirty="0"/>
                  <a:t>第</a:t>
                </a:r>
                <a:r>
                  <a:rPr lang="en-US" altLang="zh-CN" sz="1000" dirty="0"/>
                  <a:t>16</a:t>
                </a:r>
                <a:r>
                  <a:rPr lang="zh-CN" altLang="en-US" sz="1000" dirty="0"/>
                  <a:t>轮</a:t>
                </a: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7188106" y="2969822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 bwMode="auto">
              <a:xfrm>
                <a:off x="7772077" y="2976561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接箭头连接符 16"/>
              <p:cNvCxnSpPr/>
              <p:nvPr/>
            </p:nvCxnSpPr>
            <p:spPr bwMode="auto">
              <a:xfrm flipH="1" flipV="1">
                <a:off x="7450031" y="2239873"/>
                <a:ext cx="589159" cy="7238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直接箭头连接符 17"/>
              <p:cNvCxnSpPr/>
              <p:nvPr/>
            </p:nvCxnSpPr>
            <p:spPr bwMode="auto">
              <a:xfrm flipV="1">
                <a:off x="8041571" y="2816363"/>
                <a:ext cx="0" cy="1364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矩形 18"/>
              <p:cNvSpPr/>
              <p:nvPr/>
            </p:nvSpPr>
            <p:spPr bwMode="auto">
              <a:xfrm>
                <a:off x="7970774" y="2662672"/>
                <a:ext cx="153974" cy="1536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 flipH="1">
                <a:off x="7924940" y="2624804"/>
                <a:ext cx="1875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直接箭头连接符 20"/>
              <p:cNvCxnSpPr/>
              <p:nvPr/>
            </p:nvCxnSpPr>
            <p:spPr bwMode="auto">
              <a:xfrm flipV="1">
                <a:off x="8039190" y="2534240"/>
                <a:ext cx="0" cy="1284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流程图: 联系 21"/>
              <p:cNvSpPr/>
              <p:nvPr/>
            </p:nvSpPr>
            <p:spPr bwMode="auto">
              <a:xfrm>
                <a:off x="7977291" y="2403680"/>
                <a:ext cx="121724" cy="13583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979921" y="2317027"/>
                <a:ext cx="457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箭头连接符 23"/>
              <p:cNvCxnSpPr>
                <a:stCxn id="22" idx="0"/>
              </p:cNvCxnSpPr>
              <p:nvPr/>
            </p:nvCxnSpPr>
            <p:spPr bwMode="auto">
              <a:xfrm flipV="1">
                <a:off x="8038153" y="2200434"/>
                <a:ext cx="0" cy="2032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箭头连接符 24"/>
              <p:cNvCxnSpPr>
                <a:endCxn id="19" idx="3"/>
              </p:cNvCxnSpPr>
              <p:nvPr/>
            </p:nvCxnSpPr>
            <p:spPr bwMode="auto">
              <a:xfrm flipH="1">
                <a:off x="8124748" y="2739516"/>
                <a:ext cx="231301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文本框 25"/>
              <p:cNvSpPr txBox="1"/>
              <p:nvPr/>
            </p:nvSpPr>
            <p:spPr>
              <a:xfrm>
                <a:off x="8319387" y="2552796"/>
                <a:ext cx="560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直接箭头连接符 26"/>
              <p:cNvCxnSpPr>
                <a:endCxn id="23" idx="1"/>
              </p:cNvCxnSpPr>
              <p:nvPr/>
            </p:nvCxnSpPr>
            <p:spPr bwMode="auto">
              <a:xfrm flipV="1">
                <a:off x="7526382" y="2455527"/>
                <a:ext cx="453539" cy="47765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" name="矩形 27"/>
              <p:cNvSpPr/>
              <p:nvPr/>
            </p:nvSpPr>
            <p:spPr bwMode="auto">
              <a:xfrm>
                <a:off x="7188106" y="3878355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 bwMode="auto">
              <a:xfrm>
                <a:off x="7783392" y="3878355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箭头连接符 29"/>
              <p:cNvCxnSpPr/>
              <p:nvPr/>
            </p:nvCxnSpPr>
            <p:spPr bwMode="auto">
              <a:xfrm flipH="1" flipV="1">
                <a:off x="7431697" y="3148369"/>
                <a:ext cx="589159" cy="7238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接箭头连接符 30"/>
              <p:cNvCxnSpPr/>
              <p:nvPr/>
            </p:nvCxnSpPr>
            <p:spPr bwMode="auto">
              <a:xfrm flipV="1">
                <a:off x="8023237" y="3724859"/>
                <a:ext cx="0" cy="1364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矩形 31"/>
              <p:cNvSpPr/>
              <p:nvPr/>
            </p:nvSpPr>
            <p:spPr bwMode="auto">
              <a:xfrm>
                <a:off x="7952441" y="3571168"/>
                <a:ext cx="153974" cy="1536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 flipH="1">
                <a:off x="7907913" y="3499933"/>
                <a:ext cx="148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 bwMode="auto">
              <a:xfrm flipV="1">
                <a:off x="8020857" y="3442736"/>
                <a:ext cx="0" cy="1284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流程图: 联系 34"/>
              <p:cNvSpPr/>
              <p:nvPr/>
            </p:nvSpPr>
            <p:spPr bwMode="auto">
              <a:xfrm>
                <a:off x="7958957" y="3312177"/>
                <a:ext cx="121724" cy="13583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7952441" y="3208032"/>
                <a:ext cx="457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接箭头连接符 36"/>
              <p:cNvCxnSpPr>
                <a:stCxn id="35" idx="0"/>
              </p:cNvCxnSpPr>
              <p:nvPr/>
            </p:nvCxnSpPr>
            <p:spPr bwMode="auto">
              <a:xfrm flipV="1">
                <a:off x="8019819" y="3108930"/>
                <a:ext cx="0" cy="2032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箭头连接符 37"/>
              <p:cNvCxnSpPr>
                <a:endCxn id="32" idx="3"/>
              </p:cNvCxnSpPr>
              <p:nvPr/>
            </p:nvCxnSpPr>
            <p:spPr bwMode="auto">
              <a:xfrm flipH="1">
                <a:off x="8106414" y="3648012"/>
                <a:ext cx="231301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箭头连接符 38"/>
              <p:cNvCxnSpPr>
                <a:endCxn id="36" idx="1"/>
              </p:cNvCxnSpPr>
              <p:nvPr/>
            </p:nvCxnSpPr>
            <p:spPr bwMode="auto">
              <a:xfrm flipV="1">
                <a:off x="7508049" y="3346531"/>
                <a:ext cx="444392" cy="43623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文本框 39"/>
              <p:cNvSpPr txBox="1"/>
              <p:nvPr/>
            </p:nvSpPr>
            <p:spPr>
              <a:xfrm>
                <a:off x="8314590" y="3503301"/>
                <a:ext cx="560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左大括号 40"/>
              <p:cNvSpPr/>
              <p:nvPr/>
            </p:nvSpPr>
            <p:spPr bwMode="auto">
              <a:xfrm>
                <a:off x="6950735" y="3113051"/>
                <a:ext cx="159265" cy="868729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6650121" y="3331620"/>
                <a:ext cx="339452" cy="89991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000" dirty="0"/>
                  <a:t>第</a:t>
                </a:r>
                <a:r>
                  <a:rPr lang="en-US" altLang="zh-CN" sz="1000" dirty="0"/>
                  <a:t>15</a:t>
                </a:r>
                <a:r>
                  <a:rPr lang="zh-CN" altLang="en-US" sz="1000" dirty="0"/>
                  <a:t>轮</a:t>
                </a:r>
              </a:p>
            </p:txBody>
          </p:sp>
          <p:cxnSp>
            <p:nvCxnSpPr>
              <p:cNvPr id="43" name="直接箭头连接符 42"/>
              <p:cNvCxnSpPr/>
              <p:nvPr/>
            </p:nvCxnSpPr>
            <p:spPr bwMode="auto">
              <a:xfrm flipV="1">
                <a:off x="8475777" y="4015829"/>
                <a:ext cx="0" cy="36774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4" name="矩形 43"/>
              <p:cNvSpPr/>
              <p:nvPr/>
            </p:nvSpPr>
            <p:spPr bwMode="auto">
              <a:xfrm>
                <a:off x="7214805" y="4420221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 bwMode="auto">
              <a:xfrm>
                <a:off x="7809455" y="4420221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6" name="左大括号 45"/>
              <p:cNvSpPr/>
              <p:nvPr/>
            </p:nvSpPr>
            <p:spPr bwMode="auto">
              <a:xfrm>
                <a:off x="6982216" y="4501545"/>
                <a:ext cx="159265" cy="912961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 bwMode="auto">
              <a:xfrm>
                <a:off x="7229562" y="5323532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 bwMode="auto">
              <a:xfrm>
                <a:off x="7813534" y="5330270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接箭头连接符 48"/>
              <p:cNvCxnSpPr/>
              <p:nvPr/>
            </p:nvCxnSpPr>
            <p:spPr bwMode="auto">
              <a:xfrm flipH="1" flipV="1">
                <a:off x="7491487" y="4593582"/>
                <a:ext cx="589159" cy="7238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接箭头连接符 49"/>
              <p:cNvCxnSpPr/>
              <p:nvPr/>
            </p:nvCxnSpPr>
            <p:spPr bwMode="auto">
              <a:xfrm flipV="1">
                <a:off x="8083027" y="5170072"/>
                <a:ext cx="0" cy="1364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矩形 50"/>
              <p:cNvSpPr/>
              <p:nvPr/>
            </p:nvSpPr>
            <p:spPr bwMode="auto">
              <a:xfrm>
                <a:off x="8012231" y="5016381"/>
                <a:ext cx="153974" cy="1536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 flipH="1">
                <a:off x="7984732" y="4940093"/>
                <a:ext cx="148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 bwMode="auto">
              <a:xfrm flipV="1">
                <a:off x="8080647" y="4887949"/>
                <a:ext cx="0" cy="1284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流程图: 联系 53"/>
              <p:cNvSpPr/>
              <p:nvPr/>
            </p:nvSpPr>
            <p:spPr bwMode="auto">
              <a:xfrm>
                <a:off x="8018747" y="4757390"/>
                <a:ext cx="121724" cy="13583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012231" y="4685178"/>
                <a:ext cx="674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/>
              <p:cNvCxnSpPr>
                <a:stCxn id="54" idx="0"/>
              </p:cNvCxnSpPr>
              <p:nvPr/>
            </p:nvCxnSpPr>
            <p:spPr bwMode="auto">
              <a:xfrm flipV="1">
                <a:off x="8079609" y="4554143"/>
                <a:ext cx="0" cy="2032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直接箭头连接符 56"/>
              <p:cNvCxnSpPr>
                <a:endCxn id="51" idx="3"/>
              </p:cNvCxnSpPr>
              <p:nvPr/>
            </p:nvCxnSpPr>
            <p:spPr bwMode="auto">
              <a:xfrm flipH="1">
                <a:off x="8166204" y="5093226"/>
                <a:ext cx="231301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直接箭头连接符 57"/>
              <p:cNvCxnSpPr>
                <a:endCxn id="55" idx="1"/>
              </p:cNvCxnSpPr>
              <p:nvPr/>
            </p:nvCxnSpPr>
            <p:spPr bwMode="auto">
              <a:xfrm flipV="1">
                <a:off x="7568183" y="4808289"/>
                <a:ext cx="444048" cy="43901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9" name="矩形 58"/>
              <p:cNvSpPr/>
              <p:nvPr/>
            </p:nvSpPr>
            <p:spPr bwMode="auto">
              <a:xfrm>
                <a:off x="7229562" y="6232064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60" name="直接连接符 59"/>
              <p:cNvCxnSpPr/>
              <p:nvPr/>
            </p:nvCxnSpPr>
            <p:spPr bwMode="auto">
              <a:xfrm>
                <a:off x="7824849" y="6232064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直接箭头连接符 60"/>
              <p:cNvCxnSpPr/>
              <p:nvPr/>
            </p:nvCxnSpPr>
            <p:spPr bwMode="auto">
              <a:xfrm flipH="1" flipV="1">
                <a:off x="7473154" y="5502078"/>
                <a:ext cx="589159" cy="7238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接箭头连接符 61"/>
              <p:cNvCxnSpPr/>
              <p:nvPr/>
            </p:nvCxnSpPr>
            <p:spPr bwMode="auto">
              <a:xfrm flipV="1">
                <a:off x="8064694" y="6078568"/>
                <a:ext cx="0" cy="1364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" name="矩形 62"/>
              <p:cNvSpPr/>
              <p:nvPr/>
            </p:nvSpPr>
            <p:spPr bwMode="auto">
              <a:xfrm>
                <a:off x="7993897" y="5924877"/>
                <a:ext cx="153974" cy="1536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 flipH="1">
                <a:off x="7966399" y="5865164"/>
                <a:ext cx="148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接箭头连接符 64"/>
              <p:cNvCxnSpPr/>
              <p:nvPr/>
            </p:nvCxnSpPr>
            <p:spPr bwMode="auto">
              <a:xfrm flipV="1">
                <a:off x="8062313" y="5796445"/>
                <a:ext cx="0" cy="1284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" name="流程图: 联系 65"/>
              <p:cNvSpPr/>
              <p:nvPr/>
            </p:nvSpPr>
            <p:spPr bwMode="auto">
              <a:xfrm>
                <a:off x="8000414" y="5665886"/>
                <a:ext cx="121724" cy="13583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7993897" y="5611744"/>
                <a:ext cx="45719" cy="273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" name="直接箭头连接符 67"/>
              <p:cNvCxnSpPr>
                <a:stCxn id="66" idx="0"/>
              </p:cNvCxnSpPr>
              <p:nvPr/>
            </p:nvCxnSpPr>
            <p:spPr bwMode="auto">
              <a:xfrm flipV="1">
                <a:off x="8061276" y="5462639"/>
                <a:ext cx="0" cy="2032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接箭头连接符 68"/>
              <p:cNvCxnSpPr>
                <a:endCxn id="63" idx="3"/>
              </p:cNvCxnSpPr>
              <p:nvPr/>
            </p:nvCxnSpPr>
            <p:spPr bwMode="auto">
              <a:xfrm flipH="1">
                <a:off x="8147871" y="6001722"/>
                <a:ext cx="231301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直接箭头连接符 69"/>
              <p:cNvCxnSpPr>
                <a:endCxn id="67" idx="1"/>
              </p:cNvCxnSpPr>
              <p:nvPr/>
            </p:nvCxnSpPr>
            <p:spPr bwMode="auto">
              <a:xfrm flipV="1">
                <a:off x="7549505" y="5748536"/>
                <a:ext cx="444392" cy="43794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1" name="左大括号 70"/>
              <p:cNvSpPr/>
              <p:nvPr/>
            </p:nvSpPr>
            <p:spPr bwMode="auto">
              <a:xfrm>
                <a:off x="6992192" y="5466760"/>
                <a:ext cx="159265" cy="868729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6662029" y="4726702"/>
                <a:ext cx="339452" cy="89991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000" dirty="0"/>
                  <a:t>第</a:t>
                </a:r>
                <a:r>
                  <a:rPr lang="en-US" altLang="zh-CN" sz="1000" dirty="0"/>
                  <a:t>2</a:t>
                </a:r>
                <a:r>
                  <a:rPr lang="zh-CN" altLang="en-US" sz="1000" dirty="0"/>
                  <a:t>轮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8377414" y="4941168"/>
                <a:ext cx="560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8377413" y="5877272"/>
                <a:ext cx="4640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7890545" y="4118552"/>
                <a:ext cx="317674" cy="31254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8" name="直接箭头连接符 77"/>
              <p:cNvCxnSpPr/>
              <p:nvPr/>
            </p:nvCxnSpPr>
            <p:spPr bwMode="auto">
              <a:xfrm flipH="1" flipV="1">
                <a:off x="7508049" y="1707526"/>
                <a:ext cx="598366" cy="3142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直接箭头连接符 78"/>
              <p:cNvCxnSpPr/>
              <p:nvPr/>
            </p:nvCxnSpPr>
            <p:spPr bwMode="auto">
              <a:xfrm flipV="1">
                <a:off x="7484906" y="1710067"/>
                <a:ext cx="646250" cy="31319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0" name="文本框 79"/>
              <p:cNvSpPr txBox="1"/>
              <p:nvPr/>
            </p:nvSpPr>
            <p:spPr>
              <a:xfrm>
                <a:off x="7210885" y="6184515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7779558" y="6182273"/>
                <a:ext cx="701834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7185248" y="5274281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7717023" y="5279568"/>
                <a:ext cx="764369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7185248" y="4383577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7761312" y="4368112"/>
                <a:ext cx="691645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7156079" y="3830806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7707550" y="3828564"/>
                <a:ext cx="701834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7156079" y="2933178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7689304" y="2908508"/>
                <a:ext cx="764369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7123167" y="2023259"/>
                <a:ext cx="673639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7717739" y="2021734"/>
                <a:ext cx="691645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7113240" y="1495513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7689304" y="1484784"/>
                <a:ext cx="764369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774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密码设计要素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/24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45968"/>
            <a:ext cx="8967940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solidFill>
                  <a:srgbClr val="FF0000"/>
                </a:solidFill>
                <a:latin typeface="+mn-ea"/>
              </a:rPr>
              <a:t>分组大小</a:t>
            </a:r>
            <a:endParaRPr lang="en-US" altLang="zh-CN" sz="2800" kern="0" dirty="0">
              <a:latin typeface="+mn-ea"/>
            </a:endParaRPr>
          </a:p>
          <a:p>
            <a:pPr eaLnBrk="1" hangingPunct="1"/>
            <a:r>
              <a:rPr lang="en-US" altLang="zh-CN" sz="2400" kern="0" dirty="0">
                <a:latin typeface="+mn-ea"/>
              </a:rPr>
              <a:t>   </a:t>
            </a:r>
            <a:r>
              <a:rPr lang="zh-CN" altLang="en-US" sz="2400" kern="0" dirty="0">
                <a:latin typeface="+mn-ea"/>
              </a:rPr>
              <a:t>分组越大，安全性越高，加解密速率越慢。</a:t>
            </a:r>
            <a:endParaRPr lang="en-US" altLang="zh-CN" sz="2400" kern="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solidFill>
                  <a:srgbClr val="FF0000"/>
                </a:solidFill>
                <a:latin typeface="+mn-ea"/>
              </a:rPr>
              <a:t>密钥大小</a:t>
            </a:r>
            <a:endParaRPr lang="en-US" altLang="zh-CN" sz="2800" kern="0" dirty="0">
              <a:latin typeface="+mn-ea"/>
            </a:endParaRPr>
          </a:p>
          <a:p>
            <a:pPr eaLnBrk="1" hangingPunct="1"/>
            <a:r>
              <a:rPr lang="en-US" altLang="zh-CN" sz="2800" kern="0" dirty="0">
                <a:latin typeface="+mn-ea"/>
              </a:rPr>
              <a:t>  </a:t>
            </a:r>
            <a:r>
              <a:rPr lang="en-US" altLang="zh-CN" sz="1000" kern="0" dirty="0">
                <a:latin typeface="+mn-ea"/>
              </a:rPr>
              <a:t> </a:t>
            </a:r>
            <a:r>
              <a:rPr lang="zh-CN" altLang="en-US" sz="2400" kern="0" dirty="0">
                <a:latin typeface="+mn-ea"/>
              </a:rPr>
              <a:t>密钥越长，安全性越高，加解密速率也许会减小。</a:t>
            </a:r>
            <a:endParaRPr lang="en-US" altLang="zh-CN" sz="2400" kern="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solidFill>
                  <a:srgbClr val="FF0000"/>
                </a:solidFill>
                <a:latin typeface="+mn-ea"/>
              </a:rPr>
              <a:t>迭代次数</a:t>
            </a:r>
            <a:endParaRPr lang="en-US" altLang="zh-CN" sz="2800" kern="0" dirty="0">
              <a:latin typeface="+mn-ea"/>
            </a:endParaRPr>
          </a:p>
          <a:p>
            <a:pPr eaLnBrk="1" hangingPunct="1"/>
            <a:r>
              <a:rPr lang="en-US" altLang="zh-CN" sz="2800" kern="0" dirty="0">
                <a:latin typeface="+mn-ea"/>
              </a:rPr>
              <a:t>  </a:t>
            </a:r>
            <a:r>
              <a:rPr lang="en-US" altLang="zh-CN" sz="1000" kern="0" dirty="0">
                <a:latin typeface="+mn-ea"/>
              </a:rPr>
              <a:t> </a:t>
            </a:r>
            <a:r>
              <a:rPr lang="zh-CN" altLang="en-US" sz="2400" kern="0" dirty="0">
                <a:latin typeface="+mn-ea"/>
              </a:rPr>
              <a:t>多轮处理能提供更高的安全性。</a:t>
            </a:r>
            <a:endParaRPr lang="en-US" altLang="zh-CN" sz="2400" kern="0" dirty="0">
              <a:latin typeface="+mn-ea"/>
            </a:endParaRPr>
          </a:p>
          <a:p>
            <a:pPr eaLnBrk="1" hangingPunct="1"/>
            <a:endParaRPr lang="zh-CN" altLang="en-US" sz="28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89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密码设计要素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/24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8"/>
            <a:ext cx="8967940" cy="358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solidFill>
                  <a:srgbClr val="FF0000"/>
                </a:solidFill>
                <a:latin typeface="+mn-ea"/>
              </a:rPr>
              <a:t>子密钥产生算法</a:t>
            </a:r>
            <a:endParaRPr lang="en-US" altLang="zh-CN" sz="2800" kern="0" dirty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>
                <a:latin typeface="+mn-ea"/>
              </a:rPr>
              <a:t>  </a:t>
            </a:r>
            <a:r>
              <a:rPr lang="en-US" altLang="zh-CN" sz="1000" kern="0" dirty="0">
                <a:latin typeface="+mn-ea"/>
              </a:rPr>
              <a:t>  </a:t>
            </a:r>
            <a:r>
              <a:rPr lang="zh-CN" altLang="en-US" sz="2500" kern="0" dirty="0">
                <a:latin typeface="+mn-ea"/>
              </a:rPr>
              <a:t>算法复杂度越高，密码破译难度越高。</a:t>
            </a:r>
            <a:endParaRPr lang="en-US" altLang="zh-CN" sz="2500" kern="0" dirty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solidFill>
                  <a:srgbClr val="FF0000"/>
                </a:solidFill>
                <a:latin typeface="+mn-ea"/>
              </a:rPr>
              <a:t>轮函数</a:t>
            </a:r>
            <a:endParaRPr lang="en-US" altLang="zh-CN" sz="2800" kern="0" dirty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>
                <a:latin typeface="+mn-ea"/>
              </a:rPr>
              <a:t>  </a:t>
            </a:r>
            <a:r>
              <a:rPr lang="en-US" altLang="zh-CN" sz="1000" kern="0" dirty="0">
                <a:latin typeface="+mn-ea"/>
              </a:rPr>
              <a:t>  </a:t>
            </a:r>
            <a:r>
              <a:rPr lang="zh-CN" altLang="en-US" sz="2500" kern="0" dirty="0">
                <a:latin typeface="+mn-ea"/>
              </a:rPr>
              <a:t>越高的复杂度意味着对破译阻力越大。</a:t>
            </a:r>
            <a:endParaRPr lang="en-US" altLang="zh-CN" sz="2500" kern="0" dirty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solidFill>
                  <a:srgbClr val="FF0000"/>
                </a:solidFill>
                <a:latin typeface="+mn-ea"/>
              </a:rPr>
              <a:t>快速软件加密</a:t>
            </a:r>
            <a:r>
              <a:rPr lang="en-US" altLang="zh-CN" sz="2800" kern="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2800" kern="0" dirty="0">
                <a:solidFill>
                  <a:srgbClr val="FF0000"/>
                </a:solidFill>
                <a:latin typeface="+mn-ea"/>
              </a:rPr>
              <a:t>解密</a:t>
            </a:r>
            <a:endParaRPr lang="en-US" altLang="zh-CN" sz="2800" kern="0" dirty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>
                <a:latin typeface="+mn-ea"/>
              </a:rPr>
              <a:t>  </a:t>
            </a:r>
            <a:r>
              <a:rPr lang="en-US" altLang="zh-CN" sz="2000" kern="0" dirty="0">
                <a:latin typeface="+mn-ea"/>
              </a:rPr>
              <a:t> </a:t>
            </a:r>
            <a:r>
              <a:rPr lang="zh-CN" altLang="en-US" sz="2500" kern="0" dirty="0">
                <a:latin typeface="+mn-ea"/>
              </a:rPr>
              <a:t>容易嵌入到现有的应用程序或实用工具中。</a:t>
            </a:r>
            <a:endParaRPr lang="en-US" altLang="zh-CN" sz="2500" kern="0" dirty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solidFill>
                  <a:srgbClr val="FF0000"/>
                </a:solidFill>
                <a:latin typeface="+mn-ea"/>
              </a:rPr>
              <a:t>容易分析</a:t>
            </a:r>
            <a:endParaRPr lang="en-US" altLang="zh-CN" sz="2800" kern="0" dirty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>
                <a:latin typeface="+mn-ea"/>
              </a:rPr>
              <a:t>  </a:t>
            </a:r>
            <a:r>
              <a:rPr lang="en-US" altLang="zh-CN" sz="2000" kern="0" dirty="0">
                <a:latin typeface="+mn-ea"/>
              </a:rPr>
              <a:t> </a:t>
            </a:r>
            <a:r>
              <a:rPr lang="zh-CN" altLang="en-US" sz="2500" kern="0" dirty="0">
                <a:latin typeface="+mn-ea"/>
              </a:rPr>
              <a:t>容易分析该算法的弱点并给出强度更高的保障。</a:t>
            </a:r>
            <a:endParaRPr lang="en-US" altLang="zh-CN" sz="2500" kern="0" dirty="0">
              <a:latin typeface="+mn-ea"/>
            </a:endParaRPr>
          </a:p>
          <a:p>
            <a:pPr eaLnBrk="1" hangingPunct="1"/>
            <a:endParaRPr lang="zh-CN" altLang="en-US" sz="28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1585264"/>
      </p:ext>
    </p:extLst>
  </p:cSld>
  <p:clrMapOvr>
    <a:masterClrMapping/>
  </p:clrMapOvr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10692</TotalTime>
  <Words>1920</Words>
  <Application>Microsoft Office PowerPoint</Application>
  <PresentationFormat>A4 纸张(210x297 毫米)</PresentationFormat>
  <Paragraphs>597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华文楷体</vt:lpstr>
      <vt:lpstr>楷体_GB2312</vt:lpstr>
      <vt:lpstr>微软雅黑</vt:lpstr>
      <vt:lpstr>Arial</vt:lpstr>
      <vt:lpstr>Calibri</vt:lpstr>
      <vt:lpstr>Tahoma</vt:lpstr>
      <vt:lpstr>Times New Roman</vt:lpstr>
      <vt:lpstr>Wingdings</vt:lpstr>
      <vt:lpstr>安全导论</vt:lpstr>
      <vt:lpstr>1_安全导论</vt:lpstr>
      <vt:lpstr>自定义设计方案</vt:lpstr>
      <vt:lpstr>Equation</vt:lpstr>
      <vt:lpstr>Picture</vt:lpstr>
      <vt:lpstr>BMP 图像</vt:lpstr>
      <vt:lpstr>第3讲 分组密码</vt:lpstr>
      <vt:lpstr>大  纲</vt:lpstr>
      <vt:lpstr>1. 分组密码</vt:lpstr>
      <vt:lpstr>1. 分组密码</vt:lpstr>
      <vt:lpstr>2. Feistel密码结构</vt:lpstr>
      <vt:lpstr>2. Feistel密码结构</vt:lpstr>
      <vt:lpstr>2. Feistel密码结构</vt:lpstr>
      <vt:lpstr>2. Feistel密码结构</vt:lpstr>
      <vt:lpstr>2. Feistel密码结构</vt:lpstr>
      <vt:lpstr>3. 数据加密标准</vt:lpstr>
      <vt:lpstr>3. 数据加密标准</vt:lpstr>
      <vt:lpstr>3. 数据加密标准</vt:lpstr>
      <vt:lpstr>PowerPoint 演示文稿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王 曦</cp:lastModifiedBy>
  <cp:revision>756</cp:revision>
  <cp:lastPrinted>2014-08-23T14:47:45Z</cp:lastPrinted>
  <dcterms:created xsi:type="dcterms:W3CDTF">2003-05-17T02:00:08Z</dcterms:created>
  <dcterms:modified xsi:type="dcterms:W3CDTF">2022-12-24T13:19:58Z</dcterms:modified>
</cp:coreProperties>
</file>