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3"/>
  </p:notesMasterIdLst>
  <p:handoutMasterIdLst>
    <p:handoutMasterId r:id="rId24"/>
  </p:handoutMasterIdLst>
  <p:sldIdLst>
    <p:sldId id="258" r:id="rId4"/>
    <p:sldId id="456" r:id="rId5"/>
    <p:sldId id="457" r:id="rId6"/>
    <p:sldId id="458" r:id="rId7"/>
    <p:sldId id="471" r:id="rId8"/>
    <p:sldId id="464" r:id="rId9"/>
    <p:sldId id="465" r:id="rId10"/>
    <p:sldId id="460" r:id="rId11"/>
    <p:sldId id="462" r:id="rId12"/>
    <p:sldId id="461" r:id="rId13"/>
    <p:sldId id="473" r:id="rId14"/>
    <p:sldId id="472" r:id="rId15"/>
    <p:sldId id="467" r:id="rId16"/>
    <p:sldId id="468" r:id="rId17"/>
    <p:sldId id="469" r:id="rId18"/>
    <p:sldId id="475" r:id="rId19"/>
    <p:sldId id="476" r:id="rId20"/>
    <p:sldId id="474" r:id="rId21"/>
    <p:sldId id="470" r:id="rId22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93826" autoAdjust="0"/>
  </p:normalViewPr>
  <p:slideViewPr>
    <p:cSldViewPr>
      <p:cViewPr>
        <p:scale>
          <a:sx n="50" d="100"/>
          <a:sy n="50" d="100"/>
        </p:scale>
        <p:origin x="1828" y="41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高级加密标准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6731" y="155721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353600" y="6940624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/19</a:t>
            </a:r>
          </a:p>
        </p:txBody>
      </p:sp>
      <p:sp>
        <p:nvSpPr>
          <p:cNvPr id="6" name="矩形 5"/>
          <p:cNvSpPr/>
          <p:nvPr/>
        </p:nvSpPr>
        <p:spPr>
          <a:xfrm>
            <a:off x="114909" y="2446544"/>
            <a:ext cx="3968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128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比特密钥长度的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执行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9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轮运算，还有最后不完整的一轮运算。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原始密钥扩展为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44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个字（一个字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比特数据）的子密钥，分别用于每轮运算。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76936" y="1484784"/>
            <a:ext cx="5400600" cy="5040560"/>
            <a:chOff x="4298699" y="1196752"/>
            <a:chExt cx="5927956" cy="5596110"/>
          </a:xfrm>
        </p:grpSpPr>
        <p:sp>
          <p:nvSpPr>
            <p:cNvPr id="101" name="矩形 100"/>
            <p:cNvSpPr/>
            <p:nvPr/>
          </p:nvSpPr>
          <p:spPr bwMode="auto">
            <a:xfrm>
              <a:off x="5239068" y="1270144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298699" y="1228213"/>
              <a:ext cx="72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34803" y="1275659"/>
              <a:ext cx="793795" cy="30752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234803" y="165643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234803" y="2061820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06" name="直接箭头连接符 105"/>
            <p:cNvCxnSpPr>
              <a:stCxn id="103" idx="2"/>
              <a:endCxn id="104" idx="0"/>
            </p:cNvCxnSpPr>
            <p:nvPr/>
          </p:nvCxnSpPr>
          <p:spPr bwMode="auto">
            <a:xfrm flipH="1">
              <a:off x="5630847" y="1583188"/>
              <a:ext cx="853" cy="7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箭头连接符 106"/>
            <p:cNvCxnSpPr>
              <a:stCxn id="104" idx="2"/>
              <a:endCxn id="105" idx="0"/>
            </p:cNvCxnSpPr>
            <p:nvPr/>
          </p:nvCxnSpPr>
          <p:spPr bwMode="auto">
            <a:xfrm flipH="1">
              <a:off x="5622673" y="1917804"/>
              <a:ext cx="8174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矩形 107"/>
            <p:cNvSpPr/>
            <p:nvPr/>
          </p:nvSpPr>
          <p:spPr bwMode="auto">
            <a:xfrm>
              <a:off x="5218455" y="249386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列混合</a:t>
              </a:r>
            </a:p>
          </p:txBody>
        </p:sp>
        <p:cxnSp>
          <p:nvCxnSpPr>
            <p:cNvPr id="109" name="直接箭头连接符 108"/>
            <p:cNvCxnSpPr>
              <a:stCxn id="105" idx="2"/>
              <a:endCxn id="108" idx="0"/>
            </p:cNvCxnSpPr>
            <p:nvPr/>
          </p:nvCxnSpPr>
          <p:spPr bwMode="auto">
            <a:xfrm flipH="1">
              <a:off x="5614499" y="2323192"/>
              <a:ext cx="8174" cy="1706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矩形 109"/>
            <p:cNvSpPr/>
            <p:nvPr/>
          </p:nvSpPr>
          <p:spPr bwMode="auto">
            <a:xfrm>
              <a:off x="5192779" y="2863778"/>
              <a:ext cx="844509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1" name="直接箭头连接符 110"/>
            <p:cNvCxnSpPr>
              <a:stCxn id="108" idx="2"/>
              <a:endCxn id="110" idx="0"/>
            </p:cNvCxnSpPr>
            <p:nvPr/>
          </p:nvCxnSpPr>
          <p:spPr bwMode="auto">
            <a:xfrm>
              <a:off x="5614499" y="2755240"/>
              <a:ext cx="535" cy="1085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箭头连接符 111"/>
            <p:cNvCxnSpPr>
              <a:endCxn id="113" idx="0"/>
            </p:cNvCxnSpPr>
            <p:nvPr/>
          </p:nvCxnSpPr>
          <p:spPr bwMode="auto">
            <a:xfrm>
              <a:off x="5583779" y="3442350"/>
              <a:ext cx="8174" cy="137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矩形 112"/>
            <p:cNvSpPr/>
            <p:nvPr/>
          </p:nvSpPr>
          <p:spPr bwMode="auto">
            <a:xfrm>
              <a:off x="5195909" y="35796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179143" y="4006036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5567013" y="3841000"/>
              <a:ext cx="24940" cy="165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矩形 115"/>
            <p:cNvSpPr/>
            <p:nvPr/>
          </p:nvSpPr>
          <p:spPr bwMode="auto">
            <a:xfrm>
              <a:off x="5162795" y="4413450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列混合</a:t>
              </a:r>
            </a:p>
          </p:txBody>
        </p:sp>
        <p:cxnSp>
          <p:nvCxnSpPr>
            <p:cNvPr id="117" name="直接箭头连接符 116"/>
            <p:cNvCxnSpPr>
              <a:stCxn id="114" idx="2"/>
              <a:endCxn id="116" idx="0"/>
            </p:cNvCxnSpPr>
            <p:nvPr/>
          </p:nvCxnSpPr>
          <p:spPr bwMode="auto">
            <a:xfrm flipH="1">
              <a:off x="5558839" y="4267408"/>
              <a:ext cx="8174" cy="1460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>
              <a:off x="5162795" y="481244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9" name="直接箭头连接符 118"/>
            <p:cNvCxnSpPr>
              <a:stCxn id="116" idx="2"/>
              <a:endCxn id="118" idx="0"/>
            </p:cNvCxnSpPr>
            <p:nvPr/>
          </p:nvCxnSpPr>
          <p:spPr bwMode="auto">
            <a:xfrm>
              <a:off x="5558839" y="4674822"/>
              <a:ext cx="0" cy="137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矩形 119"/>
            <p:cNvSpPr/>
            <p:nvPr/>
          </p:nvSpPr>
          <p:spPr bwMode="auto">
            <a:xfrm>
              <a:off x="5162795" y="5205126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cxnSp>
          <p:nvCxnSpPr>
            <p:cNvPr id="121" name="直接箭头连接符 120"/>
            <p:cNvCxnSpPr>
              <a:stCxn id="118" idx="2"/>
              <a:endCxn id="120" idx="0"/>
            </p:cNvCxnSpPr>
            <p:nvPr/>
          </p:nvCxnSpPr>
          <p:spPr bwMode="auto">
            <a:xfrm>
              <a:off x="5558839" y="5073814"/>
              <a:ext cx="0" cy="1313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矩形 121"/>
            <p:cNvSpPr/>
            <p:nvPr/>
          </p:nvSpPr>
          <p:spPr bwMode="auto">
            <a:xfrm>
              <a:off x="5162795" y="5605501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23" name="直接箭头连接符 122"/>
            <p:cNvCxnSpPr>
              <a:stCxn id="120" idx="2"/>
              <a:endCxn id="122" idx="0"/>
            </p:cNvCxnSpPr>
            <p:nvPr/>
          </p:nvCxnSpPr>
          <p:spPr bwMode="auto">
            <a:xfrm>
              <a:off x="5558839" y="5466498"/>
              <a:ext cx="0" cy="1390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123"/>
            <p:cNvSpPr/>
            <p:nvPr/>
          </p:nvSpPr>
          <p:spPr bwMode="auto">
            <a:xfrm>
              <a:off x="5162795" y="6000969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25" name="直接箭头连接符 124"/>
            <p:cNvCxnSpPr>
              <a:stCxn id="122" idx="2"/>
              <a:endCxn id="124" idx="0"/>
            </p:cNvCxnSpPr>
            <p:nvPr/>
          </p:nvCxnSpPr>
          <p:spPr bwMode="auto">
            <a:xfrm>
              <a:off x="5558839" y="5866873"/>
              <a:ext cx="0" cy="13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558839" y="6255591"/>
              <a:ext cx="0" cy="2418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文本框 126"/>
            <p:cNvSpPr txBox="1"/>
            <p:nvPr/>
          </p:nvSpPr>
          <p:spPr>
            <a:xfrm>
              <a:off x="5271196" y="6454308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密文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>
              <a:off x="4874763" y="140082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5594843" y="3141940"/>
              <a:ext cx="0" cy="169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文本框 129"/>
            <p:cNvSpPr txBox="1"/>
            <p:nvPr/>
          </p:nvSpPr>
          <p:spPr>
            <a:xfrm>
              <a:off x="4747059" y="2133828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 flipV="1">
              <a:off x="4730747" y="2421860"/>
              <a:ext cx="4944148" cy="9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文本框 131"/>
            <p:cNvSpPr txBox="1"/>
            <p:nvPr/>
          </p:nvSpPr>
          <p:spPr>
            <a:xfrm>
              <a:off x="4690677" y="3992202"/>
              <a:ext cx="400110" cy="733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51607" y="5375702"/>
              <a:ext cx="439180" cy="8798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8193360" y="127014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8193360" y="16297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逆字节替换</a:t>
              </a:r>
            </a:p>
          </p:txBody>
        </p:sp>
        <p:cxnSp>
          <p:nvCxnSpPr>
            <p:cNvPr id="136" name="直接箭头连接符 135"/>
            <p:cNvCxnSpPr>
              <a:stCxn id="135" idx="0"/>
              <a:endCxn id="134" idx="2"/>
            </p:cNvCxnSpPr>
            <p:nvPr/>
          </p:nvCxnSpPr>
          <p:spPr bwMode="auto">
            <a:xfrm flipV="1">
              <a:off x="8661412" y="1531515"/>
              <a:ext cx="0" cy="982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矩形 136"/>
            <p:cNvSpPr/>
            <p:nvPr/>
          </p:nvSpPr>
          <p:spPr bwMode="auto">
            <a:xfrm>
              <a:off x="8193360" y="20164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反向行移位</a:t>
              </a:r>
            </a:p>
          </p:txBody>
        </p:sp>
        <p:cxnSp>
          <p:nvCxnSpPr>
            <p:cNvPr id="138" name="直接箭头连接符 137"/>
            <p:cNvCxnSpPr>
              <a:stCxn id="137" idx="0"/>
              <a:endCxn id="135" idx="2"/>
            </p:cNvCxnSpPr>
            <p:nvPr/>
          </p:nvCxnSpPr>
          <p:spPr bwMode="auto">
            <a:xfrm flipV="1">
              <a:off x="8661412" y="1891144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>
              <a:off x="8193360" y="24938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反向列混合</a:t>
              </a:r>
            </a:p>
          </p:txBody>
        </p:sp>
        <p:cxnSp>
          <p:nvCxnSpPr>
            <p:cNvPr id="140" name="直接箭头连接符 139"/>
            <p:cNvCxnSpPr>
              <a:stCxn id="139" idx="0"/>
              <a:endCxn id="137" idx="2"/>
            </p:cNvCxnSpPr>
            <p:nvPr/>
          </p:nvCxnSpPr>
          <p:spPr bwMode="auto">
            <a:xfrm flipV="1">
              <a:off x="8661412" y="227784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矩形 140"/>
            <p:cNvSpPr/>
            <p:nvPr/>
          </p:nvSpPr>
          <p:spPr bwMode="auto">
            <a:xfrm>
              <a:off x="8193360" y="28805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2" name="直接箭头连接符 141"/>
            <p:cNvCxnSpPr>
              <a:stCxn id="141" idx="0"/>
              <a:endCxn id="139" idx="2"/>
            </p:cNvCxnSpPr>
            <p:nvPr/>
          </p:nvCxnSpPr>
          <p:spPr bwMode="auto">
            <a:xfrm flipV="1">
              <a:off x="8661412" y="2755240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>
              <a:off x="8193360" y="328595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逆字节替换</a:t>
              </a:r>
            </a:p>
          </p:txBody>
        </p:sp>
        <p:cxnSp>
          <p:nvCxnSpPr>
            <p:cNvPr id="144" name="直接箭头连接符 143"/>
            <p:cNvCxnSpPr>
              <a:stCxn id="143" idx="0"/>
              <a:endCxn id="141" idx="2"/>
            </p:cNvCxnSpPr>
            <p:nvPr/>
          </p:nvCxnSpPr>
          <p:spPr bwMode="auto">
            <a:xfrm flipV="1">
              <a:off x="8661412" y="31419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矩形 144"/>
            <p:cNvSpPr/>
            <p:nvPr/>
          </p:nvSpPr>
          <p:spPr bwMode="auto">
            <a:xfrm>
              <a:off x="8188017" y="364599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反向行移位</a:t>
              </a:r>
            </a:p>
          </p:txBody>
        </p:sp>
        <p:cxnSp>
          <p:nvCxnSpPr>
            <p:cNvPr id="146" name="直接箭头连接符 145"/>
            <p:cNvCxnSpPr>
              <a:stCxn id="145" idx="0"/>
              <a:endCxn id="143" idx="2"/>
            </p:cNvCxnSpPr>
            <p:nvPr/>
          </p:nvCxnSpPr>
          <p:spPr bwMode="auto">
            <a:xfrm flipV="1">
              <a:off x="8656069" y="3547328"/>
              <a:ext cx="5343" cy="98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/>
            <p:cNvSpPr/>
            <p:nvPr/>
          </p:nvSpPr>
          <p:spPr bwMode="auto">
            <a:xfrm>
              <a:off x="8196477" y="43907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反向列混合</a:t>
              </a: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8193360" y="47774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9" name="直接箭头连接符 148"/>
            <p:cNvCxnSpPr>
              <a:stCxn id="148" idx="0"/>
              <a:endCxn id="147" idx="2"/>
            </p:cNvCxnSpPr>
            <p:nvPr/>
          </p:nvCxnSpPr>
          <p:spPr bwMode="auto">
            <a:xfrm flipV="1">
              <a:off x="8661412" y="4652164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矩形 149"/>
            <p:cNvSpPr/>
            <p:nvPr/>
          </p:nvSpPr>
          <p:spPr bwMode="auto">
            <a:xfrm>
              <a:off x="8196477" y="51581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逆字节替换</a:t>
              </a:r>
            </a:p>
          </p:txBody>
        </p:sp>
        <p:cxnSp>
          <p:nvCxnSpPr>
            <p:cNvPr id="151" name="直接箭头连接符 150"/>
            <p:cNvCxnSpPr>
              <a:stCxn id="150" idx="0"/>
              <a:endCxn id="148" idx="2"/>
            </p:cNvCxnSpPr>
            <p:nvPr/>
          </p:nvCxnSpPr>
          <p:spPr bwMode="auto">
            <a:xfrm flipH="1" flipV="1">
              <a:off x="8661412" y="5038864"/>
              <a:ext cx="3117" cy="119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矩形 151"/>
            <p:cNvSpPr/>
            <p:nvPr/>
          </p:nvSpPr>
          <p:spPr bwMode="auto">
            <a:xfrm>
              <a:off x="8193360" y="55448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反向行移位</a:t>
              </a:r>
            </a:p>
          </p:txBody>
        </p:sp>
        <p:cxnSp>
          <p:nvCxnSpPr>
            <p:cNvPr id="153" name="直接箭头连接符 152"/>
            <p:cNvCxnSpPr>
              <a:stCxn id="152" idx="0"/>
              <a:endCxn id="150" idx="2"/>
            </p:cNvCxnSpPr>
            <p:nvPr/>
          </p:nvCxnSpPr>
          <p:spPr bwMode="auto">
            <a:xfrm flipV="1">
              <a:off x="8661412" y="5419536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" name="矩形 153"/>
            <p:cNvSpPr/>
            <p:nvPr/>
          </p:nvSpPr>
          <p:spPr bwMode="auto">
            <a:xfrm>
              <a:off x="8193360" y="598382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55" name="直接箭头连接符 154"/>
            <p:cNvCxnSpPr>
              <a:stCxn id="154" idx="0"/>
              <a:endCxn id="152" idx="2"/>
            </p:cNvCxnSpPr>
            <p:nvPr/>
          </p:nvCxnSpPr>
          <p:spPr bwMode="auto">
            <a:xfrm flipV="1">
              <a:off x="8661412" y="5806236"/>
              <a:ext cx="0" cy="1775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55"/>
            <p:cNvCxnSpPr>
              <a:stCxn id="147" idx="0"/>
            </p:cNvCxnSpPr>
            <p:nvPr/>
          </p:nvCxnSpPr>
          <p:spPr bwMode="auto">
            <a:xfrm flipV="1">
              <a:off x="8664529" y="4264150"/>
              <a:ext cx="1851" cy="126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8666380" y="3894508"/>
              <a:ext cx="0" cy="1835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157"/>
            <p:cNvCxnSpPr>
              <a:endCxn id="154" idx="2"/>
            </p:cNvCxnSpPr>
            <p:nvPr/>
          </p:nvCxnSpPr>
          <p:spPr bwMode="auto">
            <a:xfrm flipH="1" flipV="1">
              <a:off x="8661412" y="6245195"/>
              <a:ext cx="1558" cy="201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文本框 158"/>
            <p:cNvSpPr txBox="1"/>
            <p:nvPr/>
          </p:nvSpPr>
          <p:spPr>
            <a:xfrm>
              <a:off x="9545603" y="1196752"/>
              <a:ext cx="681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cxnSp>
          <p:nvCxnSpPr>
            <p:cNvPr id="160" name="直接箭头连接符 159"/>
            <p:cNvCxnSpPr/>
            <p:nvPr/>
          </p:nvCxnSpPr>
          <p:spPr bwMode="auto">
            <a:xfrm flipV="1">
              <a:off x="9124121" y="1396055"/>
              <a:ext cx="43739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9314266" y="1621384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9330933" y="2730537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317519" y="4741370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783453" y="122326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flipH="1" flipV="1">
              <a:off x="6026892" y="1386747"/>
              <a:ext cx="578367" cy="25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箭头连接符 165"/>
            <p:cNvCxnSpPr>
              <a:endCxn id="134" idx="1"/>
            </p:cNvCxnSpPr>
            <p:nvPr/>
          </p:nvCxnSpPr>
          <p:spPr bwMode="auto">
            <a:xfrm>
              <a:off x="7315566" y="1400276"/>
              <a:ext cx="877794" cy="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文本框 166"/>
            <p:cNvSpPr txBox="1"/>
            <p:nvPr/>
          </p:nvSpPr>
          <p:spPr>
            <a:xfrm>
              <a:off x="6818979" y="1611526"/>
              <a:ext cx="9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密钥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 flipV="1">
              <a:off x="7081728" y="1499288"/>
              <a:ext cx="0" cy="1426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箭头连接符 168"/>
            <p:cNvCxnSpPr>
              <a:endCxn id="170" idx="0"/>
            </p:cNvCxnSpPr>
            <p:nvPr/>
          </p:nvCxnSpPr>
          <p:spPr bwMode="auto">
            <a:xfrm>
              <a:off x="7081728" y="1937454"/>
              <a:ext cx="0" cy="196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169"/>
            <p:cNvSpPr/>
            <p:nvPr/>
          </p:nvSpPr>
          <p:spPr bwMode="auto">
            <a:xfrm>
              <a:off x="6685684" y="21338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密钥扩展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818979" y="2834163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[4,7]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/>
            <p:nvPr/>
          </p:nvCxnSpPr>
          <p:spPr bwMode="auto">
            <a:xfrm flipH="1">
              <a:off x="6036775" y="3033927"/>
              <a:ext cx="648909" cy="4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7289543" y="3025678"/>
              <a:ext cx="883560" cy="82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箭头连接符 173"/>
            <p:cNvCxnSpPr>
              <a:stCxn id="170" idx="2"/>
            </p:cNvCxnSpPr>
            <p:nvPr/>
          </p:nvCxnSpPr>
          <p:spPr bwMode="auto">
            <a:xfrm>
              <a:off x="7081728" y="2395200"/>
              <a:ext cx="0" cy="5307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6777274" y="479812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[36,39]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 flipH="1">
              <a:off x="6036775" y="4952012"/>
              <a:ext cx="605678" cy="83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箭头连接符 176"/>
            <p:cNvCxnSpPr/>
            <p:nvPr/>
          </p:nvCxnSpPr>
          <p:spPr bwMode="auto">
            <a:xfrm flipV="1">
              <a:off x="7440596" y="4952013"/>
              <a:ext cx="737624" cy="83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文本框 177"/>
            <p:cNvSpPr txBox="1"/>
            <p:nvPr/>
          </p:nvSpPr>
          <p:spPr>
            <a:xfrm>
              <a:off x="6756520" y="595025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[40,43]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 flipV="1">
              <a:off x="6026891" y="6118026"/>
              <a:ext cx="595162" cy="13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7440596" y="6098584"/>
              <a:ext cx="727740" cy="14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81" name="对象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230450"/>
                </p:ext>
              </p:extLst>
            </p:nvPr>
          </p:nvGraphicFramePr>
          <p:xfrm>
            <a:off x="6729862" y="1326205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39680" progId="Equation.DSMT4">
                    <p:embed/>
                  </p:oleObj>
                </mc:Choice>
                <mc:Fallback>
                  <p:oleObj name="Equation" r:id="rId2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729862" y="1326205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对象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74521"/>
                </p:ext>
              </p:extLst>
            </p:nvPr>
          </p:nvGraphicFramePr>
          <p:xfrm>
            <a:off x="6773369" y="292591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39680" progId="Equation.DSMT4">
                    <p:embed/>
                  </p:oleObj>
                </mc:Choice>
                <mc:Fallback>
                  <p:oleObj name="Equation" r:id="rId4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773369" y="292591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" name="对象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691330"/>
                </p:ext>
              </p:extLst>
            </p:nvPr>
          </p:nvGraphicFramePr>
          <p:xfrm>
            <a:off x="6742779" y="4870132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139680" progId="Equation.DSMT4">
                    <p:embed/>
                  </p:oleObj>
                </mc:Choice>
                <mc:Fallback>
                  <p:oleObj name="Equation" r:id="rId6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742779" y="4870132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对象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060273"/>
                </p:ext>
              </p:extLst>
            </p:nvPr>
          </p:nvGraphicFramePr>
          <p:xfrm>
            <a:off x="6726119" y="6098584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39680" progId="Equation.DSMT4">
                    <p:embed/>
                  </p:oleObj>
                </mc:Choice>
                <mc:Fallback>
                  <p:oleObj name="Equation" r:id="rId8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726119" y="6098584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/>
            <p:cNvSpPr txBox="1"/>
            <p:nvPr/>
          </p:nvSpPr>
          <p:spPr>
            <a:xfrm>
              <a:off x="8544108" y="4078044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5450827" y="3213948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4586731" y="5158164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4586731" y="350453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4600930" y="1614945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070421" y="1196752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8071234" y="24653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8409384" y="6403786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密文</a:t>
              </a: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8070421" y="42655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1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轮运算（字节替换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的字节替换就是一个查表替换操作，通过定义一个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盒和一个逆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盒进行明文替换与还原。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状态矩阵中每个字节的高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位作为行值，低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位作为列值，对应取出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盒或者逆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盒中对应的元素作为输出。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92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363" y="-39009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轮运算（字节替换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602538" y="6548423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6503991" y="5210458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替换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盒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84946"/>
              </p:ext>
            </p:extLst>
          </p:nvPr>
        </p:nvGraphicFramePr>
        <p:xfrm>
          <a:off x="5423877" y="1682066"/>
          <a:ext cx="3705711" cy="3493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597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600" dirty="0">
                          <a:effectLst/>
                        </a:rPr>
                        <a:t>行</a:t>
                      </a:r>
                      <a:r>
                        <a:rPr lang="en-US" altLang="zh-CN" sz="600" dirty="0">
                          <a:effectLst/>
                        </a:rPr>
                        <a:t>/</a:t>
                      </a:r>
                      <a:r>
                        <a:rPr lang="zh-CN" altLang="en-US" sz="600" dirty="0">
                          <a:effectLst/>
                        </a:rPr>
                        <a:t>列</a:t>
                      </a:r>
                      <a:endParaRPr lang="zh-CN" altLang="en-US" sz="6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0x7c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0x45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0xae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0x8b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31123"/>
              </p:ext>
            </p:extLst>
          </p:nvPr>
        </p:nvGraphicFramePr>
        <p:xfrm>
          <a:off x="1175399" y="1682066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3695679" y="2186122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39695" y="1868473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查询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287967" y="2078110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40574"/>
              </p:ext>
            </p:extLst>
          </p:nvPr>
        </p:nvGraphicFramePr>
        <p:xfrm>
          <a:off x="1175399" y="3554273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 flipH="1">
            <a:off x="3695679" y="3986322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83711" y="3668673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替换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503991" y="3887527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8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轮运算（行移位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37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行移位是一个简单的左循环移位操作。当使用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128 bit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密钥时，状态矩阵的第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行不移位，第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字节，如下所示：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0228"/>
              </p:ext>
            </p:extLst>
          </p:nvPr>
        </p:nvGraphicFramePr>
        <p:xfrm>
          <a:off x="2072680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04555"/>
              </p:ext>
            </p:extLst>
          </p:nvPr>
        </p:nvGraphicFramePr>
        <p:xfrm>
          <a:off x="5961112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448944" y="4221088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48944" y="4653136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48944" y="5085184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448944" y="5517232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6976" y="3933056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不移位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8944" y="4365104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左移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48944" y="479715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左移</a:t>
            </a:r>
            <a:r>
              <a:rPr lang="en-US" altLang="zh-CN" sz="1600" b="1" dirty="0">
                <a:latin typeface="+mn-ea"/>
                <a:ea typeface="+mn-ea"/>
              </a:rPr>
              <a:t>2</a:t>
            </a:r>
            <a:r>
              <a:rPr lang="zh-CN" altLang="en-US" sz="1600" b="1" dirty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8944" y="5250686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左移</a:t>
            </a:r>
            <a:r>
              <a:rPr lang="en-US" altLang="zh-CN" sz="1600" b="1" dirty="0">
                <a:latin typeface="+mn-ea"/>
                <a:ea typeface="+mn-ea"/>
              </a:rPr>
              <a:t>3</a:t>
            </a:r>
            <a:r>
              <a:rPr lang="zh-CN" altLang="en-US" sz="1600" b="1" dirty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69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0752" y="492742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轮运算（列混合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770186" y="1433155"/>
            <a:ext cx="8542858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列混合是通过矩阵相乘来实现的，经过行移位后的状态矩阵与固定的矩阵相乘，新状态矩阵的每一个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列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元素都是原状态矩阵的列混合值，然后得到混淆后的状态矩阵，如下：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5094"/>
              </p:ext>
            </p:extLst>
          </p:nvPr>
        </p:nvGraphicFramePr>
        <p:xfrm>
          <a:off x="120858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等于号 6"/>
          <p:cNvSpPr/>
          <p:nvPr/>
        </p:nvSpPr>
        <p:spPr bwMode="auto">
          <a:xfrm>
            <a:off x="3440832" y="4392236"/>
            <a:ext cx="864096" cy="43204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23258"/>
              </p:ext>
            </p:extLst>
          </p:nvPr>
        </p:nvGraphicFramePr>
        <p:xfrm>
          <a:off x="4304928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39374"/>
              </p:ext>
            </p:extLst>
          </p:nvPr>
        </p:nvGraphicFramePr>
        <p:xfrm>
          <a:off x="696922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乘号 10"/>
          <p:cNvSpPr/>
          <p:nvPr/>
        </p:nvSpPr>
        <p:spPr bwMode="auto">
          <a:xfrm>
            <a:off x="6465168" y="4392236"/>
            <a:ext cx="432048" cy="432048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0186" y="2896037"/>
            <a:ext cx="867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这里涉及的矩阵元素的乘法和加法都是定义在基于</a:t>
            </a:r>
            <a:r>
              <a:rPr lang="en-US" altLang="zh-CN" sz="2000" b="1" dirty="0">
                <a:latin typeface="+mn-ea"/>
                <a:ea typeface="+mn-ea"/>
              </a:rPr>
              <a:t>GF(2^8)</a:t>
            </a:r>
            <a:r>
              <a:rPr lang="zh-CN" altLang="en-US" sz="2000" b="1" dirty="0">
                <a:latin typeface="+mn-ea"/>
                <a:ea typeface="+mn-ea"/>
              </a:rPr>
              <a:t>上的二元运算上。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1208584" y="3747633"/>
            <a:ext cx="504056" cy="47345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160912" y="3717032"/>
            <a:ext cx="2376264" cy="5490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 flipH="1">
            <a:off x="6897216" y="3697434"/>
            <a:ext cx="648072" cy="185173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70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轮运算（轮钥密加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轮密钥加是将轮密钥与状态矩阵中的数据进行逐位异或操作。在第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轮运算中，使用的扩展子密钥为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+3]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，每个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子密钥数组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包含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位比特。此操作如下：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672" y="3861048"/>
            <a:ext cx="6814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]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+1]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+2]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+3]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1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/19</a:t>
            </a:r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830890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首先将初始密钥输入到一个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*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的状态矩阵中，然后每列依次保存在</a:t>
            </a:r>
            <a:r>
              <a:rPr lang="en-US" altLang="zh-CN" sz="2600" b="1" dirty="0">
                <a:latin typeface="Times New Roman" panose="02020603050405020304" pitchFamily="18" charset="0"/>
              </a:rPr>
              <a:t>w[0], w[1], w[2], w[3]</a:t>
            </a:r>
            <a:r>
              <a:rPr lang="zh-CN" altLang="en-US" sz="2600" b="1" dirty="0">
                <a:latin typeface="Times New Roman" panose="02020603050405020304" pitchFamily="18" charset="0"/>
              </a:rPr>
              <a:t>中，即：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w[0] =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w[1]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w[2]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w[3]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</a:rPr>
              <a:t>之后生成每一轮的子密钥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+3]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29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/19</a:t>
            </a:r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398842" cy="324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</a:rPr>
              <a:t>基于</a:t>
            </a:r>
            <a:r>
              <a:rPr lang="en-US" altLang="zh-CN" sz="2600" b="1" dirty="0">
                <a:latin typeface="Times New Roman" panose="02020603050405020304" pitchFamily="18" charset="0"/>
              </a:rPr>
              <a:t>w[0], w[1], w[2], w[3]</a:t>
            </a:r>
            <a:r>
              <a:rPr lang="zh-CN" altLang="en-US" sz="2600" b="1" dirty="0">
                <a:latin typeface="Times New Roman" panose="02020603050405020304" pitchFamily="18" charset="0"/>
              </a:rPr>
              <a:t>，生成每一轮的子密钥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+3]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，如下：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是一个复杂函数，包括三个操作：字循环、字节替换和轮常量异或。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d>
                                  <m:d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4==0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−4]⊕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3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轮运算（解密操作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337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AES</a:t>
            </a:r>
            <a:r>
              <a:rPr lang="zh-CN" altLang="en-US" sz="2800" b="1" dirty="0">
                <a:latin typeface="Times New Roman" panose="02020603050405020304" pitchFamily="18" charset="0"/>
              </a:rPr>
              <a:t>轮运算中的四个操作（字节替换，行移位，列混合和轮钥密加）都是可逆操作。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逆字节替换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</a:rPr>
              <a:t>查找逆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盒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反向行移位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</a:rPr>
              <a:t>相应执行右移操作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反向列混合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乘以逆矩阵恢复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轮密钥加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简单异或操作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因此，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的解密正确性可以保证。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9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/19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5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/>
              <a:t>AES</a:t>
            </a:r>
            <a:r>
              <a:rPr lang="zh-CN" altLang="en-US" dirty="0"/>
              <a:t>的发展历程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/>
              <a:t>AES</a:t>
            </a:r>
            <a:r>
              <a:rPr lang="zh-CN" altLang="en-US" dirty="0"/>
              <a:t>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1.AES</a:t>
            </a:r>
            <a:r>
              <a:rPr lang="zh-CN" altLang="en-US" sz="6000" dirty="0"/>
              <a:t>的发展历程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7" y="1785926"/>
            <a:ext cx="8535892" cy="416335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1.1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Advanced Encryption Standard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DES</a:t>
            </a:r>
            <a:r>
              <a:rPr lang="zh-CN" altLang="en-US" sz="2800" dirty="0">
                <a:latin typeface="Times New Roman" panose="02020603050405020304" pitchFamily="18" charset="0"/>
              </a:rPr>
              <a:t>存在理论攻击的可能性，而且容易遭受穷举搜索攻击。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AU" altLang="zh-CN" sz="2800" dirty="0">
                <a:latin typeface="Times New Roman" panose="02020603050405020304" pitchFamily="18" charset="0"/>
              </a:rPr>
              <a:t>DES</a:t>
            </a:r>
            <a:r>
              <a:rPr lang="zh-CN" altLang="en-US" sz="2800" dirty="0">
                <a:latin typeface="Times New Roman" panose="02020603050405020304" pitchFamily="18" charset="0"/>
              </a:rPr>
              <a:t>虽然可以增强安全强度，但是处理速度慢，明文分组小，不是长期使用的合理选择。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800" dirty="0">
                <a:latin typeface="Times New Roman" panose="02020603050405020304" pitchFamily="18" charset="0"/>
              </a:rPr>
              <a:t>US NIST</a:t>
            </a: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1997</a:t>
            </a:r>
            <a:r>
              <a:rPr lang="zh-CN" altLang="en-US" sz="2800" dirty="0">
                <a:latin typeface="Times New Roman" panose="02020603050405020304" pitchFamily="18" charset="0"/>
              </a:rPr>
              <a:t>年公开征集新的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高级加密标准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1998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月接受</a:t>
            </a:r>
            <a:r>
              <a:rPr lang="en-AU" altLang="zh-CN" sz="2800" dirty="0">
                <a:latin typeface="Times New Roman" panose="02020603050405020304" pitchFamily="18" charset="0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</a:rPr>
              <a:t>个候选算法，</a:t>
            </a:r>
            <a:r>
              <a:rPr lang="en-AU" altLang="zh-CN" sz="2800" dirty="0">
                <a:latin typeface="Times New Roman" panose="02020603050405020304" pitchFamily="18" charset="0"/>
              </a:rPr>
              <a:t>1999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月缩减到</a:t>
            </a:r>
            <a:r>
              <a:rPr lang="en-AU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个，</a:t>
            </a:r>
            <a:r>
              <a:rPr lang="en-US" altLang="zh-CN" sz="2800" dirty="0">
                <a:latin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月选择了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Rijndael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作为</a:t>
            </a:r>
            <a:r>
              <a:rPr lang="en-AU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算法，</a:t>
            </a:r>
            <a:r>
              <a:rPr lang="en-US" altLang="zh-CN" sz="2800" dirty="0">
                <a:latin typeface="Times New Roman" panose="02020603050405020304" pitchFamily="18" charset="0"/>
              </a:rPr>
              <a:t>2001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</a:rPr>
              <a:t>月发布了最终标准（</a:t>
            </a:r>
            <a:r>
              <a:rPr lang="en-AU" altLang="zh-CN" sz="2800" dirty="0">
                <a:latin typeface="Times New Roman" panose="02020603050405020304" pitchFamily="18" charset="0"/>
              </a:rPr>
              <a:t>FIPS PUB 197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23924" cy="22191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使用的分组大小是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比特，密钥长度可以为</a:t>
            </a:r>
            <a:r>
              <a:rPr lang="en-AU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AU" altLang="zh-CN" sz="2800" dirty="0">
                <a:latin typeface="Times New Roman" panose="02020603050405020304" pitchFamily="18" charset="0"/>
              </a:rPr>
              <a:t>192 </a:t>
            </a:r>
            <a:r>
              <a:rPr lang="zh-CN" altLang="en-US" sz="2800" dirty="0">
                <a:latin typeface="Times New Roman" panose="02020603050405020304" pitchFamily="18" charset="0"/>
              </a:rPr>
              <a:t>、 </a:t>
            </a:r>
            <a:r>
              <a:rPr lang="en-AU" altLang="zh-CN" sz="2800" dirty="0">
                <a:latin typeface="Times New Roman" panose="02020603050405020304" pitchFamily="18" charset="0"/>
              </a:rPr>
              <a:t>256</a:t>
            </a:r>
            <a:r>
              <a:rPr lang="zh-CN" altLang="en-US" sz="2800" dirty="0">
                <a:latin typeface="Times New Roman" panose="02020603050405020304" pitchFamily="18" charset="0"/>
              </a:rPr>
              <a:t>比特。密钥长度不同，推荐加密轮数不同。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/19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57882"/>
              </p:ext>
            </p:extLst>
          </p:nvPr>
        </p:nvGraphicFramePr>
        <p:xfrm>
          <a:off x="2165350" y="3645024"/>
          <a:ext cx="66040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密钥长度</a:t>
                      </a:r>
                      <a:endParaRPr lang="en-US" altLang="zh-CN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分组长度</a:t>
                      </a:r>
                      <a:endParaRPr lang="en-US" altLang="zh-CN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加密轮数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AES-128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10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AES-192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AES-256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2800" dirty="0">
                <a:latin typeface="Times New Roman" panose="02020603050405020304" pitchFamily="18" charset="0"/>
              </a:rPr>
              <a:t>密码结构不同，是一个新型的迭代加密算法。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在每一轮运算中处理整个明文分组（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设计简单，代码简洁，运行速度快。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0317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明文分组被描述为一个字节方阵并复制到状态数组，在每轮替换和移位时都并行处理整个状态分组。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矩阵中字节的顺序是按列排序的，例如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比特的明文分组的前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个字节占输入矩阵的第一列，接下来的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个字节占第二列，依次类推。扩展子密钥数组也类似操作。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740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比特的密钥，其密钥被描述为一个字节方阵并将扩展成为一个子密钥数组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（具有</a:t>
            </a:r>
            <a:r>
              <a:rPr lang="en-US" altLang="zh-CN" sz="2800" dirty="0">
                <a:latin typeface="Times New Roman" panose="02020603050405020304" pitchFamily="18" charset="0"/>
              </a:rPr>
              <a:t>44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</a:rPr>
              <a:t>比特字），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个不同的字（共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比特）用作每轮的轮密钥。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在每轮运算中将进行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个不同的步骤，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个是移位，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个是替换。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4952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/19</a:t>
            </a:r>
          </a:p>
        </p:txBody>
      </p:sp>
      <p:sp>
        <p:nvSpPr>
          <p:cNvPr id="6" name="矩形 5"/>
          <p:cNvSpPr/>
          <p:nvPr/>
        </p:nvSpPr>
        <p:spPr>
          <a:xfrm>
            <a:off x="874638" y="2287900"/>
            <a:ext cx="88308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明文分组具有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列字节方阵，每列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个字节，并被复制到状态矩阵数组，然后根据密钥长度进行</a:t>
            </a:r>
            <a:r>
              <a:rPr lang="en-AU" altLang="zh-CN" sz="2800" b="1" dirty="0">
                <a:latin typeface="+mn-ea"/>
                <a:ea typeface="+mn-ea"/>
              </a:rPr>
              <a:t>9/11/13 </a:t>
            </a:r>
            <a:r>
              <a:rPr lang="zh-CN" altLang="en-US" sz="2800" b="1" dirty="0">
                <a:latin typeface="+mn-ea"/>
                <a:ea typeface="+mn-ea"/>
              </a:rPr>
              <a:t>轮运算，包括：</a:t>
            </a:r>
            <a:r>
              <a:rPr lang="en-AU" altLang="zh-CN" sz="2800" b="1" dirty="0">
                <a:latin typeface="+mn-ea"/>
                <a:ea typeface="+mn-ea"/>
              </a:rPr>
              <a:t>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字节替换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对</a:t>
            </a:r>
            <a:r>
              <a:rPr lang="zh-CN" altLang="en-US" b="1" dirty="0">
                <a:latin typeface="+mn-ea"/>
                <a:ea typeface="+mn-ea"/>
              </a:rPr>
              <a:t>每个字节使用一个置换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行移位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对行做简单的移位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列混合</a:t>
            </a:r>
            <a:r>
              <a:rPr lang="en-AU" altLang="zh-CN" b="1" dirty="0">
                <a:latin typeface="+mn-ea"/>
                <a:ea typeface="+mn-ea"/>
              </a:rPr>
              <a:t> (</a:t>
            </a:r>
            <a:r>
              <a:rPr lang="zh-CN" altLang="en-US" b="1" dirty="0">
                <a:latin typeface="+mn-ea"/>
                <a:ea typeface="+mn-ea"/>
              </a:rPr>
              <a:t>对列的每个字节做替换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轮密钥加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将当前分组与一部分扩展密钥简单地按位异或</a:t>
            </a:r>
            <a:r>
              <a:rPr lang="en-AU" altLang="zh-CN" b="1" dirty="0">
                <a:latin typeface="+mn-ea"/>
                <a:ea typeface="+mn-ea"/>
              </a:rPr>
              <a:t>)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可以看作是交替异或密钥和扰乱消息字节</a:t>
            </a:r>
            <a:endParaRPr lang="en-AU" altLang="zh-CN" b="1" dirty="0">
              <a:latin typeface="+mn-ea"/>
              <a:ea typeface="+mn-ea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b="1" dirty="0">
                <a:latin typeface="+mn-ea"/>
                <a:ea typeface="+mn-ea"/>
              </a:rPr>
              <a:t> 最后一轮不完整，只有三个操作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64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57866" y="-729446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4743" y="-729446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总体流程（数据预处理）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314345" y="6085361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537555" y="154599"/>
            <a:ext cx="8830890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+mn-ea"/>
                <a:ea typeface="+mn-ea"/>
              </a:rPr>
              <a:t>AES</a:t>
            </a:r>
            <a:r>
              <a:rPr lang="zh-CN" altLang="en-US" sz="2800" b="1" dirty="0">
                <a:latin typeface="+mn-ea"/>
                <a:ea typeface="+mn-ea"/>
              </a:rPr>
              <a:t>的处理单位是字节，</a:t>
            </a:r>
            <a:r>
              <a:rPr lang="en-US" altLang="zh-CN" sz="2800" b="1" dirty="0">
                <a:latin typeface="+mn-ea"/>
                <a:ea typeface="+mn-ea"/>
              </a:rPr>
              <a:t>128</a:t>
            </a:r>
            <a:r>
              <a:rPr lang="zh-CN" altLang="en-US" sz="2800" b="1" dirty="0">
                <a:latin typeface="+mn-ea"/>
                <a:ea typeface="+mn-ea"/>
              </a:rPr>
              <a:t>位的输入明文分组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+mn-ea"/>
                <a:ea typeface="+mn-ea"/>
              </a:rPr>
              <a:t>和输入密钥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+mn-ea"/>
                <a:ea typeface="+mn-ea"/>
              </a:rPr>
              <a:t>都被分成</a:t>
            </a:r>
            <a:r>
              <a:rPr lang="en-US" altLang="zh-CN" sz="2800" b="1" dirty="0">
                <a:latin typeface="+mn-ea"/>
                <a:ea typeface="+mn-ea"/>
              </a:rPr>
              <a:t>16</a:t>
            </a:r>
            <a:r>
              <a:rPr lang="zh-CN" altLang="en-US" sz="2800" b="1" dirty="0">
                <a:latin typeface="+mn-ea"/>
                <a:ea typeface="+mn-ea"/>
              </a:rPr>
              <a:t>个字节，表示为：</a:t>
            </a:r>
            <a:endParaRPr lang="en-US" altLang="zh-CN" sz="2800" b="1" dirty="0"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defRPr/>
            </a:pPr>
            <a:r>
              <a:rPr lang="zh-CN" altLang="en-US" sz="2800" b="1" dirty="0">
                <a:latin typeface="+mn-ea"/>
                <a:ea typeface="+mn-ea"/>
              </a:rPr>
              <a:t>按列依次组成明文状态矩阵和密钥状态矩阵，如：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58443"/>
              </p:ext>
            </p:extLst>
          </p:nvPr>
        </p:nvGraphicFramePr>
        <p:xfrm>
          <a:off x="1749487" y="299695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88586"/>
              </p:ext>
            </p:extLst>
          </p:nvPr>
        </p:nvGraphicFramePr>
        <p:xfrm>
          <a:off x="4629807" y="299695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628542"/>
              </p:ext>
            </p:extLst>
          </p:nvPr>
        </p:nvGraphicFramePr>
        <p:xfrm>
          <a:off x="4629807" y="4869160"/>
          <a:ext cx="216024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873208"/>
              </p:ext>
            </p:extLst>
          </p:nvPr>
        </p:nvGraphicFramePr>
        <p:xfrm>
          <a:off x="6790047" y="4869160"/>
          <a:ext cx="180020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4845831" y="46531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5349887" y="46531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5925951" y="46531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6502015" y="4653136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6718039" y="431617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（子密钥扩展）</a:t>
            </a:r>
          </a:p>
        </p:txBody>
      </p:sp>
    </p:spTree>
    <p:extLst>
      <p:ext uri="{BB962C8B-B14F-4D97-AF65-F5344CB8AC3E}">
        <p14:creationId xmlns:p14="http://schemas.microsoft.com/office/powerpoint/2010/main" val="1427203540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10147</TotalTime>
  <Words>1954</Words>
  <Application>Microsoft Office PowerPoint</Application>
  <PresentationFormat>A4 纸张(210x297 毫米)</PresentationFormat>
  <Paragraphs>617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楷体_GB2312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第4讲 高级加密标准</vt:lpstr>
      <vt:lpstr>大  纲</vt:lpstr>
      <vt:lpstr>1.AES的发展历程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王 曦</cp:lastModifiedBy>
  <cp:revision>705</cp:revision>
  <cp:lastPrinted>2014-08-23T14:47:45Z</cp:lastPrinted>
  <dcterms:created xsi:type="dcterms:W3CDTF">2003-05-17T02:00:08Z</dcterms:created>
  <dcterms:modified xsi:type="dcterms:W3CDTF">2022-12-24T14:13:30Z</dcterms:modified>
</cp:coreProperties>
</file>