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4"/>
  </p:notesMasterIdLst>
  <p:handoutMasterIdLst>
    <p:handoutMasterId r:id="rId25"/>
  </p:handoutMasterIdLst>
  <p:sldIdLst>
    <p:sldId id="258" r:id="rId4"/>
    <p:sldId id="456" r:id="rId5"/>
    <p:sldId id="502" r:id="rId6"/>
    <p:sldId id="503" r:id="rId7"/>
    <p:sldId id="504" r:id="rId8"/>
    <p:sldId id="505" r:id="rId9"/>
    <p:sldId id="506" r:id="rId10"/>
    <p:sldId id="507" r:id="rId11"/>
    <p:sldId id="476" r:id="rId12"/>
    <p:sldId id="478" r:id="rId13"/>
    <p:sldId id="477" r:id="rId14"/>
    <p:sldId id="479" r:id="rId15"/>
    <p:sldId id="480" r:id="rId16"/>
    <p:sldId id="482" r:id="rId17"/>
    <p:sldId id="481" r:id="rId18"/>
    <p:sldId id="484" r:id="rId19"/>
    <p:sldId id="485" r:id="rId20"/>
    <p:sldId id="486" r:id="rId21"/>
    <p:sldId id="487" r:id="rId22"/>
    <p:sldId id="501" r:id="rId23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98" autoAdjust="0"/>
    <p:restoredTop sz="79024" autoAdjust="0"/>
  </p:normalViewPr>
  <p:slideViewPr>
    <p:cSldViewPr>
      <p:cViewPr varScale="1">
        <p:scale>
          <a:sx n="67" d="100"/>
          <a:sy n="67" d="100"/>
        </p:scale>
        <p:origin x="1308" y="5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>
                <a:latin typeface="Tahoma" pitchFamily="34" charset="0"/>
              </a:rPr>
              <a:t>第一章 计算机基础知识</a:t>
            </a:r>
            <a:endParaRPr lang="en-US" altLang="zh-CN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2022/12/26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670992" y="1772816"/>
            <a:ext cx="6882408" cy="2736304"/>
          </a:xfrm>
        </p:spPr>
        <p:txBody>
          <a:bodyPr lIns="0" rIns="0"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9</a:t>
            </a: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br>
              <a:rPr lang="en-US" altLang="zh-CN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数字签名</a:t>
            </a: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与</a:t>
            </a:r>
            <a:r>
              <a:rPr lang="zh-CN" altLang="en-US" sz="6000" b="1" dirty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</a:rPr>
              <a:t>散列函数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zh-CN" altLang="en-US" sz="6000" dirty="0"/>
              <a:t>散列函数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/>
              <a:t>/20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散列函数必须具备的性质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</a:rPr>
              <a:t>可适用于任意长度的数据块。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</a:rPr>
              <a:t>能生成固定长度的输出。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对于任意给定的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，计算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相对容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易，并可以用软硬件方式实现。</a:t>
            </a:r>
            <a:endParaRPr lang="en-US" altLang="zh-CN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对于任意给定值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，找到满足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)=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的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是计算上不可行。满足这一特性的散列函数称为具有单向性，或具有抗原像攻击性。</a:t>
            </a:r>
            <a:endParaRPr lang="en-US" altLang="zh-CN" sz="2800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80351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zh-CN" altLang="en-US" sz="6000" dirty="0"/>
              <a:t>散列函数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/>
              <a:t>/20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散列函数必须具备的性质</a:t>
            </a: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对于任意给定的数据块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x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，找到满足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)=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H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的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不同于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是计算上不可行。满足这一特性的散列函数被称为具有抗第二原像攻击性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抗弱碰撞攻击性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找到满足</a:t>
            </a:r>
            <a:r>
              <a:rPr lang="en-US" altLang="zh-CN" sz="2800" i="1" dirty="0">
                <a:latin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</a:rPr>
              <a:t>)=</a:t>
            </a:r>
            <a:r>
              <a:rPr lang="en-US" altLang="zh-CN" sz="2800" i="1" dirty="0">
                <a:latin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的任意一对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的计算上是不可行的。满足这一特性的散列函数被称为抗碰撞性（抗强碰撞性）。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27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zh-CN" altLang="en-US" sz="6000" dirty="0"/>
              <a:t>散列函数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/>
              <a:t>/20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72816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2.2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散列函数的安全性</a:t>
            </a:r>
          </a:p>
          <a:p>
            <a:pPr marL="0" lvl="1" indent="0" eaLnBrk="1" hangingPunct="1">
              <a:buClr>
                <a:schemeClr val="folHlink"/>
              </a:buClr>
              <a:buSzPct val="60000"/>
            </a:pPr>
            <a:r>
              <a:rPr lang="zh-CN" altLang="en-US" sz="3200" b="1" dirty="0">
                <a:latin typeface="Times New Roman" panose="02020603050405020304" pitchFamily="18" charset="0"/>
                <a:ea typeface="+mn-ea"/>
                <a:cs typeface="+mn-cs"/>
              </a:rPr>
              <a:t>有两种方法可以攻击一个安全散列函数</a:t>
            </a:r>
            <a:endParaRPr lang="en-US" altLang="zh-CN" sz="32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密码分析法：利用该算法在逻辑上的缺陷。</a:t>
            </a:r>
            <a:endParaRPr lang="en-US" altLang="zh-CN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穷举搜索法：安全强度完全依赖于算法生成的散列码长度。攻击一个长度为</a:t>
            </a:r>
            <a:r>
              <a:rPr lang="en-US" altLang="zh-CN" b="1" i="1" dirty="0">
                <a:latin typeface="Times New Roman" panose="02020603050405020304" pitchFamily="18" charset="0"/>
                <a:ea typeface="+mn-ea"/>
                <a:cs typeface="+mn-cs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的散列码所付出的代价为</a:t>
            </a:r>
            <a:r>
              <a:rPr lang="zh-CN" altLang="en-US" b="1" dirty="0">
                <a:latin typeface="+mn-ea"/>
                <a:ea typeface="+mn-ea"/>
                <a:cs typeface="+mn-cs"/>
              </a:rPr>
              <a:t>：</a:t>
            </a:r>
            <a:endParaRPr lang="en-US" altLang="zh-CN" b="1" dirty="0">
              <a:latin typeface="+mn-ea"/>
              <a:ea typeface="+mn-ea"/>
              <a:cs typeface="+mn-cs"/>
            </a:endParaRPr>
          </a:p>
          <a:p>
            <a:pPr marL="0" lvl="1" indent="0" eaLnBrk="1" hangingPunct="1">
              <a:buClr>
                <a:schemeClr val="folHlink"/>
              </a:buClr>
              <a:buSzPct val="60000"/>
            </a:pPr>
            <a:endParaRPr lang="en-US" altLang="zh-CN" b="1" dirty="0">
              <a:latin typeface="+mn-ea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99790"/>
              </p:ext>
            </p:extLst>
          </p:nvPr>
        </p:nvGraphicFramePr>
        <p:xfrm>
          <a:off x="3440832" y="4509120"/>
          <a:ext cx="3600400" cy="141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3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500" dirty="0">
                          <a:latin typeface="Times New Roman" panose="02020603050405020304" pitchFamily="18" charset="0"/>
                          <a:ea typeface="+mn-ea"/>
                        </a:rPr>
                        <a:t>抗原像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500" dirty="0"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lang="en-US" altLang="zh-CN" sz="2500" i="1" baseline="30000" dirty="0">
                          <a:latin typeface="Times New Roman" panose="02020603050405020304" pitchFamily="18" charset="0"/>
                          <a:ea typeface="+mn-ea"/>
                        </a:rPr>
                        <a:t>n</a:t>
                      </a:r>
                      <a:endParaRPr lang="zh-CN" altLang="en-US" sz="2500" i="1" baseline="300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500" dirty="0">
                          <a:latin typeface="Times New Roman" panose="02020603050405020304" pitchFamily="18" charset="0"/>
                          <a:ea typeface="+mn-ea"/>
                        </a:rPr>
                        <a:t>抗第二原像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lang="en-US" altLang="zh-CN" sz="2500" i="1" baseline="30000" dirty="0">
                          <a:latin typeface="Times New Roman" panose="02020603050405020304" pitchFamily="18" charset="0"/>
                          <a:ea typeface="+mn-ea"/>
                        </a:rPr>
                        <a:t>n</a:t>
                      </a:r>
                      <a:endParaRPr lang="zh-CN" altLang="en-US" sz="2500" i="1" baseline="300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2500" dirty="0">
                          <a:latin typeface="Times New Roman" panose="02020603050405020304" pitchFamily="18" charset="0"/>
                          <a:ea typeface="+mn-ea"/>
                        </a:rPr>
                        <a:t>抗碰撞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500" dirty="0">
                          <a:latin typeface="Times New Roman" panose="02020603050405020304" pitchFamily="18" charset="0"/>
                          <a:ea typeface="+mn-ea"/>
                        </a:rPr>
                        <a:t>2</a:t>
                      </a:r>
                      <a:r>
                        <a:rPr lang="en-US" altLang="zh-CN" sz="2500" i="1" baseline="30000" dirty="0">
                          <a:latin typeface="Times New Roman" panose="02020603050405020304" pitchFamily="18" charset="0"/>
                          <a:ea typeface="+mn-ea"/>
                        </a:rPr>
                        <a:t>n</a:t>
                      </a:r>
                      <a:r>
                        <a:rPr lang="en-US" altLang="zh-CN" sz="2500" baseline="30000" dirty="0">
                          <a:latin typeface="Times New Roman" panose="02020603050405020304" pitchFamily="18" charset="0"/>
                          <a:ea typeface="+mn-ea"/>
                        </a:rPr>
                        <a:t>/2</a:t>
                      </a:r>
                      <a:endParaRPr lang="zh-CN" altLang="en-US" sz="2500" baseline="300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5552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/>
              <a:t>/20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3.1 SHA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发展历史</a:t>
            </a: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SHA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由美国国家标准与技术研究所（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NIST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）开发，并在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1993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年公布成为美国联邦信息处理标准（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FIPS 180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）。</a:t>
            </a:r>
            <a:endParaRPr lang="en-US" altLang="zh-CN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由于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SHA-0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版本存在缺陷，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FIPS 180-1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于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1995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年公布出来，通常称为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SHA-1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，产生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160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比特的散列值。</a:t>
            </a:r>
            <a:endParaRPr lang="en-US" altLang="zh-CN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AU" altLang="zh-CN" b="1" dirty="0">
                <a:latin typeface="Times New Roman" panose="02020603050405020304" pitchFamily="18" charset="0"/>
                <a:ea typeface="+mn-ea"/>
                <a:cs typeface="+mn-cs"/>
              </a:rPr>
              <a:t>2005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年，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  <a:cs typeface="+mn-cs"/>
              </a:rPr>
              <a:t>SHA-1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的安全性受到关注</a:t>
            </a:r>
            <a:r>
              <a:rPr lang="zh-CN" altLang="en-US" sz="2400" b="1" dirty="0"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找到碰撞的复杂度由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lang="en-US" altLang="zh-CN" b="1" baseline="30000" dirty="0">
                <a:latin typeface="Times New Roman" panose="02020603050405020304" pitchFamily="18" charset="0"/>
                <a:ea typeface="+mn-ea"/>
                <a:cs typeface="+mn-cs"/>
              </a:rPr>
              <a:t>80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次操作降到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2</a:t>
            </a:r>
            <a:r>
              <a:rPr lang="en-US" altLang="zh-CN" b="1" baseline="30000" dirty="0">
                <a:latin typeface="Times New Roman" panose="02020603050405020304" pitchFamily="18" charset="0"/>
                <a:ea typeface="+mn-ea"/>
                <a:cs typeface="+mn-cs"/>
              </a:rPr>
              <a:t>63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NIST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于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2006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年不再推荐使用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SHA-1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。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  <a:cs typeface="+mn-cs"/>
              </a:rPr>
              <a:t> </a:t>
            </a:r>
          </a:p>
          <a:p>
            <a:pPr marL="0" lvl="1" indent="0" eaLnBrk="1" hangingPunct="1">
              <a:buClr>
                <a:schemeClr val="folHlink"/>
              </a:buClr>
              <a:buSzPct val="60000"/>
            </a:pPr>
            <a:endParaRPr lang="en-US" altLang="zh-CN" b="1" dirty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4019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/>
              <a:t>/20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3.1 SHA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发展历史</a:t>
            </a: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2002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年，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NIST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制定了修订版本的标准：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FIPS-2,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定义了三种新版本的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SHA-2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SHA-256, SHA-384, SHA-512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），散列长度分别为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256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384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，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512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比特。</a:t>
            </a:r>
            <a:endParaRPr lang="en-US" altLang="zh-CN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lvl="1" indent="-457200"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2008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年发布出来的修订文献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FIP PUB 180-3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增加了</a:t>
            </a:r>
            <a:r>
              <a:rPr lang="en-US" altLang="zh-CN" b="1" dirty="0">
                <a:latin typeface="Times New Roman" panose="02020603050405020304" pitchFamily="18" charset="0"/>
                <a:ea typeface="+mn-ea"/>
                <a:cs typeface="+mn-cs"/>
              </a:rPr>
              <a:t>224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  <a:cs typeface="+mn-cs"/>
              </a:rPr>
              <a:t>比特的版本。</a:t>
            </a:r>
            <a:endParaRPr lang="en-US" altLang="zh-CN" b="1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6073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/>
              <a:t>/20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3.2 SHA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各版本比较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+mn-ea"/>
                <a:cs typeface="+mn-cs"/>
              </a:rPr>
              <a:t>           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+mn-cs"/>
              </a:rPr>
              <a:t>SHA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+mn-cs"/>
              </a:rPr>
              <a:t>参数比较</a:t>
            </a:r>
            <a:endParaRPr lang="en-US" altLang="zh-CN" sz="28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lvl="1" indent="0" algn="ctr" eaLnBrk="1" hangingPunct="1">
              <a:buClr>
                <a:schemeClr val="folHlink"/>
              </a:buClr>
              <a:buSzPct val="60000"/>
            </a:pPr>
            <a:endParaRPr lang="en-US" altLang="zh-CN" b="1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96156"/>
              </p:ext>
            </p:extLst>
          </p:nvPr>
        </p:nvGraphicFramePr>
        <p:xfrm>
          <a:off x="1424608" y="2996952"/>
          <a:ext cx="784887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SHA-1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SHA-224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SHA-256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SHA-384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SHA-512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+mn-ea"/>
                        </a:rPr>
                        <a:t>消息摘要大小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160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224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256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384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+mn-ea"/>
                        </a:rPr>
                        <a:t>消息大小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baseline="300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baseline="300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baseline="300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ea typeface="+mn-ea"/>
                        </a:rPr>
                        <a:t>128</a:t>
                      </a:r>
                      <a:endParaRPr lang="zh-CN" altLang="en-US" baseline="300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&lt;2</a:t>
                      </a:r>
                      <a:r>
                        <a:rPr lang="en-US" altLang="zh-CN" baseline="30000" dirty="0">
                          <a:latin typeface="Times New Roman" panose="02020603050405020304" pitchFamily="18" charset="0"/>
                          <a:ea typeface="+mn-ea"/>
                        </a:rPr>
                        <a:t>128</a:t>
                      </a:r>
                      <a:endParaRPr lang="zh-CN" altLang="en-US" baseline="3000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+mn-ea"/>
                        </a:rPr>
                        <a:t>块大小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512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1024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1024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+mn-ea"/>
                        </a:rPr>
                        <a:t>字大小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latin typeface="Times New Roman" panose="02020603050405020304" pitchFamily="18" charset="0"/>
                          <a:ea typeface="+mn-ea"/>
                        </a:rPr>
                        <a:t>步骤数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80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80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Times New Roman" panose="02020603050405020304" pitchFamily="18" charset="0"/>
                          <a:ea typeface="+mn-ea"/>
                        </a:rPr>
                        <a:t>80</a:t>
                      </a:r>
                      <a:endParaRPr lang="zh-CN" altLang="en-US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378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52209" y="6309518"/>
            <a:ext cx="1054100" cy="304800"/>
          </a:xfrm>
        </p:spPr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/>
              <a:t>/20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444654" y="1031321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3.3 SHA-512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介绍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en-US" altLang="zh-CN" sz="2600" dirty="0">
                <a:latin typeface="Times New Roman" panose="02020603050405020304" pitchFamily="18" charset="0"/>
              </a:rPr>
              <a:t>SHA-512</a:t>
            </a:r>
            <a:r>
              <a:rPr lang="zh-CN" altLang="en-US" sz="2600" dirty="0">
                <a:latin typeface="Times New Roman" panose="02020603050405020304" pitchFamily="18" charset="0"/>
              </a:rPr>
              <a:t>以最大长度不超过</a:t>
            </a:r>
            <a:r>
              <a:rPr lang="en-US" altLang="zh-CN" sz="2600" dirty="0">
                <a:latin typeface="Times New Roman" panose="02020603050405020304" pitchFamily="18" charset="0"/>
              </a:rPr>
              <a:t>2</a:t>
            </a:r>
            <a:r>
              <a:rPr lang="en-US" altLang="zh-CN" sz="2600" baseline="30000" dirty="0">
                <a:latin typeface="Times New Roman" panose="02020603050405020304" pitchFamily="18" charset="0"/>
              </a:rPr>
              <a:t>128</a:t>
            </a:r>
            <a:r>
              <a:rPr lang="zh-CN" altLang="en-US" sz="2600" dirty="0">
                <a:latin typeface="Times New Roman" panose="02020603050405020304" pitchFamily="18" charset="0"/>
              </a:rPr>
              <a:t>比特的消息作为输入，以</a:t>
            </a:r>
            <a:r>
              <a:rPr lang="en-US" altLang="zh-CN" sz="2600" dirty="0">
                <a:latin typeface="Times New Roman" panose="02020603050405020304" pitchFamily="18" charset="0"/>
              </a:rPr>
              <a:t>1024</a:t>
            </a:r>
            <a:r>
              <a:rPr lang="zh-CN" altLang="en-US" sz="2600" dirty="0">
                <a:latin typeface="Times New Roman" panose="02020603050405020304" pitchFamily="18" charset="0"/>
              </a:rPr>
              <a:t>比特的数据块进行处理，生成</a:t>
            </a:r>
            <a:r>
              <a:rPr lang="en-US" altLang="zh-CN" sz="2600" dirty="0">
                <a:latin typeface="Times New Roman" panose="02020603050405020304" pitchFamily="18" charset="0"/>
              </a:rPr>
              <a:t>512</a:t>
            </a:r>
            <a:r>
              <a:rPr lang="zh-CN" altLang="en-US" sz="2600" dirty="0">
                <a:latin typeface="Times New Roman" panose="02020603050405020304" pitchFamily="18" charset="0"/>
              </a:rPr>
              <a:t>比特的消息摘要输出。</a:t>
            </a:r>
            <a:endParaRPr lang="en-US" altLang="zh-CN" sz="2600" baseline="300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>
              <a:latin typeface="+mn-ea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 </a:t>
            </a:r>
            <a:endParaRPr lang="en-US" altLang="zh-CN" b="1" dirty="0">
              <a:latin typeface="+mn-ea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632248" y="3401029"/>
            <a:ext cx="6048672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1632248" y="3040989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7680920" y="3040989"/>
            <a:ext cx="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 flipV="1">
            <a:off x="1632248" y="3221009"/>
            <a:ext cx="6048672" cy="360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/>
          <p:cNvSpPr txBox="1"/>
          <p:nvPr/>
        </p:nvSpPr>
        <p:spPr>
          <a:xfrm>
            <a:off x="4152528" y="2968981"/>
            <a:ext cx="684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1400" dirty="0"/>
              <a:t>比特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7680920" y="3401029"/>
            <a:ext cx="783704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1000000…0</a:t>
            </a:r>
            <a:endParaRPr kumimoji="1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8473008" y="3401029"/>
            <a:ext cx="288032" cy="28803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zh-CN" altLang="en-US" sz="1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连接符 16"/>
          <p:cNvCxnSpPr/>
          <p:nvPr/>
        </p:nvCxnSpPr>
        <p:spPr bwMode="auto">
          <a:xfrm>
            <a:off x="8761040" y="3040989"/>
            <a:ext cx="0" cy="3600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接连接符 17"/>
          <p:cNvCxnSpPr/>
          <p:nvPr/>
        </p:nvCxnSpPr>
        <p:spPr bwMode="auto">
          <a:xfrm>
            <a:off x="8473008" y="3257013"/>
            <a:ext cx="0" cy="1440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箭头连接符 21"/>
          <p:cNvCxnSpPr/>
          <p:nvPr/>
        </p:nvCxnSpPr>
        <p:spPr bwMode="auto">
          <a:xfrm>
            <a:off x="8464624" y="3329021"/>
            <a:ext cx="296416" cy="0"/>
          </a:xfrm>
          <a:prstGeom prst="straightConnector1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文本框 22"/>
          <p:cNvSpPr txBox="1"/>
          <p:nvPr/>
        </p:nvSpPr>
        <p:spPr>
          <a:xfrm>
            <a:off x="8173293" y="3040989"/>
            <a:ext cx="6335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CN" altLang="en-US" sz="1000" dirty="0"/>
              <a:t>比特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>
            <a:off x="1632248" y="3040989"/>
            <a:ext cx="71287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文本框 25"/>
          <p:cNvSpPr txBox="1"/>
          <p:nvPr/>
        </p:nvSpPr>
        <p:spPr>
          <a:xfrm>
            <a:off x="4805547" y="2752957"/>
            <a:ext cx="119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╳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400" dirty="0"/>
              <a:t>比特</a:t>
            </a:r>
          </a:p>
        </p:txBody>
      </p:sp>
      <p:cxnSp>
        <p:nvCxnSpPr>
          <p:cNvPr id="28" name="直接连接符 27"/>
          <p:cNvCxnSpPr/>
          <p:nvPr/>
        </p:nvCxnSpPr>
        <p:spPr bwMode="auto">
          <a:xfrm>
            <a:off x="1632248" y="3689061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/>
          <p:cNvCxnSpPr/>
          <p:nvPr/>
        </p:nvCxnSpPr>
        <p:spPr bwMode="auto">
          <a:xfrm>
            <a:off x="3000400" y="3689061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>
            <a:off x="4152528" y="3689061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矩形 30"/>
          <p:cNvSpPr/>
          <p:nvPr/>
        </p:nvSpPr>
        <p:spPr bwMode="auto">
          <a:xfrm>
            <a:off x="1632247" y="3977093"/>
            <a:ext cx="1368151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1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3000400" y="3977093"/>
            <a:ext cx="1152128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1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0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 bwMode="auto">
          <a:xfrm>
            <a:off x="5877873" y="3709460"/>
            <a:ext cx="0" cy="411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文本框 34"/>
          <p:cNvSpPr txBox="1"/>
          <p:nvPr/>
        </p:nvSpPr>
        <p:spPr>
          <a:xfrm>
            <a:off x="5706894" y="4131635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1920280" y="3696896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400" dirty="0"/>
              <a:t>比特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3072408" y="3689061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400" dirty="0"/>
              <a:t>比特</a:t>
            </a: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7608912" y="3689061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直接连接符 38"/>
          <p:cNvCxnSpPr/>
          <p:nvPr/>
        </p:nvCxnSpPr>
        <p:spPr bwMode="auto">
          <a:xfrm>
            <a:off x="8752656" y="3689061"/>
            <a:ext cx="0" cy="4320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矩形 39"/>
          <p:cNvSpPr/>
          <p:nvPr/>
        </p:nvSpPr>
        <p:spPr bwMode="auto">
          <a:xfrm>
            <a:off x="7608912" y="3977093"/>
            <a:ext cx="1143744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kumimoji="1" lang="en-US" altLang="zh-CN" sz="1000" b="0" i="1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1000" b="0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680920" y="3689061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1024</a:t>
            </a:r>
            <a:r>
              <a:rPr lang="zh-CN" altLang="en-US" sz="1400" dirty="0"/>
              <a:t>比特</a:t>
            </a:r>
          </a:p>
        </p:txBody>
      </p:sp>
      <p:sp>
        <p:nvSpPr>
          <p:cNvPr id="42" name="矩形 41"/>
          <p:cNvSpPr/>
          <p:nvPr/>
        </p:nvSpPr>
        <p:spPr bwMode="auto">
          <a:xfrm>
            <a:off x="1136576" y="5129221"/>
            <a:ext cx="56768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IV=</a:t>
            </a: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zh-CN" altLang="en-US" sz="14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2136304" y="5129221"/>
            <a:ext cx="36004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kumimoji="1" lang="zh-CN" altLang="en-US" sz="14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圆角矩形 49"/>
          <p:cNvSpPr/>
          <p:nvPr/>
        </p:nvSpPr>
        <p:spPr bwMode="auto">
          <a:xfrm>
            <a:off x="2208312" y="4409141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stCxn id="31" idx="2"/>
            <a:endCxn id="50" idx="0"/>
          </p:cNvCxnSpPr>
          <p:nvPr/>
        </p:nvCxnSpPr>
        <p:spPr bwMode="auto">
          <a:xfrm>
            <a:off x="2316323" y="4265125"/>
            <a:ext cx="1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椭圆 52"/>
          <p:cNvSpPr/>
          <p:nvPr/>
        </p:nvSpPr>
        <p:spPr bwMode="auto">
          <a:xfrm>
            <a:off x="2199928" y="4697173"/>
            <a:ext cx="224408" cy="1975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" name="直接箭头连接符 54"/>
          <p:cNvCxnSpPr>
            <a:stCxn id="50" idx="2"/>
            <a:endCxn id="53" idx="0"/>
          </p:cNvCxnSpPr>
          <p:nvPr/>
        </p:nvCxnSpPr>
        <p:spPr bwMode="auto">
          <a:xfrm flipH="1">
            <a:off x="2312132" y="4553157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直接箭头连接符 56"/>
          <p:cNvCxnSpPr>
            <a:stCxn id="53" idx="4"/>
            <a:endCxn id="43" idx="0"/>
          </p:cNvCxnSpPr>
          <p:nvPr/>
        </p:nvCxnSpPr>
        <p:spPr bwMode="auto">
          <a:xfrm>
            <a:off x="2312132" y="4894769"/>
            <a:ext cx="4192" cy="234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箭头连接符 58"/>
          <p:cNvCxnSpPr>
            <a:endCxn id="53" idx="2"/>
          </p:cNvCxnSpPr>
          <p:nvPr/>
        </p:nvCxnSpPr>
        <p:spPr bwMode="auto">
          <a:xfrm>
            <a:off x="1416224" y="4777015"/>
            <a:ext cx="783704" cy="189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箭头连接符 61"/>
          <p:cNvCxnSpPr>
            <a:endCxn id="50" idx="1"/>
          </p:cNvCxnSpPr>
          <p:nvPr/>
        </p:nvCxnSpPr>
        <p:spPr bwMode="auto">
          <a:xfrm>
            <a:off x="1416224" y="4461403"/>
            <a:ext cx="792088" cy="197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/>
          <p:cNvCxnSpPr>
            <a:endCxn id="42" idx="0"/>
          </p:cNvCxnSpPr>
          <p:nvPr/>
        </p:nvCxnSpPr>
        <p:spPr bwMode="auto">
          <a:xfrm>
            <a:off x="1416224" y="4461403"/>
            <a:ext cx="4192" cy="6678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矩形 66"/>
          <p:cNvSpPr/>
          <p:nvPr/>
        </p:nvSpPr>
        <p:spPr bwMode="auto">
          <a:xfrm>
            <a:off x="3360440" y="5129221"/>
            <a:ext cx="36004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3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kumimoji="1" lang="zh-CN" altLang="en-US" sz="1300" b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圆角矩形 67"/>
          <p:cNvSpPr/>
          <p:nvPr/>
        </p:nvSpPr>
        <p:spPr bwMode="auto">
          <a:xfrm>
            <a:off x="3432448" y="4409141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/>
          <p:cNvCxnSpPr>
            <a:endCxn id="68" idx="0"/>
          </p:cNvCxnSpPr>
          <p:nvPr/>
        </p:nvCxnSpPr>
        <p:spPr bwMode="auto">
          <a:xfrm>
            <a:off x="3536268" y="4265125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椭圆 69"/>
          <p:cNvSpPr/>
          <p:nvPr/>
        </p:nvSpPr>
        <p:spPr bwMode="auto">
          <a:xfrm>
            <a:off x="3424064" y="4697173"/>
            <a:ext cx="224408" cy="1975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68" idx="2"/>
            <a:endCxn id="70" idx="0"/>
          </p:cNvCxnSpPr>
          <p:nvPr/>
        </p:nvCxnSpPr>
        <p:spPr bwMode="auto">
          <a:xfrm flipH="1">
            <a:off x="3536268" y="4553157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直接箭头连接符 71"/>
          <p:cNvCxnSpPr>
            <a:stCxn id="70" idx="4"/>
            <a:endCxn id="67" idx="0"/>
          </p:cNvCxnSpPr>
          <p:nvPr/>
        </p:nvCxnSpPr>
        <p:spPr bwMode="auto">
          <a:xfrm>
            <a:off x="3536268" y="4894769"/>
            <a:ext cx="4192" cy="234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箭头连接符 72"/>
          <p:cNvCxnSpPr>
            <a:endCxn id="70" idx="2"/>
          </p:cNvCxnSpPr>
          <p:nvPr/>
        </p:nvCxnSpPr>
        <p:spPr bwMode="auto">
          <a:xfrm>
            <a:off x="3080053" y="4795971"/>
            <a:ext cx="3440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直接箭头连接符 73"/>
          <p:cNvCxnSpPr>
            <a:endCxn id="68" idx="1"/>
          </p:cNvCxnSpPr>
          <p:nvPr/>
        </p:nvCxnSpPr>
        <p:spPr bwMode="auto">
          <a:xfrm>
            <a:off x="3072408" y="4481149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直接连接符 82"/>
          <p:cNvCxnSpPr/>
          <p:nvPr/>
        </p:nvCxnSpPr>
        <p:spPr bwMode="auto">
          <a:xfrm>
            <a:off x="2496344" y="5273237"/>
            <a:ext cx="58370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直接连接符 84"/>
          <p:cNvCxnSpPr/>
          <p:nvPr/>
        </p:nvCxnSpPr>
        <p:spPr bwMode="auto">
          <a:xfrm>
            <a:off x="3072408" y="4481149"/>
            <a:ext cx="7645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直接箭头连接符 85"/>
          <p:cNvCxnSpPr/>
          <p:nvPr/>
        </p:nvCxnSpPr>
        <p:spPr bwMode="auto">
          <a:xfrm>
            <a:off x="3872141" y="4795971"/>
            <a:ext cx="3440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箭头连接符 86"/>
          <p:cNvCxnSpPr/>
          <p:nvPr/>
        </p:nvCxnSpPr>
        <p:spPr bwMode="auto">
          <a:xfrm>
            <a:off x="3864496" y="4481149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直接连接符 87"/>
          <p:cNvCxnSpPr/>
          <p:nvPr/>
        </p:nvCxnSpPr>
        <p:spPr bwMode="auto">
          <a:xfrm>
            <a:off x="3720480" y="5273237"/>
            <a:ext cx="14401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直接连接符 88"/>
          <p:cNvCxnSpPr/>
          <p:nvPr/>
        </p:nvCxnSpPr>
        <p:spPr bwMode="auto">
          <a:xfrm>
            <a:off x="3864496" y="4481149"/>
            <a:ext cx="7645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0" name="文本框 89"/>
          <p:cNvSpPr txBox="1"/>
          <p:nvPr/>
        </p:nvSpPr>
        <p:spPr>
          <a:xfrm>
            <a:off x="5706894" y="446140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lang="zh-CN" altLang="en-US" sz="1400" dirty="0"/>
          </a:p>
        </p:txBody>
      </p:sp>
      <p:sp>
        <p:nvSpPr>
          <p:cNvPr id="91" name="矩形 90"/>
          <p:cNvSpPr/>
          <p:nvPr/>
        </p:nvSpPr>
        <p:spPr bwMode="auto">
          <a:xfrm>
            <a:off x="8026853" y="5129221"/>
            <a:ext cx="360040" cy="28803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13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zh-CN" altLang="en-US" sz="1300" b="0" i="1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圆角矩形 91"/>
          <p:cNvSpPr/>
          <p:nvPr/>
        </p:nvSpPr>
        <p:spPr bwMode="auto">
          <a:xfrm>
            <a:off x="8098861" y="4409141"/>
            <a:ext cx="216024" cy="14401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kumimoji="1" lang="zh-CN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3" name="直接箭头连接符 92"/>
          <p:cNvCxnSpPr>
            <a:endCxn id="92" idx="0"/>
          </p:cNvCxnSpPr>
          <p:nvPr/>
        </p:nvCxnSpPr>
        <p:spPr bwMode="auto">
          <a:xfrm>
            <a:off x="8202681" y="4265125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4" name="椭圆 93"/>
          <p:cNvSpPr/>
          <p:nvPr/>
        </p:nvSpPr>
        <p:spPr bwMode="auto">
          <a:xfrm>
            <a:off x="8090477" y="4697173"/>
            <a:ext cx="224408" cy="197596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kumimoji="1" lang="zh-CN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接箭头连接符 94"/>
          <p:cNvCxnSpPr>
            <a:stCxn id="92" idx="2"/>
            <a:endCxn id="94" idx="0"/>
          </p:cNvCxnSpPr>
          <p:nvPr/>
        </p:nvCxnSpPr>
        <p:spPr bwMode="auto">
          <a:xfrm flipH="1">
            <a:off x="8202681" y="4553157"/>
            <a:ext cx="4192" cy="1440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直接箭头连接符 95"/>
          <p:cNvCxnSpPr>
            <a:stCxn id="94" idx="4"/>
            <a:endCxn id="91" idx="0"/>
          </p:cNvCxnSpPr>
          <p:nvPr/>
        </p:nvCxnSpPr>
        <p:spPr bwMode="auto">
          <a:xfrm>
            <a:off x="8202681" y="4894769"/>
            <a:ext cx="4192" cy="2344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7" name="直接箭头连接符 96"/>
          <p:cNvCxnSpPr>
            <a:endCxn id="94" idx="2"/>
          </p:cNvCxnSpPr>
          <p:nvPr/>
        </p:nvCxnSpPr>
        <p:spPr bwMode="auto">
          <a:xfrm>
            <a:off x="7746466" y="4795971"/>
            <a:ext cx="34401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8" name="直接箭头连接符 97"/>
          <p:cNvCxnSpPr>
            <a:endCxn id="92" idx="1"/>
          </p:cNvCxnSpPr>
          <p:nvPr/>
        </p:nvCxnSpPr>
        <p:spPr bwMode="auto">
          <a:xfrm>
            <a:off x="7738821" y="4481149"/>
            <a:ext cx="36004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9" name="直接连接符 98"/>
          <p:cNvCxnSpPr/>
          <p:nvPr/>
        </p:nvCxnSpPr>
        <p:spPr bwMode="auto">
          <a:xfrm>
            <a:off x="7104856" y="5273237"/>
            <a:ext cx="63396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0" name="直接连接符 99"/>
          <p:cNvCxnSpPr/>
          <p:nvPr/>
        </p:nvCxnSpPr>
        <p:spPr bwMode="auto">
          <a:xfrm>
            <a:off x="7738821" y="4481149"/>
            <a:ext cx="7645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3" name="文本框 102"/>
          <p:cNvSpPr txBox="1"/>
          <p:nvPr/>
        </p:nvSpPr>
        <p:spPr>
          <a:xfrm>
            <a:off x="7536904" y="5387056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latin typeface="+mn-ea"/>
                <a:ea typeface="+mn-ea"/>
              </a:rPr>
              <a:t>散列码输出</a:t>
            </a:r>
          </a:p>
        </p:txBody>
      </p:sp>
    </p:spTree>
    <p:extLst>
      <p:ext uri="{BB962C8B-B14F-4D97-AF65-F5344CB8AC3E}">
        <p14:creationId xmlns:p14="http://schemas.microsoft.com/office/powerpoint/2010/main" val="84966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/>
              <a:t>/20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3.3 SHA-512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介绍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第一步：追加填充比特，使其填充后的长度模</a:t>
            </a:r>
            <a:r>
              <a:rPr lang="en-US" altLang="zh-CN" sz="2800" dirty="0">
                <a:latin typeface="Times New Roman" panose="02020603050405020304" pitchFamily="18" charset="0"/>
              </a:rPr>
              <a:t>1024</a:t>
            </a:r>
            <a:r>
              <a:rPr lang="zh-CN" altLang="en-US" sz="2800" dirty="0">
                <a:latin typeface="Times New Roman" panose="02020603050405020304" pitchFamily="18" charset="0"/>
              </a:rPr>
              <a:t>同余</a:t>
            </a:r>
            <a:r>
              <a:rPr lang="en-US" altLang="zh-CN" sz="2800" dirty="0">
                <a:latin typeface="Times New Roman" panose="02020603050405020304" pitchFamily="18" charset="0"/>
              </a:rPr>
              <a:t>896</a:t>
            </a:r>
            <a:r>
              <a:rPr lang="zh-CN" altLang="en-US" sz="2800" dirty="0">
                <a:latin typeface="Times New Roman" panose="02020603050405020304" pitchFamily="18" charset="0"/>
              </a:rPr>
              <a:t>，填充部分是由单个比特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接所需个数的比特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构成。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第二步：追加长度。将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比特的数据块追加在消息上，所以消息长度小于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第三步：初始化散列缓冲区。用</a:t>
            </a:r>
            <a:r>
              <a:rPr lang="en-US" altLang="zh-CN" sz="2800" dirty="0">
                <a:latin typeface="Times New Roman" panose="02020603050405020304" pitchFamily="18" charset="0"/>
              </a:rPr>
              <a:t>512</a:t>
            </a:r>
            <a:r>
              <a:rPr lang="zh-CN" altLang="en-US" sz="2800" dirty="0">
                <a:latin typeface="Times New Roman" panose="02020603050405020304" pitchFamily="18" charset="0"/>
              </a:rPr>
              <a:t>比特的缓冲区保存散列函数中间和最终结果。缓冲区是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</a:rPr>
              <a:t>64</a:t>
            </a:r>
            <a:r>
              <a:rPr lang="zh-CN" altLang="en-US" sz="2800" dirty="0">
                <a:latin typeface="Times New Roman" panose="02020603050405020304" pitchFamily="18" charset="0"/>
              </a:rPr>
              <a:t>比特的寄存器（</a:t>
            </a:r>
            <a:r>
              <a:rPr lang="en-US" altLang="zh-CN" sz="2800" dirty="0" err="1">
                <a:latin typeface="Times New Roman" panose="02020603050405020304" pitchFamily="18" charset="0"/>
              </a:rPr>
              <a:t>a,b,c,d,e,f,g,h</a:t>
            </a:r>
            <a:r>
              <a:rPr lang="zh-CN" altLang="en-US" sz="2800" dirty="0">
                <a:latin typeface="Times New Roman" panose="02020603050405020304" pitchFamily="18" charset="0"/>
              </a:rPr>
              <a:t>）。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 </a:t>
            </a:r>
            <a:endParaRPr lang="en-US" altLang="zh-CN" b="1" dirty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66549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/>
              <a:t>/20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3.3 SHA-512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介绍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第四步：处理</a:t>
            </a:r>
            <a:r>
              <a:rPr lang="en-US" altLang="zh-CN" sz="2800" dirty="0">
                <a:latin typeface="Times New Roman" panose="02020603050405020304" pitchFamily="18" charset="0"/>
              </a:rPr>
              <a:t>1024</a:t>
            </a:r>
            <a:r>
              <a:rPr lang="zh-CN" altLang="en-US" sz="2800" dirty="0">
                <a:latin typeface="Times New Roman" panose="02020603050405020304" pitchFamily="18" charset="0"/>
              </a:rPr>
              <a:t>比特（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字节）的数据块。算法的核心是</a:t>
            </a:r>
            <a:r>
              <a:rPr lang="en-US" altLang="zh-CN" sz="2800" dirty="0">
                <a:latin typeface="Times New Roman" panose="02020603050405020304" pitchFamily="18" charset="0"/>
              </a:rPr>
              <a:t>80</a:t>
            </a:r>
            <a:r>
              <a:rPr lang="zh-CN" altLang="en-US" sz="2800" dirty="0">
                <a:latin typeface="Times New Roman" panose="02020603050405020304" pitchFamily="18" charset="0"/>
              </a:rPr>
              <a:t>轮迭代构成的模块，每一轮都以</a:t>
            </a:r>
            <a:r>
              <a:rPr lang="en-US" altLang="zh-CN" sz="2800" dirty="0">
                <a:latin typeface="Times New Roman" panose="02020603050405020304" pitchFamily="18" charset="0"/>
              </a:rPr>
              <a:t>512</a:t>
            </a:r>
            <a:r>
              <a:rPr lang="zh-CN" altLang="en-US" sz="2800" dirty="0">
                <a:latin typeface="Times New Roman" panose="02020603050405020304" pitchFamily="18" charset="0"/>
              </a:rPr>
              <a:t>比特的缓冲区值（</a:t>
            </a:r>
            <a:r>
              <a:rPr lang="en-US" altLang="zh-CN" sz="2800" dirty="0" err="1">
                <a:latin typeface="Times New Roman" panose="02020603050405020304" pitchFamily="18" charset="0"/>
              </a:rPr>
              <a:t>a,b,c,d,e,f,g,h</a:t>
            </a:r>
            <a:r>
              <a:rPr lang="zh-CN" altLang="en-US" sz="2800" dirty="0">
                <a:latin typeface="Times New Roman" panose="02020603050405020304" pitchFamily="18" charset="0"/>
              </a:rPr>
              <a:t>）作为输入并且更新。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第五步：输出。当所有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</a:rPr>
              <a:t>1024</a:t>
            </a:r>
            <a:r>
              <a:rPr lang="zh-CN" altLang="en-US" sz="2800" dirty="0">
                <a:latin typeface="Times New Roman" panose="02020603050405020304" pitchFamily="18" charset="0"/>
              </a:rPr>
              <a:t>比特的数据块都处理完毕后，从第</a:t>
            </a:r>
            <a:r>
              <a:rPr lang="en-US" altLang="zh-CN" sz="2800" i="1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个阶段输出的便是</a:t>
            </a:r>
            <a:r>
              <a:rPr lang="en-US" altLang="zh-CN" sz="2800" dirty="0">
                <a:latin typeface="Times New Roman" panose="02020603050405020304" pitchFamily="18" charset="0"/>
              </a:rPr>
              <a:t>512</a:t>
            </a:r>
            <a:r>
              <a:rPr lang="zh-CN" altLang="en-US" sz="2800" dirty="0">
                <a:latin typeface="Times New Roman" panose="02020603050405020304" pitchFamily="18" charset="0"/>
              </a:rPr>
              <a:t>比特的消息摘要。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225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/>
              <a:t>3.SHA</a:t>
            </a:r>
            <a:endParaRPr lang="zh-CN" altLang="en-US" sz="6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/>
              <a:t>/20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401933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3.3 SHA-512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介绍</a:t>
            </a:r>
            <a:endParaRPr lang="en-US" altLang="zh-CN" dirty="0">
              <a:solidFill>
                <a:srgbClr val="FFFF00"/>
              </a:solidFill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dirty="0">
                <a:latin typeface="Times New Roman" panose="02020603050405020304" pitchFamily="18" charset="0"/>
              </a:rPr>
              <a:t>SHA-512</a:t>
            </a:r>
            <a:r>
              <a:rPr lang="zh-CN" altLang="en-US" sz="2800" dirty="0">
                <a:latin typeface="Times New Roman" panose="02020603050405020304" pitchFamily="18" charset="0"/>
              </a:rPr>
              <a:t>算法使用散列码的任意比特都是输入端每</a:t>
            </a: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比特的函数。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基本函数</a:t>
            </a:r>
            <a:r>
              <a:rPr lang="en-US" altLang="zh-CN" sz="2800" i="1" dirty="0">
                <a:latin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</a:rPr>
              <a:t>的复杂迭代产生很好的混淆效果。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构造相同消息摘要的两条消息难度的数量级为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256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baseline="300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2800" b="1" dirty="0">
                <a:solidFill>
                  <a:srgbClr val="FFFF00"/>
                </a:solidFill>
                <a:latin typeface="+mn-ea"/>
                <a:ea typeface="+mn-ea"/>
                <a:cs typeface="+mn-cs"/>
              </a:rPr>
              <a:t>                  </a:t>
            </a:r>
            <a:endParaRPr lang="en-US" altLang="zh-CN" b="1" dirty="0"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1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/>
              <a:t>大  纲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数字签名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zh-CN" altLang="en-US" dirty="0"/>
              <a:t>散列函数</a:t>
            </a: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/>
              <a:t>SHA</a:t>
            </a:r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/>
          </a:p>
          <a:p>
            <a:pPr>
              <a:buSzPct val="80000"/>
            </a:pPr>
            <a:endParaRPr lang="en-US" altLang="zh-CN" dirty="0"/>
          </a:p>
          <a:p>
            <a:pPr marL="514350" indent="-514350">
              <a:buSzPct val="80000"/>
              <a:buFont typeface="+mj-lt"/>
              <a:buAutoNum type="arabicPeriod"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/>
              <a:t>/20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20</a:t>
            </a:fld>
            <a:r>
              <a:rPr lang="en-US" altLang="zh-CN" dirty="0"/>
              <a:t>/20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3001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数字签名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/>
              <a:t>/20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23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1.1 </a:t>
            </a:r>
            <a:r>
              <a:rPr lang="zh-CN" altLang="en-US" kern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</a:t>
            </a:r>
            <a:endParaRPr lang="en-AU" altLang="zh-CN" dirty="0"/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数字签名</a:t>
            </a:r>
            <a:r>
              <a:rPr lang="zh-CN" altLang="en-US">
                <a:latin typeface="Times New Roman" panose="02020603050405020304" pitchFamily="18" charset="0"/>
              </a:rPr>
              <a:t>提供以下功能</a:t>
            </a:r>
            <a:r>
              <a:rPr lang="en-AU" altLang="zh-CN" dirty="0">
                <a:latin typeface="Times New Roman" panose="02020603050405020304" pitchFamily="18" charset="0"/>
              </a:rPr>
              <a:t>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验证作者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签名日期时间（不可否认性）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验证消息内容</a:t>
            </a:r>
            <a:r>
              <a:rPr lang="en-AU" altLang="zh-CN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（完整性）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通过第三方认证解决纠纷（公开验证性）</a:t>
            </a:r>
            <a:endParaRPr lang="en-AU" altLang="zh-CN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因此包含具有附加功能的身份验证函数。</a:t>
            </a:r>
            <a:endParaRPr lang="en-AU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717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数字签名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9106470" y="6957392"/>
            <a:ext cx="1054100" cy="304800"/>
          </a:xfrm>
        </p:spPr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/>
              <a:t>/20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510466" y="1196019"/>
            <a:ext cx="8785225" cy="7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kern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/>
              <a:t>采用公钥密码的私钥进行签名，公钥可以进行验证。</a:t>
            </a:r>
            <a:endParaRPr lang="en-AU" altLang="zh-CN" sz="2800" dirty="0"/>
          </a:p>
        </p:txBody>
      </p:sp>
      <p:sp>
        <p:nvSpPr>
          <p:cNvPr id="8" name="矩形 7"/>
          <p:cNvSpPr/>
          <p:nvPr/>
        </p:nvSpPr>
        <p:spPr bwMode="auto">
          <a:xfrm>
            <a:off x="3329961" y="2610640"/>
            <a:ext cx="1135664" cy="79208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文件</a:t>
            </a:r>
            <a:endParaRPr kumimoji="1" lang="en-US" altLang="zh-CN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/>
              <a:t>xxxxxxxxxx</a:t>
            </a:r>
            <a:endParaRPr lang="en-US" altLang="zh-CN" sz="1400" dirty="0"/>
          </a:p>
        </p:txBody>
      </p:sp>
      <p:cxnSp>
        <p:nvCxnSpPr>
          <p:cNvPr id="10" name="直接箭头连接符 9"/>
          <p:cNvCxnSpPr>
            <a:stCxn id="8" idx="2"/>
            <a:endCxn id="11" idx="0"/>
          </p:cNvCxnSpPr>
          <p:nvPr/>
        </p:nvCxnSpPr>
        <p:spPr bwMode="auto">
          <a:xfrm>
            <a:off x="3897793" y="3402727"/>
            <a:ext cx="3152" cy="1963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 bwMode="auto">
          <a:xfrm>
            <a:off x="3324881" y="3599083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52873" y="3805815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加密算法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E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3" name="直接箭头连接符 12"/>
          <p:cNvCxnSpPr>
            <a:stCxn id="20" idx="43"/>
            <a:endCxn id="12" idx="1"/>
          </p:cNvCxnSpPr>
          <p:nvPr/>
        </p:nvCxnSpPr>
        <p:spPr bwMode="auto">
          <a:xfrm>
            <a:off x="2175028" y="3974676"/>
            <a:ext cx="1077845" cy="15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11" idx="2"/>
            <a:endCxn id="27" idx="0"/>
          </p:cNvCxnSpPr>
          <p:nvPr/>
        </p:nvCxnSpPr>
        <p:spPr bwMode="auto">
          <a:xfrm flipH="1">
            <a:off x="3897887" y="4391171"/>
            <a:ext cx="3058" cy="235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 bwMode="auto">
          <a:xfrm>
            <a:off x="7045063" y="3618751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46855" y="3860300"/>
            <a:ext cx="1220847" cy="3693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000" b="1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解密算法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D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7" name="直接箭头连接符 16"/>
          <p:cNvCxnSpPr>
            <a:endCxn id="15" idx="0"/>
          </p:cNvCxnSpPr>
          <p:nvPr/>
        </p:nvCxnSpPr>
        <p:spPr bwMode="auto">
          <a:xfrm flipH="1">
            <a:off x="7621127" y="3402179"/>
            <a:ext cx="1511" cy="21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11"/>
          <p:cNvSpPr>
            <a:spLocks/>
          </p:cNvSpPr>
          <p:nvPr/>
        </p:nvSpPr>
        <p:spPr bwMode="auto">
          <a:xfrm>
            <a:off x="1977801" y="3677666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文本框 21"/>
          <p:cNvSpPr txBox="1"/>
          <p:nvPr/>
        </p:nvSpPr>
        <p:spPr>
          <a:xfrm>
            <a:off x="1070191" y="4433424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的私钥：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PR(</a:t>
            </a:r>
            <a:r>
              <a:rPr lang="en-US" altLang="zh-CN" sz="1800" b="1" i="1" dirty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2" name="Picture 17" descr="D:\Program Files\Microsoft Office\Clipart\Popular\ke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72" y="2826452"/>
            <a:ext cx="254705" cy="64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21"/>
          <p:cNvSpPr txBox="1"/>
          <p:nvPr/>
        </p:nvSpPr>
        <p:spPr>
          <a:xfrm>
            <a:off x="1563701" y="2708659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发送方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6644590" y="252815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的公钥：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PU(</a:t>
            </a:r>
            <a:r>
              <a:rPr lang="en-US" altLang="zh-CN" sz="1800" b="1" i="1" dirty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文本框 21"/>
          <p:cNvSpPr txBox="1"/>
          <p:nvPr/>
        </p:nvSpPr>
        <p:spPr>
          <a:xfrm>
            <a:off x="8597659" y="3131573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接收方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B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321823" y="4626863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374447" y="484288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签名值</a:t>
            </a:r>
            <a:r>
              <a:rPr lang="en-US" altLang="zh-CN" sz="1800" b="1" i="1" dirty="0">
                <a:latin typeface="Times New Roman" panose="02020603050405020304" pitchFamily="18" charset="0"/>
                <a:ea typeface="+mn-ea"/>
              </a:rPr>
              <a:t>S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4903079" y="2970680"/>
            <a:ext cx="1135664" cy="792087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文件</a:t>
            </a:r>
            <a:endParaRPr kumimoji="1" lang="en-US" altLang="zh-CN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/>
              <a:t>xxxxxxxxxx</a:t>
            </a:r>
            <a:endParaRPr lang="en-US" altLang="zh-CN" sz="1400" dirty="0"/>
          </a:p>
        </p:txBody>
      </p:sp>
      <p:sp>
        <p:nvSpPr>
          <p:cNvPr id="42" name="矩形 41"/>
          <p:cNvSpPr/>
          <p:nvPr/>
        </p:nvSpPr>
        <p:spPr bwMode="auto">
          <a:xfrm>
            <a:off x="4907265" y="3762767"/>
            <a:ext cx="113147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956522" y="3938757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签名值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S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45" name="肘形连接符 44"/>
          <p:cNvCxnSpPr>
            <a:stCxn id="42" idx="3"/>
            <a:endCxn id="15" idx="1"/>
          </p:cNvCxnSpPr>
          <p:nvPr/>
        </p:nvCxnSpPr>
        <p:spPr bwMode="auto">
          <a:xfrm flipV="1">
            <a:off x="6038743" y="4014795"/>
            <a:ext cx="1006320" cy="144016"/>
          </a:xfrm>
          <a:prstGeom prst="bentConnector3">
            <a:avLst>
              <a:gd name="adj1" fmla="val 3117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>
            <a:stCxn id="15" idx="2"/>
          </p:cNvCxnSpPr>
          <p:nvPr/>
        </p:nvCxnSpPr>
        <p:spPr bwMode="auto">
          <a:xfrm>
            <a:off x="7621127" y="4410839"/>
            <a:ext cx="3299" cy="3077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矩形 49"/>
          <p:cNvSpPr/>
          <p:nvPr/>
        </p:nvSpPr>
        <p:spPr bwMode="auto">
          <a:xfrm>
            <a:off x="7046855" y="4698871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" name="文本框 27"/>
          <p:cNvSpPr txBox="1"/>
          <p:nvPr/>
        </p:nvSpPr>
        <p:spPr>
          <a:xfrm>
            <a:off x="7041232" y="4934563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解密文件</a:t>
            </a:r>
          </a:p>
        </p:txBody>
      </p:sp>
      <p:cxnSp>
        <p:nvCxnSpPr>
          <p:cNvPr id="53" name="肘形连接符 52"/>
          <p:cNvCxnSpPr>
            <a:stCxn id="41" idx="3"/>
            <a:endCxn id="50" idx="1"/>
          </p:cNvCxnSpPr>
          <p:nvPr/>
        </p:nvCxnSpPr>
        <p:spPr bwMode="auto">
          <a:xfrm>
            <a:off x="6038743" y="3366724"/>
            <a:ext cx="1008112" cy="1728191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本框 21"/>
          <p:cNvSpPr txBox="1"/>
          <p:nvPr/>
        </p:nvSpPr>
        <p:spPr>
          <a:xfrm>
            <a:off x="5745088" y="521102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进行对比</a:t>
            </a:r>
          </a:p>
        </p:txBody>
      </p:sp>
      <p:cxnSp>
        <p:nvCxnSpPr>
          <p:cNvPr id="56" name="肘形连接符 55"/>
          <p:cNvCxnSpPr>
            <a:stCxn id="8" idx="3"/>
            <a:endCxn id="41" idx="1"/>
          </p:cNvCxnSpPr>
          <p:nvPr/>
        </p:nvCxnSpPr>
        <p:spPr bwMode="auto">
          <a:xfrm>
            <a:off x="4465625" y="3006684"/>
            <a:ext cx="437454" cy="36004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肘形连接符 57"/>
          <p:cNvCxnSpPr>
            <a:stCxn id="27" idx="3"/>
            <a:endCxn id="42" idx="1"/>
          </p:cNvCxnSpPr>
          <p:nvPr/>
        </p:nvCxnSpPr>
        <p:spPr bwMode="auto">
          <a:xfrm flipV="1">
            <a:off x="4473951" y="4158811"/>
            <a:ext cx="433314" cy="86409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矩形 59"/>
          <p:cNvSpPr/>
          <p:nvPr/>
        </p:nvSpPr>
        <p:spPr bwMode="auto">
          <a:xfrm>
            <a:off x="4736976" y="2708659"/>
            <a:ext cx="1440160" cy="199021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7858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数字签名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16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kern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任何接收方可以用发送方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的公钥进行验证文件，从而实现数字签名的效果。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只有发送方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拥有私钥，所以其它人无法伪造签名。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当接收方验证文件签名后，发送方</a:t>
            </a:r>
            <a:r>
              <a:rPr lang="en-US" altLang="zh-CN" sz="2800" dirty="0">
                <a:latin typeface="+mn-ea"/>
              </a:rPr>
              <a:t>A</a:t>
            </a:r>
            <a:r>
              <a:rPr lang="zh-CN" altLang="en-US" sz="2800" dirty="0">
                <a:latin typeface="+mn-ea"/>
              </a:rPr>
              <a:t>不能否认这个文件是由他签名的。</a:t>
            </a:r>
            <a:endParaRPr lang="en-US" altLang="zh-CN" sz="2800" dirty="0">
              <a:latin typeface="+mn-ea"/>
            </a:endParaRPr>
          </a:p>
          <a:p>
            <a:pPr eaLnBrk="1" hangingPunct="1"/>
            <a:endParaRPr lang="en-AU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69350" y="6477000"/>
            <a:ext cx="1054100" cy="3048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5/20</a:t>
            </a:r>
          </a:p>
        </p:txBody>
      </p:sp>
    </p:spTree>
    <p:extLst>
      <p:ext uri="{BB962C8B-B14F-4D97-AF65-F5344CB8AC3E}">
        <p14:creationId xmlns:p14="http://schemas.microsoft.com/office/powerpoint/2010/main" val="259455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数字签名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41633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1.2 </a:t>
            </a:r>
            <a:r>
              <a:rPr lang="zh-CN" altLang="en-US" kern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+mn-ea"/>
              </a:rPr>
              <a:t>利用公钥密码对整个文件进行加密操作，运行速度受文件大小影响，运行效率低。</a:t>
            </a:r>
            <a:endParaRPr lang="en-US" altLang="zh-CN" sz="2800" dirty="0">
              <a:latin typeface="+mn-ea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/>
              <a:t>加密后的签名文件与原文件一样大小，不利于网络传输，接收方在验证时花费时间过多。</a:t>
            </a:r>
            <a:endParaRPr lang="en-US" altLang="zh-CN" sz="2800" dirty="0"/>
          </a:p>
          <a:p>
            <a:pPr eaLnBrk="1" hangingPunct="1"/>
            <a:endParaRPr lang="en-AU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69350" y="6477000"/>
            <a:ext cx="1054100" cy="3048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6/20</a:t>
            </a:r>
          </a:p>
        </p:txBody>
      </p:sp>
    </p:spTree>
    <p:extLst>
      <p:ext uri="{BB962C8B-B14F-4D97-AF65-F5344CB8AC3E}">
        <p14:creationId xmlns:p14="http://schemas.microsoft.com/office/powerpoint/2010/main" val="1666446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数字签名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809596" y="1785927"/>
            <a:ext cx="8785225" cy="7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改进的</a:t>
            </a:r>
            <a:r>
              <a:rPr lang="zh-CN" altLang="en-US" kern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发送方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先应用散列函数对文件生成摘要值，再采用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的私钥对摘要值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进行签名，将文件与签名值发送给接收方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接收方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接收文件与签名值后，对文件进行散列操作生成摘要值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’ </a:t>
            </a:r>
            <a:r>
              <a:rPr lang="zh-CN" altLang="en-US" sz="2800" dirty="0">
                <a:latin typeface="Times New Roman" panose="02020603050405020304" pitchFamily="18" charset="0"/>
              </a:rPr>
              <a:t>，同时对签名值用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的公钥进行解密生成摘要值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，比较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</a:rPr>
              <a:t>与</a:t>
            </a:r>
            <a:r>
              <a:rPr lang="en-US" altLang="zh-CN" sz="2800" i="1" dirty="0">
                <a:latin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</a:rPr>
              <a:t>’</a:t>
            </a:r>
            <a:r>
              <a:rPr lang="zh-CN" altLang="en-US" sz="2800" dirty="0">
                <a:latin typeface="Times New Roman" panose="02020603050405020304" pitchFamily="18" charset="0"/>
              </a:rPr>
              <a:t>验证签名。</a:t>
            </a:r>
            <a:endParaRPr lang="en-AU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8769350" y="6477000"/>
            <a:ext cx="1054100" cy="304800"/>
          </a:xfrm>
        </p:spPr>
        <p:txBody>
          <a:bodyPr/>
          <a:lstStyle/>
          <a:p>
            <a:pPr>
              <a:defRPr/>
            </a:pPr>
            <a:r>
              <a:rPr lang="en-US" altLang="zh-CN" dirty="0"/>
              <a:t>7/20</a:t>
            </a:r>
          </a:p>
        </p:txBody>
      </p:sp>
    </p:spTree>
    <p:extLst>
      <p:ext uri="{BB962C8B-B14F-4D97-AF65-F5344CB8AC3E}">
        <p14:creationId xmlns:p14="http://schemas.microsoft.com/office/powerpoint/2010/main" val="683155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/>
              <a:t>1.</a:t>
            </a:r>
            <a:r>
              <a:rPr lang="zh-CN" altLang="en-US" sz="6000" dirty="0"/>
              <a:t>数字签名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/>
              <a:t>/20</a:t>
            </a:r>
          </a:p>
        </p:txBody>
      </p:sp>
      <p:sp>
        <p:nvSpPr>
          <p:cNvPr id="7" name="内容占位符 2"/>
          <p:cNvSpPr txBox="1">
            <a:spLocks/>
          </p:cNvSpPr>
          <p:nvPr/>
        </p:nvSpPr>
        <p:spPr bwMode="auto">
          <a:xfrm>
            <a:off x="704528" y="1144695"/>
            <a:ext cx="8785225" cy="70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defRPr kumimoji="1"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60425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defRPr kumimoji="1" sz="2800">
                <a:solidFill>
                  <a:schemeClr val="tx1"/>
                </a:solidFill>
                <a:latin typeface="+mn-lt"/>
                <a:ea typeface="宋体" pitchFamily="2" charset="-122"/>
              </a:defRPr>
            </a:lvl2pPr>
            <a:lvl3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defRPr kumimoji="1" sz="2400">
                <a:solidFill>
                  <a:schemeClr val="tx1"/>
                </a:solidFill>
                <a:latin typeface="+mn-lt"/>
                <a:ea typeface="宋体" pitchFamily="2" charset="-122"/>
              </a:defRPr>
            </a:lvl3pPr>
            <a:lvl4pPr marL="16986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1177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749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30321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893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946525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defRPr kumimoji="1"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kern="0" dirty="0">
                <a:solidFill>
                  <a:srgbClr val="FFFF00"/>
                </a:solidFill>
                <a:latin typeface="+mn-ea"/>
              </a:rPr>
              <a:t>1.3 </a:t>
            </a:r>
            <a:r>
              <a:rPr lang="zh-CN" altLang="en-US" kern="0" dirty="0">
                <a:solidFill>
                  <a:srgbClr val="FFFF00"/>
                </a:solidFill>
                <a:latin typeface="+mn-ea"/>
              </a:rPr>
              <a:t>改进的</a:t>
            </a:r>
            <a:r>
              <a:rPr lang="zh-CN" altLang="en-US" kern="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数字签名方案</a:t>
            </a:r>
            <a:endParaRPr lang="en-US" altLang="zh-CN" kern="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40" idx="2"/>
            <a:endCxn id="11" idx="0"/>
          </p:cNvCxnSpPr>
          <p:nvPr/>
        </p:nvCxnSpPr>
        <p:spPr bwMode="auto">
          <a:xfrm flipH="1">
            <a:off x="3679298" y="3428799"/>
            <a:ext cx="5406" cy="2301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矩形 10"/>
          <p:cNvSpPr/>
          <p:nvPr/>
        </p:nvSpPr>
        <p:spPr bwMode="auto">
          <a:xfrm>
            <a:off x="3103234" y="3658911"/>
            <a:ext cx="1152128" cy="792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031226" y="3865643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加密算法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E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3" name="直接箭头连接符 12"/>
          <p:cNvCxnSpPr>
            <a:stCxn id="20" idx="43"/>
            <a:endCxn id="12" idx="1"/>
          </p:cNvCxnSpPr>
          <p:nvPr/>
        </p:nvCxnSpPr>
        <p:spPr bwMode="auto">
          <a:xfrm>
            <a:off x="1419648" y="4034504"/>
            <a:ext cx="1611578" cy="158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箭头连接符 13"/>
          <p:cNvCxnSpPr>
            <a:stCxn id="11" idx="2"/>
            <a:endCxn id="27" idx="0"/>
          </p:cNvCxnSpPr>
          <p:nvPr/>
        </p:nvCxnSpPr>
        <p:spPr bwMode="auto">
          <a:xfrm flipH="1">
            <a:off x="3676240" y="4450999"/>
            <a:ext cx="3058" cy="23569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矩形 14"/>
          <p:cNvSpPr/>
          <p:nvPr/>
        </p:nvSpPr>
        <p:spPr bwMode="auto">
          <a:xfrm>
            <a:off x="7787773" y="3708156"/>
            <a:ext cx="1152128" cy="69050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76336" y="3896207"/>
            <a:ext cx="1225139" cy="369332"/>
          </a:xfrm>
          <a:prstGeom prst="rect">
            <a:avLst/>
          </a:prstGeom>
          <a:noFill/>
        </p:spPr>
        <p:txBody>
          <a:bodyPr wrap="none" lIns="36000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解密算法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D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17" name="直接箭头连接符 16"/>
          <p:cNvCxnSpPr>
            <a:endCxn id="15" idx="0"/>
          </p:cNvCxnSpPr>
          <p:nvPr/>
        </p:nvCxnSpPr>
        <p:spPr bwMode="auto">
          <a:xfrm flipH="1">
            <a:off x="8363837" y="3491584"/>
            <a:ext cx="1512" cy="21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Freeform 11"/>
          <p:cNvSpPr>
            <a:spLocks/>
          </p:cNvSpPr>
          <p:nvPr/>
        </p:nvSpPr>
        <p:spPr bwMode="auto">
          <a:xfrm>
            <a:off x="1222421" y="3737494"/>
            <a:ext cx="310903" cy="586897"/>
          </a:xfrm>
          <a:custGeom>
            <a:avLst/>
            <a:gdLst>
              <a:gd name="T0" fmla="*/ 350 w 547"/>
              <a:gd name="T1" fmla="*/ 0 h 1071"/>
              <a:gd name="T2" fmla="*/ 186 w 547"/>
              <a:gd name="T3" fmla="*/ 0 h 1071"/>
              <a:gd name="T4" fmla="*/ 217 w 547"/>
              <a:gd name="T5" fmla="*/ 41 h 1071"/>
              <a:gd name="T6" fmla="*/ 312 w 547"/>
              <a:gd name="T7" fmla="*/ 41 h 1071"/>
              <a:gd name="T8" fmla="*/ 348 w 547"/>
              <a:gd name="T9" fmla="*/ 106 h 1071"/>
              <a:gd name="T10" fmla="*/ 183 w 547"/>
              <a:gd name="T11" fmla="*/ 106 h 1071"/>
              <a:gd name="T12" fmla="*/ 217 w 547"/>
              <a:gd name="T13" fmla="*/ 42 h 1071"/>
              <a:gd name="T14" fmla="*/ 186 w 547"/>
              <a:gd name="T15" fmla="*/ 1 h 1071"/>
              <a:gd name="T16" fmla="*/ 128 w 547"/>
              <a:gd name="T17" fmla="*/ 102 h 1071"/>
              <a:gd name="T18" fmla="*/ 97 w 547"/>
              <a:gd name="T19" fmla="*/ 102 h 1071"/>
              <a:gd name="T20" fmla="*/ 86 w 547"/>
              <a:gd name="T21" fmla="*/ 137 h 1071"/>
              <a:gd name="T22" fmla="*/ 37 w 547"/>
              <a:gd name="T23" fmla="*/ 137 h 1071"/>
              <a:gd name="T24" fmla="*/ 36 w 547"/>
              <a:gd name="T25" fmla="*/ 162 h 1071"/>
              <a:gd name="T26" fmla="*/ 17 w 547"/>
              <a:gd name="T27" fmla="*/ 162 h 1071"/>
              <a:gd name="T28" fmla="*/ 0 w 547"/>
              <a:gd name="T29" fmla="*/ 162 h 1071"/>
              <a:gd name="T30" fmla="*/ 0 w 547"/>
              <a:gd name="T31" fmla="*/ 312 h 1071"/>
              <a:gd name="T32" fmla="*/ 37 w 547"/>
              <a:gd name="T33" fmla="*/ 313 h 1071"/>
              <a:gd name="T34" fmla="*/ 37 w 547"/>
              <a:gd name="T35" fmla="*/ 343 h 1071"/>
              <a:gd name="T36" fmla="*/ 84 w 547"/>
              <a:gd name="T37" fmla="*/ 343 h 1071"/>
              <a:gd name="T38" fmla="*/ 97 w 547"/>
              <a:gd name="T39" fmla="*/ 381 h 1071"/>
              <a:gd name="T40" fmla="*/ 122 w 547"/>
              <a:gd name="T41" fmla="*/ 382 h 1071"/>
              <a:gd name="T42" fmla="*/ 125 w 547"/>
              <a:gd name="T43" fmla="*/ 458 h 1071"/>
              <a:gd name="T44" fmla="*/ 141 w 547"/>
              <a:gd name="T45" fmla="*/ 458 h 1071"/>
              <a:gd name="T46" fmla="*/ 146 w 547"/>
              <a:gd name="T47" fmla="*/ 464 h 1071"/>
              <a:gd name="T48" fmla="*/ 146 w 547"/>
              <a:gd name="T49" fmla="*/ 545 h 1071"/>
              <a:gd name="T50" fmla="*/ 178 w 547"/>
              <a:gd name="T51" fmla="*/ 545 h 1071"/>
              <a:gd name="T52" fmla="*/ 176 w 547"/>
              <a:gd name="T53" fmla="*/ 1002 h 1071"/>
              <a:gd name="T54" fmla="*/ 248 w 547"/>
              <a:gd name="T55" fmla="*/ 1070 h 1071"/>
              <a:gd name="T56" fmla="*/ 341 w 547"/>
              <a:gd name="T57" fmla="*/ 991 h 1071"/>
              <a:gd name="T58" fmla="*/ 308 w 547"/>
              <a:gd name="T59" fmla="*/ 969 h 1071"/>
              <a:gd name="T60" fmla="*/ 308 w 547"/>
              <a:gd name="T61" fmla="*/ 942 h 1071"/>
              <a:gd name="T62" fmla="*/ 341 w 547"/>
              <a:gd name="T63" fmla="*/ 918 h 1071"/>
              <a:gd name="T64" fmla="*/ 308 w 547"/>
              <a:gd name="T65" fmla="*/ 897 h 1071"/>
              <a:gd name="T66" fmla="*/ 313 w 547"/>
              <a:gd name="T67" fmla="*/ 889 h 1071"/>
              <a:gd name="T68" fmla="*/ 342 w 547"/>
              <a:gd name="T69" fmla="*/ 870 h 1071"/>
              <a:gd name="T70" fmla="*/ 347 w 547"/>
              <a:gd name="T71" fmla="*/ 812 h 1071"/>
              <a:gd name="T72" fmla="*/ 351 w 547"/>
              <a:gd name="T73" fmla="*/ 807 h 1071"/>
              <a:gd name="T74" fmla="*/ 307 w 547"/>
              <a:gd name="T75" fmla="*/ 772 h 1071"/>
              <a:gd name="T76" fmla="*/ 307 w 547"/>
              <a:gd name="T77" fmla="*/ 742 h 1071"/>
              <a:gd name="T78" fmla="*/ 342 w 547"/>
              <a:gd name="T79" fmla="*/ 708 h 1071"/>
              <a:gd name="T80" fmla="*/ 308 w 547"/>
              <a:gd name="T81" fmla="*/ 677 h 1071"/>
              <a:gd name="T82" fmla="*/ 308 w 547"/>
              <a:gd name="T83" fmla="*/ 646 h 1071"/>
              <a:gd name="T84" fmla="*/ 341 w 547"/>
              <a:gd name="T85" fmla="*/ 606 h 1071"/>
              <a:gd name="T86" fmla="*/ 347 w 547"/>
              <a:gd name="T87" fmla="*/ 542 h 1071"/>
              <a:gd name="T88" fmla="*/ 387 w 547"/>
              <a:gd name="T89" fmla="*/ 542 h 1071"/>
              <a:gd name="T90" fmla="*/ 387 w 547"/>
              <a:gd name="T91" fmla="*/ 455 h 1071"/>
              <a:gd name="T92" fmla="*/ 411 w 547"/>
              <a:gd name="T93" fmla="*/ 455 h 1071"/>
              <a:gd name="T94" fmla="*/ 411 w 547"/>
              <a:gd name="T95" fmla="*/ 378 h 1071"/>
              <a:gd name="T96" fmla="*/ 438 w 547"/>
              <a:gd name="T97" fmla="*/ 378 h 1071"/>
              <a:gd name="T98" fmla="*/ 450 w 547"/>
              <a:gd name="T99" fmla="*/ 341 h 1071"/>
              <a:gd name="T100" fmla="*/ 505 w 547"/>
              <a:gd name="T101" fmla="*/ 341 h 1071"/>
              <a:gd name="T102" fmla="*/ 505 w 547"/>
              <a:gd name="T103" fmla="*/ 310 h 1071"/>
              <a:gd name="T104" fmla="*/ 546 w 547"/>
              <a:gd name="T105" fmla="*/ 310 h 1071"/>
              <a:gd name="T106" fmla="*/ 546 w 547"/>
              <a:gd name="T107" fmla="*/ 159 h 1071"/>
              <a:gd name="T108" fmla="*/ 506 w 547"/>
              <a:gd name="T109" fmla="*/ 159 h 1071"/>
              <a:gd name="T110" fmla="*/ 506 w 547"/>
              <a:gd name="T111" fmla="*/ 137 h 1071"/>
              <a:gd name="T112" fmla="*/ 459 w 547"/>
              <a:gd name="T113" fmla="*/ 137 h 1071"/>
              <a:gd name="T114" fmla="*/ 449 w 547"/>
              <a:gd name="T115" fmla="*/ 127 h 1071"/>
              <a:gd name="T116" fmla="*/ 438 w 547"/>
              <a:gd name="T117" fmla="*/ 102 h 1071"/>
              <a:gd name="T118" fmla="*/ 411 w 547"/>
              <a:gd name="T119" fmla="*/ 102 h 1071"/>
              <a:gd name="T120" fmla="*/ 350 w 547"/>
              <a:gd name="T121" fmla="*/ 0 h 1071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w 547"/>
              <a:gd name="T184" fmla="*/ 0 h 1071"/>
              <a:gd name="T185" fmla="*/ 547 w 547"/>
              <a:gd name="T186" fmla="*/ 1071 h 1071"/>
            </a:gdLst>
            <a:ahLst/>
            <a:cxnLst>
              <a:cxn ang="T122">
                <a:pos x="T0" y="T1"/>
              </a:cxn>
              <a:cxn ang="T123">
                <a:pos x="T2" y="T3"/>
              </a:cxn>
              <a:cxn ang="T124">
                <a:pos x="T4" y="T5"/>
              </a:cxn>
              <a:cxn ang="T125">
                <a:pos x="T6" y="T7"/>
              </a:cxn>
              <a:cxn ang="T126">
                <a:pos x="T8" y="T9"/>
              </a:cxn>
              <a:cxn ang="T127">
                <a:pos x="T10" y="T11"/>
              </a:cxn>
              <a:cxn ang="T128">
                <a:pos x="T12" y="T13"/>
              </a:cxn>
              <a:cxn ang="T129">
                <a:pos x="T14" y="T15"/>
              </a:cxn>
              <a:cxn ang="T130">
                <a:pos x="T16" y="T17"/>
              </a:cxn>
              <a:cxn ang="T131">
                <a:pos x="T18" y="T19"/>
              </a:cxn>
              <a:cxn ang="T132">
                <a:pos x="T20" y="T21"/>
              </a:cxn>
              <a:cxn ang="T133">
                <a:pos x="T22" y="T23"/>
              </a:cxn>
              <a:cxn ang="T134">
                <a:pos x="T24" y="T25"/>
              </a:cxn>
              <a:cxn ang="T135">
                <a:pos x="T26" y="T27"/>
              </a:cxn>
              <a:cxn ang="T136">
                <a:pos x="T28" y="T29"/>
              </a:cxn>
              <a:cxn ang="T137">
                <a:pos x="T30" y="T31"/>
              </a:cxn>
              <a:cxn ang="T138">
                <a:pos x="T32" y="T33"/>
              </a:cxn>
              <a:cxn ang="T139">
                <a:pos x="T34" y="T35"/>
              </a:cxn>
              <a:cxn ang="T140">
                <a:pos x="T36" y="T37"/>
              </a:cxn>
              <a:cxn ang="T141">
                <a:pos x="T38" y="T39"/>
              </a:cxn>
              <a:cxn ang="T142">
                <a:pos x="T40" y="T41"/>
              </a:cxn>
              <a:cxn ang="T143">
                <a:pos x="T42" y="T43"/>
              </a:cxn>
              <a:cxn ang="T144">
                <a:pos x="T44" y="T45"/>
              </a:cxn>
              <a:cxn ang="T145">
                <a:pos x="T46" y="T47"/>
              </a:cxn>
              <a:cxn ang="T146">
                <a:pos x="T48" y="T49"/>
              </a:cxn>
              <a:cxn ang="T147">
                <a:pos x="T50" y="T51"/>
              </a:cxn>
              <a:cxn ang="T148">
                <a:pos x="T52" y="T53"/>
              </a:cxn>
              <a:cxn ang="T149">
                <a:pos x="T54" y="T55"/>
              </a:cxn>
              <a:cxn ang="T150">
                <a:pos x="T56" y="T57"/>
              </a:cxn>
              <a:cxn ang="T151">
                <a:pos x="T58" y="T59"/>
              </a:cxn>
              <a:cxn ang="T152">
                <a:pos x="T60" y="T61"/>
              </a:cxn>
              <a:cxn ang="T153">
                <a:pos x="T62" y="T63"/>
              </a:cxn>
              <a:cxn ang="T154">
                <a:pos x="T64" y="T65"/>
              </a:cxn>
              <a:cxn ang="T155">
                <a:pos x="T66" y="T67"/>
              </a:cxn>
              <a:cxn ang="T156">
                <a:pos x="T68" y="T69"/>
              </a:cxn>
              <a:cxn ang="T157">
                <a:pos x="T70" y="T71"/>
              </a:cxn>
              <a:cxn ang="T158">
                <a:pos x="T72" y="T73"/>
              </a:cxn>
              <a:cxn ang="T159">
                <a:pos x="T74" y="T75"/>
              </a:cxn>
              <a:cxn ang="T160">
                <a:pos x="T76" y="T77"/>
              </a:cxn>
              <a:cxn ang="T161">
                <a:pos x="T78" y="T79"/>
              </a:cxn>
              <a:cxn ang="T162">
                <a:pos x="T80" y="T81"/>
              </a:cxn>
              <a:cxn ang="T163">
                <a:pos x="T82" y="T83"/>
              </a:cxn>
              <a:cxn ang="T164">
                <a:pos x="T84" y="T85"/>
              </a:cxn>
              <a:cxn ang="T165">
                <a:pos x="T86" y="T87"/>
              </a:cxn>
              <a:cxn ang="T166">
                <a:pos x="T88" y="T89"/>
              </a:cxn>
              <a:cxn ang="T167">
                <a:pos x="T90" y="T91"/>
              </a:cxn>
              <a:cxn ang="T168">
                <a:pos x="T92" y="T93"/>
              </a:cxn>
              <a:cxn ang="T169">
                <a:pos x="T94" y="T95"/>
              </a:cxn>
              <a:cxn ang="T170">
                <a:pos x="T96" y="T97"/>
              </a:cxn>
              <a:cxn ang="T171">
                <a:pos x="T98" y="T99"/>
              </a:cxn>
              <a:cxn ang="T172">
                <a:pos x="T100" y="T101"/>
              </a:cxn>
              <a:cxn ang="T173">
                <a:pos x="T102" y="T103"/>
              </a:cxn>
              <a:cxn ang="T174">
                <a:pos x="T104" y="T105"/>
              </a:cxn>
              <a:cxn ang="T175">
                <a:pos x="T106" y="T107"/>
              </a:cxn>
              <a:cxn ang="T176">
                <a:pos x="T108" y="T109"/>
              </a:cxn>
              <a:cxn ang="T177">
                <a:pos x="T110" y="T111"/>
              </a:cxn>
              <a:cxn ang="T178">
                <a:pos x="T112" y="T113"/>
              </a:cxn>
              <a:cxn ang="T179">
                <a:pos x="T114" y="T115"/>
              </a:cxn>
              <a:cxn ang="T180">
                <a:pos x="T116" y="T117"/>
              </a:cxn>
              <a:cxn ang="T181">
                <a:pos x="T118" y="T119"/>
              </a:cxn>
              <a:cxn ang="T182">
                <a:pos x="T120" y="T121"/>
              </a:cxn>
            </a:cxnLst>
            <a:rect l="T183" t="T184" r="T185" b="T186"/>
            <a:pathLst>
              <a:path w="547" h="1071">
                <a:moveTo>
                  <a:pt x="350" y="0"/>
                </a:moveTo>
                <a:lnTo>
                  <a:pt x="186" y="0"/>
                </a:lnTo>
                <a:lnTo>
                  <a:pt x="217" y="41"/>
                </a:lnTo>
                <a:lnTo>
                  <a:pt x="312" y="41"/>
                </a:lnTo>
                <a:lnTo>
                  <a:pt x="348" y="106"/>
                </a:lnTo>
                <a:lnTo>
                  <a:pt x="183" y="106"/>
                </a:lnTo>
                <a:lnTo>
                  <a:pt x="217" y="42"/>
                </a:lnTo>
                <a:lnTo>
                  <a:pt x="186" y="1"/>
                </a:lnTo>
                <a:lnTo>
                  <a:pt x="128" y="102"/>
                </a:lnTo>
                <a:lnTo>
                  <a:pt x="97" y="102"/>
                </a:lnTo>
                <a:lnTo>
                  <a:pt x="86" y="137"/>
                </a:lnTo>
                <a:lnTo>
                  <a:pt x="37" y="137"/>
                </a:lnTo>
                <a:lnTo>
                  <a:pt x="36" y="162"/>
                </a:lnTo>
                <a:lnTo>
                  <a:pt x="17" y="162"/>
                </a:lnTo>
                <a:lnTo>
                  <a:pt x="0" y="162"/>
                </a:lnTo>
                <a:lnTo>
                  <a:pt x="0" y="312"/>
                </a:lnTo>
                <a:lnTo>
                  <a:pt x="37" y="313"/>
                </a:lnTo>
                <a:lnTo>
                  <a:pt x="37" y="343"/>
                </a:lnTo>
                <a:lnTo>
                  <a:pt x="84" y="343"/>
                </a:lnTo>
                <a:lnTo>
                  <a:pt x="97" y="381"/>
                </a:lnTo>
                <a:lnTo>
                  <a:pt x="122" y="382"/>
                </a:lnTo>
                <a:lnTo>
                  <a:pt x="125" y="458"/>
                </a:lnTo>
                <a:lnTo>
                  <a:pt x="141" y="458"/>
                </a:lnTo>
                <a:lnTo>
                  <a:pt x="146" y="464"/>
                </a:lnTo>
                <a:lnTo>
                  <a:pt x="146" y="545"/>
                </a:lnTo>
                <a:lnTo>
                  <a:pt x="178" y="545"/>
                </a:lnTo>
                <a:lnTo>
                  <a:pt x="176" y="1002"/>
                </a:lnTo>
                <a:lnTo>
                  <a:pt x="248" y="1070"/>
                </a:lnTo>
                <a:lnTo>
                  <a:pt x="341" y="991"/>
                </a:lnTo>
                <a:lnTo>
                  <a:pt x="308" y="969"/>
                </a:lnTo>
                <a:lnTo>
                  <a:pt x="308" y="942"/>
                </a:lnTo>
                <a:lnTo>
                  <a:pt x="341" y="918"/>
                </a:lnTo>
                <a:lnTo>
                  <a:pt x="308" y="897"/>
                </a:lnTo>
                <a:lnTo>
                  <a:pt x="313" y="889"/>
                </a:lnTo>
                <a:lnTo>
                  <a:pt x="342" y="870"/>
                </a:lnTo>
                <a:lnTo>
                  <a:pt x="347" y="812"/>
                </a:lnTo>
                <a:lnTo>
                  <a:pt x="351" y="807"/>
                </a:lnTo>
                <a:lnTo>
                  <a:pt x="307" y="772"/>
                </a:lnTo>
                <a:lnTo>
                  <a:pt x="307" y="742"/>
                </a:lnTo>
                <a:lnTo>
                  <a:pt x="342" y="708"/>
                </a:lnTo>
                <a:lnTo>
                  <a:pt x="308" y="677"/>
                </a:lnTo>
                <a:lnTo>
                  <a:pt x="308" y="646"/>
                </a:lnTo>
                <a:lnTo>
                  <a:pt x="341" y="606"/>
                </a:lnTo>
                <a:lnTo>
                  <a:pt x="347" y="542"/>
                </a:lnTo>
                <a:lnTo>
                  <a:pt x="387" y="542"/>
                </a:lnTo>
                <a:lnTo>
                  <a:pt x="387" y="455"/>
                </a:lnTo>
                <a:lnTo>
                  <a:pt x="411" y="455"/>
                </a:lnTo>
                <a:lnTo>
                  <a:pt x="411" y="378"/>
                </a:lnTo>
                <a:lnTo>
                  <a:pt x="438" y="378"/>
                </a:lnTo>
                <a:lnTo>
                  <a:pt x="450" y="341"/>
                </a:lnTo>
                <a:lnTo>
                  <a:pt x="505" y="341"/>
                </a:lnTo>
                <a:lnTo>
                  <a:pt x="505" y="310"/>
                </a:lnTo>
                <a:lnTo>
                  <a:pt x="546" y="310"/>
                </a:lnTo>
                <a:lnTo>
                  <a:pt x="546" y="159"/>
                </a:lnTo>
                <a:lnTo>
                  <a:pt x="506" y="159"/>
                </a:lnTo>
                <a:lnTo>
                  <a:pt x="506" y="137"/>
                </a:lnTo>
                <a:lnTo>
                  <a:pt x="459" y="137"/>
                </a:lnTo>
                <a:lnTo>
                  <a:pt x="449" y="127"/>
                </a:lnTo>
                <a:lnTo>
                  <a:pt x="438" y="102"/>
                </a:lnTo>
                <a:lnTo>
                  <a:pt x="411" y="102"/>
                </a:lnTo>
                <a:lnTo>
                  <a:pt x="350" y="0"/>
                </a:lnTo>
              </a:path>
            </a:pathLst>
          </a:custGeom>
          <a:solidFill>
            <a:srgbClr val="438E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rnd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21" name="文本框 21"/>
          <p:cNvSpPr txBox="1"/>
          <p:nvPr/>
        </p:nvSpPr>
        <p:spPr>
          <a:xfrm>
            <a:off x="848544" y="4493252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的私钥：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PR(</a:t>
            </a:r>
            <a:r>
              <a:rPr lang="en-US" altLang="zh-CN" sz="1800" b="1" i="1" dirty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22" name="Picture 17" descr="D:\Program Files\Microsoft Office\Clipart\Popular\key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690" y="2886280"/>
            <a:ext cx="254705" cy="647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文本框 21"/>
          <p:cNvSpPr txBox="1"/>
          <p:nvPr/>
        </p:nvSpPr>
        <p:spPr>
          <a:xfrm>
            <a:off x="1342054" y="276848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发送方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A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4" name="文本框 21"/>
          <p:cNvSpPr txBox="1"/>
          <p:nvPr/>
        </p:nvSpPr>
        <p:spPr>
          <a:xfrm>
            <a:off x="7385508" y="2587980"/>
            <a:ext cx="199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的公钥：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PU(</a:t>
            </a:r>
            <a:r>
              <a:rPr lang="en-US" altLang="zh-CN" sz="1800" b="1" i="1" dirty="0">
                <a:latin typeface="Times New Roman" panose="02020603050405020304" pitchFamily="18" charset="0"/>
                <a:ea typeface="+mn-ea"/>
              </a:rPr>
              <a:t>K</a:t>
            </a:r>
            <a:r>
              <a:rPr lang="en-US" altLang="zh-CN" sz="1800" b="1" i="1" baseline="-25000" dirty="0">
                <a:latin typeface="Times New Roman" panose="02020603050405020304" pitchFamily="18" charset="0"/>
                <a:ea typeface="+mn-ea"/>
              </a:rPr>
              <a:t>A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  <a:endParaRPr lang="zh-CN" altLang="en-US" sz="1800" b="1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5" name="文本框 21"/>
          <p:cNvSpPr txBox="1"/>
          <p:nvPr/>
        </p:nvSpPr>
        <p:spPr>
          <a:xfrm>
            <a:off x="8597659" y="3072428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接收方</a:t>
            </a:r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B</a:t>
            </a:r>
            <a:endParaRPr lang="zh-CN" altLang="en-US" sz="18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3100176" y="4686691"/>
            <a:ext cx="1152128" cy="54710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3278939" y="4758699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签名值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696933" y="3757276"/>
            <a:ext cx="1132456" cy="61088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791107" y="389460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签名值</a:t>
            </a:r>
          </a:p>
        </p:txBody>
      </p:sp>
      <p:cxnSp>
        <p:nvCxnSpPr>
          <p:cNvPr id="45" name="肘形连接符 44"/>
          <p:cNvCxnSpPr>
            <a:stCxn id="46" idx="3"/>
            <a:endCxn id="67" idx="1"/>
          </p:cNvCxnSpPr>
          <p:nvPr/>
        </p:nvCxnSpPr>
        <p:spPr bwMode="auto">
          <a:xfrm flipV="1">
            <a:off x="5830993" y="3452721"/>
            <a:ext cx="382738" cy="16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箭头连接符 47"/>
          <p:cNvCxnSpPr>
            <a:stCxn id="15" idx="2"/>
            <a:endCxn id="50" idx="0"/>
          </p:cNvCxnSpPr>
          <p:nvPr/>
        </p:nvCxnSpPr>
        <p:spPr bwMode="auto">
          <a:xfrm>
            <a:off x="8363837" y="4398659"/>
            <a:ext cx="0" cy="37051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矩形 49"/>
          <p:cNvSpPr/>
          <p:nvPr/>
        </p:nvSpPr>
        <p:spPr bwMode="auto">
          <a:xfrm>
            <a:off x="7787773" y="4769178"/>
            <a:ext cx="1152128" cy="63759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1" name="文本框 27"/>
          <p:cNvSpPr txBox="1"/>
          <p:nvPr/>
        </p:nvSpPr>
        <p:spPr>
          <a:xfrm>
            <a:off x="7859781" y="4902715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摘要值</a:t>
            </a:r>
            <a:r>
              <a:rPr lang="en-US" altLang="zh-CN" sz="1800" b="1" i="1" dirty="0">
                <a:latin typeface="Times New Roman" panose="02020603050405020304" pitchFamily="18" charset="0"/>
                <a:ea typeface="+mn-ea"/>
              </a:rPr>
              <a:t>S’</a:t>
            </a:r>
            <a:endParaRPr lang="zh-CN" altLang="en-US" sz="1800" b="1" i="1" dirty="0">
              <a:latin typeface="Times New Roman" panose="02020603050405020304" pitchFamily="18" charset="0"/>
              <a:ea typeface="+mn-ea"/>
            </a:endParaRPr>
          </a:p>
        </p:txBody>
      </p:sp>
      <p:cxnSp>
        <p:nvCxnSpPr>
          <p:cNvPr id="53" name="肘形连接符 52"/>
          <p:cNvCxnSpPr>
            <a:stCxn id="42" idx="3"/>
            <a:endCxn id="16" idx="1"/>
          </p:cNvCxnSpPr>
          <p:nvPr/>
        </p:nvCxnSpPr>
        <p:spPr bwMode="auto">
          <a:xfrm flipV="1">
            <a:off x="5829389" y="4060043"/>
            <a:ext cx="1946947" cy="2674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" name="文本框 21"/>
          <p:cNvSpPr txBox="1"/>
          <p:nvPr/>
        </p:nvSpPr>
        <p:spPr>
          <a:xfrm>
            <a:off x="7401272" y="4760440"/>
            <a:ext cx="417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对</a:t>
            </a:r>
            <a:endParaRPr lang="en-US" altLang="zh-CN" sz="1800" b="1" dirty="0">
              <a:latin typeface="Times New Roman" panose="02020603050405020304" pitchFamily="18" charset="0"/>
              <a:ea typeface="+mn-ea"/>
            </a:endParaRPr>
          </a:p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比</a:t>
            </a:r>
          </a:p>
        </p:txBody>
      </p:sp>
      <p:cxnSp>
        <p:nvCxnSpPr>
          <p:cNvPr id="56" name="肘形连接符 55"/>
          <p:cNvCxnSpPr>
            <a:stCxn id="34" idx="3"/>
            <a:endCxn id="46" idx="1"/>
          </p:cNvCxnSpPr>
          <p:nvPr/>
        </p:nvCxnSpPr>
        <p:spPr bwMode="auto">
          <a:xfrm>
            <a:off x="4260768" y="2187936"/>
            <a:ext cx="434561" cy="1266473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肘形连接符 57"/>
          <p:cNvCxnSpPr>
            <a:stCxn id="27" idx="3"/>
            <a:endCxn id="42" idx="1"/>
          </p:cNvCxnSpPr>
          <p:nvPr/>
        </p:nvCxnSpPr>
        <p:spPr bwMode="auto">
          <a:xfrm flipV="1">
            <a:off x="4252304" y="4062717"/>
            <a:ext cx="444629" cy="897526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矩形 33"/>
          <p:cNvSpPr/>
          <p:nvPr/>
        </p:nvSpPr>
        <p:spPr bwMode="auto">
          <a:xfrm>
            <a:off x="3097256" y="1878380"/>
            <a:ext cx="1163512" cy="61911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文件</a:t>
            </a:r>
            <a:endParaRPr kumimoji="1" lang="en-US" altLang="zh-CN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</a:t>
            </a:r>
          </a:p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/>
              <a:t>xxxxxxxxxx</a:t>
            </a:r>
            <a:endParaRPr lang="en-US" altLang="zh-CN" sz="1400" dirty="0"/>
          </a:p>
        </p:txBody>
      </p:sp>
      <p:sp>
        <p:nvSpPr>
          <p:cNvPr id="40" name="矩形 39"/>
          <p:cNvSpPr/>
          <p:nvPr/>
        </p:nvSpPr>
        <p:spPr bwMode="auto">
          <a:xfrm>
            <a:off x="3108640" y="2742475"/>
            <a:ext cx="1152128" cy="68632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080792" y="288649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Hash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算法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4695329" y="3144853"/>
            <a:ext cx="1135664" cy="619112"/>
          </a:xfrm>
          <a:prstGeom prst="rect">
            <a:avLst/>
          </a:prstGeom>
          <a:gradFill>
            <a:gsLst>
              <a:gs pos="100000">
                <a:schemeClr val="bg1"/>
              </a:gs>
              <a:gs pos="0">
                <a:schemeClr val="bg1">
                  <a:lumMod val="75000"/>
                </a:schemeClr>
              </a:gs>
            </a:gsLst>
            <a:lin ang="5400000" scaled="0"/>
          </a:gra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文件</a:t>
            </a:r>
            <a:endParaRPr kumimoji="1" lang="en-US" altLang="zh-CN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rPr>
              <a:t>—————</a:t>
            </a:r>
          </a:p>
          <a:p>
            <a:pPr marL="0" marR="0" indent="0" algn="l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400" dirty="0" err="1"/>
              <a:t>xxxxxxxxxx</a:t>
            </a:r>
            <a:endParaRPr lang="en-US" altLang="zh-CN" sz="1400" dirty="0"/>
          </a:p>
        </p:txBody>
      </p:sp>
      <p:cxnSp>
        <p:nvCxnSpPr>
          <p:cNvPr id="38" name="直接箭头连接符 37"/>
          <p:cNvCxnSpPr>
            <a:stCxn id="34" idx="2"/>
            <a:endCxn id="40" idx="0"/>
          </p:cNvCxnSpPr>
          <p:nvPr/>
        </p:nvCxnSpPr>
        <p:spPr bwMode="auto">
          <a:xfrm>
            <a:off x="3679012" y="2497492"/>
            <a:ext cx="5692" cy="24498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" name="矩形 65"/>
          <p:cNvSpPr/>
          <p:nvPr/>
        </p:nvSpPr>
        <p:spPr bwMode="auto">
          <a:xfrm>
            <a:off x="6241579" y="3115608"/>
            <a:ext cx="1152128" cy="63497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6213731" y="3246531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en-US" altLang="zh-CN" sz="1800" b="1" dirty="0">
                <a:latin typeface="Times New Roman" panose="02020603050405020304" pitchFamily="18" charset="0"/>
                <a:ea typeface="+mn-ea"/>
              </a:rPr>
              <a:t>Hash</a:t>
            </a:r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算法</a:t>
            </a:r>
          </a:p>
        </p:txBody>
      </p:sp>
      <p:cxnSp>
        <p:nvCxnSpPr>
          <p:cNvPr id="74" name="直接箭头连接符 73"/>
          <p:cNvCxnSpPr>
            <a:stCxn id="66" idx="2"/>
            <a:endCxn id="52" idx="0"/>
          </p:cNvCxnSpPr>
          <p:nvPr/>
        </p:nvCxnSpPr>
        <p:spPr bwMode="auto">
          <a:xfrm>
            <a:off x="6817643" y="3750587"/>
            <a:ext cx="7565" cy="10257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矩形 74"/>
          <p:cNvSpPr/>
          <p:nvPr/>
        </p:nvSpPr>
        <p:spPr bwMode="auto">
          <a:xfrm>
            <a:off x="4520952" y="2814483"/>
            <a:ext cx="1440160" cy="1728403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ys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249144" y="4776322"/>
            <a:ext cx="1152128" cy="63759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55" name="文本框 27"/>
          <p:cNvSpPr txBox="1"/>
          <p:nvPr/>
        </p:nvSpPr>
        <p:spPr>
          <a:xfrm>
            <a:off x="6321153" y="4920338"/>
            <a:ext cx="108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ahoma" pitchFamily="34" charset="0"/>
                <a:ea typeface="宋体" pitchFamily="2" charset="-122"/>
                <a:cs typeface="+mn-cs"/>
              </a:defRPr>
            </a:lvl9pPr>
          </a:lstStyle>
          <a:p>
            <a:r>
              <a:rPr lang="zh-CN" altLang="en-US" sz="1800" b="1" dirty="0">
                <a:latin typeface="Times New Roman" panose="02020603050405020304" pitchFamily="18" charset="0"/>
                <a:ea typeface="+mn-ea"/>
              </a:rPr>
              <a:t>摘要值</a:t>
            </a:r>
            <a:r>
              <a:rPr lang="en-US" altLang="zh-CN" sz="1800" b="1" i="1" dirty="0">
                <a:latin typeface="Times New Roman" panose="02020603050405020304" pitchFamily="18" charset="0"/>
              </a:rPr>
              <a:t>S</a:t>
            </a:r>
            <a:endParaRPr lang="zh-CN" altLang="en-US" sz="1800" b="1" i="1" dirty="0">
              <a:latin typeface="Times New Roman" panose="02020603050405020304" pitchFamily="18" charset="0"/>
            </a:endParaRPr>
          </a:p>
        </p:txBody>
      </p:sp>
      <p:cxnSp>
        <p:nvCxnSpPr>
          <p:cNvPr id="57" name="直接箭头连接符 56"/>
          <p:cNvCxnSpPr>
            <a:stCxn id="50" idx="1"/>
            <a:endCxn id="54" idx="1"/>
          </p:cNvCxnSpPr>
          <p:nvPr/>
        </p:nvCxnSpPr>
        <p:spPr bwMode="auto">
          <a:xfrm flipH="1" flipV="1">
            <a:off x="7401272" y="5083606"/>
            <a:ext cx="386501" cy="43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27066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7967238" cy="762000"/>
          </a:xfrm>
        </p:spPr>
        <p:txBody>
          <a:bodyPr/>
          <a:lstStyle/>
          <a:p>
            <a:r>
              <a:rPr lang="en-US" altLang="zh-CN" sz="6000" dirty="0"/>
              <a:t>2.</a:t>
            </a:r>
            <a:r>
              <a:rPr lang="zh-CN" altLang="en-US" sz="6000" dirty="0"/>
              <a:t>散列函数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/>
              <a:t>/20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659297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FFFF00"/>
                </a:solidFill>
                <a:latin typeface="+mn-ea"/>
              </a:rPr>
              <a:t>2.1 </a:t>
            </a:r>
            <a:r>
              <a:rPr lang="zh-CN" altLang="en-US" dirty="0">
                <a:solidFill>
                  <a:srgbClr val="FFFF00"/>
                </a:solidFill>
                <a:latin typeface="+mn-ea"/>
              </a:rPr>
              <a:t>什么是散列函数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散列函数</a:t>
            </a:r>
            <a:r>
              <a:rPr lang="en-US" altLang="zh-CN" sz="2800" i="1" dirty="0">
                <a:latin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</a:rPr>
              <a:t>是一个公开函数，可以将任意长的消息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映射为较短的、固定长度的一个值</a:t>
            </a:r>
            <a:r>
              <a:rPr lang="en-US" altLang="zh-CN" sz="2800" i="1" dirty="0">
                <a:latin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en-US" altLang="zh-CN" sz="2800" i="1" dirty="0">
                <a:latin typeface="Times New Roman" panose="02020603050405020304" pitchFamily="18" charset="0"/>
              </a:rPr>
              <a:t>H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称为散列值、消息摘要，是消息中所有比特根据函数产生的摘要值，具有错误检测的能力。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l"/>
            </a:pPr>
            <a:r>
              <a:rPr lang="zh-CN" altLang="en-US" sz="2800" dirty="0">
                <a:latin typeface="Times New Roman" panose="02020603050405020304" pitchFamily="18" charset="0"/>
              </a:rPr>
              <a:t>散列函数的目的是为文件、报文或其它的数据块产生数据“指纹”，用于数据完整性检测。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29228"/>
      </p:ext>
    </p:extLst>
  </p:cSld>
  <p:clrMapOvr>
    <a:masterClrMapping/>
  </p:clrMapOvr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10541</TotalTime>
  <Words>1347</Words>
  <Application>Microsoft Office PowerPoint</Application>
  <PresentationFormat>A4 纸张(210x297 毫米)</PresentationFormat>
  <Paragraphs>209</Paragraphs>
  <Slides>20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楷体_GB2312</vt:lpstr>
      <vt:lpstr>微软雅黑</vt:lpstr>
      <vt:lpstr>Arial</vt:lpstr>
      <vt:lpstr>Calibri</vt:lpstr>
      <vt:lpstr>Tahoma</vt:lpstr>
      <vt:lpstr>Times New Roman</vt:lpstr>
      <vt:lpstr>Wingdings</vt:lpstr>
      <vt:lpstr>安全导论</vt:lpstr>
      <vt:lpstr>1_安全导论</vt:lpstr>
      <vt:lpstr>自定义设计方案</vt:lpstr>
      <vt:lpstr>第9讲 数字签名与散列函数</vt:lpstr>
      <vt:lpstr>大  纲</vt:lpstr>
      <vt:lpstr>1.数字签名</vt:lpstr>
      <vt:lpstr>1.数字签名</vt:lpstr>
      <vt:lpstr>1.数字签名</vt:lpstr>
      <vt:lpstr>1.数字签名</vt:lpstr>
      <vt:lpstr>1.数字签名</vt:lpstr>
      <vt:lpstr>1.数字签名</vt:lpstr>
      <vt:lpstr>2.散列函数</vt:lpstr>
      <vt:lpstr>2.散列函数</vt:lpstr>
      <vt:lpstr>2.散列函数</vt:lpstr>
      <vt:lpstr>2.散列函数</vt:lpstr>
      <vt:lpstr>3.SHA</vt:lpstr>
      <vt:lpstr>3.SHA</vt:lpstr>
      <vt:lpstr>3.SHA</vt:lpstr>
      <vt:lpstr>3.SHA</vt:lpstr>
      <vt:lpstr>3.SHA</vt:lpstr>
      <vt:lpstr>3.SHA</vt:lpstr>
      <vt:lpstr>3.SHA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王 曦</cp:lastModifiedBy>
  <cp:revision>784</cp:revision>
  <cp:lastPrinted>2014-08-23T14:47:45Z</cp:lastPrinted>
  <dcterms:created xsi:type="dcterms:W3CDTF">2003-05-17T02:00:08Z</dcterms:created>
  <dcterms:modified xsi:type="dcterms:W3CDTF">2022-12-26T13:10:31Z</dcterms:modified>
</cp:coreProperties>
</file>