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6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0"/>
  </p:notesMasterIdLst>
  <p:handoutMasterIdLst>
    <p:handoutMasterId r:id="rId111"/>
  </p:handoutMasterIdLst>
  <p:sldIdLst>
    <p:sldId id="408" r:id="rId2"/>
    <p:sldId id="2936" r:id="rId3"/>
    <p:sldId id="3057" r:id="rId4"/>
    <p:sldId id="2960" r:id="rId5"/>
    <p:sldId id="3009" r:id="rId6"/>
    <p:sldId id="552" r:id="rId7"/>
    <p:sldId id="3010" r:id="rId8"/>
    <p:sldId id="3012" r:id="rId9"/>
    <p:sldId id="2977" r:id="rId10"/>
    <p:sldId id="3013" r:id="rId11"/>
    <p:sldId id="3014" r:id="rId12"/>
    <p:sldId id="2959" r:id="rId13"/>
    <p:sldId id="546" r:id="rId14"/>
    <p:sldId id="547" r:id="rId15"/>
    <p:sldId id="2978" r:id="rId16"/>
    <p:sldId id="3015" r:id="rId17"/>
    <p:sldId id="2982" r:id="rId18"/>
    <p:sldId id="543" r:id="rId19"/>
    <p:sldId id="544" r:id="rId20"/>
    <p:sldId id="2976" r:id="rId21"/>
    <p:sldId id="2980" r:id="rId22"/>
    <p:sldId id="3054" r:id="rId23"/>
    <p:sldId id="3107" r:id="rId24"/>
    <p:sldId id="3017" r:id="rId25"/>
    <p:sldId id="3018" r:id="rId26"/>
    <p:sldId id="2975" r:id="rId27"/>
    <p:sldId id="3019" r:id="rId28"/>
    <p:sldId id="2997" r:id="rId29"/>
    <p:sldId id="3020" r:id="rId30"/>
    <p:sldId id="2998" r:id="rId31"/>
    <p:sldId id="3060" r:id="rId32"/>
    <p:sldId id="3061" r:id="rId33"/>
    <p:sldId id="3062" r:id="rId34"/>
    <p:sldId id="3113" r:id="rId35"/>
    <p:sldId id="3063" r:id="rId36"/>
    <p:sldId id="3064" r:id="rId37"/>
    <p:sldId id="3065" r:id="rId38"/>
    <p:sldId id="3066" r:id="rId39"/>
    <p:sldId id="3108" r:id="rId40"/>
    <p:sldId id="3109" r:id="rId41"/>
    <p:sldId id="3070" r:id="rId42"/>
    <p:sldId id="2966" r:id="rId43"/>
    <p:sldId id="2965" r:id="rId44"/>
    <p:sldId id="534" r:id="rId45"/>
    <p:sldId id="586" r:id="rId46"/>
    <p:sldId id="434" r:id="rId47"/>
    <p:sldId id="3098" r:id="rId48"/>
    <p:sldId id="2973" r:id="rId49"/>
    <p:sldId id="2968" r:id="rId50"/>
    <p:sldId id="2970" r:id="rId51"/>
    <p:sldId id="2969" r:id="rId52"/>
    <p:sldId id="2971" r:id="rId53"/>
    <p:sldId id="2972" r:id="rId54"/>
    <p:sldId id="3073" r:id="rId55"/>
    <p:sldId id="3074" r:id="rId56"/>
    <p:sldId id="3112" r:id="rId57"/>
    <p:sldId id="3021" r:id="rId58"/>
    <p:sldId id="532" r:id="rId59"/>
    <p:sldId id="2999" r:id="rId60"/>
    <p:sldId id="3022" r:id="rId61"/>
    <p:sldId id="3110" r:id="rId62"/>
    <p:sldId id="3055" r:id="rId63"/>
    <p:sldId id="3004" r:id="rId64"/>
    <p:sldId id="3056" r:id="rId65"/>
    <p:sldId id="3111" r:id="rId66"/>
    <p:sldId id="319" r:id="rId67"/>
    <p:sldId id="535" r:id="rId68"/>
    <p:sldId id="2979" r:id="rId69"/>
    <p:sldId id="3076" r:id="rId70"/>
    <p:sldId id="3077" r:id="rId71"/>
    <p:sldId id="3081" r:id="rId72"/>
    <p:sldId id="3114" r:id="rId73"/>
    <p:sldId id="3082" r:id="rId74"/>
    <p:sldId id="3083" r:id="rId75"/>
    <p:sldId id="3078" r:id="rId76"/>
    <p:sldId id="3079" r:id="rId77"/>
    <p:sldId id="3084" r:id="rId78"/>
    <p:sldId id="3086" r:id="rId79"/>
    <p:sldId id="3087" r:id="rId80"/>
    <p:sldId id="3094" r:id="rId81"/>
    <p:sldId id="3092" r:id="rId82"/>
    <p:sldId id="3093" r:id="rId83"/>
    <p:sldId id="3088" r:id="rId84"/>
    <p:sldId id="3090" r:id="rId85"/>
    <p:sldId id="3091" r:id="rId86"/>
    <p:sldId id="3095" r:id="rId87"/>
    <p:sldId id="333" r:id="rId88"/>
    <p:sldId id="3096" r:id="rId89"/>
    <p:sldId id="3115" r:id="rId90"/>
    <p:sldId id="3099" r:id="rId91"/>
    <p:sldId id="3100" r:id="rId92"/>
    <p:sldId id="3023" r:id="rId93"/>
    <p:sldId id="3101" r:id="rId94"/>
    <p:sldId id="3024" r:id="rId95"/>
    <p:sldId id="3025" r:id="rId96"/>
    <p:sldId id="3026" r:id="rId97"/>
    <p:sldId id="3097" r:id="rId98"/>
    <p:sldId id="3102" r:id="rId99"/>
    <p:sldId id="288" r:id="rId100"/>
    <p:sldId id="3028" r:id="rId101"/>
    <p:sldId id="3103" r:id="rId102"/>
    <p:sldId id="3105" r:id="rId103"/>
    <p:sldId id="3106" r:id="rId104"/>
    <p:sldId id="3071" r:id="rId105"/>
    <p:sldId id="3072" r:id="rId106"/>
    <p:sldId id="3117" r:id="rId107"/>
    <p:sldId id="3118" r:id="rId108"/>
    <p:sldId id="3042" r:id="rId109"/>
  </p:sldIdLst>
  <p:sldSz cx="9144000" cy="6858000" type="screen4x3"/>
  <p:notesSz cx="7053263" cy="93091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2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2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00"/>
    <a:srgbClr val="0033CC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2512" autoAdjust="0"/>
  </p:normalViewPr>
  <p:slideViewPr>
    <p:cSldViewPr>
      <p:cViewPr varScale="1">
        <p:scale>
          <a:sx n="52" d="100"/>
          <a:sy n="52" d="100"/>
        </p:scale>
        <p:origin x="114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16"/>
    </p:cViewPr>
  </p:sorterViewPr>
  <p:notesViewPr>
    <p:cSldViewPr>
      <p:cViewPr varScale="1">
        <p:scale>
          <a:sx n="40" d="100"/>
          <a:sy n="40" d="100"/>
        </p:scale>
        <p:origin x="-2194" y="-72"/>
      </p:cViewPr>
      <p:guideLst>
        <p:guide orient="horz" pos="2932"/>
        <p:guide pos="22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commentAuthors" Target="commentAuthor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notesMaster" Target="notesMasters/notesMaster1.xml"/><Relationship Id="rId115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63.xml"/><Relationship Id="rId13" Type="http://schemas.openxmlformats.org/officeDocument/2006/relationships/slide" Target="slides/slide72.xml"/><Relationship Id="rId18" Type="http://schemas.openxmlformats.org/officeDocument/2006/relationships/slide" Target="slides/slide77.xml"/><Relationship Id="rId26" Type="http://schemas.openxmlformats.org/officeDocument/2006/relationships/slide" Target="slides/slide96.xml"/><Relationship Id="rId3" Type="http://schemas.openxmlformats.org/officeDocument/2006/relationships/slide" Target="slides/slide28.xml"/><Relationship Id="rId21" Type="http://schemas.openxmlformats.org/officeDocument/2006/relationships/slide" Target="slides/slide91.xml"/><Relationship Id="rId7" Type="http://schemas.openxmlformats.org/officeDocument/2006/relationships/slide" Target="slides/slide62.xml"/><Relationship Id="rId12" Type="http://schemas.openxmlformats.org/officeDocument/2006/relationships/slide" Target="slides/slide71.xml"/><Relationship Id="rId17" Type="http://schemas.openxmlformats.org/officeDocument/2006/relationships/slide" Target="slides/slide76.xml"/><Relationship Id="rId25" Type="http://schemas.openxmlformats.org/officeDocument/2006/relationships/slide" Target="slides/slide95.xml"/><Relationship Id="rId2" Type="http://schemas.openxmlformats.org/officeDocument/2006/relationships/slide" Target="slides/slide8.xml"/><Relationship Id="rId16" Type="http://schemas.openxmlformats.org/officeDocument/2006/relationships/slide" Target="slides/slide75.xml"/><Relationship Id="rId20" Type="http://schemas.openxmlformats.org/officeDocument/2006/relationships/slide" Target="slides/slide90.xml"/><Relationship Id="rId1" Type="http://schemas.openxmlformats.org/officeDocument/2006/relationships/slide" Target="slides/slide7.xml"/><Relationship Id="rId6" Type="http://schemas.openxmlformats.org/officeDocument/2006/relationships/slide" Target="slides/slide61.xml"/><Relationship Id="rId11" Type="http://schemas.openxmlformats.org/officeDocument/2006/relationships/slide" Target="slides/slide68.xml"/><Relationship Id="rId24" Type="http://schemas.openxmlformats.org/officeDocument/2006/relationships/slide" Target="slides/slide94.xml"/><Relationship Id="rId5" Type="http://schemas.openxmlformats.org/officeDocument/2006/relationships/slide" Target="slides/slide60.xml"/><Relationship Id="rId15" Type="http://schemas.openxmlformats.org/officeDocument/2006/relationships/slide" Target="slides/slide74.xml"/><Relationship Id="rId23" Type="http://schemas.openxmlformats.org/officeDocument/2006/relationships/slide" Target="slides/slide93.xml"/><Relationship Id="rId10" Type="http://schemas.openxmlformats.org/officeDocument/2006/relationships/slide" Target="slides/slide65.xml"/><Relationship Id="rId19" Type="http://schemas.openxmlformats.org/officeDocument/2006/relationships/slide" Target="slides/slide78.xml"/><Relationship Id="rId4" Type="http://schemas.openxmlformats.org/officeDocument/2006/relationships/slide" Target="slides/slide57.xml"/><Relationship Id="rId9" Type="http://schemas.openxmlformats.org/officeDocument/2006/relationships/slide" Target="slides/slide64.xml"/><Relationship Id="rId14" Type="http://schemas.openxmlformats.org/officeDocument/2006/relationships/slide" Target="slides/slide73.xml"/><Relationship Id="rId22" Type="http://schemas.openxmlformats.org/officeDocument/2006/relationships/slide" Target="slides/slide92.xml"/><Relationship Id="rId27" Type="http://schemas.openxmlformats.org/officeDocument/2006/relationships/slide" Target="slides/slide9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6DDA489-5CA9-42AC-87B5-EC6CC08386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BFC0E0-53C5-48C9-8D8B-44EE296BEE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95738" y="0"/>
            <a:ext cx="3055937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CACD4E5C-7694-4C1D-A680-E1D8703E6176}" type="datetimeFigureOut">
              <a:rPr lang="zh-CN" altLang="en-US"/>
              <a:pPr>
                <a:defRPr/>
              </a:pPr>
              <a:t>2024/2/29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BAF90B-F5BC-4C64-B964-7D061D5AD06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A8F92B-09B1-4BAB-85D5-AD49FB3979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95738" y="8842375"/>
            <a:ext cx="3055937" cy="465138"/>
          </a:xfrm>
          <a:prstGeom prst="rect">
            <a:avLst/>
          </a:prstGeom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38EC63C6-01A6-4CCC-BA52-6C0016C110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E815836-6893-47BF-BF99-B202F59B3D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70F3E2-B6C6-48C3-9597-6C8DB5BB536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95738" y="0"/>
            <a:ext cx="3055937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812FDD5B-07F5-485A-A1E1-007F0A3B4DB8}" type="datetimeFigureOut">
              <a:rPr lang="zh-CN" altLang="en-US"/>
              <a:pPr>
                <a:defRPr/>
              </a:pPr>
              <a:t>2024/2/29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0C818B51-FB66-41DC-A460-8C3C04DD01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95074656-E628-4F43-8311-8A300EABE9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4850" y="4421188"/>
            <a:ext cx="5643563" cy="4189412"/>
          </a:xfrm>
          <a:prstGeom prst="rect">
            <a:avLst/>
          </a:prstGeom>
        </p:spPr>
        <p:txBody>
          <a:bodyPr vert="horz" lIns="93497" tIns="46749" rIns="93497" bIns="46749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24EFC2-612D-49FC-99F1-53061A4FF4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4CD612-98FB-43F2-8E6D-0693C10EBD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95738" y="8842375"/>
            <a:ext cx="3055937" cy="465138"/>
          </a:xfrm>
          <a:prstGeom prst="rect">
            <a:avLst/>
          </a:prstGeom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E2886F1E-DF14-4423-9EAE-CA0AC5D32B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530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>
              <a:ea typeface="宋体" charset="-122"/>
            </a:endParaRPr>
          </a:p>
        </p:txBody>
      </p:sp>
      <p:sp>
        <p:nvSpPr>
          <p:cNvPr id="2253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215F2EB-4EF9-4FE0-92BA-658BE8B77B91}" type="slidenum">
              <a:rPr lang="en-US" altLang="zh-CN" smtClean="0">
                <a:ea typeface="宋体" charset="-122"/>
              </a:rPr>
              <a:pPr/>
              <a:t>2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3955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535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http://c.biancheng.net/view/2397.html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435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036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6674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5810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216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4638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8036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6100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989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5810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8114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https://docs.python.org/zh-cn/3.10/library/stdtypes.html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6074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https://docs.python.org/zh-cn/3.10/library/stdtypes.html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9198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104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2848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105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2886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106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2780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107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737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518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339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043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i="0" dirty="0">
                <a:solidFill>
                  <a:srgbClr val="FF0000"/>
                </a:solidFill>
              </a:rPr>
              <a:t>注：十进制整数前不能加</a:t>
            </a:r>
            <a:r>
              <a:rPr lang="en-US" altLang="zh-CN" sz="1200" i="0" dirty="0">
                <a:solidFill>
                  <a:srgbClr val="FF0000"/>
                </a:solidFill>
              </a:rPr>
              <a:t>0</a:t>
            </a:r>
            <a:r>
              <a:rPr lang="zh-CN" altLang="en-US" sz="1200" i="0" dirty="0">
                <a:solidFill>
                  <a:srgbClr val="FF0000"/>
                </a:solidFill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432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205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360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240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>
            <a:extLst>
              <a:ext uri="{FF2B5EF4-FFF2-40B4-BE49-F238E27FC236}">
                <a16:creationId xmlns:a16="http://schemas.microsoft.com/office/drawing/2014/main" id="{BC8DE780-610B-4008-8E72-25884B50F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589338"/>
            <a:ext cx="77724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2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33475"/>
            <a:ext cx="7772400" cy="2339975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1675" y="3833813"/>
            <a:ext cx="7756525" cy="1600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34EAFF-A8E2-45EE-A57D-8D167A0DED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36BBAD-8BB2-49CE-A7B1-BF91DEC311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DEA920-43DE-45E4-9929-A62557FF90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AEFB9E9D-B4A0-4754-82A5-D6F3B5F5C0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29361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9F25BD4-43A6-4658-AD94-845FE399DC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D850C8D-6CA9-4D6B-9EAB-8932CFAF00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793927-80C2-4A1D-A722-2DF6B0F029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032941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60039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60039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7FDA43B-58FE-4440-89F6-138D0E9350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D3A674E-0327-4716-8C90-A56F98B209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F9C4D-452E-4A35-9FC2-4446F6F480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196246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920B2E7-C9A8-435D-8207-81D13DC0BF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C552FDF-5124-4879-A6AC-1FBB684EC7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4C918-4673-4FD1-9DE6-62282A0F5C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019220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0A6D034-68FD-41BD-98B9-DE4BC0836D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7EC6100-CCD9-4C2C-949A-CF10BF8013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29EE8-9238-40D9-B914-CD91B7A90F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380557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B6A0732-3534-42BD-B5BA-43131CEEB7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F0439E7-C58E-406E-8BE8-55992C8AD1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D1820-A405-4A5B-8C6B-D4251DE20C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249038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5B09823-5458-4AA2-8873-5E2E0D3F01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BA993A1-60A7-4850-896A-D45AE1D714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0DBA7-4FBC-42A4-BED9-64859011D1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266771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BE9AA11-1C93-42DF-8149-14581DC2E7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B49ECF1-D00D-4561-879C-4396851CB4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17DF36-A72F-4060-B13B-AE7AA71412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297761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84BAE7E8-CCD9-4F53-9D77-1EFCDDAEE6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C8135134-BAEF-4D6A-AE2A-1E9A9C5186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82323-E455-47E7-A754-0A63A55F21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408523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856343D-6C7D-4349-92EF-0AA1D2C42E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6A9E0AF-AAD7-46CE-8EA5-082CFE368A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33F731-DA8A-4C5D-B067-63C1C1E82C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536547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C6E6A3B-0218-4C79-ADD9-851384F5B4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0F1F2E3-7DFE-4382-A3DF-5766B9007B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2653D-44F1-4EAA-B6BF-DA10394E25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64166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7BD2B31-8D2D-4896-8AC1-798F6B9B45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83424D8-0466-423F-B728-EB202D5CCB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>
            <a:extLst>
              <a:ext uri="{FF2B5EF4-FFF2-40B4-BE49-F238E27FC236}">
                <a16:creationId xmlns:a16="http://schemas.microsoft.com/office/drawing/2014/main" id="{ECC09B63-93A1-4EFF-A2AB-A51FF9BBE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125538"/>
            <a:ext cx="7958137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1173" name="Rectangle 5">
            <a:extLst>
              <a:ext uri="{FF2B5EF4-FFF2-40B4-BE49-F238E27FC236}">
                <a16:creationId xmlns:a16="http://schemas.microsoft.com/office/drawing/2014/main" id="{002344CA-3748-4BE0-AE09-12A872D96C6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 i="0"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1174" name="Rectangle 6">
            <a:extLst>
              <a:ext uri="{FF2B5EF4-FFF2-40B4-BE49-F238E27FC236}">
                <a16:creationId xmlns:a16="http://schemas.microsoft.com/office/drawing/2014/main" id="{9B1A2CC4-AE9B-4143-AFDD-447CD53DF83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75" y="6381750"/>
            <a:ext cx="1952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790B65A0-2926-4C69-8321-067D3A66B6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transition/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469900" indent="-469900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>
          <a:solidFill>
            <a:srgbClr val="0033CC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p"/>
        <a:defRPr sz="2000">
          <a:solidFill>
            <a:srgbClr val="009900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zh-cn/3/library/exceptions.html#ValueError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zh-cn/3.10/library/exceptions.html#ValueError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93510091-EB74-466B-85A5-2EC8BAEC572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01675" y="1564680"/>
            <a:ext cx="7772400" cy="1323975"/>
          </a:xfrm>
        </p:spPr>
        <p:txBody>
          <a:bodyPr/>
          <a:lstStyle/>
          <a:p>
            <a:pPr eaLnBrk="1" hangingPunct="1"/>
            <a:r>
              <a:rPr lang="en-US" altLang="zh-CN" sz="6600" dirty="0"/>
              <a:t>Python</a:t>
            </a:r>
            <a:r>
              <a:rPr lang="zh-CN" altLang="en-US" sz="6600" dirty="0"/>
              <a:t>程序设计</a:t>
            </a:r>
            <a:endParaRPr lang="en-US" altLang="zh-CN" sz="4000" dirty="0"/>
          </a:p>
        </p:txBody>
      </p:sp>
      <p:sp>
        <p:nvSpPr>
          <p:cNvPr id="2" name="副标题 1">
            <a:extLst>
              <a:ext uri="{FF2B5EF4-FFF2-40B4-BE49-F238E27FC236}">
                <a16:creationId xmlns:a16="http://schemas.microsoft.com/office/drawing/2014/main" id="{34EA4402-E735-4C6A-8957-B5BA733F81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第</a:t>
            </a:r>
            <a:r>
              <a:rPr lang="en-US" altLang="zh-CN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 </a:t>
            </a:r>
            <a:r>
              <a:rPr lang="zh-CN" alt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章 </a:t>
            </a:r>
            <a:r>
              <a:rPr lang="en-US" altLang="zh-CN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Python</a:t>
            </a:r>
            <a:r>
              <a:rPr lang="zh-CN" alt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基本数据类型</a:t>
            </a:r>
          </a:p>
        </p:txBody>
      </p:sp>
      <p:sp>
        <p:nvSpPr>
          <p:cNvPr id="3" name="Text Box 10">
            <a:extLst>
              <a:ext uri="{FF2B5EF4-FFF2-40B4-BE49-F238E27FC236}">
                <a16:creationId xmlns:a16="http://schemas.microsoft.com/office/drawing/2014/main" id="{5119230B-83E4-420C-81F4-EBB02AEBE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537" y="5434013"/>
            <a:ext cx="86868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sz="2800" b="1" dirty="0">
              <a:latin typeface="楷体_GB2312" pitchFamily="1" charset="-122"/>
              <a:ea typeface="楷体_GB2312" pitchFamily="1" charset="-122"/>
            </a:endParaRPr>
          </a:p>
          <a:p>
            <a:pPr algn="ctr" eaLnBrk="1" hangingPunct="1"/>
            <a:endParaRPr lang="zh-CN" altLang="en-US" sz="2800" b="1" dirty="0">
              <a:latin typeface="楷体_GB2312" pitchFamily="1" charset="-122"/>
              <a:ea typeface="楷体_GB2312" pitchFamily="1" charset="-122"/>
            </a:endParaRPr>
          </a:p>
          <a:p>
            <a:pPr algn="r" eaLnBrk="1" hangingPunct="1"/>
            <a:r>
              <a:rPr lang="zh-CN" altLang="en-US" i="0" dirty="0">
                <a:solidFill>
                  <a:srgbClr val="808080"/>
                </a:solidFill>
                <a:latin typeface="宋体" pitchFamily="2" charset="-122"/>
              </a:rPr>
              <a:t>深圳大学计算机与软件学院</a:t>
            </a:r>
            <a:endParaRPr lang="zh-CN" altLang="en-US" sz="3200" i="0" dirty="0">
              <a:solidFill>
                <a:srgbClr val="80808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400" b="1" kern="1200" dirty="0">
                <a:latin typeface="Tahoma" pitchFamily="34" charset="0"/>
                <a:ea typeface="隶书" pitchFamily="49" charset="-122"/>
                <a:cs typeface="+mn-cs"/>
              </a:rPr>
              <a:t>Python</a:t>
            </a:r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程序结构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98876DA-0991-401F-9309-C40BA83978EC}"/>
              </a:ext>
            </a:extLst>
          </p:cNvPr>
          <p:cNvSpPr txBox="1"/>
          <p:nvPr/>
        </p:nvSpPr>
        <p:spPr>
          <a:xfrm>
            <a:off x="574675" y="1340768"/>
            <a:ext cx="8001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sz="2800" b="0" i="0" dirty="0">
                <a:solidFill>
                  <a:srgbClr val="3D464D"/>
                </a:solidFill>
                <a:latin typeface="+mn-ea"/>
                <a:ea typeface="+mn-ea"/>
              </a:rPr>
              <a:t>P</a:t>
            </a:r>
            <a:r>
              <a:rPr lang="en-US" altLang="zh-CN" sz="2800" b="0" i="0" dirty="0">
                <a:solidFill>
                  <a:srgbClr val="3D464D"/>
                </a:solidFill>
                <a:effectLst/>
                <a:latin typeface="+mn-ea"/>
                <a:ea typeface="+mn-ea"/>
              </a:rPr>
              <a:t>ython</a:t>
            </a:r>
            <a:r>
              <a:rPr lang="zh-CN" altLang="en-US" sz="2800" b="0" i="0" dirty="0">
                <a:solidFill>
                  <a:srgbClr val="3D464D"/>
                </a:solidFill>
                <a:effectLst/>
                <a:latin typeface="+mn-ea"/>
                <a:ea typeface="+mn-ea"/>
              </a:rPr>
              <a:t>使用缩进来表示代码块。</a:t>
            </a:r>
            <a:r>
              <a:rPr lang="en-US" altLang="zh-CN" sz="2800" b="0" i="0" dirty="0">
                <a:solidFill>
                  <a:srgbClr val="3D464D"/>
                </a:solidFill>
                <a:effectLst/>
                <a:latin typeface="+mn-ea"/>
                <a:ea typeface="+mn-ea"/>
              </a:rPr>
              <a:t>C</a:t>
            </a:r>
            <a:r>
              <a:rPr lang="zh-CN" altLang="en-US" sz="2800" b="0" i="0" dirty="0">
                <a:solidFill>
                  <a:srgbClr val="3D464D"/>
                </a:solidFill>
                <a:effectLst/>
                <a:latin typeface="+mn-ea"/>
                <a:ea typeface="+mn-ea"/>
              </a:rPr>
              <a:t>、</a:t>
            </a:r>
            <a:r>
              <a:rPr lang="en-US" altLang="zh-CN" sz="2800" b="0" i="0" dirty="0">
                <a:solidFill>
                  <a:srgbClr val="3D464D"/>
                </a:solidFill>
                <a:effectLst/>
                <a:latin typeface="+mn-ea"/>
                <a:ea typeface="+mn-ea"/>
              </a:rPr>
              <a:t>Java</a:t>
            </a:r>
            <a:r>
              <a:rPr lang="zh-CN" altLang="en-US" sz="2800" b="0" i="0" dirty="0">
                <a:solidFill>
                  <a:srgbClr val="3D464D"/>
                </a:solidFill>
                <a:effectLst/>
                <a:latin typeface="+mn-ea"/>
                <a:ea typeface="+mn-ea"/>
              </a:rPr>
              <a:t>等使用大括号 </a:t>
            </a:r>
            <a:r>
              <a:rPr lang="en-US" altLang="zh-CN" sz="2800" b="0" i="0" dirty="0">
                <a:solidFill>
                  <a:srgbClr val="3D464D"/>
                </a:solidFill>
                <a:effectLst/>
                <a:latin typeface="+mn-ea"/>
                <a:ea typeface="+mn-ea"/>
              </a:rPr>
              <a:t>{} </a:t>
            </a:r>
            <a:r>
              <a:rPr lang="zh-CN" altLang="en-US" sz="2800" b="0" i="0" dirty="0">
                <a:solidFill>
                  <a:srgbClr val="3D464D"/>
                </a:solidFill>
                <a:effectLst/>
                <a:latin typeface="+mn-ea"/>
                <a:ea typeface="+mn-ea"/>
              </a:rPr>
              <a:t>。</a:t>
            </a:r>
            <a:endParaRPr lang="en-US" altLang="zh-CN" sz="2800" b="0" i="0" dirty="0">
              <a:solidFill>
                <a:srgbClr val="3D464D"/>
              </a:solidFill>
              <a:effectLst/>
              <a:latin typeface="+mn-ea"/>
              <a:ea typeface="+mn-ea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p"/>
            </a:pPr>
            <a:endParaRPr lang="en-US" altLang="zh-CN" sz="2800" b="0" i="0" dirty="0">
              <a:solidFill>
                <a:srgbClr val="4D4D4D"/>
              </a:solidFill>
              <a:effectLst/>
              <a:latin typeface="+mn-ea"/>
              <a:ea typeface="+mn-ea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sz="2800" b="0" i="0" dirty="0">
                <a:solidFill>
                  <a:srgbClr val="4D4D4D"/>
                </a:solidFill>
                <a:effectLst/>
                <a:latin typeface="+mn-ea"/>
                <a:ea typeface="+mn-ea"/>
              </a:rPr>
              <a:t>Python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+mn-ea"/>
                <a:ea typeface="+mn-ea"/>
              </a:rPr>
              <a:t>使用缩进对齐组织代码的执行，没有缩进的代码（非函数定义和类定义），都会在载入时自动执行，这些代码，可以认为是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+mn-ea"/>
                <a:ea typeface="+mn-ea"/>
              </a:rPr>
              <a:t>Python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+mn-ea"/>
                <a:ea typeface="+mn-ea"/>
              </a:rPr>
              <a:t>的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+mn-ea"/>
                <a:ea typeface="+mn-ea"/>
              </a:rPr>
              <a:t>main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+mn-ea"/>
                <a:ea typeface="+mn-ea"/>
              </a:rPr>
              <a:t>函数。在代码前可加下图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+mn-ea"/>
                <a:ea typeface="+mn-ea"/>
              </a:rPr>
              <a:t>if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+mn-ea"/>
                <a:ea typeface="+mn-ea"/>
              </a:rPr>
              <a:t>语句。</a:t>
            </a:r>
            <a:endParaRPr lang="zh-CN" altLang="en-US" sz="2800" b="0" dirty="0">
              <a:latin typeface="+mn-ea"/>
              <a:ea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5E44728-5982-D5DB-5F50-E79F00BC9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4580268"/>
            <a:ext cx="6724650" cy="170497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F771D6C-0A21-DA1E-DA91-971E8FAAE7C0}"/>
              </a:ext>
            </a:extLst>
          </p:cNvPr>
          <p:cNvSpPr txBox="1"/>
          <p:nvPr/>
        </p:nvSpPr>
        <p:spPr>
          <a:xfrm>
            <a:off x="2658866" y="1340768"/>
            <a:ext cx="977030" cy="50405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33545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79912" y="242695"/>
            <a:ext cx="2197125" cy="676275"/>
          </a:xfrm>
        </p:spPr>
        <p:txBody>
          <a:bodyPr/>
          <a:lstStyle/>
          <a:p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练习</a:t>
            </a:r>
            <a:r>
              <a:rPr lang="en-US" altLang="zh-CN" sz="4400" b="1" kern="1200" dirty="0">
                <a:latin typeface="Tahoma" pitchFamily="34" charset="0"/>
                <a:ea typeface="隶书" pitchFamily="49" charset="-122"/>
                <a:cs typeface="+mn-cs"/>
              </a:rPr>
              <a:t>7</a:t>
            </a:r>
            <a:endParaRPr lang="zh-CN" altLang="en-US" sz="4400" b="1" kern="1200" dirty="0">
              <a:latin typeface="Tahoma" pitchFamily="34" charset="0"/>
              <a:ea typeface="隶书" pitchFamily="49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476" y="1323599"/>
            <a:ext cx="8885923" cy="2080687"/>
          </a:xfrm>
        </p:spPr>
        <p:txBody>
          <a:bodyPr>
            <a:normAutofit/>
          </a:bodyPr>
          <a:lstStyle/>
          <a:p>
            <a:pPr marL="471487" lvl="1" indent="0">
              <a:buNone/>
            </a:pPr>
            <a:r>
              <a:rPr lang="zh-CN" altLang="en-US" sz="2800" dirty="0">
                <a:solidFill>
                  <a:schemeClr val="tx1"/>
                </a:solidFill>
              </a:rPr>
              <a:t>运行下列程序，理解</a:t>
            </a:r>
            <a:r>
              <a:rPr lang="en-US" altLang="zh-CN" sz="2800" dirty="0">
                <a:solidFill>
                  <a:schemeClr val="tx1"/>
                </a:solidFill>
              </a:rPr>
              <a:t>format</a:t>
            </a:r>
            <a:r>
              <a:rPr lang="zh-CN" altLang="en-US" sz="2800" dirty="0">
                <a:solidFill>
                  <a:schemeClr val="tx1"/>
                </a:solidFill>
              </a:rPr>
              <a:t>方法的格式化操作。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100</a:t>
            </a:fld>
            <a:endParaRPr lang="en-US" altLang="zh-C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F8225F3-718B-4D2A-9F0F-766069E2E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2132856"/>
            <a:ext cx="8197626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num1 =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JetBrains Mono"/>
              </a:rPr>
              <a:t>10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num2 = -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JetBrains Mono"/>
              </a:rPr>
              <a:t>123.235443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JetBrains Mono"/>
              </a:rPr>
              <a:t>'num1 = {:0&gt;10d}, num2 = {:0&gt;10}'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.format(num1,num2))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JetBrains Mono"/>
              </a:rPr>
              <a:t>"num1 = {0:#^10}, num2 = {1:#^10.3f}"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.format(num1,num2))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JetBrains Mono"/>
              </a:rPr>
              <a:t>"num1 = {0:#^10b}, num2 = {1:#^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JetBrains Mono"/>
              </a:rPr>
              <a:t>8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JetBrains Mono"/>
              </a:rPr>
              <a:t>,}"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.format(num1,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JetBrains Mono"/>
              </a:rPr>
              <a:t>123456.78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))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829EDCA-B4F2-402C-AE2D-B4A03565E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75" y="4668216"/>
            <a:ext cx="6661621" cy="1301874"/>
          </a:xfrm>
          <a:prstGeom prst="rect">
            <a:avLst/>
          </a:prstGeom>
        </p:spPr>
      </p:pic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12413196-9296-4D26-9361-FE8F84FA0284}"/>
              </a:ext>
            </a:extLst>
          </p:cNvPr>
          <p:cNvSpPr/>
          <p:nvPr/>
        </p:nvSpPr>
        <p:spPr bwMode="auto">
          <a:xfrm>
            <a:off x="1481299" y="4406998"/>
            <a:ext cx="5754997" cy="578882"/>
          </a:xfrm>
          <a:prstGeom prst="wedgeRoundRectCallout">
            <a:avLst>
              <a:gd name="adj1" fmla="val 27302"/>
              <a:gd name="adj2" fmla="val 159651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实际位数大于指定域宽，不起作用</a:t>
            </a:r>
          </a:p>
        </p:txBody>
      </p:sp>
    </p:spTree>
    <p:extLst>
      <p:ext uri="{BB962C8B-B14F-4D97-AF65-F5344CB8AC3E}">
        <p14:creationId xmlns:p14="http://schemas.microsoft.com/office/powerpoint/2010/main" val="38365514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6" grpId="1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476" y="1348313"/>
            <a:ext cx="8885923" cy="1144583"/>
          </a:xfrm>
        </p:spPr>
        <p:txBody>
          <a:bodyPr>
            <a:normAutofit/>
          </a:bodyPr>
          <a:lstStyle/>
          <a:p>
            <a:pPr marL="985837" lvl="1" indent="-514350">
              <a:buFont typeface="+mj-lt"/>
              <a:buAutoNum type="arabicPeriod" startAt="3"/>
            </a:pPr>
            <a:r>
              <a:rPr lang="en-US" altLang="zh-CN" sz="2800" dirty="0">
                <a:solidFill>
                  <a:schemeClr val="tx1"/>
                </a:solidFill>
              </a:rPr>
              <a:t>f-string</a:t>
            </a:r>
            <a:r>
              <a:rPr lang="zh-CN" altLang="en-US" sz="2800" dirty="0">
                <a:solidFill>
                  <a:schemeClr val="tx1"/>
                </a:solidFill>
              </a:rPr>
              <a:t>格式输出只适用于</a:t>
            </a:r>
            <a:r>
              <a:rPr lang="en-US" altLang="zh-CN" sz="2800" dirty="0">
                <a:solidFill>
                  <a:schemeClr val="tx1"/>
                </a:solidFill>
              </a:rPr>
              <a:t>python 3.5</a:t>
            </a:r>
            <a:r>
              <a:rPr lang="zh-CN" altLang="en-US" sz="2800" dirty="0">
                <a:solidFill>
                  <a:schemeClr val="tx1"/>
                </a:solidFill>
              </a:rPr>
              <a:t>以上版本。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           用</a:t>
            </a:r>
            <a:r>
              <a:rPr lang="en-US" altLang="zh-CN" dirty="0"/>
              <a:t>{}</a:t>
            </a:r>
            <a:r>
              <a:rPr lang="zh-CN" altLang="en-US" dirty="0"/>
              <a:t>表示被替换字段，直接填入替换内容。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101</a:t>
            </a:fld>
            <a:endParaRPr lang="en-US" altLang="zh-C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5137E86-E9F8-49BD-A51C-CF07B3F5D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2797819"/>
            <a:ext cx="902811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b="0" i="0" dirty="0">
                <a:solidFill>
                  <a:srgbClr val="FF0000"/>
                </a:solidFill>
                <a:latin typeface="Arial Unicode MS" panose="020B0604020202020204" pitchFamily="34" charset="-122"/>
                <a:ea typeface="JetBrains Mono"/>
              </a:rPr>
              <a:t>例：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5E1B94D6-01B1-4B87-AB4E-CD48EED24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216" y="2712312"/>
            <a:ext cx="6760184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name =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JetBrains Mono"/>
              </a:rPr>
              <a:t>"wang wei"</a:t>
            </a:r>
            <a:b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s =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JetBrains Mono"/>
              </a:rPr>
              <a:t>f"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{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name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: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JetBrains Mono"/>
              </a:rPr>
              <a:t>&gt;10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}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JetBrains Mono"/>
              </a:rPr>
              <a:t> is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{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JetBrains Mono"/>
              </a:rPr>
              <a:t>5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+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JetBrains Mono"/>
              </a:rPr>
              <a:t>13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: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JetBrains Mono"/>
              </a:rPr>
              <a:t>0&gt;3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}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JetBrains Mono"/>
              </a:rPr>
              <a:t> years old"</a:t>
            </a:r>
            <a:b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JetBrains Mono"/>
              </a:rPr>
              <a:t>f"hi,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{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s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}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JetBrains Mono"/>
              </a:rPr>
              <a:t>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A7C832B-4A64-4B1F-AFB8-B8CEEE599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4735810"/>
            <a:ext cx="5256584" cy="631249"/>
          </a:xfrm>
          <a:prstGeom prst="rect">
            <a:avLst/>
          </a:prstGeom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49B9062-7252-FD00-181B-E8CB52070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5656" y="139279"/>
            <a:ext cx="576064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400" b="1" i="0" dirty="0">
                <a:solidFill>
                  <a:schemeClr val="tx2"/>
                </a:solidFill>
                <a:ea typeface="隶书" pitchFamily="49" charset="-122"/>
                <a:sym typeface="Arial" pitchFamily="34" charset="0"/>
              </a:rPr>
              <a:t>2.5 </a:t>
            </a:r>
            <a:r>
              <a:rPr lang="zh-CN" altLang="en-US" sz="4400" b="1" i="0" dirty="0">
                <a:solidFill>
                  <a:schemeClr val="tx2"/>
                </a:solidFill>
                <a:ea typeface="隶书" pitchFamily="49" charset="-122"/>
                <a:sym typeface="Arial" pitchFamily="34" charset="0"/>
              </a:rPr>
              <a:t>基本输入输出函数</a:t>
            </a:r>
            <a:endParaRPr lang="en-US" altLang="en-US" sz="4400" b="1" i="0" dirty="0">
              <a:solidFill>
                <a:schemeClr val="tx2"/>
              </a:solidFill>
              <a:ea typeface="隶书" pitchFamily="49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259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102</a:t>
            </a:fld>
            <a:endParaRPr lang="en-US" altLang="zh-C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5137E86-E9F8-49BD-A51C-CF07B3F5D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793" y="1250757"/>
            <a:ext cx="8587607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p"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最具特色的是用缩进表示代码块，使用单个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tabLst/>
            </a:pPr>
            <a:r>
              <a:rPr lang="en-US" altLang="zh-CN" sz="2800" b="0" i="0" dirty="0">
                <a:latin typeface="Arial" panose="020B0604020202020204" pitchFamily="34" charset="0"/>
              </a:rPr>
              <a:t>    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符或四个空格缩进。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B49B9062-7252-FD00-181B-E8CB52070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5656" y="139279"/>
            <a:ext cx="576064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400" b="1" i="0" dirty="0">
                <a:solidFill>
                  <a:schemeClr val="tx2"/>
                </a:solidFill>
                <a:ea typeface="隶书" pitchFamily="49" charset="-122"/>
                <a:sym typeface="Arial" pitchFamily="34" charset="0"/>
              </a:rPr>
              <a:t>2.6 Python</a:t>
            </a:r>
            <a:r>
              <a:rPr lang="zh-CN" altLang="en-US" sz="4400" b="1" i="0" dirty="0">
                <a:solidFill>
                  <a:schemeClr val="tx2"/>
                </a:solidFill>
                <a:ea typeface="隶书" pitchFamily="49" charset="-122"/>
                <a:sym typeface="Arial" pitchFamily="34" charset="0"/>
              </a:rPr>
              <a:t>语法特点</a:t>
            </a:r>
            <a:endParaRPr lang="en-US" altLang="en-US" sz="4400" b="1" i="0" dirty="0">
              <a:solidFill>
                <a:schemeClr val="tx2"/>
              </a:solidFill>
              <a:ea typeface="隶书" pitchFamily="49" charset="-122"/>
              <a:sym typeface="Arial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F2EC1FC-8B70-7929-3050-54AE21E84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793" y="2285291"/>
            <a:ext cx="3977371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p"/>
              <a:tabLst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多行语句使用续行符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\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09F3EFD-271A-4779-1ACF-04020EF20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60" y="3099536"/>
            <a:ext cx="8338607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p"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注释，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#</a:t>
            </a:r>
            <a:r>
              <a:rPr lang="zh-CN" altLang="en-US" sz="2800" b="0" i="0" dirty="0">
                <a:latin typeface="Arial" panose="020B0604020202020204" pitchFamily="34" charset="0"/>
              </a:rPr>
              <a:t>单行注释，三个单引号或三个双引号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多行注释。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58F8BE36-9A48-2ECB-1FEE-2CED75282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60" y="4129917"/>
            <a:ext cx="8905002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p"/>
              <a:tabLst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空行分隔函数或类方法</a:t>
            </a:r>
            <a:r>
              <a:rPr lang="zh-CN" altLang="en-US" sz="2800" b="0" i="0" dirty="0">
                <a:latin typeface="Arial" panose="020B0604020202020204" pitchFamily="34" charset="0"/>
              </a:rPr>
              <a:t>、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不同功能段，增加可读性。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079C92E2-CFE0-21AB-8099-C87521DD7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60" y="4801011"/>
            <a:ext cx="5413661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p"/>
              <a:tabLst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同一行多条语句，使用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;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分割。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6FCF676-32DA-0436-8532-72A708F3D512}"/>
              </a:ext>
            </a:extLst>
          </p:cNvPr>
          <p:cNvSpPr txBox="1"/>
          <p:nvPr/>
        </p:nvSpPr>
        <p:spPr>
          <a:xfrm>
            <a:off x="1043608" y="1772816"/>
            <a:ext cx="1008112" cy="43204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49735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10" grpId="0" animBg="1"/>
      <p:bldP spid="2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103</a:t>
            </a:fld>
            <a:endParaRPr lang="en-US" altLang="zh-C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5137E86-E9F8-49BD-A51C-CF07B3F5D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963" y="1272159"/>
            <a:ext cx="5352747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tabLst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阅读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2.7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，理解、运行加深理解。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B49B9062-7252-FD00-181B-E8CB52070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808" y="168603"/>
            <a:ext cx="381642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400" b="1" i="0" dirty="0">
                <a:solidFill>
                  <a:schemeClr val="tx2"/>
                </a:solidFill>
                <a:ea typeface="隶书" pitchFamily="49" charset="-122"/>
                <a:sym typeface="Arial" pitchFamily="34" charset="0"/>
              </a:rPr>
              <a:t>2.7 </a:t>
            </a:r>
            <a:r>
              <a:rPr lang="zh-CN" altLang="en-US" sz="4400" b="1" i="0" dirty="0">
                <a:solidFill>
                  <a:schemeClr val="tx2"/>
                </a:solidFill>
                <a:ea typeface="隶书" pitchFamily="49" charset="-122"/>
                <a:sym typeface="Arial" pitchFamily="34" charset="0"/>
              </a:rPr>
              <a:t>项目实践</a:t>
            </a:r>
            <a:endParaRPr lang="en-US" altLang="en-US" sz="4400" b="1" i="0" dirty="0">
              <a:solidFill>
                <a:schemeClr val="tx2"/>
              </a:solidFill>
              <a:ea typeface="隶书" pitchFamily="49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9655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420" y="204629"/>
            <a:ext cx="7165677" cy="676275"/>
          </a:xfrm>
        </p:spPr>
        <p:txBody>
          <a:bodyPr/>
          <a:lstStyle/>
          <a:p>
            <a:pPr algn="ctr"/>
            <a:r>
              <a:rPr lang="en-US" altLang="zh-CN" sz="4400" b="1" kern="1200" dirty="0">
                <a:latin typeface="Tahoma" pitchFamily="34" charset="0"/>
                <a:ea typeface="隶书" pitchFamily="49" charset="-122"/>
                <a:cs typeface="+mn-cs"/>
              </a:rPr>
              <a:t>Python</a:t>
            </a:r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文件重定向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104</a:t>
            </a:fld>
            <a:endParaRPr lang="en-US" altLang="zh-C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F7E3079-E3AA-47AA-AE67-A2EDCEBAA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3553991"/>
            <a:ext cx="7397824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import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sys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sys.stdin =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open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JetBrains Mono"/>
              </a:rPr>
              <a:t>'input.txt'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JetBrains Mono"/>
              </a:rPr>
              <a:t>'r'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sys.stdout =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open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JetBrains Mono"/>
              </a:rPr>
              <a:t>'output.txt'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JetBrains Mono"/>
              </a:rPr>
              <a:t>'w'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D6194D-B93F-4E61-ABE5-AD3AAFE67C57}"/>
              </a:ext>
            </a:extLst>
          </p:cNvPr>
          <p:cNvSpPr txBox="1"/>
          <p:nvPr/>
        </p:nvSpPr>
        <p:spPr>
          <a:xfrm>
            <a:off x="683568" y="1340768"/>
            <a:ext cx="792088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sz="2800" dirty="0"/>
              <a:t> </a:t>
            </a:r>
            <a:r>
              <a:rPr lang="zh-CN" altLang="en-US" sz="2800" i="0" dirty="0"/>
              <a:t>重定向键盘输入、屏幕输出到文件中。也即从</a:t>
            </a:r>
            <a:endParaRPr lang="en-US" altLang="zh-CN" sz="2800" i="0" dirty="0"/>
          </a:p>
          <a:p>
            <a:pPr>
              <a:buClr>
                <a:srgbClr val="FF0000"/>
              </a:buClr>
            </a:pPr>
            <a:r>
              <a:rPr lang="en-US" altLang="zh-CN" sz="2800" i="0" dirty="0"/>
              <a:t>     </a:t>
            </a:r>
            <a:r>
              <a:rPr lang="zh-CN" altLang="en-US" sz="2800" i="0" dirty="0"/>
              <a:t>文件读入输入数据，输出结果到文件中。</a:t>
            </a:r>
            <a:endParaRPr lang="en-US" altLang="zh-CN" sz="2800" i="0" dirty="0"/>
          </a:p>
          <a:p>
            <a:pPr>
              <a:spcBef>
                <a:spcPts val="1200"/>
              </a:spcBef>
              <a:buClr>
                <a:srgbClr val="FF0000"/>
              </a:buClr>
            </a:pPr>
            <a:r>
              <a:rPr lang="en-US" altLang="zh-CN" sz="2800" i="0" dirty="0"/>
              <a:t>     </a:t>
            </a:r>
            <a:r>
              <a:rPr lang="zh-CN" altLang="en-US" sz="2800" i="0" dirty="0"/>
              <a:t>对比文件中的输出和样例是否一致。</a:t>
            </a:r>
            <a:endParaRPr lang="en-US" altLang="zh-CN" sz="2800" i="0" dirty="0"/>
          </a:p>
          <a:p>
            <a:pPr>
              <a:buClr>
                <a:srgbClr val="FF0000"/>
              </a:buClr>
            </a:pPr>
            <a:r>
              <a:rPr lang="zh-CN" altLang="en-US" sz="2800" i="0" dirty="0"/>
              <a:t>     方便测试程序。</a:t>
            </a:r>
          </a:p>
        </p:txBody>
      </p:sp>
    </p:spTree>
    <p:extLst>
      <p:ext uri="{BB962C8B-B14F-4D97-AF65-F5344CB8AC3E}">
        <p14:creationId xmlns:p14="http://schemas.microsoft.com/office/powerpoint/2010/main" val="538641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0771" y="277349"/>
            <a:ext cx="6733629" cy="676275"/>
          </a:xfrm>
        </p:spPr>
        <p:txBody>
          <a:bodyPr/>
          <a:lstStyle/>
          <a:p>
            <a:r>
              <a:rPr lang="en-US" altLang="zh-CN" sz="4400" b="1" kern="1200" dirty="0">
                <a:latin typeface="Tahoma" pitchFamily="34" charset="0"/>
                <a:ea typeface="隶书" pitchFamily="49" charset="-122"/>
                <a:cs typeface="+mn-cs"/>
              </a:rPr>
              <a:t>Python</a:t>
            </a:r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文件重定向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105</a:t>
            </a:fld>
            <a:endParaRPr lang="en-US" altLang="zh-CN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E9C4313-0F9B-427E-9158-F113C2C2D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125" y="2726760"/>
            <a:ext cx="7813749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import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sys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sys.stdin =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open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JetBrains Mono"/>
              </a:rPr>
              <a:t>'input.txt'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JetBrains Mono"/>
              </a:rPr>
              <a:t>'r'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sys.stdout =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open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JetBrains Mono"/>
              </a:rPr>
              <a:t>'output.txt'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JetBrains Mono"/>
              </a:rPr>
              <a:t>'w'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a, b =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input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JetBrains Mono"/>
              </a:rPr>
              <a:t>"input numbers: 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).split()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a, b =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(a),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(b)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(a,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JetBrains Mono"/>
              </a:rPr>
              <a:t>"+"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,b,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JetBrains Mono"/>
              </a:rPr>
              <a:t>"="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,a+b,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34" charset="-122"/>
                <a:ea typeface="JetBrains Mono"/>
              </a:rPr>
              <a:t>sep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=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JetBrains Mono"/>
              </a:rPr>
              <a:t>''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FCDB642-82D0-4BF1-8D13-8681290C6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1376864"/>
            <a:ext cx="7397824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2800" b="0" i="0" dirty="0">
                <a:latin typeface="Arial" panose="020B0604020202020204" pitchFamily="34" charset="0"/>
              </a:rPr>
              <a:t>input.txt</a:t>
            </a:r>
            <a:r>
              <a:rPr lang="zh-CN" altLang="en-US" sz="2800" b="0" i="0" dirty="0">
                <a:latin typeface="Arial" panose="020B0604020202020204" pitchFamily="34" charset="0"/>
              </a:rPr>
              <a:t>中输入</a:t>
            </a:r>
            <a:r>
              <a:rPr lang="en-US" altLang="zh-CN" sz="2800" b="0" i="0" dirty="0">
                <a:latin typeface="Arial" panose="020B0604020202020204" pitchFamily="34" charset="0"/>
              </a:rPr>
              <a:t>10 20</a:t>
            </a:r>
            <a:r>
              <a:rPr lang="zh-CN" altLang="en-US" sz="2800" b="0" i="0" dirty="0">
                <a:latin typeface="Arial" panose="020B0604020202020204" pitchFamily="34" charset="0"/>
              </a:rPr>
              <a:t>，保存。运行下列程序，观察</a:t>
            </a:r>
            <a:r>
              <a:rPr lang="en-US" altLang="zh-CN" sz="2800" b="0" i="0" dirty="0">
                <a:latin typeface="Arial" panose="020B0604020202020204" pitchFamily="34" charset="0"/>
              </a:rPr>
              <a:t>output.txt</a:t>
            </a:r>
            <a:r>
              <a:rPr lang="zh-CN" altLang="en-US" sz="2800" b="0" i="0" dirty="0">
                <a:latin typeface="Arial" panose="020B0604020202020204" pitchFamily="34" charset="0"/>
              </a:rPr>
              <a:t>中的输出。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9869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0771" y="277349"/>
            <a:ext cx="6733629" cy="676275"/>
          </a:xfrm>
        </p:spPr>
        <p:txBody>
          <a:bodyPr/>
          <a:lstStyle/>
          <a:p>
            <a:pPr algn="ctr"/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字符串练习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106</a:t>
            </a:fld>
            <a:endParaRPr lang="en-US" altLang="zh-CN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FCDB642-82D0-4BF1-8D13-8681290C6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1412776"/>
            <a:ext cx="8280920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zh-CN" altLang="en-US" sz="2800" b="0" i="0" dirty="0">
                <a:latin typeface="+mn-ea"/>
                <a:ea typeface="+mn-ea"/>
              </a:rPr>
              <a:t>输入一个字符串，输出字符串长度。</a:t>
            </a:r>
            <a:endParaRPr lang="en-US" altLang="zh-CN" sz="2800" b="0" i="0" dirty="0">
              <a:latin typeface="+mn-ea"/>
              <a:ea typeface="+mn-ea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输入两个字符串，查看第一个字符串是否是第二个字符串的子串。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zh-CN" altLang="en-US" sz="2800" b="0" i="0" dirty="0">
                <a:latin typeface="+mn-ea"/>
                <a:ea typeface="+mn-ea"/>
              </a:rPr>
              <a:t>在已知字符串后连接新字符串。</a:t>
            </a:r>
            <a:endParaRPr lang="en-US" altLang="zh-CN" sz="2800" b="0" i="0" dirty="0">
              <a:latin typeface="+mn-ea"/>
              <a:ea typeface="+mn-ea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对已有字符串排序。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zh-CN" altLang="en-US" sz="2800" b="0" i="0" dirty="0">
                <a:latin typeface="+mn-ea"/>
                <a:ea typeface="+mn-ea"/>
              </a:rPr>
              <a:t>输入一个字符串，求最强字母，即码值最大的字母。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914378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0771" y="277349"/>
            <a:ext cx="6733629" cy="676275"/>
          </a:xfrm>
        </p:spPr>
        <p:txBody>
          <a:bodyPr/>
          <a:lstStyle/>
          <a:p>
            <a:pPr algn="ctr"/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字符串练习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107</a:t>
            </a:fld>
            <a:endParaRPr lang="en-US" altLang="zh-CN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FCDB642-82D0-4BF1-8D13-8681290C6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1628219"/>
            <a:ext cx="8280920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zh-CN" altLang="en-US" sz="2800" b="0" i="0" dirty="0">
                <a:latin typeface="+mn-ea"/>
                <a:ea typeface="+mn-ea"/>
              </a:rPr>
              <a:t>输入一个字符串，输出字符串长度。</a:t>
            </a:r>
            <a:endParaRPr lang="en-US" altLang="zh-CN" sz="2800" b="0" i="0" dirty="0">
              <a:latin typeface="+mn-ea"/>
              <a:ea typeface="+mn-ea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输入两个字符串，查看第一个字符串是否是第二个字符串的子串。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zh-CN" altLang="en-US" sz="2800" b="0" i="0" dirty="0">
                <a:latin typeface="+mn-ea"/>
                <a:ea typeface="+mn-ea"/>
              </a:rPr>
              <a:t>在已知字符串后连接新字符串。</a:t>
            </a:r>
            <a:endParaRPr lang="en-US" altLang="zh-CN" sz="2800" b="0" i="0" dirty="0">
              <a:latin typeface="+mn-ea"/>
              <a:ea typeface="+mn-ea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zh-CN" altLang="en-US" sz="2800" b="0" i="0" dirty="0">
                <a:latin typeface="+mn-ea"/>
                <a:ea typeface="+mn-ea"/>
              </a:rPr>
              <a:t>输入一个字符串，求最强字母，即码值最大的字母。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6902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400" b="1" kern="1200" dirty="0">
                <a:latin typeface="Tahoma" pitchFamily="34" charset="0"/>
                <a:ea typeface="隶书" pitchFamily="49" charset="-122"/>
                <a:cs typeface="+mn-cs"/>
              </a:rPr>
              <a:t>Python</a:t>
            </a:r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内置函数</a:t>
            </a:r>
            <a:r>
              <a:rPr lang="en-US" altLang="zh-CN" sz="4400" b="1" kern="1200" dirty="0">
                <a:latin typeface="Tahoma" pitchFamily="34" charset="0"/>
                <a:ea typeface="隶书" pitchFamily="49" charset="-122"/>
                <a:cs typeface="+mn-cs"/>
              </a:rPr>
              <a:t>max</a:t>
            </a:r>
            <a:endParaRPr lang="zh-CN" altLang="en-US" sz="4400" b="1" kern="1200" dirty="0">
              <a:latin typeface="Tahoma" pitchFamily="34" charset="0"/>
              <a:ea typeface="隶书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108</a:t>
            </a:fld>
            <a:endParaRPr lang="en-US" altLang="zh-CN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A383941-1BC3-420C-9AD6-627C2682930B}"/>
              </a:ext>
            </a:extLst>
          </p:cNvPr>
          <p:cNvSpPr txBox="1">
            <a:spLocks/>
          </p:cNvSpPr>
          <p:nvPr/>
        </p:nvSpPr>
        <p:spPr bwMode="auto">
          <a:xfrm>
            <a:off x="574674" y="1387263"/>
            <a:ext cx="8173789" cy="204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b="0" i="0" kern="0" dirty="0"/>
              <a:t>max(</a:t>
            </a:r>
            <a:r>
              <a:rPr lang="en-US" altLang="zh-CN" b="0" i="0" kern="0" dirty="0" err="1"/>
              <a:t>iterable</a:t>
            </a:r>
            <a:r>
              <a:rPr lang="en-US" altLang="zh-CN" b="0" i="0" kern="0" dirty="0"/>
              <a:t>, *[,</a:t>
            </a:r>
            <a:r>
              <a:rPr lang="en-US" altLang="zh-CN" b="0" i="0" kern="0" dirty="0" err="1"/>
              <a:t>key,default</a:t>
            </a:r>
            <a:r>
              <a:rPr lang="en-US" altLang="zh-CN" b="0" i="0" kern="0" dirty="0"/>
              <a:t>])</a:t>
            </a:r>
          </a:p>
          <a:p>
            <a:pPr marL="0" indent="0">
              <a:buNone/>
            </a:pPr>
            <a:r>
              <a:rPr lang="en-US" altLang="zh-CN" b="0" i="0" kern="0" dirty="0"/>
              <a:t>      max(arg1,arg2,*</a:t>
            </a:r>
            <a:r>
              <a:rPr lang="en-US" altLang="zh-CN" b="0" i="0" kern="0" dirty="0" err="1"/>
              <a:t>args</a:t>
            </a:r>
            <a:r>
              <a:rPr lang="en-US" altLang="zh-CN" b="0" i="0" kern="0" dirty="0"/>
              <a:t>[,key])</a:t>
            </a:r>
          </a:p>
          <a:p>
            <a:pPr marL="0" indent="0">
              <a:buNone/>
            </a:pPr>
            <a:r>
              <a:rPr lang="en-US" altLang="zh-CN" b="0" i="0" kern="0" dirty="0">
                <a:solidFill>
                  <a:srgbClr val="FF0000"/>
                </a:solidFill>
              </a:rPr>
              <a:t>     </a:t>
            </a:r>
            <a:r>
              <a:rPr lang="zh-CN" altLang="en-US" b="0" i="0" kern="0" dirty="0">
                <a:solidFill>
                  <a:srgbClr val="FF0000"/>
                </a:solidFill>
              </a:rPr>
              <a:t>功能：</a:t>
            </a:r>
            <a:r>
              <a:rPr lang="zh-CN" altLang="en-US" b="0" i="0" kern="0" dirty="0"/>
              <a:t>返回序列中的最大值或两个或更多个参数中的最大值。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1D0E167-1E10-4363-BD16-FB3A1E5D0878}"/>
              </a:ext>
            </a:extLst>
          </p:cNvPr>
          <p:cNvSpPr txBox="1"/>
          <p:nvPr/>
        </p:nvSpPr>
        <p:spPr>
          <a:xfrm>
            <a:off x="827584" y="5805264"/>
            <a:ext cx="5203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>
                <a:solidFill>
                  <a:srgbClr val="FF0000"/>
                </a:solidFill>
              </a:rPr>
              <a:t>内置函数</a:t>
            </a:r>
            <a:r>
              <a:rPr lang="en-US" altLang="zh-CN" sz="2800" i="0" dirty="0">
                <a:solidFill>
                  <a:srgbClr val="FF0000"/>
                </a:solidFill>
              </a:rPr>
              <a:t>min</a:t>
            </a:r>
            <a:r>
              <a:rPr lang="zh-CN" altLang="en-US" sz="2800" i="0" dirty="0">
                <a:solidFill>
                  <a:srgbClr val="FF0000"/>
                </a:solidFill>
              </a:rPr>
              <a:t>求最小值。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E2D0C8A-ACE4-54B7-BDC4-A0BCF676C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573016"/>
            <a:ext cx="5328592" cy="197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8305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>
            <a:extLst>
              <a:ext uri="{FF2B5EF4-FFF2-40B4-BE49-F238E27FC236}">
                <a16:creationId xmlns:a16="http://schemas.microsoft.com/office/drawing/2014/main" id="{7E18EAE5-5D91-9EC6-CD2D-A10CA10FF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5656" y="139279"/>
            <a:ext cx="576064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400" b="1" i="0" dirty="0">
                <a:solidFill>
                  <a:schemeClr val="tx2"/>
                </a:solidFill>
                <a:ea typeface="隶书" pitchFamily="49" charset="-122"/>
                <a:sym typeface="Arial" pitchFamily="34" charset="0"/>
              </a:rPr>
              <a:t>2.1 </a:t>
            </a:r>
            <a:r>
              <a:rPr lang="zh-CN" altLang="en-US" sz="4400" b="1" i="0" dirty="0">
                <a:solidFill>
                  <a:schemeClr val="tx2"/>
                </a:solidFill>
                <a:ea typeface="隶书" pitchFamily="49" charset="-122"/>
                <a:sym typeface="Arial" pitchFamily="34" charset="0"/>
              </a:rPr>
              <a:t>变量和数据类型</a:t>
            </a:r>
            <a:endParaRPr lang="en-US" altLang="en-US" sz="4400" b="1" i="0" dirty="0">
              <a:solidFill>
                <a:schemeClr val="tx2"/>
              </a:solidFill>
              <a:ea typeface="隶书" pitchFamily="49" charset="-122"/>
              <a:sym typeface="Arial" pitchFamily="34" charset="0"/>
            </a:endParaRPr>
          </a:p>
        </p:txBody>
      </p:sp>
      <p:sp>
        <p:nvSpPr>
          <p:cNvPr id="10" name="任意多边形 8">
            <a:extLst>
              <a:ext uri="{FF2B5EF4-FFF2-40B4-BE49-F238E27FC236}">
                <a16:creationId xmlns:a16="http://schemas.microsoft.com/office/drawing/2014/main" id="{0330E819-4759-CA69-057F-019A85140918}"/>
              </a:ext>
            </a:extLst>
          </p:cNvPr>
          <p:cNvSpPr/>
          <p:nvPr/>
        </p:nvSpPr>
        <p:spPr bwMode="auto">
          <a:xfrm>
            <a:off x="686559" y="2674741"/>
            <a:ext cx="287337" cy="0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>
              <a:buFont typeface="Wingdings" panose="05000000000000000000" pitchFamily="2" charset="2"/>
              <a:buChar char="p"/>
              <a:defRPr/>
            </a:pPr>
            <a:endParaRPr lang="zh-CN" altLang="en-US" sz="2800" b="0" i="0">
              <a:solidFill>
                <a:srgbClr val="0070BA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8" name="文本框 66">
            <a:extLst>
              <a:ext uri="{FF2B5EF4-FFF2-40B4-BE49-F238E27FC236}">
                <a16:creationId xmlns:a16="http://schemas.microsoft.com/office/drawing/2014/main" id="{74F7722B-0F4E-5D0B-0F8A-7433A38D2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907" y="1268760"/>
            <a:ext cx="6211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0" i="0" dirty="0">
                <a:latin typeface="+mn-ea"/>
                <a:ea typeface="+mn-ea"/>
                <a:cs typeface="+mn-ea"/>
                <a:sym typeface="+mn-lt"/>
              </a:rPr>
              <a:t>数据在计算机中必须有空间来存放</a:t>
            </a:r>
          </a:p>
        </p:txBody>
      </p:sp>
      <p:sp>
        <p:nvSpPr>
          <p:cNvPr id="11" name="任意多边形 8">
            <a:extLst>
              <a:ext uri="{FF2B5EF4-FFF2-40B4-BE49-F238E27FC236}">
                <a16:creationId xmlns:a16="http://schemas.microsoft.com/office/drawing/2014/main" id="{EC1A0200-88DB-1FCD-43C0-EF84DD7F52AC}"/>
              </a:ext>
            </a:extLst>
          </p:cNvPr>
          <p:cNvSpPr/>
          <p:nvPr/>
        </p:nvSpPr>
        <p:spPr bwMode="auto">
          <a:xfrm>
            <a:off x="711743" y="3580169"/>
            <a:ext cx="287337" cy="0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>
              <a:buFont typeface="Wingdings" panose="05000000000000000000" pitchFamily="2" charset="2"/>
              <a:buChar char="p"/>
              <a:defRPr/>
            </a:pPr>
            <a:endParaRPr lang="zh-CN" altLang="en-US" sz="2800" b="0" i="0">
              <a:solidFill>
                <a:srgbClr val="0070BA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12" name="文本框 66">
            <a:extLst>
              <a:ext uri="{FF2B5EF4-FFF2-40B4-BE49-F238E27FC236}">
                <a16:creationId xmlns:a16="http://schemas.microsoft.com/office/drawing/2014/main" id="{8E335BFF-415A-0F8A-FAEB-9BCD5FE61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908" y="2091525"/>
            <a:ext cx="830275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en-US" altLang="zh-CN" sz="2800" b="0" i="0" dirty="0">
                <a:latin typeface="+mn-ea"/>
                <a:ea typeface="+mn-ea"/>
              </a:rPr>
              <a:t> </a:t>
            </a:r>
            <a:r>
              <a:rPr lang="zh-CN" altLang="zh-CN" sz="2800" b="0" i="0" dirty="0">
                <a:latin typeface="+mn-ea"/>
                <a:ea typeface="+mn-ea"/>
              </a:rPr>
              <a:t>常量是</a:t>
            </a:r>
            <a:r>
              <a:rPr lang="zh-CN" altLang="en-US" sz="2800" b="0" i="0" dirty="0">
                <a:latin typeface="+mn-ea"/>
                <a:ea typeface="+mn-ea"/>
              </a:rPr>
              <a:t>值不变的量，可以不经说明直接引用。如</a:t>
            </a:r>
            <a:endParaRPr lang="en-US" altLang="zh-CN" sz="2800" b="0" i="0" dirty="0">
              <a:latin typeface="+mn-ea"/>
              <a:ea typeface="+mn-ea"/>
            </a:endParaRPr>
          </a:p>
          <a:p>
            <a:pPr>
              <a:buClr>
                <a:srgbClr val="FF0000"/>
              </a:buClr>
              <a:defRPr/>
            </a:pPr>
            <a:r>
              <a:rPr lang="en-US" altLang="zh-CN" sz="2800" b="0" i="0" dirty="0">
                <a:latin typeface="+mn-ea"/>
                <a:ea typeface="+mn-ea"/>
              </a:rPr>
              <a:t>   </a:t>
            </a:r>
            <a:r>
              <a:rPr lang="zh-CN" altLang="en-US" sz="2800" b="0" i="0" dirty="0">
                <a:latin typeface="+mn-ea"/>
                <a:ea typeface="+mn-ea"/>
              </a:rPr>
              <a:t>例</a:t>
            </a:r>
            <a:r>
              <a:rPr lang="en-US" altLang="zh-CN" sz="2800" b="0" i="0" dirty="0">
                <a:latin typeface="+mn-ea"/>
                <a:ea typeface="+mn-ea"/>
              </a:rPr>
              <a:t>2.1</a:t>
            </a:r>
            <a:r>
              <a:rPr lang="zh-CN" altLang="en-US" sz="2800" b="0" i="0" dirty="0">
                <a:latin typeface="+mn-ea"/>
                <a:ea typeface="+mn-ea"/>
              </a:rPr>
              <a:t>中的</a:t>
            </a:r>
            <a:r>
              <a:rPr lang="en-US" altLang="zh-CN" sz="2800" b="0" i="0" dirty="0">
                <a:latin typeface="+mn-ea"/>
                <a:ea typeface="+mn-ea"/>
              </a:rPr>
              <a:t>3</a:t>
            </a:r>
            <a:r>
              <a:rPr lang="zh-CN" altLang="en-US" sz="2800" b="0" i="0" dirty="0">
                <a:latin typeface="+mn-ea"/>
                <a:ea typeface="+mn-ea"/>
              </a:rPr>
              <a:t>、</a:t>
            </a:r>
            <a:r>
              <a:rPr lang="en-US" altLang="zh-CN" sz="2800" b="0" i="0" dirty="0">
                <a:latin typeface="+mn-ea"/>
                <a:ea typeface="+mn-ea"/>
              </a:rPr>
              <a:t>4</a:t>
            </a:r>
            <a:r>
              <a:rPr lang="zh-CN" altLang="en-US" sz="2800" b="0" i="0" dirty="0">
                <a:latin typeface="+mn-ea"/>
                <a:ea typeface="+mn-ea"/>
              </a:rPr>
              <a:t>、</a:t>
            </a:r>
            <a:r>
              <a:rPr lang="en-US" altLang="zh-CN" sz="2800" b="0" i="0" dirty="0">
                <a:latin typeface="+mn-ea"/>
                <a:ea typeface="+mn-ea"/>
              </a:rPr>
              <a:t>5</a:t>
            </a:r>
            <a:r>
              <a:rPr lang="zh-CN" altLang="en-US" sz="2800" b="0" i="0" dirty="0">
                <a:latin typeface="+mn-ea"/>
                <a:ea typeface="+mn-ea"/>
              </a:rPr>
              <a:t>。</a:t>
            </a:r>
            <a:endParaRPr lang="en-US" altLang="zh-CN" sz="2800" b="0" i="0" dirty="0">
              <a:latin typeface="+mn-ea"/>
              <a:ea typeface="+mn-ea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zh-CN" altLang="en-US" sz="2800" b="0" i="0" dirty="0"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B2E3164-4F50-A787-69A2-6D5E9CAE4FA0}"/>
              </a:ext>
            </a:extLst>
          </p:cNvPr>
          <p:cNvSpPr txBox="1"/>
          <p:nvPr/>
        </p:nvSpPr>
        <p:spPr>
          <a:xfrm>
            <a:off x="683568" y="3270708"/>
            <a:ext cx="801153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0" i="0" dirty="0">
                <a:latin typeface="+mn-ea"/>
                <a:ea typeface="+mn-ea"/>
                <a:cs typeface="+mn-ea"/>
              </a:rPr>
              <a:t> 值可变的量称为变量。</a:t>
            </a:r>
            <a:r>
              <a:rPr lang="zh-CN" altLang="zh-CN" sz="2800" b="0" i="0" dirty="0">
                <a:latin typeface="+mn-ea"/>
                <a:ea typeface="+mn-ea"/>
                <a:cs typeface="+mn-ea"/>
              </a:rPr>
              <a:t>是程序为了方便引用</a:t>
            </a:r>
            <a:endParaRPr lang="en-US" altLang="zh-CN" sz="2800" b="0" i="0" dirty="0">
              <a:latin typeface="+mn-ea"/>
              <a:ea typeface="+mn-ea"/>
              <a:cs typeface="+mn-ea"/>
            </a:endParaRPr>
          </a:p>
          <a:p>
            <a:pPr>
              <a:buClr>
                <a:srgbClr val="FF0000"/>
              </a:buClr>
              <a:defRPr/>
            </a:pPr>
            <a:r>
              <a:rPr lang="en-US" altLang="zh-CN" sz="2800" b="0" i="0" dirty="0">
                <a:latin typeface="+mn-ea"/>
                <a:ea typeface="+mn-ea"/>
                <a:cs typeface="+mn-ea"/>
              </a:rPr>
              <a:t>   </a:t>
            </a:r>
            <a:r>
              <a:rPr lang="zh-CN" altLang="zh-CN" sz="2800" b="0" i="0" dirty="0">
                <a:latin typeface="+mn-ea"/>
                <a:ea typeface="+mn-ea"/>
                <a:cs typeface="+mn-ea"/>
              </a:rPr>
              <a:t>内存中的值而为它取的名称。</a:t>
            </a:r>
            <a:endParaRPr lang="zh-CN" altLang="en-US" sz="2800" b="0" i="0" dirty="0">
              <a:latin typeface="+mn-ea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481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227">
        <p:random/>
      </p:transition>
    </mc:Choice>
    <mc:Fallback xmlns="">
      <p:transition spd="slow" advTm="4227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>
            <a:extLst>
              <a:ext uri="{FF2B5EF4-FFF2-40B4-BE49-F238E27FC236}">
                <a16:creationId xmlns:a16="http://schemas.microsoft.com/office/drawing/2014/main" id="{7E18EAE5-5D91-9EC6-CD2D-A10CA10FF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712" y="116632"/>
            <a:ext cx="576064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4400" b="1" i="0" dirty="0">
                <a:solidFill>
                  <a:schemeClr val="tx2"/>
                </a:solidFill>
                <a:ea typeface="隶书" pitchFamily="49" charset="-122"/>
                <a:sym typeface="Arial" pitchFamily="34" charset="0"/>
              </a:rPr>
              <a:t>2.1 </a:t>
            </a:r>
            <a:r>
              <a:rPr lang="zh-CN" altLang="en-US" sz="4400" b="1" i="0" dirty="0">
                <a:solidFill>
                  <a:schemeClr val="tx2"/>
                </a:solidFill>
                <a:ea typeface="隶书" pitchFamily="49" charset="-122"/>
                <a:sym typeface="Arial" pitchFamily="34" charset="0"/>
              </a:rPr>
              <a:t>变量和数据类型</a:t>
            </a:r>
            <a:endParaRPr lang="en-US" altLang="en-US" sz="4400" b="1" i="0" dirty="0">
              <a:solidFill>
                <a:schemeClr val="tx2"/>
              </a:solidFill>
              <a:ea typeface="隶书" pitchFamily="49" charset="-122"/>
              <a:sym typeface="Arial" pitchFamily="34" charset="0"/>
            </a:endParaRPr>
          </a:p>
        </p:txBody>
      </p:sp>
      <p:sp>
        <p:nvSpPr>
          <p:cNvPr id="10" name="任意多边形 8">
            <a:extLst>
              <a:ext uri="{FF2B5EF4-FFF2-40B4-BE49-F238E27FC236}">
                <a16:creationId xmlns:a16="http://schemas.microsoft.com/office/drawing/2014/main" id="{0330E819-4759-CA69-057F-019A85140918}"/>
              </a:ext>
            </a:extLst>
          </p:cNvPr>
          <p:cNvSpPr/>
          <p:nvPr/>
        </p:nvSpPr>
        <p:spPr bwMode="auto">
          <a:xfrm>
            <a:off x="686559" y="2674741"/>
            <a:ext cx="287337" cy="0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>
              <a:buFont typeface="Wingdings" panose="05000000000000000000" pitchFamily="2" charset="2"/>
              <a:buChar char="p"/>
              <a:defRPr/>
            </a:pPr>
            <a:endParaRPr lang="zh-CN" altLang="en-US" sz="2800" b="0" i="0">
              <a:solidFill>
                <a:srgbClr val="0070BA"/>
              </a:solidFill>
              <a:latin typeface="+mn-ea"/>
              <a:cs typeface="+mn-ea"/>
              <a:sym typeface="+mn-lt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1C042D7A-0751-9296-500A-4791667C8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559" y="1757736"/>
            <a:ext cx="8001000" cy="183401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DBE1C409-524F-4AED-0B17-5709127972A2}"/>
              </a:ext>
            </a:extLst>
          </p:cNvPr>
          <p:cNvSpPr txBox="1"/>
          <p:nvPr/>
        </p:nvSpPr>
        <p:spPr>
          <a:xfrm>
            <a:off x="543233" y="1249596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2.2 </a:t>
            </a:r>
            <a:endParaRPr lang="zh-CN" altLang="en-US" sz="2800" b="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35112C2-76AA-CA2D-1AB4-A135276C98CC}"/>
              </a:ext>
            </a:extLst>
          </p:cNvPr>
          <p:cNvSpPr txBox="1"/>
          <p:nvPr/>
        </p:nvSpPr>
        <p:spPr>
          <a:xfrm>
            <a:off x="764954" y="5185430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latin typeface="+mn-ea"/>
                <a:ea typeface="+mn-ea"/>
              </a:rPr>
              <a:t>变量</a:t>
            </a:r>
            <a:r>
              <a:rPr lang="en-US" altLang="zh-CN" sz="2800" b="0" i="0" dirty="0">
                <a:latin typeface="+mn-ea"/>
                <a:ea typeface="+mn-ea"/>
              </a:rPr>
              <a:t>num1.num2</a:t>
            </a:r>
            <a:r>
              <a:rPr lang="zh-CN" altLang="en-US" sz="2800" b="0" i="0" dirty="0">
                <a:latin typeface="+mn-ea"/>
                <a:ea typeface="+mn-ea"/>
              </a:rPr>
              <a:t>的值为</a:t>
            </a:r>
            <a:r>
              <a:rPr lang="en-US" altLang="zh-CN" sz="2800" b="0" i="0" dirty="0">
                <a:latin typeface="+mn-ea"/>
                <a:ea typeface="+mn-ea"/>
              </a:rPr>
              <a:t>7</a:t>
            </a:r>
            <a:r>
              <a:rPr lang="zh-CN" altLang="en-US" sz="2800" b="0" i="0" dirty="0">
                <a:latin typeface="+mn-ea"/>
                <a:ea typeface="+mn-ea"/>
              </a:rPr>
              <a:t>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2A76E5B-3157-E651-D60E-D3E75A6937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954" y="4155097"/>
            <a:ext cx="590550" cy="4451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9248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227">
        <p:random/>
      </p:transition>
    </mc:Choice>
    <mc:Fallback xmlns="">
      <p:transition spd="slow" advTm="4227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 </a:t>
            </a:r>
            <a:r>
              <a:rPr lang="en-US" altLang="zh-CN" sz="4400" b="1" kern="1200" dirty="0">
                <a:latin typeface="Tahoma" pitchFamily="34" charset="0"/>
                <a:ea typeface="隶书" pitchFamily="49" charset="-122"/>
                <a:cs typeface="+mn-cs"/>
              </a:rPr>
              <a:t>id</a:t>
            </a:r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341438"/>
            <a:ext cx="8001000" cy="4967881"/>
          </a:xfrm>
        </p:spPr>
        <p:txBody>
          <a:bodyPr/>
          <a:lstStyle/>
          <a:p>
            <a:r>
              <a:rPr lang="en-US" altLang="zh-CN" dirty="0"/>
              <a:t>Python</a:t>
            </a:r>
            <a:r>
              <a:rPr lang="zh-CN" altLang="zh-CN" dirty="0"/>
              <a:t>变量有一个非常重要的性质：变量是将名字和对象关联起来。赋值操作并不会实际复制值，它只是为数据对象取个相关的名字。名字是对象的引用而不是对象本身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zh-CN" dirty="0"/>
              <a:t>内置函数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id</a:t>
            </a:r>
            <a:r>
              <a:rPr lang="en-US" altLang="zh-CN" dirty="0"/>
              <a:t>(object)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</a:t>
            </a:r>
            <a:r>
              <a:rPr lang="zh-CN" altLang="en-US" dirty="0">
                <a:solidFill>
                  <a:srgbClr val="FF0000"/>
                </a:solidFill>
              </a:rPr>
              <a:t>功能：</a:t>
            </a:r>
            <a:r>
              <a:rPr lang="zh-CN" altLang="en-US" dirty="0"/>
              <a:t>返回对象</a:t>
            </a:r>
            <a:r>
              <a:rPr lang="en-US" altLang="zh-CN" dirty="0"/>
              <a:t>object</a:t>
            </a:r>
            <a:r>
              <a:rPr lang="zh-CN" altLang="en-US" dirty="0"/>
              <a:t>的唯一</a:t>
            </a:r>
            <a:r>
              <a:rPr lang="en-US" altLang="zh-CN" dirty="0"/>
              <a:t>id</a:t>
            </a:r>
            <a:r>
              <a:rPr lang="zh-CN" altLang="en-US" dirty="0"/>
              <a:t>，即对象的内存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</a:t>
            </a:r>
            <a:r>
              <a:rPr lang="zh-CN" altLang="en-US" dirty="0"/>
              <a:t>地址。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02059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78098"/>
          </a:xfrm>
        </p:spPr>
        <p:txBody>
          <a:bodyPr/>
          <a:lstStyle/>
          <a:p>
            <a:pPr algn="ctr"/>
            <a:r>
              <a:rPr lang="en-US" altLang="zh-CN" dirty="0"/>
              <a:t> </a:t>
            </a:r>
            <a:r>
              <a:rPr lang="en-US" altLang="zh-CN" sz="4400" b="1" kern="1200" dirty="0">
                <a:latin typeface="Tahoma" pitchFamily="34" charset="0"/>
                <a:ea typeface="隶书" pitchFamily="49" charset="-122"/>
                <a:cs typeface="+mn-cs"/>
              </a:rPr>
              <a:t>id</a:t>
            </a:r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函数用法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307537E-78A5-4D9A-B995-1CF7382E90C5}"/>
              </a:ext>
            </a:extLst>
          </p:cNvPr>
          <p:cNvSpPr txBox="1"/>
          <p:nvPr/>
        </p:nvSpPr>
        <p:spPr>
          <a:xfrm>
            <a:off x="553715" y="3560123"/>
            <a:ext cx="3637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>
                <a:solidFill>
                  <a:srgbClr val="FF0000"/>
                </a:solidFill>
                <a:latin typeface="+mn-ea"/>
                <a:ea typeface="+mn-ea"/>
              </a:rPr>
              <a:t>运行结果：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F5EA62E-6FD6-42EC-9A39-3BB53FDD6F5A}"/>
              </a:ext>
            </a:extLst>
          </p:cNvPr>
          <p:cNvSpPr txBox="1"/>
          <p:nvPr/>
        </p:nvSpPr>
        <p:spPr>
          <a:xfrm>
            <a:off x="3563888" y="5085184"/>
            <a:ext cx="2376264" cy="52322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i="0" dirty="0">
                <a:latin typeface="+mj-ea"/>
                <a:ea typeface="+mj-ea"/>
              </a:rPr>
              <a:t>7</a:t>
            </a:r>
            <a:endParaRPr lang="zh-CN" altLang="en-US" sz="2800" i="0" dirty="0">
              <a:latin typeface="+mj-ea"/>
              <a:ea typeface="+mj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108C810-851C-432A-AD23-F263A14912CF}"/>
              </a:ext>
            </a:extLst>
          </p:cNvPr>
          <p:cNvSpPr txBox="1"/>
          <p:nvPr/>
        </p:nvSpPr>
        <p:spPr>
          <a:xfrm>
            <a:off x="727401" y="5122347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/>
              <a:t>1968032776624</a:t>
            </a:r>
            <a:endParaRPr lang="zh-CN" altLang="en-US" sz="2800" i="0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54D905F-716F-44CA-9A54-0B43808E9D8D}"/>
              </a:ext>
            </a:extLst>
          </p:cNvPr>
          <p:cNvCxnSpPr/>
          <p:nvPr/>
        </p:nvCxnSpPr>
        <p:spPr bwMode="auto">
          <a:xfrm flipH="1">
            <a:off x="6084168" y="5346794"/>
            <a:ext cx="504056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32ABD472-9161-4EAF-B5D7-31614E6B15A1}"/>
              </a:ext>
            </a:extLst>
          </p:cNvPr>
          <p:cNvSpPr txBox="1"/>
          <p:nvPr/>
        </p:nvSpPr>
        <p:spPr>
          <a:xfrm>
            <a:off x="6732240" y="5052114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/>
              <a:t>num1,num2</a:t>
            </a:r>
            <a:endParaRPr lang="zh-CN" altLang="en-US" sz="2800" i="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D3D211E-1BDC-4AB4-8E51-B70C040DCA6B}"/>
              </a:ext>
            </a:extLst>
          </p:cNvPr>
          <p:cNvSpPr txBox="1"/>
          <p:nvPr/>
        </p:nvSpPr>
        <p:spPr>
          <a:xfrm>
            <a:off x="3563888" y="5820945"/>
            <a:ext cx="2376264" cy="52322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i="0" dirty="0">
                <a:latin typeface="+mj-ea"/>
                <a:ea typeface="+mj-ea"/>
              </a:rPr>
              <a:t>3</a:t>
            </a:r>
            <a:endParaRPr lang="zh-CN" altLang="en-US" sz="2800" i="0" dirty="0">
              <a:latin typeface="+mj-ea"/>
              <a:ea typeface="+mj-e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5723A7F-D7EA-47AC-A860-1A474070AF97}"/>
              </a:ext>
            </a:extLst>
          </p:cNvPr>
          <p:cNvSpPr txBox="1"/>
          <p:nvPr/>
        </p:nvSpPr>
        <p:spPr>
          <a:xfrm>
            <a:off x="727401" y="5858108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/>
              <a:t>1968032776496</a:t>
            </a:r>
            <a:endParaRPr lang="zh-CN" altLang="en-US" sz="2800" i="0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3E674FE-811A-45C1-A693-978E6EBBD477}"/>
              </a:ext>
            </a:extLst>
          </p:cNvPr>
          <p:cNvCxnSpPr/>
          <p:nvPr/>
        </p:nvCxnSpPr>
        <p:spPr bwMode="auto">
          <a:xfrm flipH="1">
            <a:off x="6084168" y="6082555"/>
            <a:ext cx="504056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DADC374-333E-493D-8AE1-6B4B3DE053C0}"/>
              </a:ext>
            </a:extLst>
          </p:cNvPr>
          <p:cNvSpPr txBox="1"/>
          <p:nvPr/>
        </p:nvSpPr>
        <p:spPr>
          <a:xfrm>
            <a:off x="6732240" y="5787875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/>
              <a:t>num2</a:t>
            </a:r>
            <a:endParaRPr lang="zh-CN" altLang="en-US" sz="2800" i="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874992C-2511-47E3-9B46-A86943DE2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15" y="1265277"/>
            <a:ext cx="9384300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num1 =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JetBrains Mono"/>
              </a:rPr>
              <a:t>7   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JetBrains Mono"/>
              </a:rPr>
              <a:t># = 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  <a:t>赋值运算符</a:t>
            </a:r>
            <a:b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num2 =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JetBrains Mono"/>
              </a:rPr>
              <a:t>7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id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(num1),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id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(num2)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,id(7)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) 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JetBrains Mono"/>
              </a:rPr>
              <a:t># 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  <a:t>输出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JetBrains Mono"/>
              </a:rPr>
              <a:t>num1,num2</a:t>
            </a:r>
            <a:r>
              <a:rPr kumimoji="0" lang="en-US" altLang="zh-CN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JetBrains Mono"/>
              </a:rPr>
              <a:t>,7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  <a:t>地址</a:t>
            </a:r>
            <a:b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num2 =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JetBrains Mono"/>
              </a:rPr>
              <a:t>3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id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(num2),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id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JetBrains Mono"/>
              </a:rPr>
              <a:t>3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),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id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(num1))  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JetBrains Mono"/>
              </a:rPr>
              <a:t># 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  <a:t>输出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JetBrains Mono"/>
              </a:rPr>
              <a:t>num2,num1,3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  <a:t>地址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CDBFED0-F0F4-4CC7-8365-330EF7754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4174237"/>
            <a:ext cx="5829300" cy="809625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37CC9003-2A56-4169-881D-DA32B621C4E5}"/>
              </a:ext>
            </a:extLst>
          </p:cNvPr>
          <p:cNvSpPr/>
          <p:nvPr/>
        </p:nvSpPr>
        <p:spPr bwMode="auto">
          <a:xfrm>
            <a:off x="673318" y="4080132"/>
            <a:ext cx="5554765" cy="489335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79E65D6-3797-4D8A-9706-B807AA4C1FEE}"/>
              </a:ext>
            </a:extLst>
          </p:cNvPr>
          <p:cNvSpPr/>
          <p:nvPr/>
        </p:nvSpPr>
        <p:spPr bwMode="auto">
          <a:xfrm>
            <a:off x="673318" y="4632432"/>
            <a:ext cx="3754666" cy="351430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76562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6" grpId="0"/>
      <p:bldP spid="17" grpId="0" animBg="1"/>
      <p:bldP spid="18" grpId="0"/>
      <p:bldP spid="20" grpId="0"/>
      <p:bldP spid="22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赋值语句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458200" cy="1368152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语法：</a:t>
            </a:r>
            <a:r>
              <a:rPr lang="zh-CN" altLang="en-US" dirty="0"/>
              <a:t>变量 </a:t>
            </a:r>
            <a:r>
              <a:rPr lang="en-US" altLang="zh-CN" dirty="0"/>
              <a:t>= </a:t>
            </a:r>
            <a:r>
              <a:rPr lang="zh-CN" altLang="en-US" dirty="0"/>
              <a:t>值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en-US" dirty="0">
                <a:solidFill>
                  <a:srgbClr val="FF0000"/>
                </a:solidFill>
              </a:rPr>
              <a:t>语义：</a:t>
            </a:r>
            <a:r>
              <a:rPr lang="zh-CN" altLang="en-US" dirty="0"/>
              <a:t>将右边的值赋给左边的变量。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A919D647-9B78-4A43-B29E-63BCCFC4719A}"/>
              </a:ext>
            </a:extLst>
          </p:cNvPr>
          <p:cNvSpPr txBox="1">
            <a:spLocks/>
          </p:cNvSpPr>
          <p:nvPr/>
        </p:nvSpPr>
        <p:spPr bwMode="auto">
          <a:xfrm>
            <a:off x="489353" y="3290902"/>
            <a:ext cx="8458200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b="0" i="0" kern="0" dirty="0">
                <a:solidFill>
                  <a:srgbClr val="FF0000"/>
                </a:solidFill>
              </a:rPr>
              <a:t>序列赋值语法：</a:t>
            </a:r>
            <a:r>
              <a:rPr lang="zh-CN" altLang="en-US" b="0" i="0" kern="0" dirty="0"/>
              <a:t>变量序列 </a:t>
            </a:r>
            <a:r>
              <a:rPr lang="en-US" altLang="zh-CN" b="0" i="0" kern="0" dirty="0"/>
              <a:t>= </a:t>
            </a:r>
            <a:r>
              <a:rPr lang="zh-CN" altLang="en-US" b="0" i="0" kern="0" dirty="0"/>
              <a:t>值序列 </a:t>
            </a:r>
            <a:endParaRPr lang="en-US" altLang="zh-CN" b="0" i="0" kern="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b="0" i="0" kern="0" dirty="0"/>
              <a:t>      </a:t>
            </a:r>
            <a:r>
              <a:rPr lang="zh-CN" altLang="en-US" b="0" i="0" kern="0" dirty="0">
                <a:solidFill>
                  <a:srgbClr val="FF0000"/>
                </a:solidFill>
              </a:rPr>
              <a:t>语义：</a:t>
            </a:r>
            <a:r>
              <a:rPr lang="zh-CN" altLang="en-US" b="0" i="0" kern="0" dirty="0"/>
              <a:t>将右边的一系列值依次赋给左边的变量。</a:t>
            </a:r>
            <a:endParaRPr lang="en-US" altLang="zh-CN" b="0" i="0" kern="0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63CADF92-FCDD-4444-9FFF-DBE181A738AA}"/>
              </a:ext>
            </a:extLst>
          </p:cNvPr>
          <p:cNvSpPr txBox="1">
            <a:spLocks/>
          </p:cNvSpPr>
          <p:nvPr/>
        </p:nvSpPr>
        <p:spPr bwMode="auto">
          <a:xfrm>
            <a:off x="578296" y="2348880"/>
            <a:ext cx="8818240" cy="637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b="0" i="0" kern="0" dirty="0">
                <a:solidFill>
                  <a:srgbClr val="FF0000"/>
                </a:solidFill>
              </a:rPr>
              <a:t>例</a:t>
            </a:r>
            <a:r>
              <a:rPr lang="en-US" altLang="zh-CN" b="0" i="0" kern="0" dirty="0">
                <a:solidFill>
                  <a:srgbClr val="FF0000"/>
                </a:solidFill>
              </a:rPr>
              <a:t> </a:t>
            </a:r>
            <a:r>
              <a:rPr lang="en-US" altLang="zh-CN" b="0" i="0" kern="0" dirty="0"/>
              <a:t>num = 20+45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31FE4064-208F-43BD-9FCF-5927E08A3CED}"/>
              </a:ext>
            </a:extLst>
          </p:cNvPr>
          <p:cNvSpPr txBox="1">
            <a:spLocks/>
          </p:cNvSpPr>
          <p:nvPr/>
        </p:nvSpPr>
        <p:spPr bwMode="auto">
          <a:xfrm>
            <a:off x="558925" y="4309965"/>
            <a:ext cx="8458200" cy="568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b="0" i="0" kern="0" dirty="0">
                <a:solidFill>
                  <a:srgbClr val="FF0000"/>
                </a:solidFill>
              </a:rPr>
              <a:t>例：</a:t>
            </a:r>
            <a:r>
              <a:rPr lang="en-US" altLang="zh-CN" b="0" i="0" kern="0" dirty="0"/>
              <a:t>num1, num2 = 10, 20-5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E7318D0-582F-403D-8D1C-05972809522B}"/>
              </a:ext>
            </a:extLst>
          </p:cNvPr>
          <p:cNvSpPr txBox="1"/>
          <p:nvPr/>
        </p:nvSpPr>
        <p:spPr>
          <a:xfrm>
            <a:off x="7073154" y="2586800"/>
            <a:ext cx="1810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>
                <a:solidFill>
                  <a:srgbClr val="FF0000"/>
                </a:solidFill>
              </a:rPr>
              <a:t>教材</a:t>
            </a:r>
            <a:r>
              <a:rPr lang="en-US" altLang="zh-CN" sz="2800" i="0" dirty="0">
                <a:solidFill>
                  <a:srgbClr val="FF0000"/>
                </a:solidFill>
              </a:rPr>
              <a:t>P13</a:t>
            </a:r>
            <a:endParaRPr lang="zh-CN" altLang="en-US" sz="2800" i="0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99EE5AA-C2E4-4F9F-80A7-E155A256A5B8}"/>
              </a:ext>
            </a:extLst>
          </p:cNvPr>
          <p:cNvSpPr txBox="1"/>
          <p:nvPr/>
        </p:nvSpPr>
        <p:spPr>
          <a:xfrm>
            <a:off x="3995937" y="2340620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num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值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65</a:t>
            </a:r>
            <a:endParaRPr lang="zh-CN" altLang="en-US" sz="2800" b="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88DF411-84E3-490B-AA18-D86786F43C1A}"/>
              </a:ext>
            </a:extLst>
          </p:cNvPr>
          <p:cNvSpPr txBox="1"/>
          <p:nvPr/>
        </p:nvSpPr>
        <p:spPr>
          <a:xfrm>
            <a:off x="5256923" y="4310654"/>
            <a:ext cx="3571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num1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值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10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num2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值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15</a:t>
            </a:r>
            <a:endParaRPr lang="zh-CN" altLang="en-US" sz="2800" b="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0321C84-9EF3-2BFF-AC4E-EDE494A93769}"/>
              </a:ext>
            </a:extLst>
          </p:cNvPr>
          <p:cNvSpPr txBox="1">
            <a:spLocks/>
          </p:cNvSpPr>
          <p:nvPr/>
        </p:nvSpPr>
        <p:spPr bwMode="auto">
          <a:xfrm>
            <a:off x="558925" y="5126101"/>
            <a:ext cx="8458200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b="0" i="0" kern="0" dirty="0">
                <a:solidFill>
                  <a:srgbClr val="FF0000"/>
                </a:solidFill>
              </a:rPr>
              <a:t>多变量赋值语法：</a:t>
            </a:r>
            <a:r>
              <a:rPr lang="zh-CN" altLang="en-US" b="0" i="0" kern="0" dirty="0"/>
              <a:t>变量</a:t>
            </a:r>
            <a:r>
              <a:rPr lang="en-US" altLang="zh-CN" b="0" i="0" kern="0" dirty="0"/>
              <a:t>1</a:t>
            </a:r>
            <a:r>
              <a:rPr lang="zh-CN" altLang="en-US" b="0" i="0" kern="0" dirty="0"/>
              <a:t> </a:t>
            </a:r>
            <a:r>
              <a:rPr lang="en-US" altLang="zh-CN" b="0" i="0" kern="0" dirty="0"/>
              <a:t>= </a:t>
            </a:r>
            <a:r>
              <a:rPr lang="zh-CN" altLang="en-US" b="0" i="0" kern="0" dirty="0"/>
              <a:t>变量</a:t>
            </a:r>
            <a:r>
              <a:rPr lang="en-US" altLang="zh-CN" b="0" i="0" kern="0" dirty="0"/>
              <a:t>2 = … = </a:t>
            </a:r>
            <a:r>
              <a:rPr lang="zh-CN" altLang="en-US" b="0" i="0" kern="0" dirty="0"/>
              <a:t>值</a:t>
            </a:r>
            <a:endParaRPr lang="en-US" altLang="zh-CN" b="0" i="0" kern="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b="0" i="0" kern="0" dirty="0"/>
              <a:t>     </a:t>
            </a:r>
            <a:r>
              <a:rPr lang="zh-CN" altLang="en-US" b="0" i="0" kern="0" dirty="0">
                <a:solidFill>
                  <a:srgbClr val="FF0000"/>
                </a:solidFill>
              </a:rPr>
              <a:t>语义：</a:t>
            </a:r>
            <a:r>
              <a:rPr lang="zh-CN" altLang="en-US" b="0" i="0" kern="0" dirty="0"/>
              <a:t>将最右边的值赋给变量</a:t>
            </a:r>
            <a:r>
              <a:rPr lang="en-US" altLang="zh-CN" b="0" i="0" kern="0" dirty="0"/>
              <a:t>1</a:t>
            </a:r>
            <a:r>
              <a:rPr lang="zh-CN" altLang="en-US" b="0" i="0" kern="0" dirty="0"/>
              <a:t>、变量</a:t>
            </a:r>
            <a:r>
              <a:rPr lang="en-US" altLang="zh-CN" b="0" i="0" kern="0" dirty="0"/>
              <a:t>2</a:t>
            </a:r>
            <a:r>
              <a:rPr lang="zh-CN" altLang="en-US" b="0" i="0" kern="0" dirty="0"/>
              <a:t>、</a:t>
            </a:r>
            <a:r>
              <a:rPr lang="en-US" altLang="zh-CN" b="0" i="0" kern="0" dirty="0"/>
              <a:t>…</a:t>
            </a:r>
            <a:r>
              <a:rPr lang="zh-CN" altLang="en-US" b="0" i="0" kern="0" dirty="0"/>
              <a:t>。</a:t>
            </a:r>
            <a:endParaRPr lang="en-US" altLang="zh-CN" b="0" i="0" kern="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656935D0-55D2-94D0-30D5-61C6598CC034}"/>
              </a:ext>
            </a:extLst>
          </p:cNvPr>
          <p:cNvSpPr txBox="1">
            <a:spLocks/>
          </p:cNvSpPr>
          <p:nvPr/>
        </p:nvSpPr>
        <p:spPr bwMode="auto">
          <a:xfrm>
            <a:off x="609705" y="6103113"/>
            <a:ext cx="8458200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b="0" i="0" kern="0" dirty="0">
                <a:solidFill>
                  <a:srgbClr val="FF0000"/>
                </a:solidFill>
              </a:rPr>
              <a:t>例：</a:t>
            </a:r>
            <a:r>
              <a:rPr lang="en-US" altLang="zh-CN" b="0" i="0" kern="0" dirty="0"/>
              <a:t>a = b = c = 5</a:t>
            </a:r>
          </a:p>
        </p:txBody>
      </p:sp>
    </p:spTree>
    <p:extLst>
      <p:ext uri="{BB962C8B-B14F-4D97-AF65-F5344CB8AC3E}">
        <p14:creationId xmlns:p14="http://schemas.microsoft.com/office/powerpoint/2010/main" val="31030095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  <p:bldP spid="12" grpId="0"/>
      <p:bldP spid="4" grpId="0" build="p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赋值语句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49FA68E-B39F-4230-8E70-DEA29EBA92D6}"/>
              </a:ext>
            </a:extLst>
          </p:cNvPr>
          <p:cNvSpPr txBox="1"/>
          <p:nvPr/>
        </p:nvSpPr>
        <p:spPr>
          <a:xfrm>
            <a:off x="574675" y="1412776"/>
            <a:ext cx="822019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800" b="0" i="0" dirty="0">
                <a:solidFill>
                  <a:srgbClr val="4B4B4B"/>
                </a:solidFill>
                <a:latin typeface="PingFang SC"/>
              </a:rPr>
              <a:t> </a:t>
            </a:r>
            <a:r>
              <a:rPr lang="zh-CN" altLang="en-US" sz="2800" b="0" i="0" dirty="0">
                <a:solidFill>
                  <a:srgbClr val="4B4B4B"/>
                </a:solidFill>
                <a:effectLst/>
                <a:latin typeface="+mn-ea"/>
                <a:ea typeface="+mn-ea"/>
              </a:rPr>
              <a:t>变量赋值时，为保证代码可读性，</a:t>
            </a:r>
            <a:r>
              <a:rPr lang="en-US" altLang="zh-CN" sz="2800" b="0" i="0" dirty="0">
                <a:solidFill>
                  <a:srgbClr val="4B4B4B"/>
                </a:solidFill>
                <a:effectLst/>
                <a:latin typeface="+mn-ea"/>
                <a:ea typeface="+mn-ea"/>
              </a:rPr>
              <a:t>= </a:t>
            </a:r>
            <a:r>
              <a:rPr lang="zh-CN" altLang="en-US" sz="2800" b="0" i="0" dirty="0">
                <a:solidFill>
                  <a:srgbClr val="4B4B4B"/>
                </a:solidFill>
                <a:effectLst/>
                <a:latin typeface="+mn-ea"/>
                <a:ea typeface="+mn-ea"/>
              </a:rPr>
              <a:t>的左右各保</a:t>
            </a:r>
            <a:endParaRPr lang="en-US" altLang="zh-CN" sz="2800" b="0" i="0" dirty="0">
              <a:solidFill>
                <a:srgbClr val="4B4B4B"/>
              </a:solidFill>
              <a:effectLst/>
              <a:latin typeface="+mn-ea"/>
              <a:ea typeface="+mn-ea"/>
            </a:endParaRPr>
          </a:p>
          <a:p>
            <a:pPr algn="l">
              <a:buClr>
                <a:srgbClr val="FF0000"/>
              </a:buClr>
            </a:pPr>
            <a:r>
              <a:rPr lang="en-US" altLang="zh-CN" sz="2800" b="0" i="0" dirty="0">
                <a:solidFill>
                  <a:srgbClr val="4B4B4B"/>
                </a:solidFill>
                <a:latin typeface="+mn-ea"/>
                <a:ea typeface="+mn-ea"/>
              </a:rPr>
              <a:t>  </a:t>
            </a:r>
            <a:r>
              <a:rPr lang="zh-CN" altLang="en-US" sz="2800" b="0" i="0" dirty="0">
                <a:solidFill>
                  <a:srgbClr val="4B4B4B"/>
                </a:solidFill>
                <a:effectLst/>
                <a:latin typeface="+mn-ea"/>
                <a:ea typeface="+mn-ea"/>
              </a:rPr>
              <a:t>留一个空格</a:t>
            </a:r>
          </a:p>
        </p:txBody>
      </p:sp>
    </p:spTree>
    <p:extLst>
      <p:ext uri="{BB962C8B-B14F-4D97-AF65-F5344CB8AC3E}">
        <p14:creationId xmlns:p14="http://schemas.microsoft.com/office/powerpoint/2010/main" val="10189171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交换两个变量的值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458200" cy="1368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 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20E54D3-020B-44CC-96EF-86EB51E1E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83" y="1331404"/>
            <a:ext cx="7480448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p"/>
              <a:tabLst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使用序列赋值完成两个变量的值交换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A1919BF-662B-4393-8A2A-75851AF9C767}"/>
              </a:ext>
            </a:extLst>
          </p:cNvPr>
          <p:cNvSpPr txBox="1"/>
          <p:nvPr/>
        </p:nvSpPr>
        <p:spPr>
          <a:xfrm>
            <a:off x="755576" y="4581128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>
                <a:solidFill>
                  <a:srgbClr val="FF0000"/>
                </a:solidFill>
              </a:rPr>
              <a:t>运行结果：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DD634AA-C9BA-4A72-B670-2AF48C851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872" y="4547227"/>
            <a:ext cx="3146255" cy="979369"/>
          </a:xfrm>
          <a:prstGeom prst="rect">
            <a:avLst/>
          </a:prstGeom>
        </p:spPr>
      </p:pic>
      <p:sp>
        <p:nvSpPr>
          <p:cNvPr id="13" name="Rectangle 1">
            <a:extLst>
              <a:ext uri="{FF2B5EF4-FFF2-40B4-BE49-F238E27FC236}">
                <a16:creationId xmlns:a16="http://schemas.microsoft.com/office/drawing/2014/main" id="{897D1F50-516D-47A0-9346-0C40B48A8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976" y="2090714"/>
            <a:ext cx="6229573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num1 =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JetBrains Mono"/>
              </a:rPr>
              <a:t>10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; num2 =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JetBrains Mono"/>
              </a:rPr>
              <a:t>20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JetBrains Mono"/>
              </a:rPr>
              <a:t>"before swap: 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, num1,num2)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num1,num2 = num2,num1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JetBrains Mono"/>
              </a:rPr>
              <a:t>"after swap: 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, num1,num2)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5144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400" b="1" kern="1200" dirty="0">
                <a:latin typeface="Tahoma" pitchFamily="34" charset="0"/>
                <a:ea typeface="隶书" pitchFamily="49" charset="-122"/>
                <a:cs typeface="+mn-cs"/>
              </a:rPr>
              <a:t>2.2 </a:t>
            </a:r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标识符和关键字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341438"/>
            <a:ext cx="8348662" cy="4967287"/>
          </a:xfrm>
        </p:spPr>
        <p:txBody>
          <a:bodyPr/>
          <a:lstStyle/>
          <a:p>
            <a:r>
              <a:rPr lang="zh-CN" altLang="zh-CN" dirty="0">
                <a:latin typeface="+mn-ea"/>
              </a:rPr>
              <a:t>标识符是指用来标识某个实体的一个符号</a:t>
            </a:r>
            <a:r>
              <a:rPr lang="zh-CN" altLang="en-US" dirty="0">
                <a:latin typeface="+mn-ea"/>
              </a:rPr>
              <a:t>，如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   </a:t>
            </a:r>
            <a:r>
              <a:rPr lang="zh-CN" altLang="en-US" dirty="0"/>
              <a:t>变量、函数、类、模块、对象等。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r>
              <a:rPr lang="zh-CN" altLang="zh-CN" dirty="0">
                <a:latin typeface="+mn-ea"/>
              </a:rPr>
              <a:t>标识符由字母、下划线和数字组成，且不能以数字开头</a:t>
            </a:r>
            <a:r>
              <a:rPr lang="zh-CN" altLang="en-US" dirty="0">
                <a:latin typeface="+mn-ea"/>
              </a:rPr>
              <a:t>；不能与系统关键字重名。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Python</a:t>
            </a:r>
            <a:r>
              <a:rPr lang="zh-CN" altLang="zh-CN" dirty="0">
                <a:latin typeface="+mn-ea"/>
              </a:rPr>
              <a:t>中的标识符是区分大小写的，</a:t>
            </a:r>
            <a:r>
              <a:rPr lang="en-US" altLang="zh-CN" dirty="0">
                <a:latin typeface="+mn-ea"/>
              </a:rPr>
              <a:t>Temp</a:t>
            </a:r>
            <a:r>
              <a:rPr lang="zh-CN" altLang="zh-CN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temp</a:t>
            </a:r>
            <a:r>
              <a:rPr lang="zh-CN" altLang="zh-CN" dirty="0">
                <a:latin typeface="+mn-ea"/>
              </a:rPr>
              <a:t>是不同的标识符</a:t>
            </a:r>
            <a:r>
              <a:rPr lang="zh-CN" altLang="en-US" dirty="0">
                <a:latin typeface="+mn-ea"/>
              </a:rPr>
              <a:t>。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  <a:latin typeface="+mn-ea"/>
              </a:rPr>
              <a:t>例：</a:t>
            </a:r>
            <a:r>
              <a:rPr lang="en-US" altLang="zh-CN" dirty="0" err="1">
                <a:latin typeface="+mn-ea"/>
              </a:rPr>
              <a:t>my_test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_123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num</a:t>
            </a:r>
            <a:r>
              <a:rPr lang="zh-CN" altLang="en-US" dirty="0">
                <a:latin typeface="+mn-ea"/>
              </a:rPr>
              <a:t>是合法的标识符。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    123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if</a:t>
            </a:r>
            <a:r>
              <a:rPr lang="zh-CN" altLang="en-US" dirty="0">
                <a:latin typeface="+mn-ea"/>
              </a:rPr>
              <a:t>是非法的标识符。</a:t>
            </a:r>
            <a:endParaRPr lang="en-US" altLang="zh-CN" dirty="0">
              <a:latin typeface="+mn-ea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1EC296A-89D9-48C7-BE95-8FF83FF1FEDB}"/>
              </a:ext>
            </a:extLst>
          </p:cNvPr>
          <p:cNvSpPr/>
          <p:nvPr/>
        </p:nvSpPr>
        <p:spPr bwMode="auto">
          <a:xfrm>
            <a:off x="1115616" y="1844824"/>
            <a:ext cx="864096" cy="432048"/>
          </a:xfrm>
          <a:prstGeom prst="rect">
            <a:avLst/>
          </a:prstGeom>
          <a:noFill/>
          <a:ln w="317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7F5FF3-B528-4822-B069-CAA8D7736FAD}"/>
              </a:ext>
            </a:extLst>
          </p:cNvPr>
          <p:cNvSpPr/>
          <p:nvPr/>
        </p:nvSpPr>
        <p:spPr bwMode="auto">
          <a:xfrm>
            <a:off x="2267744" y="5990016"/>
            <a:ext cx="432048" cy="432048"/>
          </a:xfrm>
          <a:prstGeom prst="rect">
            <a:avLst/>
          </a:prstGeom>
          <a:noFill/>
          <a:ln w="317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对话气泡: 圆角矩形 11">
            <a:extLst>
              <a:ext uri="{FF2B5EF4-FFF2-40B4-BE49-F238E27FC236}">
                <a16:creationId xmlns:a16="http://schemas.microsoft.com/office/drawing/2014/main" id="{A2C960F0-4770-4A12-BA1E-7B864EA4F400}"/>
              </a:ext>
            </a:extLst>
          </p:cNvPr>
          <p:cNvSpPr/>
          <p:nvPr/>
        </p:nvSpPr>
        <p:spPr bwMode="auto">
          <a:xfrm>
            <a:off x="2786289" y="4900940"/>
            <a:ext cx="2577800" cy="578882"/>
          </a:xfrm>
          <a:prstGeom prst="wedgeRoundRectCallout">
            <a:avLst>
              <a:gd name="adj1" fmla="val -44285"/>
              <a:gd name="adj2" fmla="val 141487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不能是关键字</a:t>
            </a:r>
          </a:p>
        </p:txBody>
      </p:sp>
    </p:spTree>
    <p:extLst>
      <p:ext uri="{BB962C8B-B14F-4D97-AF65-F5344CB8AC3E}">
        <p14:creationId xmlns:p14="http://schemas.microsoft.com/office/powerpoint/2010/main" val="13358076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400" b="1" kern="1200" dirty="0">
                <a:latin typeface="Tahoma" pitchFamily="34" charset="0"/>
                <a:ea typeface="隶书" pitchFamily="49" charset="-122"/>
                <a:cs typeface="+mn-cs"/>
              </a:rPr>
              <a:t>Python</a:t>
            </a:r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关键字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关键字指的是具有特殊功能的标识符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关键字：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221972"/>
              </p:ext>
            </p:extLst>
          </p:nvPr>
        </p:nvGraphicFramePr>
        <p:xfrm>
          <a:off x="755576" y="2564904"/>
          <a:ext cx="8159824" cy="3702939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1742875">
                  <a:extLst>
                    <a:ext uri="{9D8B030D-6E8A-4147-A177-3AD203B41FA5}">
                      <a16:colId xmlns:a16="http://schemas.microsoft.com/office/drawing/2014/main" val="1689818486"/>
                    </a:ext>
                  </a:extLst>
                </a:gridCol>
                <a:gridCol w="2337037">
                  <a:extLst>
                    <a:ext uri="{9D8B030D-6E8A-4147-A177-3AD203B41FA5}">
                      <a16:colId xmlns:a16="http://schemas.microsoft.com/office/drawing/2014/main" val="1800353754"/>
                    </a:ext>
                  </a:extLst>
                </a:gridCol>
                <a:gridCol w="2416259">
                  <a:extLst>
                    <a:ext uri="{9D8B030D-6E8A-4147-A177-3AD203B41FA5}">
                      <a16:colId xmlns:a16="http://schemas.microsoft.com/office/drawing/2014/main" val="1915997995"/>
                    </a:ext>
                  </a:extLst>
                </a:gridCol>
                <a:gridCol w="1663653">
                  <a:extLst>
                    <a:ext uri="{9D8B030D-6E8A-4147-A177-3AD203B41FA5}">
                      <a16:colId xmlns:a16="http://schemas.microsoft.com/office/drawing/2014/main" val="1849889821"/>
                    </a:ext>
                  </a:extLst>
                </a:gridCol>
              </a:tblGrid>
              <a:tr h="3753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+mn-ea"/>
                          <a:ea typeface="+mn-ea"/>
                        </a:rPr>
                        <a:t>False</a:t>
                      </a:r>
                      <a:endParaRPr lang="zh-CN" sz="28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4699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dirty="0" err="1">
                          <a:effectLst/>
                          <a:latin typeface="+mn-ea"/>
                          <a:ea typeface="+mn-ea"/>
                        </a:rPr>
                        <a:t>def</a:t>
                      </a:r>
                      <a:endParaRPr lang="zh-CN" sz="28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482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+mn-ea"/>
                          <a:ea typeface="+mn-ea"/>
                        </a:rPr>
                        <a:t>if</a:t>
                      </a:r>
                      <a:endParaRPr lang="zh-CN" sz="28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55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+mn-ea"/>
                          <a:ea typeface="+mn-ea"/>
                        </a:rPr>
                        <a:t>raise</a:t>
                      </a:r>
                      <a:endParaRPr lang="zh-CN" sz="28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82179597"/>
                  </a:ext>
                </a:extLst>
              </a:tr>
              <a:tr h="3753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+mn-ea"/>
                          <a:ea typeface="+mn-ea"/>
                        </a:rPr>
                        <a:t>None</a:t>
                      </a:r>
                      <a:endParaRPr lang="zh-CN" sz="28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4699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+mn-ea"/>
                          <a:ea typeface="+mn-ea"/>
                        </a:rPr>
                        <a:t>del</a:t>
                      </a:r>
                      <a:endParaRPr lang="zh-CN" sz="28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482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+mn-ea"/>
                          <a:ea typeface="+mn-ea"/>
                        </a:rPr>
                        <a:t>import</a:t>
                      </a:r>
                      <a:endParaRPr lang="zh-CN" sz="28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33337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+mn-ea"/>
                          <a:ea typeface="+mn-ea"/>
                        </a:rPr>
                        <a:t>return</a:t>
                      </a:r>
                      <a:endParaRPr lang="zh-CN" sz="28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75543958"/>
                  </a:ext>
                </a:extLst>
              </a:tr>
              <a:tr h="3753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+mn-ea"/>
                          <a:ea typeface="+mn-ea"/>
                        </a:rPr>
                        <a:t>True</a:t>
                      </a:r>
                      <a:endParaRPr lang="zh-CN" sz="28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4699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+mn-ea"/>
                          <a:ea typeface="+mn-ea"/>
                        </a:rPr>
                        <a:t>elif</a:t>
                      </a:r>
                      <a:endParaRPr lang="zh-CN" sz="28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482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  <a:latin typeface="+mn-ea"/>
                          <a:ea typeface="+mn-ea"/>
                        </a:rPr>
                        <a:t>in</a:t>
                      </a:r>
                      <a:endParaRPr lang="zh-CN" sz="28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55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+mn-ea"/>
                          <a:ea typeface="+mn-ea"/>
                        </a:rPr>
                        <a:t>try</a:t>
                      </a:r>
                      <a:endParaRPr lang="zh-CN" sz="28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48479423"/>
                  </a:ext>
                </a:extLst>
              </a:tr>
              <a:tr h="3753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+mn-ea"/>
                          <a:ea typeface="+mn-ea"/>
                        </a:rPr>
                        <a:t>and</a:t>
                      </a:r>
                      <a:endParaRPr lang="zh-CN" sz="28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4699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+mn-ea"/>
                          <a:ea typeface="+mn-ea"/>
                        </a:rPr>
                        <a:t>else</a:t>
                      </a:r>
                      <a:endParaRPr lang="zh-CN" sz="28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482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+mn-ea"/>
                          <a:ea typeface="+mn-ea"/>
                        </a:rPr>
                        <a:t>is</a:t>
                      </a:r>
                      <a:endParaRPr lang="zh-CN" sz="28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279400" indent="6667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+mn-ea"/>
                          <a:ea typeface="+mn-ea"/>
                        </a:rPr>
                        <a:t>while</a:t>
                      </a:r>
                      <a:endParaRPr lang="zh-CN" sz="28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37395485"/>
                  </a:ext>
                </a:extLst>
              </a:tr>
              <a:tr h="3753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+mn-ea"/>
                          <a:ea typeface="+mn-ea"/>
                        </a:rPr>
                        <a:t>as</a:t>
                      </a:r>
                      <a:endParaRPr lang="zh-CN" sz="28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4699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+mn-ea"/>
                          <a:ea typeface="+mn-ea"/>
                        </a:rPr>
                        <a:t>except</a:t>
                      </a:r>
                      <a:endParaRPr lang="zh-CN" sz="28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482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+mn-ea"/>
                          <a:ea typeface="+mn-ea"/>
                        </a:rPr>
                        <a:t>lambda</a:t>
                      </a:r>
                      <a:endParaRPr lang="zh-CN" sz="28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33337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+mn-ea"/>
                          <a:ea typeface="+mn-ea"/>
                        </a:rPr>
                        <a:t>with</a:t>
                      </a:r>
                      <a:endParaRPr lang="zh-CN" sz="28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22540746"/>
                  </a:ext>
                </a:extLst>
              </a:tr>
              <a:tr h="3753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+mn-ea"/>
                          <a:ea typeface="+mn-ea"/>
                        </a:rPr>
                        <a:t>assert</a:t>
                      </a:r>
                      <a:endParaRPr lang="zh-CN" sz="28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4699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+mn-ea"/>
                          <a:ea typeface="+mn-ea"/>
                        </a:rPr>
                        <a:t>finally</a:t>
                      </a:r>
                      <a:endParaRPr lang="zh-CN" sz="28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46672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+mn-ea"/>
                          <a:ea typeface="+mn-ea"/>
                        </a:rPr>
                        <a:t>nonlocal</a:t>
                      </a:r>
                      <a:endParaRPr lang="zh-CN" sz="28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31496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+mn-ea"/>
                          <a:ea typeface="+mn-ea"/>
                        </a:rPr>
                        <a:t>yield</a:t>
                      </a:r>
                      <a:endParaRPr lang="zh-CN" sz="28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71592638"/>
                  </a:ext>
                </a:extLst>
              </a:tr>
              <a:tr h="3753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+mn-ea"/>
                          <a:ea typeface="+mn-ea"/>
                        </a:rPr>
                        <a:t>break</a:t>
                      </a:r>
                      <a:endParaRPr lang="zh-CN" sz="28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4699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+mn-ea"/>
                          <a:ea typeface="+mn-ea"/>
                        </a:rPr>
                        <a:t>for</a:t>
                      </a:r>
                      <a:endParaRPr lang="zh-CN" sz="28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482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+mn-ea"/>
                          <a:ea typeface="+mn-ea"/>
                        </a:rPr>
                        <a:t>not</a:t>
                      </a:r>
                      <a:endParaRPr lang="zh-CN" sz="28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28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99816979"/>
                  </a:ext>
                </a:extLst>
              </a:tr>
              <a:tr h="3753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+mn-ea"/>
                          <a:ea typeface="+mn-ea"/>
                        </a:rPr>
                        <a:t>class</a:t>
                      </a:r>
                      <a:endParaRPr lang="zh-CN" sz="28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4699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+mn-ea"/>
                          <a:ea typeface="+mn-ea"/>
                        </a:rPr>
                        <a:t>from</a:t>
                      </a:r>
                      <a:endParaRPr lang="zh-CN" sz="28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482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+mn-ea"/>
                          <a:ea typeface="+mn-ea"/>
                        </a:rPr>
                        <a:t>or</a:t>
                      </a:r>
                      <a:endParaRPr lang="zh-CN" sz="28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28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89281646"/>
                  </a:ext>
                </a:extLst>
              </a:tr>
              <a:tr h="3815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+mn-ea"/>
                          <a:ea typeface="+mn-ea"/>
                        </a:rPr>
                        <a:t>continue</a:t>
                      </a:r>
                      <a:endParaRPr lang="zh-CN" sz="28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46672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+mn-ea"/>
                          <a:ea typeface="+mn-ea"/>
                        </a:rPr>
                        <a:t>global</a:t>
                      </a:r>
                      <a:endParaRPr lang="zh-CN" sz="28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46672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+mn-ea"/>
                          <a:ea typeface="+mn-ea"/>
                        </a:rPr>
                        <a:t>pass</a:t>
                      </a:r>
                      <a:endParaRPr lang="zh-CN" sz="28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28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97190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530660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340768"/>
            <a:ext cx="8137525" cy="3240360"/>
          </a:xfrm>
        </p:spPr>
        <p:txBody>
          <a:bodyPr>
            <a:noAutofit/>
          </a:bodyPr>
          <a:lstStyle/>
          <a:p>
            <a:pPr eaLnBrk="1" hangingPunct="1">
              <a:buNone/>
              <a:defRPr/>
            </a:pPr>
            <a:endParaRPr lang="en-US" altLang="zh-CN" dirty="0"/>
          </a:p>
          <a:p>
            <a:pPr eaLnBrk="1" hangingPunct="1">
              <a:defRPr/>
            </a:pPr>
            <a:endParaRPr lang="zh-CN" altLang="zh-CN" dirty="0"/>
          </a:p>
          <a:p>
            <a:pPr eaLnBrk="1" hangingPunct="1">
              <a:defRPr/>
            </a:pPr>
            <a:endParaRPr lang="en-US" altLang="zh-CN" dirty="0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E8783DEE-319E-4D8F-B53E-0F9D3C423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107950"/>
            <a:ext cx="268763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400" b="1" i="0" dirty="0">
                <a:solidFill>
                  <a:schemeClr val="tx2"/>
                </a:solidFill>
                <a:ea typeface="隶书" pitchFamily="49" charset="-122"/>
                <a:sym typeface="Arial" pitchFamily="34" charset="0"/>
              </a:rPr>
              <a:t>学习目标</a:t>
            </a:r>
            <a:endParaRPr lang="en-US" altLang="en-US" sz="4400" b="1" i="0" dirty="0">
              <a:solidFill>
                <a:schemeClr val="tx2"/>
              </a:solidFill>
              <a:ea typeface="隶书" pitchFamily="49" charset="-122"/>
              <a:sym typeface="Arial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261A8AA-ACD1-61F8-3BAE-BB4505F2F1FD}"/>
              </a:ext>
            </a:extLst>
          </p:cNvPr>
          <p:cNvGrpSpPr/>
          <p:nvPr/>
        </p:nvGrpSpPr>
        <p:grpSpPr bwMode="auto">
          <a:xfrm>
            <a:off x="589723" y="1340768"/>
            <a:ext cx="4237057" cy="523220"/>
            <a:chOff x="2986688" y="775290"/>
            <a:chExt cx="4234928" cy="523296"/>
          </a:xfrm>
        </p:grpSpPr>
        <p:sp>
          <p:nvSpPr>
            <p:cNvPr id="3" name="文本框 66">
              <a:extLst>
                <a:ext uri="{FF2B5EF4-FFF2-40B4-BE49-F238E27FC236}">
                  <a16:creationId xmlns:a16="http://schemas.microsoft.com/office/drawing/2014/main" id="{F50CB693-97D6-CAD8-5015-6D7080419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6688" y="775290"/>
              <a:ext cx="4234928" cy="523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marL="457200" indent="-457200">
                <a:buClr>
                  <a:srgbClr val="FF0000"/>
                </a:buClr>
                <a:buFont typeface="Wingdings" panose="05000000000000000000" pitchFamily="2" charset="2"/>
                <a:buChar char="p"/>
                <a:defRPr/>
              </a:pPr>
              <a:r>
                <a:rPr lang="zh-CN" altLang="en-US" sz="2800" b="0" i="0" dirty="0">
                  <a:latin typeface="+mn-ea"/>
                  <a:ea typeface="+mn-ea"/>
                  <a:cs typeface="+mn-ea"/>
                  <a:sym typeface="+mn-lt"/>
                </a:rPr>
                <a:t>了解</a:t>
              </a:r>
              <a:r>
                <a:rPr lang="en-US" altLang="zh-CN" sz="2800" b="0" i="0" dirty="0">
                  <a:latin typeface="+mn-ea"/>
                  <a:ea typeface="+mn-ea"/>
                  <a:cs typeface="+mn-ea"/>
                  <a:sym typeface="+mn-lt"/>
                </a:rPr>
                <a:t>Python</a:t>
              </a:r>
              <a:r>
                <a:rPr lang="zh-CN" altLang="en-US" sz="2800" b="0" i="0" dirty="0">
                  <a:latin typeface="+mn-ea"/>
                  <a:ea typeface="+mn-ea"/>
                  <a:cs typeface="+mn-ea"/>
                  <a:sym typeface="+mn-lt"/>
                </a:rPr>
                <a:t>的关键字；</a:t>
              </a:r>
            </a:p>
          </p:txBody>
        </p:sp>
        <p:sp>
          <p:nvSpPr>
            <p:cNvPr id="4" name="任意多边形 8">
              <a:extLst>
                <a:ext uri="{FF2B5EF4-FFF2-40B4-BE49-F238E27FC236}">
                  <a16:creationId xmlns:a16="http://schemas.microsoft.com/office/drawing/2014/main" id="{95B82926-5D84-74BA-7087-78F557F5596A}"/>
                </a:ext>
              </a:extLst>
            </p:cNvPr>
            <p:cNvSpPr/>
            <p:nvPr/>
          </p:nvSpPr>
          <p:spPr>
            <a:xfrm>
              <a:off x="3083475" y="1286573"/>
              <a:ext cx="287193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bg1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285750" indent="-285750" algn="ctr">
                <a:buFont typeface="Wingdings" panose="05000000000000000000" pitchFamily="2" charset="2"/>
                <a:buChar char="p"/>
                <a:defRPr/>
              </a:pPr>
              <a:endParaRPr lang="zh-CN" altLang="en-US" sz="2800" b="0" i="0">
                <a:solidFill>
                  <a:srgbClr val="0070BA"/>
                </a:solidFill>
                <a:latin typeface="+mn-ea"/>
                <a:cs typeface="+mn-ea"/>
                <a:sym typeface="+mn-lt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7CF20882-26BA-655E-5770-AC80E1C35726}"/>
              </a:ext>
            </a:extLst>
          </p:cNvPr>
          <p:cNvGrpSpPr/>
          <p:nvPr/>
        </p:nvGrpSpPr>
        <p:grpSpPr bwMode="auto">
          <a:xfrm>
            <a:off x="589723" y="2163533"/>
            <a:ext cx="4301177" cy="523220"/>
            <a:chOff x="2986688" y="775290"/>
            <a:chExt cx="4299015" cy="523296"/>
          </a:xfrm>
        </p:grpSpPr>
        <p:sp>
          <p:nvSpPr>
            <p:cNvPr id="7" name="文本框 66">
              <a:extLst>
                <a:ext uri="{FF2B5EF4-FFF2-40B4-BE49-F238E27FC236}">
                  <a16:creationId xmlns:a16="http://schemas.microsoft.com/office/drawing/2014/main" id="{A464F96D-022C-70CF-145D-5D8F17371E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6688" y="775290"/>
              <a:ext cx="4299015" cy="523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marL="342900" indent="-342900">
                <a:buClr>
                  <a:srgbClr val="FF0000"/>
                </a:buClr>
                <a:buFont typeface="Wingdings" panose="05000000000000000000" pitchFamily="2" charset="2"/>
                <a:buChar char="p"/>
                <a:defRPr/>
              </a:pPr>
              <a:r>
                <a:rPr lang="en-US" altLang="zh-CN" sz="2800" b="0" i="0" dirty="0">
                  <a:latin typeface="+mn-ea"/>
                  <a:ea typeface="+mn-ea"/>
                  <a:cs typeface="+mn-ea"/>
                  <a:sym typeface="+mn-lt"/>
                </a:rPr>
                <a:t> </a:t>
              </a:r>
              <a:r>
                <a:rPr lang="zh-CN" altLang="en-US" sz="2800" b="0" i="0" dirty="0">
                  <a:latin typeface="+mn-ea"/>
                  <a:ea typeface="+mn-ea"/>
                  <a:cs typeface="+mn-ea"/>
                  <a:sym typeface="+mn-lt"/>
                </a:rPr>
                <a:t>掌握</a:t>
              </a:r>
              <a:r>
                <a:rPr lang="en-US" altLang="zh-CN" sz="2800" b="0" i="0" dirty="0">
                  <a:latin typeface="+mn-ea"/>
                  <a:ea typeface="+mn-ea"/>
                  <a:cs typeface="+mn-ea"/>
                  <a:sym typeface="+mn-lt"/>
                </a:rPr>
                <a:t>Python</a:t>
              </a:r>
              <a:r>
                <a:rPr lang="zh-CN" altLang="en-US" sz="2800" b="0" i="0" dirty="0">
                  <a:latin typeface="+mn-ea"/>
                  <a:ea typeface="+mn-ea"/>
                  <a:cs typeface="+mn-ea"/>
                  <a:sym typeface="+mn-lt"/>
                </a:rPr>
                <a:t>中的变量；</a:t>
              </a:r>
            </a:p>
          </p:txBody>
        </p:sp>
        <p:sp>
          <p:nvSpPr>
            <p:cNvPr id="8" name="任意多边形 8">
              <a:extLst>
                <a:ext uri="{FF2B5EF4-FFF2-40B4-BE49-F238E27FC236}">
                  <a16:creationId xmlns:a16="http://schemas.microsoft.com/office/drawing/2014/main" id="{FC5C6BBA-0938-12AA-F286-1D9E7ACD2062}"/>
                </a:ext>
              </a:extLst>
            </p:cNvPr>
            <p:cNvSpPr/>
            <p:nvPr/>
          </p:nvSpPr>
          <p:spPr>
            <a:xfrm>
              <a:off x="3083475" y="1286573"/>
              <a:ext cx="287193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bg1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285750" indent="-285750" algn="ctr">
                <a:buFont typeface="Wingdings" panose="05000000000000000000" pitchFamily="2" charset="2"/>
                <a:buChar char="p"/>
                <a:defRPr/>
              </a:pPr>
              <a:endParaRPr lang="zh-CN" altLang="en-US" sz="2800" b="0" i="0">
                <a:solidFill>
                  <a:srgbClr val="0070BA"/>
                </a:solidFill>
                <a:latin typeface="+mn-ea"/>
                <a:cs typeface="+mn-ea"/>
                <a:sym typeface="+mn-lt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00CB1D49-2F27-85BC-1219-7F4C25920141}"/>
              </a:ext>
            </a:extLst>
          </p:cNvPr>
          <p:cNvGrpSpPr/>
          <p:nvPr/>
        </p:nvGrpSpPr>
        <p:grpSpPr bwMode="auto">
          <a:xfrm>
            <a:off x="589723" y="2986298"/>
            <a:ext cx="5019323" cy="523220"/>
            <a:chOff x="2986688" y="775290"/>
            <a:chExt cx="5016802" cy="523296"/>
          </a:xfrm>
        </p:grpSpPr>
        <p:sp>
          <p:nvSpPr>
            <p:cNvPr id="10" name="文本框 66">
              <a:extLst>
                <a:ext uri="{FF2B5EF4-FFF2-40B4-BE49-F238E27FC236}">
                  <a16:creationId xmlns:a16="http://schemas.microsoft.com/office/drawing/2014/main" id="{D38DB19F-BE7D-097F-549F-978A744E49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6688" y="775290"/>
              <a:ext cx="5016802" cy="523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marL="342900" indent="-342900">
                <a:buClr>
                  <a:srgbClr val="FF0000"/>
                </a:buClr>
                <a:buFont typeface="Wingdings" panose="05000000000000000000" pitchFamily="2" charset="2"/>
                <a:buChar char="p"/>
                <a:defRPr/>
              </a:pPr>
              <a:r>
                <a:rPr lang="zh-CN" altLang="en-US" sz="2800" b="0" i="0" dirty="0">
                  <a:latin typeface="+mn-ea"/>
                  <a:ea typeface="+mn-ea"/>
                  <a:cs typeface="+mn-ea"/>
                  <a:sym typeface="+mn-lt"/>
                </a:rPr>
                <a:t> 掌握</a:t>
              </a:r>
              <a:r>
                <a:rPr lang="en-US" altLang="zh-CN" sz="2800" b="0" i="0" dirty="0">
                  <a:latin typeface="+mn-ea"/>
                  <a:ea typeface="+mn-ea"/>
                  <a:cs typeface="+mn-ea"/>
                  <a:sym typeface="+mn-lt"/>
                </a:rPr>
                <a:t>Python</a:t>
              </a:r>
              <a:r>
                <a:rPr lang="zh-CN" altLang="en-US" sz="2800" b="0" i="0" dirty="0">
                  <a:latin typeface="+mn-ea"/>
                  <a:ea typeface="+mn-ea"/>
                  <a:cs typeface="+mn-ea"/>
                  <a:sym typeface="+mn-lt"/>
                </a:rPr>
                <a:t>中的变量类型；</a:t>
              </a:r>
            </a:p>
          </p:txBody>
        </p:sp>
        <p:sp>
          <p:nvSpPr>
            <p:cNvPr id="11" name="任意多边形 8">
              <a:extLst>
                <a:ext uri="{FF2B5EF4-FFF2-40B4-BE49-F238E27FC236}">
                  <a16:creationId xmlns:a16="http://schemas.microsoft.com/office/drawing/2014/main" id="{A0C3DA62-AD14-912D-B51E-F83EF5913FC3}"/>
                </a:ext>
              </a:extLst>
            </p:cNvPr>
            <p:cNvSpPr/>
            <p:nvPr/>
          </p:nvSpPr>
          <p:spPr>
            <a:xfrm>
              <a:off x="3083475" y="1286573"/>
              <a:ext cx="287193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bg1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285750" indent="-285750" algn="ctr">
                <a:buFont typeface="Wingdings" panose="05000000000000000000" pitchFamily="2" charset="2"/>
                <a:buChar char="p"/>
                <a:defRPr/>
              </a:pPr>
              <a:endParaRPr lang="zh-CN" altLang="en-US" sz="2800" b="0" i="0">
                <a:solidFill>
                  <a:srgbClr val="0070BA"/>
                </a:solidFill>
                <a:latin typeface="+mn-ea"/>
                <a:cs typeface="+mn-ea"/>
                <a:sym typeface="+mn-lt"/>
              </a:endParaRPr>
            </a:p>
          </p:txBody>
        </p:sp>
      </p:grpSp>
      <p:sp>
        <p:nvSpPr>
          <p:cNvPr id="14" name="任意多边形 8">
            <a:extLst>
              <a:ext uri="{FF2B5EF4-FFF2-40B4-BE49-F238E27FC236}">
                <a16:creationId xmlns:a16="http://schemas.microsoft.com/office/drawing/2014/main" id="{DC3514FB-680A-1477-8AA5-3A018DA3DB14}"/>
              </a:ext>
            </a:extLst>
          </p:cNvPr>
          <p:cNvSpPr/>
          <p:nvPr/>
        </p:nvSpPr>
        <p:spPr bwMode="auto">
          <a:xfrm>
            <a:off x="686554" y="4320459"/>
            <a:ext cx="287337" cy="0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>
              <a:buFont typeface="Wingdings" panose="05000000000000000000" pitchFamily="2" charset="2"/>
              <a:buChar char="p"/>
              <a:defRPr/>
            </a:pPr>
            <a:endParaRPr lang="zh-CN" altLang="en-US" sz="2800" b="0" i="0">
              <a:solidFill>
                <a:srgbClr val="0070BA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12" name="文本框 66">
            <a:extLst>
              <a:ext uri="{FF2B5EF4-FFF2-40B4-BE49-F238E27FC236}">
                <a16:creationId xmlns:a16="http://schemas.microsoft.com/office/drawing/2014/main" id="{C9140597-9FA0-9CE8-6BAD-A5890BD5E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3841884"/>
            <a:ext cx="46602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0" i="0" dirty="0">
                <a:latin typeface="+mn-ea"/>
                <a:ea typeface="+mn-ea"/>
                <a:cs typeface="+mn-ea"/>
                <a:sym typeface="+mn-lt"/>
              </a:rPr>
              <a:t> 掌握基本输入输出函数。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标识符的命名规则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458200" cy="3096344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p"/>
            </a:pPr>
            <a:r>
              <a:rPr lang="zh-CN" altLang="en-US" b="0" i="0" dirty="0">
                <a:solidFill>
                  <a:srgbClr val="4B4B4B"/>
                </a:solidFill>
                <a:effectLst/>
                <a:latin typeface="+mn-ea"/>
              </a:rPr>
              <a:t>被视为一种惯例，并无绝对性与强制性</a:t>
            </a:r>
          </a:p>
          <a:p>
            <a:pPr algn="l">
              <a:buFont typeface="Wingdings" panose="05000000000000000000" pitchFamily="2" charset="2"/>
              <a:buChar char="p"/>
            </a:pPr>
            <a:r>
              <a:rPr lang="zh-CN" altLang="en-US" b="0" i="0" dirty="0">
                <a:solidFill>
                  <a:srgbClr val="4B4B4B"/>
                </a:solidFill>
                <a:effectLst/>
                <a:latin typeface="+mn-ea"/>
              </a:rPr>
              <a:t>为了增强代码的可读性，</a:t>
            </a:r>
            <a:r>
              <a:rPr lang="zh-CN" altLang="en-US" dirty="0">
                <a:solidFill>
                  <a:srgbClr val="4B4B4B"/>
                </a:solidFill>
                <a:latin typeface="+mn-ea"/>
              </a:rPr>
              <a:t>做到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+mn-ea"/>
              </a:rPr>
              <a:t>见名知义</a:t>
            </a:r>
          </a:p>
          <a:p>
            <a:pPr algn="l">
              <a:buFont typeface="Wingdings" panose="05000000000000000000" pitchFamily="2" charset="2"/>
              <a:buChar char="p"/>
            </a:pPr>
            <a:r>
              <a:rPr lang="zh-CN" altLang="en-US" b="0" i="0" dirty="0">
                <a:solidFill>
                  <a:srgbClr val="4B4B4B"/>
                </a:solidFill>
                <a:effectLst/>
                <a:latin typeface="+mn-ea"/>
              </a:rPr>
              <a:t>如果标识符需要由二个或多个单词组成，可按如下方式命名：</a:t>
            </a:r>
          </a:p>
          <a:p>
            <a:pPr marL="457200" lvl="1" indent="0" algn="l">
              <a:buNone/>
            </a:pPr>
            <a:r>
              <a:rPr lang="zh-CN" altLang="en-US" sz="2800" b="0" i="0" dirty="0">
                <a:solidFill>
                  <a:srgbClr val="4B4B4B"/>
                </a:solidFill>
                <a:effectLst/>
                <a:latin typeface="+mn-ea"/>
              </a:rPr>
              <a:t>每个单词都使用小写字母</a:t>
            </a:r>
          </a:p>
          <a:p>
            <a:pPr marL="457200" lvl="1" indent="0" algn="l">
              <a:buNone/>
            </a:pPr>
            <a:r>
              <a:rPr lang="zh-CN" altLang="en-US" sz="2800" b="0" i="0" dirty="0">
                <a:solidFill>
                  <a:srgbClr val="4B4B4B"/>
                </a:solidFill>
                <a:effectLst/>
                <a:latin typeface="+mn-ea"/>
              </a:rPr>
              <a:t>单词与单词之间使用</a:t>
            </a:r>
            <a:r>
              <a:rPr lang="en-US" altLang="zh-CN" sz="2800" b="0" i="0" dirty="0">
                <a:solidFill>
                  <a:srgbClr val="4B4B4B"/>
                </a:solidFill>
                <a:effectLst/>
                <a:latin typeface="+mn-ea"/>
              </a:rPr>
              <a:t>_</a:t>
            </a:r>
            <a:r>
              <a:rPr lang="zh-CN" altLang="en-US" sz="2800" b="0" i="0" dirty="0">
                <a:solidFill>
                  <a:srgbClr val="4B4B4B"/>
                </a:solidFill>
                <a:effectLst/>
                <a:latin typeface="+mn-ea"/>
              </a:rPr>
              <a:t>下划线连接</a:t>
            </a:r>
            <a:endParaRPr lang="en-US" altLang="zh-CN" sz="2800" dirty="0">
              <a:solidFill>
                <a:srgbClr val="4B4B4B"/>
              </a:solidFill>
              <a:latin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EE13CBB-CCF9-434F-B0A7-7A863D110B45}"/>
              </a:ext>
            </a:extLst>
          </p:cNvPr>
          <p:cNvSpPr txBox="1"/>
          <p:nvPr/>
        </p:nvSpPr>
        <p:spPr>
          <a:xfrm>
            <a:off x="34830" y="4527313"/>
            <a:ext cx="864096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 algn="l">
              <a:buNone/>
            </a:pPr>
            <a:r>
              <a:rPr lang="zh-CN" altLang="en-US" sz="3200" b="0" i="0" dirty="0">
                <a:solidFill>
                  <a:srgbClr val="FF0000"/>
                </a:solidFill>
                <a:effectLst/>
                <a:latin typeface="+mn-ea"/>
                <a:ea typeface="+mn-ea"/>
              </a:rPr>
              <a:t>例：</a:t>
            </a:r>
            <a:r>
              <a:rPr lang="en-US" altLang="zh-CN" sz="3200" b="0" i="0" dirty="0" err="1">
                <a:effectLst/>
                <a:latin typeface="+mn-ea"/>
                <a:ea typeface="+mn-ea"/>
              </a:rPr>
              <a:t>first_name,last_name</a:t>
            </a:r>
            <a:r>
              <a:rPr lang="en-US" altLang="zh-CN" sz="3200" b="0" i="0" dirty="0">
                <a:effectLst/>
                <a:latin typeface="+mn-ea"/>
                <a:ea typeface="+mn-ea"/>
              </a:rPr>
              <a:t>,</a:t>
            </a:r>
          </a:p>
          <a:p>
            <a:pPr marL="457200" lvl="1" indent="0" algn="l">
              <a:buNone/>
            </a:pPr>
            <a:r>
              <a:rPr lang="en-US" altLang="zh-CN" sz="3200" b="0" i="0" dirty="0">
                <a:latin typeface="+mn-ea"/>
                <a:ea typeface="+mn-ea"/>
              </a:rPr>
              <a:t>    </a:t>
            </a:r>
            <a:r>
              <a:rPr lang="en-US" altLang="zh-CN" sz="3200" b="0" i="0" dirty="0" err="1">
                <a:effectLst/>
                <a:latin typeface="+mn-ea"/>
                <a:ea typeface="+mn-ea"/>
              </a:rPr>
              <a:t>your_name,tel_num</a:t>
            </a:r>
            <a:endParaRPr lang="zh-CN" altLang="en-US" sz="3200" b="0" i="0" dirty="0">
              <a:effectLst/>
              <a:latin typeface="+mn-ea"/>
              <a:ea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874E195-2DB6-CCDD-3B4C-E3C998E9D981}"/>
              </a:ext>
            </a:extLst>
          </p:cNvPr>
          <p:cNvSpPr txBox="1"/>
          <p:nvPr/>
        </p:nvSpPr>
        <p:spPr>
          <a:xfrm>
            <a:off x="5580112" y="1772816"/>
            <a:ext cx="1656184" cy="50405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B5CAF6D-6B67-1E52-D8E3-5FDE9CF7CEBD}"/>
              </a:ext>
            </a:extLst>
          </p:cNvPr>
          <p:cNvSpPr txBox="1"/>
          <p:nvPr/>
        </p:nvSpPr>
        <p:spPr>
          <a:xfrm>
            <a:off x="971600" y="3151828"/>
            <a:ext cx="5472608" cy="92524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89575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驼峰命名法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458200" cy="4752528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p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小驼峰式命名法</a:t>
            </a:r>
            <a:endParaRPr lang="en-US" altLang="zh-CN" b="0" i="0" dirty="0">
              <a:solidFill>
                <a:srgbClr val="000000"/>
              </a:solidFill>
              <a:effectLst/>
              <a:latin typeface="PingFang SC"/>
            </a:endParaRPr>
          </a:p>
          <a:p>
            <a:pPr marL="0" indent="0" algn="l">
              <a:buNone/>
            </a:pPr>
            <a:r>
              <a:rPr lang="en-US" altLang="zh-CN" sz="2800" dirty="0">
                <a:solidFill>
                  <a:srgbClr val="000000"/>
                </a:solidFill>
                <a:latin typeface="PingFang SC"/>
              </a:rPr>
              <a:t>      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PingFang SC"/>
              </a:rPr>
              <a:t>第一个单词以小写字母开始，后续单词的首字</a:t>
            </a:r>
            <a:endParaRPr lang="en-US" altLang="zh-CN" sz="2800" b="0" i="0" dirty="0">
              <a:solidFill>
                <a:srgbClr val="000000"/>
              </a:solidFill>
              <a:effectLst/>
              <a:latin typeface="PingFang SC"/>
            </a:endParaRPr>
          </a:p>
          <a:p>
            <a:pPr marL="0" indent="0" algn="l">
              <a:buNone/>
            </a:pPr>
            <a:r>
              <a:rPr lang="en-US" altLang="zh-CN" dirty="0">
                <a:solidFill>
                  <a:srgbClr val="000000"/>
                </a:solidFill>
                <a:latin typeface="PingFang SC"/>
              </a:rPr>
              <a:t>      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PingFang SC"/>
              </a:rPr>
              <a:t>母大写。</a:t>
            </a:r>
            <a:endParaRPr lang="zh-CN" altLang="en-US" sz="2800" b="0" i="0" dirty="0">
              <a:solidFill>
                <a:srgbClr val="4B4B4B"/>
              </a:solidFill>
              <a:effectLst/>
              <a:latin typeface="PingFang SC"/>
            </a:endParaRPr>
          </a:p>
          <a:p>
            <a:pPr marL="457200" lvl="1" indent="0" algn="l">
              <a:buNone/>
            </a:pPr>
            <a:r>
              <a:rPr lang="zh-CN" altLang="en-US" sz="2800" b="0" i="0" dirty="0">
                <a:solidFill>
                  <a:srgbClr val="FF0000"/>
                </a:solidFill>
                <a:effectLst/>
                <a:latin typeface="PingFang SC"/>
              </a:rPr>
              <a:t>例：</a:t>
            </a:r>
            <a:r>
              <a:rPr lang="en-US" altLang="zh-CN" sz="2800" b="0" i="0" dirty="0" err="1">
                <a:solidFill>
                  <a:schemeClr val="tx1"/>
                </a:solidFill>
                <a:effectLst/>
                <a:latin typeface="PingFang SC"/>
              </a:rPr>
              <a:t>firstName</a:t>
            </a:r>
            <a:r>
              <a:rPr lang="zh-CN" altLang="en-US" sz="2800" b="0" i="0" dirty="0">
                <a:solidFill>
                  <a:schemeClr val="tx1"/>
                </a:solidFill>
                <a:effectLst/>
                <a:latin typeface="PingFang SC"/>
              </a:rPr>
              <a:t>、</a:t>
            </a:r>
            <a:r>
              <a:rPr lang="en-US" altLang="zh-CN" sz="2800" b="0" i="0" dirty="0" err="1">
                <a:solidFill>
                  <a:schemeClr val="tx1"/>
                </a:solidFill>
                <a:effectLst/>
                <a:latin typeface="PingFang SC"/>
              </a:rPr>
              <a:t>lastName</a:t>
            </a:r>
            <a:r>
              <a:rPr lang="zh-CN" altLang="en-US" sz="2800" b="0" i="0" dirty="0">
                <a:solidFill>
                  <a:schemeClr val="tx1"/>
                </a:solidFill>
                <a:effectLst/>
                <a:latin typeface="PingFang SC"/>
              </a:rPr>
              <a:t>、</a:t>
            </a:r>
            <a:r>
              <a:rPr lang="en-US" altLang="zh-CN" sz="2800" b="0" i="0" dirty="0" err="1">
                <a:solidFill>
                  <a:schemeClr val="tx1"/>
                </a:solidFill>
                <a:effectLst/>
                <a:latin typeface="PingFang SC"/>
              </a:rPr>
              <a:t>userName</a:t>
            </a:r>
            <a:endParaRPr lang="en-US" altLang="zh-CN" sz="2800" b="0" i="0" dirty="0">
              <a:solidFill>
                <a:schemeClr val="tx1"/>
              </a:solidFill>
              <a:effectLst/>
              <a:latin typeface="PingFang SC"/>
            </a:endParaRPr>
          </a:p>
          <a:p>
            <a:pPr marL="457200" lvl="1" indent="0" algn="l">
              <a:buNone/>
            </a:pPr>
            <a:endParaRPr lang="zh-CN" altLang="en-US" sz="2800" b="0" i="0" dirty="0">
              <a:solidFill>
                <a:schemeClr val="tx1"/>
              </a:solidFill>
              <a:effectLst/>
              <a:latin typeface="PingFang SC"/>
            </a:endParaRPr>
          </a:p>
          <a:p>
            <a:pPr algn="l">
              <a:buFont typeface="Wingdings" panose="05000000000000000000" pitchFamily="2" charset="2"/>
              <a:buChar char="p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大驼峰式命名法（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Python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中的类名）</a:t>
            </a:r>
            <a:endParaRPr lang="zh-CN" altLang="en-US" b="0" i="0" dirty="0">
              <a:solidFill>
                <a:srgbClr val="4B4B4B"/>
              </a:solidFill>
              <a:effectLst/>
              <a:latin typeface="PingFang SC"/>
            </a:endParaRPr>
          </a:p>
          <a:p>
            <a:pPr marL="457200" lvl="1" indent="0" algn="l">
              <a:buNone/>
            </a:pPr>
            <a:r>
              <a:rPr lang="zh-CN" altLang="en-US" sz="2800" b="0" i="0" dirty="0">
                <a:solidFill>
                  <a:srgbClr val="000000"/>
                </a:solidFill>
                <a:effectLst/>
                <a:latin typeface="PingFang SC"/>
              </a:rPr>
              <a:t>每一个单词的首字母都采用大写字母</a:t>
            </a:r>
            <a:endParaRPr lang="zh-CN" altLang="en-US" sz="2800" b="0" i="0" dirty="0">
              <a:solidFill>
                <a:srgbClr val="4B4B4B"/>
              </a:solidFill>
              <a:effectLst/>
              <a:latin typeface="PingFang SC"/>
            </a:endParaRPr>
          </a:p>
          <a:p>
            <a:pPr marL="457200" lvl="1" indent="0" algn="l">
              <a:buNone/>
            </a:pPr>
            <a:r>
              <a:rPr lang="zh-CN" altLang="en-US" sz="2800" b="0" i="0" dirty="0">
                <a:solidFill>
                  <a:srgbClr val="FF0000"/>
                </a:solidFill>
                <a:effectLst/>
                <a:latin typeface="PingFang SC"/>
              </a:rPr>
              <a:t>例：</a:t>
            </a:r>
            <a:r>
              <a:rPr lang="en-US" altLang="zh-CN" sz="2800" b="0" i="0" dirty="0">
                <a:solidFill>
                  <a:schemeClr val="tx1"/>
                </a:solidFill>
                <a:effectLst/>
                <a:latin typeface="PingFang SC"/>
              </a:rPr>
              <a:t>FirstName</a:t>
            </a:r>
            <a:r>
              <a:rPr lang="zh-CN" altLang="en-US" sz="2800" b="0" i="0" dirty="0">
                <a:solidFill>
                  <a:schemeClr val="tx1"/>
                </a:solidFill>
                <a:effectLst/>
                <a:latin typeface="PingFang SC"/>
              </a:rPr>
              <a:t>、</a:t>
            </a:r>
            <a:r>
              <a:rPr lang="en-US" altLang="zh-CN" sz="2800" b="0" i="0" dirty="0" err="1">
                <a:solidFill>
                  <a:schemeClr val="tx1"/>
                </a:solidFill>
                <a:effectLst/>
                <a:latin typeface="PingFang SC"/>
              </a:rPr>
              <a:t>LastName</a:t>
            </a:r>
            <a:r>
              <a:rPr lang="zh-CN" altLang="en-US" sz="2800" b="0" i="0" dirty="0">
                <a:solidFill>
                  <a:schemeClr val="tx1"/>
                </a:solidFill>
                <a:effectLst/>
                <a:latin typeface="PingFang SC"/>
              </a:rPr>
              <a:t>、</a:t>
            </a:r>
            <a:r>
              <a:rPr lang="en-US" altLang="zh-CN" sz="2800" b="0" i="0" dirty="0" err="1">
                <a:solidFill>
                  <a:schemeClr val="tx1"/>
                </a:solidFill>
                <a:effectLst/>
                <a:latin typeface="PingFang SC"/>
              </a:rPr>
              <a:t>UserName</a:t>
            </a:r>
            <a:endParaRPr lang="zh-CN" altLang="en-US" sz="2800" b="0" i="0" dirty="0">
              <a:solidFill>
                <a:schemeClr val="tx1"/>
              </a:solidFill>
              <a:effectLst/>
              <a:latin typeface="PingFang SC"/>
            </a:endParaRPr>
          </a:p>
          <a:p>
            <a:pPr algn="l">
              <a:buFont typeface="Wingdings" panose="05000000000000000000" pitchFamily="2" charset="2"/>
              <a:buChar char="p"/>
            </a:pPr>
            <a:endParaRPr lang="en-US" altLang="zh-CN" sz="4500" dirty="0">
              <a:solidFill>
                <a:srgbClr val="4B4B4B"/>
              </a:solidFill>
              <a:latin typeface="PingFang SC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04383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150119"/>
            <a:ext cx="8001000" cy="138329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400" b="1" kern="1200" dirty="0">
                <a:latin typeface="Tahoma" pitchFamily="34" charset="0"/>
                <a:ea typeface="隶书" pitchFamily="49" charset="-122"/>
                <a:cs typeface="+mn-cs"/>
              </a:rPr>
              <a:t>Python</a:t>
            </a:r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中的常量</a:t>
            </a:r>
            <a:br>
              <a:rPr lang="en-US" altLang="zh-CN" sz="4400" b="1" kern="1200" dirty="0">
                <a:latin typeface="Tahoma" pitchFamily="34" charset="0"/>
                <a:ea typeface="隶书" pitchFamily="49" charset="-122"/>
                <a:cs typeface="+mn-cs"/>
              </a:rPr>
            </a:br>
            <a:endParaRPr lang="zh-CN" altLang="en-US" sz="4400" b="1" kern="1200" dirty="0">
              <a:latin typeface="Tahoma" pitchFamily="34" charset="0"/>
              <a:ea typeface="隶书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061D00DC-74F8-4C1B-BC25-9DE931712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685" y="1340768"/>
            <a:ext cx="8291264" cy="1008112"/>
          </a:xfrm>
        </p:spPr>
        <p:txBody>
          <a:bodyPr>
            <a:noAutofit/>
          </a:bodyPr>
          <a:lstStyle/>
          <a:p>
            <a:r>
              <a:rPr lang="zh-CN" altLang="en-US" b="0" i="0" dirty="0">
                <a:solidFill>
                  <a:srgbClr val="505050"/>
                </a:solidFill>
                <a:effectLst/>
                <a:latin typeface="Lucida Grande"/>
              </a:rPr>
              <a:t>常量是指一旦初始化后就不能修改的固定值。</a:t>
            </a:r>
            <a:endParaRPr lang="en-US" altLang="zh-CN" b="0" i="0" dirty="0">
              <a:solidFill>
                <a:srgbClr val="505050"/>
              </a:solidFill>
              <a:effectLst/>
              <a:latin typeface="Lucida Grande"/>
            </a:endParaRPr>
          </a:p>
          <a:p>
            <a:pPr marL="0" indent="0">
              <a:buNone/>
            </a:pPr>
            <a:endParaRPr lang="en-US" altLang="zh-CN" b="0" i="0" dirty="0">
              <a:solidFill>
                <a:srgbClr val="505050"/>
              </a:solidFill>
              <a:effectLst/>
              <a:latin typeface="Lucida Grande"/>
            </a:endParaRPr>
          </a:p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C/C++/Java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用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const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修饰符定义常量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505050"/>
                </a:solidFill>
                <a:effectLst/>
                <a:latin typeface="Lucida Grande"/>
              </a:rPr>
              <a:t>python</a:t>
            </a:r>
            <a:r>
              <a:rPr lang="zh-CN" altLang="en-US" b="0" i="0" dirty="0">
                <a:solidFill>
                  <a:srgbClr val="505050"/>
                </a:solidFill>
                <a:effectLst/>
                <a:latin typeface="Lucida Grande"/>
              </a:rPr>
              <a:t>没有提供定义常量的保留字，也即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python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中没有常量，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python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程序一般通过约定俗成的变量名全大写的形式表示这是一个常量。但其实仍是变量。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dirty="0"/>
              <a:t>但</a:t>
            </a:r>
            <a:r>
              <a:rPr lang="en-US" altLang="zh-CN" dirty="0"/>
              <a:t>python</a:t>
            </a:r>
            <a:r>
              <a:rPr lang="zh-CN" altLang="en-US" dirty="0"/>
              <a:t>提供了新的方法实现常量：即通过自定义类实现常量。</a:t>
            </a:r>
            <a:r>
              <a:rPr lang="zh-CN" altLang="en-US" dirty="0">
                <a:solidFill>
                  <a:srgbClr val="FF0000"/>
                </a:solidFill>
              </a:rPr>
              <a:t>（类和对象后学习）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CF36E04-FECF-494E-A2AA-4B12D04E48D1}"/>
              </a:ext>
            </a:extLst>
          </p:cNvPr>
          <p:cNvSpPr/>
          <p:nvPr/>
        </p:nvSpPr>
        <p:spPr bwMode="auto">
          <a:xfrm>
            <a:off x="971600" y="4149080"/>
            <a:ext cx="2016224" cy="432048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70F755E-45F9-4A62-9EBA-15C33B7C6E63}"/>
              </a:ext>
            </a:extLst>
          </p:cNvPr>
          <p:cNvSpPr/>
          <p:nvPr/>
        </p:nvSpPr>
        <p:spPr bwMode="auto">
          <a:xfrm>
            <a:off x="8135888" y="3717032"/>
            <a:ext cx="468560" cy="365125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70829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49FA68E-B39F-4230-8E70-DEA29EBA92D6}"/>
              </a:ext>
            </a:extLst>
          </p:cNvPr>
          <p:cNvSpPr txBox="1"/>
          <p:nvPr/>
        </p:nvSpPr>
        <p:spPr>
          <a:xfrm>
            <a:off x="537302" y="1188894"/>
            <a:ext cx="82201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800" b="0" i="0" dirty="0">
                <a:solidFill>
                  <a:srgbClr val="4B4B4B"/>
                </a:solidFill>
                <a:latin typeface="PingFang SC"/>
              </a:rPr>
              <a:t> </a:t>
            </a:r>
            <a:r>
              <a:rPr lang="en-US" altLang="zh-CN" sz="2800" b="0" i="0" dirty="0">
                <a:solidFill>
                  <a:srgbClr val="4B4B4B"/>
                </a:solidFill>
                <a:latin typeface="PingFang SC"/>
              </a:rPr>
              <a:t>Python</a:t>
            </a:r>
            <a:r>
              <a:rPr lang="zh-CN" altLang="en-US" sz="2800" b="0" i="0" dirty="0">
                <a:solidFill>
                  <a:srgbClr val="4B4B4B"/>
                </a:solidFill>
                <a:latin typeface="+mn-ea"/>
                <a:ea typeface="+mn-ea"/>
              </a:rPr>
              <a:t>数据类型</a:t>
            </a:r>
            <a:r>
              <a:rPr lang="en-US" altLang="zh-CN" sz="2800" b="0" i="0" dirty="0">
                <a:solidFill>
                  <a:srgbClr val="4B4B4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zh-CN" altLang="en-US" sz="2800" b="0" i="0" dirty="0">
              <a:solidFill>
                <a:srgbClr val="4B4B4B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A3867504-4E11-A416-A293-F5C06C9AE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712" y="116632"/>
            <a:ext cx="576064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4400" b="1" i="0" dirty="0">
                <a:solidFill>
                  <a:schemeClr val="tx2"/>
                </a:solidFill>
                <a:ea typeface="隶书" pitchFamily="49" charset="-122"/>
                <a:sym typeface="Arial" pitchFamily="34" charset="0"/>
              </a:rPr>
              <a:t>2.3 </a:t>
            </a:r>
            <a:r>
              <a:rPr lang="zh-CN" altLang="en-US" sz="4400" b="1" i="0" dirty="0">
                <a:solidFill>
                  <a:schemeClr val="tx2"/>
                </a:solidFill>
                <a:ea typeface="隶书" pitchFamily="49" charset="-122"/>
                <a:sym typeface="Arial" pitchFamily="34" charset="0"/>
              </a:rPr>
              <a:t>数值类型</a:t>
            </a:r>
            <a:endParaRPr lang="en-US" altLang="en-US" sz="4400" b="1" i="0" dirty="0">
              <a:solidFill>
                <a:schemeClr val="tx2"/>
              </a:solidFill>
              <a:ea typeface="隶书" pitchFamily="49" charset="-122"/>
              <a:sym typeface="Arial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64AB921-7DE7-D8FB-4F6B-11544C53A64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43608" y="1875624"/>
            <a:ext cx="9072563" cy="5034235"/>
            <a:chOff x="2362" y="4478"/>
            <a:chExt cx="6886" cy="3883"/>
          </a:xfrm>
        </p:grpSpPr>
        <p:sp>
          <p:nvSpPr>
            <p:cNvPr id="3" name="AutoShape 17">
              <a:extLst>
                <a:ext uri="{FF2B5EF4-FFF2-40B4-BE49-F238E27FC236}">
                  <a16:creationId xmlns:a16="http://schemas.microsoft.com/office/drawing/2014/main" id="{F0DCFBC3-37A9-1D2B-97E3-AC694FD8464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362" y="4608"/>
              <a:ext cx="6886" cy="3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Text Box 16">
              <a:extLst>
                <a:ext uri="{FF2B5EF4-FFF2-40B4-BE49-F238E27FC236}">
                  <a16:creationId xmlns:a16="http://schemas.microsoft.com/office/drawing/2014/main" id="{46713CC9-9921-91FE-08F4-4AFDCFE796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2" y="6373"/>
              <a:ext cx="1096" cy="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zh-CN" altLang="en-US" sz="2400" b="0" i="0" dirty="0">
                  <a:latin typeface="+mn-ea"/>
                  <a:ea typeface="+mn-ea"/>
                  <a:cs typeface="Times New Roman" pitchFamily="18" charset="0"/>
                </a:rPr>
                <a:t>数据类型</a:t>
              </a:r>
              <a:endParaRPr lang="zh-CN" altLang="en-US" sz="2400" b="0" i="0" dirty="0">
                <a:latin typeface="+mn-ea"/>
                <a:ea typeface="+mn-ea"/>
              </a:endParaRPr>
            </a:p>
          </p:txBody>
        </p:sp>
        <p:sp>
          <p:nvSpPr>
            <p:cNvPr id="6" name="AutoShape 15">
              <a:extLst>
                <a:ext uri="{FF2B5EF4-FFF2-40B4-BE49-F238E27FC236}">
                  <a16:creationId xmlns:a16="http://schemas.microsoft.com/office/drawing/2014/main" id="{698D3E48-1BBF-5E7F-8540-FC1B70634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1" y="5646"/>
              <a:ext cx="157" cy="1853"/>
            </a:xfrm>
            <a:prstGeom prst="leftBrace">
              <a:avLst>
                <a:gd name="adj1" fmla="val 98355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0" i="0">
                <a:latin typeface="+mn-ea"/>
                <a:ea typeface="+mn-ea"/>
              </a:endParaRPr>
            </a:p>
          </p:txBody>
        </p:sp>
        <p:sp>
          <p:nvSpPr>
            <p:cNvPr id="7" name="Text Box 14">
              <a:extLst>
                <a:ext uri="{FF2B5EF4-FFF2-40B4-BE49-F238E27FC236}">
                  <a16:creationId xmlns:a16="http://schemas.microsoft.com/office/drawing/2014/main" id="{22D73CD9-D387-3AB5-464C-99BA1823E7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5548"/>
              <a:ext cx="1409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zh-CN" altLang="en-US" sz="2400" b="0" i="0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cs typeface="Times New Roman" pitchFamily="18" charset="0"/>
                </a:rPr>
                <a:t>基本数据类型</a:t>
              </a:r>
              <a:endParaRPr lang="zh-CN" altLang="en-US" sz="2400" b="0" i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9" name="Text Box 13">
              <a:extLst>
                <a:ext uri="{FF2B5EF4-FFF2-40B4-BE49-F238E27FC236}">
                  <a16:creationId xmlns:a16="http://schemas.microsoft.com/office/drawing/2014/main" id="{E392FC2F-7ACF-7719-B9E9-B687B5A11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7162"/>
              <a:ext cx="1409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zh-CN" altLang="en-US" sz="2400" b="0" i="0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cs typeface="Times New Roman" pitchFamily="18" charset="0"/>
                </a:rPr>
                <a:t>组合数据类型</a:t>
              </a:r>
              <a:endParaRPr lang="zh-CN" altLang="en-US" sz="2400" b="0" i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0" name="AutoShape 12">
              <a:extLst>
                <a:ext uri="{FF2B5EF4-FFF2-40B4-BE49-F238E27FC236}">
                  <a16:creationId xmlns:a16="http://schemas.microsoft.com/office/drawing/2014/main" id="{BAF16961-F9FB-66F3-911D-8D69889B01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1" y="5072"/>
              <a:ext cx="210" cy="1258"/>
            </a:xfrm>
            <a:prstGeom prst="leftBrace">
              <a:avLst>
                <a:gd name="adj1" fmla="val 49921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0" i="0">
                <a:latin typeface="+mn-ea"/>
                <a:ea typeface="+mn-ea"/>
              </a:endParaRPr>
            </a:p>
          </p:txBody>
        </p:sp>
        <p:sp>
          <p:nvSpPr>
            <p:cNvPr id="12" name="AutoShape 11">
              <a:extLst>
                <a:ext uri="{FF2B5EF4-FFF2-40B4-BE49-F238E27FC236}">
                  <a16:creationId xmlns:a16="http://schemas.microsoft.com/office/drawing/2014/main" id="{EE4C304B-F1F1-38A1-F101-F46F08F759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8" y="6743"/>
              <a:ext cx="157" cy="1578"/>
            </a:xfrm>
            <a:prstGeom prst="leftBrace">
              <a:avLst>
                <a:gd name="adj1" fmla="val 4980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0" i="0">
                <a:latin typeface="+mn-ea"/>
                <a:ea typeface="+mn-ea"/>
              </a:endParaRPr>
            </a:p>
          </p:txBody>
        </p:sp>
        <p:sp>
          <p:nvSpPr>
            <p:cNvPr id="13" name="Text Box 10">
              <a:extLst>
                <a:ext uri="{FF2B5EF4-FFF2-40B4-BE49-F238E27FC236}">
                  <a16:creationId xmlns:a16="http://schemas.microsoft.com/office/drawing/2014/main" id="{7CF87DB4-413D-1FC4-E3FD-D36B0B0C22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6" y="4980"/>
              <a:ext cx="1097" cy="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zh-CN" altLang="en-US" sz="2400" b="0" i="0" dirty="0">
                  <a:latin typeface="+mn-ea"/>
                  <a:ea typeface="+mn-ea"/>
                  <a:cs typeface="Times New Roman" pitchFamily="18" charset="0"/>
                </a:rPr>
                <a:t>数值型</a:t>
              </a:r>
              <a:endParaRPr lang="zh-CN" altLang="en-US" sz="2400" b="0" i="0" dirty="0">
                <a:latin typeface="+mn-ea"/>
                <a:ea typeface="+mn-ea"/>
              </a:endParaRPr>
            </a:p>
          </p:txBody>
        </p:sp>
        <p:sp>
          <p:nvSpPr>
            <p:cNvPr id="14" name="Text Box 9">
              <a:extLst>
                <a:ext uri="{FF2B5EF4-FFF2-40B4-BE49-F238E27FC236}">
                  <a16:creationId xmlns:a16="http://schemas.microsoft.com/office/drawing/2014/main" id="{28F5D2D2-CF16-11BB-CA66-5D85929F97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7" y="6037"/>
              <a:ext cx="2974" cy="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zh-CN" altLang="en-US" sz="2400" b="0" i="0" dirty="0">
                  <a:latin typeface="+mn-ea"/>
                  <a:ea typeface="+mn-ea"/>
                  <a:cs typeface="Times New Roman" pitchFamily="18" charset="0"/>
                </a:rPr>
                <a:t>字符串型</a:t>
              </a:r>
              <a:r>
                <a:rPr lang="en-US" altLang="zh-CN" sz="2400" b="0" i="0" dirty="0">
                  <a:latin typeface="+mn-ea"/>
                  <a:ea typeface="+mn-ea"/>
                  <a:cs typeface="Times New Roman" pitchFamily="18" charset="0"/>
                </a:rPr>
                <a:t>(</a:t>
              </a:r>
              <a:r>
                <a:rPr lang="en-US" altLang="zh-CN" sz="2400" b="0" i="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cs typeface="Times New Roman" pitchFamily="18" charset="0"/>
                </a:rPr>
                <a:t>str</a:t>
              </a:r>
              <a:r>
                <a:rPr lang="en-US" altLang="zh-CN" sz="2400" b="0" i="0" dirty="0">
                  <a:latin typeface="+mn-ea"/>
                  <a:ea typeface="+mn-ea"/>
                  <a:cs typeface="Times New Roman" pitchFamily="18" charset="0"/>
                </a:rPr>
                <a:t>)</a:t>
              </a:r>
              <a:endParaRPr lang="zh-CN" altLang="en-US" sz="2400" b="0" i="0" dirty="0">
                <a:latin typeface="+mn-ea"/>
                <a:ea typeface="+mn-ea"/>
              </a:endParaRPr>
            </a:p>
          </p:txBody>
        </p:sp>
        <p:sp>
          <p:nvSpPr>
            <p:cNvPr id="15" name="Text Box 8">
              <a:extLst>
                <a:ext uri="{FF2B5EF4-FFF2-40B4-BE49-F238E27FC236}">
                  <a16:creationId xmlns:a16="http://schemas.microsoft.com/office/drawing/2014/main" id="{A1A4A119-899C-D481-A2E8-2F52A4972E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" y="5183"/>
              <a:ext cx="2818" cy="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zh-CN" altLang="en-US" sz="2400" b="0" i="0" dirty="0">
                  <a:latin typeface="+mn-ea"/>
                  <a:ea typeface="+mn-ea"/>
                  <a:cs typeface="Times New Roman" pitchFamily="18" charset="0"/>
                </a:rPr>
                <a:t>布尔型（</a:t>
              </a:r>
              <a:r>
                <a:rPr lang="en-US" altLang="zh-CN" sz="2400" b="0" i="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cs typeface="Times New Roman" pitchFamily="18" charset="0"/>
                </a:rPr>
                <a:t>bool</a:t>
              </a:r>
              <a:r>
                <a:rPr lang="zh-CN" altLang="en-US" sz="2400" b="0" i="0" dirty="0">
                  <a:latin typeface="+mn-ea"/>
                  <a:ea typeface="+mn-ea"/>
                  <a:cs typeface="Times New Roman" pitchFamily="18" charset="0"/>
                </a:rPr>
                <a:t>）</a:t>
              </a:r>
              <a:endParaRPr lang="zh-CN" altLang="en-US" sz="2400" b="0" i="0" dirty="0">
                <a:latin typeface="+mn-ea"/>
                <a:ea typeface="+mn-ea"/>
              </a:endParaRPr>
            </a:p>
          </p:txBody>
        </p:sp>
        <p:sp>
          <p:nvSpPr>
            <p:cNvPr id="16" name="Text Box 7">
              <a:extLst>
                <a:ext uri="{FF2B5EF4-FFF2-40B4-BE49-F238E27FC236}">
                  <a16:creationId xmlns:a16="http://schemas.microsoft.com/office/drawing/2014/main" id="{1C9157F5-3287-7488-4D62-7E23B63801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6" y="6652"/>
              <a:ext cx="1879" cy="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zh-CN" altLang="en-US" sz="2400" b="0" i="0" dirty="0">
                  <a:latin typeface="+mn-ea"/>
                  <a:ea typeface="+mn-ea"/>
                  <a:cs typeface="Times New Roman" pitchFamily="18" charset="0"/>
                </a:rPr>
                <a:t>列表（</a:t>
              </a:r>
              <a:r>
                <a:rPr lang="en-US" altLang="zh-CN" sz="2400" b="0" i="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cs typeface="Times New Roman" pitchFamily="18" charset="0"/>
                </a:rPr>
                <a:t>list</a:t>
              </a:r>
              <a:r>
                <a:rPr lang="zh-CN" altLang="en-US" sz="2400" b="0" i="0" dirty="0">
                  <a:latin typeface="+mn-ea"/>
                  <a:ea typeface="+mn-ea"/>
                  <a:cs typeface="Times New Roman" pitchFamily="18" charset="0"/>
                </a:rPr>
                <a:t>）</a:t>
              </a:r>
              <a:endParaRPr lang="zh-CN" altLang="en-US" sz="2400" b="0" i="0" dirty="0">
                <a:latin typeface="+mn-ea"/>
                <a:ea typeface="+mn-ea"/>
              </a:endParaRPr>
            </a:p>
          </p:txBody>
        </p:sp>
        <p:sp>
          <p:nvSpPr>
            <p:cNvPr id="17" name="Text Box 6">
              <a:extLst>
                <a:ext uri="{FF2B5EF4-FFF2-40B4-BE49-F238E27FC236}">
                  <a16:creationId xmlns:a16="http://schemas.microsoft.com/office/drawing/2014/main" id="{0B96DAD4-9FE6-DA7B-7807-BB900B72A1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9" y="7021"/>
              <a:ext cx="1879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zh-CN" altLang="en-US" sz="2400" b="0" i="0" dirty="0">
                  <a:latin typeface="+mn-ea"/>
                  <a:ea typeface="+mn-ea"/>
                  <a:cs typeface="Times New Roman" pitchFamily="18" charset="0"/>
                </a:rPr>
                <a:t>元组（</a:t>
              </a:r>
              <a:r>
                <a:rPr lang="en-US" altLang="zh-CN" sz="2400" b="0" i="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cs typeface="Times New Roman" pitchFamily="18" charset="0"/>
                </a:rPr>
                <a:t>tuple</a:t>
              </a:r>
              <a:r>
                <a:rPr lang="zh-CN" altLang="en-US" sz="2400" b="0" i="0" dirty="0">
                  <a:latin typeface="+mn-ea"/>
                  <a:ea typeface="+mn-ea"/>
                  <a:cs typeface="Times New Roman" pitchFamily="18" charset="0"/>
                </a:rPr>
                <a:t>）</a:t>
              </a:r>
              <a:endParaRPr lang="zh-CN" altLang="en-US" sz="2400" b="0" i="0" dirty="0">
                <a:latin typeface="+mn-ea"/>
                <a:ea typeface="+mn-ea"/>
              </a:endParaRP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3C17907C-B405-D66A-377D-B3F91E154B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9" y="7952"/>
              <a:ext cx="1704" cy="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zh-CN" altLang="en-US" sz="2400" b="0" i="0" dirty="0">
                  <a:latin typeface="+mn-ea"/>
                  <a:ea typeface="+mn-ea"/>
                  <a:cs typeface="Times New Roman" pitchFamily="18" charset="0"/>
                </a:rPr>
                <a:t>字典</a:t>
              </a:r>
              <a:r>
                <a:rPr lang="zh-CN" altLang="zh-CN" sz="2400" b="0" i="0" dirty="0">
                  <a:latin typeface="+mn-ea"/>
                  <a:ea typeface="+mn-ea"/>
                  <a:cs typeface="Times New Roman" pitchFamily="18" charset="0"/>
                </a:rPr>
                <a:t>（</a:t>
              </a:r>
              <a:r>
                <a:rPr lang="en-US" altLang="zh-CN" sz="2400" b="0" i="0" dirty="0" err="1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cs typeface="Times New Roman" pitchFamily="18" charset="0"/>
                </a:rPr>
                <a:t>dict</a:t>
              </a:r>
              <a:r>
                <a:rPr lang="zh-CN" altLang="en-US" sz="2400" b="0" i="0" dirty="0">
                  <a:latin typeface="+mn-ea"/>
                  <a:ea typeface="+mn-ea"/>
                  <a:cs typeface="Times New Roman" pitchFamily="18" charset="0"/>
                </a:rPr>
                <a:t>）</a:t>
              </a:r>
              <a:endParaRPr lang="zh-CN" altLang="en-US" sz="2400" b="0" i="0" dirty="0">
                <a:latin typeface="+mn-ea"/>
                <a:ea typeface="+mn-ea"/>
              </a:endParaRPr>
            </a:p>
          </p:txBody>
        </p:sp>
        <p:sp>
          <p:nvSpPr>
            <p:cNvPr id="19" name="AutoShape 4">
              <a:extLst>
                <a:ext uri="{FF2B5EF4-FFF2-40B4-BE49-F238E27FC236}">
                  <a16:creationId xmlns:a16="http://schemas.microsoft.com/office/drawing/2014/main" id="{71609405-05DB-1B85-37FB-4D97FE4795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" y="4478"/>
              <a:ext cx="159" cy="1559"/>
            </a:xfrm>
            <a:prstGeom prst="leftBrace">
              <a:avLst>
                <a:gd name="adj1" fmla="val 3604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0" i="0">
                <a:latin typeface="+mn-ea"/>
                <a:ea typeface="+mn-ea"/>
              </a:endParaRPr>
            </a:p>
          </p:txBody>
        </p:sp>
        <p:sp>
          <p:nvSpPr>
            <p:cNvPr id="20" name="Text Box 2">
              <a:extLst>
                <a:ext uri="{FF2B5EF4-FFF2-40B4-BE49-F238E27FC236}">
                  <a16:creationId xmlns:a16="http://schemas.microsoft.com/office/drawing/2014/main" id="{63C2DA16-1C89-FC3F-EA77-7EE2C4BBE3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89" y="4726"/>
              <a:ext cx="2399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zh-CN" altLang="en-US" sz="2400" b="0" i="0" dirty="0">
                  <a:latin typeface="+mn-ea"/>
                  <a:ea typeface="+mn-ea"/>
                  <a:cs typeface="Times New Roman" pitchFamily="18" charset="0"/>
                </a:rPr>
                <a:t>浮点型（</a:t>
              </a:r>
              <a:r>
                <a:rPr lang="en-US" altLang="zh-CN" sz="2400" b="0" i="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cs typeface="Times New Roman" pitchFamily="18" charset="0"/>
                </a:rPr>
                <a:t>float</a:t>
              </a:r>
              <a:r>
                <a:rPr lang="zh-CN" altLang="en-US" sz="2400" b="0" i="0" dirty="0">
                  <a:latin typeface="+mn-ea"/>
                  <a:ea typeface="+mn-ea"/>
                  <a:cs typeface="Times New Roman" pitchFamily="18" charset="0"/>
                </a:rPr>
                <a:t>）</a:t>
              </a:r>
              <a:endParaRPr lang="zh-CN" altLang="en-US" sz="2400" b="0" i="0" dirty="0">
                <a:latin typeface="+mn-ea"/>
                <a:ea typeface="+mn-ea"/>
              </a:endParaRPr>
            </a:p>
          </p:txBody>
        </p:sp>
      </p:grpSp>
      <p:sp>
        <p:nvSpPr>
          <p:cNvPr id="21" name="Text Box 3">
            <a:extLst>
              <a:ext uri="{FF2B5EF4-FFF2-40B4-BE49-F238E27FC236}">
                <a16:creationId xmlns:a16="http://schemas.microsoft.com/office/drawing/2014/main" id="{C68D4D40-824D-A6CA-5E4F-3026D044A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8079" y="1641235"/>
            <a:ext cx="1880226" cy="378199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zh-CN" altLang="en-US" sz="2400" b="0" i="0" dirty="0">
                <a:latin typeface="+mn-ea"/>
                <a:ea typeface="+mn-ea"/>
                <a:cs typeface="Times New Roman" pitchFamily="18" charset="0"/>
              </a:rPr>
              <a:t>整型（</a:t>
            </a:r>
            <a:r>
              <a:rPr lang="en-US" altLang="zh-CN" sz="2400" b="0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imes New Roman" pitchFamily="18" charset="0"/>
              </a:rPr>
              <a:t>int</a:t>
            </a:r>
            <a:r>
              <a:rPr lang="zh-CN" altLang="en-US" sz="2400" b="0" i="0" dirty="0">
                <a:latin typeface="+mn-ea"/>
                <a:ea typeface="+mn-ea"/>
                <a:cs typeface="Times New Roman" pitchFamily="18" charset="0"/>
              </a:rPr>
              <a:t>）</a:t>
            </a:r>
            <a:endParaRPr lang="zh-CN" altLang="en-US" sz="2400" b="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2" name="Text Box 8">
            <a:extLst>
              <a:ext uri="{FF2B5EF4-FFF2-40B4-BE49-F238E27FC236}">
                <a16:creationId xmlns:a16="http://schemas.microsoft.com/office/drawing/2014/main" id="{7EBAEA06-04CF-A222-8BA3-ED9032404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9216" y="3369540"/>
            <a:ext cx="3712821" cy="496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zh-CN" altLang="en-US" sz="2400" b="0" i="0" dirty="0">
                <a:latin typeface="+mn-ea"/>
                <a:ea typeface="+mn-ea"/>
                <a:cs typeface="Times New Roman" pitchFamily="18" charset="0"/>
              </a:rPr>
              <a:t>复数类型（</a:t>
            </a:r>
            <a:r>
              <a:rPr lang="en-US" altLang="zh-CN" sz="2400" b="0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imes New Roman" pitchFamily="18" charset="0"/>
              </a:rPr>
              <a:t>complex</a:t>
            </a:r>
            <a:r>
              <a:rPr lang="zh-CN" altLang="en-US" sz="2400" b="0" i="0" dirty="0">
                <a:latin typeface="+mn-ea"/>
                <a:ea typeface="+mn-ea"/>
                <a:cs typeface="Times New Roman" pitchFamily="18" charset="0"/>
              </a:rPr>
              <a:t>）</a:t>
            </a:r>
            <a:endParaRPr lang="zh-CN" altLang="en-US" sz="2400" b="0" i="0" dirty="0">
              <a:latin typeface="+mn-ea"/>
              <a:ea typeface="+mn-ea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D739CC7-F592-67DE-95F2-8827576EF649}"/>
              </a:ext>
            </a:extLst>
          </p:cNvPr>
          <p:cNvSpPr/>
          <p:nvPr/>
        </p:nvSpPr>
        <p:spPr bwMode="auto">
          <a:xfrm>
            <a:off x="2487629" y="2977861"/>
            <a:ext cx="1797121" cy="1074845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E7E96BB-DFC2-6F0E-C601-A2B35D0A4E6F}"/>
              </a:ext>
            </a:extLst>
          </p:cNvPr>
          <p:cNvSpPr txBox="1"/>
          <p:nvPr/>
        </p:nvSpPr>
        <p:spPr>
          <a:xfrm>
            <a:off x="7308305" y="1650949"/>
            <a:ext cx="8917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/>
                <a:ea typeface="黑体"/>
                <a:cs typeface="Times New Roman" pitchFamily="18" charset="0"/>
              </a:rPr>
              <a:t>✔</a:t>
            </a:r>
            <a:endParaRPr lang="zh-CN" altLang="en-US" dirty="0"/>
          </a:p>
        </p:txBody>
      </p:sp>
      <p:sp>
        <p:nvSpPr>
          <p:cNvPr id="26" name="Text Box 5">
            <a:extLst>
              <a:ext uri="{FF2B5EF4-FFF2-40B4-BE49-F238E27FC236}">
                <a16:creationId xmlns:a16="http://schemas.microsoft.com/office/drawing/2014/main" id="{5A31165C-69DC-AD25-71E0-5108E93C4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9849" y="5723246"/>
            <a:ext cx="1903842" cy="556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zh-CN" altLang="en-US" sz="2400" b="0" i="0" dirty="0">
                <a:latin typeface="+mn-ea"/>
                <a:ea typeface="+mn-ea"/>
                <a:cs typeface="Times New Roman" pitchFamily="18" charset="0"/>
              </a:rPr>
              <a:t>集合</a:t>
            </a:r>
            <a:r>
              <a:rPr lang="zh-CN" altLang="zh-CN" sz="2400" b="0" i="0" dirty="0">
                <a:latin typeface="+mn-ea"/>
                <a:ea typeface="+mn-ea"/>
                <a:cs typeface="Times New Roman" pitchFamily="18" charset="0"/>
              </a:rPr>
              <a:t>（</a:t>
            </a:r>
            <a:r>
              <a:rPr lang="en-US" altLang="zh-CN" sz="2400" b="0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imes New Roman" pitchFamily="18" charset="0"/>
              </a:rPr>
              <a:t>set</a:t>
            </a:r>
            <a:r>
              <a:rPr lang="zh-CN" altLang="en-US" sz="2400" b="0" i="0" dirty="0">
                <a:latin typeface="+mn-ea"/>
                <a:ea typeface="+mn-ea"/>
                <a:cs typeface="Times New Roman" pitchFamily="18" charset="0"/>
              </a:rPr>
              <a:t>）</a:t>
            </a:r>
            <a:endParaRPr lang="zh-CN" altLang="en-US" sz="2400" b="0" i="0" dirty="0">
              <a:latin typeface="+mn-ea"/>
              <a:ea typeface="+mn-ea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FBCF687-0612-58D8-3D51-1381DF871A41}"/>
              </a:ext>
            </a:extLst>
          </p:cNvPr>
          <p:cNvSpPr txBox="1"/>
          <p:nvPr/>
        </p:nvSpPr>
        <p:spPr>
          <a:xfrm>
            <a:off x="8153400" y="2348880"/>
            <a:ext cx="104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0" dirty="0">
                <a:solidFill>
                  <a:srgbClr val="FF0000"/>
                </a:solidFill>
              </a:rPr>
              <a:t>第</a:t>
            </a:r>
            <a:r>
              <a:rPr lang="en-US" altLang="zh-CN" sz="2400" i="0" dirty="0">
                <a:solidFill>
                  <a:srgbClr val="FF0000"/>
                </a:solidFill>
              </a:rPr>
              <a:t>2</a:t>
            </a:r>
            <a:r>
              <a:rPr lang="zh-CN" altLang="en-US" sz="2400" i="0" dirty="0">
                <a:solidFill>
                  <a:srgbClr val="FF0000"/>
                </a:solidFill>
              </a:rPr>
              <a:t>章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C42906D-628C-EAB9-6F25-412687737D5C}"/>
              </a:ext>
            </a:extLst>
          </p:cNvPr>
          <p:cNvSpPr txBox="1"/>
          <p:nvPr/>
        </p:nvSpPr>
        <p:spPr>
          <a:xfrm>
            <a:off x="8133637" y="3906931"/>
            <a:ext cx="104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0" dirty="0">
                <a:solidFill>
                  <a:srgbClr val="FF0000"/>
                </a:solidFill>
              </a:rPr>
              <a:t>第</a:t>
            </a:r>
            <a:r>
              <a:rPr lang="en-US" altLang="zh-CN" sz="2400" i="0" dirty="0">
                <a:solidFill>
                  <a:srgbClr val="FF0000"/>
                </a:solidFill>
              </a:rPr>
              <a:t>2</a:t>
            </a:r>
            <a:r>
              <a:rPr lang="zh-CN" altLang="en-US" sz="2400" i="0" dirty="0">
                <a:solidFill>
                  <a:srgbClr val="FF0000"/>
                </a:solidFill>
              </a:rPr>
              <a:t>章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428A40F-CF42-83D1-4525-A09E04E1F187}"/>
              </a:ext>
            </a:extLst>
          </p:cNvPr>
          <p:cNvSpPr txBox="1"/>
          <p:nvPr/>
        </p:nvSpPr>
        <p:spPr>
          <a:xfrm>
            <a:off x="8204120" y="5539664"/>
            <a:ext cx="104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0" dirty="0">
                <a:solidFill>
                  <a:srgbClr val="FF0000"/>
                </a:solidFill>
              </a:rPr>
              <a:t>第</a:t>
            </a:r>
            <a:r>
              <a:rPr lang="en-US" altLang="zh-CN" sz="2400" i="0" dirty="0">
                <a:solidFill>
                  <a:srgbClr val="FF0000"/>
                </a:solidFill>
              </a:rPr>
              <a:t>6</a:t>
            </a:r>
            <a:r>
              <a:rPr lang="zh-CN" altLang="en-US" sz="2400" i="0" dirty="0">
                <a:solidFill>
                  <a:srgbClr val="FF0000"/>
                </a:solidFill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40751609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8" grpId="0"/>
      <p:bldP spid="2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341438"/>
            <a:ext cx="8348662" cy="49672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latin typeface="+mn-ea"/>
              </a:rPr>
              <a:t>数值型数据是表示数量、可以进行数值运算的数据类型。数值型数据由数字、小数点、正负号和表示乘幂的字母</a:t>
            </a:r>
            <a:r>
              <a:rPr lang="en-US" altLang="zh-CN" dirty="0">
                <a:latin typeface="+mn-ea"/>
              </a:rPr>
              <a:t>E</a:t>
            </a:r>
            <a:r>
              <a:rPr lang="zh-CN" altLang="en-US" dirty="0">
                <a:latin typeface="+mn-ea"/>
              </a:rPr>
              <a:t>组成。</a:t>
            </a:r>
            <a:endParaRPr lang="zh-CN" altLang="en-US" sz="3200" dirty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latinLnBrk="1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dirty="0">
                <a:latin typeface="+mn-ea"/>
              </a:rPr>
              <a:t>当指定一个值时，对象会被创建：</a:t>
            </a:r>
            <a:endParaRPr lang="en-US" altLang="zh-CN" dirty="0">
              <a:latin typeface="+mn-ea"/>
            </a:endParaRPr>
          </a:p>
          <a:p>
            <a:pPr marL="0" indent="0" latinLnBrk="1">
              <a:buClr>
                <a:srgbClr val="FF0000"/>
              </a:buClr>
              <a:buNone/>
            </a:pPr>
            <a:r>
              <a:rPr lang="en-US" altLang="zh-CN" dirty="0">
                <a:latin typeface="+mn-ea"/>
              </a:rPr>
              <a:t>   var1 = 1</a:t>
            </a:r>
          </a:p>
          <a:p>
            <a:pPr marL="0" indent="0" latinLnBrk="1">
              <a:buClr>
                <a:srgbClr val="FF0000"/>
              </a:buClr>
              <a:buNone/>
            </a:pPr>
            <a:r>
              <a:rPr lang="en-US" altLang="zh-CN" dirty="0">
                <a:latin typeface="+mn-ea"/>
              </a:rPr>
              <a:t>   var2 = 10</a:t>
            </a: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dirty="0">
                <a:latin typeface="+mn-ea"/>
              </a:rPr>
              <a:t>del</a:t>
            </a:r>
            <a:r>
              <a:rPr lang="zh-CN" altLang="en-US" dirty="0">
                <a:latin typeface="+mn-ea"/>
              </a:rPr>
              <a:t>语句删除一些对象的引用。</a:t>
            </a:r>
          </a:p>
          <a:p>
            <a:pPr marL="0" indent="0" algn="just">
              <a:lnSpc>
                <a:spcPct val="125000"/>
              </a:lnSpc>
              <a:spcAft>
                <a:spcPts val="0"/>
              </a:spcAft>
              <a:buClr>
                <a:srgbClr val="FF0000"/>
              </a:buClr>
              <a:buNone/>
            </a:pPr>
            <a:r>
              <a:rPr lang="en-US" altLang="zh-CN" dirty="0">
                <a:latin typeface="+mn-ea"/>
              </a:rPr>
              <a:t>   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语法：</a:t>
            </a:r>
            <a:r>
              <a:rPr lang="en-US" altLang="zh-CN" dirty="0">
                <a:latin typeface="+mn-ea"/>
              </a:rPr>
              <a:t>del var1[,var2[,var3[....,</a:t>
            </a:r>
            <a:r>
              <a:rPr lang="en-US" altLang="zh-CN" dirty="0" err="1">
                <a:latin typeface="+mn-ea"/>
              </a:rPr>
              <a:t>varN</a:t>
            </a:r>
            <a:r>
              <a:rPr lang="en-US" altLang="zh-CN" dirty="0">
                <a:latin typeface="+mn-ea"/>
              </a:rPr>
              <a:t>]]]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en-US" dirty="0">
                <a:solidFill>
                  <a:srgbClr val="FF0000"/>
                </a:solidFill>
              </a:rPr>
              <a:t>例：</a:t>
            </a:r>
            <a:r>
              <a:rPr lang="en-US" altLang="zh-CN" dirty="0"/>
              <a:t>del var1,var2</a:t>
            </a:r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C5FA8AA7-3C75-EF58-427D-0665904E2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/>
          <a:lstStyle/>
          <a:p>
            <a:pPr algn="ctr"/>
            <a:r>
              <a:rPr lang="en-US" altLang="zh-CN" sz="4400" b="1" kern="1200" dirty="0">
                <a:latin typeface="Tahoma" pitchFamily="34" charset="0"/>
                <a:ea typeface="隶书" pitchFamily="49" charset="-122"/>
                <a:cs typeface="+mn-cs"/>
              </a:rPr>
              <a:t>2.3 </a:t>
            </a:r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数值类型</a:t>
            </a:r>
          </a:p>
        </p:txBody>
      </p:sp>
    </p:spTree>
    <p:extLst>
      <p:ext uri="{BB962C8B-B14F-4D97-AF65-F5344CB8AC3E}">
        <p14:creationId xmlns:p14="http://schemas.microsoft.com/office/powerpoint/2010/main" val="3517686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341439"/>
            <a:ext cx="8348662" cy="676276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latin typeface="+mn-ea"/>
              </a:rPr>
              <a:t>Python</a:t>
            </a:r>
            <a:r>
              <a:rPr lang="zh-CN" altLang="en-US" dirty="0">
                <a:latin typeface="+mn-ea"/>
              </a:rPr>
              <a:t>支持四种数值类型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C5FA8AA7-3C75-EF58-427D-0665904E2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/>
          <a:lstStyle/>
          <a:p>
            <a:pPr algn="ctr"/>
            <a:r>
              <a:rPr lang="en-US" altLang="zh-CN" sz="4400" b="1" kern="1200" dirty="0">
                <a:latin typeface="Tahoma" pitchFamily="34" charset="0"/>
                <a:ea typeface="隶书" pitchFamily="49" charset="-122"/>
                <a:cs typeface="+mn-cs"/>
              </a:rPr>
              <a:t>2.3 </a:t>
            </a:r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数值类型</a:t>
            </a: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9C24D590-0603-C8FB-08CC-981F2329A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372269"/>
              </p:ext>
            </p:extLst>
          </p:nvPr>
        </p:nvGraphicFramePr>
        <p:xfrm>
          <a:off x="654174" y="2017715"/>
          <a:ext cx="8173790" cy="396619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98397">
                  <a:extLst>
                    <a:ext uri="{9D8B030D-6E8A-4147-A177-3AD203B41FA5}">
                      <a16:colId xmlns:a16="http://schemas.microsoft.com/office/drawing/2014/main" val="777862969"/>
                    </a:ext>
                  </a:extLst>
                </a:gridCol>
                <a:gridCol w="5075393">
                  <a:extLst>
                    <a:ext uri="{9D8B030D-6E8A-4147-A177-3AD203B41FA5}">
                      <a16:colId xmlns:a16="http://schemas.microsoft.com/office/drawing/2014/main" val="2835538698"/>
                    </a:ext>
                  </a:extLst>
                </a:gridCol>
              </a:tblGrid>
              <a:tr h="5657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数据类型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841778"/>
                  </a:ext>
                </a:extLst>
              </a:tr>
              <a:tr h="5657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整数</a:t>
                      </a:r>
                      <a:r>
                        <a:rPr lang="en-US" altLang="zh-CN" sz="2800" dirty="0"/>
                        <a:t>int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可以处理非常大的整数，整数运算永远是精确的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319765"/>
                  </a:ext>
                </a:extLst>
              </a:tr>
              <a:tr h="5657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浮点数</a:t>
                      </a:r>
                      <a:r>
                        <a:rPr lang="en-US" altLang="zh-CN" sz="2800" dirty="0"/>
                        <a:t>float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浮点数运算可能有四舍五入的误差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006679"/>
                  </a:ext>
                </a:extLst>
              </a:tr>
              <a:tr h="5657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复数</a:t>
                      </a:r>
                      <a:r>
                        <a:rPr lang="en-US" altLang="zh-CN" sz="2800" dirty="0"/>
                        <a:t>complex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由实部</a:t>
                      </a:r>
                      <a:r>
                        <a:rPr lang="en-US" altLang="zh-CN" sz="2800" dirty="0"/>
                        <a:t>(real)</a:t>
                      </a:r>
                      <a:r>
                        <a:rPr lang="zh-CN" altLang="en-US" sz="2800" dirty="0"/>
                        <a:t>和虚部</a:t>
                      </a:r>
                      <a:r>
                        <a:rPr lang="en-US" altLang="zh-CN" sz="2800" dirty="0"/>
                        <a:t>(</a:t>
                      </a:r>
                      <a:r>
                        <a:rPr lang="en-US" altLang="zh-CN" sz="2800" dirty="0" err="1"/>
                        <a:t>imag</a:t>
                      </a:r>
                      <a:r>
                        <a:rPr lang="en-US" altLang="zh-CN" sz="2800" dirty="0"/>
                        <a:t>)</a:t>
                      </a:r>
                      <a:r>
                        <a:rPr lang="zh-CN" altLang="en-US" sz="2800" dirty="0"/>
                        <a:t>组成，例</a:t>
                      </a:r>
                      <a:r>
                        <a:rPr lang="en-US" altLang="zh-CN" sz="2800" dirty="0"/>
                        <a:t>:2+3j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230904"/>
                  </a:ext>
                </a:extLst>
              </a:tr>
              <a:tr h="5657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布尔值</a:t>
                      </a:r>
                      <a:r>
                        <a:rPr lang="en-US" altLang="zh-CN" sz="2800" dirty="0"/>
                        <a:t>bool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只有</a:t>
                      </a:r>
                      <a:r>
                        <a:rPr lang="en-US" altLang="zh-CN" sz="2800" dirty="0"/>
                        <a:t>True</a:t>
                      </a:r>
                      <a:r>
                        <a:rPr lang="zh-CN" altLang="en-US" sz="2800" dirty="0"/>
                        <a:t>或</a:t>
                      </a:r>
                      <a:r>
                        <a:rPr lang="en-US" altLang="zh-CN" sz="2800" dirty="0"/>
                        <a:t>False</a:t>
                      </a:r>
                      <a:r>
                        <a:rPr lang="zh-CN" altLang="en-US" sz="2800" dirty="0"/>
                        <a:t>两种值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834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8724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7467600" cy="1267544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判断对象类型</a:t>
            </a:r>
            <a:r>
              <a:rPr lang="en-US" altLang="zh-CN" sz="4400" b="1" kern="1200" dirty="0">
                <a:latin typeface="Tahoma" pitchFamily="34" charset="0"/>
                <a:ea typeface="隶书" pitchFamily="49" charset="-122"/>
                <a:cs typeface="+mn-cs"/>
              </a:rPr>
              <a:t>type</a:t>
            </a:r>
            <a:br>
              <a:rPr lang="zh-CN" altLang="zh-CN" sz="4400" b="1" kern="1200" dirty="0">
                <a:latin typeface="Tahoma" pitchFamily="34" charset="0"/>
                <a:ea typeface="隶书" pitchFamily="49" charset="-122"/>
                <a:cs typeface="+mn-cs"/>
              </a:rPr>
            </a:br>
            <a:endParaRPr lang="zh-CN" altLang="en-US" sz="4400" b="1" kern="1200" dirty="0">
              <a:latin typeface="Tahoma" pitchFamily="34" charset="0"/>
              <a:ea typeface="隶书" pitchFamily="49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268760"/>
            <a:ext cx="8829798" cy="4967287"/>
          </a:xfrm>
        </p:spPr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内置函数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class</a:t>
            </a:r>
            <a:r>
              <a:rPr lang="en-US" altLang="zh-CN" dirty="0">
                <a:solidFill>
                  <a:srgbClr val="FF0000"/>
                </a:solidFill>
              </a:rPr>
              <a:t> type</a:t>
            </a:r>
            <a:r>
              <a:rPr lang="en-US" altLang="zh-CN" dirty="0"/>
              <a:t>(object) 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>
                <a:solidFill>
                  <a:srgbClr val="FF0000"/>
                </a:solidFill>
              </a:rPr>
              <a:t>功能：</a:t>
            </a:r>
            <a:r>
              <a:rPr lang="zh-CN" altLang="en-US" dirty="0"/>
              <a:t>返回</a:t>
            </a:r>
            <a:r>
              <a:rPr lang="en-US" altLang="zh-CN" dirty="0"/>
              <a:t>object</a:t>
            </a:r>
            <a:r>
              <a:rPr lang="zh-CN" altLang="en-US" dirty="0"/>
              <a:t>的类型，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Lucida Grande"/>
              </a:rPr>
              <a:t>返回值是一个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Lucida Grande"/>
              </a:rPr>
              <a:t>type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Lucida Grande"/>
              </a:rPr>
              <a:t>对象。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7375CAD-6525-405C-BFEB-CF3B4F0B8FD1}"/>
              </a:ext>
            </a:extLst>
          </p:cNvPr>
          <p:cNvSpPr txBox="1"/>
          <p:nvPr/>
        </p:nvSpPr>
        <p:spPr>
          <a:xfrm>
            <a:off x="7002289" y="5630316"/>
            <a:ext cx="1845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>
                <a:solidFill>
                  <a:srgbClr val="FF0000"/>
                </a:solidFill>
              </a:rPr>
              <a:t>教材</a:t>
            </a:r>
            <a:r>
              <a:rPr lang="en-US" altLang="zh-CN" sz="2800" i="0" dirty="0">
                <a:solidFill>
                  <a:srgbClr val="FF0000"/>
                </a:solidFill>
              </a:rPr>
              <a:t>P15</a:t>
            </a:r>
            <a:endParaRPr lang="zh-CN" altLang="en-US" sz="2800" i="0" dirty="0">
              <a:solidFill>
                <a:srgbClr val="FF0000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2DEAD76-0BE0-0A87-4285-2E77C01B9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8" y="3562124"/>
            <a:ext cx="8280573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num1 =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7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; num2 =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4.5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; num3 =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True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; num4 =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4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+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3j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print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type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(num1),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type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(num2),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type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(num3),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type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(num4))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E6F26B1-7213-A50B-59B9-ADCE52F87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45" y="5024586"/>
            <a:ext cx="7381875" cy="52322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659B7D9-13D6-D3A1-968F-02C292B0FD98}"/>
              </a:ext>
            </a:extLst>
          </p:cNvPr>
          <p:cNvSpPr txBox="1"/>
          <p:nvPr/>
        </p:nvSpPr>
        <p:spPr>
          <a:xfrm>
            <a:off x="539552" y="3045217"/>
            <a:ext cx="2133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2.3</a:t>
            </a:r>
            <a:endParaRPr lang="zh-CN" altLang="en-US" sz="2800" b="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985423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341439"/>
            <a:ext cx="8348662" cy="1007442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latin typeface="+mn-ea"/>
              </a:rPr>
              <a:t>整数常量可用十进制、二进制、八进制、十六进制表示。</a:t>
            </a:r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C5FA8AA7-3C75-EF58-427D-0665904E2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/>
          <a:lstStyle/>
          <a:p>
            <a:pPr algn="ctr"/>
            <a:r>
              <a:rPr lang="en-US" altLang="zh-CN" sz="4400" b="1" kern="1200" dirty="0">
                <a:latin typeface="Tahoma" pitchFamily="34" charset="0"/>
                <a:ea typeface="隶书" pitchFamily="49" charset="-122"/>
                <a:cs typeface="+mn-cs"/>
              </a:rPr>
              <a:t>2.3 </a:t>
            </a:r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数值类型</a:t>
            </a:r>
            <a:r>
              <a:rPr lang="en-US" altLang="zh-CN" sz="4400" b="1" kern="1200" dirty="0">
                <a:latin typeface="Tahoma" pitchFamily="34" charset="0"/>
                <a:ea typeface="隶书" pitchFamily="49" charset="-122"/>
                <a:cs typeface="+mn-cs"/>
              </a:rPr>
              <a:t>:</a:t>
            </a:r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整数</a:t>
            </a:r>
            <a:r>
              <a:rPr lang="en-US" altLang="zh-CN" sz="4400" b="1" kern="1200" dirty="0">
                <a:latin typeface="Tahoma" pitchFamily="34" charset="0"/>
                <a:ea typeface="隶书" pitchFamily="49" charset="-122"/>
                <a:cs typeface="+mn-cs"/>
              </a:rPr>
              <a:t>int</a:t>
            </a:r>
            <a:endParaRPr lang="zh-CN" altLang="en-US" sz="4400" b="1" kern="1200" dirty="0">
              <a:latin typeface="Tahoma" pitchFamily="34" charset="0"/>
              <a:ea typeface="隶书" pitchFamily="49" charset="-122"/>
              <a:cs typeface="+mn-cs"/>
            </a:endParaRPr>
          </a:p>
        </p:txBody>
      </p:sp>
      <p:graphicFrame>
        <p:nvGraphicFramePr>
          <p:cNvPr id="2" name="表格 6">
            <a:extLst>
              <a:ext uri="{FF2B5EF4-FFF2-40B4-BE49-F238E27FC236}">
                <a16:creationId xmlns:a16="http://schemas.microsoft.com/office/drawing/2014/main" id="{04740779-2F9E-8EF8-06F3-8D989338C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057884"/>
              </p:ext>
            </p:extLst>
          </p:nvPr>
        </p:nvGraphicFramePr>
        <p:xfrm>
          <a:off x="803274" y="2363288"/>
          <a:ext cx="8340726" cy="4058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80242">
                  <a:extLst>
                    <a:ext uri="{9D8B030D-6E8A-4147-A177-3AD203B41FA5}">
                      <a16:colId xmlns:a16="http://schemas.microsoft.com/office/drawing/2014/main" val="1070080394"/>
                    </a:ext>
                  </a:extLst>
                </a:gridCol>
                <a:gridCol w="1793148">
                  <a:extLst>
                    <a:ext uri="{9D8B030D-6E8A-4147-A177-3AD203B41FA5}">
                      <a16:colId xmlns:a16="http://schemas.microsoft.com/office/drawing/2014/main" val="3485049518"/>
                    </a:ext>
                  </a:extLst>
                </a:gridCol>
                <a:gridCol w="3767336">
                  <a:extLst>
                    <a:ext uri="{9D8B030D-6E8A-4147-A177-3AD203B41FA5}">
                      <a16:colId xmlns:a16="http://schemas.microsoft.com/office/drawing/2014/main" val="2432247244"/>
                    </a:ext>
                  </a:extLst>
                </a:gridCol>
              </a:tblGrid>
              <a:tr h="6553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+mn-ea"/>
                          <a:ea typeface="+mn-ea"/>
                        </a:rPr>
                        <a:t>进制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+mn-ea"/>
                          <a:ea typeface="+mn-ea"/>
                        </a:rPr>
                        <a:t>前缀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+mn-ea"/>
                          <a:ea typeface="+mn-ea"/>
                        </a:rPr>
                        <a:t>示例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5030"/>
                  </a:ext>
                </a:extLst>
              </a:tr>
              <a:tr h="56879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+mn-ea"/>
                          <a:ea typeface="+mn-ea"/>
                        </a:rPr>
                        <a:t>十进制（默认）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+mn-ea"/>
                          <a:ea typeface="+mn-ea"/>
                        </a:rPr>
                        <a:t>无前缀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ea"/>
                          <a:ea typeface="+mn-ea"/>
                        </a:rPr>
                        <a:t>+5</a:t>
                      </a:r>
                      <a:r>
                        <a:rPr lang="zh-CN" altLang="en-US" sz="2800" dirty="0"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sz="2800" dirty="0">
                          <a:latin typeface="+mn-ea"/>
                          <a:ea typeface="+mn-ea"/>
                        </a:rPr>
                        <a:t>-6</a:t>
                      </a:r>
                      <a:r>
                        <a:rPr lang="zh-CN" altLang="en-US" sz="2800" dirty="0"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sz="2800" dirty="0">
                          <a:latin typeface="+mn-ea"/>
                          <a:ea typeface="+mn-ea"/>
                        </a:rPr>
                        <a:t>123</a:t>
                      </a:r>
                      <a:r>
                        <a:rPr lang="zh-CN" altLang="en-US" sz="2800" dirty="0"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sz="28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48301"/>
                  </a:ext>
                </a:extLst>
              </a:tr>
              <a:tr h="6553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+mn-ea"/>
                          <a:ea typeface="+mn-ea"/>
                        </a:rPr>
                        <a:t>二进制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ea"/>
                          <a:ea typeface="+mn-ea"/>
                        </a:rPr>
                        <a:t>0b</a:t>
                      </a:r>
                      <a:r>
                        <a:rPr lang="zh-CN" altLang="en-US" sz="2800" dirty="0">
                          <a:latin typeface="+mn-ea"/>
                          <a:ea typeface="+mn-ea"/>
                        </a:rPr>
                        <a:t>或</a:t>
                      </a:r>
                      <a:r>
                        <a:rPr lang="en-US" altLang="zh-CN" sz="2800" dirty="0">
                          <a:latin typeface="+mn-ea"/>
                          <a:ea typeface="+mn-ea"/>
                        </a:rPr>
                        <a:t>0B</a:t>
                      </a:r>
                      <a:endParaRPr lang="zh-CN" altLang="en-US" sz="2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ea"/>
                          <a:ea typeface="+mn-ea"/>
                        </a:rPr>
                        <a:t>0b1010</a:t>
                      </a:r>
                      <a:r>
                        <a:rPr lang="zh-CN" altLang="en-US" sz="2800" dirty="0">
                          <a:latin typeface="+mn-ea"/>
                          <a:ea typeface="+mn-ea"/>
                        </a:rPr>
                        <a:t>（十进制</a:t>
                      </a:r>
                      <a:r>
                        <a:rPr lang="en-US" altLang="zh-CN" sz="2800" dirty="0">
                          <a:latin typeface="+mn-ea"/>
                          <a:ea typeface="+mn-ea"/>
                        </a:rPr>
                        <a:t>10</a:t>
                      </a:r>
                      <a:r>
                        <a:rPr lang="zh-CN" altLang="en-US" sz="2800" dirty="0">
                          <a:latin typeface="+mn-ea"/>
                          <a:ea typeface="+mn-ea"/>
                        </a:rPr>
                        <a:t>）、</a:t>
                      </a:r>
                      <a:r>
                        <a:rPr lang="en-US" altLang="zh-CN" sz="2800" dirty="0">
                          <a:latin typeface="+mn-ea"/>
                          <a:ea typeface="+mn-ea"/>
                        </a:rPr>
                        <a:t>0B111</a:t>
                      </a:r>
                      <a:r>
                        <a:rPr lang="zh-CN" altLang="en-US" sz="2800" dirty="0">
                          <a:latin typeface="+mn-ea"/>
                          <a:ea typeface="+mn-ea"/>
                        </a:rPr>
                        <a:t>（十进制</a:t>
                      </a:r>
                      <a:r>
                        <a:rPr lang="en-US" altLang="zh-CN" sz="2800" dirty="0">
                          <a:latin typeface="+mn-ea"/>
                          <a:ea typeface="+mn-ea"/>
                        </a:rPr>
                        <a:t>7)</a:t>
                      </a:r>
                      <a:endParaRPr lang="zh-CN" altLang="en-US" sz="2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477221"/>
                  </a:ext>
                </a:extLst>
              </a:tr>
              <a:tr h="6553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+mn-ea"/>
                          <a:ea typeface="+mn-ea"/>
                        </a:rPr>
                        <a:t>八进制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ea"/>
                          <a:ea typeface="+mn-ea"/>
                        </a:rPr>
                        <a:t>0o</a:t>
                      </a:r>
                      <a:r>
                        <a:rPr lang="zh-CN" altLang="en-US" sz="2800" dirty="0">
                          <a:latin typeface="+mn-ea"/>
                          <a:ea typeface="+mn-ea"/>
                        </a:rPr>
                        <a:t>或</a:t>
                      </a:r>
                      <a:r>
                        <a:rPr lang="en-US" altLang="zh-CN" sz="2800" dirty="0">
                          <a:latin typeface="+mn-ea"/>
                          <a:ea typeface="+mn-ea"/>
                        </a:rPr>
                        <a:t>0O</a:t>
                      </a:r>
                      <a:endParaRPr lang="zh-CN" altLang="en-US" sz="2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ea"/>
                          <a:ea typeface="+mn-ea"/>
                        </a:rPr>
                        <a:t>0o56(</a:t>
                      </a:r>
                      <a:r>
                        <a:rPr lang="zh-CN" altLang="en-US" sz="2800" dirty="0">
                          <a:latin typeface="+mn-ea"/>
                          <a:ea typeface="+mn-ea"/>
                        </a:rPr>
                        <a:t>十进制</a:t>
                      </a:r>
                      <a:r>
                        <a:rPr lang="en-US" altLang="zh-CN" sz="2800" dirty="0">
                          <a:latin typeface="+mn-ea"/>
                          <a:ea typeface="+mn-ea"/>
                        </a:rPr>
                        <a:t>46)</a:t>
                      </a:r>
                      <a:r>
                        <a:rPr lang="zh-CN" altLang="en-US" sz="2800" dirty="0"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sz="2800" dirty="0">
                          <a:latin typeface="+mn-ea"/>
                          <a:ea typeface="+mn-ea"/>
                        </a:rPr>
                        <a:t>0O12(</a:t>
                      </a:r>
                      <a:r>
                        <a:rPr lang="zh-CN" altLang="en-US" sz="2800" dirty="0">
                          <a:latin typeface="+mn-ea"/>
                          <a:ea typeface="+mn-ea"/>
                        </a:rPr>
                        <a:t>十进制</a:t>
                      </a:r>
                      <a:r>
                        <a:rPr lang="en-US" altLang="zh-CN" sz="2800" dirty="0">
                          <a:latin typeface="+mn-ea"/>
                          <a:ea typeface="+mn-ea"/>
                        </a:rPr>
                        <a:t>10)</a:t>
                      </a:r>
                      <a:endParaRPr lang="zh-CN" altLang="en-US" sz="2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087664"/>
                  </a:ext>
                </a:extLst>
              </a:tr>
              <a:tr h="6553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+mn-ea"/>
                          <a:ea typeface="+mn-ea"/>
                        </a:rPr>
                        <a:t>十六进制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ea"/>
                          <a:ea typeface="+mn-ea"/>
                        </a:rPr>
                        <a:t>0x</a:t>
                      </a:r>
                      <a:r>
                        <a:rPr lang="zh-CN" altLang="en-US" sz="2800" dirty="0">
                          <a:latin typeface="+mn-ea"/>
                          <a:ea typeface="+mn-ea"/>
                        </a:rPr>
                        <a:t>或</a:t>
                      </a:r>
                      <a:r>
                        <a:rPr lang="en-US" altLang="zh-CN" sz="2800" dirty="0">
                          <a:latin typeface="+mn-ea"/>
                          <a:ea typeface="+mn-ea"/>
                        </a:rPr>
                        <a:t>0X</a:t>
                      </a:r>
                      <a:endParaRPr lang="zh-CN" altLang="en-US" sz="2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ea"/>
                          <a:ea typeface="+mn-ea"/>
                        </a:rPr>
                        <a:t>0xAb(</a:t>
                      </a:r>
                      <a:r>
                        <a:rPr lang="zh-CN" altLang="en-US" sz="2800" dirty="0">
                          <a:latin typeface="+mn-ea"/>
                          <a:ea typeface="+mn-ea"/>
                        </a:rPr>
                        <a:t>十进制</a:t>
                      </a:r>
                      <a:r>
                        <a:rPr lang="en-US" altLang="zh-CN" sz="2800" dirty="0">
                          <a:latin typeface="+mn-ea"/>
                          <a:ea typeface="+mn-ea"/>
                        </a:rPr>
                        <a:t>171)</a:t>
                      </a:r>
                      <a:r>
                        <a:rPr lang="zh-CN" altLang="en-US" sz="2800" dirty="0"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sz="2800" dirty="0">
                          <a:latin typeface="+mn-ea"/>
                          <a:ea typeface="+mn-ea"/>
                        </a:rPr>
                        <a:t>0Xb1(</a:t>
                      </a:r>
                      <a:r>
                        <a:rPr lang="zh-CN" altLang="en-US" sz="2800" dirty="0">
                          <a:latin typeface="+mn-ea"/>
                          <a:ea typeface="+mn-ea"/>
                        </a:rPr>
                        <a:t>十进制</a:t>
                      </a:r>
                      <a:r>
                        <a:rPr lang="en-US" altLang="zh-CN" sz="2800" dirty="0">
                          <a:latin typeface="+mn-ea"/>
                          <a:ea typeface="+mn-ea"/>
                        </a:rPr>
                        <a:t>177)</a:t>
                      </a:r>
                      <a:endParaRPr lang="zh-CN" altLang="en-US" sz="2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9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6842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0A1D180-33C7-443D-BE59-4C75CB4454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85"/>
          <a:stretch/>
        </p:blipFill>
        <p:spPr>
          <a:xfrm>
            <a:off x="574675" y="1361309"/>
            <a:ext cx="8162925" cy="4680520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6ACEF4BF-0498-A012-4D5E-25A48E8CA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/>
          <a:lstStyle/>
          <a:p>
            <a:pPr algn="ctr"/>
            <a:r>
              <a:rPr lang="en-US" altLang="zh-CN" sz="4400" b="1" kern="1200" dirty="0">
                <a:latin typeface="Tahoma" pitchFamily="34" charset="0"/>
                <a:ea typeface="隶书" pitchFamily="49" charset="-122"/>
                <a:cs typeface="+mn-cs"/>
              </a:rPr>
              <a:t>2.3 </a:t>
            </a:r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数值类型</a:t>
            </a:r>
            <a:r>
              <a:rPr lang="en-US" altLang="zh-CN" sz="4400" b="1" kern="1200" dirty="0">
                <a:latin typeface="Tahoma" pitchFamily="34" charset="0"/>
                <a:ea typeface="隶书" pitchFamily="49" charset="-122"/>
                <a:cs typeface="+mn-cs"/>
              </a:rPr>
              <a:t>:</a:t>
            </a:r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整数</a:t>
            </a:r>
            <a:r>
              <a:rPr lang="en-US" altLang="zh-CN" sz="4400" b="1" kern="1200" dirty="0">
                <a:latin typeface="Tahoma" pitchFamily="34" charset="0"/>
                <a:ea typeface="隶书" pitchFamily="49" charset="-122"/>
                <a:cs typeface="+mn-cs"/>
              </a:rPr>
              <a:t>int</a:t>
            </a:r>
            <a:endParaRPr lang="zh-CN" altLang="en-US" sz="4400" b="1" kern="1200" dirty="0">
              <a:latin typeface="Tahoma" pitchFamily="34" charset="0"/>
              <a:ea typeface="隶书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382272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08520" y="210542"/>
            <a:ext cx="8001000" cy="676275"/>
          </a:xfrm>
        </p:spPr>
        <p:txBody>
          <a:bodyPr>
            <a:noAutofit/>
          </a:bodyPr>
          <a:lstStyle/>
          <a:p>
            <a:pPr algn="r"/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整数可以表示很大的数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3AB010A-BFDA-40EA-90A8-8EA9BEA21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340768"/>
            <a:ext cx="8029575" cy="259228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92ACB06-B303-4C26-A492-BDBE02F2204B}"/>
              </a:ext>
            </a:extLst>
          </p:cNvPr>
          <p:cNvSpPr txBox="1"/>
          <p:nvPr/>
        </p:nvSpPr>
        <p:spPr>
          <a:xfrm>
            <a:off x="574675" y="4725144"/>
            <a:ext cx="43573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**</a:t>
            </a:r>
            <a:r>
              <a:rPr lang="zh-CN" altLang="en-US" sz="2800" b="0" i="0" dirty="0">
                <a:latin typeface="+mn-ea"/>
                <a:ea typeface="+mn-ea"/>
              </a:rPr>
              <a:t>，整数幂得到整数，</a:t>
            </a:r>
            <a:r>
              <a:rPr lang="en-US" altLang="zh-CN" sz="2800" b="0" i="0" dirty="0">
                <a:latin typeface="+mn-ea"/>
                <a:ea typeface="+mn-ea"/>
              </a:rPr>
              <a:t>x**y: x</a:t>
            </a:r>
            <a:r>
              <a:rPr lang="zh-CN" altLang="en-US" sz="2800" b="0" i="0" dirty="0">
                <a:latin typeface="+mn-ea"/>
                <a:ea typeface="+mn-ea"/>
              </a:rPr>
              <a:t>的</a:t>
            </a:r>
            <a:r>
              <a:rPr lang="en-US" altLang="zh-CN" sz="2800" b="0" i="0" dirty="0">
                <a:latin typeface="+mn-ea"/>
                <a:ea typeface="+mn-ea"/>
              </a:rPr>
              <a:t>y</a:t>
            </a:r>
            <a:r>
              <a:rPr lang="zh-CN" altLang="en-US" sz="2800" b="0" i="0" dirty="0">
                <a:latin typeface="+mn-ea"/>
                <a:ea typeface="+mn-ea"/>
              </a:rPr>
              <a:t>次幂</a:t>
            </a:r>
            <a:endParaRPr lang="en-US" altLang="zh-CN" sz="2800" b="0" i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64568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>
            <a:extLst>
              <a:ext uri="{FF2B5EF4-FFF2-40B4-BE49-F238E27FC236}">
                <a16:creationId xmlns:a16="http://schemas.microsoft.com/office/drawing/2014/main" id="{7E18EAE5-5D91-9EC6-CD2D-A10CA10FF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5656" y="139279"/>
            <a:ext cx="576064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400" b="1" i="0" dirty="0">
                <a:solidFill>
                  <a:schemeClr val="tx2"/>
                </a:solidFill>
                <a:ea typeface="隶书" pitchFamily="49" charset="-122"/>
                <a:sym typeface="Arial" pitchFamily="34" charset="0"/>
              </a:rPr>
              <a:t>引例</a:t>
            </a:r>
            <a:endParaRPr lang="en-US" altLang="en-US" sz="4400" b="1" i="0" dirty="0">
              <a:solidFill>
                <a:schemeClr val="tx2"/>
              </a:solidFill>
              <a:ea typeface="隶书" pitchFamily="49" charset="-122"/>
              <a:sym typeface="Arial" pitchFamily="34" charset="0"/>
            </a:endParaRPr>
          </a:p>
        </p:txBody>
      </p:sp>
      <p:sp>
        <p:nvSpPr>
          <p:cNvPr id="9" name="文本框 66">
            <a:extLst>
              <a:ext uri="{FF2B5EF4-FFF2-40B4-BE49-F238E27FC236}">
                <a16:creationId xmlns:a16="http://schemas.microsoft.com/office/drawing/2014/main" id="{294E6AC4-8F0A-86E5-3AA0-C43B57912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722" y="2163533"/>
            <a:ext cx="8302757" cy="3222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知识点：</a:t>
            </a:r>
            <a:endParaRPr lang="en-US" altLang="zh-CN" sz="2800" b="0" i="0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0" i="0" dirty="0">
                <a:latin typeface="+mn-ea"/>
                <a:ea typeface="+mn-ea"/>
              </a:rPr>
              <a:t>输入、输出；</a:t>
            </a:r>
            <a:endParaRPr lang="en-US" altLang="zh-CN" sz="2800" b="0" i="0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0" i="0" dirty="0">
                <a:latin typeface="+mn-ea"/>
                <a:ea typeface="+mn-ea"/>
              </a:rPr>
              <a:t>变量、常量；</a:t>
            </a:r>
            <a:endParaRPr lang="en-US" altLang="zh-CN" sz="2800" b="0" i="0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0" i="0" dirty="0">
                <a:latin typeface="+mn-ea"/>
                <a:ea typeface="+mn-ea"/>
              </a:rPr>
              <a:t>变量定义：标识符、关键字；</a:t>
            </a:r>
            <a:endParaRPr lang="en-US" altLang="zh-CN" sz="2800" b="0" i="0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0" i="0" dirty="0">
                <a:latin typeface="+mn-ea"/>
                <a:ea typeface="+mn-ea"/>
              </a:rPr>
              <a:t>数据类型。</a:t>
            </a:r>
            <a:endParaRPr lang="zh-CN" altLang="en-US" sz="2800" b="0" i="0" dirty="0"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10" name="任意多边形 8">
            <a:extLst>
              <a:ext uri="{FF2B5EF4-FFF2-40B4-BE49-F238E27FC236}">
                <a16:creationId xmlns:a16="http://schemas.microsoft.com/office/drawing/2014/main" id="{0330E819-4759-CA69-057F-019A85140918}"/>
              </a:ext>
            </a:extLst>
          </p:cNvPr>
          <p:cNvSpPr/>
          <p:nvPr/>
        </p:nvSpPr>
        <p:spPr bwMode="auto">
          <a:xfrm>
            <a:off x="686559" y="2674741"/>
            <a:ext cx="287337" cy="0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>
              <a:buFont typeface="Wingdings" panose="05000000000000000000" pitchFamily="2" charset="2"/>
              <a:buChar char="p"/>
              <a:defRPr/>
            </a:pPr>
            <a:endParaRPr lang="zh-CN" altLang="en-US" sz="2800" b="0" i="0">
              <a:solidFill>
                <a:srgbClr val="0070BA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3A15924-D8D6-D281-51D0-E71C09E1A079}"/>
              </a:ext>
            </a:extLst>
          </p:cNvPr>
          <p:cNvSpPr txBox="1">
            <a:spLocks/>
          </p:cNvSpPr>
          <p:nvPr/>
        </p:nvSpPr>
        <p:spPr>
          <a:xfrm>
            <a:off x="512068" y="1325427"/>
            <a:ext cx="8236396" cy="676275"/>
          </a:xfrm>
          <a:prstGeom prst="rect">
            <a:avLst/>
          </a:prstGeom>
        </p:spPr>
        <p:txBody>
          <a:bodyPr>
            <a:normAutofit/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b="0" i="0" kern="0" dirty="0">
                <a:solidFill>
                  <a:srgbClr val="000000"/>
                </a:solidFill>
                <a:latin typeface="+mj-ea"/>
                <a:ea typeface="+mj-ea"/>
              </a:rPr>
              <a:t>输入</a:t>
            </a:r>
            <a:r>
              <a:rPr lang="en-US" altLang="zh-CN" b="0" i="0" kern="0" dirty="0">
                <a:solidFill>
                  <a:srgbClr val="000000"/>
                </a:solidFill>
                <a:latin typeface="+mj-ea"/>
                <a:ea typeface="+mj-ea"/>
              </a:rPr>
              <a:t>2</a:t>
            </a:r>
            <a:r>
              <a:rPr lang="zh-CN" altLang="en-US" b="0" i="0" kern="0" dirty="0">
                <a:solidFill>
                  <a:srgbClr val="000000"/>
                </a:solidFill>
                <a:latin typeface="+mj-ea"/>
                <a:ea typeface="+mj-ea"/>
              </a:rPr>
              <a:t>个整数，输出加、减、乘计算结果。</a:t>
            </a:r>
            <a:endParaRPr lang="en-US" altLang="zh-CN" b="0" i="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1" name="任意多边形 8">
            <a:extLst>
              <a:ext uri="{FF2B5EF4-FFF2-40B4-BE49-F238E27FC236}">
                <a16:creationId xmlns:a16="http://schemas.microsoft.com/office/drawing/2014/main" id="{EC1A0200-88DB-1FCD-43C0-EF84DD7F52AC}"/>
              </a:ext>
            </a:extLst>
          </p:cNvPr>
          <p:cNvSpPr/>
          <p:nvPr/>
        </p:nvSpPr>
        <p:spPr bwMode="auto">
          <a:xfrm>
            <a:off x="711743" y="3580169"/>
            <a:ext cx="287337" cy="0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>
              <a:buFont typeface="Wingdings" panose="05000000000000000000" pitchFamily="2" charset="2"/>
              <a:buChar char="p"/>
              <a:defRPr/>
            </a:pPr>
            <a:endParaRPr lang="zh-CN" altLang="en-US" sz="2800" b="0" i="0">
              <a:solidFill>
                <a:srgbClr val="0070BA"/>
              </a:solidFill>
              <a:latin typeface="+mn-ea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566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227">
        <p:random/>
      </p:transition>
    </mc:Choice>
    <mc:Fallback xmlns="">
      <p:transition spd="slow" advTm="4227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7943" y="252115"/>
            <a:ext cx="8001000" cy="676275"/>
          </a:xfrm>
        </p:spPr>
        <p:txBody>
          <a:bodyPr/>
          <a:lstStyle/>
          <a:p>
            <a:pPr algn="ctr"/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运算符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198A4470-5E91-4BB4-A895-CD2866268690}"/>
              </a:ext>
            </a:extLst>
          </p:cNvPr>
          <p:cNvGraphicFramePr>
            <a:graphicFrameLocks noGrp="1"/>
          </p:cNvGraphicFramePr>
          <p:nvPr/>
        </p:nvGraphicFramePr>
        <p:xfrm>
          <a:off x="625946" y="1350248"/>
          <a:ext cx="7892108" cy="484031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73027">
                  <a:extLst>
                    <a:ext uri="{9D8B030D-6E8A-4147-A177-3AD203B41FA5}">
                      <a16:colId xmlns:a16="http://schemas.microsoft.com/office/drawing/2014/main" val="382912620"/>
                    </a:ext>
                  </a:extLst>
                </a:gridCol>
                <a:gridCol w="1973027">
                  <a:extLst>
                    <a:ext uri="{9D8B030D-6E8A-4147-A177-3AD203B41FA5}">
                      <a16:colId xmlns:a16="http://schemas.microsoft.com/office/drawing/2014/main" val="611512721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3551780181"/>
                    </a:ext>
                  </a:extLst>
                </a:gridCol>
                <a:gridCol w="1785814">
                  <a:extLst>
                    <a:ext uri="{9D8B030D-6E8A-4147-A177-3AD203B41FA5}">
                      <a16:colId xmlns:a16="http://schemas.microsoft.com/office/drawing/2014/main" val="2515789752"/>
                    </a:ext>
                  </a:extLst>
                </a:gridCol>
              </a:tblGrid>
              <a:tr h="6050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说明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示例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运算结果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12431"/>
                  </a:ext>
                </a:extLst>
              </a:tr>
              <a:tr h="6050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+mn-ea"/>
                          <a:ea typeface="+mn-ea"/>
                        </a:rPr>
                        <a:t>+</a:t>
                      </a:r>
                      <a:endParaRPr lang="zh-CN" altLang="en-US" sz="28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+mn-ea"/>
                          <a:ea typeface="+mn-ea"/>
                        </a:rPr>
                        <a:t>加法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+mn-ea"/>
                          <a:ea typeface="+mn-ea"/>
                        </a:rPr>
                        <a:t>5 + 10</a:t>
                      </a:r>
                      <a:endParaRPr lang="zh-CN" altLang="en-US" sz="28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+mn-ea"/>
                          <a:ea typeface="+mn-ea"/>
                        </a:rPr>
                        <a:t>15</a:t>
                      </a:r>
                      <a:endParaRPr lang="zh-CN" altLang="en-US" sz="28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40004"/>
                  </a:ext>
                </a:extLst>
              </a:tr>
              <a:tr h="6050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+mn-ea"/>
                          <a:ea typeface="+mn-ea"/>
                        </a:rPr>
                        <a:t>-</a:t>
                      </a:r>
                      <a:endParaRPr lang="zh-CN" altLang="en-US" sz="28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+mn-ea"/>
                          <a:ea typeface="+mn-ea"/>
                        </a:rPr>
                        <a:t>减法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+mn-ea"/>
                          <a:ea typeface="+mn-ea"/>
                        </a:rPr>
                        <a:t>100 – 5</a:t>
                      </a:r>
                      <a:endParaRPr lang="zh-CN" altLang="en-US" sz="28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+mn-ea"/>
                          <a:ea typeface="+mn-ea"/>
                        </a:rPr>
                        <a:t>95</a:t>
                      </a:r>
                      <a:endParaRPr lang="zh-CN" altLang="en-US" sz="28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067782"/>
                  </a:ext>
                </a:extLst>
              </a:tr>
              <a:tr h="6050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+mn-ea"/>
                          <a:ea typeface="+mn-ea"/>
                        </a:rPr>
                        <a:t>*</a:t>
                      </a:r>
                      <a:endParaRPr lang="zh-CN" altLang="en-US" sz="28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+mn-ea"/>
                          <a:ea typeface="+mn-ea"/>
                        </a:rPr>
                        <a:t>乘法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+mn-ea"/>
                          <a:ea typeface="+mn-ea"/>
                        </a:rPr>
                        <a:t>8 * 9</a:t>
                      </a:r>
                      <a:endParaRPr lang="zh-CN" altLang="en-US" sz="28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+mn-ea"/>
                          <a:ea typeface="+mn-ea"/>
                        </a:rPr>
                        <a:t>72</a:t>
                      </a:r>
                      <a:endParaRPr lang="zh-CN" altLang="en-US" sz="28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785863"/>
                  </a:ext>
                </a:extLst>
              </a:tr>
              <a:tr h="6050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+mn-ea"/>
                          <a:ea typeface="+mn-ea"/>
                        </a:rPr>
                        <a:t>/</a:t>
                      </a:r>
                      <a:endParaRPr lang="zh-CN" altLang="en-US" sz="28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+mn-ea"/>
                          <a:ea typeface="+mn-ea"/>
                        </a:rPr>
                        <a:t>浮点除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+mn-ea"/>
                          <a:ea typeface="+mn-ea"/>
                        </a:rPr>
                        <a:t>100 / 5</a:t>
                      </a:r>
                      <a:endParaRPr lang="zh-CN" altLang="en-US" sz="28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+mn-ea"/>
                          <a:ea typeface="+mn-ea"/>
                        </a:rPr>
                        <a:t>20.0</a:t>
                      </a:r>
                      <a:endParaRPr lang="zh-CN" altLang="en-US" sz="28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461319"/>
                  </a:ext>
                </a:extLst>
              </a:tr>
              <a:tr h="6050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+mn-ea"/>
                          <a:ea typeface="+mn-ea"/>
                        </a:rPr>
                        <a:t>//</a:t>
                      </a:r>
                      <a:endParaRPr lang="zh-CN" altLang="en-US" sz="28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+mn-ea"/>
                          <a:ea typeface="+mn-ea"/>
                        </a:rPr>
                        <a:t>整除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+mn-ea"/>
                          <a:ea typeface="+mn-ea"/>
                        </a:rPr>
                        <a:t>3 // 2</a:t>
                      </a:r>
                      <a:endParaRPr lang="zh-CN" altLang="en-US" sz="28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8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675853"/>
                  </a:ext>
                </a:extLst>
              </a:tr>
              <a:tr h="6050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+mn-ea"/>
                          <a:ea typeface="+mn-ea"/>
                        </a:rPr>
                        <a:t>%</a:t>
                      </a:r>
                      <a:endParaRPr lang="zh-CN" altLang="en-US" sz="28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+mn-ea"/>
                          <a:ea typeface="+mn-ea"/>
                        </a:rPr>
                        <a:t>模</a:t>
                      </a:r>
                      <a:r>
                        <a:rPr lang="en-US" altLang="zh-CN" sz="2800" b="1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2800" b="1" dirty="0">
                          <a:latin typeface="+mn-ea"/>
                          <a:ea typeface="+mn-ea"/>
                        </a:rPr>
                        <a:t>求余）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+mn-ea"/>
                          <a:ea typeface="+mn-ea"/>
                        </a:rPr>
                        <a:t>9 % 4</a:t>
                      </a:r>
                      <a:endParaRPr lang="zh-CN" altLang="en-US" sz="28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8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490386"/>
                  </a:ext>
                </a:extLst>
              </a:tr>
              <a:tr h="6050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+mn-ea"/>
                          <a:ea typeface="+mn-ea"/>
                        </a:rPr>
                        <a:t>**</a:t>
                      </a:r>
                      <a:endParaRPr lang="zh-CN" altLang="en-US" sz="28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+mn-ea"/>
                          <a:ea typeface="+mn-ea"/>
                        </a:rPr>
                        <a:t>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+mn-ea"/>
                          <a:ea typeface="+mn-ea"/>
                        </a:rPr>
                        <a:t>2**3</a:t>
                      </a:r>
                      <a:endParaRPr lang="zh-CN" altLang="en-US" sz="28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+mn-ea"/>
                          <a:ea typeface="+mn-ea"/>
                        </a:rPr>
                        <a:t>8</a:t>
                      </a:r>
                      <a:endParaRPr lang="zh-CN" altLang="en-US" sz="28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968016"/>
                  </a:ext>
                </a:extLst>
              </a:tr>
            </a:tbl>
          </a:graphicData>
        </a:graphic>
      </p:graphicFrame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214B79DF-E7BF-4BFA-996A-A6BD41A9BF7F}"/>
              </a:ext>
            </a:extLst>
          </p:cNvPr>
          <p:cNvSpPr/>
          <p:nvPr/>
        </p:nvSpPr>
        <p:spPr bwMode="auto">
          <a:xfrm>
            <a:off x="2915816" y="2757991"/>
            <a:ext cx="2880320" cy="476726"/>
          </a:xfrm>
          <a:prstGeom prst="wedgeRoundRectCallout">
            <a:avLst>
              <a:gd name="adj1" fmla="val -85676"/>
              <a:gd name="adj2" fmla="val 278283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除数不能为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0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129C3E8-2B75-4EA2-B892-11A9E7C3C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87" y="2757991"/>
            <a:ext cx="5153025" cy="67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7405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>
            <a:extLst>
              <a:ext uri="{FF2B5EF4-FFF2-40B4-BE49-F238E27FC236}">
                <a16:creationId xmlns:a16="http://schemas.microsoft.com/office/drawing/2014/main" id="{7E18EAE5-5D91-9EC6-CD2D-A10CA10FF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5656" y="139279"/>
            <a:ext cx="576064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  <a:sym typeface="Arial" pitchFamily="34" charset="0"/>
              </a:rPr>
              <a:t>再看</a:t>
            </a:r>
            <a:r>
              <a:rPr lang="zh-CN" altLang="en-US" sz="4400" b="1" i="0" dirty="0">
                <a:solidFill>
                  <a:schemeClr val="tx2"/>
                </a:solidFill>
                <a:ea typeface="隶书" pitchFamily="49" charset="-122"/>
                <a:sym typeface="Arial" pitchFamily="34" charset="0"/>
              </a:rPr>
              <a:t>引例</a:t>
            </a:r>
            <a:endParaRPr lang="en-US" altLang="en-US" sz="4400" b="1" i="0" dirty="0">
              <a:solidFill>
                <a:schemeClr val="tx2"/>
              </a:solidFill>
              <a:ea typeface="隶书" pitchFamily="49" charset="-122"/>
              <a:sym typeface="Arial" pitchFamily="34" charset="0"/>
            </a:endParaRPr>
          </a:p>
        </p:txBody>
      </p:sp>
      <p:sp>
        <p:nvSpPr>
          <p:cNvPr id="10" name="任意多边形 8">
            <a:extLst>
              <a:ext uri="{FF2B5EF4-FFF2-40B4-BE49-F238E27FC236}">
                <a16:creationId xmlns:a16="http://schemas.microsoft.com/office/drawing/2014/main" id="{0330E819-4759-CA69-057F-019A85140918}"/>
              </a:ext>
            </a:extLst>
          </p:cNvPr>
          <p:cNvSpPr/>
          <p:nvPr/>
        </p:nvSpPr>
        <p:spPr bwMode="auto">
          <a:xfrm>
            <a:off x="686559" y="2674741"/>
            <a:ext cx="287337" cy="0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>
              <a:buFont typeface="Wingdings" panose="05000000000000000000" pitchFamily="2" charset="2"/>
              <a:buChar char="p"/>
              <a:defRPr/>
            </a:pPr>
            <a:endParaRPr lang="zh-CN" altLang="en-US" sz="2800" b="0" i="0">
              <a:solidFill>
                <a:srgbClr val="0070BA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3A15924-D8D6-D281-51D0-E71C09E1A079}"/>
              </a:ext>
            </a:extLst>
          </p:cNvPr>
          <p:cNvSpPr txBox="1">
            <a:spLocks/>
          </p:cNvSpPr>
          <p:nvPr/>
        </p:nvSpPr>
        <p:spPr>
          <a:xfrm>
            <a:off x="512068" y="1325427"/>
            <a:ext cx="8236396" cy="676275"/>
          </a:xfrm>
          <a:prstGeom prst="rect">
            <a:avLst/>
          </a:prstGeom>
        </p:spPr>
        <p:txBody>
          <a:bodyPr>
            <a:normAutofit/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b="0" i="0" kern="0" dirty="0">
                <a:solidFill>
                  <a:srgbClr val="000000"/>
                </a:solidFill>
                <a:latin typeface="+mj-ea"/>
                <a:ea typeface="+mj-ea"/>
              </a:rPr>
              <a:t>输入</a:t>
            </a:r>
            <a:r>
              <a:rPr lang="en-US" altLang="zh-CN" b="0" i="0" kern="0" dirty="0">
                <a:solidFill>
                  <a:srgbClr val="000000"/>
                </a:solidFill>
                <a:latin typeface="+mj-ea"/>
                <a:ea typeface="+mj-ea"/>
              </a:rPr>
              <a:t>2</a:t>
            </a:r>
            <a:r>
              <a:rPr lang="zh-CN" altLang="en-US" b="0" i="0" kern="0" dirty="0">
                <a:solidFill>
                  <a:srgbClr val="000000"/>
                </a:solidFill>
                <a:latin typeface="+mj-ea"/>
                <a:ea typeface="+mj-ea"/>
              </a:rPr>
              <a:t>个整数，输出加、减、乘计算结果。</a:t>
            </a:r>
            <a:endParaRPr lang="en-US" altLang="zh-CN" b="0" i="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1" name="任意多边形 8">
            <a:extLst>
              <a:ext uri="{FF2B5EF4-FFF2-40B4-BE49-F238E27FC236}">
                <a16:creationId xmlns:a16="http://schemas.microsoft.com/office/drawing/2014/main" id="{EC1A0200-88DB-1FCD-43C0-EF84DD7F52AC}"/>
              </a:ext>
            </a:extLst>
          </p:cNvPr>
          <p:cNvSpPr/>
          <p:nvPr/>
        </p:nvSpPr>
        <p:spPr bwMode="auto">
          <a:xfrm>
            <a:off x="711743" y="3580169"/>
            <a:ext cx="287337" cy="0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>
              <a:buFont typeface="Wingdings" panose="05000000000000000000" pitchFamily="2" charset="2"/>
              <a:buChar char="p"/>
              <a:defRPr/>
            </a:pPr>
            <a:endParaRPr lang="zh-CN" altLang="en-US" sz="2800" b="0" i="0">
              <a:solidFill>
                <a:srgbClr val="0070BA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CB45322-14C7-C194-4DF0-30EFDDA7A920}"/>
              </a:ext>
            </a:extLst>
          </p:cNvPr>
          <p:cNvSpPr txBox="1"/>
          <p:nvPr/>
        </p:nvSpPr>
        <p:spPr>
          <a:xfrm>
            <a:off x="512068" y="2474086"/>
            <a:ext cx="6477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如何输入两个整数？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AF6EA22-9D1C-053F-6470-034F2ABA0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331" y="7330252"/>
            <a:ext cx="184731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1A95166-087A-7D52-479C-7093B39DB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224" y="3214072"/>
            <a:ext cx="7007046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num1 = ?</a:t>
            </a:r>
            <a:b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num2 = ?</a:t>
            </a:r>
            <a:b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print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(num1+num2, num1-num2, num1*num2)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112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227">
        <p:random/>
      </p:transition>
    </mc:Choice>
    <mc:Fallback xmlns="">
      <p:transition spd="slow" advTm="4227">
        <p:random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341438"/>
            <a:ext cx="8577262" cy="4967287"/>
          </a:xfrm>
        </p:spPr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内置输入函数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en-US" altLang="zh-CN" dirty="0">
                <a:solidFill>
                  <a:srgbClr val="FF0000"/>
                </a:solidFill>
              </a:rPr>
              <a:t>input</a:t>
            </a:r>
            <a:r>
              <a:rPr lang="en-US" altLang="zh-CN" dirty="0"/>
              <a:t>([prompt]) 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>
                <a:solidFill>
                  <a:srgbClr val="FF0000"/>
                </a:solidFill>
              </a:rPr>
              <a:t>功能：</a:t>
            </a:r>
            <a:r>
              <a:rPr lang="zh-CN" altLang="en-US" dirty="0"/>
              <a:t>从</a:t>
            </a:r>
            <a:r>
              <a:rPr lang="zh-CN" altLang="zh-CN" dirty="0"/>
              <a:t>键盘</a:t>
            </a:r>
            <a:r>
              <a:rPr lang="zh-CN" altLang="en-US" dirty="0"/>
              <a:t>读入</a:t>
            </a:r>
            <a:r>
              <a:rPr lang="zh-CN" altLang="zh-CN" dirty="0"/>
              <a:t>一</a:t>
            </a:r>
            <a:r>
              <a:rPr lang="zh-CN" altLang="en-US" dirty="0"/>
              <a:t>行</a:t>
            </a:r>
            <a:r>
              <a:rPr lang="zh-CN" altLang="zh-CN" dirty="0"/>
              <a:t>字符串</a:t>
            </a:r>
            <a:r>
              <a:rPr lang="zh-CN" altLang="en-US" dirty="0"/>
              <a:t>并返回。</a:t>
            </a:r>
            <a:r>
              <a:rPr lang="en-US" altLang="zh-CN" dirty="0"/>
              <a:t>prompt</a:t>
            </a:r>
            <a:r>
              <a:rPr lang="zh-CN" altLang="en-US" dirty="0"/>
              <a:t>参数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可选，提示信息。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5C6E911-88D3-4E0C-8973-27A64583B447}"/>
              </a:ext>
            </a:extLst>
          </p:cNvPr>
          <p:cNvSpPr txBox="1"/>
          <p:nvPr/>
        </p:nvSpPr>
        <p:spPr>
          <a:xfrm>
            <a:off x="616544" y="3510773"/>
            <a:ext cx="6811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>
                <a:solidFill>
                  <a:srgbClr val="FF0000"/>
                </a:solidFill>
              </a:rPr>
              <a:t>例：</a:t>
            </a:r>
            <a:r>
              <a:rPr lang="en-US" altLang="zh-CN" sz="2800" i="0" dirty="0"/>
              <a:t>Python IDLE</a:t>
            </a:r>
            <a:r>
              <a:rPr lang="zh-CN" altLang="en-US" sz="2800" i="0" dirty="0"/>
              <a:t>中输入：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F67BD5-2641-4AAF-B5E6-E2605CE7A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4233996"/>
            <a:ext cx="5400600" cy="206109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31FE473-EFD8-48FE-98BC-17953475B459}"/>
              </a:ext>
            </a:extLst>
          </p:cNvPr>
          <p:cNvSpPr/>
          <p:nvPr/>
        </p:nvSpPr>
        <p:spPr bwMode="auto">
          <a:xfrm>
            <a:off x="1331640" y="4869160"/>
            <a:ext cx="1152128" cy="523220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282907-AE34-474E-8CE2-1B3D37C95A27}"/>
              </a:ext>
            </a:extLst>
          </p:cNvPr>
          <p:cNvSpPr/>
          <p:nvPr/>
        </p:nvSpPr>
        <p:spPr bwMode="auto">
          <a:xfrm>
            <a:off x="1403648" y="5786100"/>
            <a:ext cx="792088" cy="523220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751D017A-735E-4E66-8926-F3CF5705DC4B}"/>
              </a:ext>
            </a:extLst>
          </p:cNvPr>
          <p:cNvSpPr/>
          <p:nvPr/>
        </p:nvSpPr>
        <p:spPr bwMode="auto">
          <a:xfrm>
            <a:off x="3203848" y="3825081"/>
            <a:ext cx="2376264" cy="476726"/>
          </a:xfrm>
          <a:prstGeom prst="wedgeRoundRectCallout">
            <a:avLst>
              <a:gd name="adj1" fmla="val -81071"/>
              <a:gd name="adj2" fmla="val 196866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i="0" dirty="0"/>
              <a:t>返回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对象类型</a:t>
            </a:r>
          </a:p>
        </p:txBody>
      </p:sp>
      <p:sp>
        <p:nvSpPr>
          <p:cNvPr id="12" name="对话气泡: 圆角矩形 11">
            <a:extLst>
              <a:ext uri="{FF2B5EF4-FFF2-40B4-BE49-F238E27FC236}">
                <a16:creationId xmlns:a16="http://schemas.microsoft.com/office/drawing/2014/main" id="{591EAF9B-14EA-4B8B-94F2-2E01A3F91C04}"/>
              </a:ext>
            </a:extLst>
          </p:cNvPr>
          <p:cNvSpPr/>
          <p:nvPr/>
        </p:nvSpPr>
        <p:spPr bwMode="auto">
          <a:xfrm>
            <a:off x="3707904" y="4290532"/>
            <a:ext cx="1296144" cy="476726"/>
          </a:xfrm>
          <a:prstGeom prst="wedgeRoundRectCallout">
            <a:avLst>
              <a:gd name="adj1" fmla="val -99566"/>
              <a:gd name="adj2" fmla="val 181314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i="0" dirty="0"/>
              <a:t>字符串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29F5DA12-1722-05E2-E426-942B1188E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5656" y="139279"/>
            <a:ext cx="576064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en-US" sz="4400" b="1" i="0" dirty="0">
                <a:solidFill>
                  <a:schemeClr val="tx2"/>
                </a:solidFill>
                <a:ea typeface="隶书" pitchFamily="49" charset="-122"/>
                <a:sym typeface="Arial" pitchFamily="34" charset="0"/>
              </a:rPr>
              <a:t>2.5</a:t>
            </a:r>
            <a:r>
              <a:rPr lang="zh-CN" altLang="en-US" sz="4400" b="1" i="0" dirty="0">
                <a:solidFill>
                  <a:schemeClr val="tx2"/>
                </a:solidFill>
                <a:ea typeface="隶书" pitchFamily="49" charset="-122"/>
                <a:sym typeface="Arial" pitchFamily="34" charset="0"/>
              </a:rPr>
              <a:t> 基本输入输出函数</a:t>
            </a:r>
            <a:endParaRPr lang="en-US" altLang="en-US" sz="4400" b="1" i="0" dirty="0">
              <a:solidFill>
                <a:schemeClr val="tx2"/>
              </a:solidFill>
              <a:ea typeface="隶书" pitchFamily="49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5575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 animBg="1"/>
      <p:bldP spid="11" grpId="0" animBg="1"/>
      <p:bldP spid="11" grpId="1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串转数字：</a:t>
            </a:r>
            <a:r>
              <a:rPr lang="en-US" altLang="zh-CN" sz="4400" b="1" kern="1200" dirty="0">
                <a:latin typeface="Tahoma" pitchFamily="34" charset="0"/>
                <a:ea typeface="隶书" pitchFamily="49" charset="-122"/>
                <a:cs typeface="+mn-cs"/>
              </a:rPr>
              <a:t>int()</a:t>
            </a:r>
            <a:endParaRPr lang="zh-CN" altLang="en-US" sz="4400" b="1" kern="1200" dirty="0">
              <a:latin typeface="Tahoma" pitchFamily="34" charset="0"/>
              <a:ea typeface="隶书" pitchFamily="49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7684" y="1261721"/>
            <a:ext cx="8556315" cy="2455312"/>
          </a:xfrm>
        </p:spPr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内置函数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</a:t>
            </a:r>
            <a:r>
              <a:rPr lang="en-US" altLang="zh-CN" dirty="0"/>
              <a:t>class </a:t>
            </a:r>
            <a:r>
              <a:rPr lang="en-US" altLang="zh-CN" dirty="0">
                <a:solidFill>
                  <a:srgbClr val="FF0000"/>
                </a:solidFill>
              </a:rPr>
              <a:t>int</a:t>
            </a:r>
            <a:r>
              <a:rPr lang="en-US" altLang="zh-CN" dirty="0"/>
              <a:t>([x])</a:t>
            </a:r>
          </a:p>
          <a:p>
            <a:pPr marL="0" indent="0">
              <a:buNone/>
            </a:pPr>
            <a:r>
              <a:rPr lang="en-US" altLang="zh-CN" dirty="0"/>
              <a:t>     class </a:t>
            </a:r>
            <a:r>
              <a:rPr lang="en-US" altLang="zh-CN" dirty="0">
                <a:solidFill>
                  <a:srgbClr val="FF0000"/>
                </a:solidFill>
              </a:rPr>
              <a:t>int</a:t>
            </a:r>
            <a:r>
              <a:rPr lang="en-US" altLang="zh-CN" dirty="0"/>
              <a:t>(x, base = 10)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</a:t>
            </a:r>
            <a:r>
              <a:rPr lang="zh-CN" altLang="en-US" dirty="0">
                <a:solidFill>
                  <a:srgbClr val="FF0000"/>
                </a:solidFill>
              </a:rPr>
              <a:t>功能：</a:t>
            </a:r>
            <a:r>
              <a:rPr lang="zh-CN" altLang="en-US" dirty="0"/>
              <a:t>若无</a:t>
            </a:r>
            <a:r>
              <a:rPr lang="en-US" altLang="zh-CN" dirty="0"/>
              <a:t>x</a:t>
            </a:r>
            <a:r>
              <a:rPr lang="zh-CN" altLang="en-US" dirty="0"/>
              <a:t>参数，返回</a:t>
            </a:r>
            <a:r>
              <a:rPr lang="en-US" altLang="zh-CN" dirty="0"/>
              <a:t>0</a:t>
            </a:r>
            <a:r>
              <a:rPr lang="zh-CN" altLang="en-US" dirty="0"/>
              <a:t>，否则返回</a:t>
            </a:r>
            <a:r>
              <a:rPr lang="en-US" altLang="zh-CN" dirty="0"/>
              <a:t>base</a:t>
            </a:r>
            <a:r>
              <a:rPr lang="zh-CN" altLang="en-US" dirty="0"/>
              <a:t>进制</a:t>
            </a:r>
            <a:r>
              <a:rPr lang="en-US" altLang="zh-CN" dirty="0"/>
              <a:t>x</a:t>
            </a:r>
            <a:r>
              <a:rPr lang="zh-CN" altLang="en-US" dirty="0"/>
              <a:t>串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或数字对应的</a:t>
            </a:r>
            <a:r>
              <a:rPr lang="en-US" altLang="zh-CN" dirty="0"/>
              <a:t>10</a:t>
            </a:r>
            <a:r>
              <a:rPr lang="zh-CN" altLang="en-US" dirty="0"/>
              <a:t>进制整数。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zh-CN" altLang="en-US" dirty="0">
                <a:solidFill>
                  <a:srgbClr val="FF0000"/>
                </a:solidFill>
              </a:rPr>
              <a:t>串</a:t>
            </a:r>
            <a:r>
              <a:rPr lang="zh-CN" altLang="en-US" dirty="0"/>
              <a:t>对应的必须整数）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0D167E9-4A4F-A416-0EB4-2A4EF0917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3802723"/>
            <a:ext cx="4896544" cy="293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4647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串转数字：</a:t>
            </a:r>
            <a:r>
              <a:rPr lang="en-US" altLang="zh-CN" sz="4400" b="1" kern="1200" dirty="0">
                <a:latin typeface="Tahoma" pitchFamily="34" charset="0"/>
                <a:ea typeface="隶书" pitchFamily="49" charset="-122"/>
                <a:cs typeface="+mn-cs"/>
              </a:rPr>
              <a:t>int()</a:t>
            </a:r>
            <a:endParaRPr lang="zh-CN" altLang="en-US" sz="4400" b="1" kern="1200" dirty="0">
              <a:latin typeface="Tahoma" pitchFamily="34" charset="0"/>
              <a:ea typeface="隶书" pitchFamily="49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7685" y="1261720"/>
            <a:ext cx="8348662" cy="6762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引例代码：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087BF52-1E05-49F8-A244-B78D03CDA310}"/>
              </a:ext>
            </a:extLst>
          </p:cNvPr>
          <p:cNvSpPr txBox="1"/>
          <p:nvPr/>
        </p:nvSpPr>
        <p:spPr>
          <a:xfrm>
            <a:off x="587685" y="4509120"/>
            <a:ext cx="2326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>
                <a:solidFill>
                  <a:srgbClr val="FF0000"/>
                </a:solidFill>
              </a:rPr>
              <a:t>运行结果：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500B23A-E1C0-4057-BFAA-8C54B802E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685" y="1876428"/>
            <a:ext cx="7368691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num1 =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input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JetBrains Mono"/>
              </a:rPr>
              <a:t>"pls input number1: 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))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num2 =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input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JetBrains Mono"/>
              </a:rPr>
              <a:t>'pls input number2: '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))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type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(num1),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type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(num2))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(num1+num2,num1-num2,num1*num2)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669A184-ECC8-4BC3-BD4F-19B63F9DC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282" y="4509120"/>
            <a:ext cx="3710975" cy="16383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E77FA5A2-C3C2-4FD5-AE83-CE342BAC8B3C}"/>
              </a:ext>
            </a:extLst>
          </p:cNvPr>
          <p:cNvSpPr/>
          <p:nvPr/>
        </p:nvSpPr>
        <p:spPr bwMode="auto">
          <a:xfrm>
            <a:off x="1860336" y="1942276"/>
            <a:ext cx="767448" cy="478612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41166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一行输入多个值（一）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D6E8DE0-5564-4BCD-B116-4615CAC75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1445655"/>
            <a:ext cx="8507457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b="0" i="0" dirty="0">
                <a:solidFill>
                  <a:srgbClr val="FF0000"/>
                </a:solidFill>
                <a:latin typeface="Arial Unicode MS" panose="020B0604020202020204" pitchFamily="34" charset="-122"/>
                <a:ea typeface="JetBrains Mono"/>
              </a:rPr>
              <a:t>例：</a:t>
            </a:r>
            <a:endParaRPr lang="en-US" altLang="zh-CN" sz="2800" b="0" i="0" dirty="0">
              <a:solidFill>
                <a:srgbClr val="FF0000"/>
              </a:solidFill>
              <a:latin typeface="Arial Unicode MS" panose="020B0604020202020204" pitchFamily="34" charset="-122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num1,num2 =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input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JetBrains Mono"/>
              </a:rPr>
              <a:t>"pls input two number: 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).split(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JetBrains Mono"/>
              </a:rPr>
              <a:t>','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(num1,num2)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num1 ,num2 =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(num1),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(num2)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(num1+num2,num1-num2,num1*num2)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1EBCFEC-6F1C-4F89-9E4C-33C225B61869}"/>
              </a:ext>
            </a:extLst>
          </p:cNvPr>
          <p:cNvSpPr txBox="1"/>
          <p:nvPr/>
        </p:nvSpPr>
        <p:spPr>
          <a:xfrm>
            <a:off x="574675" y="4127458"/>
            <a:ext cx="2326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>
                <a:solidFill>
                  <a:srgbClr val="FF0000"/>
                </a:solidFill>
              </a:rPr>
              <a:t>运行结果：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ED4B912-3FAB-4461-A1D2-EC42CC5A9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08" y="4802744"/>
            <a:ext cx="4630572" cy="136255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70D2CEA0-6A1D-4551-816D-DEB17E82922C}"/>
              </a:ext>
            </a:extLst>
          </p:cNvPr>
          <p:cNvSpPr/>
          <p:nvPr/>
        </p:nvSpPr>
        <p:spPr bwMode="auto">
          <a:xfrm>
            <a:off x="7524328" y="1772816"/>
            <a:ext cx="1044997" cy="792088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对话气泡: 圆角矩形 12">
            <a:extLst>
              <a:ext uri="{FF2B5EF4-FFF2-40B4-BE49-F238E27FC236}">
                <a16:creationId xmlns:a16="http://schemas.microsoft.com/office/drawing/2014/main" id="{49BD4F29-6A79-4DFC-B79F-48EF3736A298}"/>
              </a:ext>
            </a:extLst>
          </p:cNvPr>
          <p:cNvSpPr/>
          <p:nvPr/>
        </p:nvSpPr>
        <p:spPr bwMode="auto">
          <a:xfrm>
            <a:off x="5868144" y="3573016"/>
            <a:ext cx="3133229" cy="1532334"/>
          </a:xfrm>
          <a:prstGeom prst="wedgeRoundRectCallout">
            <a:avLst>
              <a:gd name="adj1" fmla="val 21491"/>
              <a:gd name="adj2" fmla="val -118024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b="0" i="0" dirty="0">
                <a:latin typeface="+mn-ea"/>
                <a:ea typeface="+mn-ea"/>
              </a:rPr>
              <a:t>python</a:t>
            </a:r>
            <a:r>
              <a:rPr lang="zh-CN" altLang="en-US" sz="2800" b="0" i="0" dirty="0">
                <a:latin typeface="+mn-ea"/>
                <a:ea typeface="+mn-ea"/>
              </a:rPr>
              <a:t>字符串方法</a:t>
            </a:r>
            <a:r>
              <a:rPr lang="en-US" altLang="zh-CN" sz="2800" b="0" i="0" dirty="0">
                <a:latin typeface="+mn-ea"/>
                <a:ea typeface="+mn-ea"/>
              </a:rPr>
              <a:t>split, </a:t>
            </a:r>
            <a:r>
              <a:rPr lang="zh-CN" altLang="en-US" sz="2800" b="0" i="0" dirty="0">
                <a:latin typeface="+mn-ea"/>
                <a:ea typeface="+mn-ea"/>
              </a:rPr>
              <a:t>分隔字符串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85291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分隔字符串</a:t>
            </a:r>
            <a:r>
              <a:rPr lang="en-US" altLang="zh-CN" sz="4400" b="1" kern="1200" dirty="0">
                <a:latin typeface="Tahoma" pitchFamily="34" charset="0"/>
                <a:ea typeface="隶书" pitchFamily="49" charset="-122"/>
                <a:cs typeface="+mn-cs"/>
              </a:rPr>
              <a:t>split</a:t>
            </a:r>
            <a:endParaRPr lang="zh-CN" altLang="en-US" sz="4400" b="1" kern="1200" dirty="0">
              <a:latin typeface="Tahoma" pitchFamily="34" charset="0"/>
              <a:ea typeface="隶书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B3BE4DF-FADE-4FC5-A85F-082A7C848187}"/>
              </a:ext>
            </a:extLst>
          </p:cNvPr>
          <p:cNvSpPr txBox="1">
            <a:spLocks/>
          </p:cNvSpPr>
          <p:nvPr/>
        </p:nvSpPr>
        <p:spPr bwMode="auto">
          <a:xfrm>
            <a:off x="541479" y="764705"/>
            <a:ext cx="8348662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altLang="zh-CN" b="0" i="0" kern="0" dirty="0"/>
          </a:p>
          <a:p>
            <a:r>
              <a:rPr lang="en-US" altLang="zh-CN" b="0" i="0" kern="0" dirty="0"/>
              <a:t>Python</a:t>
            </a:r>
            <a:r>
              <a:rPr lang="zh-CN" altLang="en-US" b="0" i="0" kern="0" dirty="0"/>
              <a:t>字符串方法</a:t>
            </a:r>
            <a:endParaRPr lang="en-US" altLang="zh-CN" b="0" i="0" kern="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b="0" i="0" kern="0" dirty="0"/>
              <a:t>     </a:t>
            </a:r>
            <a:r>
              <a:rPr lang="en-US" altLang="zh-CN" b="0" i="0" kern="0" dirty="0" err="1"/>
              <a:t>str.</a:t>
            </a:r>
            <a:r>
              <a:rPr lang="en-US" altLang="zh-CN" b="0" i="0" kern="0" dirty="0" err="1">
                <a:solidFill>
                  <a:srgbClr val="FF0000"/>
                </a:solidFill>
              </a:rPr>
              <a:t>split</a:t>
            </a:r>
            <a:r>
              <a:rPr lang="en-US" altLang="zh-CN" b="0" i="0" kern="0" dirty="0"/>
              <a:t>(</a:t>
            </a:r>
            <a:r>
              <a:rPr lang="en-US" altLang="zh-CN" b="0" i="0" kern="0" dirty="0" err="1"/>
              <a:t>sep</a:t>
            </a:r>
            <a:r>
              <a:rPr lang="en-US" altLang="zh-CN" b="0" i="0" kern="0" dirty="0"/>
              <a:t> = None, </a:t>
            </a:r>
            <a:r>
              <a:rPr lang="en-US" altLang="zh-CN" b="0" i="0" kern="0" dirty="0" err="1"/>
              <a:t>maxsplit</a:t>
            </a:r>
            <a:r>
              <a:rPr lang="en-US" altLang="zh-CN" b="0" i="0" kern="0" dirty="0"/>
              <a:t> = -1)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b="0" i="0" kern="0" dirty="0"/>
              <a:t>     </a:t>
            </a:r>
            <a:r>
              <a:rPr lang="zh-CN" altLang="en-US" b="0" i="0" kern="0" dirty="0">
                <a:solidFill>
                  <a:srgbClr val="FF0000"/>
                </a:solidFill>
              </a:rPr>
              <a:t>功能：</a:t>
            </a:r>
            <a:r>
              <a:rPr lang="zh-CN" altLang="en-US" b="0" i="0" kern="0" dirty="0"/>
              <a:t>分隔字符串</a:t>
            </a:r>
            <a:r>
              <a:rPr lang="en-US" altLang="zh-CN" b="0" i="0" kern="0" dirty="0"/>
              <a:t>, </a:t>
            </a:r>
            <a:r>
              <a:rPr lang="en-US" altLang="zh-CN" b="0" i="0" kern="0" dirty="0" err="1"/>
              <a:t>sep</a:t>
            </a:r>
            <a:r>
              <a:rPr lang="en-US" altLang="zh-CN" b="0" i="0" kern="0" dirty="0"/>
              <a:t>—</a:t>
            </a:r>
            <a:r>
              <a:rPr lang="zh-CN" altLang="en-US" b="0" i="0" kern="0" dirty="0"/>
              <a:t>分隔符，默认所有空字符，包括空格、换行、制表符。</a:t>
            </a:r>
            <a:r>
              <a:rPr lang="en-US" altLang="zh-CN" b="0" i="0" kern="0" dirty="0" err="1"/>
              <a:t>maxsplit</a:t>
            </a:r>
            <a:r>
              <a:rPr lang="en-US" altLang="zh-CN" b="0" i="0" kern="0" dirty="0"/>
              <a:t>—</a:t>
            </a:r>
            <a:r>
              <a:rPr lang="zh-CN" altLang="en-US" b="0" i="0" kern="0" dirty="0"/>
              <a:t>分隔次数，默认</a:t>
            </a:r>
            <a:r>
              <a:rPr lang="en-US" altLang="zh-CN" b="0" i="0" kern="0" dirty="0"/>
              <a:t>-1</a:t>
            </a:r>
            <a:r>
              <a:rPr lang="zh-CN" altLang="en-US" b="0" i="0" kern="0" dirty="0"/>
              <a:t>，即分隔所有。返回分割后的字符串列表</a:t>
            </a:r>
            <a:endParaRPr lang="en-US" altLang="zh-CN" b="0" i="0" kern="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b="0" i="0" kern="0" dirty="0">
                <a:solidFill>
                  <a:srgbClr val="FF0000"/>
                </a:solidFill>
              </a:rPr>
              <a:t>     </a:t>
            </a:r>
            <a:endParaRPr lang="zh-CN" altLang="en-US" b="0" i="0" kern="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EA0531A-F971-FC61-5AA1-60DBD5E504EB}"/>
              </a:ext>
            </a:extLst>
          </p:cNvPr>
          <p:cNvSpPr txBox="1"/>
          <p:nvPr/>
        </p:nvSpPr>
        <p:spPr>
          <a:xfrm>
            <a:off x="6372201" y="5229200"/>
            <a:ext cx="1656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教材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P22</a:t>
            </a:r>
            <a:endParaRPr lang="zh-CN" altLang="en-US" sz="2800" b="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975E266-3ED6-BA53-6820-7B9D714FA5B5}"/>
              </a:ext>
            </a:extLst>
          </p:cNvPr>
          <p:cNvSpPr txBox="1"/>
          <p:nvPr/>
        </p:nvSpPr>
        <p:spPr>
          <a:xfrm>
            <a:off x="626294" y="4135962"/>
            <a:ext cx="82318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列表：</a:t>
            </a:r>
            <a:r>
              <a:rPr lang="zh-CN" altLang="en-US" sz="2800" b="0" i="0" dirty="0">
                <a:solidFill>
                  <a:srgbClr val="000000"/>
                </a:solidFill>
                <a:latin typeface="+mn-ea"/>
                <a:ea typeface="+mn-ea"/>
              </a:rPr>
              <a:t>借助方括号（</a:t>
            </a:r>
            <a:r>
              <a:rPr lang="en-US" altLang="zh-CN" sz="2800" b="0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 ]</a:t>
            </a:r>
            <a:r>
              <a:rPr lang="zh-CN" altLang="en-US" sz="2800" b="0" i="0" dirty="0">
                <a:solidFill>
                  <a:srgbClr val="000000"/>
                </a:solidFill>
                <a:latin typeface="+mn-ea"/>
                <a:ea typeface="+mn-ea"/>
              </a:rPr>
              <a:t>）定义，元素之间用逗号（</a:t>
            </a:r>
            <a:r>
              <a:rPr lang="en-US" altLang="zh-CN" sz="2800" b="0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</a:t>
            </a:r>
            <a:r>
              <a:rPr lang="zh-CN" altLang="en-US" sz="2800" b="0" i="0" dirty="0">
                <a:solidFill>
                  <a:srgbClr val="000000"/>
                </a:solidFill>
                <a:latin typeface="+mn-ea"/>
                <a:ea typeface="+mn-ea"/>
              </a:rPr>
              <a:t>）分隔，例如：</a:t>
            </a:r>
            <a:r>
              <a:rPr lang="en-US" altLang="zh-CN" sz="2800" b="0" i="0" dirty="0">
                <a:solidFill>
                  <a:srgbClr val="000000"/>
                </a:solidFill>
                <a:latin typeface="+mn-ea"/>
                <a:ea typeface="+mn-ea"/>
              </a:rPr>
              <a:t>[1,2,3]</a:t>
            </a:r>
            <a:r>
              <a:rPr lang="zh-CN" altLang="en-US" sz="2800" b="0" i="0" dirty="0">
                <a:solidFill>
                  <a:srgbClr val="000000"/>
                </a:solidFill>
                <a:latin typeface="+mn-ea"/>
                <a:ea typeface="+mn-ea"/>
              </a:rPr>
              <a:t>。</a:t>
            </a:r>
            <a:endParaRPr lang="zh-CN" altLang="zh-CN" sz="2400" b="0" i="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endParaRPr lang="zh-CN" altLang="en-US" sz="28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76300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一行输入多个值（一）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D6E8DE0-5564-4BCD-B116-4615CAC75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696" y="1367764"/>
            <a:ext cx="8257775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b="0" i="0" dirty="0">
                <a:solidFill>
                  <a:srgbClr val="FF0000"/>
                </a:solidFill>
                <a:latin typeface="Arial Unicode MS" panose="020B0604020202020204" pitchFamily="34" charset="-122"/>
                <a:ea typeface="JetBrains Mono"/>
              </a:rPr>
              <a:t>例：</a:t>
            </a:r>
            <a:endParaRPr lang="en-US" altLang="zh-CN" sz="2800" b="0" i="0" dirty="0">
              <a:solidFill>
                <a:srgbClr val="FF0000"/>
              </a:solidFill>
              <a:latin typeface="Arial Unicode MS" panose="020B0604020202020204" pitchFamily="34" charset="-122"/>
              <a:ea typeface="JetBrains Mono"/>
            </a:endParaRPr>
          </a:p>
          <a:p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num1,num2 =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map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,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input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JetBrains Mono"/>
              </a:rPr>
              <a:t>"pls input two number: 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).split(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JetBrains Mono"/>
              </a:rPr>
              <a:t>','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))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(num1+num2,num1-num2,num1*num2)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1EBCFEC-6F1C-4F89-9E4C-33C225B61869}"/>
              </a:ext>
            </a:extLst>
          </p:cNvPr>
          <p:cNvSpPr txBox="1"/>
          <p:nvPr/>
        </p:nvSpPr>
        <p:spPr>
          <a:xfrm>
            <a:off x="574675" y="4127458"/>
            <a:ext cx="2326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>
                <a:solidFill>
                  <a:srgbClr val="FF0000"/>
                </a:solidFill>
              </a:rPr>
              <a:t>运行结果：</a:t>
            </a:r>
          </a:p>
        </p:txBody>
      </p:sp>
      <p:sp>
        <p:nvSpPr>
          <p:cNvPr id="13" name="对话气泡: 圆角矩形 12">
            <a:extLst>
              <a:ext uri="{FF2B5EF4-FFF2-40B4-BE49-F238E27FC236}">
                <a16:creationId xmlns:a16="http://schemas.microsoft.com/office/drawing/2014/main" id="{49BD4F29-6A79-4DFC-B79F-48EF3736A298}"/>
              </a:ext>
            </a:extLst>
          </p:cNvPr>
          <p:cNvSpPr/>
          <p:nvPr/>
        </p:nvSpPr>
        <p:spPr bwMode="auto">
          <a:xfrm>
            <a:off x="2771800" y="3281292"/>
            <a:ext cx="3470630" cy="1055608"/>
          </a:xfrm>
          <a:prstGeom prst="wedgeRoundRectCallout">
            <a:avLst>
              <a:gd name="adj1" fmla="val -31156"/>
              <a:gd name="adj2" fmla="val -149216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b="0" i="0" dirty="0">
                <a:latin typeface="+mn-ea"/>
                <a:ea typeface="+mn-ea"/>
              </a:rPr>
              <a:t>Python</a:t>
            </a:r>
            <a:r>
              <a:rPr lang="zh-CN" altLang="en-US" sz="2800" b="0" i="0" dirty="0">
                <a:latin typeface="+mn-ea"/>
                <a:ea typeface="+mn-ea"/>
              </a:rPr>
              <a:t>内置函数</a:t>
            </a:r>
            <a:r>
              <a:rPr lang="en-US" altLang="zh-CN" sz="2800" b="0" i="0" dirty="0">
                <a:latin typeface="+mn-ea"/>
                <a:ea typeface="+mn-ea"/>
              </a:rPr>
              <a:t>map,</a:t>
            </a:r>
            <a:r>
              <a:rPr lang="zh-CN" altLang="en-US" sz="2800" b="0" i="0" dirty="0">
                <a:latin typeface="+mn-ea"/>
                <a:ea typeface="+mn-ea"/>
              </a:rPr>
              <a:t>对序列做函数映射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30830EE-9CC3-40F6-A3CC-38F646BF4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27" y="4847324"/>
            <a:ext cx="427672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1294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映射函数</a:t>
            </a:r>
            <a:r>
              <a:rPr lang="en-US" altLang="zh-CN" sz="4400" b="1" kern="1200" dirty="0">
                <a:latin typeface="Tahoma" pitchFamily="34" charset="0"/>
                <a:ea typeface="隶书" pitchFamily="49" charset="-122"/>
                <a:cs typeface="+mn-cs"/>
              </a:rPr>
              <a:t>map</a:t>
            </a:r>
            <a:endParaRPr lang="zh-CN" altLang="en-US" sz="4400" b="1" kern="1200" dirty="0">
              <a:latin typeface="Tahoma" pitchFamily="34" charset="0"/>
              <a:ea typeface="隶书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B3BE4DF-FADE-4FC5-A85F-082A7C848187}"/>
              </a:ext>
            </a:extLst>
          </p:cNvPr>
          <p:cNvSpPr txBox="1">
            <a:spLocks/>
          </p:cNvSpPr>
          <p:nvPr/>
        </p:nvSpPr>
        <p:spPr bwMode="auto">
          <a:xfrm>
            <a:off x="541479" y="764705"/>
            <a:ext cx="8348662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altLang="zh-CN" b="0" i="0" kern="0" dirty="0"/>
          </a:p>
          <a:p>
            <a:r>
              <a:rPr lang="en-US" altLang="zh-CN" b="0" i="0" kern="0" dirty="0"/>
              <a:t>Python</a:t>
            </a:r>
            <a:r>
              <a:rPr lang="zh-CN" altLang="en-US" b="0" i="0" kern="0" dirty="0"/>
              <a:t>内置函数</a:t>
            </a:r>
            <a:endParaRPr lang="en-US" altLang="zh-CN" b="0" i="0" kern="0" dirty="0"/>
          </a:p>
          <a:p>
            <a:pPr marL="0" indent="0">
              <a:buNone/>
            </a:pPr>
            <a:r>
              <a:rPr lang="zh-CN" altLang="en-US" b="0" i="0" kern="0" dirty="0"/>
              <a:t>     </a:t>
            </a:r>
            <a:r>
              <a:rPr lang="zh-CN" altLang="zh-CN" b="0" i="0" kern="0" dirty="0">
                <a:solidFill>
                  <a:srgbClr val="FF0000"/>
                </a:solidFill>
              </a:rPr>
              <a:t>map</a:t>
            </a:r>
            <a:r>
              <a:rPr lang="zh-CN" altLang="zh-CN" b="0" i="0" kern="0" dirty="0"/>
              <a:t>(function, iterable, ...)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b="0" i="0" kern="0" dirty="0">
                <a:solidFill>
                  <a:srgbClr val="FF0000"/>
                </a:solidFill>
              </a:rPr>
              <a:t>     功能：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Lucida Grande"/>
              </a:rPr>
              <a:t>返回一个将 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Lucida Grande"/>
              </a:rPr>
              <a:t>function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Lucida Grande"/>
              </a:rPr>
              <a:t> 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Lucida Grande"/>
              </a:rPr>
              <a:t>应用于 </a:t>
            </a:r>
            <a:r>
              <a:rPr lang="en-US" altLang="zh-CN" b="0" i="1" dirty="0" err="1">
                <a:solidFill>
                  <a:srgbClr val="222222"/>
                </a:solidFill>
                <a:effectLst/>
                <a:latin typeface="Lucida Grande"/>
              </a:rPr>
              <a:t>iterable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Lucida Grande"/>
              </a:rPr>
              <a:t> 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Lucida Grande"/>
              </a:rPr>
              <a:t>中每</a:t>
            </a:r>
            <a:endParaRPr lang="en-US" altLang="zh-CN" b="0" i="0" dirty="0">
              <a:solidFill>
                <a:srgbClr val="222222"/>
              </a:solidFill>
              <a:effectLst/>
              <a:latin typeface="Lucida Grande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b="0" i="0" dirty="0">
                <a:solidFill>
                  <a:srgbClr val="222222"/>
                </a:solidFill>
                <a:latin typeface="Lucida Grande"/>
              </a:rPr>
              <a:t>    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Lucida Grande"/>
              </a:rPr>
              <a:t>一项并输出其结果的迭代器。</a:t>
            </a:r>
            <a:endParaRPr lang="zh-CN" altLang="en-US" b="0" i="0" kern="0" dirty="0"/>
          </a:p>
        </p:txBody>
      </p:sp>
    </p:spTree>
    <p:extLst>
      <p:ext uri="{BB962C8B-B14F-4D97-AF65-F5344CB8AC3E}">
        <p14:creationId xmlns:p14="http://schemas.microsoft.com/office/powerpoint/2010/main" val="55689235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一行输入多个值（二）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D6E8DE0-5564-4BCD-B116-4615CAC75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1322938"/>
            <a:ext cx="2916183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800" b="0" i="0" dirty="0">
                <a:latin typeface="+mn-ea"/>
                <a:ea typeface="+mn-ea"/>
              </a:rPr>
              <a:t>内置函数</a:t>
            </a:r>
            <a:r>
              <a:rPr lang="en-US" altLang="zh-CN" sz="2800" b="0" i="0" dirty="0">
                <a:latin typeface="+mn-ea"/>
                <a:ea typeface="+mn-ea"/>
              </a:rPr>
              <a:t>eval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E05E9E-8842-8C9D-F68A-72BF5C773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890713"/>
            <a:ext cx="8757790" cy="1970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     语法：</a:t>
            </a:r>
            <a:r>
              <a:rPr lang="en-US" altLang="zh-CN" dirty="0"/>
              <a:t>eval(expression)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</a:t>
            </a:r>
            <a:r>
              <a:rPr lang="zh-CN" altLang="en-US" dirty="0">
                <a:solidFill>
                  <a:srgbClr val="FF0000"/>
                </a:solidFill>
              </a:rPr>
              <a:t>参数：</a:t>
            </a:r>
            <a:r>
              <a:rPr lang="en-US" altLang="zh-CN" dirty="0"/>
              <a:t>expression</a:t>
            </a:r>
            <a:r>
              <a:rPr lang="zh-CN" altLang="en-US" dirty="0"/>
              <a:t>，表达式字符串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>
                <a:solidFill>
                  <a:srgbClr val="FF0000"/>
                </a:solidFill>
              </a:rPr>
              <a:t>功能</a:t>
            </a:r>
            <a:r>
              <a:rPr lang="en-US" altLang="zh-CN" dirty="0">
                <a:solidFill>
                  <a:srgbClr val="FF0000"/>
                </a:solidFill>
              </a:rPr>
              <a:t>: </a:t>
            </a:r>
            <a:r>
              <a:rPr lang="zh-CN" altLang="en-US" dirty="0"/>
              <a:t>计算</a:t>
            </a:r>
            <a:r>
              <a:rPr lang="en-US" altLang="zh-CN" dirty="0"/>
              <a:t>expression</a:t>
            </a:r>
            <a:r>
              <a:rPr lang="zh-CN" altLang="en-US" dirty="0"/>
              <a:t>表达式并返回结果。表达式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</a:t>
            </a:r>
            <a:r>
              <a:rPr lang="zh-CN" altLang="en-US" dirty="0"/>
              <a:t>语法错误，抛出异常。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1FC41EF-14BC-11C9-3C55-438B3ED8D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8047" y="3980426"/>
            <a:ext cx="7488832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例：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x, y =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eval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input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())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   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x,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" + 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,y,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" = 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, x+y,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34" charset="-122"/>
                <a:ea typeface="JetBrains Mono"/>
              </a:rPr>
              <a:t>sep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=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''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)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2A062BF-85FE-C338-892B-FCB0954BEC7C}"/>
              </a:ext>
            </a:extLst>
          </p:cNvPr>
          <p:cNvSpPr txBox="1"/>
          <p:nvPr/>
        </p:nvSpPr>
        <p:spPr>
          <a:xfrm>
            <a:off x="1259632" y="5350266"/>
            <a:ext cx="7200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 i="0" dirty="0">
                <a:solidFill>
                  <a:schemeClr val="tx1"/>
                </a:solidFill>
                <a:latin typeface="+mn-ea"/>
                <a:ea typeface="+mn-ea"/>
              </a:rPr>
              <a:t>注意：变量之间必须用</a:t>
            </a:r>
            <a:r>
              <a:rPr lang="en-US" altLang="zh-CN" sz="2800" b="0" i="0" dirty="0">
                <a:solidFill>
                  <a:schemeClr val="tx1"/>
                </a:solidFill>
                <a:latin typeface="+mn-ea"/>
                <a:ea typeface="+mn-ea"/>
              </a:rPr>
              <a:t>”</a:t>
            </a:r>
            <a:r>
              <a:rPr lang="en-US" altLang="zh-CN" sz="2800" b="0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</a:t>
            </a:r>
            <a:r>
              <a:rPr lang="en-US" altLang="zh-CN" sz="2800" b="0" i="0" dirty="0">
                <a:solidFill>
                  <a:schemeClr val="tx1"/>
                </a:solidFill>
                <a:latin typeface="+mn-ea"/>
                <a:ea typeface="+mn-ea"/>
              </a:rPr>
              <a:t>”</a:t>
            </a:r>
            <a:r>
              <a:rPr lang="zh-CN" altLang="en-US" sz="2800" b="0" i="0" dirty="0">
                <a:solidFill>
                  <a:schemeClr val="tx1"/>
                </a:solidFill>
                <a:latin typeface="+mn-ea"/>
                <a:ea typeface="+mn-ea"/>
              </a:rPr>
              <a:t>号分隔。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1B37FC6-48F1-1514-635B-FB4BCFCA34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594" b="5899"/>
          <a:stretch/>
        </p:blipFill>
        <p:spPr>
          <a:xfrm>
            <a:off x="7149529" y="3476371"/>
            <a:ext cx="1657350" cy="88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3954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>
            <a:extLst>
              <a:ext uri="{FF2B5EF4-FFF2-40B4-BE49-F238E27FC236}">
                <a16:creationId xmlns:a16="http://schemas.microsoft.com/office/drawing/2014/main" id="{7E18EAE5-5D91-9EC6-CD2D-A10CA10FF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5656" y="139279"/>
            <a:ext cx="576064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400" b="1" i="0" dirty="0">
                <a:solidFill>
                  <a:schemeClr val="tx2"/>
                </a:solidFill>
                <a:ea typeface="隶书" pitchFamily="49" charset="-122"/>
                <a:sym typeface="Arial" pitchFamily="34" charset="0"/>
              </a:rPr>
              <a:t>2.5 </a:t>
            </a:r>
            <a:r>
              <a:rPr lang="zh-CN" altLang="en-US" sz="4400" b="1" i="0" dirty="0">
                <a:solidFill>
                  <a:schemeClr val="tx2"/>
                </a:solidFill>
                <a:ea typeface="隶书" pitchFamily="49" charset="-122"/>
                <a:sym typeface="Arial" pitchFamily="34" charset="0"/>
              </a:rPr>
              <a:t>基本输入输出函数</a:t>
            </a:r>
            <a:endParaRPr lang="en-US" altLang="en-US" sz="4400" b="1" i="0" dirty="0">
              <a:solidFill>
                <a:schemeClr val="tx2"/>
              </a:solidFill>
              <a:ea typeface="隶书" pitchFamily="49" charset="-122"/>
              <a:sym typeface="Arial" pitchFamily="34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88EAE65-3530-EB04-7BA2-9FA0433F2719}"/>
              </a:ext>
            </a:extLst>
          </p:cNvPr>
          <p:cNvSpPr txBox="1">
            <a:spLocks/>
          </p:cNvSpPr>
          <p:nvPr/>
        </p:nvSpPr>
        <p:spPr>
          <a:xfrm>
            <a:off x="611560" y="1268760"/>
            <a:ext cx="8572500" cy="4956774"/>
          </a:xfrm>
          <a:prstGeom prst="rect">
            <a:avLst/>
          </a:prstGeom>
        </p:spPr>
        <p:txBody>
          <a:bodyPr>
            <a:normAutofit/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b="1" i="0" kern="0" dirty="0">
                <a:latin typeface="宋体" panose="02010600030101010101" pitchFamily="2" charset="-122"/>
                <a:ea typeface="宋体" panose="02010600030101010101" pitchFamily="2" charset="-122"/>
              </a:rPr>
              <a:t>输出函数</a:t>
            </a:r>
            <a:r>
              <a:rPr lang="en-US" altLang="zh-CN" b="1" i="0" kern="0" dirty="0">
                <a:latin typeface="宋体" panose="02010600030101010101" pitchFamily="2" charset="-122"/>
                <a:ea typeface="宋体" panose="02010600030101010101" pitchFamily="2" charset="-122"/>
              </a:rPr>
              <a:t>print()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3000" b="1" i="0" kern="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3000" b="0" i="0" kern="0" dirty="0">
                <a:solidFill>
                  <a:srgbClr val="FF0000"/>
                </a:solidFill>
                <a:latin typeface="Arial Unicode MS" panose="020B0604020202020204" pitchFamily="34" charset="-122"/>
                <a:ea typeface="宋体" panose="02010600030101010101" pitchFamily="2" charset="-122"/>
              </a:rPr>
              <a:t>print</a:t>
            </a:r>
            <a:r>
              <a:rPr lang="zh-CN" altLang="zh-CN" sz="3000" b="0" i="0" kern="0" dirty="0">
                <a:solidFill>
                  <a:srgbClr val="000000"/>
                </a:solidFill>
                <a:latin typeface="Arial Unicode MS" panose="020B0604020202020204" pitchFamily="34" charset="-122"/>
                <a:ea typeface="宋体" panose="02010600030101010101" pitchFamily="2" charset="-122"/>
              </a:rPr>
              <a:t>(*objects,</a:t>
            </a:r>
            <a:r>
              <a:rPr lang="zh-CN" altLang="zh-CN" sz="3000" b="0" i="0" kern="0" dirty="0">
                <a:solidFill>
                  <a:srgbClr val="660099"/>
                </a:solidFill>
                <a:latin typeface="Arial Unicode MS" panose="020B0604020202020204" pitchFamily="34" charset="-122"/>
                <a:ea typeface="宋体" panose="02010600030101010101" pitchFamily="2" charset="-122"/>
              </a:rPr>
              <a:t>sep</a:t>
            </a:r>
            <a:r>
              <a:rPr lang="zh-CN" altLang="zh-CN" sz="3000" b="0" i="0" kern="0" dirty="0">
                <a:solidFill>
                  <a:srgbClr val="000000"/>
                </a:solidFill>
                <a:latin typeface="Arial Unicode MS" panose="020B0604020202020204" pitchFamily="34" charset="-122"/>
                <a:ea typeface="宋体" panose="02010600030101010101" pitchFamily="2" charset="-122"/>
              </a:rPr>
              <a:t>=</a:t>
            </a:r>
            <a:r>
              <a:rPr lang="zh-CN" altLang="zh-CN" sz="3000" b="1" i="0" kern="0" dirty="0">
                <a:solidFill>
                  <a:srgbClr val="008000"/>
                </a:solidFill>
                <a:latin typeface="Arial Unicode MS" panose="020B0604020202020204" pitchFamily="34" charset="-122"/>
                <a:ea typeface="宋体" panose="02010600030101010101" pitchFamily="2" charset="-122"/>
              </a:rPr>
              <a:t>' '</a:t>
            </a:r>
            <a:r>
              <a:rPr lang="zh-CN" altLang="zh-CN" sz="3000" b="0" i="0" kern="0" dirty="0">
                <a:solidFill>
                  <a:srgbClr val="000000"/>
                </a:solidFill>
                <a:latin typeface="Arial Unicode MS" panose="020B0604020202020204" pitchFamily="34" charset="-122"/>
                <a:ea typeface="宋体" panose="02010600030101010101" pitchFamily="2" charset="-122"/>
              </a:rPr>
              <a:t>,</a:t>
            </a:r>
            <a:r>
              <a:rPr lang="zh-CN" altLang="zh-CN" sz="3000" b="0" i="0" kern="0" dirty="0">
                <a:solidFill>
                  <a:srgbClr val="660099"/>
                </a:solidFill>
                <a:latin typeface="Arial Unicode MS" panose="020B0604020202020204" pitchFamily="34" charset="-122"/>
                <a:ea typeface="宋体" panose="02010600030101010101" pitchFamily="2" charset="-122"/>
              </a:rPr>
              <a:t>end</a:t>
            </a:r>
            <a:r>
              <a:rPr lang="zh-CN" altLang="zh-CN" sz="3000" b="0" i="0" kern="0" dirty="0">
                <a:solidFill>
                  <a:srgbClr val="000000"/>
                </a:solidFill>
                <a:latin typeface="Arial Unicode MS" panose="020B0604020202020204" pitchFamily="34" charset="-122"/>
                <a:ea typeface="宋体" panose="02010600030101010101" pitchFamily="2" charset="-122"/>
              </a:rPr>
              <a:t>=</a:t>
            </a:r>
            <a:r>
              <a:rPr lang="zh-CN" altLang="zh-CN" sz="3000" b="1" i="0" kern="0" dirty="0">
                <a:solidFill>
                  <a:srgbClr val="008000"/>
                </a:solidFill>
                <a:latin typeface="Arial Unicode MS" panose="020B0604020202020204" pitchFamily="34" charset="-122"/>
                <a:ea typeface="宋体" panose="02010600030101010101" pitchFamily="2" charset="-122"/>
              </a:rPr>
              <a:t>'</a:t>
            </a:r>
            <a:r>
              <a:rPr lang="zh-CN" altLang="zh-CN" sz="3000" b="1" i="0" kern="0" dirty="0">
                <a:solidFill>
                  <a:srgbClr val="000080"/>
                </a:solidFill>
                <a:latin typeface="Arial Unicode MS" panose="020B0604020202020204" pitchFamily="34" charset="-122"/>
                <a:ea typeface="宋体" panose="02010600030101010101" pitchFamily="2" charset="-122"/>
              </a:rPr>
              <a:t>\n</a:t>
            </a:r>
            <a:r>
              <a:rPr lang="zh-CN" altLang="zh-CN" sz="3000" b="1" i="0" kern="0" dirty="0">
                <a:solidFill>
                  <a:srgbClr val="008000"/>
                </a:solidFill>
                <a:latin typeface="Arial Unicode MS" panose="020B0604020202020204" pitchFamily="34" charset="-122"/>
                <a:ea typeface="宋体" panose="02010600030101010101" pitchFamily="2" charset="-122"/>
              </a:rPr>
              <a:t>'</a:t>
            </a:r>
            <a:r>
              <a:rPr lang="zh-CN" altLang="zh-CN" sz="3000" b="0" i="0" kern="0" dirty="0">
                <a:solidFill>
                  <a:srgbClr val="000000"/>
                </a:solidFill>
                <a:latin typeface="Arial Unicode MS" panose="020B0604020202020204" pitchFamily="34" charset="-122"/>
                <a:ea typeface="宋体" panose="02010600030101010101" pitchFamily="2" charset="-122"/>
              </a:rPr>
              <a:t>,</a:t>
            </a:r>
            <a:r>
              <a:rPr lang="zh-CN" altLang="zh-CN" sz="3000" b="0" i="0" kern="0" dirty="0">
                <a:solidFill>
                  <a:srgbClr val="660099"/>
                </a:solidFill>
                <a:latin typeface="Arial Unicode MS" panose="020B0604020202020204" pitchFamily="34" charset="-122"/>
                <a:ea typeface="宋体" panose="02010600030101010101" pitchFamily="2" charset="-122"/>
              </a:rPr>
              <a:t>file</a:t>
            </a:r>
            <a:r>
              <a:rPr lang="zh-CN" altLang="zh-CN" sz="3000" b="0" i="0" kern="0" dirty="0">
                <a:solidFill>
                  <a:srgbClr val="000000"/>
                </a:solidFill>
                <a:latin typeface="Arial Unicode MS" panose="020B0604020202020204" pitchFamily="34" charset="-122"/>
                <a:ea typeface="宋体" panose="02010600030101010101" pitchFamily="2" charset="-122"/>
              </a:rPr>
              <a:t>=sys.stdout,</a:t>
            </a:r>
            <a:endParaRPr lang="en-US" altLang="zh-CN" sz="3000" b="0" i="0" kern="0" dirty="0">
              <a:solidFill>
                <a:srgbClr val="000000"/>
              </a:solidFill>
              <a:latin typeface="Arial Unicode MS" panose="020B0604020202020204" pitchFamily="34" charset="-122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3000" b="0" i="0" kern="0" dirty="0">
                <a:solidFill>
                  <a:srgbClr val="660099"/>
                </a:solidFill>
                <a:latin typeface="Arial Unicode MS" panose="020B0604020202020204" pitchFamily="34" charset="-122"/>
                <a:ea typeface="宋体" panose="02010600030101010101" pitchFamily="2" charset="-122"/>
              </a:rPr>
              <a:t>     </a:t>
            </a:r>
            <a:r>
              <a:rPr lang="zh-CN" altLang="zh-CN" sz="3000" b="0" i="0" kern="0" dirty="0">
                <a:solidFill>
                  <a:srgbClr val="660099"/>
                </a:solidFill>
                <a:latin typeface="Arial Unicode MS" panose="020B0604020202020204" pitchFamily="34" charset="-122"/>
                <a:ea typeface="宋体" panose="02010600030101010101" pitchFamily="2" charset="-122"/>
              </a:rPr>
              <a:t>flush</a:t>
            </a:r>
            <a:r>
              <a:rPr lang="zh-CN" altLang="zh-CN" sz="3000" b="0" i="0" kern="0" dirty="0">
                <a:solidFill>
                  <a:srgbClr val="000000"/>
                </a:solidFill>
                <a:latin typeface="Arial Unicode MS" panose="020B0604020202020204" pitchFamily="34" charset="-122"/>
                <a:ea typeface="宋体" panose="02010600030101010101" pitchFamily="2" charset="-122"/>
              </a:rPr>
              <a:t>=</a:t>
            </a:r>
            <a:r>
              <a:rPr lang="zh-CN" altLang="zh-CN" sz="3000" b="1" i="0" kern="0" dirty="0">
                <a:solidFill>
                  <a:srgbClr val="000080"/>
                </a:solidFill>
                <a:latin typeface="Arial Unicode MS" panose="020B0604020202020204" pitchFamily="34" charset="-122"/>
                <a:ea typeface="宋体" panose="02010600030101010101" pitchFamily="2" charset="-122"/>
              </a:rPr>
              <a:t>False</a:t>
            </a:r>
            <a:r>
              <a:rPr lang="zh-CN" altLang="zh-CN" sz="3000" b="0" i="0" kern="0" dirty="0">
                <a:solidFill>
                  <a:srgbClr val="000000"/>
                </a:solidFill>
                <a:latin typeface="Arial Unicode MS" panose="020B0604020202020204" pitchFamily="34" charset="-122"/>
                <a:ea typeface="宋体" panose="02010600030101010101" pitchFamily="2" charset="-122"/>
              </a:rPr>
              <a:t>)</a:t>
            </a:r>
            <a:endParaRPr lang="zh-CN" altLang="zh-CN" sz="3000" b="0" i="0" kern="0" dirty="0">
              <a:latin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b="0" i="0" kern="0" dirty="0">
                <a:solidFill>
                  <a:srgbClr val="000000"/>
                </a:solidFill>
                <a:latin typeface="SF Pro SC"/>
              </a:rPr>
              <a:t>     </a:t>
            </a:r>
            <a:r>
              <a:rPr lang="zh-CN" altLang="en-US" b="0" i="0" kern="0" dirty="0">
                <a:solidFill>
                  <a:srgbClr val="FF0000"/>
                </a:solidFill>
                <a:latin typeface="SF Pro SC"/>
              </a:rPr>
              <a:t>功能：</a:t>
            </a:r>
            <a:r>
              <a:rPr lang="zh-CN" altLang="en-US" b="0" i="0" kern="0" dirty="0">
                <a:solidFill>
                  <a:srgbClr val="000000"/>
                </a:solidFill>
                <a:latin typeface="SF Pro SC"/>
              </a:rPr>
              <a:t>输出</a:t>
            </a:r>
            <a:r>
              <a:rPr lang="en-US" altLang="zh-CN" b="0" i="0" kern="0" dirty="0">
                <a:solidFill>
                  <a:srgbClr val="000000"/>
                </a:solidFill>
                <a:latin typeface="SF Pro SC"/>
              </a:rPr>
              <a:t>objects</a:t>
            </a:r>
            <a:r>
              <a:rPr lang="zh-CN" altLang="en-US" b="0" i="0" kern="0" dirty="0">
                <a:solidFill>
                  <a:srgbClr val="000000"/>
                </a:solidFill>
                <a:latin typeface="SF Pro SC"/>
              </a:rPr>
              <a:t>到屏幕或其它</a:t>
            </a:r>
            <a:r>
              <a:rPr lang="en-US" altLang="zh-CN" b="0" i="0" kern="0" dirty="0">
                <a:solidFill>
                  <a:srgbClr val="000000"/>
                </a:solidFill>
                <a:latin typeface="SF Pro SC"/>
              </a:rPr>
              <a:t>file</a:t>
            </a:r>
            <a:r>
              <a:rPr lang="zh-CN" altLang="en-US" b="0" i="0" kern="0" dirty="0">
                <a:solidFill>
                  <a:srgbClr val="000000"/>
                </a:solidFill>
                <a:latin typeface="SF Pro SC"/>
              </a:rPr>
              <a:t>流中，以</a:t>
            </a:r>
            <a:r>
              <a:rPr lang="en-US" altLang="zh-CN" b="0" i="0" kern="0" dirty="0" err="1">
                <a:solidFill>
                  <a:srgbClr val="000000"/>
                </a:solidFill>
                <a:latin typeface="SF Pro SC"/>
              </a:rPr>
              <a:t>sep</a:t>
            </a:r>
            <a:r>
              <a:rPr lang="zh-CN" altLang="en-US" b="0" i="0" kern="0" dirty="0">
                <a:solidFill>
                  <a:srgbClr val="000000"/>
                </a:solidFill>
                <a:latin typeface="SF Pro SC"/>
              </a:rPr>
              <a:t>分</a:t>
            </a:r>
            <a:endParaRPr lang="en-US" altLang="zh-CN" b="0" i="0" kern="0" dirty="0">
              <a:solidFill>
                <a:srgbClr val="000000"/>
              </a:solidFill>
              <a:latin typeface="SF Pro SC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b="0" i="0" kern="0" dirty="0">
                <a:solidFill>
                  <a:srgbClr val="000000"/>
                </a:solidFill>
                <a:latin typeface="SF Pro SC"/>
              </a:rPr>
              <a:t>      </a:t>
            </a:r>
            <a:r>
              <a:rPr lang="zh-CN" altLang="en-US" b="0" i="0" kern="0" dirty="0">
                <a:solidFill>
                  <a:srgbClr val="000000"/>
                </a:solidFill>
                <a:latin typeface="SF Pro SC"/>
              </a:rPr>
              <a:t>隔</a:t>
            </a:r>
            <a:r>
              <a:rPr lang="en-US" altLang="zh-CN" b="0" i="0" kern="0" dirty="0">
                <a:solidFill>
                  <a:srgbClr val="000000"/>
                </a:solidFill>
                <a:latin typeface="SF Pro SC"/>
              </a:rPr>
              <a:t>(</a:t>
            </a:r>
            <a:r>
              <a:rPr lang="zh-CN" altLang="en-US" b="0" i="0" kern="0" dirty="0">
                <a:solidFill>
                  <a:srgbClr val="000000"/>
                </a:solidFill>
                <a:latin typeface="SF Pro SC"/>
              </a:rPr>
              <a:t>默认空格</a:t>
            </a:r>
            <a:r>
              <a:rPr lang="en-US" altLang="zh-CN" b="0" i="0" kern="0" dirty="0">
                <a:solidFill>
                  <a:srgbClr val="000000"/>
                </a:solidFill>
                <a:latin typeface="SF Pro SC"/>
              </a:rPr>
              <a:t>)</a:t>
            </a:r>
            <a:r>
              <a:rPr lang="zh-CN" altLang="en-US" b="0" i="0" kern="0" dirty="0">
                <a:solidFill>
                  <a:srgbClr val="000000"/>
                </a:solidFill>
                <a:latin typeface="SF Pro SC"/>
              </a:rPr>
              <a:t>，以</a:t>
            </a:r>
            <a:r>
              <a:rPr lang="en-US" altLang="zh-CN" b="0" i="0" kern="0" dirty="0">
                <a:solidFill>
                  <a:srgbClr val="000000"/>
                </a:solidFill>
                <a:latin typeface="SF Pro SC"/>
              </a:rPr>
              <a:t>end</a:t>
            </a:r>
            <a:r>
              <a:rPr lang="zh-CN" altLang="en-US" b="0" i="0" kern="0" dirty="0">
                <a:solidFill>
                  <a:srgbClr val="000000"/>
                </a:solidFill>
                <a:latin typeface="SF Pro SC"/>
              </a:rPr>
              <a:t>结束</a:t>
            </a:r>
            <a:r>
              <a:rPr lang="en-US" altLang="zh-CN" b="0" i="0" kern="0" dirty="0">
                <a:solidFill>
                  <a:srgbClr val="000000"/>
                </a:solidFill>
                <a:latin typeface="SF Pro SC"/>
              </a:rPr>
              <a:t>(</a:t>
            </a:r>
            <a:r>
              <a:rPr lang="zh-CN" altLang="en-US" b="0" i="0" kern="0" dirty="0">
                <a:solidFill>
                  <a:srgbClr val="000000"/>
                </a:solidFill>
                <a:latin typeface="SF Pro SC"/>
              </a:rPr>
              <a:t>默认换行）</a:t>
            </a:r>
          </a:p>
          <a:p>
            <a:endParaRPr lang="en-US" altLang="zh-CN" b="0" i="0" kern="0" dirty="0">
              <a:solidFill>
                <a:srgbClr val="000000"/>
              </a:solidFill>
              <a:latin typeface="SF Pro SC"/>
            </a:endParaRPr>
          </a:p>
          <a:p>
            <a:r>
              <a:rPr lang="en-US" altLang="zh-CN" b="0" i="0" kern="0" dirty="0">
                <a:solidFill>
                  <a:srgbClr val="000000"/>
                </a:solidFill>
                <a:latin typeface="SF Pro SC"/>
              </a:rPr>
              <a:t>objects</a:t>
            </a:r>
            <a:r>
              <a:rPr lang="zh-CN" altLang="en-US" b="0" i="0" kern="0" dirty="0">
                <a:solidFill>
                  <a:srgbClr val="000000"/>
                </a:solidFill>
                <a:latin typeface="SF Pro SC"/>
              </a:rPr>
              <a:t>参数可以是字符串，也可以是任何其他对象，多个对象以逗号分隔。这些对象在写到屏幕之前会被转换为字符串。</a:t>
            </a:r>
            <a:endParaRPr lang="en-US" altLang="zh-CN" b="0" i="0" kern="0" dirty="0">
              <a:solidFill>
                <a:srgbClr val="000000"/>
              </a:solidFill>
              <a:latin typeface="SF Pro SC"/>
            </a:endParaRPr>
          </a:p>
        </p:txBody>
      </p: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F0DB59B2-7BA8-BC1B-B71B-F189B7FBE487}"/>
              </a:ext>
            </a:extLst>
          </p:cNvPr>
          <p:cNvSpPr/>
          <p:nvPr/>
        </p:nvSpPr>
        <p:spPr bwMode="auto">
          <a:xfrm>
            <a:off x="4918981" y="689878"/>
            <a:ext cx="3456384" cy="578882"/>
          </a:xfrm>
          <a:prstGeom prst="wedgeRoundRectCallout">
            <a:avLst>
              <a:gd name="adj1" fmla="val -27223"/>
              <a:gd name="adj2" fmla="val 153960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i="0" dirty="0"/>
              <a:t>\n</a:t>
            </a:r>
            <a:r>
              <a:rPr lang="zh-CN" altLang="en-US" sz="2800" i="0" dirty="0"/>
              <a:t>，转义字符，换行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78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227">
        <p:random/>
      </p:transition>
    </mc:Choice>
    <mc:Fallback xmlns="">
      <p:transition spd="slow" advTm="4227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一行输入多个值（二）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1FC41EF-14BC-11C9-3C55-438B3ED8D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1310760"/>
            <a:ext cx="4680520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例：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765A850-B019-7634-57BB-2826F7B08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5706" y="1310760"/>
            <a:ext cx="3775393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x, y =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10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,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20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eval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  <a:t>'x+y*2'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))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61E05AD-5515-0485-F008-B1130F18B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2800" y="1468323"/>
            <a:ext cx="1090023" cy="63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712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3562" y="239589"/>
            <a:ext cx="7578725" cy="676275"/>
          </a:xfrm>
        </p:spPr>
        <p:txBody>
          <a:bodyPr/>
          <a:lstStyle/>
          <a:p>
            <a:pPr algn="ctr"/>
            <a:r>
              <a:rPr lang="en-US" altLang="zh-CN" sz="4400" b="1" kern="1200" dirty="0">
                <a:latin typeface="Tahoma" pitchFamily="34" charset="0"/>
                <a:ea typeface="隶书" pitchFamily="49" charset="-122"/>
                <a:cs typeface="+mn-cs"/>
              </a:rPr>
              <a:t>Online Judge</a:t>
            </a:r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的使用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18999B3-3D91-4F3E-9C94-4300B6E6F1BA}"/>
              </a:ext>
            </a:extLst>
          </p:cNvPr>
          <p:cNvSpPr txBox="1"/>
          <p:nvPr/>
        </p:nvSpPr>
        <p:spPr>
          <a:xfrm>
            <a:off x="574675" y="1340768"/>
            <a:ext cx="78857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800" i="0" dirty="0"/>
              <a:t> 语言选择</a:t>
            </a:r>
            <a:r>
              <a:rPr lang="en-US" altLang="zh-CN" sz="2800" i="0" dirty="0"/>
              <a:t>Python3</a:t>
            </a:r>
            <a:r>
              <a:rPr lang="zh-CN" altLang="en-US" sz="2800" i="0" dirty="0"/>
              <a:t>，</a:t>
            </a:r>
            <a:r>
              <a:rPr lang="en-US" altLang="zh-CN" sz="2800" i="0" dirty="0" err="1"/>
              <a:t>ctrl+v</a:t>
            </a:r>
            <a:r>
              <a:rPr lang="zh-CN" altLang="en-US" sz="2800" i="0" dirty="0"/>
              <a:t>粘贴代码，单击提交  </a:t>
            </a:r>
            <a:endParaRPr lang="en-US" altLang="zh-CN" sz="2800" i="0" dirty="0"/>
          </a:p>
          <a:p>
            <a:pPr>
              <a:buClr>
                <a:srgbClr val="FF0000"/>
              </a:buClr>
            </a:pPr>
            <a:r>
              <a:rPr lang="en-US" altLang="zh-CN" sz="2800" i="0" dirty="0"/>
              <a:t>     </a:t>
            </a:r>
            <a:r>
              <a:rPr lang="zh-CN" altLang="en-US" sz="2800" i="0" dirty="0"/>
              <a:t>代码。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0B3A804-FDDE-4B05-9321-F98983C04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592" y="2632614"/>
            <a:ext cx="7272808" cy="309262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8810FB3-437B-4A2E-97A3-1CF203404BB2}"/>
              </a:ext>
            </a:extLst>
          </p:cNvPr>
          <p:cNvSpPr txBox="1"/>
          <p:nvPr/>
        </p:nvSpPr>
        <p:spPr>
          <a:xfrm>
            <a:off x="649176" y="5898844"/>
            <a:ext cx="7885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zh-CN" altLang="en-US" sz="2800" i="0" dirty="0"/>
              <a:t>字符比对，要和样例输出完全一样。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702DB84-E5AB-45A5-9B71-A7AA761D8A57}"/>
              </a:ext>
            </a:extLst>
          </p:cNvPr>
          <p:cNvSpPr/>
          <p:nvPr/>
        </p:nvSpPr>
        <p:spPr bwMode="auto">
          <a:xfrm>
            <a:off x="880592" y="2564904"/>
            <a:ext cx="2323256" cy="648072"/>
          </a:xfrm>
          <a:prstGeom prst="ellipse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21526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1550507"/>
            <a:ext cx="8676457" cy="676275"/>
          </a:xfrm>
        </p:spPr>
        <p:txBody>
          <a:bodyPr>
            <a:normAutofit fontScale="90000"/>
          </a:bodyPr>
          <a:lstStyle/>
          <a:p>
            <a:r>
              <a:rPr lang="zh-CN" altLang="zh-CN" sz="3100" dirty="0">
                <a:latin typeface="+mn-ea"/>
                <a:ea typeface="+mn-ea"/>
              </a:rPr>
              <a:t>输入三⻆形的三</a:t>
            </a:r>
            <a:r>
              <a:rPr lang="zh-CN" altLang="en-US" sz="3100" dirty="0">
                <a:latin typeface="+mn-ea"/>
                <a:ea typeface="+mn-ea"/>
              </a:rPr>
              <a:t>条边</a:t>
            </a:r>
            <a:r>
              <a:rPr lang="en-US" altLang="zh-CN" sz="3100" dirty="0">
                <a:latin typeface="+mn-ea"/>
                <a:ea typeface="+mn-ea"/>
              </a:rPr>
              <a:t>a</a:t>
            </a:r>
            <a:r>
              <a:rPr lang="zh-CN" altLang="en-US" sz="3100" dirty="0">
                <a:latin typeface="+mn-ea"/>
                <a:ea typeface="+mn-ea"/>
              </a:rPr>
              <a:t>、</a:t>
            </a:r>
            <a:r>
              <a:rPr lang="en-US" altLang="zh-CN" sz="3100" dirty="0">
                <a:latin typeface="+mn-ea"/>
                <a:ea typeface="+mn-ea"/>
              </a:rPr>
              <a:t>b</a:t>
            </a:r>
            <a:r>
              <a:rPr lang="zh-CN" altLang="en-US" sz="3100" dirty="0">
                <a:latin typeface="+mn-ea"/>
                <a:ea typeface="+mn-ea"/>
              </a:rPr>
              <a:t>、</a:t>
            </a:r>
            <a:r>
              <a:rPr lang="en-US" altLang="zh-CN" sz="3100" dirty="0">
                <a:latin typeface="+mn-ea"/>
                <a:ea typeface="+mn-ea"/>
              </a:rPr>
              <a:t>c</a:t>
            </a:r>
            <a:r>
              <a:rPr lang="zh-CN" altLang="zh-CN" sz="3100" dirty="0">
                <a:latin typeface="+mn-ea"/>
                <a:ea typeface="+mn-ea"/>
              </a:rPr>
              <a:t>，</a:t>
            </a:r>
            <a:r>
              <a:rPr lang="zh-CN" altLang="en-US" sz="3100" dirty="0">
                <a:latin typeface="+mn-ea"/>
                <a:ea typeface="+mn-ea"/>
              </a:rPr>
              <a:t>计算并输出</a:t>
            </a:r>
            <a:r>
              <a:rPr lang="zh-CN" altLang="zh-CN" sz="3100" dirty="0">
                <a:latin typeface="+mn-ea"/>
                <a:ea typeface="+mn-ea"/>
              </a:rPr>
              <a:t>三⻆形的面积</a:t>
            </a:r>
            <a:r>
              <a:rPr lang="zh-CN" altLang="en-US" sz="3100" dirty="0">
                <a:latin typeface="+mn-ea"/>
                <a:ea typeface="+mn-ea"/>
              </a:rPr>
              <a:t>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77BB3178-683A-4D81-ADDE-33833444FD93}"/>
              </a:ext>
            </a:extLst>
          </p:cNvPr>
          <p:cNvSpPr txBox="1">
            <a:spLocks/>
          </p:cNvSpPr>
          <p:nvPr/>
        </p:nvSpPr>
        <p:spPr bwMode="auto"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4400" b="0" i="0" dirty="0">
                <a:latin typeface="Tahoma" pitchFamily="34" charset="0"/>
                <a:ea typeface="隶书" pitchFamily="49" charset="-122"/>
                <a:cs typeface="+mn-cs"/>
              </a:rPr>
              <a:t>练习</a:t>
            </a:r>
            <a:r>
              <a:rPr lang="en-US" altLang="zh-CN" sz="4400" b="0" i="0" dirty="0">
                <a:latin typeface="Tahoma" pitchFamily="34" charset="0"/>
                <a:ea typeface="隶书" pitchFamily="49" charset="-122"/>
                <a:cs typeface="+mn-cs"/>
              </a:rPr>
              <a:t>1</a:t>
            </a:r>
            <a:endParaRPr lang="zh-CN" altLang="en-US" sz="4400" b="0" i="0" dirty="0">
              <a:latin typeface="Tahoma" pitchFamily="34" charset="0"/>
              <a:ea typeface="隶书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E9D1FEF-147F-47F3-8947-6F36DDC7847D}"/>
                  </a:ext>
                </a:extLst>
              </p:cNvPr>
              <p:cNvSpPr txBox="1"/>
              <p:nvPr/>
            </p:nvSpPr>
            <p:spPr>
              <a:xfrm>
                <a:off x="683568" y="2527880"/>
                <a:ext cx="7776864" cy="1045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i="0" dirty="0"/>
                  <a:t>s = (</a:t>
                </a:r>
                <a:r>
                  <a:rPr lang="en-US" altLang="zh-CN" sz="2800" i="0" dirty="0" err="1"/>
                  <a:t>a+b+c</a:t>
                </a:r>
                <a:r>
                  <a:rPr lang="en-US" altLang="zh-CN" sz="2800" i="0" dirty="0"/>
                  <a:t>)/2</a:t>
                </a:r>
              </a:p>
              <a:p>
                <a:r>
                  <a:rPr lang="en-US" altLang="zh-CN" sz="2800" i="0" dirty="0"/>
                  <a:t>area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zh-CN" altLang="en-US" sz="2800" i="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E9D1FEF-147F-47F3-8947-6F36DDC78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527880"/>
                <a:ext cx="7776864" cy="1045030"/>
              </a:xfrm>
              <a:prstGeom prst="rect">
                <a:avLst/>
              </a:prstGeom>
              <a:blipFill>
                <a:blip r:embed="rId2"/>
                <a:stretch>
                  <a:fillRect l="-1567" t="-6433" b="-128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A71A258F-CFFB-41D3-BA65-89C553B00222}"/>
              </a:ext>
            </a:extLst>
          </p:cNvPr>
          <p:cNvSpPr txBox="1"/>
          <p:nvPr/>
        </p:nvSpPr>
        <p:spPr>
          <a:xfrm>
            <a:off x="728996" y="4262463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/>
              <a:t>import math              # </a:t>
            </a:r>
            <a:r>
              <a:rPr lang="zh-CN" altLang="en-US" sz="2800" i="0" dirty="0"/>
              <a:t>导入</a:t>
            </a:r>
            <a:r>
              <a:rPr lang="en-US" altLang="zh-CN" sz="2800" i="0" dirty="0"/>
              <a:t>Python</a:t>
            </a:r>
            <a:r>
              <a:rPr lang="zh-CN" altLang="en-US" sz="2800" i="0" dirty="0"/>
              <a:t>的</a:t>
            </a:r>
            <a:r>
              <a:rPr lang="en-US" altLang="zh-CN" sz="2800" i="0" dirty="0"/>
              <a:t>math</a:t>
            </a:r>
            <a:r>
              <a:rPr lang="zh-CN" altLang="en-US" sz="2800" i="0" dirty="0"/>
              <a:t>包</a:t>
            </a:r>
            <a:endParaRPr lang="en-US" altLang="zh-CN" sz="2800" i="0" dirty="0"/>
          </a:p>
          <a:p>
            <a:r>
              <a:rPr lang="en-US" altLang="zh-CN" sz="2800" i="0" dirty="0" err="1"/>
              <a:t>math.sqrt</a:t>
            </a:r>
            <a:r>
              <a:rPr lang="en-US" altLang="zh-CN" sz="2800" i="0" dirty="0"/>
              <a:t>(x)    </a:t>
            </a:r>
          </a:p>
          <a:p>
            <a:r>
              <a:rPr lang="zh-CN" altLang="en-US" sz="2800" i="0" dirty="0">
                <a:solidFill>
                  <a:srgbClr val="FF0000"/>
                </a:solidFill>
              </a:rPr>
              <a:t>功能：</a:t>
            </a:r>
            <a:r>
              <a:rPr lang="zh-CN" altLang="en-US" sz="2800" i="0" dirty="0"/>
              <a:t>返回</a:t>
            </a:r>
            <a:r>
              <a:rPr lang="en-US" altLang="zh-CN" sz="2800" i="0" dirty="0"/>
              <a:t>x</a:t>
            </a:r>
            <a:r>
              <a:rPr lang="zh-CN" altLang="en-US" sz="2800" i="0" dirty="0"/>
              <a:t>的平方根</a:t>
            </a:r>
            <a:endParaRPr lang="en-US" altLang="zh-CN" sz="2800" i="0" dirty="0"/>
          </a:p>
        </p:txBody>
      </p:sp>
    </p:spTree>
    <p:extLst>
      <p:ext uri="{BB962C8B-B14F-4D97-AF65-F5344CB8AC3E}">
        <p14:creationId xmlns:p14="http://schemas.microsoft.com/office/powerpoint/2010/main" val="7828515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77BB3178-683A-4D81-ADDE-33833444FD93}"/>
              </a:ext>
            </a:extLst>
          </p:cNvPr>
          <p:cNvSpPr txBox="1">
            <a:spLocks/>
          </p:cNvSpPr>
          <p:nvPr/>
        </p:nvSpPr>
        <p:spPr bwMode="auto"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4400" b="0" i="0" dirty="0">
                <a:latin typeface="Tahoma" pitchFamily="34" charset="0"/>
                <a:ea typeface="隶书" pitchFamily="49" charset="-122"/>
                <a:cs typeface="+mn-cs"/>
              </a:rPr>
              <a:t>练习</a:t>
            </a:r>
            <a:r>
              <a:rPr lang="en-US" altLang="zh-CN" sz="4400" b="0" i="0" dirty="0">
                <a:latin typeface="Tahoma" pitchFamily="34" charset="0"/>
                <a:ea typeface="隶书" pitchFamily="49" charset="-122"/>
                <a:cs typeface="+mn-cs"/>
              </a:rPr>
              <a:t>1</a:t>
            </a:r>
            <a:endParaRPr lang="zh-CN" altLang="en-US" sz="4400" b="0" i="0" dirty="0">
              <a:latin typeface="Tahoma" pitchFamily="34" charset="0"/>
              <a:ea typeface="隶书" pitchFamily="49" charset="-122"/>
              <a:cs typeface="+mn-cs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CB05D0F-C12B-4CA0-A9A9-E3301BF34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325" y="16727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694DAF0C-4ED5-43B4-BE2E-A09009EE5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375" y="1399615"/>
            <a:ext cx="8153400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JetBrains Mono"/>
              </a:rPr>
              <a:t># -*- codeing = utf-8 -*-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ea"/>
                <a:ea typeface="+mj-ea"/>
              </a:rPr>
              <a:t># @Software : PyCharm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ea"/>
                <a:ea typeface="+mj-ea"/>
              </a:rPr>
            </a:b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ea"/>
                <a:ea typeface="+mj-ea"/>
              </a:rPr>
            </a:b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ea"/>
                <a:ea typeface="+mj-ea"/>
              </a:rPr>
              <a:t>import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math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ea"/>
                <a:ea typeface="+mj-ea"/>
              </a:rPr>
              <a:t>#导入数学包math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ea"/>
                <a:ea typeface="+mj-ea"/>
              </a:rPr>
              <a:t>#输入三边长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ea"/>
                <a:ea typeface="+mj-ea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a,b,c =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ea"/>
                <a:ea typeface="+mj-ea"/>
              </a:rPr>
              <a:t>map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ea"/>
                <a:ea typeface="+mj-ea"/>
              </a:rPr>
              <a:t>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,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ea"/>
                <a:ea typeface="+mj-ea"/>
              </a:rPr>
              <a:t>input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(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j-ea"/>
                <a:ea typeface="+mj-ea"/>
              </a:rPr>
              <a:t>"pls input a,b,c: 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).split())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ea"/>
                <a:ea typeface="+mj-ea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s = (a+b+c)/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</a:rPr>
              <a:t>2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ea"/>
                <a:ea typeface="+mj-ea"/>
              </a:rPr>
              <a:t>#计算s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ea"/>
                <a:ea typeface="+mj-ea"/>
              </a:rPr>
              <a:t>#计算面积并输出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ea"/>
                <a:ea typeface="+mj-ea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ea"/>
                <a:ea typeface="+mj-ea"/>
              </a:rPr>
              <a:t>print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(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j-ea"/>
                <a:ea typeface="+mj-ea"/>
              </a:rPr>
              <a:t>"area =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j-ea"/>
                <a:ea typeface="+mj-ea"/>
              </a:rPr>
              <a:t>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,math.sqrt(s*(s-a)*(s-b)*(s-c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))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AF2A216-239A-4B60-A364-937521A789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55"/>
          <a:stretch/>
        </p:blipFill>
        <p:spPr>
          <a:xfrm>
            <a:off x="2714625" y="5301892"/>
            <a:ext cx="3714750" cy="79869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73B9223-F56A-4564-B27E-4E238D7D2DC2}"/>
              </a:ext>
            </a:extLst>
          </p:cNvPr>
          <p:cNvSpPr txBox="1"/>
          <p:nvPr/>
        </p:nvSpPr>
        <p:spPr>
          <a:xfrm>
            <a:off x="660690" y="5301208"/>
            <a:ext cx="2326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>
                <a:solidFill>
                  <a:srgbClr val="FF0000"/>
                </a:solidFill>
              </a:rPr>
              <a:t>运行结果：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93F61DD-6758-43DF-8013-6BA2AEA8DD75}"/>
              </a:ext>
            </a:extLst>
          </p:cNvPr>
          <p:cNvSpPr/>
          <p:nvPr/>
        </p:nvSpPr>
        <p:spPr bwMode="auto">
          <a:xfrm>
            <a:off x="3707904" y="5661248"/>
            <a:ext cx="2448511" cy="439336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id="{362F7DA4-9F26-4E7C-A405-E79D12AADFFE}"/>
              </a:ext>
            </a:extLst>
          </p:cNvPr>
          <p:cNvSpPr/>
          <p:nvPr/>
        </p:nvSpPr>
        <p:spPr bwMode="auto">
          <a:xfrm>
            <a:off x="7236296" y="5661248"/>
            <a:ext cx="1339379" cy="578882"/>
          </a:xfrm>
          <a:prstGeom prst="wedgeRoundRectCallout">
            <a:avLst>
              <a:gd name="adj1" fmla="val -120855"/>
              <a:gd name="adj2" fmla="val -28452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浮点数</a:t>
            </a:r>
          </a:p>
        </p:txBody>
      </p:sp>
    </p:spTree>
    <p:extLst>
      <p:ext uri="{BB962C8B-B14F-4D97-AF65-F5344CB8AC3E}">
        <p14:creationId xmlns:p14="http://schemas.microsoft.com/office/powerpoint/2010/main" val="9941555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4674" y="1295034"/>
            <a:ext cx="8569326" cy="2782038"/>
          </a:xfrm>
        </p:spPr>
        <p:txBody>
          <a:bodyPr/>
          <a:lstStyle/>
          <a:p>
            <a:r>
              <a:rPr lang="en-US" altLang="zh-CN" dirty="0"/>
              <a:t>math</a:t>
            </a:r>
            <a:r>
              <a:rPr lang="zh-CN" altLang="zh-CN" dirty="0"/>
              <a:t>库是一个数学库，包含了很多的数学常数和数学函数</a:t>
            </a:r>
            <a:endParaRPr lang="en-US" altLang="zh-CN" dirty="0"/>
          </a:p>
          <a:p>
            <a:pPr marL="171450" lvl="0" indent="-17145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222222"/>
                </a:solidFill>
                <a:latin typeface="+mj-ea"/>
              </a:rPr>
              <a:t> </a:t>
            </a:r>
            <a:r>
              <a:rPr lang="zh-CN" altLang="zh-CN" dirty="0">
                <a:solidFill>
                  <a:srgbClr val="222222"/>
                </a:solidFill>
                <a:latin typeface="+mj-ea"/>
              </a:rPr>
              <a:t>这些函数不适用于复数；如果需要计算复数，使用</a:t>
            </a:r>
            <a:endParaRPr lang="en-US" altLang="zh-CN" dirty="0">
              <a:solidFill>
                <a:srgbClr val="222222"/>
              </a:solidFill>
              <a:latin typeface="+mj-ea"/>
            </a:endParaRPr>
          </a:p>
          <a:p>
            <a:pPr marL="0" lvl="0" indent="0">
              <a:spcBef>
                <a:spcPct val="0"/>
              </a:spcBef>
              <a:buClr>
                <a:srgbClr val="FF0000"/>
              </a:buClr>
              <a:buNone/>
            </a:pPr>
            <a:r>
              <a:rPr lang="en-US" altLang="zh-CN" dirty="0">
                <a:solidFill>
                  <a:srgbClr val="222222"/>
                </a:solidFill>
                <a:latin typeface="+mj-ea"/>
                <a:cs typeface="Courier New" panose="02070309020205020404" pitchFamily="49" charset="0"/>
              </a:rPr>
              <a:t>   </a:t>
            </a:r>
            <a:r>
              <a:rPr lang="zh-CN" altLang="zh-CN" dirty="0">
                <a:latin typeface="+mj-ea"/>
                <a:cs typeface="Courier New" panose="02070309020205020404" pitchFamily="49" charset="0"/>
              </a:rPr>
              <a:t>cmath</a:t>
            </a:r>
            <a:r>
              <a:rPr lang="zh-CN" altLang="zh-CN" dirty="0">
                <a:latin typeface="+mj-ea"/>
              </a:rPr>
              <a:t> </a:t>
            </a:r>
            <a:r>
              <a:rPr lang="zh-CN" altLang="zh-CN" dirty="0">
                <a:solidFill>
                  <a:srgbClr val="222222"/>
                </a:solidFill>
                <a:latin typeface="+mj-ea"/>
              </a:rPr>
              <a:t>模块中的同名函数</a:t>
            </a:r>
            <a:endParaRPr lang="zh-CN" altLang="zh-CN" dirty="0">
              <a:latin typeface="+mj-ea"/>
            </a:endParaRPr>
          </a:p>
          <a:p>
            <a:r>
              <a:rPr lang="en-US" altLang="zh-CN" dirty="0"/>
              <a:t>import math </a:t>
            </a:r>
            <a:r>
              <a:rPr lang="zh-CN" altLang="en-US" dirty="0"/>
              <a:t>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要使用</a:t>
            </a:r>
            <a:r>
              <a:rPr lang="en-US" altLang="zh-CN" dirty="0"/>
              <a:t>Python</a:t>
            </a:r>
            <a:r>
              <a:rPr lang="zh-CN" altLang="en-US" dirty="0"/>
              <a:t>库，先用</a:t>
            </a:r>
            <a:r>
              <a:rPr lang="en-US" altLang="zh-CN" dirty="0"/>
              <a:t>import</a:t>
            </a:r>
            <a:r>
              <a:rPr lang="zh-CN" altLang="en-US" dirty="0"/>
              <a:t>导入该库</a:t>
            </a:r>
            <a:endParaRPr lang="en-US" altLang="zh-CN" dirty="0"/>
          </a:p>
          <a:p>
            <a:pPr marL="36576" indent="0">
              <a:buNone/>
            </a:pPr>
            <a:endParaRPr lang="zh-CN" altLang="zh-CN" dirty="0"/>
          </a:p>
          <a:p>
            <a:pPr marL="36576" indent="0">
              <a:buNone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138E24C3-4AFA-4DA9-B98A-B603AB656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/>
          <a:lstStyle/>
          <a:p>
            <a:pPr algn="ctr"/>
            <a:r>
              <a:rPr lang="en-US" altLang="zh-CN" sz="4400" kern="1200" dirty="0">
                <a:latin typeface="Tahoma" pitchFamily="34" charset="0"/>
                <a:ea typeface="隶书" pitchFamily="49" charset="-122"/>
                <a:cs typeface="+mn-cs"/>
              </a:rPr>
              <a:t>Python</a:t>
            </a:r>
            <a:r>
              <a:rPr lang="zh-CN" altLang="en-US" sz="4400" kern="1200" dirty="0">
                <a:latin typeface="Tahoma" pitchFamily="34" charset="0"/>
                <a:ea typeface="隶书" pitchFamily="49" charset="-122"/>
                <a:cs typeface="+mn-cs"/>
              </a:rPr>
              <a:t>标准库：数学库</a:t>
            </a:r>
            <a:r>
              <a:rPr lang="en-US" altLang="zh-CN" sz="4400" kern="1200" dirty="0">
                <a:latin typeface="Tahoma" pitchFamily="34" charset="0"/>
                <a:ea typeface="隶书" pitchFamily="49" charset="-122"/>
                <a:cs typeface="+mn-cs"/>
              </a:rPr>
              <a:t>(math)</a:t>
            </a:r>
            <a:endParaRPr lang="zh-CN" altLang="en-US" sz="4400" kern="1200" dirty="0">
              <a:latin typeface="Tahoma" pitchFamily="34" charset="0"/>
              <a:ea typeface="隶书" pitchFamily="49" charset="-122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DAB159F-2CB7-48ED-913F-23854ECD5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1" y="4391031"/>
            <a:ext cx="5038449" cy="184628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2575382-4CB8-4AA7-847B-DAB185921C6E}"/>
              </a:ext>
            </a:extLst>
          </p:cNvPr>
          <p:cNvSpPr txBox="1"/>
          <p:nvPr/>
        </p:nvSpPr>
        <p:spPr>
          <a:xfrm>
            <a:off x="2699792" y="5476719"/>
            <a:ext cx="1656184" cy="36933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对话气泡: 圆角矩形 11">
            <a:extLst>
              <a:ext uri="{FF2B5EF4-FFF2-40B4-BE49-F238E27FC236}">
                <a16:creationId xmlns:a16="http://schemas.microsoft.com/office/drawing/2014/main" id="{5DDCAD32-8852-4F23-9E9C-6CBF701A6DD8}"/>
              </a:ext>
            </a:extLst>
          </p:cNvPr>
          <p:cNvSpPr/>
          <p:nvPr/>
        </p:nvSpPr>
        <p:spPr bwMode="auto">
          <a:xfrm>
            <a:off x="4355976" y="4408689"/>
            <a:ext cx="3888433" cy="476726"/>
          </a:xfrm>
          <a:prstGeom prst="wedgeRoundRectCallout">
            <a:avLst>
              <a:gd name="adj1" fmla="val -57351"/>
              <a:gd name="adj2" fmla="val 163218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i="0" dirty="0"/>
              <a:t>m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ath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库中的绝对值方法</a:t>
            </a:r>
          </a:p>
        </p:txBody>
      </p:sp>
    </p:spTree>
    <p:extLst>
      <p:ext uri="{BB962C8B-B14F-4D97-AF65-F5344CB8AC3E}">
        <p14:creationId xmlns:p14="http://schemas.microsoft.com/office/powerpoint/2010/main" val="33305845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kern="1200" dirty="0">
                <a:latin typeface="Tahoma" pitchFamily="34" charset="0"/>
                <a:ea typeface="隶书" pitchFamily="49" charset="-122"/>
                <a:cs typeface="+mn-cs"/>
              </a:rPr>
              <a:t>函数和方法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341438"/>
            <a:ext cx="8348662" cy="4967287"/>
          </a:xfrm>
        </p:spPr>
        <p:txBody>
          <a:bodyPr/>
          <a:lstStyle/>
          <a:p>
            <a:r>
              <a:rPr lang="zh-CN" altLang="en-US" dirty="0"/>
              <a:t>包内定义的函数也称方法，它是依赖数据类型的另一种函数，是在相对应名字空间中定义的函数</a:t>
            </a:r>
            <a:endParaRPr lang="en-US" altLang="zh-CN" dirty="0"/>
          </a:p>
          <a:p>
            <a:r>
              <a:rPr lang="zh-CN" altLang="en-US" dirty="0"/>
              <a:t>用“对象</a:t>
            </a:r>
            <a:r>
              <a:rPr lang="en-US" altLang="zh-CN" dirty="0"/>
              <a:t>.</a:t>
            </a:r>
            <a:r>
              <a:rPr lang="zh-CN" altLang="en-US" dirty="0"/>
              <a:t>”调用方法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例</a:t>
            </a:r>
            <a:r>
              <a:rPr lang="en-US" altLang="zh-CN" dirty="0">
                <a:solidFill>
                  <a:srgbClr val="FF0000"/>
                </a:solidFill>
              </a:rPr>
              <a:t>: </a:t>
            </a:r>
            <a:r>
              <a:rPr lang="en-US" altLang="zh-CN" dirty="0" err="1"/>
              <a:t>math.fabs</a:t>
            </a:r>
            <a:r>
              <a:rPr lang="en-US" altLang="zh-CN" dirty="0"/>
              <a:t>(-100) </a:t>
            </a:r>
            <a:r>
              <a:rPr lang="zh-CN" altLang="en-US" dirty="0"/>
              <a:t>，</a:t>
            </a:r>
            <a:r>
              <a:rPr lang="en-US" altLang="zh-CN" dirty="0"/>
              <a:t>fabs()</a:t>
            </a:r>
            <a:r>
              <a:rPr lang="zh-CN" altLang="en-US" dirty="0"/>
              <a:t>也可称为</a:t>
            </a:r>
            <a:r>
              <a:rPr lang="en-US" altLang="zh-CN" dirty="0"/>
              <a:t>math</a:t>
            </a:r>
            <a:r>
              <a:rPr lang="zh-CN" altLang="en-US" dirty="0"/>
              <a:t>对象的方法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719617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0" y="-135564"/>
            <a:ext cx="8229600" cy="1143000"/>
          </a:xfrm>
        </p:spPr>
        <p:txBody>
          <a:bodyPr/>
          <a:lstStyle/>
          <a:p>
            <a:pPr algn="ctr"/>
            <a:r>
              <a:rPr lang="zh-CN" altLang="en-US" sz="4400" kern="1200" dirty="0">
                <a:latin typeface="Tahoma" pitchFamily="34" charset="0"/>
                <a:ea typeface="隶书" pitchFamily="49" charset="-122"/>
                <a:cs typeface="+mn-cs"/>
              </a:rPr>
              <a:t>导入模块的方式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87D4CD20-3569-49AA-9986-52898FC693D9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F71CFFB-8E59-4EAD-8711-95B38F9BA8A3}"/>
              </a:ext>
            </a:extLst>
          </p:cNvPr>
          <p:cNvSpPr txBox="1"/>
          <p:nvPr/>
        </p:nvSpPr>
        <p:spPr>
          <a:xfrm>
            <a:off x="539552" y="1340768"/>
            <a:ext cx="89187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sz="2800" b="0" i="0" dirty="0">
                <a:latin typeface="+mn-ea"/>
                <a:ea typeface="+mn-ea"/>
              </a:rPr>
              <a:t>import </a:t>
            </a:r>
            <a:r>
              <a:rPr lang="zh-CN" altLang="en-US" sz="2800" b="0" i="0" dirty="0">
                <a:latin typeface="+mn-ea"/>
                <a:ea typeface="+mn-ea"/>
              </a:rPr>
              <a:t>模块名</a:t>
            </a:r>
            <a:r>
              <a:rPr lang="en-US" altLang="zh-CN" sz="2800" b="0" i="0" dirty="0">
                <a:latin typeface="+mn-ea"/>
                <a:ea typeface="+mn-ea"/>
              </a:rPr>
              <a:t>1 [as </a:t>
            </a:r>
            <a:r>
              <a:rPr lang="zh-CN" altLang="en-US" sz="2800" b="0" i="0" dirty="0">
                <a:latin typeface="+mn-ea"/>
                <a:ea typeface="+mn-ea"/>
              </a:rPr>
              <a:t>别名</a:t>
            </a:r>
            <a:r>
              <a:rPr lang="en-US" altLang="zh-CN" sz="2800" b="0" i="0" dirty="0">
                <a:latin typeface="+mn-ea"/>
                <a:ea typeface="+mn-ea"/>
              </a:rPr>
              <a:t>1], </a:t>
            </a:r>
            <a:r>
              <a:rPr lang="zh-CN" altLang="en-US" sz="2800" b="0" i="0" dirty="0">
                <a:latin typeface="+mn-ea"/>
                <a:ea typeface="+mn-ea"/>
              </a:rPr>
              <a:t>模块名</a:t>
            </a:r>
            <a:r>
              <a:rPr lang="en-US" altLang="zh-CN" sz="2800" b="0" i="0" dirty="0">
                <a:latin typeface="+mn-ea"/>
                <a:ea typeface="+mn-ea"/>
              </a:rPr>
              <a:t>2 [as </a:t>
            </a:r>
            <a:r>
              <a:rPr lang="zh-CN" altLang="en-US" sz="2800" b="0" i="0" dirty="0">
                <a:latin typeface="+mn-ea"/>
                <a:ea typeface="+mn-ea"/>
              </a:rPr>
              <a:t>别名</a:t>
            </a:r>
            <a:r>
              <a:rPr lang="en-US" altLang="zh-CN" sz="2800" b="0" i="0" dirty="0">
                <a:latin typeface="+mn-ea"/>
                <a:ea typeface="+mn-ea"/>
              </a:rPr>
              <a:t>2]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…</a:t>
            </a:r>
            <a:endParaRPr lang="zh-CN" altLang="en-US" sz="2800" i="0" dirty="0">
              <a:latin typeface="+mn-ea"/>
              <a:ea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A1EAE03-8CD5-4376-8E8D-5FD738BD0421}"/>
              </a:ext>
            </a:extLst>
          </p:cNvPr>
          <p:cNvSpPr txBox="1"/>
          <p:nvPr/>
        </p:nvSpPr>
        <p:spPr>
          <a:xfrm>
            <a:off x="539552" y="2348880"/>
            <a:ext cx="8066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en-US" altLang="zh-CN" sz="2800" i="0" dirty="0"/>
              <a:t>     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例：</a:t>
            </a:r>
            <a:r>
              <a:rPr lang="en-US" altLang="zh-CN" sz="2800" b="0" i="0" dirty="0">
                <a:latin typeface="+mn-ea"/>
                <a:ea typeface="+mn-ea"/>
              </a:rPr>
              <a:t>import </a:t>
            </a:r>
            <a:r>
              <a:rPr lang="en-US" altLang="zh-CN" sz="2800" b="0" i="0" dirty="0" err="1">
                <a:latin typeface="+mn-ea"/>
                <a:ea typeface="+mn-ea"/>
              </a:rPr>
              <a:t>math,time</a:t>
            </a:r>
            <a:r>
              <a:rPr lang="en-US" altLang="zh-CN" sz="2800" b="0" i="0" dirty="0">
                <a:latin typeface="+mn-ea"/>
                <a:ea typeface="+mn-ea"/>
              </a:rPr>
              <a:t> as tm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5BCF569-02A0-4260-BBD4-EEBE169E508C}"/>
              </a:ext>
            </a:extLst>
          </p:cNvPr>
          <p:cNvSpPr txBox="1"/>
          <p:nvPr/>
        </p:nvSpPr>
        <p:spPr>
          <a:xfrm>
            <a:off x="539552" y="2977788"/>
            <a:ext cx="8066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en-US" altLang="zh-CN" sz="2800" i="0" dirty="0"/>
              <a:t>     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例：</a:t>
            </a:r>
            <a:r>
              <a:rPr lang="en-US" altLang="zh-CN" sz="2800" b="0" i="0" dirty="0">
                <a:latin typeface="+mn-ea"/>
                <a:ea typeface="+mn-ea"/>
              </a:rPr>
              <a:t>import </a:t>
            </a:r>
            <a:r>
              <a:rPr lang="en-US" altLang="zh-CN" sz="2800" b="0" i="0" dirty="0" err="1">
                <a:latin typeface="+mn-ea"/>
                <a:ea typeface="+mn-ea"/>
              </a:rPr>
              <a:t>math,time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BBFA1AA-3D54-4DF1-A2EE-6357389837EB}"/>
              </a:ext>
            </a:extLst>
          </p:cNvPr>
          <p:cNvSpPr txBox="1"/>
          <p:nvPr/>
        </p:nvSpPr>
        <p:spPr>
          <a:xfrm>
            <a:off x="539552" y="3717032"/>
            <a:ext cx="89187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sz="2800" b="0" i="0" dirty="0">
                <a:latin typeface="+mn-ea"/>
                <a:ea typeface="+mn-ea"/>
              </a:rPr>
              <a:t>from </a:t>
            </a:r>
            <a:r>
              <a:rPr lang="zh-CN" altLang="en-US" sz="2800" b="0" i="0" dirty="0">
                <a:latin typeface="+mn-ea"/>
                <a:ea typeface="+mn-ea"/>
              </a:rPr>
              <a:t>模块名 </a:t>
            </a:r>
            <a:r>
              <a:rPr lang="en-US" altLang="zh-CN" sz="2800" b="0" i="0" dirty="0">
                <a:latin typeface="+mn-ea"/>
                <a:ea typeface="+mn-ea"/>
              </a:rPr>
              <a:t>import </a:t>
            </a:r>
            <a:r>
              <a:rPr lang="zh-CN" altLang="en-US" sz="2800" b="0" i="0" dirty="0">
                <a:latin typeface="+mn-ea"/>
                <a:ea typeface="+mn-ea"/>
              </a:rPr>
              <a:t>成员名</a:t>
            </a:r>
            <a:r>
              <a:rPr lang="en-US" altLang="zh-CN" sz="2800" b="0" i="0" dirty="0">
                <a:latin typeface="+mn-ea"/>
                <a:ea typeface="+mn-ea"/>
              </a:rPr>
              <a:t>1 [as </a:t>
            </a:r>
            <a:r>
              <a:rPr lang="zh-CN" altLang="en-US" sz="2800" b="0" i="0" dirty="0">
                <a:latin typeface="+mn-ea"/>
                <a:ea typeface="+mn-ea"/>
              </a:rPr>
              <a:t>别名</a:t>
            </a:r>
            <a:r>
              <a:rPr lang="en-US" altLang="zh-CN" sz="2800" b="0" i="0" dirty="0">
                <a:latin typeface="+mn-ea"/>
                <a:ea typeface="+mn-ea"/>
              </a:rPr>
              <a:t>1]</a:t>
            </a:r>
            <a:r>
              <a:rPr lang="zh-CN" altLang="en-US" sz="2800" b="0" i="0" dirty="0">
                <a:latin typeface="+mn-ea"/>
                <a:ea typeface="+mn-ea"/>
              </a:rPr>
              <a:t>，成员名</a:t>
            </a:r>
            <a:r>
              <a:rPr lang="en-US" altLang="zh-CN" sz="2800" b="0" i="0" dirty="0">
                <a:latin typeface="+mn-ea"/>
                <a:ea typeface="+mn-ea"/>
              </a:rPr>
              <a:t>2 [as </a:t>
            </a:r>
            <a:r>
              <a:rPr lang="zh-CN" altLang="en-US" sz="2800" b="0" i="0" dirty="0">
                <a:latin typeface="+mn-ea"/>
                <a:ea typeface="+mn-ea"/>
              </a:rPr>
              <a:t>别名</a:t>
            </a:r>
            <a:r>
              <a:rPr lang="en-US" altLang="zh-CN" sz="2800" b="0" i="0" dirty="0">
                <a:latin typeface="+mn-ea"/>
                <a:ea typeface="+mn-ea"/>
              </a:rPr>
              <a:t>2]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…</a:t>
            </a:r>
            <a:endParaRPr lang="zh-CN" altLang="en-US" sz="2800" i="0" dirty="0">
              <a:latin typeface="+mn-ea"/>
              <a:ea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925D02B-7909-4483-956B-C17B767D7E71}"/>
              </a:ext>
            </a:extLst>
          </p:cNvPr>
          <p:cNvSpPr txBox="1"/>
          <p:nvPr/>
        </p:nvSpPr>
        <p:spPr>
          <a:xfrm>
            <a:off x="467544" y="4997494"/>
            <a:ext cx="80668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en-US" altLang="zh-CN" sz="2800" i="0" dirty="0"/>
              <a:t>     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例：</a:t>
            </a:r>
            <a:r>
              <a:rPr lang="en-US" altLang="zh-CN" sz="2800" b="0" i="0" dirty="0">
                <a:latin typeface="+mn-ea"/>
                <a:ea typeface="+mn-ea"/>
              </a:rPr>
              <a:t>from math import </a:t>
            </a:r>
            <a:r>
              <a:rPr lang="en-US" altLang="zh-CN" sz="2800" b="0" i="0" dirty="0" err="1">
                <a:latin typeface="+mn-ea"/>
                <a:ea typeface="+mn-ea"/>
              </a:rPr>
              <a:t>sqrt,sin</a:t>
            </a:r>
            <a:endParaRPr lang="en-US" altLang="zh-CN" sz="2800" b="0" i="0" dirty="0">
              <a:latin typeface="+mn-ea"/>
              <a:ea typeface="+mn-ea"/>
            </a:endParaRPr>
          </a:p>
          <a:p>
            <a:pPr>
              <a:buClr>
                <a:srgbClr val="FF0000"/>
              </a:buClr>
            </a:pPr>
            <a:r>
              <a:rPr lang="en-US" altLang="zh-CN" sz="2800" b="0" i="0" dirty="0">
                <a:latin typeface="+mn-ea"/>
                <a:ea typeface="+mn-ea"/>
              </a:rPr>
              <a:t>       from math import *</a:t>
            </a:r>
          </a:p>
          <a:p>
            <a:pPr>
              <a:buClr>
                <a:srgbClr val="FF0000"/>
              </a:buClr>
            </a:pPr>
            <a:r>
              <a:rPr lang="en-US" altLang="zh-CN" sz="2800" b="0" i="0" dirty="0">
                <a:latin typeface="+mn-ea"/>
                <a:ea typeface="+mn-ea"/>
              </a:rPr>
              <a:t>       </a:t>
            </a:r>
            <a:r>
              <a:rPr lang="zh-CN" altLang="zh-CN" sz="2800" b="0" i="0" dirty="0">
                <a:latin typeface="+mn-ea"/>
                <a:ea typeface="+mn-ea"/>
              </a:rPr>
              <a:t>from math import sqrt as sq</a:t>
            </a:r>
          </a:p>
          <a:p>
            <a:pPr>
              <a:buClr>
                <a:srgbClr val="FF0000"/>
              </a:buClr>
            </a:pP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id="{BFBD30DE-8341-46D0-9524-46A63A015236}"/>
              </a:ext>
            </a:extLst>
          </p:cNvPr>
          <p:cNvSpPr/>
          <p:nvPr/>
        </p:nvSpPr>
        <p:spPr bwMode="auto">
          <a:xfrm>
            <a:off x="6321238" y="5146017"/>
            <a:ext cx="2822762" cy="1055608"/>
          </a:xfrm>
          <a:prstGeom prst="wedgeRoundRectCallout">
            <a:avLst>
              <a:gd name="adj1" fmla="val -77078"/>
              <a:gd name="adj2" fmla="val 1112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1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rPr>
              <a:t>*</a:t>
            </a:r>
            <a:r>
              <a:rPr kumimoji="0" lang="zh-CN" altLang="en-US" sz="2800" b="1" i="1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rPr>
              <a:t>表示导入模块内的所有成员</a:t>
            </a:r>
          </a:p>
        </p:txBody>
      </p:sp>
    </p:spTree>
    <p:extLst>
      <p:ext uri="{BB962C8B-B14F-4D97-AF65-F5344CB8AC3E}">
        <p14:creationId xmlns:p14="http://schemas.microsoft.com/office/powerpoint/2010/main" val="23111503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77BB3178-683A-4D81-ADDE-33833444FD93}"/>
              </a:ext>
            </a:extLst>
          </p:cNvPr>
          <p:cNvSpPr txBox="1">
            <a:spLocks/>
          </p:cNvSpPr>
          <p:nvPr/>
        </p:nvSpPr>
        <p:spPr bwMode="auto"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4400" b="0" i="0" dirty="0">
                <a:latin typeface="Tahoma" pitchFamily="34" charset="0"/>
                <a:ea typeface="隶书" pitchFamily="49" charset="-122"/>
                <a:cs typeface="+mn-cs"/>
              </a:rPr>
              <a:t>练习</a:t>
            </a:r>
            <a:r>
              <a:rPr lang="en-US" altLang="zh-CN" sz="4400" b="0" i="0" dirty="0">
                <a:latin typeface="Tahoma" pitchFamily="34" charset="0"/>
                <a:ea typeface="隶书" pitchFamily="49" charset="-122"/>
                <a:cs typeface="+mn-cs"/>
              </a:rPr>
              <a:t>1</a:t>
            </a:r>
            <a:r>
              <a:rPr lang="zh-CN" altLang="en-US" sz="4400" b="0" i="0" dirty="0">
                <a:latin typeface="Tahoma" pitchFamily="34" charset="0"/>
                <a:ea typeface="隶书" pitchFamily="49" charset="-122"/>
                <a:cs typeface="+mn-cs"/>
              </a:rPr>
              <a:t>改写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CB05D0F-C12B-4CA0-A9A9-E3301BF34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325" y="16727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694DAF0C-4ED5-43B4-BE2E-A09009EE5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1385333"/>
            <a:ext cx="8153400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JetBrains Mono"/>
              </a:rPr>
              <a:t># -*- codeing = utf-8 -*-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ea"/>
                <a:ea typeface="+mj-ea"/>
              </a:rPr>
              <a:t># @Software : PyCharm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ea"/>
                <a:ea typeface="+mj-ea"/>
              </a:rPr>
            </a:b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ea"/>
                <a:ea typeface="+mj-ea"/>
              </a:rPr>
            </a:b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3ECE4CE-F8F4-89D0-8537-CD83279EE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2364124"/>
            <a:ext cx="9253909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from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math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import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*    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  <a:t>#导入数学包math所有成员</a:t>
            </a:r>
            <a:b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  <a:t>#输入三边长3 4 5</a:t>
            </a:r>
            <a:b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</a:br>
            <a:b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a,b,c =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map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,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input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  <a:t>"pls input a,b,c: 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).split())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s = (a+b+c)/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2   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  <a:t>#计算s</a:t>
            </a:r>
            <a:b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  <a:t>#计算面积并输出</a:t>
            </a:r>
            <a:b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  <a:t>"area = 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,sqrt(s*(s-a)*(s-b)*(s-c)))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93B3DF9-F805-12E8-82DC-1D3A1FDAA30E}"/>
              </a:ext>
            </a:extLst>
          </p:cNvPr>
          <p:cNvSpPr/>
          <p:nvPr/>
        </p:nvSpPr>
        <p:spPr bwMode="auto">
          <a:xfrm>
            <a:off x="597045" y="2492896"/>
            <a:ext cx="3427611" cy="369332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1C14496-4480-4252-DB6C-3BAB49173232}"/>
              </a:ext>
            </a:extLst>
          </p:cNvPr>
          <p:cNvSpPr/>
          <p:nvPr/>
        </p:nvSpPr>
        <p:spPr bwMode="auto">
          <a:xfrm>
            <a:off x="3419873" y="5103335"/>
            <a:ext cx="864096" cy="369332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999136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400" kern="1200" dirty="0">
                <a:latin typeface="Tahoma" pitchFamily="34" charset="0"/>
                <a:ea typeface="隶书" pitchFamily="49" charset="-122"/>
                <a:cs typeface="+mn-cs"/>
              </a:rPr>
              <a:t>Python</a:t>
            </a:r>
            <a:r>
              <a:rPr lang="zh-CN" altLang="en-US" sz="4400" kern="1200" dirty="0">
                <a:latin typeface="Tahoma" pitchFamily="34" charset="0"/>
                <a:ea typeface="隶书" pitchFamily="49" charset="-122"/>
                <a:cs typeface="+mn-cs"/>
              </a:rPr>
              <a:t>标准库：</a:t>
            </a:r>
            <a:r>
              <a:rPr lang="en-US" altLang="zh-CN" sz="4400" kern="1200" dirty="0">
                <a:latin typeface="Tahoma" pitchFamily="34" charset="0"/>
                <a:ea typeface="隶书" pitchFamily="49" charset="-122"/>
                <a:cs typeface="+mn-cs"/>
              </a:rPr>
              <a:t>math</a:t>
            </a:r>
            <a:r>
              <a:rPr lang="zh-CN" altLang="en-US" sz="4400" kern="1200" dirty="0">
                <a:latin typeface="Tahoma" pitchFamily="34" charset="0"/>
                <a:ea typeface="隶书" pitchFamily="49" charset="-122"/>
                <a:cs typeface="+mn-cs"/>
              </a:rPr>
              <a:t>包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48EF82A9-3BD9-4CA1-AB3F-576F475FE90D}"/>
              </a:ext>
            </a:extLst>
          </p:cNvPr>
          <p:cNvGraphicFramePr>
            <a:graphicFrameLocks noGrp="1"/>
          </p:cNvGraphicFramePr>
          <p:nvPr/>
        </p:nvGraphicFramePr>
        <p:xfrm>
          <a:off x="576062" y="1279214"/>
          <a:ext cx="8460434" cy="515931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19975">
                  <a:extLst>
                    <a:ext uri="{9D8B030D-6E8A-4147-A177-3AD203B41FA5}">
                      <a16:colId xmlns:a16="http://schemas.microsoft.com/office/drawing/2014/main" val="2135339104"/>
                    </a:ext>
                  </a:extLst>
                </a:gridCol>
                <a:gridCol w="5540459">
                  <a:extLst>
                    <a:ext uri="{9D8B030D-6E8A-4147-A177-3AD203B41FA5}">
                      <a16:colId xmlns:a16="http://schemas.microsoft.com/office/drawing/2014/main" val="4285334542"/>
                    </a:ext>
                  </a:extLst>
                </a:gridCol>
              </a:tblGrid>
              <a:tr h="71070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常量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2027296"/>
                  </a:ext>
                </a:extLst>
              </a:tr>
              <a:tr h="7107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math.pi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l-GR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π = 3.141592...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3557092"/>
                  </a:ext>
                </a:extLst>
              </a:tr>
              <a:tr h="7107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math.e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altLang="zh-CN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 2.718281...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5466728"/>
                  </a:ext>
                </a:extLst>
              </a:tr>
              <a:tr h="7107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math.tau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l-GR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l-GR" altLang="zh-CN" sz="2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τ</a:t>
                      </a:r>
                      <a:r>
                        <a:rPr lang="el-GR" altLang="zh-CN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 6.283185...</a:t>
                      </a:r>
                      <a:endParaRPr lang="zh-CN" altLang="en-US" sz="28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8652303"/>
                  </a:ext>
                </a:extLst>
              </a:tr>
              <a:tr h="7107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math.inf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浮点正无穷大。相当于 </a:t>
                      </a:r>
                      <a:r>
                        <a:rPr lang="en-US" altLang="zh-CN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float('inf') </a:t>
                      </a:r>
                    </a:p>
                    <a:p>
                      <a:pPr algn="l"/>
                      <a:r>
                        <a:rPr lang="zh-CN" alt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的输出。</a:t>
                      </a:r>
                      <a:endParaRPr lang="en-US" altLang="zh-CN" sz="2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zh-CN" alt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负无穷大，</a:t>
                      </a:r>
                      <a:r>
                        <a:rPr lang="en-US" altLang="zh-CN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-math.inf</a:t>
                      </a:r>
                      <a:endParaRPr lang="zh-CN" altLang="en-US" sz="28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2227612"/>
                  </a:ext>
                </a:extLst>
              </a:tr>
              <a:tr h="7107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math.nan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浮点“非数字”</a:t>
                      </a:r>
                      <a:r>
                        <a:rPr lang="en-US" altLang="zh-CN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2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NaN</a:t>
                      </a:r>
                      <a:r>
                        <a:rPr lang="en-US" altLang="zh-CN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值。相当于 </a:t>
                      </a:r>
                      <a:r>
                        <a:rPr lang="en-US" altLang="zh-CN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float('nan') </a:t>
                      </a:r>
                      <a:r>
                        <a:rPr lang="zh-CN" alt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的输出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7820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524614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400" kern="1200" dirty="0">
                <a:latin typeface="Tahoma" pitchFamily="34" charset="0"/>
                <a:ea typeface="隶书" pitchFamily="49" charset="-122"/>
                <a:cs typeface="+mn-cs"/>
              </a:rPr>
              <a:t>Python</a:t>
            </a:r>
            <a:r>
              <a:rPr lang="zh-CN" altLang="en-US" sz="4400" kern="1200" dirty="0">
                <a:latin typeface="Tahoma" pitchFamily="34" charset="0"/>
                <a:ea typeface="隶书" pitchFamily="49" charset="-122"/>
                <a:cs typeface="+mn-cs"/>
              </a:rPr>
              <a:t>标准库：</a:t>
            </a:r>
            <a:r>
              <a:rPr lang="en-US" altLang="zh-CN" sz="4400" kern="1200" dirty="0">
                <a:latin typeface="Tahoma" pitchFamily="34" charset="0"/>
                <a:ea typeface="隶书" pitchFamily="49" charset="-122"/>
                <a:cs typeface="+mn-cs"/>
              </a:rPr>
              <a:t>math</a:t>
            </a:r>
            <a:r>
              <a:rPr lang="zh-CN" altLang="en-US" sz="4400" kern="1200" dirty="0">
                <a:latin typeface="Tahoma" pitchFamily="34" charset="0"/>
                <a:ea typeface="隶书" pitchFamily="49" charset="-122"/>
                <a:cs typeface="+mn-cs"/>
              </a:rPr>
              <a:t>包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48EF82A9-3BD9-4CA1-AB3F-576F475FE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158320"/>
              </p:ext>
            </p:extLst>
          </p:nvPr>
        </p:nvGraphicFramePr>
        <p:xfrm>
          <a:off x="683567" y="1397000"/>
          <a:ext cx="7892108" cy="497495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32249">
                  <a:extLst>
                    <a:ext uri="{9D8B030D-6E8A-4147-A177-3AD203B41FA5}">
                      <a16:colId xmlns:a16="http://schemas.microsoft.com/office/drawing/2014/main" val="2135339104"/>
                    </a:ext>
                  </a:extLst>
                </a:gridCol>
                <a:gridCol w="5659859">
                  <a:extLst>
                    <a:ext uri="{9D8B030D-6E8A-4147-A177-3AD203B41FA5}">
                      <a16:colId xmlns:a16="http://schemas.microsoft.com/office/drawing/2014/main" val="4285334542"/>
                    </a:ext>
                  </a:extLst>
                </a:gridCol>
              </a:tblGrid>
              <a:tr h="71070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功能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2027296"/>
                  </a:ext>
                </a:extLst>
              </a:tr>
              <a:tr h="7107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math.ceil</a:t>
                      </a:r>
                      <a:r>
                        <a:rPr lang="en-US" altLang="zh-CN" sz="2800" dirty="0"/>
                        <a:t>(x)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返回</a:t>
                      </a:r>
                      <a:r>
                        <a:rPr lang="en-US" altLang="zh-CN" sz="2800" dirty="0"/>
                        <a:t>x</a:t>
                      </a:r>
                      <a:r>
                        <a:rPr lang="zh-CN" altLang="en-US" sz="2800" dirty="0"/>
                        <a:t>的上界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3557092"/>
                  </a:ext>
                </a:extLst>
              </a:tr>
              <a:tr h="7107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math.floor</a:t>
                      </a:r>
                      <a:r>
                        <a:rPr lang="en-US" altLang="zh-CN" sz="2800" dirty="0"/>
                        <a:t>(x)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返回</a:t>
                      </a:r>
                      <a:r>
                        <a:rPr lang="en-US" altLang="zh-CN" sz="2800" dirty="0"/>
                        <a:t>x</a:t>
                      </a:r>
                      <a:r>
                        <a:rPr lang="zh-CN" altLang="en-US" sz="2800" dirty="0"/>
                        <a:t>的下界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5466728"/>
                  </a:ext>
                </a:extLst>
              </a:tr>
              <a:tr h="7107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math.fabs</a:t>
                      </a:r>
                      <a:r>
                        <a:rPr lang="en-US" altLang="zh-CN" sz="2800" dirty="0"/>
                        <a:t>(x)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返回</a:t>
                      </a:r>
                      <a:r>
                        <a:rPr lang="en-US" altLang="zh-CN" sz="2800" dirty="0"/>
                        <a:t>x</a:t>
                      </a:r>
                      <a:r>
                        <a:rPr lang="zh-CN" altLang="en-US" sz="2800"/>
                        <a:t>的绝对值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8652303"/>
                  </a:ext>
                </a:extLst>
              </a:tr>
              <a:tr h="7107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math.trunc</a:t>
                      </a:r>
                      <a:r>
                        <a:rPr lang="en-US" altLang="zh-CN" sz="2800" dirty="0"/>
                        <a:t>(x)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返回浮点数</a:t>
                      </a:r>
                      <a:r>
                        <a:rPr lang="en-US" altLang="zh-CN" sz="2800" dirty="0"/>
                        <a:t>x</a:t>
                      </a:r>
                      <a:r>
                        <a:rPr lang="zh-CN" altLang="en-US" sz="2800" dirty="0"/>
                        <a:t>的整数部分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1804056"/>
                  </a:ext>
                </a:extLst>
              </a:tr>
              <a:tr h="7107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math.exp</a:t>
                      </a:r>
                      <a:r>
                        <a:rPr lang="en-US" altLang="zh-CN" sz="2800" dirty="0"/>
                        <a:t>(x)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返回</a:t>
                      </a:r>
                      <a:r>
                        <a:rPr lang="en-US" altLang="zh-CN" sz="2800" dirty="0"/>
                        <a:t>e</a:t>
                      </a:r>
                      <a:r>
                        <a:rPr lang="zh-CN" altLang="en-US" sz="2800" dirty="0"/>
                        <a:t>的</a:t>
                      </a:r>
                      <a:r>
                        <a:rPr lang="en-US" altLang="zh-CN" sz="2800" dirty="0"/>
                        <a:t>x</a:t>
                      </a:r>
                      <a:r>
                        <a:rPr lang="zh-CN" altLang="en-US" sz="2800" dirty="0"/>
                        <a:t>次幂，</a:t>
                      </a:r>
                      <a:r>
                        <a:rPr lang="en-US" altLang="zh-CN" sz="2800" dirty="0"/>
                        <a:t>e=2.718281…</a:t>
                      </a:r>
                      <a:endParaRPr lang="zh-CN" altLang="en-US" sz="28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1922509"/>
                  </a:ext>
                </a:extLst>
              </a:tr>
              <a:tr h="7107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math.pow</a:t>
                      </a:r>
                      <a:r>
                        <a:rPr lang="en-US" altLang="zh-CN" sz="2800" dirty="0"/>
                        <a:t>(</a:t>
                      </a:r>
                      <a:r>
                        <a:rPr lang="en-US" altLang="zh-CN" sz="2800" dirty="0" err="1"/>
                        <a:t>x,y</a:t>
                      </a:r>
                      <a:r>
                        <a:rPr lang="en-US" altLang="zh-CN" sz="2800" dirty="0"/>
                        <a:t>)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aseline="0" dirty="0"/>
                        <a:t>返回</a:t>
                      </a:r>
                      <a:r>
                        <a:rPr lang="en-US" altLang="zh-CN" sz="2800" baseline="0" dirty="0"/>
                        <a:t>x</a:t>
                      </a:r>
                      <a:r>
                        <a:rPr lang="zh-CN" altLang="en-US" sz="2800" baseline="0" dirty="0"/>
                        <a:t>的</a:t>
                      </a:r>
                      <a:r>
                        <a:rPr lang="en-US" altLang="zh-CN" sz="2800" baseline="0" dirty="0"/>
                        <a:t>y</a:t>
                      </a:r>
                      <a:r>
                        <a:rPr lang="zh-CN" altLang="en-US" sz="2800" baseline="0" dirty="0"/>
                        <a:t>次幂，浮点数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7985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03408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2701181" cy="676275"/>
          </a:xfrm>
        </p:spPr>
        <p:txBody>
          <a:bodyPr/>
          <a:lstStyle/>
          <a:p>
            <a:r>
              <a:rPr lang="zh-CN" altLang="zh-CN" sz="4400" b="1" kern="1200" dirty="0">
                <a:latin typeface="Tahoma" pitchFamily="34" charset="0"/>
                <a:ea typeface="隶书" pitchFamily="49" charset="-122"/>
                <a:cs typeface="+mn-cs"/>
              </a:rPr>
              <a:t>转义字符</a:t>
            </a:r>
            <a:endParaRPr lang="zh-CN" altLang="en-US" sz="4400" b="1" kern="1200" dirty="0">
              <a:latin typeface="Tahoma" pitchFamily="34" charset="0"/>
              <a:ea typeface="隶书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2D48FDEE-C8B4-4159-A642-5730766372C0}"/>
              </a:ext>
            </a:extLst>
          </p:cNvPr>
          <p:cNvGraphicFramePr>
            <a:graphicFrameLocks noGrp="1"/>
          </p:cNvGraphicFramePr>
          <p:nvPr/>
        </p:nvGraphicFramePr>
        <p:xfrm>
          <a:off x="574674" y="1268760"/>
          <a:ext cx="8461821" cy="490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1062">
                  <a:extLst>
                    <a:ext uri="{9D8B030D-6E8A-4147-A177-3AD203B41FA5}">
                      <a16:colId xmlns:a16="http://schemas.microsoft.com/office/drawing/2014/main" val="2659449583"/>
                    </a:ext>
                  </a:extLst>
                </a:gridCol>
                <a:gridCol w="2124378">
                  <a:extLst>
                    <a:ext uri="{9D8B030D-6E8A-4147-A177-3AD203B41FA5}">
                      <a16:colId xmlns:a16="http://schemas.microsoft.com/office/drawing/2014/main" val="1059305691"/>
                    </a:ext>
                  </a:extLst>
                </a:gridCol>
                <a:gridCol w="1775740">
                  <a:extLst>
                    <a:ext uri="{9D8B030D-6E8A-4147-A177-3AD203B41FA5}">
                      <a16:colId xmlns:a16="http://schemas.microsoft.com/office/drawing/2014/main" val="4017852025"/>
                    </a:ext>
                  </a:extLst>
                </a:gridCol>
                <a:gridCol w="2940641">
                  <a:extLst>
                    <a:ext uri="{9D8B030D-6E8A-4147-A177-3AD203B41FA5}">
                      <a16:colId xmlns:a16="http://schemas.microsoft.com/office/drawing/2014/main" val="2011512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转义字符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描述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转义字符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描述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423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\\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反斜杠符号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\t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横向制表符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9397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\</a:t>
                      </a:r>
                      <a:r>
                        <a:rPr lang="en-US" altLang="zh-CN" sz="2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′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单引号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\r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回车（码值</a:t>
                      </a:r>
                      <a:r>
                        <a:rPr lang="en-US" altLang="zh-CN" sz="2800" dirty="0"/>
                        <a:t>13</a:t>
                      </a:r>
                      <a:r>
                        <a:rPr lang="zh-CN" altLang="en-US" sz="2800" dirty="0"/>
                        <a:t>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374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\″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双引号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\f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换页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4786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\a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响铃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\</a:t>
                      </a:r>
                      <a:r>
                        <a:rPr lang="en-US" altLang="zh-CN" sz="2800" dirty="0" err="1"/>
                        <a:t>ooo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三位八进制数，例如</a:t>
                      </a:r>
                      <a:r>
                        <a:rPr lang="en-US" altLang="zh-CN" sz="2800" dirty="0"/>
                        <a:t>\12</a:t>
                      </a:r>
                      <a:r>
                        <a:rPr lang="zh-CN" altLang="en-US" sz="2800" dirty="0"/>
                        <a:t>表示换行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2914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\b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退格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\</a:t>
                      </a:r>
                      <a:r>
                        <a:rPr lang="en-US" altLang="zh-CN" sz="2800" dirty="0" err="1"/>
                        <a:t>xyy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两位十六进制数，例如</a:t>
                      </a:r>
                      <a:r>
                        <a:rPr lang="en-US" altLang="zh-CN" sz="2800" dirty="0"/>
                        <a:t>\x0a</a:t>
                      </a:r>
                      <a:r>
                        <a:rPr lang="zh-CN" altLang="en-US" sz="2800" dirty="0"/>
                        <a:t>表示换行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278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\n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换行（码值</a:t>
                      </a:r>
                      <a:r>
                        <a:rPr lang="en-US" altLang="zh-CN" sz="2800" dirty="0"/>
                        <a:t>10</a:t>
                      </a:r>
                      <a:r>
                        <a:rPr lang="zh-CN" altLang="en-US" sz="2800" dirty="0"/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\v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纵向制表符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1510494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2456629E-F924-46F6-BFE8-D387F5624D92}"/>
              </a:ext>
            </a:extLst>
          </p:cNvPr>
          <p:cNvSpPr txBox="1"/>
          <p:nvPr/>
        </p:nvSpPr>
        <p:spPr>
          <a:xfrm>
            <a:off x="3851920" y="177770"/>
            <a:ext cx="482453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i="0" dirty="0">
                <a:solidFill>
                  <a:srgbClr val="FF0000"/>
                </a:solidFill>
              </a:rPr>
              <a:t>P19</a:t>
            </a:r>
            <a:r>
              <a:rPr lang="zh-CN" altLang="en-US" sz="2800" i="0" dirty="0">
                <a:solidFill>
                  <a:srgbClr val="FF0000"/>
                </a:solidFill>
              </a:rPr>
              <a:t>。                     </a:t>
            </a:r>
            <a:r>
              <a:rPr lang="en-US" altLang="zh-CN" sz="2800" i="0" dirty="0" err="1">
                <a:solidFill>
                  <a:srgbClr val="FF0000"/>
                </a:solidFill>
              </a:rPr>
              <a:t>Acsii</a:t>
            </a:r>
            <a:r>
              <a:rPr lang="zh-CN" altLang="en-US" sz="2800" i="0" dirty="0">
                <a:solidFill>
                  <a:srgbClr val="FF0000"/>
                </a:solidFill>
              </a:rPr>
              <a:t>码表： </a:t>
            </a:r>
            <a:r>
              <a:rPr lang="en-US" altLang="zh-CN" sz="2800" i="0" dirty="0">
                <a:solidFill>
                  <a:srgbClr val="FF0000"/>
                </a:solidFill>
              </a:rPr>
              <a:t>http://c.biancheng.net/c/ascii/</a:t>
            </a:r>
            <a:endParaRPr lang="zh-CN" altLang="en-US" sz="2800" i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6727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400" kern="1200" dirty="0">
                <a:latin typeface="Tahoma" pitchFamily="34" charset="0"/>
                <a:ea typeface="隶书" pitchFamily="49" charset="-122"/>
                <a:cs typeface="+mn-cs"/>
              </a:rPr>
              <a:t>Python</a:t>
            </a:r>
            <a:r>
              <a:rPr lang="zh-CN" altLang="en-US" sz="4400" kern="1200" dirty="0">
                <a:latin typeface="Tahoma" pitchFamily="34" charset="0"/>
                <a:ea typeface="隶书" pitchFamily="49" charset="-122"/>
                <a:cs typeface="+mn-cs"/>
              </a:rPr>
              <a:t>标准库：</a:t>
            </a:r>
            <a:r>
              <a:rPr lang="en-US" altLang="zh-CN" sz="4400" kern="1200" dirty="0">
                <a:latin typeface="Tahoma" pitchFamily="34" charset="0"/>
                <a:ea typeface="隶书" pitchFamily="49" charset="-122"/>
                <a:cs typeface="+mn-cs"/>
              </a:rPr>
              <a:t>math</a:t>
            </a:r>
            <a:r>
              <a:rPr lang="zh-CN" altLang="en-US" sz="4400" kern="1200" dirty="0">
                <a:latin typeface="Tahoma" pitchFamily="34" charset="0"/>
                <a:ea typeface="隶书" pitchFamily="49" charset="-122"/>
                <a:cs typeface="+mn-cs"/>
              </a:rPr>
              <a:t>包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48EF82A9-3BD9-4CA1-AB3F-576F475FE90D}"/>
              </a:ext>
            </a:extLst>
          </p:cNvPr>
          <p:cNvGraphicFramePr>
            <a:graphicFrameLocks noGrp="1"/>
          </p:cNvGraphicFramePr>
          <p:nvPr/>
        </p:nvGraphicFramePr>
        <p:xfrm>
          <a:off x="683566" y="1397000"/>
          <a:ext cx="8136905" cy="54351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01489">
                  <a:extLst>
                    <a:ext uri="{9D8B030D-6E8A-4147-A177-3AD203B41FA5}">
                      <a16:colId xmlns:a16="http://schemas.microsoft.com/office/drawing/2014/main" val="2135339104"/>
                    </a:ext>
                  </a:extLst>
                </a:gridCol>
                <a:gridCol w="5835416">
                  <a:extLst>
                    <a:ext uri="{9D8B030D-6E8A-4147-A177-3AD203B41FA5}">
                      <a16:colId xmlns:a16="http://schemas.microsoft.com/office/drawing/2014/main" val="4285334542"/>
                    </a:ext>
                  </a:extLst>
                </a:gridCol>
              </a:tblGrid>
              <a:tr h="71070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功能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2027296"/>
                  </a:ext>
                </a:extLst>
              </a:tr>
              <a:tr h="7107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math.isqrt</a:t>
                      </a:r>
                      <a:r>
                        <a:rPr lang="en-US" altLang="zh-CN" sz="2800" dirty="0"/>
                        <a:t>(n</a:t>
                      </a:r>
                      <a:r>
                        <a:rPr lang="en-US" altLang="zh-CN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返回非负整数 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 </a:t>
                      </a:r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的整数平方根。使得 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a² ≤ n </a:t>
                      </a:r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的最大整数 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3557092"/>
                  </a:ext>
                </a:extLst>
              </a:tr>
              <a:tr h="7107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math.lcm</a:t>
                      </a:r>
                      <a:r>
                        <a:rPr lang="en-US" altLang="zh-CN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(*integers)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返回给定的整数参数的最小公倍数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5466728"/>
                  </a:ext>
                </a:extLst>
              </a:tr>
              <a:tr h="7107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math.fsum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iterable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返回迭代中的精确浮点值（和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8652303"/>
                  </a:ext>
                </a:extLst>
              </a:tr>
              <a:tr h="7107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math.factorial</a:t>
                      </a:r>
                      <a:r>
                        <a:rPr lang="en-US" altLang="zh-CN" sz="2800" dirty="0"/>
                        <a:t>(x)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返回</a:t>
                      </a:r>
                      <a:r>
                        <a:rPr lang="en-US" altLang="zh-CN" sz="2800" dirty="0"/>
                        <a:t>x</a:t>
                      </a:r>
                      <a:r>
                        <a:rPr lang="zh-CN" altLang="en-US" sz="2800" dirty="0"/>
                        <a:t>的阶乘。</a:t>
                      </a:r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 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不是整数或负数时引发 </a:t>
                      </a:r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 tooltip="ValueError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ValueError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1804056"/>
                  </a:ext>
                </a:extLst>
              </a:tr>
              <a:tr h="7107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math.comb</a:t>
                      </a:r>
                      <a:r>
                        <a:rPr lang="en-US" altLang="zh-CN" sz="2800" dirty="0"/>
                        <a:t>(</a:t>
                      </a:r>
                      <a:r>
                        <a:rPr lang="en-US" altLang="zh-CN" sz="2800" dirty="0" err="1"/>
                        <a:t>n,k</a:t>
                      </a:r>
                      <a:r>
                        <a:rPr lang="en-US" altLang="zh-CN" sz="2800" dirty="0"/>
                        <a:t>)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返回不重复且无顺序地从 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项中选择 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项的方式总数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1922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7548811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400" kern="1200" dirty="0">
                <a:latin typeface="Tahoma" pitchFamily="34" charset="0"/>
                <a:ea typeface="隶书" pitchFamily="49" charset="-122"/>
                <a:cs typeface="+mn-cs"/>
              </a:rPr>
              <a:t>Python</a:t>
            </a:r>
            <a:r>
              <a:rPr lang="zh-CN" altLang="en-US" sz="4400" kern="1200" dirty="0">
                <a:latin typeface="Tahoma" pitchFamily="34" charset="0"/>
                <a:ea typeface="隶书" pitchFamily="49" charset="-122"/>
                <a:cs typeface="+mn-cs"/>
              </a:rPr>
              <a:t>标准库：</a:t>
            </a:r>
            <a:r>
              <a:rPr lang="en-US" altLang="zh-CN" sz="4400" kern="1200" dirty="0">
                <a:latin typeface="Tahoma" pitchFamily="34" charset="0"/>
                <a:ea typeface="隶书" pitchFamily="49" charset="-122"/>
                <a:cs typeface="+mn-cs"/>
              </a:rPr>
              <a:t>math</a:t>
            </a:r>
            <a:r>
              <a:rPr lang="zh-CN" altLang="en-US" sz="4400" kern="1200" dirty="0">
                <a:latin typeface="Tahoma" pitchFamily="34" charset="0"/>
                <a:ea typeface="隶书" pitchFamily="49" charset="-122"/>
                <a:cs typeface="+mn-cs"/>
              </a:rPr>
              <a:t>包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48EF82A9-3BD9-4CA1-AB3F-576F475FE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496248"/>
              </p:ext>
            </p:extLst>
          </p:nvPr>
        </p:nvGraphicFramePr>
        <p:xfrm>
          <a:off x="683566" y="1397000"/>
          <a:ext cx="8136905" cy="44902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01489">
                  <a:extLst>
                    <a:ext uri="{9D8B030D-6E8A-4147-A177-3AD203B41FA5}">
                      <a16:colId xmlns:a16="http://schemas.microsoft.com/office/drawing/2014/main" val="2135339104"/>
                    </a:ext>
                  </a:extLst>
                </a:gridCol>
                <a:gridCol w="5835416">
                  <a:extLst>
                    <a:ext uri="{9D8B030D-6E8A-4147-A177-3AD203B41FA5}">
                      <a16:colId xmlns:a16="http://schemas.microsoft.com/office/drawing/2014/main" val="4285334542"/>
                    </a:ext>
                  </a:extLst>
                </a:gridCol>
              </a:tblGrid>
              <a:tr h="71070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功能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2027296"/>
                  </a:ext>
                </a:extLst>
              </a:tr>
              <a:tr h="7107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math.gcd</a:t>
                      </a:r>
                      <a:r>
                        <a:rPr lang="en-US" altLang="zh-CN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2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*integers</a:t>
                      </a:r>
                      <a:r>
                        <a:rPr lang="en-US" altLang="zh-CN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返回给定的整数参数的最大公约数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3557092"/>
                  </a:ext>
                </a:extLst>
              </a:tr>
              <a:tr h="7107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math.isfinite</a:t>
                      </a:r>
                      <a:r>
                        <a:rPr lang="en-US" altLang="zh-CN" sz="2800" dirty="0"/>
                        <a:t>(x)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如果</a:t>
                      </a:r>
                      <a:r>
                        <a:rPr lang="en-US" altLang="zh-CN" sz="2800" dirty="0"/>
                        <a:t>x</a:t>
                      </a:r>
                      <a:r>
                        <a:rPr lang="zh-CN" altLang="en-US" sz="2800" dirty="0"/>
                        <a:t>既不是无穷大也不是</a:t>
                      </a:r>
                      <a:r>
                        <a:rPr lang="en-US" altLang="zh-CN" sz="2800" dirty="0" err="1"/>
                        <a:t>NaN</a:t>
                      </a:r>
                      <a:r>
                        <a:rPr lang="zh-CN" altLang="en-US" sz="2800" dirty="0"/>
                        <a:t>，返回</a:t>
                      </a:r>
                      <a:r>
                        <a:rPr lang="en-US" altLang="zh-CN" sz="2800" dirty="0"/>
                        <a:t>True</a:t>
                      </a:r>
                      <a:r>
                        <a:rPr lang="zh-CN" altLang="en-US" sz="2800" dirty="0"/>
                        <a:t>；否则返回</a:t>
                      </a:r>
                      <a:r>
                        <a:rPr lang="en-US" altLang="zh-CN" sz="2800" dirty="0"/>
                        <a:t>False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5466728"/>
                  </a:ext>
                </a:extLst>
              </a:tr>
              <a:tr h="7107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math.isinf</a:t>
                      </a:r>
                      <a:r>
                        <a:rPr lang="en-US" altLang="zh-CN" sz="2800" dirty="0"/>
                        <a:t>(x)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判断</a:t>
                      </a:r>
                      <a:r>
                        <a:rPr lang="en-US" altLang="zh-CN" sz="2800" dirty="0"/>
                        <a:t>x</a:t>
                      </a:r>
                      <a:r>
                        <a:rPr lang="zh-CN" altLang="en-US" sz="2800" dirty="0"/>
                        <a:t>是否正负无穷大，返回</a:t>
                      </a:r>
                      <a:r>
                        <a:rPr lang="en-US" altLang="zh-CN" sz="2800" dirty="0"/>
                        <a:t>True</a:t>
                      </a:r>
                      <a:r>
                        <a:rPr lang="zh-CN" altLang="en-US" sz="2800" dirty="0"/>
                        <a:t>或</a:t>
                      </a:r>
                      <a:r>
                        <a:rPr lang="en-US" altLang="zh-CN" sz="2800" dirty="0"/>
                        <a:t>False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8652303"/>
                  </a:ext>
                </a:extLst>
              </a:tr>
              <a:tr h="7107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math.isnan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800" dirty="0"/>
                        <a:t>(x)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如果</a:t>
                      </a:r>
                      <a:r>
                        <a:rPr lang="en-US" altLang="zh-CN" sz="2800" dirty="0"/>
                        <a:t>x</a:t>
                      </a:r>
                      <a:r>
                        <a:rPr lang="zh-CN" altLang="en-US" sz="2800" dirty="0"/>
                        <a:t>是</a:t>
                      </a:r>
                      <a:r>
                        <a:rPr lang="en-US" altLang="zh-CN" sz="2800" dirty="0" err="1"/>
                        <a:t>NaN</a:t>
                      </a:r>
                      <a:r>
                        <a:rPr lang="en-US" altLang="zh-CN" sz="2800" dirty="0"/>
                        <a:t>(</a:t>
                      </a:r>
                      <a:r>
                        <a:rPr lang="zh-CN" altLang="en-US" sz="2800" dirty="0"/>
                        <a:t>不是数字</a:t>
                      </a:r>
                      <a:r>
                        <a:rPr lang="en-US" altLang="zh-CN" sz="2800" dirty="0"/>
                        <a:t>)</a:t>
                      </a:r>
                      <a:r>
                        <a:rPr lang="zh-CN" altLang="en-US" sz="2800" dirty="0"/>
                        <a:t>，返回</a:t>
                      </a:r>
                      <a:r>
                        <a:rPr lang="en-US" altLang="zh-CN" sz="2800" dirty="0"/>
                        <a:t>True</a:t>
                      </a:r>
                      <a:r>
                        <a:rPr lang="zh-CN" altLang="en-US" sz="2800" dirty="0"/>
                        <a:t>；否则</a:t>
                      </a:r>
                      <a:r>
                        <a:rPr lang="en-US" altLang="zh-CN" sz="2800" dirty="0"/>
                        <a:t>False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1804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378474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400" kern="1200" dirty="0">
                <a:latin typeface="Tahoma" pitchFamily="34" charset="0"/>
                <a:ea typeface="隶书" pitchFamily="49" charset="-122"/>
                <a:cs typeface="+mn-cs"/>
              </a:rPr>
              <a:t>Python</a:t>
            </a:r>
            <a:r>
              <a:rPr lang="zh-CN" altLang="en-US" sz="4400" kern="1200" dirty="0">
                <a:latin typeface="Tahoma" pitchFamily="34" charset="0"/>
                <a:ea typeface="隶书" pitchFamily="49" charset="-122"/>
                <a:cs typeface="+mn-cs"/>
              </a:rPr>
              <a:t>标准库：</a:t>
            </a:r>
            <a:r>
              <a:rPr lang="en-US" altLang="zh-CN" sz="4400" kern="1200" dirty="0">
                <a:latin typeface="Tahoma" pitchFamily="34" charset="0"/>
                <a:ea typeface="隶书" pitchFamily="49" charset="-122"/>
                <a:cs typeface="+mn-cs"/>
              </a:rPr>
              <a:t>math</a:t>
            </a:r>
            <a:r>
              <a:rPr lang="zh-CN" altLang="en-US" sz="4400" kern="1200" dirty="0">
                <a:latin typeface="Tahoma" pitchFamily="34" charset="0"/>
                <a:ea typeface="隶书" pitchFamily="49" charset="-122"/>
                <a:cs typeface="+mn-cs"/>
              </a:rPr>
              <a:t>包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48EF82A9-3BD9-4CA1-AB3F-576F475FE90D}"/>
              </a:ext>
            </a:extLst>
          </p:cNvPr>
          <p:cNvGraphicFramePr>
            <a:graphicFrameLocks noGrp="1"/>
          </p:cNvGraphicFramePr>
          <p:nvPr/>
        </p:nvGraphicFramePr>
        <p:xfrm>
          <a:off x="683566" y="1397000"/>
          <a:ext cx="8136905" cy="48255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08314">
                  <a:extLst>
                    <a:ext uri="{9D8B030D-6E8A-4147-A177-3AD203B41FA5}">
                      <a16:colId xmlns:a16="http://schemas.microsoft.com/office/drawing/2014/main" val="2135339104"/>
                    </a:ext>
                  </a:extLst>
                </a:gridCol>
                <a:gridCol w="5328591">
                  <a:extLst>
                    <a:ext uri="{9D8B030D-6E8A-4147-A177-3AD203B41FA5}">
                      <a16:colId xmlns:a16="http://schemas.microsoft.com/office/drawing/2014/main" val="4285334542"/>
                    </a:ext>
                  </a:extLst>
                </a:gridCol>
              </a:tblGrid>
              <a:tr h="71070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功能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2027296"/>
                  </a:ext>
                </a:extLst>
              </a:tr>
              <a:tr h="7107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math.</a:t>
                      </a:r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isclose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(a, b, *, </a:t>
                      </a:r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rel_tol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=1e-09, </a:t>
                      </a:r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abs_tol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=0.0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若 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 </a:t>
                      </a:r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和 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 </a:t>
                      </a:r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的值比较接近则返回 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，否则返回 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3557092"/>
                  </a:ext>
                </a:extLst>
              </a:tr>
              <a:tr h="7107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math.modf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(x)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返回 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的小数和整数部分。两个结果都带有 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的符号并且是浮点数。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5466728"/>
                  </a:ext>
                </a:extLst>
              </a:tr>
              <a:tr h="710708">
                <a:tc>
                  <a:txBody>
                    <a:bodyPr/>
                    <a:lstStyle/>
                    <a:p>
                      <a:r>
                        <a:rPr lang="en-US" altLang="zh-CN" sz="2800" dirty="0" err="1"/>
                        <a:t>math.nextafter</a:t>
                      </a:r>
                      <a:r>
                        <a:rPr lang="zh-CN" altLang="en-US" sz="2800" dirty="0"/>
                        <a:t>（</a:t>
                      </a:r>
                      <a:r>
                        <a:rPr lang="en-US" altLang="zh-CN" sz="2800" dirty="0" err="1"/>
                        <a:t>x,y</a:t>
                      </a:r>
                      <a:r>
                        <a:rPr lang="en-US" altLang="zh-CN" sz="2800" dirty="0"/>
                        <a:t>)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effectLst/>
                        </a:rPr>
                        <a:t>返回 </a:t>
                      </a:r>
                      <a:r>
                        <a:rPr lang="en-US" altLang="zh-CN" sz="2800" i="1" dirty="0">
                          <a:effectLst/>
                        </a:rPr>
                        <a:t>x</a:t>
                      </a:r>
                      <a:r>
                        <a:rPr lang="en-US" altLang="zh-CN" sz="2800" dirty="0">
                          <a:effectLst/>
                        </a:rPr>
                        <a:t> </a:t>
                      </a:r>
                      <a:r>
                        <a:rPr lang="zh-CN" altLang="en-US" sz="2800" dirty="0">
                          <a:effectLst/>
                        </a:rPr>
                        <a:t>趋向于 </a:t>
                      </a:r>
                      <a:r>
                        <a:rPr lang="en-US" altLang="zh-CN" sz="2800" i="1" dirty="0">
                          <a:effectLst/>
                        </a:rPr>
                        <a:t>y</a:t>
                      </a:r>
                      <a:r>
                        <a:rPr lang="en-US" altLang="zh-CN" sz="2800" dirty="0">
                          <a:effectLst/>
                        </a:rPr>
                        <a:t> </a:t>
                      </a:r>
                      <a:r>
                        <a:rPr lang="zh-CN" altLang="en-US" sz="2800" dirty="0">
                          <a:effectLst/>
                        </a:rPr>
                        <a:t>的最接近的浮点数值。</a:t>
                      </a:r>
                    </a:p>
                    <a:p>
                      <a:r>
                        <a:rPr lang="zh-CN" altLang="en-US" sz="2800" dirty="0">
                          <a:effectLst/>
                        </a:rPr>
                        <a:t>如果 </a:t>
                      </a:r>
                      <a:r>
                        <a:rPr lang="en-US" altLang="zh-CN" sz="2800" i="1" dirty="0">
                          <a:effectLst/>
                        </a:rPr>
                        <a:t>x</a:t>
                      </a:r>
                      <a:r>
                        <a:rPr lang="en-US" altLang="zh-CN" sz="2800" dirty="0">
                          <a:effectLst/>
                        </a:rPr>
                        <a:t> </a:t>
                      </a:r>
                      <a:r>
                        <a:rPr lang="zh-CN" altLang="en-US" sz="2800" dirty="0">
                          <a:effectLst/>
                        </a:rPr>
                        <a:t>等于 </a:t>
                      </a:r>
                      <a:r>
                        <a:rPr lang="en-US" altLang="zh-CN" sz="2800" i="1" dirty="0">
                          <a:effectLst/>
                        </a:rPr>
                        <a:t>y</a:t>
                      </a:r>
                      <a:r>
                        <a:rPr lang="en-US" altLang="zh-CN" sz="2800" dirty="0">
                          <a:effectLst/>
                        </a:rPr>
                        <a:t> </a:t>
                      </a:r>
                      <a:r>
                        <a:rPr lang="zh-CN" altLang="en-US" sz="2800" dirty="0">
                          <a:effectLst/>
                        </a:rPr>
                        <a:t>则返回 </a:t>
                      </a:r>
                      <a:r>
                        <a:rPr lang="en-US" altLang="zh-CN" sz="2800" i="1" dirty="0">
                          <a:effectLst/>
                        </a:rPr>
                        <a:t>y</a:t>
                      </a:r>
                      <a:r>
                        <a:rPr lang="zh-CN" altLang="en-US" sz="2800" dirty="0">
                          <a:effectLst/>
                        </a:rPr>
                        <a:t>。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8652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230580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400" kern="1200" dirty="0">
                <a:latin typeface="Tahoma" pitchFamily="34" charset="0"/>
                <a:ea typeface="隶书" pitchFamily="49" charset="-122"/>
                <a:cs typeface="+mn-cs"/>
              </a:rPr>
              <a:t>Python</a:t>
            </a:r>
            <a:r>
              <a:rPr lang="zh-CN" altLang="en-US" sz="4400" kern="1200" dirty="0">
                <a:latin typeface="Tahoma" pitchFamily="34" charset="0"/>
                <a:ea typeface="隶书" pitchFamily="49" charset="-122"/>
                <a:cs typeface="+mn-cs"/>
              </a:rPr>
              <a:t>标准库：</a:t>
            </a:r>
            <a:r>
              <a:rPr lang="en-US" altLang="zh-CN" sz="4400" kern="1200" dirty="0">
                <a:latin typeface="Tahoma" pitchFamily="34" charset="0"/>
                <a:ea typeface="隶书" pitchFamily="49" charset="-122"/>
                <a:cs typeface="+mn-cs"/>
              </a:rPr>
              <a:t>math</a:t>
            </a:r>
            <a:r>
              <a:rPr lang="zh-CN" altLang="en-US" sz="4400" kern="1200" dirty="0">
                <a:latin typeface="Tahoma" pitchFamily="34" charset="0"/>
                <a:ea typeface="隶书" pitchFamily="49" charset="-122"/>
                <a:cs typeface="+mn-cs"/>
              </a:rPr>
              <a:t>包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48EF82A9-3BD9-4CA1-AB3F-576F475FE90D}"/>
              </a:ext>
            </a:extLst>
          </p:cNvPr>
          <p:cNvGraphicFramePr>
            <a:graphicFrameLocks noGrp="1"/>
          </p:cNvGraphicFramePr>
          <p:nvPr/>
        </p:nvGraphicFramePr>
        <p:xfrm>
          <a:off x="683566" y="1397000"/>
          <a:ext cx="8460434" cy="52522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19975">
                  <a:extLst>
                    <a:ext uri="{9D8B030D-6E8A-4147-A177-3AD203B41FA5}">
                      <a16:colId xmlns:a16="http://schemas.microsoft.com/office/drawing/2014/main" val="2135339104"/>
                    </a:ext>
                  </a:extLst>
                </a:gridCol>
                <a:gridCol w="5540459">
                  <a:extLst>
                    <a:ext uri="{9D8B030D-6E8A-4147-A177-3AD203B41FA5}">
                      <a16:colId xmlns:a16="http://schemas.microsoft.com/office/drawing/2014/main" val="4285334542"/>
                    </a:ext>
                  </a:extLst>
                </a:gridCol>
              </a:tblGrid>
              <a:tr h="71070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功能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2027296"/>
                  </a:ext>
                </a:extLst>
              </a:tr>
              <a:tr h="7107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math.sin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(x)</a:t>
                      </a:r>
                    </a:p>
                    <a:p>
                      <a:pPr algn="ctr"/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math.tan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(x)</a:t>
                      </a:r>
                    </a:p>
                    <a:p>
                      <a:pPr algn="ctr"/>
                      <a:r>
                        <a:rPr lang="en-US" altLang="zh-CN" sz="2800" dirty="0" err="1"/>
                        <a:t>math.degrees</a:t>
                      </a:r>
                      <a:r>
                        <a:rPr lang="en-US" altLang="zh-CN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</a:t>
                      </a:r>
                    </a:p>
                    <a:p>
                      <a:pPr algn="ctr"/>
                      <a:r>
                        <a:rPr lang="en-US" altLang="zh-CN" sz="2800" dirty="0" err="1"/>
                        <a:t>math.radians</a:t>
                      </a:r>
                      <a:r>
                        <a:rPr lang="en-US" altLang="zh-CN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返回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弧度的正弦值</a:t>
                      </a:r>
                      <a:endParaRPr lang="en-US" altLang="zh-CN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返回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弧度的正切值</a:t>
                      </a:r>
                      <a:endParaRPr lang="en-US" altLang="zh-CN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从弧度转度数</a:t>
                      </a:r>
                      <a:endParaRPr lang="en-US" altLang="zh-CN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从度数转弧度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3557092"/>
                  </a:ext>
                </a:extLst>
              </a:tr>
              <a:tr h="7107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math.log</a:t>
                      </a:r>
                      <a:r>
                        <a:rPr lang="en-US" altLang="zh-CN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(x,[base])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使用一个参数，返回 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的自然对数。使用两个参数，返回给定的 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base</a:t>
                      </a:r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的对数 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，计算为 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log(x)/log(base) </a:t>
                      </a:r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5466728"/>
                  </a:ext>
                </a:extLst>
              </a:tr>
              <a:tr h="7107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math.log2</a:t>
                      </a:r>
                      <a:r>
                        <a:rPr lang="en-US" altLang="zh-CN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</a:t>
                      </a:r>
                    </a:p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math.log10(x)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800" i="0" dirty="0">
                          <a:effectLst/>
                        </a:rPr>
                        <a:t>返回 </a:t>
                      </a:r>
                      <a:r>
                        <a:rPr lang="en-US" altLang="zh-CN" sz="2800" i="0" dirty="0">
                          <a:effectLst/>
                        </a:rPr>
                        <a:t>x</a:t>
                      </a:r>
                      <a:r>
                        <a:rPr lang="zh-CN" altLang="en-US" sz="2800" i="0" dirty="0">
                          <a:effectLst/>
                        </a:rPr>
                        <a:t>以</a:t>
                      </a:r>
                      <a:r>
                        <a:rPr lang="en-US" altLang="zh-CN" sz="2800" i="0" dirty="0">
                          <a:effectLst/>
                        </a:rPr>
                        <a:t>2</a:t>
                      </a:r>
                      <a:r>
                        <a:rPr lang="zh-CN" altLang="en-US" sz="2800" i="0" dirty="0">
                          <a:effectLst/>
                        </a:rPr>
                        <a:t>为底的对数</a:t>
                      </a:r>
                      <a:endParaRPr lang="en-US" altLang="zh-CN" sz="2800" i="0" dirty="0">
                        <a:effectLst/>
                      </a:endParaRPr>
                    </a:p>
                    <a:p>
                      <a:r>
                        <a:rPr lang="zh-CN" altLang="en-US" sz="2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返回</a:t>
                      </a:r>
                      <a:r>
                        <a:rPr lang="en-US" altLang="zh-CN" sz="2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CN" altLang="en-US" sz="2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以</a:t>
                      </a:r>
                      <a:r>
                        <a:rPr lang="en-US" altLang="zh-CN" sz="2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zh-CN" altLang="en-US" sz="2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为底的对数</a:t>
                      </a:r>
                      <a:endParaRPr lang="zh-CN" altLang="en-US" sz="28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8652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034115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400" kern="1200" dirty="0">
                <a:latin typeface="Tahoma" pitchFamily="34" charset="0"/>
                <a:ea typeface="隶书" pitchFamily="49" charset="-122"/>
                <a:cs typeface="+mn-cs"/>
              </a:rPr>
              <a:t>PyCharm</a:t>
            </a:r>
            <a:r>
              <a:rPr lang="zh-CN" altLang="en-US" sz="4400" kern="1200" dirty="0">
                <a:latin typeface="Tahoma" pitchFamily="34" charset="0"/>
                <a:ea typeface="隶书" pitchFamily="49" charset="-122"/>
                <a:cs typeface="+mn-cs"/>
              </a:rPr>
              <a:t>查看帮助文档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97FD9CD-F32D-495E-BB1F-1E729C62E0E5}"/>
              </a:ext>
            </a:extLst>
          </p:cNvPr>
          <p:cNvSpPr txBox="1"/>
          <p:nvPr/>
        </p:nvSpPr>
        <p:spPr>
          <a:xfrm>
            <a:off x="546740" y="1311789"/>
            <a:ext cx="78921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SzPct val="100000"/>
            </a:pPr>
            <a:r>
              <a:rPr lang="zh-CN" altLang="en-US" sz="2800" i="0" dirty="0"/>
              <a:t>库函数不用记，用时查。</a:t>
            </a:r>
            <a:r>
              <a:rPr lang="en-US" altLang="zh-CN" sz="2800" i="0" dirty="0"/>
              <a:t>PyCharm</a:t>
            </a:r>
            <a:r>
              <a:rPr lang="zh-CN" altLang="en-US" sz="2800" i="0" dirty="0"/>
              <a:t>查看帮助文档方法：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8A6990-3CFC-4EDF-9E17-795714CA3571}"/>
              </a:ext>
            </a:extLst>
          </p:cNvPr>
          <p:cNvSpPr txBox="1"/>
          <p:nvPr/>
        </p:nvSpPr>
        <p:spPr>
          <a:xfrm>
            <a:off x="624086" y="3056627"/>
            <a:ext cx="7892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SzPct val="100000"/>
              <a:buFont typeface="Wingdings" panose="05000000000000000000" pitchFamily="2" charset="2"/>
              <a:buChar char="p"/>
            </a:pPr>
            <a:r>
              <a:rPr lang="zh-CN" altLang="en-US" sz="2800" i="0" dirty="0"/>
              <a:t> </a:t>
            </a:r>
            <a:r>
              <a:rPr lang="zh-CN" altLang="en-US" sz="2800" b="0" i="0" dirty="0">
                <a:solidFill>
                  <a:srgbClr val="4D4D4D"/>
                </a:solidFill>
                <a:latin typeface="+mn-ea"/>
                <a:ea typeface="+mn-ea"/>
              </a:rPr>
              <a:t>光标放在目标代码上，代码提示，直接弹出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BA7B661-8B23-49ED-9633-624C02ED2923}"/>
              </a:ext>
            </a:extLst>
          </p:cNvPr>
          <p:cNvSpPr txBox="1"/>
          <p:nvPr/>
        </p:nvSpPr>
        <p:spPr>
          <a:xfrm>
            <a:off x="609369" y="3791420"/>
            <a:ext cx="85972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SzPct val="100000"/>
              <a:buFont typeface="Wingdings" panose="05000000000000000000" pitchFamily="2" charset="2"/>
              <a:buChar char="p"/>
            </a:pPr>
            <a:r>
              <a:rPr lang="zh-CN" altLang="en-US" sz="2800" i="0" dirty="0"/>
              <a:t> </a:t>
            </a:r>
            <a:r>
              <a:rPr lang="zh-CN" altLang="en-US" sz="2800" b="0" i="0" dirty="0">
                <a:solidFill>
                  <a:srgbClr val="4D4D4D"/>
                </a:solidFill>
                <a:latin typeface="+mn-ea"/>
                <a:ea typeface="+mn-ea"/>
              </a:rPr>
              <a:t>光标放在目标代码上，单击</a:t>
            </a:r>
            <a:r>
              <a:rPr lang="en-US" altLang="zh-CN" sz="2800" b="0" i="0" dirty="0">
                <a:solidFill>
                  <a:srgbClr val="4D4D4D"/>
                </a:solidFill>
                <a:latin typeface="+mn-ea"/>
                <a:ea typeface="+mn-ea"/>
              </a:rPr>
              <a:t>View-&gt;Quick</a:t>
            </a:r>
          </a:p>
          <a:p>
            <a:pPr>
              <a:buClr>
                <a:srgbClr val="FF0000"/>
              </a:buClr>
              <a:buSzPct val="100000"/>
            </a:pPr>
            <a:r>
              <a:rPr lang="en-US" altLang="zh-CN" sz="2800" b="0" i="0" dirty="0">
                <a:solidFill>
                  <a:srgbClr val="4D4D4D"/>
                </a:solidFill>
                <a:latin typeface="+mn-ea"/>
                <a:ea typeface="+mn-ea"/>
              </a:rPr>
              <a:t>  Definition</a:t>
            </a:r>
            <a:endParaRPr lang="zh-CN" altLang="en-US" sz="2800" b="0" i="0" dirty="0">
              <a:solidFill>
                <a:srgbClr val="4D4D4D"/>
              </a:solidFill>
              <a:latin typeface="+mn-ea"/>
              <a:ea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F87EA9-942E-40DE-A563-3C4D337C705F}"/>
              </a:ext>
            </a:extLst>
          </p:cNvPr>
          <p:cNvSpPr txBox="1"/>
          <p:nvPr/>
        </p:nvSpPr>
        <p:spPr>
          <a:xfrm>
            <a:off x="574675" y="4846848"/>
            <a:ext cx="83686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SzPct val="100000"/>
              <a:buFont typeface="Wingdings" panose="05000000000000000000" pitchFamily="2" charset="2"/>
              <a:buChar char="p"/>
            </a:pPr>
            <a:r>
              <a:rPr lang="zh-CN" altLang="en-US" sz="2800" i="0" dirty="0"/>
              <a:t> </a:t>
            </a:r>
            <a:r>
              <a:rPr lang="en-US" altLang="zh-CN" sz="2800" b="0" i="0" dirty="0">
                <a:latin typeface="+mn-ea"/>
                <a:ea typeface="+mn-ea"/>
              </a:rPr>
              <a:t>python console</a:t>
            </a:r>
            <a:r>
              <a:rPr lang="zh-CN" altLang="en-US" sz="2800" b="0" i="0" dirty="0">
                <a:latin typeface="+mn-ea"/>
                <a:ea typeface="+mn-ea"/>
              </a:rPr>
              <a:t>中输入：</a:t>
            </a:r>
            <a:r>
              <a:rPr lang="en-US" altLang="zh-CN" sz="2800" b="0" i="0" dirty="0">
                <a:latin typeface="+mn-ea"/>
                <a:ea typeface="+mn-ea"/>
              </a:rPr>
              <a:t>help(“</a:t>
            </a:r>
            <a:r>
              <a:rPr lang="zh-CN" altLang="en-US" sz="2800" b="0" i="0" dirty="0">
                <a:latin typeface="+mn-ea"/>
                <a:ea typeface="+mn-ea"/>
              </a:rPr>
              <a:t>模块名或函数名</a:t>
            </a:r>
            <a:r>
              <a:rPr lang="en-US" altLang="zh-CN" sz="2800" b="0" i="0" dirty="0">
                <a:latin typeface="+mn-ea"/>
                <a:ea typeface="+mn-ea"/>
              </a:rPr>
              <a:t>”)</a:t>
            </a:r>
            <a:endParaRPr lang="zh-CN" altLang="en-US" b="0" dirty="0">
              <a:latin typeface="+mn-ea"/>
              <a:ea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AB5FEA-DE80-76EB-6093-AFFAA14F806A}"/>
              </a:ext>
            </a:extLst>
          </p:cNvPr>
          <p:cNvSpPr txBox="1"/>
          <p:nvPr/>
        </p:nvSpPr>
        <p:spPr>
          <a:xfrm>
            <a:off x="628152" y="2356930"/>
            <a:ext cx="79136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800" b="0" i="0" dirty="0">
                <a:solidFill>
                  <a:srgbClr val="4D4D4D"/>
                </a:solidFill>
                <a:effectLst/>
                <a:latin typeface="+mn-ea"/>
                <a:ea typeface="+mn-ea"/>
              </a:rPr>
              <a:t> 按住 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+mn-ea"/>
                <a:ea typeface="+mn-ea"/>
              </a:rPr>
              <a:t>Ctrl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+mn-ea"/>
                <a:ea typeface="+mn-ea"/>
              </a:rPr>
              <a:t>键并点击包名查看该包中所有方法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76F422D-EFEC-7144-6274-1A7354E12B3A}"/>
              </a:ext>
            </a:extLst>
          </p:cNvPr>
          <p:cNvSpPr txBox="1"/>
          <p:nvPr/>
        </p:nvSpPr>
        <p:spPr>
          <a:xfrm>
            <a:off x="624086" y="5793997"/>
            <a:ext cx="8368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SzPct val="100000"/>
              <a:buFont typeface="Wingdings" panose="05000000000000000000" pitchFamily="2" charset="2"/>
              <a:buChar char="p"/>
            </a:pPr>
            <a:r>
              <a:rPr lang="zh-CN" altLang="en-US" sz="2800" b="0" i="0" dirty="0">
                <a:latin typeface="+mn-ea"/>
                <a:ea typeface="+mn-ea"/>
              </a:rPr>
              <a:t> </a:t>
            </a:r>
            <a:r>
              <a:rPr lang="en-US" altLang="zh-CN" sz="2800" b="0" i="0" dirty="0">
                <a:latin typeface="+mn-ea"/>
                <a:ea typeface="+mn-ea"/>
              </a:rPr>
              <a:t>python console</a:t>
            </a:r>
            <a:r>
              <a:rPr lang="zh-CN" altLang="en-US" sz="2800" b="0" i="0" dirty="0">
                <a:latin typeface="+mn-ea"/>
                <a:ea typeface="+mn-ea"/>
              </a:rPr>
              <a:t>中导入包，</a:t>
            </a:r>
            <a:r>
              <a:rPr lang="en-US" altLang="zh-CN" sz="2800" b="0" i="0" dirty="0" err="1">
                <a:latin typeface="+mn-ea"/>
                <a:ea typeface="+mn-ea"/>
              </a:rPr>
              <a:t>dir</a:t>
            </a:r>
            <a:r>
              <a:rPr lang="en-US" altLang="zh-CN" sz="2800" b="0" i="0" dirty="0">
                <a:latin typeface="+mn-ea"/>
                <a:ea typeface="+mn-ea"/>
              </a:rPr>
              <a:t>(</a:t>
            </a:r>
            <a:r>
              <a:rPr lang="zh-CN" altLang="en-US" sz="2800" b="0" i="0" dirty="0">
                <a:latin typeface="+mn-ea"/>
                <a:ea typeface="+mn-ea"/>
              </a:rPr>
              <a:t>包名</a:t>
            </a:r>
            <a:r>
              <a:rPr lang="en-US" altLang="zh-CN" sz="2800" b="0" i="0" dirty="0">
                <a:latin typeface="+mn-ea"/>
                <a:ea typeface="+mn-ea"/>
              </a:rPr>
              <a:t>))</a:t>
            </a:r>
            <a:endParaRPr lang="zh-CN" altLang="en-US" b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2465992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400" kern="1200" dirty="0">
                <a:latin typeface="Tahoma" pitchFamily="34" charset="0"/>
                <a:ea typeface="隶书" pitchFamily="49" charset="-122"/>
                <a:cs typeface="+mn-cs"/>
              </a:rPr>
              <a:t>Python</a:t>
            </a:r>
            <a:r>
              <a:rPr lang="zh-CN" altLang="en-US" sz="4400" kern="1200" dirty="0">
                <a:latin typeface="Tahoma" pitchFamily="34" charset="0"/>
                <a:ea typeface="隶书" pitchFamily="49" charset="-122"/>
                <a:cs typeface="+mn-cs"/>
              </a:rPr>
              <a:t>内置函数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8A6990-3CFC-4EDF-9E17-795714CA3571}"/>
              </a:ext>
            </a:extLst>
          </p:cNvPr>
          <p:cNvSpPr txBox="1"/>
          <p:nvPr/>
        </p:nvSpPr>
        <p:spPr>
          <a:xfrm>
            <a:off x="522087" y="1400842"/>
            <a:ext cx="7892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SzPct val="100000"/>
              <a:buFont typeface="Wingdings" panose="05000000000000000000" pitchFamily="2" charset="2"/>
              <a:buChar char="p"/>
            </a:pPr>
            <a:r>
              <a:rPr lang="zh-CN" altLang="en-US" sz="2800" i="0" dirty="0"/>
              <a:t> </a:t>
            </a:r>
            <a:r>
              <a:rPr lang="en-US" altLang="zh-CN" sz="2800" i="0" dirty="0"/>
              <a:t>help([object])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BA7B661-8B23-49ED-9633-624C02ED2923}"/>
              </a:ext>
            </a:extLst>
          </p:cNvPr>
          <p:cNvSpPr txBox="1"/>
          <p:nvPr/>
        </p:nvSpPr>
        <p:spPr>
          <a:xfrm>
            <a:off x="415765" y="1943168"/>
            <a:ext cx="85487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SzPct val="100000"/>
            </a:pPr>
            <a:r>
              <a:rPr lang="zh-CN" altLang="en-US" sz="2800" i="0" dirty="0"/>
              <a:t> </a:t>
            </a:r>
            <a:r>
              <a:rPr lang="zh-CN" altLang="en-US" sz="2800" i="0" dirty="0">
                <a:solidFill>
                  <a:srgbClr val="FF0000"/>
                </a:solidFill>
              </a:rPr>
              <a:t>功能：</a:t>
            </a:r>
            <a:r>
              <a:rPr lang="zh-CN" altLang="en-US" sz="2800" i="0" dirty="0"/>
              <a:t>启动内置的帮助文档。若没有参数，解释器</a:t>
            </a:r>
            <a:endParaRPr lang="en-US" altLang="zh-CN" sz="2800" i="0" dirty="0"/>
          </a:p>
          <a:p>
            <a:pPr>
              <a:buClr>
                <a:srgbClr val="FF0000"/>
              </a:buClr>
              <a:buSzPct val="100000"/>
            </a:pPr>
            <a:r>
              <a:rPr lang="en-US" altLang="zh-CN" sz="2800" i="0" dirty="0"/>
              <a:t> </a:t>
            </a:r>
            <a:r>
              <a:rPr lang="zh-CN" altLang="en-US" sz="2800" i="0" dirty="0"/>
              <a:t>控制台里会启动交互式帮助系统。如果实参是一个 </a:t>
            </a:r>
            <a:endParaRPr lang="en-US" altLang="zh-CN" sz="2800" i="0" dirty="0"/>
          </a:p>
          <a:p>
            <a:pPr>
              <a:buClr>
                <a:srgbClr val="FF0000"/>
              </a:buClr>
              <a:buSzPct val="100000"/>
            </a:pPr>
            <a:r>
              <a:rPr lang="en-US" altLang="zh-CN" sz="2800" i="0" dirty="0"/>
              <a:t> </a:t>
            </a:r>
            <a:r>
              <a:rPr lang="zh-CN" altLang="en-US" sz="2800" i="0" dirty="0"/>
              <a:t>字符串，则在模块、函数、类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Lucida Grande"/>
              </a:rPr>
              <a:t>、</a:t>
            </a:r>
            <a:r>
              <a:rPr lang="zh-CN" altLang="en-US" sz="2800" i="0" dirty="0"/>
              <a:t>方法、关键字或文档</a:t>
            </a:r>
            <a:endParaRPr lang="en-US" altLang="zh-CN" sz="2800" i="0" dirty="0"/>
          </a:p>
          <a:p>
            <a:pPr>
              <a:buClr>
                <a:srgbClr val="FF0000"/>
              </a:buClr>
              <a:buSzPct val="100000"/>
            </a:pPr>
            <a:r>
              <a:rPr lang="en-US" altLang="zh-CN" sz="2800" i="0" dirty="0"/>
              <a:t> </a:t>
            </a:r>
            <a:r>
              <a:rPr lang="zh-CN" altLang="en-US" sz="2800" i="0" dirty="0"/>
              <a:t>主题中搜索该字符串，并在控制台上打印帮助信息。</a:t>
            </a:r>
          </a:p>
        </p:txBody>
      </p:sp>
    </p:spTree>
    <p:extLst>
      <p:ext uri="{BB962C8B-B14F-4D97-AF65-F5344CB8AC3E}">
        <p14:creationId xmlns:p14="http://schemas.microsoft.com/office/powerpoint/2010/main" val="28911092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400" kern="1200" dirty="0">
                <a:latin typeface="Tahoma" pitchFamily="34" charset="0"/>
                <a:ea typeface="隶书" pitchFamily="49" charset="-122"/>
                <a:cs typeface="+mn-cs"/>
              </a:rPr>
              <a:t>Python</a:t>
            </a:r>
            <a:r>
              <a:rPr lang="zh-CN" altLang="en-US" sz="4400" kern="1200" dirty="0">
                <a:latin typeface="Tahoma" pitchFamily="34" charset="0"/>
                <a:ea typeface="隶书" pitchFamily="49" charset="-122"/>
                <a:cs typeface="+mn-cs"/>
              </a:rPr>
              <a:t>内置函数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8A6990-3CFC-4EDF-9E17-795714CA3571}"/>
              </a:ext>
            </a:extLst>
          </p:cNvPr>
          <p:cNvSpPr txBox="1"/>
          <p:nvPr/>
        </p:nvSpPr>
        <p:spPr>
          <a:xfrm>
            <a:off x="522087" y="1400842"/>
            <a:ext cx="7892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SzPct val="100000"/>
              <a:buFont typeface="Wingdings" panose="05000000000000000000" pitchFamily="2" charset="2"/>
              <a:buChar char="p"/>
            </a:pPr>
            <a:r>
              <a:rPr lang="zh-CN" altLang="en-US" sz="2800" i="0" dirty="0"/>
              <a:t> </a:t>
            </a:r>
            <a:r>
              <a:rPr lang="en-US" altLang="zh-CN" sz="2800" i="0" dirty="0"/>
              <a:t>abs(x)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BA7B661-8B23-49ED-9633-624C02ED2923}"/>
              </a:ext>
            </a:extLst>
          </p:cNvPr>
          <p:cNvSpPr txBox="1"/>
          <p:nvPr/>
        </p:nvSpPr>
        <p:spPr>
          <a:xfrm>
            <a:off x="415765" y="1943168"/>
            <a:ext cx="8548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SzPct val="100000"/>
            </a:pPr>
            <a:r>
              <a:rPr lang="zh-CN" altLang="en-US" sz="2800" i="0" dirty="0"/>
              <a:t> </a:t>
            </a:r>
            <a:r>
              <a:rPr lang="zh-CN" altLang="en-US" sz="2800" i="0" dirty="0">
                <a:solidFill>
                  <a:srgbClr val="FF0000"/>
                </a:solidFill>
              </a:rPr>
              <a:t>功能：</a:t>
            </a:r>
            <a:r>
              <a:rPr lang="zh-CN" altLang="en-US" sz="2800" i="0" dirty="0"/>
              <a:t>返回</a:t>
            </a:r>
            <a:r>
              <a:rPr lang="en-US" altLang="zh-CN" sz="2800" i="0" dirty="0"/>
              <a:t>x</a:t>
            </a:r>
            <a:r>
              <a:rPr lang="zh-CN" altLang="en-US" sz="2800" i="0" dirty="0"/>
              <a:t>的绝对值。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BA5800-CFC5-85DF-5E1B-33524E575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149424"/>
            <a:ext cx="5967644" cy="222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1051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ACEF4BF-0498-A012-4D5E-25A48E8CA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/>
          <a:lstStyle/>
          <a:p>
            <a:pPr algn="ctr"/>
            <a:r>
              <a:rPr lang="en-US" altLang="zh-CN" sz="4400" b="1" kern="1200" dirty="0">
                <a:latin typeface="Tahoma" pitchFamily="34" charset="0"/>
                <a:ea typeface="隶书" pitchFamily="49" charset="-122"/>
                <a:cs typeface="+mn-cs"/>
              </a:rPr>
              <a:t>2.3 </a:t>
            </a:r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数值类型</a:t>
            </a:r>
            <a:r>
              <a:rPr lang="en-US" altLang="zh-CN" sz="4400" b="1" kern="1200" dirty="0">
                <a:latin typeface="Tahoma" pitchFamily="34" charset="0"/>
                <a:ea typeface="隶书" pitchFamily="49" charset="-122"/>
                <a:cs typeface="+mn-cs"/>
              </a:rPr>
              <a:t>:</a:t>
            </a:r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浮点数</a:t>
            </a:r>
            <a:r>
              <a:rPr lang="en-US" altLang="zh-CN" sz="4400" b="1" kern="1200" dirty="0">
                <a:latin typeface="Tahoma" pitchFamily="34" charset="0"/>
                <a:ea typeface="隶书" pitchFamily="49" charset="-122"/>
                <a:cs typeface="+mn-cs"/>
              </a:rPr>
              <a:t>float</a:t>
            </a:r>
            <a:endParaRPr lang="zh-CN" altLang="en-US" sz="4400" b="1" kern="1200" dirty="0">
              <a:latin typeface="Tahoma" pitchFamily="34" charset="0"/>
              <a:ea typeface="隶书" pitchFamily="49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106780-B143-73B8-F1EF-C173554FC03D}"/>
              </a:ext>
            </a:extLst>
          </p:cNvPr>
          <p:cNvSpPr txBox="1"/>
          <p:nvPr/>
        </p:nvSpPr>
        <p:spPr>
          <a:xfrm>
            <a:off x="556186" y="1340768"/>
            <a:ext cx="812027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800" b="0" i="0" dirty="0">
                <a:solidFill>
                  <a:prstClr val="black"/>
                </a:solidFill>
                <a:latin typeface="+mn-ea"/>
                <a:ea typeface="+mn-ea"/>
              </a:rPr>
              <a:t> 浮点数支持小数</a:t>
            </a:r>
            <a:endParaRPr lang="en-US" altLang="zh-CN" sz="2800" b="0" i="0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sz="2800" b="0" i="0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zh-CN" altLang="en-US" sz="2800" b="0" i="0" dirty="0">
                <a:solidFill>
                  <a:prstClr val="black"/>
                </a:solidFill>
                <a:latin typeface="+mn-ea"/>
                <a:ea typeface="+mn-ea"/>
              </a:rPr>
              <a:t>浮点型值可以用十进制或科学计数法表示，由</a:t>
            </a:r>
            <a:endParaRPr lang="en-US" altLang="zh-CN" sz="2800" b="0" i="0" dirty="0">
              <a:solidFill>
                <a:prstClr val="black"/>
              </a:solidFill>
              <a:latin typeface="+mn-ea"/>
              <a:ea typeface="+mn-ea"/>
            </a:endParaRPr>
          </a:p>
          <a:p>
            <a:pPr>
              <a:buClr>
                <a:srgbClr val="FF0000"/>
              </a:buClr>
            </a:pPr>
            <a:r>
              <a:rPr lang="en-US" altLang="zh-CN" sz="2800" b="0" i="0" dirty="0">
                <a:solidFill>
                  <a:prstClr val="black"/>
                </a:solidFill>
                <a:latin typeface="+mn-ea"/>
                <a:ea typeface="+mn-ea"/>
              </a:rPr>
              <a:t>   </a:t>
            </a:r>
            <a:r>
              <a:rPr lang="zh-CN" altLang="en-US" sz="2800" b="0" i="0" dirty="0">
                <a:solidFill>
                  <a:prstClr val="black"/>
                </a:solidFill>
                <a:latin typeface="+mn-ea"/>
                <a:ea typeface="+mn-ea"/>
              </a:rPr>
              <a:t>数码</a:t>
            </a:r>
            <a:r>
              <a:rPr lang="en-US" altLang="zh-CN" sz="2800" b="0" i="0" dirty="0">
                <a:solidFill>
                  <a:prstClr val="black"/>
                </a:solidFill>
                <a:latin typeface="+mn-ea"/>
                <a:ea typeface="+mn-ea"/>
              </a:rPr>
              <a:t>0~ 9</a:t>
            </a:r>
            <a:r>
              <a:rPr lang="zh-CN" altLang="en-US" sz="2800" b="0" i="0" dirty="0">
                <a:solidFill>
                  <a:prstClr val="black"/>
                </a:solidFill>
                <a:latin typeface="+mn-ea"/>
                <a:ea typeface="+mn-ea"/>
              </a:rPr>
              <a:t>和小数点组成</a:t>
            </a:r>
            <a:endParaRPr lang="en-US" altLang="zh-CN" sz="2800" b="0" i="0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800" b="0" i="0" dirty="0">
                <a:latin typeface="+mn-ea"/>
                <a:ea typeface="+mn-ea"/>
              </a:rPr>
              <a:t>科学计数法：</a:t>
            </a:r>
            <a:r>
              <a:rPr lang="en-US" altLang="zh-CN" sz="2800" b="0" i="0" dirty="0">
                <a:latin typeface="+mn-ea"/>
                <a:ea typeface="+mn-ea"/>
              </a:rPr>
              <a:t>1.23x10</a:t>
            </a:r>
            <a:r>
              <a:rPr lang="en-US" altLang="zh-CN" sz="2800" b="0" i="0" baseline="30000" dirty="0">
                <a:latin typeface="+mn-ea"/>
                <a:ea typeface="+mn-ea"/>
              </a:rPr>
              <a:t>9</a:t>
            </a:r>
            <a:r>
              <a:rPr lang="zh-CN" altLang="zh-CN" sz="2800" b="0" i="0" dirty="0">
                <a:latin typeface="+mn-ea"/>
                <a:ea typeface="+mn-ea"/>
              </a:rPr>
              <a:t>就是</a:t>
            </a:r>
            <a:r>
              <a:rPr lang="en-US" altLang="zh-CN" sz="2800" b="0" i="0" dirty="0">
                <a:latin typeface="+mn-ea"/>
                <a:ea typeface="+mn-ea"/>
              </a:rPr>
              <a:t>1.23e9</a:t>
            </a:r>
            <a:r>
              <a:rPr lang="zh-CN" altLang="en-US" sz="2800" b="0" i="0" dirty="0">
                <a:latin typeface="+mn-ea"/>
                <a:ea typeface="+mn-ea"/>
              </a:rPr>
              <a:t>、</a:t>
            </a:r>
            <a:r>
              <a:rPr lang="en-US" altLang="zh-CN" sz="2800" b="0" i="0" dirty="0">
                <a:latin typeface="+mn-ea"/>
                <a:ea typeface="+mn-ea"/>
              </a:rPr>
              <a:t>1.23E9</a:t>
            </a:r>
          </a:p>
          <a:p>
            <a:pPr>
              <a:buClr>
                <a:srgbClr val="FF0000"/>
              </a:buClr>
            </a:pPr>
            <a:r>
              <a:rPr lang="en-US" altLang="zh-CN" sz="2800" b="0" i="0" dirty="0">
                <a:latin typeface="+mn-ea"/>
                <a:ea typeface="+mn-ea"/>
              </a:rPr>
              <a:t>   "e"</a:t>
            </a:r>
            <a:r>
              <a:rPr lang="zh-CN" altLang="zh-CN" sz="2800" b="0" i="0" dirty="0">
                <a:latin typeface="+mn-ea"/>
                <a:ea typeface="+mn-ea"/>
              </a:rPr>
              <a:t>的前后都不能空，</a:t>
            </a:r>
            <a:r>
              <a:rPr lang="en-US" altLang="zh-CN" sz="2800" b="0" i="0" dirty="0">
                <a:latin typeface="+mn-ea"/>
                <a:ea typeface="+mn-ea"/>
              </a:rPr>
              <a:t>“e”</a:t>
            </a:r>
            <a:r>
              <a:rPr lang="zh-CN" altLang="zh-CN" sz="2800" b="0" i="0" dirty="0">
                <a:latin typeface="+mn-ea"/>
                <a:ea typeface="+mn-ea"/>
              </a:rPr>
              <a:t>的后面要整数。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p"/>
            </a:pPr>
            <a:endParaRPr lang="zh-CN" altLang="en-US" sz="2800" b="0" i="0" dirty="0">
              <a:latin typeface="+mn-ea"/>
              <a:ea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067F4D5-9E87-A719-1AFC-AE607B8F8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018424"/>
            <a:ext cx="5328592" cy="207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002426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5318" y="1183305"/>
            <a:ext cx="7467600" cy="4405935"/>
          </a:xfrm>
        </p:spPr>
        <p:txBody>
          <a:bodyPr>
            <a:normAutofit/>
          </a:bodyPr>
          <a:lstStyle/>
          <a:p>
            <a:r>
              <a:rPr lang="zh-CN" altLang="en-US" dirty="0"/>
              <a:t>浮点数运算有误差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7A702A1-3364-4B1C-AF26-FB55903FF23F}"/>
              </a:ext>
            </a:extLst>
          </p:cNvPr>
          <p:cNvSpPr txBox="1"/>
          <p:nvPr/>
        </p:nvSpPr>
        <p:spPr>
          <a:xfrm>
            <a:off x="606225" y="5732630"/>
            <a:ext cx="475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>
                <a:solidFill>
                  <a:srgbClr val="FF0000"/>
                </a:solidFill>
              </a:rPr>
              <a:t>浮点数整除结果还是浮点数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DD2A8E1-1C42-45FD-AAC9-A9E3C45C4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225" y="1792724"/>
            <a:ext cx="6455814" cy="3724508"/>
          </a:xfrm>
          <a:prstGeom prst="rect">
            <a:avLst/>
          </a:prstGeom>
        </p:spPr>
      </p:pic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06BEE755-BEF4-4014-8773-070454B2F5B8}"/>
              </a:ext>
            </a:extLst>
          </p:cNvPr>
          <p:cNvSpPr/>
          <p:nvPr/>
        </p:nvSpPr>
        <p:spPr bwMode="auto">
          <a:xfrm>
            <a:off x="5724128" y="1077634"/>
            <a:ext cx="2813647" cy="1430179"/>
          </a:xfrm>
          <a:prstGeom prst="wedgeRoundRectCallout">
            <a:avLst>
              <a:gd name="adj1" fmla="val -74481"/>
              <a:gd name="adj2" fmla="val 15622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==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，关系运算符，判相等。目前了解，用不到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58ADB4BD-785E-ED75-E9AA-67CDFF71A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/>
          <a:lstStyle/>
          <a:p>
            <a:pPr algn="ctr"/>
            <a:r>
              <a:rPr lang="en-US" altLang="zh-CN" sz="4400" b="1" kern="1200" dirty="0">
                <a:latin typeface="Tahoma" pitchFamily="34" charset="0"/>
                <a:ea typeface="隶书" pitchFamily="49" charset="-122"/>
                <a:cs typeface="+mn-cs"/>
              </a:rPr>
              <a:t>2.3 </a:t>
            </a:r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数值类型</a:t>
            </a:r>
            <a:r>
              <a:rPr lang="en-US" altLang="zh-CN" sz="4400" b="1" kern="1200" dirty="0">
                <a:latin typeface="Tahoma" pitchFamily="34" charset="0"/>
                <a:ea typeface="隶书" pitchFamily="49" charset="-122"/>
                <a:cs typeface="+mn-cs"/>
              </a:rPr>
              <a:t>:</a:t>
            </a:r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浮点数</a:t>
            </a:r>
            <a:r>
              <a:rPr lang="en-US" altLang="zh-CN" sz="4400" b="1" kern="1200" dirty="0">
                <a:latin typeface="Tahoma" pitchFamily="34" charset="0"/>
                <a:ea typeface="隶书" pitchFamily="49" charset="-122"/>
                <a:cs typeface="+mn-cs"/>
              </a:rPr>
              <a:t>float</a:t>
            </a:r>
            <a:endParaRPr lang="zh-CN" altLang="en-US" sz="4400" b="1" kern="1200" dirty="0">
              <a:latin typeface="Tahoma" pitchFamily="34" charset="0"/>
              <a:ea typeface="隶书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38077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kern="1200" dirty="0">
                <a:latin typeface="Tahoma" pitchFamily="34" charset="0"/>
                <a:ea typeface="隶书" pitchFamily="49" charset="-122"/>
                <a:cs typeface="+mn-cs"/>
              </a:rPr>
              <a:t>Python</a:t>
            </a:r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内置函数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5318" y="1183305"/>
            <a:ext cx="8370082" cy="4405935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divmod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 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b="1" dirty="0"/>
              <a:t>功能：</a:t>
            </a:r>
            <a:r>
              <a:rPr lang="zh-CN" altLang="en-US" dirty="0"/>
              <a:t>返回一个包含商和余数的元组</a:t>
            </a:r>
            <a:r>
              <a:rPr lang="en-US" altLang="zh-CN" dirty="0"/>
              <a:t>(a // b, a % b)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5988C0ED-8C19-4264-AACF-1F99917A7979}"/>
              </a:ext>
            </a:extLst>
          </p:cNvPr>
          <p:cNvSpPr/>
          <p:nvPr/>
        </p:nvSpPr>
        <p:spPr bwMode="auto">
          <a:xfrm>
            <a:off x="4302069" y="4991885"/>
            <a:ext cx="4694631" cy="1430179"/>
          </a:xfrm>
          <a:prstGeom prst="wedgeRoundRectCallout">
            <a:avLst>
              <a:gd name="adj1" fmla="val 16270"/>
              <a:gd name="adj2" fmla="val -46722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元组不用理解。知道返回两个数</a:t>
            </a:r>
            <a:r>
              <a:rPr lang="en-US" altLang="zh-CN" sz="2800" i="0" dirty="0"/>
              <a:t>: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整除，余数即可。可使用序列赋值得到结果。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D8DF48B-41B7-4037-A215-D955E996C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77" y="2276872"/>
            <a:ext cx="7037784" cy="259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522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A5D89AC-C446-AB42-2260-BC4D850E9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795" y="1897266"/>
            <a:ext cx="9879628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print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3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)               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  <a:t># 输出3，以\n结束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print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4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)               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  <a:t># 输出4，以\n结束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print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  <a:t>'hello world'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)   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  <a:t># 输出串hello world , 以\n结束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print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3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,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4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,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5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)           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  <a:t># 输出3 4 5,以空格分隔，以\n结束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print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3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,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4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,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5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,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+mn-ea"/>
                <a:ea typeface="+mn-ea"/>
              </a:rPr>
              <a:t>sep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=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  <a:t>'#'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,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+mn-ea"/>
                <a:ea typeface="+mn-ea"/>
              </a:rPr>
              <a:t>end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=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  <a:t>','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) 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  <a:t># 输出3#4#5,,以#分隔，以,结束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print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  <a:t>"hello world"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)         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  <a:t># 在5,后输出hellow world,以\n结束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输出函数</a:t>
            </a:r>
            <a:r>
              <a:rPr lang="en-US" altLang="zh-CN" sz="4400" b="1" kern="1200" dirty="0">
                <a:latin typeface="Tahoma" pitchFamily="34" charset="0"/>
                <a:ea typeface="隶书" pitchFamily="49" charset="-122"/>
                <a:cs typeface="+mn-cs"/>
              </a:rPr>
              <a:t>print</a:t>
            </a:r>
            <a:endParaRPr lang="zh-CN" altLang="en-US" sz="4400" b="1" kern="1200" dirty="0">
              <a:latin typeface="Tahoma" pitchFamily="34" charset="0"/>
              <a:ea typeface="隶书" pitchFamily="49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3508" y="1268761"/>
            <a:ext cx="8001000" cy="53092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例</a:t>
            </a:r>
            <a:r>
              <a:rPr lang="en-US" altLang="zh-CN" dirty="0">
                <a:solidFill>
                  <a:srgbClr val="FF0000"/>
                </a:solidFill>
              </a:rPr>
              <a:t>2.1  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4AD1750-6E4F-4597-B1B0-1D0DAF52C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4575404"/>
            <a:ext cx="3400425" cy="203835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7FEA511-50E8-446F-8C6D-F418DD7C7B48}"/>
              </a:ext>
            </a:extLst>
          </p:cNvPr>
          <p:cNvSpPr txBox="1"/>
          <p:nvPr/>
        </p:nvSpPr>
        <p:spPr>
          <a:xfrm>
            <a:off x="873160" y="5084934"/>
            <a:ext cx="191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>
                <a:solidFill>
                  <a:srgbClr val="FF0000"/>
                </a:solidFill>
              </a:rPr>
              <a:t>运行结果</a:t>
            </a:r>
          </a:p>
        </p:txBody>
      </p:sp>
      <p:sp>
        <p:nvSpPr>
          <p:cNvPr id="13" name="对话气泡: 圆角矩形 12">
            <a:extLst>
              <a:ext uri="{FF2B5EF4-FFF2-40B4-BE49-F238E27FC236}">
                <a16:creationId xmlns:a16="http://schemas.microsoft.com/office/drawing/2014/main" id="{6AE80D61-8543-4B7C-A575-18C3C263DF94}"/>
              </a:ext>
            </a:extLst>
          </p:cNvPr>
          <p:cNvSpPr/>
          <p:nvPr/>
        </p:nvSpPr>
        <p:spPr bwMode="auto">
          <a:xfrm>
            <a:off x="4644008" y="1268760"/>
            <a:ext cx="2520280" cy="1152128"/>
          </a:xfrm>
          <a:prstGeom prst="wedgeRoundRectCallout">
            <a:avLst>
              <a:gd name="adj1" fmla="val -138013"/>
              <a:gd name="adj2" fmla="val 77515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对话气泡: 圆角矩形 13">
            <a:extLst>
              <a:ext uri="{FF2B5EF4-FFF2-40B4-BE49-F238E27FC236}">
                <a16:creationId xmlns:a16="http://schemas.microsoft.com/office/drawing/2014/main" id="{DC94BE43-FEAD-4D6C-B7FF-3F3E071C8C93}"/>
              </a:ext>
            </a:extLst>
          </p:cNvPr>
          <p:cNvSpPr/>
          <p:nvPr/>
        </p:nvSpPr>
        <p:spPr bwMode="auto">
          <a:xfrm>
            <a:off x="4571940" y="1078657"/>
            <a:ext cx="3509392" cy="1532334"/>
          </a:xfrm>
          <a:prstGeom prst="wedgeRoundRectCallout">
            <a:avLst>
              <a:gd name="adj1" fmla="val -95077"/>
              <a:gd name="adj2" fmla="val 126214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i="0" dirty="0"/>
              <a:t>字符串，以单引号、双引号或三引号括起来的字符序列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58769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ACEF4BF-0498-A012-4D5E-25A48E8CA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/>
          <a:lstStyle/>
          <a:p>
            <a:pPr algn="ctr"/>
            <a:r>
              <a:rPr lang="en-US" altLang="zh-CN" sz="4400" b="1" kern="1200" dirty="0">
                <a:latin typeface="Tahoma" pitchFamily="34" charset="0"/>
                <a:ea typeface="隶书" pitchFamily="49" charset="-122"/>
                <a:cs typeface="+mn-cs"/>
              </a:rPr>
              <a:t>2.3 </a:t>
            </a:r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数值类型</a:t>
            </a:r>
            <a:r>
              <a:rPr lang="en-US" altLang="zh-CN" sz="4400" b="1" kern="1200" dirty="0">
                <a:latin typeface="Tahoma" pitchFamily="34" charset="0"/>
                <a:ea typeface="隶书" pitchFamily="49" charset="-122"/>
                <a:cs typeface="+mn-cs"/>
              </a:rPr>
              <a:t>:</a:t>
            </a:r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布尔型</a:t>
            </a:r>
            <a:r>
              <a:rPr lang="en-US" altLang="zh-CN" sz="4400" b="1" kern="1200" dirty="0">
                <a:latin typeface="Tahoma" pitchFamily="34" charset="0"/>
                <a:ea typeface="隶书" pitchFamily="49" charset="-122"/>
                <a:cs typeface="+mn-cs"/>
              </a:rPr>
              <a:t>bool</a:t>
            </a:r>
            <a:endParaRPr lang="zh-CN" altLang="en-US" sz="4400" b="1" kern="1200" dirty="0">
              <a:latin typeface="Tahoma" pitchFamily="34" charset="0"/>
              <a:ea typeface="隶书" pitchFamily="49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106780-B143-73B8-F1EF-C173554FC03D}"/>
              </a:ext>
            </a:extLst>
          </p:cNvPr>
          <p:cNvSpPr txBox="1"/>
          <p:nvPr/>
        </p:nvSpPr>
        <p:spPr>
          <a:xfrm>
            <a:off x="556186" y="1340768"/>
            <a:ext cx="8587814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800" b="0" i="0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en-US" altLang="zh-CN" sz="2800" b="0" i="0" dirty="0">
                <a:solidFill>
                  <a:prstClr val="black"/>
                </a:solidFill>
                <a:latin typeface="+mn-ea"/>
                <a:ea typeface="+mn-ea"/>
              </a:rPr>
              <a:t>int</a:t>
            </a:r>
            <a:r>
              <a:rPr lang="zh-CN" altLang="en-US" sz="2800" b="0" i="0" dirty="0">
                <a:solidFill>
                  <a:prstClr val="black"/>
                </a:solidFill>
                <a:latin typeface="+mn-ea"/>
                <a:ea typeface="+mn-ea"/>
              </a:rPr>
              <a:t>的子类</a:t>
            </a:r>
            <a:endParaRPr lang="en-US" altLang="zh-CN" sz="2800" b="0" i="0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sz="2800" b="0" i="0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zh-CN" altLang="en-US" sz="2800" b="0" i="0" dirty="0">
                <a:solidFill>
                  <a:prstClr val="black"/>
                </a:solidFill>
                <a:latin typeface="+mn-ea"/>
                <a:ea typeface="+mn-ea"/>
              </a:rPr>
              <a:t>取值：</a:t>
            </a:r>
            <a:r>
              <a:rPr lang="en-US" altLang="zh-CN" sz="2800" b="0" i="0" dirty="0">
                <a:solidFill>
                  <a:prstClr val="black"/>
                </a:solidFill>
                <a:latin typeface="+mn-ea"/>
                <a:ea typeface="+mn-ea"/>
              </a:rPr>
              <a:t>True</a:t>
            </a:r>
            <a:r>
              <a:rPr lang="zh-CN" altLang="en-US" sz="2800" b="0" i="0" dirty="0">
                <a:solidFill>
                  <a:prstClr val="black"/>
                </a:solidFill>
                <a:latin typeface="+mn-ea"/>
                <a:ea typeface="+mn-ea"/>
              </a:rPr>
              <a:t>或</a:t>
            </a:r>
            <a:r>
              <a:rPr lang="en-US" altLang="zh-CN" sz="2800" b="0" i="0" dirty="0">
                <a:solidFill>
                  <a:prstClr val="black"/>
                </a:solidFill>
                <a:latin typeface="+mn-ea"/>
                <a:ea typeface="+mn-ea"/>
              </a:rPr>
              <a:t>False</a:t>
            </a:r>
            <a:r>
              <a:rPr lang="zh-CN" altLang="en-US" sz="2800" b="0" i="0" dirty="0">
                <a:solidFill>
                  <a:prstClr val="black"/>
                </a:solidFill>
                <a:latin typeface="+mn-ea"/>
                <a:ea typeface="+mn-ea"/>
              </a:rPr>
              <a:t>。</a:t>
            </a:r>
            <a:endParaRPr lang="en-US" altLang="zh-CN" sz="2800" b="0" i="0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sz="2800" b="0" i="0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zh-CN" altLang="en-US" sz="2800" b="0" i="0" dirty="0">
                <a:solidFill>
                  <a:prstClr val="black"/>
                </a:solidFill>
                <a:latin typeface="+mn-ea"/>
                <a:ea typeface="+mn-ea"/>
              </a:rPr>
              <a:t>所有空或</a:t>
            </a:r>
            <a:r>
              <a:rPr lang="en-US" altLang="zh-CN" sz="2800" b="0" i="0" dirty="0">
                <a:solidFill>
                  <a:prstClr val="black"/>
                </a:solidFill>
                <a:latin typeface="+mn-ea"/>
                <a:ea typeface="+mn-ea"/>
              </a:rPr>
              <a:t>0</a:t>
            </a:r>
            <a:r>
              <a:rPr lang="zh-CN" altLang="en-US" sz="2800" b="0" i="0" dirty="0">
                <a:solidFill>
                  <a:prstClr val="black"/>
                </a:solidFill>
                <a:latin typeface="+mn-ea"/>
                <a:ea typeface="+mn-ea"/>
              </a:rPr>
              <a:t>都是</a:t>
            </a:r>
            <a:r>
              <a:rPr lang="en-US" altLang="zh-CN" sz="2800" b="0" i="0" dirty="0">
                <a:solidFill>
                  <a:prstClr val="black"/>
                </a:solidFill>
                <a:latin typeface="+mn-ea"/>
                <a:ea typeface="+mn-ea"/>
              </a:rPr>
              <a:t>False, </a:t>
            </a:r>
            <a:r>
              <a:rPr lang="zh-CN" altLang="en-US" sz="2800" b="0" i="0" dirty="0">
                <a:solidFill>
                  <a:prstClr val="black"/>
                </a:solidFill>
                <a:latin typeface="+mn-ea"/>
                <a:ea typeface="+mn-ea"/>
              </a:rPr>
              <a:t>所有非空或非零都是</a:t>
            </a:r>
            <a:r>
              <a:rPr lang="en-US" altLang="zh-CN" sz="2800" b="0" i="0" dirty="0">
                <a:solidFill>
                  <a:prstClr val="black"/>
                </a:solidFill>
                <a:latin typeface="+mn-ea"/>
                <a:ea typeface="+mn-ea"/>
              </a:rPr>
              <a:t>True</a:t>
            </a:r>
            <a:r>
              <a:rPr lang="zh-CN" altLang="en-US" sz="2800" b="0" i="0" dirty="0">
                <a:solidFill>
                  <a:prstClr val="black"/>
                </a:solidFill>
                <a:latin typeface="+mn-ea"/>
                <a:ea typeface="+mn-ea"/>
              </a:rPr>
              <a:t>。</a:t>
            </a:r>
            <a:endParaRPr lang="en-US" altLang="zh-CN" sz="2800" b="0" i="0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p"/>
            </a:pPr>
            <a:endParaRPr lang="en-US" altLang="zh-CN" sz="2800" b="0" i="0" dirty="0">
              <a:latin typeface="+mn-ea"/>
              <a:ea typeface="+mn-ea"/>
            </a:endParaRP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sz="2800" b="0" i="0" dirty="0">
                <a:latin typeface="+mn-ea"/>
                <a:ea typeface="+mn-ea"/>
              </a:rPr>
              <a:t>Python</a:t>
            </a:r>
            <a:r>
              <a:rPr lang="zh-CN" altLang="en-US" sz="2800" b="0" i="0" dirty="0">
                <a:latin typeface="+mn-ea"/>
                <a:ea typeface="+mn-ea"/>
              </a:rPr>
              <a:t>内置函数</a:t>
            </a:r>
            <a:r>
              <a:rPr lang="en-US" altLang="zh-CN" sz="2800" b="0" i="0" dirty="0">
                <a:latin typeface="+mn-ea"/>
                <a:ea typeface="+mn-ea"/>
              </a:rPr>
              <a:t>: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bool([x])</a:t>
            </a:r>
          </a:p>
          <a:p>
            <a:pPr marL="0" indent="0">
              <a:buNone/>
            </a:pPr>
            <a:r>
              <a:rPr lang="en-US" altLang="zh-CN" sz="4000" dirty="0"/>
              <a:t>   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功能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:</a:t>
            </a:r>
            <a:r>
              <a:rPr lang="zh-CN" altLang="en-US" sz="2800" b="0" i="0" dirty="0">
                <a:latin typeface="+mn-ea"/>
                <a:ea typeface="+mn-ea"/>
              </a:rPr>
              <a:t>返回布尔值。如果</a:t>
            </a:r>
            <a:r>
              <a:rPr lang="en-US" altLang="zh-CN" sz="2800" b="0" i="0" dirty="0">
                <a:latin typeface="+mn-ea"/>
                <a:ea typeface="+mn-ea"/>
              </a:rPr>
              <a:t>x</a:t>
            </a:r>
            <a:r>
              <a:rPr lang="zh-CN" altLang="en-US" sz="2800" b="0" i="0" dirty="0">
                <a:latin typeface="+mn-ea"/>
                <a:ea typeface="+mn-ea"/>
              </a:rPr>
              <a:t>为</a:t>
            </a:r>
            <a:r>
              <a:rPr lang="en-US" altLang="zh-CN" sz="2800" b="0" i="0" dirty="0">
                <a:latin typeface="+mn-ea"/>
                <a:ea typeface="+mn-ea"/>
              </a:rPr>
              <a:t>False</a:t>
            </a:r>
            <a:r>
              <a:rPr lang="zh-CN" altLang="en-US" sz="2800" b="0" i="0" dirty="0">
                <a:latin typeface="+mn-ea"/>
                <a:ea typeface="+mn-ea"/>
              </a:rPr>
              <a:t>或</a:t>
            </a:r>
            <a:r>
              <a:rPr lang="en-US" altLang="zh-CN" sz="2800" b="0" i="0" dirty="0">
                <a:latin typeface="+mn-ea"/>
                <a:ea typeface="+mn-ea"/>
              </a:rPr>
              <a:t>0</a:t>
            </a:r>
            <a:r>
              <a:rPr lang="zh-CN" altLang="en-US" sz="2800" b="0" i="0" dirty="0">
                <a:latin typeface="+mn-ea"/>
                <a:ea typeface="+mn-ea"/>
              </a:rPr>
              <a:t>或空</a:t>
            </a:r>
            <a:r>
              <a:rPr lang="en-US" altLang="zh-CN" sz="2800" b="0" i="0" dirty="0">
                <a:latin typeface="+mn-ea"/>
                <a:ea typeface="+mn-ea"/>
              </a:rPr>
              <a:t>(None)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endParaRPr lang="en-US" altLang="zh-CN" sz="2800" b="0" i="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2800" b="0" i="0" dirty="0">
                <a:latin typeface="+mn-ea"/>
                <a:ea typeface="+mn-ea"/>
              </a:rPr>
              <a:t>       </a:t>
            </a:r>
            <a:r>
              <a:rPr lang="zh-CN" altLang="en-US" sz="2800" b="0" i="0" dirty="0">
                <a:latin typeface="+mn-ea"/>
                <a:ea typeface="+mn-ea"/>
              </a:rPr>
              <a:t>返回</a:t>
            </a:r>
            <a:r>
              <a:rPr lang="en-US" altLang="zh-CN" sz="2800" b="0" i="0" dirty="0">
                <a:latin typeface="+mn-ea"/>
                <a:ea typeface="+mn-ea"/>
              </a:rPr>
              <a:t>False</a:t>
            </a:r>
            <a:r>
              <a:rPr lang="zh-CN" altLang="en-US" sz="2800" b="0" i="0" dirty="0">
                <a:latin typeface="+mn-ea"/>
                <a:ea typeface="+mn-ea"/>
              </a:rPr>
              <a:t>；否则返回</a:t>
            </a:r>
            <a:r>
              <a:rPr lang="en-US" altLang="zh-CN" sz="2800" b="0" i="0" dirty="0">
                <a:latin typeface="+mn-ea"/>
                <a:ea typeface="+mn-ea"/>
              </a:rPr>
              <a:t>True</a:t>
            </a:r>
            <a:r>
              <a:rPr lang="zh-CN" altLang="en-US" sz="2800" b="0" i="0" dirty="0">
                <a:latin typeface="+mn-ea"/>
                <a:ea typeface="+mn-ea"/>
              </a:rPr>
              <a:t>。</a:t>
            </a:r>
            <a:endParaRPr lang="en-US" altLang="zh-CN" sz="2800" b="0" i="0" dirty="0">
              <a:latin typeface="+mn-ea"/>
              <a:ea typeface="+mn-ea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p"/>
            </a:pP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9ED0FE-95BD-0984-3CA8-C694508B6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905" y="4960332"/>
            <a:ext cx="8480443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print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bool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(),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bool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4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),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bool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0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),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bool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0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+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0j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),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bool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None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))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755F150-E330-6989-983E-EEEA215AF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57" y="5673717"/>
            <a:ext cx="6696744" cy="56359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56012B7-24B8-8260-D21E-5E671C7E930D}"/>
              </a:ext>
            </a:extLst>
          </p:cNvPr>
          <p:cNvSpPr txBox="1"/>
          <p:nvPr/>
        </p:nvSpPr>
        <p:spPr>
          <a:xfrm>
            <a:off x="663557" y="4437112"/>
            <a:ext cx="1676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2.4</a:t>
            </a:r>
            <a:endParaRPr lang="zh-CN" altLang="en-US" sz="2800" b="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6610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ACEF4BF-0498-A012-4D5E-25A48E8CA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/>
          <a:lstStyle/>
          <a:p>
            <a:pPr algn="ctr"/>
            <a:r>
              <a:rPr lang="en-US" altLang="zh-CN" sz="4400" b="1" kern="1200" dirty="0">
                <a:latin typeface="Tahoma" pitchFamily="34" charset="0"/>
                <a:ea typeface="隶书" pitchFamily="49" charset="-122"/>
                <a:cs typeface="+mn-cs"/>
              </a:rPr>
              <a:t>2.3 </a:t>
            </a:r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数值类型</a:t>
            </a:r>
            <a:r>
              <a:rPr lang="en-US" altLang="zh-CN" sz="4400" b="1" kern="1200" dirty="0">
                <a:latin typeface="Tahoma" pitchFamily="34" charset="0"/>
                <a:ea typeface="隶书" pitchFamily="49" charset="-122"/>
                <a:cs typeface="+mn-cs"/>
              </a:rPr>
              <a:t>:</a:t>
            </a:r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布尔型</a:t>
            </a:r>
            <a:r>
              <a:rPr lang="en-US" altLang="zh-CN" sz="4400" b="1" kern="1200" dirty="0">
                <a:latin typeface="Tahoma" pitchFamily="34" charset="0"/>
                <a:ea typeface="隶书" pitchFamily="49" charset="-122"/>
                <a:cs typeface="+mn-cs"/>
              </a:rPr>
              <a:t>bool</a:t>
            </a:r>
            <a:endParaRPr lang="zh-CN" altLang="en-US" sz="4400" b="1" kern="1200" dirty="0">
              <a:latin typeface="Tahoma" pitchFamily="34" charset="0"/>
              <a:ea typeface="隶书" pitchFamily="49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56012B7-24B8-8260-D21E-5E671C7E930D}"/>
              </a:ext>
            </a:extLst>
          </p:cNvPr>
          <p:cNvSpPr txBox="1"/>
          <p:nvPr/>
        </p:nvSpPr>
        <p:spPr>
          <a:xfrm>
            <a:off x="636212" y="1268760"/>
            <a:ext cx="1676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2.5</a:t>
            </a:r>
            <a:endParaRPr lang="zh-CN" altLang="en-US" sz="2800" b="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08C9774-25FF-423B-397A-4C2D7CE03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212" y="1916832"/>
            <a:ext cx="8263801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True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),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2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+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True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,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False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),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2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+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False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)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319D5F2-1D46-555B-7BF3-00889EDDF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75" y="2887868"/>
            <a:ext cx="3061221" cy="97959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DE8318D-5ABA-D3CC-3837-868D45C36E81}"/>
              </a:ext>
            </a:extLst>
          </p:cNvPr>
          <p:cNvSpPr txBox="1"/>
          <p:nvPr/>
        </p:nvSpPr>
        <p:spPr>
          <a:xfrm>
            <a:off x="827584" y="4701737"/>
            <a:ext cx="7325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Python</a:t>
            </a:r>
            <a:r>
              <a:rPr lang="zh-CN" altLang="en-US" sz="2800" b="0" i="0" dirty="0">
                <a:latin typeface="+mn-ea"/>
                <a:ea typeface="+mn-ea"/>
              </a:rPr>
              <a:t>中</a:t>
            </a:r>
            <a:r>
              <a:rPr lang="en-US" altLang="zh-CN" sz="2800" b="0" i="0" dirty="0">
                <a:latin typeface="+mn-ea"/>
                <a:ea typeface="+mn-ea"/>
              </a:rPr>
              <a:t>True</a:t>
            </a:r>
            <a:r>
              <a:rPr lang="zh-CN" altLang="en-US" sz="2800" b="0" i="0" dirty="0">
                <a:latin typeface="+mn-ea"/>
                <a:ea typeface="+mn-ea"/>
              </a:rPr>
              <a:t>为</a:t>
            </a:r>
            <a:r>
              <a:rPr lang="en-US" altLang="zh-CN" sz="2800" b="0" i="0" dirty="0">
                <a:latin typeface="+mn-ea"/>
                <a:ea typeface="+mn-ea"/>
              </a:rPr>
              <a:t>1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False</a:t>
            </a:r>
            <a:r>
              <a:rPr lang="zh-CN" altLang="en-US" sz="2800" b="0" i="0" dirty="0">
                <a:latin typeface="+mn-ea"/>
                <a:ea typeface="+mn-ea"/>
              </a:rPr>
              <a:t>为</a:t>
            </a:r>
            <a:r>
              <a:rPr lang="en-US" altLang="zh-CN" sz="2800" b="0" i="0" dirty="0">
                <a:latin typeface="+mn-ea"/>
                <a:ea typeface="+mn-ea"/>
              </a:rPr>
              <a:t>0.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46945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 animBg="1"/>
      <p:bldP spid="11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ACEF4BF-0498-A012-4D5E-25A48E8CA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368" y="313250"/>
            <a:ext cx="8684195" cy="676275"/>
          </a:xfrm>
        </p:spPr>
        <p:txBody>
          <a:bodyPr/>
          <a:lstStyle/>
          <a:p>
            <a:pPr algn="ctr"/>
            <a:r>
              <a:rPr lang="en-US" altLang="zh-CN" sz="4400" b="1" kern="1200" dirty="0">
                <a:latin typeface="Tahoma" pitchFamily="34" charset="0"/>
                <a:ea typeface="隶书" pitchFamily="49" charset="-122"/>
                <a:cs typeface="+mn-cs"/>
              </a:rPr>
              <a:t>2.3 </a:t>
            </a:r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数值类型</a:t>
            </a:r>
            <a:r>
              <a:rPr lang="en-US" altLang="zh-CN" sz="4400" b="1" kern="1200" dirty="0">
                <a:latin typeface="Tahoma" pitchFamily="34" charset="0"/>
                <a:ea typeface="隶书" pitchFamily="49" charset="-122"/>
                <a:cs typeface="+mn-cs"/>
              </a:rPr>
              <a:t>:</a:t>
            </a:r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复数类型</a:t>
            </a:r>
            <a:r>
              <a:rPr lang="en-US" altLang="zh-CN" sz="4400" b="1" kern="1200" dirty="0">
                <a:latin typeface="Tahoma" pitchFamily="34" charset="0"/>
                <a:ea typeface="隶书" pitchFamily="49" charset="-122"/>
                <a:cs typeface="+mn-cs"/>
              </a:rPr>
              <a:t>complex</a:t>
            </a:r>
            <a:endParaRPr lang="zh-CN" altLang="en-US" sz="4400" b="1" kern="1200" dirty="0">
              <a:latin typeface="Tahoma" pitchFamily="34" charset="0"/>
              <a:ea typeface="隶书" pitchFamily="49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106780-B143-73B8-F1EF-C173554FC03D}"/>
              </a:ext>
            </a:extLst>
          </p:cNvPr>
          <p:cNvSpPr txBox="1"/>
          <p:nvPr/>
        </p:nvSpPr>
        <p:spPr>
          <a:xfrm>
            <a:off x="556186" y="1340768"/>
            <a:ext cx="858781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800" b="0" i="0" dirty="0">
                <a:solidFill>
                  <a:prstClr val="black"/>
                </a:solidFill>
                <a:latin typeface="+mn-ea"/>
                <a:ea typeface="+mn-ea"/>
              </a:rPr>
              <a:t> 用于表示数学中的复数。</a:t>
            </a:r>
            <a:endParaRPr lang="en-US" altLang="zh-CN" sz="2800" b="0" i="0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sz="2800" b="0" i="0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zh-CN" altLang="en-US" sz="2800" b="0" i="0" dirty="0">
                <a:solidFill>
                  <a:prstClr val="black"/>
                </a:solidFill>
                <a:latin typeface="+mn-ea"/>
                <a:ea typeface="+mn-ea"/>
              </a:rPr>
              <a:t>由实部和虚部构成，表示为</a:t>
            </a:r>
            <a:r>
              <a:rPr lang="en-US" altLang="zh-CN" sz="2800" b="0" i="0" dirty="0">
                <a:solidFill>
                  <a:prstClr val="black"/>
                </a:solidFill>
                <a:latin typeface="+mn-ea"/>
                <a:ea typeface="+mn-ea"/>
              </a:rPr>
              <a:t>read + </a:t>
            </a:r>
            <a:r>
              <a:rPr lang="en-US" altLang="zh-CN" sz="2800" b="0" i="0" dirty="0" err="1">
                <a:solidFill>
                  <a:prstClr val="black"/>
                </a:solidFill>
                <a:latin typeface="+mn-ea"/>
                <a:ea typeface="+mn-ea"/>
              </a:rPr>
              <a:t>imagj</a:t>
            </a:r>
            <a:r>
              <a:rPr lang="zh-CN" altLang="en-US" sz="2800" b="0" i="0" dirty="0">
                <a:solidFill>
                  <a:prstClr val="black"/>
                </a:solidFill>
                <a:latin typeface="+mn-ea"/>
                <a:ea typeface="+mn-ea"/>
              </a:rPr>
              <a:t>或</a:t>
            </a:r>
            <a:endParaRPr lang="en-US" altLang="zh-CN" sz="2800" b="0" i="0" dirty="0">
              <a:solidFill>
                <a:prstClr val="black"/>
              </a:solidFill>
              <a:latin typeface="+mn-ea"/>
              <a:ea typeface="+mn-ea"/>
            </a:endParaRPr>
          </a:p>
          <a:p>
            <a:pPr>
              <a:buClr>
                <a:srgbClr val="FF0000"/>
              </a:buClr>
            </a:pPr>
            <a:r>
              <a:rPr lang="en-US" altLang="zh-CN" sz="2800" b="0" i="0" dirty="0">
                <a:solidFill>
                  <a:prstClr val="black"/>
                </a:solidFill>
                <a:latin typeface="+mn-ea"/>
                <a:ea typeface="+mn-ea"/>
              </a:rPr>
              <a:t>   real + </a:t>
            </a:r>
            <a:r>
              <a:rPr lang="en-US" altLang="zh-CN" sz="2800" b="0" i="0" dirty="0" err="1">
                <a:solidFill>
                  <a:prstClr val="black"/>
                </a:solidFill>
                <a:latin typeface="+mn-ea"/>
                <a:ea typeface="+mn-ea"/>
              </a:rPr>
              <a:t>imagJ</a:t>
            </a:r>
            <a:r>
              <a:rPr lang="zh-CN" altLang="en-US" sz="2800" b="0" i="0" dirty="0">
                <a:solidFill>
                  <a:prstClr val="black"/>
                </a:solidFill>
                <a:latin typeface="+mn-ea"/>
                <a:ea typeface="+mn-ea"/>
              </a:rPr>
              <a:t>。</a:t>
            </a:r>
            <a:endParaRPr lang="en-US" altLang="zh-CN" sz="2800" b="0" i="0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sz="2800" b="0" i="0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zh-CN" altLang="en-US" sz="2800" b="0" i="0" dirty="0">
                <a:solidFill>
                  <a:prstClr val="black"/>
                </a:solidFill>
                <a:latin typeface="+mn-ea"/>
                <a:ea typeface="+mn-ea"/>
              </a:rPr>
              <a:t>实部、虚部均为浮点数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3A5F04-D829-5CDC-49F2-EA1DB07CDF06}"/>
              </a:ext>
            </a:extLst>
          </p:cNvPr>
          <p:cNvSpPr txBox="1"/>
          <p:nvPr/>
        </p:nvSpPr>
        <p:spPr>
          <a:xfrm>
            <a:off x="638838" y="3396449"/>
            <a:ext cx="50852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例：</a:t>
            </a:r>
            <a:r>
              <a:rPr lang="en-US" altLang="zh-CN" sz="2800" b="0" i="0" dirty="0">
                <a:latin typeface="+mn-ea"/>
                <a:ea typeface="+mn-ea"/>
              </a:rPr>
              <a:t>2+3j</a:t>
            </a:r>
            <a:r>
              <a:rPr lang="zh-CN" altLang="en-US" sz="2800" b="0" i="0" dirty="0">
                <a:latin typeface="+mn-ea"/>
                <a:ea typeface="+mn-ea"/>
              </a:rPr>
              <a:t>、</a:t>
            </a:r>
            <a:r>
              <a:rPr lang="en-US" altLang="zh-CN" sz="2800" b="0" i="0" dirty="0">
                <a:latin typeface="+mn-ea"/>
                <a:ea typeface="+mn-ea"/>
              </a:rPr>
              <a:t>8J</a:t>
            </a:r>
            <a:r>
              <a:rPr lang="zh-CN" altLang="en-US" sz="2800" b="0" i="0" dirty="0">
                <a:latin typeface="+mn-ea"/>
                <a:ea typeface="+mn-ea"/>
              </a:rPr>
              <a:t>、</a:t>
            </a:r>
            <a:r>
              <a:rPr lang="en-US" altLang="zh-CN" sz="2800" b="0" i="0" dirty="0">
                <a:latin typeface="+mn-ea"/>
                <a:ea typeface="+mn-ea"/>
              </a:rPr>
              <a:t>(7.5+1j)*1j</a:t>
            </a:r>
            <a:r>
              <a:rPr lang="zh-CN" altLang="en-US" sz="2800" b="0" i="0" dirty="0">
                <a:latin typeface="+mn-ea"/>
                <a:ea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81940735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练习</a:t>
            </a:r>
            <a:r>
              <a:rPr lang="en-US" altLang="zh-CN" sz="4400" b="1" kern="1200" dirty="0">
                <a:latin typeface="Tahoma" pitchFamily="34" charset="0"/>
                <a:ea typeface="隶书" pitchFamily="49" charset="-122"/>
                <a:cs typeface="+mn-cs"/>
              </a:rPr>
              <a:t>2</a:t>
            </a:r>
            <a:endParaRPr lang="zh-CN" altLang="en-US" sz="4400" b="1" kern="1200" dirty="0">
              <a:latin typeface="Tahoma" pitchFamily="34" charset="0"/>
              <a:ea typeface="隶书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63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2CD301-6984-439E-ACC9-B3C0EEBD6007}"/>
              </a:ext>
            </a:extLst>
          </p:cNvPr>
          <p:cNvSpPr txBox="1"/>
          <p:nvPr/>
        </p:nvSpPr>
        <p:spPr>
          <a:xfrm>
            <a:off x="549205" y="1309737"/>
            <a:ext cx="8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/>
              <a:t>输入两个复数，输出加、减、乘结果。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BD61DEA-6DC8-4CA2-BFDE-C3CE78F7C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1958085"/>
            <a:ext cx="8297322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c1,c2 =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map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complex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,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input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2400" i="0" dirty="0">
                <a:solidFill>
                  <a:srgbClr val="008000"/>
                </a:solidFill>
                <a:latin typeface="Arial Unicode MS" panose="020B0604020202020204" pitchFamily="34" charset="-122"/>
                <a:ea typeface="JetBrains Mono"/>
              </a:rPr>
              <a:t>"input two complexs:"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).split())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addres = c1 + c2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minres = c1 - c2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mulres = c1 * c2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(addres)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(minres.real,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JetBrains Mono"/>
              </a:rPr>
              <a:t>"+"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,minres.imag,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JetBrains Mono"/>
              </a:rPr>
              <a:t>"j"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,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34" charset="-122"/>
                <a:ea typeface="JetBrains Mono"/>
              </a:rPr>
              <a:t>sep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=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JetBrains Mono"/>
              </a:rPr>
              <a:t>''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(mulres)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A51043F-79EA-47BB-92B6-449D6E7EC655}"/>
              </a:ext>
            </a:extLst>
          </p:cNvPr>
          <p:cNvSpPr/>
          <p:nvPr/>
        </p:nvSpPr>
        <p:spPr bwMode="auto">
          <a:xfrm>
            <a:off x="2402976" y="2014433"/>
            <a:ext cx="1368152" cy="403285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C11B2B1-D468-4D31-909B-42643A0FADD5}"/>
              </a:ext>
            </a:extLst>
          </p:cNvPr>
          <p:cNvSpPr/>
          <p:nvPr/>
        </p:nvSpPr>
        <p:spPr bwMode="auto">
          <a:xfrm>
            <a:off x="1320465" y="3825237"/>
            <a:ext cx="1745760" cy="403285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6439C65-519A-4896-89A1-DB22AF441D9C}"/>
              </a:ext>
            </a:extLst>
          </p:cNvPr>
          <p:cNvSpPr/>
          <p:nvPr/>
        </p:nvSpPr>
        <p:spPr bwMode="auto">
          <a:xfrm>
            <a:off x="3338529" y="3794612"/>
            <a:ext cx="1944654" cy="403285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F0BBC80-8992-4331-B29A-3FFBEC2D6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909" y="4854057"/>
            <a:ext cx="4303740" cy="166687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CB7F962-9151-480C-9E68-7297BECCA685}"/>
              </a:ext>
            </a:extLst>
          </p:cNvPr>
          <p:cNvSpPr txBox="1"/>
          <p:nvPr/>
        </p:nvSpPr>
        <p:spPr>
          <a:xfrm>
            <a:off x="574675" y="5405208"/>
            <a:ext cx="1549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0" dirty="0">
                <a:solidFill>
                  <a:srgbClr val="FF0000"/>
                </a:solidFill>
              </a:rPr>
              <a:t>运行结果</a:t>
            </a:r>
            <a:r>
              <a:rPr lang="en-US" altLang="zh-CN" sz="2400" i="0" dirty="0">
                <a:solidFill>
                  <a:srgbClr val="FF0000"/>
                </a:solidFill>
              </a:rPr>
              <a:t>:</a:t>
            </a:r>
            <a:endParaRPr lang="zh-CN" altLang="en-US" sz="2400" i="0" dirty="0">
              <a:solidFill>
                <a:srgbClr val="FF0000"/>
              </a:solidFill>
            </a:endParaRPr>
          </a:p>
        </p:txBody>
      </p:sp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id="{8F5A0112-AF8E-ADB6-5D2A-10B997AFA58B}"/>
              </a:ext>
            </a:extLst>
          </p:cNvPr>
          <p:cNvSpPr/>
          <p:nvPr/>
        </p:nvSpPr>
        <p:spPr bwMode="auto">
          <a:xfrm>
            <a:off x="4173885" y="2537263"/>
            <a:ext cx="3494459" cy="487882"/>
          </a:xfrm>
          <a:prstGeom prst="wedgeRoundRectCallout">
            <a:avLst>
              <a:gd name="adj1" fmla="val -68328"/>
              <a:gd name="adj2" fmla="val -82631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i="0" dirty="0"/>
              <a:t>字符串转复数</a:t>
            </a:r>
            <a:r>
              <a:rPr lang="en-US" altLang="zh-CN" sz="2800" i="0" dirty="0"/>
              <a:t>,</a:t>
            </a:r>
            <a:r>
              <a:rPr lang="zh-CN" altLang="en-US" sz="2800" i="0" dirty="0"/>
              <a:t>同</a:t>
            </a:r>
            <a:r>
              <a:rPr lang="en-US" altLang="zh-CN" sz="2800" i="0" dirty="0"/>
              <a:t>int()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9813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5" grpId="0" animBg="1"/>
      <p:bldP spid="9" grpId="0" animBg="1"/>
      <p:bldP spid="12" grpId="0"/>
      <p:bldP spid="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64</a:t>
            </a:fld>
            <a:endParaRPr lang="en-US" altLang="zh-CN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ACEF4BF-0498-A012-4D5E-25A48E8CA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368" y="313250"/>
            <a:ext cx="8684195" cy="676275"/>
          </a:xfrm>
        </p:spPr>
        <p:txBody>
          <a:bodyPr/>
          <a:lstStyle/>
          <a:p>
            <a:pPr algn="ctr"/>
            <a:r>
              <a:rPr lang="en-US" altLang="zh-CN" sz="4400" b="1" kern="1200" dirty="0">
                <a:latin typeface="Tahoma" pitchFamily="34" charset="0"/>
                <a:ea typeface="隶书" pitchFamily="49" charset="-122"/>
                <a:cs typeface="+mn-cs"/>
              </a:rPr>
              <a:t>2.3 </a:t>
            </a:r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数值类型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106780-B143-73B8-F1EF-C173554FC03D}"/>
              </a:ext>
            </a:extLst>
          </p:cNvPr>
          <p:cNvSpPr txBox="1"/>
          <p:nvPr/>
        </p:nvSpPr>
        <p:spPr>
          <a:xfrm>
            <a:off x="556186" y="1340768"/>
            <a:ext cx="85878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800" b="0" i="0" dirty="0">
                <a:solidFill>
                  <a:prstClr val="black"/>
                </a:solidFill>
                <a:latin typeface="+mn-ea"/>
                <a:ea typeface="+mn-ea"/>
              </a:rPr>
              <a:t> 数值类型转换函数</a:t>
            </a:r>
          </a:p>
        </p:txBody>
      </p:sp>
      <p:graphicFrame>
        <p:nvGraphicFramePr>
          <p:cNvPr id="4" name="表格 7">
            <a:extLst>
              <a:ext uri="{FF2B5EF4-FFF2-40B4-BE49-F238E27FC236}">
                <a16:creationId xmlns:a16="http://schemas.microsoft.com/office/drawing/2014/main" id="{795C7718-5F0F-E7DF-A4CF-35284B75C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824335"/>
              </p:ext>
            </p:extLst>
          </p:nvPr>
        </p:nvGraphicFramePr>
        <p:xfrm>
          <a:off x="677671" y="1974716"/>
          <a:ext cx="8409995" cy="463649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28837">
                  <a:extLst>
                    <a:ext uri="{9D8B030D-6E8A-4147-A177-3AD203B41FA5}">
                      <a16:colId xmlns:a16="http://schemas.microsoft.com/office/drawing/2014/main" val="1126797974"/>
                    </a:ext>
                  </a:extLst>
                </a:gridCol>
                <a:gridCol w="5181158">
                  <a:extLst>
                    <a:ext uri="{9D8B030D-6E8A-4147-A177-3AD203B41FA5}">
                      <a16:colId xmlns:a16="http://schemas.microsoft.com/office/drawing/2014/main" val="2874475673"/>
                    </a:ext>
                  </a:extLst>
                </a:gridCol>
              </a:tblGrid>
              <a:tr h="54934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函数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194535"/>
                  </a:ext>
                </a:extLst>
              </a:tr>
              <a:tr h="5493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int(x[,base])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将</a:t>
                      </a:r>
                      <a:r>
                        <a:rPr lang="en-US" altLang="zh-CN" sz="2800" dirty="0"/>
                        <a:t>x</a:t>
                      </a:r>
                      <a:r>
                        <a:rPr lang="zh-CN" altLang="en-US" sz="2800" dirty="0"/>
                        <a:t>转换为一个</a:t>
                      </a:r>
                      <a:r>
                        <a:rPr lang="en-US" altLang="zh-CN" sz="2800" dirty="0"/>
                        <a:t>10</a:t>
                      </a:r>
                      <a:r>
                        <a:rPr lang="zh-CN" altLang="en-US" sz="2800" dirty="0"/>
                        <a:t>进制整数，</a:t>
                      </a:r>
                      <a:r>
                        <a:rPr lang="en-US" altLang="zh-CN" sz="2800" dirty="0"/>
                        <a:t>base</a:t>
                      </a:r>
                      <a:r>
                        <a:rPr lang="zh-CN" altLang="en-US" sz="2800" dirty="0"/>
                        <a:t>是</a:t>
                      </a:r>
                      <a:r>
                        <a:rPr lang="en-US" altLang="zh-CN" sz="2800" dirty="0"/>
                        <a:t>x</a:t>
                      </a:r>
                      <a:r>
                        <a:rPr lang="zh-CN" altLang="en-US" sz="2800" dirty="0"/>
                        <a:t>的进制，默认</a:t>
                      </a:r>
                      <a:r>
                        <a:rPr lang="en-US" altLang="zh-CN" sz="2800" dirty="0"/>
                        <a:t>10</a:t>
                      </a:r>
                      <a:r>
                        <a:rPr lang="zh-CN" altLang="en-US" sz="2800" dirty="0"/>
                        <a:t>进制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717073"/>
                  </a:ext>
                </a:extLst>
              </a:tr>
              <a:tr h="5493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float(x)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将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转换到一个浮点数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19308"/>
                  </a:ext>
                </a:extLst>
              </a:tr>
              <a:tr h="5493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complex(real,[</a:t>
                      </a:r>
                      <a:r>
                        <a:rPr lang="en-US" altLang="zh-CN" sz="2800" dirty="0" err="1"/>
                        <a:t>imag</a:t>
                      </a:r>
                      <a:r>
                        <a:rPr lang="en-US" altLang="zh-CN" sz="2800" dirty="0"/>
                        <a:t>])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创建一个复数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390951"/>
                  </a:ext>
                </a:extLst>
              </a:tr>
              <a:tr h="5493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str(x)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将对象</a:t>
                      </a:r>
                      <a:r>
                        <a:rPr lang="en-US" altLang="zh-CN" sz="2800" dirty="0"/>
                        <a:t>x</a:t>
                      </a:r>
                      <a:r>
                        <a:rPr lang="zh-CN" altLang="en-US" sz="2800" dirty="0"/>
                        <a:t>转换为字符串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736337"/>
                  </a:ext>
                </a:extLst>
              </a:tr>
              <a:tr h="5493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repr</a:t>
                      </a:r>
                      <a:r>
                        <a:rPr lang="en-US" altLang="zh-CN" sz="2800" dirty="0"/>
                        <a:t>(x)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将对象</a:t>
                      </a:r>
                      <a:r>
                        <a:rPr lang="en-US" altLang="zh-CN" sz="2800" dirty="0"/>
                        <a:t>x</a:t>
                      </a:r>
                      <a:r>
                        <a:rPr lang="zh-CN" altLang="en-US" sz="2800" dirty="0"/>
                        <a:t>转换为表达式字符串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799194"/>
                  </a:ext>
                </a:extLst>
              </a:tr>
              <a:tr h="5493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eval(x)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用来计算在字符串中的有效</a:t>
                      </a:r>
                      <a:r>
                        <a:rPr lang="en-US" altLang="zh-CN" sz="2800" dirty="0"/>
                        <a:t>Python</a:t>
                      </a:r>
                      <a:r>
                        <a:rPr lang="zh-CN" altLang="en-US" sz="2800" dirty="0"/>
                        <a:t>表达式，并返回一个对象。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83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8190156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ACEF4BF-0498-A012-4D5E-25A48E8CA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368" y="313250"/>
            <a:ext cx="8684195" cy="676275"/>
          </a:xfrm>
        </p:spPr>
        <p:txBody>
          <a:bodyPr/>
          <a:lstStyle/>
          <a:p>
            <a:pPr algn="ctr"/>
            <a:r>
              <a:rPr lang="en-US" altLang="zh-CN" sz="4400" b="1" kern="1200" dirty="0">
                <a:latin typeface="Tahoma" pitchFamily="34" charset="0"/>
                <a:ea typeface="隶书" pitchFamily="49" charset="-122"/>
                <a:cs typeface="+mn-cs"/>
              </a:rPr>
              <a:t>2.3 </a:t>
            </a:r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数值类型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106780-B143-73B8-F1EF-C173554FC03D}"/>
              </a:ext>
            </a:extLst>
          </p:cNvPr>
          <p:cNvSpPr txBox="1"/>
          <p:nvPr/>
        </p:nvSpPr>
        <p:spPr>
          <a:xfrm>
            <a:off x="556186" y="1340768"/>
            <a:ext cx="85878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800" b="0" i="0" dirty="0">
                <a:solidFill>
                  <a:prstClr val="black"/>
                </a:solidFill>
                <a:latin typeface="+mn-ea"/>
                <a:ea typeface="+mn-ea"/>
              </a:rPr>
              <a:t> 数值类型转换函数</a:t>
            </a:r>
          </a:p>
        </p:txBody>
      </p:sp>
      <p:graphicFrame>
        <p:nvGraphicFramePr>
          <p:cNvPr id="4" name="表格 7">
            <a:extLst>
              <a:ext uri="{FF2B5EF4-FFF2-40B4-BE49-F238E27FC236}">
                <a16:creationId xmlns:a16="http://schemas.microsoft.com/office/drawing/2014/main" id="{795C7718-5F0F-E7DF-A4CF-35284B75C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715990"/>
              </p:ext>
            </p:extLst>
          </p:nvPr>
        </p:nvGraphicFramePr>
        <p:xfrm>
          <a:off x="677671" y="1974716"/>
          <a:ext cx="8409995" cy="10986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28837">
                  <a:extLst>
                    <a:ext uri="{9D8B030D-6E8A-4147-A177-3AD203B41FA5}">
                      <a16:colId xmlns:a16="http://schemas.microsoft.com/office/drawing/2014/main" val="1126797974"/>
                    </a:ext>
                  </a:extLst>
                </a:gridCol>
                <a:gridCol w="5181158">
                  <a:extLst>
                    <a:ext uri="{9D8B030D-6E8A-4147-A177-3AD203B41FA5}">
                      <a16:colId xmlns:a16="http://schemas.microsoft.com/office/drawing/2014/main" val="2874475673"/>
                    </a:ext>
                  </a:extLst>
                </a:gridCol>
              </a:tblGrid>
              <a:tr h="54934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函数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194535"/>
                  </a:ext>
                </a:extLst>
              </a:tr>
              <a:tr h="5493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bool([x])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将</a:t>
                      </a:r>
                      <a:r>
                        <a:rPr lang="en-US" altLang="zh-CN" sz="2800" dirty="0"/>
                        <a:t>x</a:t>
                      </a:r>
                      <a:r>
                        <a:rPr lang="zh-CN" altLang="en-US" sz="2800" dirty="0"/>
                        <a:t>转</a:t>
                      </a:r>
                      <a:r>
                        <a:rPr lang="en-US" altLang="zh-CN" sz="2800" dirty="0"/>
                        <a:t>True</a:t>
                      </a:r>
                      <a:r>
                        <a:rPr lang="zh-CN" altLang="en-US" sz="2800" dirty="0"/>
                        <a:t>或</a:t>
                      </a:r>
                      <a:r>
                        <a:rPr lang="en-US" altLang="zh-CN" sz="2800" dirty="0" err="1"/>
                        <a:t>Flase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717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1506496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B9AD7F7-3AC2-1816-AF06-B3643F5588C3}"/>
              </a:ext>
            </a:extLst>
          </p:cNvPr>
          <p:cNvSpPr txBox="1"/>
          <p:nvPr/>
        </p:nvSpPr>
        <p:spPr>
          <a:xfrm>
            <a:off x="683568" y="1340768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例：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66B55AE-3602-EA08-B6E1-6DA4C8834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788" y="1988840"/>
            <a:ext cx="7830990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int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3.6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),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float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),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float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'123'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),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complex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,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2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))</a:t>
            </a:r>
            <a:b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complex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'1'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),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complex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"2+3j"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),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eval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'3+4+5'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))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4C9DBDFC-377A-FE3E-618A-E18C7E472C3F}"/>
              </a:ext>
            </a:extLst>
          </p:cNvPr>
          <p:cNvSpPr txBox="1">
            <a:spLocks/>
          </p:cNvSpPr>
          <p:nvPr/>
        </p:nvSpPr>
        <p:spPr>
          <a:xfrm>
            <a:off x="409368" y="313250"/>
            <a:ext cx="8684195" cy="6762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4400" b="1" i="0" kern="1200" dirty="0">
                <a:latin typeface="Tahoma" pitchFamily="34" charset="0"/>
                <a:ea typeface="隶书" pitchFamily="49" charset="-122"/>
                <a:cs typeface="+mn-cs"/>
              </a:rPr>
              <a:t>数值类型转换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40B763C-9622-304A-1153-E89BFFA4E06E}"/>
              </a:ext>
            </a:extLst>
          </p:cNvPr>
          <p:cNvSpPr txBox="1"/>
          <p:nvPr/>
        </p:nvSpPr>
        <p:spPr>
          <a:xfrm>
            <a:off x="788788" y="3789040"/>
            <a:ext cx="2055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运行结果：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F089996-4266-112E-1A32-D2587F978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4487142"/>
            <a:ext cx="3407525" cy="95410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227">
        <p:random/>
      </p:transition>
    </mc:Choice>
    <mc:Fallback xmlns="">
      <p:transition spd="slow" advTm="4227">
        <p:random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341439"/>
            <a:ext cx="8469758" cy="3311698"/>
          </a:xfrm>
        </p:spPr>
        <p:txBody>
          <a:bodyPr/>
          <a:lstStyle/>
          <a:p>
            <a:r>
              <a:rPr lang="zh-CN" altLang="en-US" dirty="0"/>
              <a:t>字符串</a:t>
            </a:r>
            <a:r>
              <a:rPr lang="en-US" altLang="zh-CN" dirty="0"/>
              <a:t>(str)</a:t>
            </a:r>
            <a:r>
              <a:rPr lang="zh-CN" altLang="en-US" dirty="0"/>
              <a:t>是一种基本的信息表示方式，所有的编程语言都支持字符串操作</a:t>
            </a:r>
            <a:endParaRPr lang="en-US" altLang="zh-CN" dirty="0"/>
          </a:p>
          <a:p>
            <a:r>
              <a:rPr lang="zh-CN" altLang="en-US" dirty="0"/>
              <a:t>字符串或串</a:t>
            </a:r>
            <a:r>
              <a:rPr lang="en-US" altLang="zh-CN" dirty="0"/>
              <a:t>(String)</a:t>
            </a:r>
            <a:r>
              <a:rPr lang="zh-CN" altLang="en-US" dirty="0"/>
              <a:t>是由数字、字母、下划线等组成的一串字符。</a:t>
            </a:r>
          </a:p>
          <a:p>
            <a:r>
              <a:rPr lang="zh-CN" altLang="en-US" dirty="0"/>
              <a:t>单行字符串</a:t>
            </a:r>
            <a:r>
              <a:rPr lang="zh-CN" altLang="zh-CN" dirty="0"/>
              <a:t>是以</a:t>
            </a:r>
            <a:r>
              <a:rPr lang="en-US" altLang="zh-CN" dirty="0"/>
              <a:t>''</a:t>
            </a:r>
            <a:r>
              <a:rPr lang="zh-CN" altLang="zh-CN" dirty="0"/>
              <a:t>或</a:t>
            </a:r>
            <a:r>
              <a:rPr lang="en-US" altLang="zh-CN" dirty="0"/>
              <a:t>""</a:t>
            </a:r>
            <a:r>
              <a:rPr lang="zh-CN" altLang="zh-CN" dirty="0"/>
              <a:t>括起来的任意文本，如</a:t>
            </a:r>
            <a:r>
              <a:rPr lang="en-US" altLang="zh-CN" dirty="0"/>
              <a:t>'</a:t>
            </a:r>
            <a:r>
              <a:rPr lang="en-US" altLang="zh-CN" dirty="0" err="1"/>
              <a:t>abc</a:t>
            </a:r>
            <a:r>
              <a:rPr lang="en-US" altLang="zh-CN" dirty="0"/>
              <a:t>'</a:t>
            </a:r>
            <a:r>
              <a:rPr lang="zh-CN" altLang="zh-CN" dirty="0"/>
              <a:t>，</a:t>
            </a:r>
            <a:r>
              <a:rPr lang="en-US" altLang="zh-CN" dirty="0"/>
              <a:t>"xyz"</a:t>
            </a:r>
            <a:r>
              <a:rPr lang="zh-CN" altLang="zh-CN" dirty="0"/>
              <a:t>等等。</a:t>
            </a:r>
            <a:r>
              <a:rPr lang="zh-CN" altLang="en-US" dirty="0"/>
              <a:t>字符串不包含</a:t>
            </a:r>
            <a:r>
              <a:rPr lang="en-US" altLang="zh-CN" dirty="0"/>
              <a:t>''</a:t>
            </a:r>
            <a:r>
              <a:rPr lang="zh-CN" altLang="zh-CN" dirty="0"/>
              <a:t>或</a:t>
            </a:r>
            <a:r>
              <a:rPr lang="en-US" altLang="zh-CN" dirty="0"/>
              <a:t>""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如果单引号或双引号是字符串的内容之一，使用另一种引号做字符串的括号。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67</a:t>
            </a:fld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B8BACD7-F2A7-4AE9-B6B7-C86F28FCB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5154868"/>
            <a:ext cx="4487747" cy="137763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2255A49E-099D-0622-25D4-A48CC2F4D016}"/>
              </a:ext>
            </a:extLst>
          </p:cNvPr>
          <p:cNvSpPr txBox="1">
            <a:spLocks/>
          </p:cNvSpPr>
          <p:nvPr/>
        </p:nvSpPr>
        <p:spPr>
          <a:xfrm>
            <a:off x="229902" y="163433"/>
            <a:ext cx="8684195" cy="6762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4400" b="1" i="0" kern="1200" dirty="0">
                <a:latin typeface="Tahoma" pitchFamily="34" charset="0"/>
                <a:ea typeface="隶书" pitchFamily="49" charset="-122"/>
                <a:cs typeface="+mn-cs"/>
              </a:rPr>
              <a:t>2.4 </a:t>
            </a:r>
            <a:r>
              <a:rPr lang="zh-CN" altLang="en-US" sz="4400" b="1" i="0" kern="1200" dirty="0">
                <a:latin typeface="Tahoma" pitchFamily="34" charset="0"/>
                <a:ea typeface="隶书" pitchFamily="49" charset="-122"/>
                <a:cs typeface="+mn-cs"/>
              </a:rPr>
              <a:t>字符串</a:t>
            </a:r>
          </a:p>
        </p:txBody>
      </p:sp>
    </p:spTree>
    <p:extLst>
      <p:ext uri="{BB962C8B-B14F-4D97-AF65-F5344CB8AC3E}">
        <p14:creationId xmlns:p14="http://schemas.microsoft.com/office/powerpoint/2010/main" val="2528842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5048" y="1268760"/>
            <a:ext cx="8568952" cy="580926"/>
          </a:xfrm>
        </p:spPr>
        <p:txBody>
          <a:bodyPr>
            <a:normAutofit/>
          </a:bodyPr>
          <a:lstStyle/>
          <a:p>
            <a:r>
              <a:rPr lang="zh-CN" altLang="en-US" dirty="0"/>
              <a:t>多行</a:t>
            </a:r>
            <a:r>
              <a:rPr lang="zh-CN" altLang="zh-CN" dirty="0"/>
              <a:t>字符串是以</a:t>
            </a:r>
            <a:r>
              <a:rPr lang="en-US" altLang="zh-CN" dirty="0"/>
              <a:t>''' '''</a:t>
            </a:r>
            <a:r>
              <a:rPr lang="zh-CN" altLang="zh-CN" dirty="0"/>
              <a:t>或"""</a:t>
            </a:r>
            <a:r>
              <a:rPr lang="en-US" altLang="zh-CN" dirty="0"/>
              <a:t> </a:t>
            </a:r>
            <a:r>
              <a:rPr lang="zh-CN" altLang="zh-CN" dirty="0"/>
              <a:t>"""括起来的任意文本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68</a:t>
            </a:fld>
            <a:endParaRPr lang="en-US" altLang="zh-CN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3D23CD1-019D-42FB-B687-173B7A1CB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613" y="2049810"/>
            <a:ext cx="5016117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s1 =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JetBrains Mono"/>
              </a:rPr>
              <a:t>'''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人生苦短，</a:t>
            </a:r>
            <a:b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我用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JetBrains Mono"/>
              </a:rPr>
              <a:t>python'''</a:t>
            </a:r>
            <a:b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s2 =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JetBrains Mono"/>
              </a:rPr>
              <a:t>"""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人生苦短，</a:t>
            </a:r>
            <a:b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我用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JetBrains Mono"/>
              </a:rPr>
              <a:t>python"""</a:t>
            </a:r>
            <a:b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s3 =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JetBrains Mono"/>
              </a:rPr>
              <a:t>'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人生苦短，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JetBrains Mono"/>
              </a:rPr>
              <a:t>'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\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JetBrains Mono"/>
              </a:rPr>
              <a:t>'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我用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JetBrains Mono"/>
              </a:rPr>
              <a:t>python'</a:t>
            </a:r>
            <a:b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s4 =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JetBrains Mono"/>
              </a:rPr>
              <a:t>'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人生苦短，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\n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我用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JetBrains Mono"/>
              </a:rPr>
              <a:t>python'</a:t>
            </a:r>
            <a:b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(s1,s2,s3,s4,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34" charset="-122"/>
                <a:ea typeface="JetBrains Mono"/>
              </a:rPr>
              <a:t>sep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=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JetBrains Mono"/>
              </a:rPr>
              <a:t>'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\n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JetBrains Mono"/>
              </a:rPr>
              <a:t>'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CCB2946-10C1-4079-A7C9-2636EAFA0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5" y="2049810"/>
            <a:ext cx="2771775" cy="277177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BD4ACF4-4F70-4484-A528-1C002B27D105}"/>
              </a:ext>
            </a:extLst>
          </p:cNvPr>
          <p:cNvSpPr/>
          <p:nvPr/>
        </p:nvSpPr>
        <p:spPr bwMode="auto">
          <a:xfrm>
            <a:off x="3429133" y="3858458"/>
            <a:ext cx="350779" cy="360040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717C299E-A291-4120-B2D9-C52CBE04ACD5}"/>
              </a:ext>
            </a:extLst>
          </p:cNvPr>
          <p:cNvSpPr/>
          <p:nvPr/>
        </p:nvSpPr>
        <p:spPr bwMode="auto">
          <a:xfrm>
            <a:off x="3349120" y="5789364"/>
            <a:ext cx="2794505" cy="476726"/>
          </a:xfrm>
          <a:prstGeom prst="wedgeRoundRectCallout">
            <a:avLst>
              <a:gd name="adj1" fmla="val -39393"/>
              <a:gd name="adj2" fmla="val -191793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转义字符，换行</a:t>
            </a:r>
          </a:p>
        </p:txBody>
      </p:sp>
      <p:sp>
        <p:nvSpPr>
          <p:cNvPr id="12" name="对话气泡: 圆角矩形 11">
            <a:extLst>
              <a:ext uri="{FF2B5EF4-FFF2-40B4-BE49-F238E27FC236}">
                <a16:creationId xmlns:a16="http://schemas.microsoft.com/office/drawing/2014/main" id="{2566FDB9-6CB2-43B5-991E-499188B11E3C}"/>
              </a:ext>
            </a:extLst>
          </p:cNvPr>
          <p:cNvSpPr/>
          <p:nvPr/>
        </p:nvSpPr>
        <p:spPr bwMode="auto">
          <a:xfrm>
            <a:off x="3563889" y="2693933"/>
            <a:ext cx="1296144" cy="476726"/>
          </a:xfrm>
          <a:prstGeom prst="wedgeRoundRectCallout">
            <a:avLst>
              <a:gd name="adj1" fmla="val -42046"/>
              <a:gd name="adj2" fmla="val 212560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续行符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E95A617-229E-448E-8821-C3A8AC6142F4}"/>
              </a:ext>
            </a:extLst>
          </p:cNvPr>
          <p:cNvSpPr/>
          <p:nvPr/>
        </p:nvSpPr>
        <p:spPr bwMode="auto">
          <a:xfrm>
            <a:off x="3275856" y="4725144"/>
            <a:ext cx="576064" cy="360040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A73E257-F37C-4C97-9798-820531CA42B5}"/>
              </a:ext>
            </a:extLst>
          </p:cNvPr>
          <p:cNvSpPr/>
          <p:nvPr/>
        </p:nvSpPr>
        <p:spPr bwMode="auto">
          <a:xfrm>
            <a:off x="6265359" y="3634416"/>
            <a:ext cx="2483105" cy="370647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16E94747-BFBA-4939-C9A2-BF6D584803A9}"/>
              </a:ext>
            </a:extLst>
          </p:cNvPr>
          <p:cNvSpPr txBox="1">
            <a:spLocks/>
          </p:cNvSpPr>
          <p:nvPr/>
        </p:nvSpPr>
        <p:spPr>
          <a:xfrm>
            <a:off x="229902" y="163433"/>
            <a:ext cx="8684195" cy="6762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4400" b="1" i="0" kern="1200" dirty="0">
                <a:latin typeface="Tahoma" pitchFamily="34" charset="0"/>
                <a:ea typeface="隶书" pitchFamily="49" charset="-122"/>
                <a:cs typeface="+mn-cs"/>
              </a:rPr>
              <a:t>2.4 </a:t>
            </a:r>
            <a:r>
              <a:rPr lang="zh-CN" altLang="en-US" sz="4400" b="1" i="0" kern="1200" dirty="0">
                <a:latin typeface="Tahoma" pitchFamily="34" charset="0"/>
                <a:ea typeface="隶书" pitchFamily="49" charset="-122"/>
                <a:cs typeface="+mn-cs"/>
              </a:rPr>
              <a:t>字符串</a:t>
            </a:r>
          </a:p>
        </p:txBody>
      </p:sp>
    </p:spTree>
    <p:extLst>
      <p:ext uri="{BB962C8B-B14F-4D97-AF65-F5344CB8AC3E}">
        <p14:creationId xmlns:p14="http://schemas.microsoft.com/office/powerpoint/2010/main" val="37239699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1800" y="219877"/>
            <a:ext cx="3781301" cy="676275"/>
          </a:xfrm>
        </p:spPr>
        <p:txBody>
          <a:bodyPr/>
          <a:lstStyle/>
          <a:p>
            <a:pPr algn="ctr"/>
            <a:r>
              <a:rPr lang="zh-CN" altLang="zh-CN" sz="4400" b="1" kern="1200" dirty="0">
                <a:latin typeface="Tahoma" pitchFamily="34" charset="0"/>
                <a:ea typeface="隶书" pitchFamily="49" charset="-122"/>
                <a:cs typeface="+mn-cs"/>
              </a:rPr>
              <a:t>字符</a:t>
            </a:r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表示方法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69</a:t>
            </a:fld>
            <a:endParaRPr lang="en-US" altLang="zh-CN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A53C5C0-2EC5-4354-B627-9C454685A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048" y="1268760"/>
            <a:ext cx="8568952" cy="580926"/>
          </a:xfrm>
        </p:spPr>
        <p:txBody>
          <a:bodyPr>
            <a:normAutofit/>
          </a:bodyPr>
          <a:lstStyle/>
          <a:p>
            <a:r>
              <a:rPr lang="zh-CN" altLang="en-US" dirty="0"/>
              <a:t>字符本身，例如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。</a:t>
            </a:r>
            <a:r>
              <a:rPr lang="en-US" altLang="zh-CN" dirty="0"/>
              <a:t>a</a:t>
            </a:r>
            <a:r>
              <a:rPr lang="zh-CN" altLang="en-US" dirty="0"/>
              <a:t>的码值</a:t>
            </a:r>
            <a:r>
              <a:rPr lang="en-US" altLang="zh-CN" dirty="0"/>
              <a:t>97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的码值</a:t>
            </a:r>
            <a:r>
              <a:rPr lang="en-US" altLang="zh-CN" dirty="0"/>
              <a:t>66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92B2C62F-EBAD-43C5-9D77-6E3D07CE4520}"/>
              </a:ext>
            </a:extLst>
          </p:cNvPr>
          <p:cNvSpPr txBox="1">
            <a:spLocks/>
          </p:cNvSpPr>
          <p:nvPr/>
        </p:nvSpPr>
        <p:spPr bwMode="auto">
          <a:xfrm>
            <a:off x="611560" y="1839962"/>
            <a:ext cx="8568952" cy="580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b="0" i="0" kern="0" dirty="0"/>
              <a:t>ASCII</a:t>
            </a:r>
            <a:r>
              <a:rPr lang="zh-CN" altLang="en-US" b="0" i="0" kern="0" dirty="0"/>
              <a:t>码值的八进制表示，例如</a:t>
            </a:r>
            <a:r>
              <a:rPr lang="en-US" altLang="zh-CN" b="0" i="0" kern="0" dirty="0"/>
              <a:t>\141, \102</a:t>
            </a:r>
          </a:p>
          <a:p>
            <a:endParaRPr lang="en-US" altLang="zh-CN" b="0" i="0" kern="0" dirty="0"/>
          </a:p>
          <a:p>
            <a:endParaRPr lang="zh-CN" altLang="en-US" b="0" i="0" kern="0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0AAF4647-E404-48FE-8CCF-4FE6CC73B247}"/>
              </a:ext>
            </a:extLst>
          </p:cNvPr>
          <p:cNvSpPr txBox="1">
            <a:spLocks/>
          </p:cNvSpPr>
          <p:nvPr/>
        </p:nvSpPr>
        <p:spPr bwMode="auto">
          <a:xfrm>
            <a:off x="611560" y="2432647"/>
            <a:ext cx="8568952" cy="580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b="0" i="0" kern="0" dirty="0"/>
              <a:t>ASCII</a:t>
            </a:r>
            <a:r>
              <a:rPr lang="zh-CN" altLang="en-US" b="0" i="0" kern="0" dirty="0"/>
              <a:t>码值的十六进制表示，例如</a:t>
            </a:r>
            <a:r>
              <a:rPr lang="en-US" altLang="zh-CN" b="0" i="0" kern="0" dirty="0"/>
              <a:t>\x61, \x42</a:t>
            </a:r>
          </a:p>
          <a:p>
            <a:endParaRPr lang="en-US" altLang="zh-CN" b="0" i="0" kern="0" dirty="0"/>
          </a:p>
          <a:p>
            <a:endParaRPr lang="zh-CN" altLang="en-US" b="0" i="0" kern="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625CF7-22B6-47E0-9D55-14252D605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140968"/>
            <a:ext cx="5904656" cy="3412232"/>
          </a:xfrm>
          <a:prstGeom prst="rect">
            <a:avLst/>
          </a:prstGeom>
        </p:spPr>
      </p:pic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id="{10D2041F-35F6-42DF-8618-CE2061B80659}"/>
              </a:ext>
            </a:extLst>
          </p:cNvPr>
          <p:cNvSpPr/>
          <p:nvPr/>
        </p:nvSpPr>
        <p:spPr bwMode="auto">
          <a:xfrm>
            <a:off x="5868144" y="3501008"/>
            <a:ext cx="3047256" cy="1055608"/>
          </a:xfrm>
          <a:prstGeom prst="wedgeRoundRectCallout">
            <a:avLst>
              <a:gd name="adj1" fmla="val -15862"/>
              <a:gd name="adj2" fmla="val -112503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i="0" dirty="0"/>
              <a:t>\,</a:t>
            </a:r>
            <a:r>
              <a:rPr lang="zh-CN" altLang="en-US" sz="2800" i="0" dirty="0"/>
              <a:t>转义字符表示，</a:t>
            </a:r>
            <a:r>
              <a:rPr lang="zh-CN" altLang="en-US" sz="2800" i="0" dirty="0">
                <a:hlinkClick r:id="rId4" action="ppaction://hlinksldjump"/>
              </a:rPr>
              <a:t>课件</a:t>
            </a:r>
            <a:r>
              <a:rPr lang="en-US" altLang="zh-CN" sz="2800" i="0" dirty="0">
                <a:hlinkClick r:id="rId4" action="ppaction://hlinksldjump"/>
              </a:rPr>
              <a:t>P5</a:t>
            </a:r>
            <a:r>
              <a:rPr lang="zh-CN" altLang="en-US" sz="2800" i="0" dirty="0"/>
              <a:t>，教材</a:t>
            </a:r>
            <a:r>
              <a:rPr lang="en-US" altLang="zh-CN" sz="2800" i="0" dirty="0"/>
              <a:t>P19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80362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9" grpId="0" build="p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7</a:t>
            </a:fld>
            <a:endParaRPr lang="zh-CN" altLang="en-US"/>
          </a:p>
        </p:txBody>
      </p:sp>
      <p:sp>
        <p:nvSpPr>
          <p:cNvPr id="6" name="AutoShape 4" descr="data:image/jpeg;base64,/9j/4AAQSkZJRgABAQAAAQABAAD/2wBDABcXFxcXFxcXFxcXFxkZGRkZGRkZGRkZGRkZGRkZGRkZGRkZGRkZGRkZGRkZGRkZGRkZGRkZGRkZGRkZGRkZGRn/wQARCAEsAYwDACIAAREAAhEA/8QAmwABAAMBAQEAAAAAAAAAAAAAAAIDBAEFBgEBAQEBAQAAAAAAAAAAAAAAAAECAwQQAAIABAMEBQkEBgcIAQUBAAECAAMREgQhIhMxMkJBUVJhYgUjcXKBgpGSohQzobJDscLS4vAkU2NzwdHhFUSDk6PD8fI0NUVkhLPjEQEAAgIDAQEBAAMAAAAAAAAAAREhQTFRYRJxIgJigf/aAAwDAAABEQIRAD8A92EIR6GSEIQCEIQCEIQCEIQCEIQCEIQCEIQCEIz4r/483MioAyJG9gMiIK0QjyxMmbTYtMsmS5M9S59MrZTfeH1RxqoGlMjo77Nrdszy5nnVVtfGl11rRB6sI8uZLdNgsoNKe+Y9u0aZfbKPS8cZ/tFttzq+JXRtGl/7rw/w9qA9WEYJ0hPs50shWtPOzDzdqqxPEIJeFdEu3rztd94Oat2r1oDZCPNDNhmfLZ3ItiXvO1X23dvnWOy8TOm0VRLR/PXbT+yYct/i1dmH0PRhHlvPf+lSuHROe6v9iumX+1+WJjEzUKSW2d8wSbX1WrfdxfJph9D0YR5/2mdQ5S/NrOaZk2rYtbp9aJDFO02ipVNossi1qi5Qb7+DSSNPZhcDdCMk2dMSY9AmzlrLY77mvcqQM7dI1c0VfaZrl7V0+eQNY+iy7Vdwvdb7sLHoQjzFxUxElKwDuUkvU3apdlZrc2alY6cXNtdwJdstVmkZ3Ojubbc1z2a3XWtq0wselCPMnz5wUTLclxdiJL4mVBN4q9/LG+UxeWjEqxZQ2itufp6IbFkIQioQhCAQhCAQhCAQhCAQhCAQhCAQhCAQhCAQhCAQhCAQhCARmOJXIKkxyXmpRQu+UaNvdVpGmPNMh7lZpbuu2xT+bcK1s1tHPL/NEm1ahiZZaUpuVphZQGFCGSlVbqOfqxNZyPNmSVqXlqrN2dVaCvXl+Kxh+zziAQthUzXlKWuKMTJZFZuks6Nc2q1TzRdhpMxJrzXUKZktbs+e+Y1vuhl1QubFq4mUyO+rQ4lsKC64uJYNK7mJ4uzHRiFZgoV7SzJtKApcCQV33b9N1tvijI+Gm2oUAuZlE1cs0E/aq1etRX4xMy5m0DLJMp9rqmJMGyeX4lBud2Gm3Z8Wq6FyNCYhZjLar2tWyZQWNQVNDW75lWLG2baGK6uWsY0lTNrLZZRkam2tswbJ1oeFQeNjqu2a2xKbIZmmOqi/aSGVsrrUZbv55oZoXlJDuzUls9hlt2rOy0VSxhazAioLLLnqLe0uqu5Ty9qMpws06RKVbVnXPf8Af3OGty1ahxXcLcMGw8xmZxJ2abSW+zXZXFVlW9N0qqnVa3zRB6LGVclzJdyZ6t3L15RW8nDhWZ1VVvM1syBeRaWy6aaYxfZpqlLZXQnGZTIKTWa1slZLRw7KPTUlhUrbmwoe4kA+9S6KKAZC4cvTzNm06Tp4unVEneU8l9qrbOmraC2KwjjDpJ2QmeatZbqLkOHtavDFH2acysEAlS7lZJUwmYpolM6PkL6Nbc265oZFtuDVE0rbiLLe0/MsSaThaiU0pdzTPDvVWrnzc3aij7NiKSGul6BI02tpsbVbri3EyHmujrns1JsytmMHlkI3cw+qILAMPOuW1dLPpNOWspm37qfTASsLY6hZVmm/MdHDnXlytjKJEy4tshL89OnbWq6pbXaO1VvltitcO7ojCTYuylKQjJdMa+6/dZp5dpbqa2A9JZcq0WqtllmXZ/iiBTDB77ZZeWLsqFgEyrSu9aFbm4Y5hw6KEdLc3aot4S+V1mi9hqa3TGKXKaZfbKC0xGKba5alrMWztaj2tNsXWIHoKZM1btLbQL1etbv5YiUwwe8iWHa4VJAJJyag6+VuaMbydhLvostpcqTZ4pyXacv6zg9sHwszRam0exas2zKl77nvVxcBXUuz1RM9DYFw9q6VUUeSt9OGvDv3NbHJi4biZUYyEut5lVRcNNfljNsJikFpKzvvtJK2pfO2gbPoYcTLqXTEGw893djLFSuIWq2BSHUhKc53C65uLhW3hZ6GyY0tJYmbJ3UFp2gLpyuL5uufzQWdKlolymQGcIiNbcWdhuCFsqtEnRvs7S+YyWT3ikcnS2eUirvWZJb5Zi3fhFzyLXmJLtvbjYJ70dvTVqXTxZjT6eqKp6F9kQt1k1W6KhaEEivpHwjzpkh1lP5pUslTEdrh59mdc+1RuJmbVdphcj1dolt1627rrhaD1ViO1S9kJpYiuWNAtrFgM6+ExhMh79p9nFm0VthcuqksrtKVsrXlblF3FEVw01aXS1ZbZHm7uy81tn/w71tu0wueh6RdAAS6gNuNwAPoPTHblIrUU3VqKVrSnxjx5qCUr7VJeuXP2ctnUbK5yQFrpN3Ns7mVtK6Y0S5ZM5EB0BJc6aleGaqhVBHRdk9vaW7mhc3Q9KEIRQhCEEIQhAIQhAIQhAIQhAIQhBSEIQCEIQQhCEFIQhAIQhBCEIQCFf564RVNlCaF1PLZTcroRcMj1hl1CvLDOlZpWKOyJcFmSS04nLOjTP3I6mJtaaJtbRMmBW5QERWtNOmlzL2qNEmwkoqFDTEAl7M2tQsuZo2WeZLe2EzDBlsXhebtZhJ1dHDlzcLauGJkJ82auFadKVVfZ30mV06eoDevZa2KcRiXlMfOIlktXCFdU7PV08vh4Y3TEWZLeXna62xXMw6TCLme0U0V0N+H5bbuaAzDEzL5vDbSdbchs812X/SXfpPpi7DTXmK99aqQNSGW1GUNmnRvtVuakDhJZJuLsuq2XUWpcNVtBdVvEzRZKkiXcbnmM1tzuRcba9QVaL6vTCL2Jh0LmXet9K2VF3tXipEZzWSZpUgMstmG7Kimn4xZQVrQV6+mKZuHWa1xaYuko1hADoTUo1Q2W/htbOGaHFng10nKasnf4A138MVS8SBLW9TfbLb+82vV338XzRacMm02lz8QewHRfS27d1eKI/ZxtJG6yQptPPd8FWxeL1oDuIeYjSLQljTUV7uLfy8v7sZziXWdnMl/eNL2NpuVQpKzC1btXattt4Y3PLWZbdXS6uKZal3eyKmw0t3vcu3FoZtOoZ9F27xWrywzeBjXFTihvdZecqsx5ZXZq4Yk2k5pVQqu2nPVGzDTGmy7mYMVd0uUUVgrEBgOi4U+qI/Zlo3nZ1zBVvu1KoJou60j1la6LpctZSBF3ZnPNixNSSetjWEXeRZCEIoQIrkRWEIBCEIDhANKgGmedDQ9YhQCpoKnf1n0x2EAhCEEIQhBSEIQCEIQQhCEAhCEAjLizOEktJJuTUbaBiozIFRbXd2dMWNPlo1rEg7hkTU5ZCmrpEVHF4fcS1pqvA1u5SRu8YW3iiTVUqLTGnYWU8tpitMt1JaH/nwxzC4lp7BAPu0UzS9AxmMAaKo6Fzuu8K9qEpZe0mSGmM+WhGY2qhtyz1XqdV3Ly2xiw7Az5bLLszmrNbfW1mCEgG7UktmZm5rWt5om4HtwjgIO41/GOxpCKTtHWcqm1gSEborapFct1dLRazBQWYgAZkncIpkBqPMavnGZguWlQaL7WADN6fDE2qKu7zErVUaXfTLiUi5Xy3qW5bY0EVpmcs+qvpjNMDLcyDOWyzaCpJVq7VadJa1mXxFY1A1z9sICEIRRw1pkaHd6IrmMyAMBcq8Q5qGmY9WvDEzQsB1au7pAr+PwiUByopWuX85xVtWPDJmMu8NWWAR6C90d2S7uTI7PKwU7qbvDwxbDIp2jsuiU127XRVB7yLm39lY6izSrbRxcwA83UKm/NSdROY1N1cMWwh+jE7TpC33Gct1tlq3+7wr610U4eZi1283FEWIPu+YNQNkoLLTlVrmZovxUh5qjZuQVVxaSwV60IrQ9xX2xkk4cvdMuZnRV2erTdThzuXTxKzarW5ozmxpmNizPkrRZcpwQXQhqNQsaghW3aVt5uK6N0ZgGm4fiuelwNLNVf1qRF6sGVWG5gGHRkRWLAlFTO11kul2Vx7CmtD3nsr80GvZrVNq8zZXeqv7zRNVVBRRTp7yesnpMUSHpr/jCEIBCEIBCEICtyylCDpJCsPWIAI9U8vfFkUz1d5Z2ZteqsMhysDTPTVoql7SqspLLW1quTu8LjQVPKrNE2Jz2aW8lwzWmYst1AqpV8gxyyKvbq7JaNEQdb0ZakVBFRvB6CPzeyIynuWjGrpomdGsAV9jVDe2GxbCEIoQhCCEIR5WOmYhHtE1ZaMt8s2MWEyVns6g2+c4tXFS22JMq9N7ipt4siOgEg1oT1Nw+2KgcQc6S0p0Ztc3cRbYKes3h7UpLl5Up2BBZFYg5EEgVqIti+jNLMyYXLO62zWFAABQKotqRmFNWVl640wOWZirbIaBPOE5aKEDvJrbSGBbCIqWNbkKekjMdeUSgEIQghCEICqYuVyorPkMwKkV6/wCd0VSxc1Hw6otKhqLQnpFOIZU5eiNUZsXO2Eh2AqxoiDdVmyH67vZEntUZuElTRU+bmLdbMl1DaumPFwmCGNM2dtWlS1mMibI0ZredvW5ezHsvh2mYVcPtSptQX0DNpoacvze9HmvKxXk0/wBGmpMlz5i6Jo/StGZ54GjCGbJxUzBzX21stZsqb+k38LR6lG6COnI/5jd8rR5sjDTpc5p8+ZLbETtNQDbLlqOBM7SW7TRttmy81czVodDWhvdyu+ZoohPbJF5r0anFzfNTxRpBB3EH0ZxUFsVmNNo2ZOZ1E0Va9S1C/VHTLWqL2aHouy/ePFFyJMVRXegyBYnpNo6eaCAKiKNwVR7AIFe80pSmVO/Pi3aeKOKHVVU0e0KLtxagoTTo+aLsWQiAcdTL6w/lfqjpYUqCOrf+FYAudT1k/hlEoAUAEIBCEIIRwmgJ6qmOxFuE99B17yB/jBUWUtLZOtCvxXpjzZM+fh3lyMTJrtJlgnJwsxAOfXcPloyx60Y8ZIE4STX7uavRpN3m881y1XcUT0MRtZNZqOqy1Iul2jzjMQv69Vyxbh5gmylYKV4ltPEtpoK+sKN7Y6XDSnamahgV6mXoy9EU4NFRWsus0qlxJqFBBcHVXaHVxdldMNjUObLpp6chEoiu4nvb9dB+AESihCEIIQhCCkIQghFGx2dTJYqa3MGqyvX06veXh8UXxB0DqUJYBsjaaGnSKwVmmTVdJLKWu2irs1cDWKm12ozUW33oswrXSrrSuuZWvM151e9EZ0mXsdK27IBkK0uWzMfq4W0tzRpG78a9ffEzY7CEIox42e8mURLU7RwwU9AbIAUo1XYsLV9aLcOk2XKRZ0wzZlKsxA39Qpvt7URnYfazcPNDUMliw37jS7dvuAt1dbRpiZuwiDosxWRhUMCD10PVE4RQilg7tRZgVFoGoKuW3kVJtTLwtvjs2YyFFRNo7mlKgBV5nY9S5fFYrUte6obmZg8x6aE0qtoFbi9Fut5a6ongmZK0btEcT1mfTW2K7JqA3O00UPBbLZcuhQLXi0ylPFc3vN+HCoiCC2cyqxstzXPQ2Vu88wua2AnJYslTta1I86FDdHQgtpFsIRQhCEEIQhAIzuEnuZboJktN9eHadm3rX6YtdiFoCAzaVruuP6+lvZBECKFHpJ626Se9oKqQyZF0q9ZaqRajNuqBw3ng9XhjLjTfO8nouq7EbTuKoh6eHTxR6UeXPlr/ALQwVtV0z30nwW/zbEG+YWUq2mlQprxaiBUHV8sdM2UtbpiLTLMgZ9XpiLyRMUq0yZQ5ZEA/qgFmS10BH7vu/wB5a+7DIlUOy2tVRryzBrUDPhpzeyBIExa8ykA57wa29nxfNFeHBtetR5x9JpcufDlp3al8MWTRoOaqV1qzcKsvX3drw3Q1YshEJbMyKzLaxFab/QfeGq3vjk19mhalc1G+nEwXPu5mi6sWRCiMTwkjfShINOn2RASmY1muXG+wAKg/aPvNHdkoNUJl9Gm2h7yCN8QTCgbiw6N5I+B3Qo3Q3xH+Vvf8Yzl50oa0M4Z0dLbjU6QyafVuX1tMUzcXiFU7PBzL6E6ytiqOsg/TxfNC42NpLdm7Mbj+OcC4FLgwrluJG+gzEVo05kVvNm5VbmWtRXPip9UVTZk1bVaUW1j7o1rRfdbj8NtsLGq5csxn15V+McJDW0IIqD1g5VEVLiZdQHDyruEzRs1Zuyvfn2Vi61d9q137hWvXASjhAYUIqI4VXq/X/PRC3qLfGv70UFVVFqqAM8hkM98dAAFAMh0dFIrNwdFDGhDE7q5Up0d9sdZXtNJh3b7V+P7UT8GaXjZLzVkqw3W7m+87F1LOCNseUMEizb5uVsxZweWra2A3PxUCnVb36WXhj0BOlEAhxQ0AbcpJ3C7hhF7FsIQioxzZpM1pInbFtmrpwFmYmZUUcNUUWNMti8uWzDNkViPSATGXGTcPLS6asqZM5JbW3Nn0V1eKOyJ090BfCsi8trLW3oqr22RNq2QitJl9QVKOtCyGhIqMjkWUjfq7miyKEIQgjhFQR1g/qiKAhEBNSFUddaCJxVKraVPK7qPVuNv0Ww2q2EIQCEIQCM/2lKmqThaSpOxmW+moG7xRoime5SWSvEaKKbxXeR3qKt7ITYpUia7Wk0YBmcZNs8gqDmTaam5WWLBNAXzUpmXcloAU5d/R420xACbLUJKtZ6XttP1ZdkcPqxJdpJVAzK4LANQEFS53g9Iqeyu/s6YgiZeJJL7brYS1UD3bibTlpuZW7URkrNScqswoyPNZBTj83xtXWeLVpWNsUzJdaulqzRQqxFa0rpPdmV8NboC0EGtCDTI9ND1H4x2M2FAsZgGFzFiGWmr9v1u6NMUIQhBCOMQoLHcBX0UGcdijEEiXaBW9kQjcSrMA4HfZdBSWHc7WZT+yXsr4vGw4uzw+KL4groclNKZW7mFOteIROAR53/3T/wDV/wC5Hox58r/6ji/BJkJ+1EHoRB3CDdc2dFGZJ/wHiicUKCcQ7ZWqiqe9iT+Cj80UTloVBLGrtRmPRdQCg7loIjOVmVQoZhcpZVKhmUZgVcqtK0u8N0XQhqhXKdpiXMtrVZSK14XKmh6d0cnCsqYOtGX2kUAHfWIK6y3mI7IuraLnTS9fxvujkydKV5dXy1UtNdWVvt7PiiC9QQqgmtABnmSQOkxKKhNQ76rvFSCFPvcP1RMMrcLL8YuBKG+EIBFVKzq9lPZrbf8ARFsZ1cKZjFX4zmqs/CLeQM38UB3EYdcQqqWZCjK6MtLlZc/1xCWZyTbZ0zaKwASkoKt1CTnVmB+mLxMQ8wG/JtLCm+oNrCKMS62Iyut4mJZuOpjb4smDeH1omORqhCEUVPUTJJG4lkPoKFgR7U/GLYqmGjSMstoandSsuYB8xIX2xbDcioTpTMFExLjXTXVl9XiibKrAqwBBypvrFcwSlQKyXDKiqjO30Bm0x2WCqG66lWIDVLBegGpZom8jmyCVtdpaUNRkQPECeA/Tn2orrNy2Ts/fMVbLfpf80RJmzNWzNOJEJ09GqZxNWupUlrEkxF6qBLmbQgaGVpdvz9Fezc3hhgZ/scxp5mzZq2g31QWO3XqrcgoAultVsawXHAwmpXMVFy+q3DX1oqnyZ06W2q08iS209HGzpr+W31olLYyQFmrLSvNLutLU5st7cva/NB13Nw2SnaZKQaDT75l5Ly2xNHbaNLcrWilcipbIlqVLVt8PvRxnlzOQzadn/BqqtfVa5YxTZs2W6NZNAUghbTNa1mUE1TTpS7mZlqvai8D1IRVLnSpqqyOrXd4/msTDLnqXvziiUVIaPMU9LB1HhKqCfnDRbEHUsMjRhmp6j1HubmgJxltnLirgC0mYgU51tdd1Qdyb9S8THVFgmPzSZnumWVPeKzFanrKsSWYjG26j5mxqBsum3iplEFkIpaeiuUIauQrSqiorvji4iU9LW3sE7rur/wBYtwL4qaUrTBMarFaBByqesDpPrdUWxXNmLKW5q9OQ6aA/4dqGNiMs6p395+wvwix1vVlPSCIrkKyywXHnHJd8+b4L0aYuiaFcpw6ipF4CiYtalWpmD7axF5yqWRdUwW+b9bh9ni5YoxNGNspm2+WSM3/Us4E5bm+qOMJqSkEtLZ08qsx6l9npqzFjqNoBVeW63TC54F2HDUm3W12m5aWjSvD/ABfKsaIiihFCjo/Hv7y0SihCEIIRRXaTRQ6JdSTTJpmYAB6bea3mi+KpOSW04GZPTaxAPw+q6CplValVBpu3VHo6ohYy0sfKuYmVYEdxrcD6zNFcxTMmqm0moNmzebIAOYGokM2rltZeaJiSLtTbRKZI4DUbrBP85xAE2mTKa51s84tRTq1dI4l6Yx4Ng+K8oTKj7yUnyS43IqgsVAA4aUovWSOu483dGDAIrjFOyg34qdq5t46tWmHQ9IkKCx3DOKCrSyswKWJuE1VyJBzDUrmVyXtWxJpbU0Od68epcj831RK5xxJ8h/HO35YbHVdX4Tn0gghvaDqicUOVYi19nMztrUXUoTkRmI7Wf0JKpmPvGJr0H7vd4fqhYm7KiliteEUABY1OQA6czFEwyWUPbLfPpCcvp6b7V9aLJcorQzG2szPURu9ReFB9XiivZEzy6tRAV003uAe+3s3aYZF6LairlkBwgBa06AN0dKK2ZVSRnmASIlCKK9mOhnX0M36jcv0xxlmihlzB3iYoYU7rNm1fWui2EMCstMGZVWXM1DEMN+4EWn5lhKAEtKdV3xzJPe0Jv3bDtCz5tMWAAAAbt3UAImwjDjwux4VzZQeAVW7h1jjblt1XRujFMwo+0S8Sq3WB7kJJuY7mWptBXP4wnjA0iWlKW09GW/py6YbJehpg3fpHP5y0JcxZgqpOWRBBDKeog7osi4oZnUh5S3tZdcS5rqUixa03se00aYg/L66/vROGxUaLNqxGtAq1pvUkkDvao+EcmFiyS1Nt1xLUrVQOFTw382q7Tdpi0qrCjAMN+eYjMA0pxctZS3WW3FlWg4l8PKy8umINIFAB6B8I4yq41D+evLV8sdBDCoII313iOxRUZbU83Nf/APp+f+GIiYxWYtqmbLFCoItLEVU78g3ZbVF8YjLabOm5NKW1UvA1Pb9P0xJ8E1OImE3LsFU0ytZnzGdKMoFLl9b6q7cQdla0y2l01XdLvVXQy7+LVbyxZszJBmtOc2jOpYrXVU213Vp6tsVS5QmXbPETdLNxcu/3fp7MQUtgpdb5ZmySzGqVQXV7NQyeLh+WIHCO0uYlVaZSgyEnZq2QbIMswfm1RuKGXLNXZ/OpSrN21077vq1Rc1omITvYMg6ieKh9gP1QqBnlSl2SGS4MxUVQ9WsLKtNS14G5lX81sXypm0ByKuhtdcuL2Fsm4ljNsdpNmTZb7PVZVV4std3b1xdLkWzWnPQuwVarcAQOkg7ujTqtpxaosWNEQZFfiHtFQw9BGof6waYi5FhU5Bd7E9yjUYyzsTNUjZYdn1Lqa5f8OXi1MsMbF0wFQpVFY1oarVioUk+KrUC+2OSlJGuVLQ6eFQNVP2fzR5P2nE/amlKn2ieVVpeqkiXKYcW7m9bh5o1pjMQsz7PipKyZswNsHBulMwHCTxVqREGwJV2Vpsxsl01t/IOaONLll0W3Nas3qsrLxcWqII52oJUgkCVMFVNrA1Q5aiJlx+K8NsXKKzZrHfoQdygFv1sYo7LOgL2NB90b6+jVGUTExrBZe12aO10xSUW5dw8efhtiycpqU6J9qHuyN/8A0/d0xpVQoooEBVJkS5ClZa0rmxObMetj0mJTUMxCqsUblfLS3t/nOLIRcUK5YmAETWVjU2sAc16Lh2/V0xZCEBwkDeQOjPKpjsQeWsy27oJ9ukxmWUJU372Yxa5qdQAtqc9y3fl4bYk2NRORpvocss4jKWyWi92fe3f3sYzpIVluWbMz6T6RUZW9P64wri8W7z5WEw6vsprqZkx9O/hpCx6q1Mx26AAlMqkjUT+IX2RNjap/nf0R5+CxLzJuIkz0EmdVZmzry2qty/8AtG5zQoTwhsz1ZEAnu/hgJKtqgdQzPST0k97GrRh8l6sIH/rJk5/R51v8o1zmtkzWrSktzXpGkxR5PW3B4f8Au1P+MNjZCEIog9NK0BuYZejMn+fDFMwzJZOxlKy0BoABVqmuY7qfHm5bhm53aRb0dO/0R5r43EzpjpgZCzElNY82Y2m7wxBuDzglStW1ZAd2muf7UQR554pKpUM2/m3gd+em6KpGJbE7SRNTYYiUVZkrcu8MGqORubVGlJYlXNbcznVaAK/ju96HsCozMQHUWXIRQmlGuJAyody/vRrisTUqVNykUJDKRSu7PhO7laJBlbhYGnUa09PVAdBBqAQaZHu9Mdy64yPIALPe+o8vp3b+tvlipcOr6dtN5iGzWpvN243aSbbW+qFyNczfLXxXUrThr/DHQ7dMpx0ZFSP1xyg2o8Ev8x/gi2L6IGYOp/kbr9DQEyWedfj/AD3xOEMjOqss924lmqurLTZy+hq8XajRGWagWsxprKu6i5ULmWtTTfaQPi0VpKWabhNmG2n4gd93L+aJ4NMxtcvSzcT6adVvh7cSv8LfD/WKRtBiBfaU2ZEtvaCwYei21u6NMBAuBmVf5WP4AN1xzar1TP8AlTP3I68yXL45iJ06mAr8Yyv5RwUv/eJfuVf8kLjsdLbOYjS7wkx7WltLYLc1ddSFz5bbrW9aNkeY+PRwNlh8TNIZWAEphW1gd5tzUal92Kx5QxTlll4CYtp/SFv+2jfmiWPXiq47a3lWXn61345fzqjzhM8oPzy5G/8A3bETP2I4mHnTZjbTG4nhXglfZ+14IfQ9JmF5R7bLLtW45/sjijBjMSmHk2YVpW2muspdS6Wbm92Ot5Nw18szNrOa79LNdtyt320rE5vk3DPKKS5ayX5JicS5wGSb5NeXKecmLn7dVvZmfS9sTkYmVMkSZm1lo7WXy9p+kV1u49XBAyPKk1dhNmyFl0saaldoy/xR58zyekud/RgHlrk+3UtK2mem8BfzcVsQfRSDo8NzsviVmMSmXWG2vu0u39/TSPmqYdG87LxGAbtSnmFHz92zw6Y07Cawuk4yfN9cy5qbuZdSUXxN6qw+sD0JZEyZMlKQttrcRLWe4d9eJmmM0XfZz1y/WaXe/wBbtwx5gXGYdvNzZE+ayC7zL32+4eaJHys8pP6ThmTLQyMHS7s/2cBCY64DygZjXTUnSVvs1TJdp4rYkcQvlHF4ZJCts8Odu7uKerbF/k/WrT7pc2dOo0x7xpz0y1ADMAo5Wt1RDHX4adh8bbpQ7KdYP0TdqCtuIycFaBrcq/3soCvXvjrS5gLM2J2YalQqoFBpTIvc26OTaPrVhqlXL7jbTT+1bBpmGl3NQMyipa26n/E4U95li4RGYivs9m20tdXbzmuy1uH1vqi5MQjzDKAatt3wNGU8yPLOlla2MYw5xDiYsxpSIZtrS3XVteLwxfh8M8gJ5xWza82G5lqbUuL7pfvRRshCEUIQhBCIMivQstaVHsO8ROEFRVVUUVQo6gKD4R4crEr5MmT5GIV7HmNOlTFF1yt+7/PLHvRSANu11brNHqMRdTlrVbonQ83BzGxuMm4xVtkpLEhKgXMwa4/z6seuQGBHWDHln+iY8Nuk4yinw4gbj3bQfVHqwGLFOy4PFbrklTPatumvs+qLsMP6PI/upf5Yx+VhXBzPEUT5pix6K0Kgg1FAe4ikNiUIRCZW0+Ki/HKvu8UUEGnvYlj7e/py0+rHiycT/swzZGJSZbtXmSpqLcsxW/dj3QKZD0QiV0PDlri8ViJuOw5XDrYsuVtZYO1QHu1IG7Xuxq+0Y+V97gxN8UiYPyPHpRVNmrLU9rlTK79fzNAYpflLC3Ms1mkPU6ZqMv1UjaplTqOplzPELW/HoiBVmRZWyU0tBMwXIFpvHbLZ6bl5rm7WGZgMLnNmtLkf2kq+T/3ImRvxE2RJllsQ6omW+vs3aq+rGbD4rC4iYww05bznYyMGp00rbXddp96PIw/2Z/KMvz74mVa2y239d0xs8qKi/ZthamK2y7Kzit5ju/NEueR6oExWZtDXUrmV3CgoKNl70daYUUsykD0j2U76/rjxnwnlh/8AfV/J+RIqbydiVW6YsqeaqPOTpx9mbqvzRbHtvi8NL458pd/OIznyphM9m0yc3ZlSpjf4Rjl4bESuDC4L/lzGi8TMeummEX3J26FibYybM0y/J8+Zu+8slL9cYpuPm4ZtmVwuGY2i2+ZOZR0VEsWi0H3o2CZ5Q7eB6el/84q8lLKaTMaYFbEbWZt76XXXRM3yI0xeIkjELjpTBTd5mSuntG6YbtKRpHk9W+9xOKm+maV/JbGbDKn2vygmH+7sXh+72tvL+1HqJMdlVhL3jtf6b1MWBnTybgkP3CsfGWmfnjUkqVL4JctOjSv+ULpn9WPn/wBIi00qNSqu/wDSLFwLGYKCzGgH/iK1IebcqnJCt5DC7MdfZ7X8UYpvlDC/dNNVWO8obwoFCDVN55bf5aX+0pX6GTiZ/qSm6oXFjXPxEnDrfOmLLX2/+3yxll43D4hlbDzA7DS0s1RipO+j21tIu5t7RhR9v5UX7VK2XmP6PLm28Xx9aJ+UVVZ+C+zWLitrpy5ac9OiIPUAms9zBFFukZswJOfZX5W0+9EpjTER3qhtVmpQ50Fab+6Mew8o82Nlf8PD/wCsDhMTQ3eUJ3uy5af4Rc9DbSZTJpfXwk+3jjGsiZKfSiOPvNplcszwq/a5uKK0wAdE2mKxb6V/S29HoiweTMJ2Zr+vOm/vrEFjKLbZzy5crm11ab67OFWlOK266PNmSsHKmTHw2LXCzLeSYuzb3I9BfJuBX/dpfVzRknjC4aY2mWiKisktJUt7pt3Db4tOmIMeHmYjyhN+ztiAqKu0mzJOlpnh93sxdMw/2LGYJ9pMny5kxpdk3Vs2YcsJWExl/wBsltKw81tOyYcSb/Oct/qrGiXKmzMRLn46dI81VpMmWebt/wA80QaZvk/DzGvRWkTP6ySdm1e/ljz8YcdIlbB5suemIZZKzLfOLHtCYp3XH0K3+UeN5TxUmYv2ZVZ596bPO22Z/PFdbGpqhGd5K2GGLSsRN2kpGbUfNsvNReTKNeHlGbhZcxaecVGtYXdPj06dXCsZnTylO2eEnTZVswedeXTabP6V1eHij2pctZUtJaCiooUDfQCJERfAzg4ldIlpaAAOEc7Ddf2LX+mBfF1PmkpqtzX3a1PNzLqti+bL2i23FdStUb8sx+MJaFLqtdcR0U5VXrbsxodQuRrADVO78DE4QihCEIIQhCARRN0Mk2hyIln1XYVJ9UgN80XxVOFygVHGpoTS6jBra+z8ITwqrGYf7Th3l8/HLbszFzX8dPtjmCxH2jDqzfeL5ub4Zi8UaFcMbc1bPSR6Pdp6rNHmn+iY8Nuk4zI9lcQNx7toPqiC3ylnJlL28TJWnaF1SB8OWNaVRjLO7Mod9R0r6V/KYx40XT/J6f8A5O0/5SNG5wSumly6lrlq6j3Nww3MicVMwvXJtALZCurh/VdFcx5jbLYsql7/ALwV4V+bS+ni+aK5LNJ83NGshWFpLbQk0bN7c7zdbyq0BqDodzCu+m4/A6onGGfjJErTiLVFOGqu93qJq9WPOY4vG6sPKnSUromPNeUgWvFZxOfph9dD1zPLOySlDW8cxqiWrdndrNOz80Y3xeFlEorNiJzPcyyRexYEdI0gLw23cMVy/JbABZ095qVJ2NWlyszq3G57vFG2XLSU4SXIRAqlvN/T2WrS7iuiDPd5RxHCsvBSyN7ecm59OWn5omnk6RW+eXxUztTiW+mNm0XqZfWVu+M5mypeoYyX2fOurr6ONWr713agITcPKmq8mdJLJdfKZAdN3qcFr3aezHMJgMHIbayQXfcHdizLvBoDuPLA+U8IvFMDNUiksNMrlluG5vzaYqOLVizSMFi9plr2ey+p4fzyPVitxVpQ6L7j6FUkfXbHnLM8rE/cYZR/aubv+mbfDwxFpflEzNWIRbU/QygWW7o84fDFvHA9eK2my045iLv4mjzfsi8WIxWM6/OPs5f0cA8LcMXDA4CUAxkq5bIF6zGdt+VS1T6sBJ/KGCT9Ojep5yPMxAweKe+Xg8ZMfty02X549hRLk1JkS5SDnW3IdN1AtPqWNAIIy3H2gxKmeR4suTPVNnI8ny5Xim4g/wDbiSyfKCvb9plYdJlW83L2i311fedP0x7MQcKVtcAq1FocwamgBHpMPn0eacKtvnvKM9/+Isv8kWS/J+BYX7Pa+KYzu3tv6fdjcstErYirdmaACp6zESrISyaqtVky6qVU9fraYtCnYysOweXKRUpa9q8Ori/ejUCKVqKZRXdN3mWtOpW1fiFX1tUUojtVHZarayyyodUU3BakW1OXu05oDPisO+KAWZJVlULq5w2q+0grQcMVYXBfZdaSFMzIXObm39Ze1Muyrao1vhyqg7d1RR1eD07q8vagMOzoh27cr7jq3dZu/nwxBtFenf8AGHQYolSzKFXmXE0rvC52gAVPXyx12mM1koqoFQ7MpahNKAUdc6V7XLFEpZBRKEcK/qiyM64dZYGyOybpZQtH9cUt3+q0YJmJxMx2k4V5cxlrtJqobJXvXte68tvvQsa8TixJIlSl22IfglL+Z+wixRJwC3Gfim22Ic9dEl+BM+XtRZgsNLlIJtFmTZmpp3E7XDtH8q2rFv2VaC09N3Xq+MQceQAxaWooQa9LXA1FpN1Lq6m5VGniiK4U2Wls9PEA3DThbj0nSuqKkRWYUnupmNduIuoq+PdQaW9aNKSGWYXLnwjPh76nfDfA86Zt8Xi2wbTjLlyUV5hl1Vpt3D7IzTMDKwWJwzL5yXNZpXnOKW1ONf3Y9HFYWbtfteFmLLnWa9p93M9aPLvxM+ck3EzVWZh5iqklErx6vabF83xLEnoe5hpIl7RrbWdt1SVtQabK8jdnlaNUZThy2raMhrdu3VpX8f1xS0pUbObMrmvrOyqF59623dnijWR6EIyLIcipmEEmvSSF6BvyP7UaEWxQtS1OkxcicIQghCEIBCEIBUDp/wAzEJio6lXpafwPWD0GIzJQmUqSKXDLpBFDFIkqgCXTG3NnRgCrMbjXTzW+qF7MSbVYJIVQEd9PCXJmU6M6m4huZbooxMsYmRNlNpmJrVvEtbXz/eji4ZHQNKmvaWYk1zoWqQO9Tp9Ut2op8poUwMyxm0U/5bNqT1Oz4Yma4GJfKMmdO8nvNe0yxN21eFXtt6rdX0x7zTZSJtHmIqUreWW3u6YyKmC+xjKVsNmOzut/Pzdq6PGwXks4uSk6dPmhakIm+iqcuO5ae7wxMxgei2ORpo+ySpmJ4tXBKV6U43FtKcUQmibM/wDmY2RhU/q5LLf87xOV5OkzGuadPnS0JVQ83S2Wrdatlez80bEwGDl8OHlellDt9d2cP6kefLm+SpH3YM5+1Y85296NX22ZTzWAxXvqsqN4VV4VX4f5RKNUPOD+U/6jCyv7yY/7ERXD45yzPjBLNbfNSV6O9+8x6cRQEKK78yabqnM07oVnMjAPJqfpsRip/rzdMTGAwMoE7CV3tMF+fv3RuigDasHqdmtbV7TV4m7uyvvQ/wCCMmQktdCmXm2XdX3ottbomH3hX91vqiyEWoFJZw9t0vhuNag76DLVlkfhHRtA7MVUghVFGqcqnpC9f4RIKtzHIk06AaUG6OGWnQLek2Fkr6bCtYmQLVFGltTduVgfYC0QUSg1wRlPqtQV30FLQW5rYmy0U6mGRPEej0xMVoK76D4wEDMl7mZVrlr01yPbt6Ighlq2h02bjIX83h5fWi4gHeAfxjPPlMxlNLEusti5DDiFpFtQMrq/+0MjTFczco8a/gbv1RXLMmaD5sBlNGR1AZWOftzF1y9UdZLDLsrxcN7W8LessNC+EVln/qy3qsv437OF7f1Uz/p/vxRZESDmVtvpvI/1Voje39VM6emX1f3kdvFQGVl30rToFd4LQEVZZks3jtKw67SVr2qRGVdmFFspaWXBrjl4zurpVbeGM8uk6+b9nfZzLbKsvW2vj83dHZLss2bh1BpLCuqzGNyqw4Qw2i0X5og1vLWYLX1Z3dI/x5f4o4BLkoc7UGpmdu/mZzGedPbDy9pNaSvzcXZXtxkEnFY62ZiLZcneuG1ec/vv3ICZed5Q+5LScL/XfpJv934I3y5UrDywktRLRRX/ANv4o4FnCijYovcrfgKrGdzMmOyLMV7DrW1pcvdudr2v93T2ogsUuGuRfMmulqBrjnclTbY3ZbruixWmzACAiKRvqXb9lfqaM7I0z9KZjCnCF2KtQdYmcPEvNGnZt/WzKdXm1/IixRIIgt0rVQADQVAG6nV7sTiATxP83+Uc2adK3evrp890PwQnbJ1sebs7uzM2bHduzzjyxIXCNMmtWZKvlMuiZteIUuoFU23aV4fDHs2r2V+EeVi12m0T7RLc2tMlyDUAqaA3MHWtputVeu3VEkeuCDmNxz9MQMtGJJRSTkagEkRnwaukkSpjMxSnHS+014qFlrSNca0OAAAACgGXcBHYQgEIQghCEIBCEIBEWRW4hXo9I6j1iJQgrgAXIAAb8shFOIlrNkzEcVWn5dUXxwioI66w1Q8oeScGx2i3FWo4QtWVU58Ity96NjuZSiWqqTS0JLNpUUpUZMqBYtk/dquWmq/KTFEwuk8vKAZbAZ65lqbkKUHHS7S1qtGa6GiUpWWi5cIiyKUZGrsmGnk5f9PdiwMD6erp/wDEaEoQhAQckKaCp3DoqxyH64mBQAegRBqkoB2qn0DP9dInAVTmKpReJiqL3FjSvuireyJqoVQo3KAOs0EVITMmOxGiWbE72GTv+yvoaL4ehCEcJoCTuFTARTczdbt+u3q8MTiuUay0PWqt1bxX/GLIaEJlbGpvpT2nIGJxFlDAqdx9IIPQQRFQE5CdW2Sm5rVdT3UCqR6zL70Ni+EUrOUkBwZbEVAegJzpln10+KxbUVpUV306aQwIPKV86srdtDRvj1etFExnVUVkZis2VqWhB84u8m2hYcUa4qmCti9cxT8vnP2bYgbWgueW8sZVLWkDvNhagiwEMKqQR1jMGO7/ANUUOolnaIKZreKaStd/pXiu7MXIvjJiJTOyhGdXfQXVqBJeZYgVXNuHTzW3cMaDMQIZlws7VYzylM7z027UW2aZpZLrp8V7c0SehpVQqqo5Rb+EedPxSSsQQqtNmmWJcuWlCSxaprnkOG57e0rcMJ8+5/s2EUzZ2dz3vspOfPnv8Mck+T1Rn86+103zeZv55YkzPECyRhXZxicYRMncsv8ARSMuRfzRvJCirEUjKJMxOnaivM8xX3+mysceSjWTJstTqt2fEqqx6uEmupuyvDFEjcyma7uqtbbLltyk+i6sw9m3swKils6ZLVKfdrp+bO5x6v1Ra0uUAWaWhC1bNQaU9PojNIRpqCbYsnVeiW/myVtXZ4lgNCTFK+bRre5QtadVbcoGaVoXlOi5C4mWVFeujtlEpblrlYUZCVI6CN4YdzCLKA5GAhtJfbX4iJxygGQAp+EUP5gXSxcCR5rrYkDR1drs+rFyLXdZaM7VtX+fbHliRiJmJWcirKSlpd5csTLPi1X7L6bY32TJk0NMVRLUVVK3EvXibJeEcurfGiJyIIioCFG+hJNSxNKVJOoxOEIqEIQgEIQgEIQgEIQgEIRwioIO4gj4wHf/ADCIqoRVUblAUddAKCJQVWgIabuza4UFN6jf1nLiji/ezPVl1+qDhlO0QXdpOlgK8PU/5oidLbUEWOF2nsBtcflb3YngTwwUOhteqKDvUguBRh1Znhti0qG3jv6iD3HoiuZSbJew1qrWndqG7fuzEWgggEbiAfSDDYiLl8Qz9b0U4THbh6N2/I5xKEUVjOZWtQqfix6/diVyitTT40+MCqmhpn8DHQABQf5wFNZcuZxU2gJI3rcpFW7i13vUi0OvaX4iOOgcdTDNWyuU9Y+ERUhrkYLetAw6CCMjTqb95YmxbFc2mzYHpFvVxZf4x3Zp1fAkfq0xzZjtOMweImtD33ZerbFyLIQhAIQhARKqaXKDSu8A0rFf2eTX7tQd9erOukjv1aeuLoQwKdhK7Jb0s5P6/wAscMpqiyZkputcXLubvVvdZovjhIofQfZlAcUkqrZVIB+I6IlFMuXL2aebTgXl9EcmmRJQzJpCIveQPQADmfCsQUYlFEyRptlvMO2NaLaq7TVmq6vFFLTpuOJl4VjLkZrMxNOLwyP34zTJczFvImTV2GFM5VWUzNtZ2TcWeX7se2qqihVW1VAAHVTdEzNiuRIl4dNnKW0fUzdpustHZf6Ru1Mb6aS/4otiuUarXrZz9REaxwLIhMUsjDcaZHqbr+MThAZZTfaUWay0Q8KGvXzV7+FY1RRJYnaLxWPar9pad3Z4IviRwK3lhs+F+hxxVofwz4W0xxHJJRhR1Ck9CsDUBlzbJiDp5Ytiieyy0M5q+b7+Lw+9F9FrustS7m1RvO+kUygzuZ7BluAVJbUqgBNW7jMFty90U4XDtaJk9mmu1HCzM9lmd1edRpZo3RM8yEIQihCEIIQhCAQhCAQhCAQhCAQhCAQhCCqldjNmSyhCqFIfoYtWop4aD4xFALpsriTfnnS+tUP5l8Jtjk9N01br5dNxbNa7sunmjsiWZat5zah2LhqC6h6CQdcTNjPJU4dJ+ozZinh7TWj5NpdqW5tXDFuFJsZGa612Iyo1jcOni1auKJsFWej7rkaX6Wul2rEpgKkTVrVaXACtyVzFOkrxL70BbCII6TBcjBhuyzoYnFCEIQQiqZLD6gbZi1tcbx3d4bmVv4othBUUJZVYihKqSOokRKKQTK0uapuV6ZAVOTHotFLW0rEne20LmznT/jXuUQFkIoY4lW0pKmLQ53NLYNnlQiZXo1XLEpU6XNrYwYrQMOlSa5HqORgLYQhBCEIQCBAIoRUHKm8ERgxWLeXMTDYeVtcRMBahqFRRzOerfGWZjcdJZZU7Dyr5xskzEc7L34n1CtL4pMIHlMGeYG8zLFS8xW4acWS8F3hjkrCzJzriMbS/9HI/RSv/APSO4LD2XzpzbbEFmVpuXDXk5UHq+9HoRKGVBtZrTGrbLYpKUjTcvFMz6a6F7KxqjIVWTNGXm5papoNM0kEbtwmauLmtjk+bIVZgYhQBQvlapIFATxVbw8MUbIgjXL7W/NFCYlZi+blu1FU8o3jcAXVq8vDFBmTLhL2U3ZarlsuZtrd8lvF70B6NRESyqCWIAHSSBSPOQ4vP+hyqU07RkVm9awNTLwrFonNJW7EYaxq5tJAdFXtM3Fp9WFi7D20m2NcNs538N1GpXq5vbGiMRWS8x8Q7N5tVUEO6abbrtBWt13FFiiS1AHm57qzZ4uyrpq/V2YDTGOc21eRLRlZdpdMIYGmyowB9YjhuX6YuMlacU3/nTfjxxFpaIstic5NvnKaraat3QwOqGRohCEUIQhBCEIQCEIQCEIQCEIQCEIQCEIQCEIQCM8yW4DtJexm5aArdnurpq3y3WxohBVLUnSzaSN3QLlZTUVB7JjmHnLiJSzFqK5EEUIYZHL0x0gLORgBrDK2W+g/Z4YiGtntLVeJVcncqjMbvEez1NE2ApKmuzDTMso1DxDK1qaadn3o0RFlDKVPT+vrHevF7Ipkub5kq5pllKTCOvepICqSp7PhhsaIQhFQhCEA35ez0xWkqWhqqgdHTkK1oOoV5V0xZCCkUzBYyzFoNQWZ0BlbIE9ZU22+9F0RZQylWFQcoCUIplswJlvUsKlW7SVyNaW1WtrfNzRdAId0UYjELh5ZcgsaG1aHU3Qu60FvFGKXhp+IcT8S2zqB5tCwZaNlqFuX1cWqJeagQxTNhMauMsMyW8rZTAlL1oeL0RTNnf7UmSZMmXMEpJgmTZkxbaUBoq81WzWPZlypcoURbfxb9pj80QfDo5JJYElWyyGQpSnDRolSCSJcpFRC6qo7bRGbJmzEtXEMlOkDU2W5qW5er4Yp2Mtjs75124Vpy0Na0+qNMuSsokhmNa7zlma5DoC8vpi+UKQ02Uyy5t02Xs2JmWVowpxkG45c2zjNPCziuxwy3UbOZLppt4l5bG7LR6sIUPKwDIFOGeVMScCHmXAamFpuqm7cullX80erHAqgkgCp3npJpTP2UjsIgIHPI+j0whFGYYSQHEy1mIAADMxVQK00k2xeyK62n2dx6KdRWJQhgUqzowlzM7qhJg5qCtGHQ9AeHS1OXhi4iuR9HpjJiZ6SGkmZdbcc1FxutIAoNXMW09mNYNQD10MTwZ5bhZhw7HUq3p3yych6VOn1dXNGiMuIWxpeIC12ZN/a2TAhvavF6ojUDXMemL4EIQgEIQghCEIBCEIBCEIBCEIBCEIBCEIBCEIDFNmmViZRmUElkZA1d0y4b/ZFmILS7JyrfYbWVeJlbs96vbp9aNBAbJgCN+eYjM6smi+1aq0tznawPA1eRuVru0sTKtUYQJ+Hmj9JhvONuF8osaioHIvaXV2osktNVxKm2khLg4qbqHPf2ahfZ4o1Q5ixFWV1DKwZWoQRmpB6QYlGRCmHfY2MqTHLI2+WGbk/s/CvDGuKEIQghCEIBCEIDNiJhk7ObYXW6x6cquRr908vZjTHCAQQRUGoIOYI6jFWyKEGSwQZ1lmpln0AcHuxFZGR/tqK8x3l5zVlsFtDUPDndp4rbfVj0YwTRN2+FbZalmFSyto2bKQd+qvNbb2tUb4dhCEIqI2rW60V66fz0RKEIKQhCCEIQgEIQgEIQgKpssTVp0qVdd41LmK90Ql4hZjtKIZJi8jUBIpmRnmM+KNEUNKAcTpaJtKgM25mShB1Ub1reFmETPMK4xmmcEtOzNRWgKlbTUluIFTRVW2JykMtLK1CmiZktZ0b+leH5YkjhwSMiCVZTvDDr/N6piMuYsy8qQQrsmRrQrQEHqzrDYjMmTVNsuUXPaJUJu3E1uBrTlispiLWdpqy3rcFWrSguXWFbUPVtjXFZeUwcF0YLVXzBC9zdXvQHJEwzZSTCtt4rQZinRnFsUiqon2cS2lhctRAK5UtIDd+qJS5gmIHApW4UNCQVYqRlvzBi/oshCEAhCEEIQhAIQhAIQhAIQhAIQhAI4QGBBFQcuuojsIKyqrHZDZsrS6ayQAF3Fa1ue6g08MaoQgOMqsKMAR1HMRXLYistzrXp6WXof9lvFFsVzFLUZeNTUdAPWp7mH7MPRZCIqwdbh3jvBBoR8REoBCEIIQhCAQhA/wA98FedgkvMzEktrd1S5iaqrHVvt1ctvLHoxXJAEqWFFBappQClRXcNMWQjgIQhBCEIQCEIQCEIQCEIQCEIQCIswVSxr7AT7ABqJiUIKxNJ2rmaqzZbTJYRrnttW7spqv8AejTKlrKRZacKinp6yessdUWQgEeWZhw7S/tKrc7zbnlqzo0tie67zZs4o9SK5spJy2uDSoOR6v8ACILBSmW78KRS8oWWywFZSWl79LZno6G5l5qxcMsvZFTykmG43K1KXqSrb69H7UXQXMUFpQzCvfZWou3dEWxRLlNLmOVYbOYbrKEWNTMjO3UdTRWJ5eeJLJMl2lnDBltdVa3UOOjerbdzRP0a4RUZo2gl2TejVY2z3dvhi2orSue+nTSKEIQghCEIBCEIBCEIBCEIBCEIBCEIBCEIBCEIBCEIBCEIBCEIBCEIBCEIBCEIBCEIBCEIBCEIBCEIBCEIBHDWhtpWh/0rHY4RUEZ7iMt+fUeiA8ba4tZQm3NSyvGjnICZwmXzI3M2luaXwxo+0Tg89lS8UTRMcytlpy+8RfvDqiz/AGfh9PHpupmvNS6gCWpdT9Hb4bW1RZMwsuYzMWZb+ICyjUFBxozDLssva4tUc6/y7V5rYmdsn1v5sFg1dm/GttwpMvDC63zmrsxYmLn1XNbpkxktLMVW0S/7BV5mu85a3ajYcDJ1ZzdQYHWaEEmuR7iVu5uJrmW6JDByFZWtbTUrqbJiRXpuN1q8TMsBpJABPQAT8IyfbZXYmcWz3LxdnjjYQN3sjN9jw/YO/tzP343IiMZLNdMyoYJnYNXVUuq9XE3Stt0cONlUutmbwu5AudaUZ3VPlZol9jw1a7M13ccwneDlryzA+EDgsMTUys63cT5tQgVzztBKr2at2on9f6mEftsroVzwjLZmjGlBS+47xqVWXxRolTVmqWSu/pFOgN9Qa72xScFhj+i3ktxuMzvIAfL3YvSWksFUFATXeT0BRvO5QAqryqFix9Xkw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B8D3EB40-CAAB-4644-9812-CCEBF20DA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208" y="44624"/>
            <a:ext cx="8064896" cy="844493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altLang="zh-CN" sz="4400" b="1" kern="1200" dirty="0">
                <a:latin typeface="Tahoma" pitchFamily="34" charset="0"/>
                <a:ea typeface="隶书" pitchFamily="49" charset="-122"/>
                <a:cs typeface="+mn-cs"/>
              </a:rPr>
              <a:t>PyCharm</a:t>
            </a:r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替换换行</a:t>
            </a:r>
            <a:r>
              <a:rPr lang="en-US" altLang="zh-CN" sz="4400" b="1" kern="1200" dirty="0">
                <a:latin typeface="Tahoma" pitchFamily="34" charset="0"/>
                <a:ea typeface="隶书" pitchFamily="49" charset="-122"/>
                <a:cs typeface="+mn-cs"/>
              </a:rPr>
              <a:t>1</a:t>
            </a:r>
            <a:endParaRPr lang="zh-CN" altLang="en-US" sz="4400" b="1" kern="1200" dirty="0">
              <a:latin typeface="Tahoma" pitchFamily="34" charset="0"/>
              <a:ea typeface="隶书" pitchFamily="49" charset="-122"/>
              <a:cs typeface="+mn-cs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2C8C1CDB-34A8-4E42-BCCB-AF1F35908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013" y="1943928"/>
            <a:ext cx="8507413" cy="5784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替换换行</a:t>
            </a:r>
            <a:endParaRPr lang="en-US" altLang="zh-C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64BA38-1305-4FDB-AE9C-7D394827C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015" y="2558379"/>
            <a:ext cx="5965095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i="0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</a:rPr>
              <a:t>选中  ，</a:t>
            </a:r>
            <a:r>
              <a:rPr kumimoji="0" lang="en-US" altLang="zh-CN" sz="2800" i="0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</a:rPr>
              <a:t>ctrl + r, </a:t>
            </a:r>
            <a:r>
              <a:rPr kumimoji="0" lang="zh-CN" altLang="en-US" sz="2800" i="0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</a:rPr>
              <a:t>选中替换窗口的</a:t>
            </a:r>
            <a:endParaRPr kumimoji="0" lang="zh-CN" altLang="zh-CN" sz="2800" i="0" u="none" strike="noStrike" cap="none" normalizeH="0" baseline="0" dirty="0">
              <a:ln>
                <a:noFill/>
              </a:ln>
              <a:effectLst/>
              <a:latin typeface="宋体" panose="02010600030101010101" pitchFamily="2" charset="-122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0A8BD577-CDB0-4C15-8E79-4039ADCE85DA}"/>
              </a:ext>
            </a:extLst>
          </p:cNvPr>
          <p:cNvSpPr txBox="1">
            <a:spLocks/>
          </p:cNvSpPr>
          <p:nvPr/>
        </p:nvSpPr>
        <p:spPr bwMode="auto">
          <a:xfrm>
            <a:off x="630491" y="1310284"/>
            <a:ext cx="8507413" cy="578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zh-CN" altLang="en-US" b="0" i="0" kern="0" dirty="0">
                <a:solidFill>
                  <a:srgbClr val="121212"/>
                </a:solidFill>
                <a:latin typeface="-apple-system"/>
              </a:rPr>
              <a:t>上述代码拷贝到</a:t>
            </a:r>
            <a:r>
              <a:rPr lang="en-US" altLang="zh-CN" b="0" i="0" kern="0" dirty="0">
                <a:solidFill>
                  <a:srgbClr val="121212"/>
                </a:solidFill>
                <a:latin typeface="-apple-system"/>
              </a:rPr>
              <a:t>PyCharm</a:t>
            </a:r>
            <a:r>
              <a:rPr lang="zh-CN" altLang="en-US" b="0" i="0" kern="0" dirty="0">
                <a:solidFill>
                  <a:srgbClr val="121212"/>
                </a:solidFill>
                <a:latin typeface="-apple-system"/>
              </a:rPr>
              <a:t>，换行变     。</a:t>
            </a:r>
            <a:endParaRPr lang="en-US" altLang="zh-CN" b="0" i="0" kern="0" dirty="0">
              <a:solidFill>
                <a:srgbClr val="121212"/>
              </a:solidFill>
              <a:latin typeface="-apple-system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240D716-6256-4D6E-A39D-126C5DD3D2BC}"/>
              </a:ext>
            </a:extLst>
          </p:cNvPr>
          <p:cNvSpPr txBox="1"/>
          <p:nvPr/>
        </p:nvSpPr>
        <p:spPr>
          <a:xfrm>
            <a:off x="1150014" y="3216597"/>
            <a:ext cx="53662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kern="0" dirty="0">
                <a:solidFill>
                  <a:srgbClr val="121212"/>
                </a:solidFill>
                <a:latin typeface="-apple-system"/>
              </a:rPr>
              <a:t> </a:t>
            </a:r>
            <a:r>
              <a:rPr lang="zh-CN" altLang="en-US" sz="2800" i="0" kern="0" dirty="0">
                <a:solidFill>
                  <a:srgbClr val="121212"/>
                </a:solidFill>
                <a:latin typeface="-apple-system"/>
              </a:rPr>
              <a:t>替换符输入</a:t>
            </a:r>
            <a:r>
              <a:rPr lang="en-US" altLang="zh-CN" sz="2800" i="0" kern="0" dirty="0">
                <a:solidFill>
                  <a:srgbClr val="121212"/>
                </a:solidFill>
                <a:latin typeface="-apple-system"/>
              </a:rPr>
              <a:t>\n</a:t>
            </a:r>
            <a:r>
              <a:rPr lang="zh-CN" altLang="en-US" sz="2800" i="0" kern="0" dirty="0">
                <a:solidFill>
                  <a:srgbClr val="121212"/>
                </a:solidFill>
                <a:latin typeface="-apple-system"/>
              </a:rPr>
              <a:t>。单击</a:t>
            </a:r>
            <a:r>
              <a:rPr lang="en-US" altLang="zh-CN" sz="2800" i="0" kern="0" dirty="0">
                <a:solidFill>
                  <a:srgbClr val="121212"/>
                </a:solidFill>
                <a:latin typeface="-apple-system"/>
              </a:rPr>
              <a:t>replace all</a:t>
            </a:r>
            <a:r>
              <a:rPr lang="zh-CN" altLang="en-US" sz="2800" i="0" kern="0" dirty="0">
                <a:solidFill>
                  <a:srgbClr val="121212"/>
                </a:solidFill>
                <a:latin typeface="-apple-system"/>
              </a:rPr>
              <a:t>。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163A811-692A-4D1B-BDDB-7ABF808BA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844" y="2624726"/>
            <a:ext cx="342900" cy="39052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C5903C2-49E9-49F5-BED3-66F9EFC99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1330548"/>
            <a:ext cx="342900" cy="39052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28D4C48-5E80-408A-B07D-C71D1CBC0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3893" y="2615688"/>
            <a:ext cx="3905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5331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2" grpId="0" animBg="1"/>
      <p:bldP spid="10" grpId="0" build="p"/>
      <p:bldP spid="11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2701181" cy="676275"/>
          </a:xfrm>
        </p:spPr>
        <p:txBody>
          <a:bodyPr/>
          <a:lstStyle/>
          <a:p>
            <a:pPr algn="ctr"/>
            <a:r>
              <a:rPr lang="zh-CN" altLang="zh-CN" sz="4400" b="1" kern="1200" dirty="0">
                <a:latin typeface="Tahoma" pitchFamily="34" charset="0"/>
                <a:ea typeface="隶书" pitchFamily="49" charset="-122"/>
                <a:cs typeface="+mn-cs"/>
              </a:rPr>
              <a:t>转义字符</a:t>
            </a:r>
            <a:endParaRPr lang="zh-CN" altLang="en-US" sz="4400" b="1" kern="1200" dirty="0">
              <a:latin typeface="Tahoma" pitchFamily="34" charset="0"/>
              <a:ea typeface="隶书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70</a:t>
            </a:fld>
            <a:endParaRPr lang="en-US" altLang="zh-CN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2D48FDEE-C8B4-4159-A642-5730766372C0}"/>
              </a:ext>
            </a:extLst>
          </p:cNvPr>
          <p:cNvGraphicFramePr>
            <a:graphicFrameLocks noGrp="1"/>
          </p:cNvGraphicFramePr>
          <p:nvPr/>
        </p:nvGraphicFramePr>
        <p:xfrm>
          <a:off x="574674" y="1268760"/>
          <a:ext cx="8461821" cy="490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1062">
                  <a:extLst>
                    <a:ext uri="{9D8B030D-6E8A-4147-A177-3AD203B41FA5}">
                      <a16:colId xmlns:a16="http://schemas.microsoft.com/office/drawing/2014/main" val="2659449583"/>
                    </a:ext>
                  </a:extLst>
                </a:gridCol>
                <a:gridCol w="2124378">
                  <a:extLst>
                    <a:ext uri="{9D8B030D-6E8A-4147-A177-3AD203B41FA5}">
                      <a16:colId xmlns:a16="http://schemas.microsoft.com/office/drawing/2014/main" val="1059305691"/>
                    </a:ext>
                  </a:extLst>
                </a:gridCol>
                <a:gridCol w="1775740">
                  <a:extLst>
                    <a:ext uri="{9D8B030D-6E8A-4147-A177-3AD203B41FA5}">
                      <a16:colId xmlns:a16="http://schemas.microsoft.com/office/drawing/2014/main" val="4017852025"/>
                    </a:ext>
                  </a:extLst>
                </a:gridCol>
                <a:gridCol w="2940641">
                  <a:extLst>
                    <a:ext uri="{9D8B030D-6E8A-4147-A177-3AD203B41FA5}">
                      <a16:colId xmlns:a16="http://schemas.microsoft.com/office/drawing/2014/main" val="2011512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转义字符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描述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转义字符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描述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423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\\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反斜杠符号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\t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横向制表符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9397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\</a:t>
                      </a:r>
                      <a:r>
                        <a:rPr lang="en-US" altLang="zh-CN" sz="2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′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单引号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\r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回车（码值</a:t>
                      </a:r>
                      <a:r>
                        <a:rPr lang="en-US" altLang="zh-CN" sz="2800" dirty="0"/>
                        <a:t>13</a:t>
                      </a:r>
                      <a:r>
                        <a:rPr lang="zh-CN" altLang="en-US" sz="2800" dirty="0"/>
                        <a:t>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374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\″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双引号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\f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换页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4786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\a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响铃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\</a:t>
                      </a:r>
                      <a:r>
                        <a:rPr lang="en-US" altLang="zh-CN" sz="2800" dirty="0" err="1"/>
                        <a:t>ooo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三位八进制数，例如</a:t>
                      </a:r>
                      <a:r>
                        <a:rPr lang="en-US" altLang="zh-CN" sz="2800" dirty="0"/>
                        <a:t>\12</a:t>
                      </a:r>
                      <a:r>
                        <a:rPr lang="zh-CN" altLang="en-US" sz="2800" dirty="0"/>
                        <a:t>表示换行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2914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\b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退格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\</a:t>
                      </a:r>
                      <a:r>
                        <a:rPr lang="en-US" altLang="zh-CN" sz="2800" dirty="0" err="1"/>
                        <a:t>xyy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两位十六进制数，例如</a:t>
                      </a:r>
                      <a:r>
                        <a:rPr lang="en-US" altLang="zh-CN" sz="2800" dirty="0"/>
                        <a:t>\x0a</a:t>
                      </a:r>
                      <a:r>
                        <a:rPr lang="zh-CN" altLang="en-US" sz="2800" dirty="0"/>
                        <a:t>表示换行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278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\n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换行（码值</a:t>
                      </a:r>
                      <a:r>
                        <a:rPr lang="en-US" altLang="zh-CN" sz="2800" dirty="0"/>
                        <a:t>10</a:t>
                      </a:r>
                      <a:r>
                        <a:rPr lang="zh-CN" altLang="en-US" sz="2800" dirty="0"/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\v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纵向制表符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1510494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2456629E-F924-46F6-BFE8-D387F5624D92}"/>
              </a:ext>
            </a:extLst>
          </p:cNvPr>
          <p:cNvSpPr txBox="1"/>
          <p:nvPr/>
        </p:nvSpPr>
        <p:spPr>
          <a:xfrm>
            <a:off x="3851920" y="177770"/>
            <a:ext cx="482453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i="0" dirty="0" err="1">
                <a:solidFill>
                  <a:srgbClr val="FF0000"/>
                </a:solidFill>
              </a:rPr>
              <a:t>Acsii</a:t>
            </a:r>
            <a:r>
              <a:rPr lang="zh-CN" altLang="en-US" sz="2800" i="0" dirty="0">
                <a:solidFill>
                  <a:srgbClr val="FF0000"/>
                </a:solidFill>
              </a:rPr>
              <a:t>码表： </a:t>
            </a:r>
            <a:r>
              <a:rPr lang="en-US" altLang="zh-CN" sz="2800" i="0" dirty="0">
                <a:solidFill>
                  <a:srgbClr val="FF0000"/>
                </a:solidFill>
              </a:rPr>
              <a:t>http://c.biancheng.net/c/ascii/</a:t>
            </a:r>
            <a:endParaRPr lang="zh-CN" altLang="en-US" sz="2800" i="0" dirty="0">
              <a:solidFill>
                <a:srgbClr val="FF0000"/>
              </a:solidFill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DA349D0D-EAE5-488E-BB94-4456883791D1}"/>
              </a:ext>
            </a:extLst>
          </p:cNvPr>
          <p:cNvSpPr/>
          <p:nvPr/>
        </p:nvSpPr>
        <p:spPr bwMode="auto">
          <a:xfrm>
            <a:off x="4572000" y="3429000"/>
            <a:ext cx="1368152" cy="1872208"/>
          </a:xfrm>
          <a:prstGeom prst="ellipse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61189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5048" y="1268759"/>
            <a:ext cx="8568952" cy="10081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字符与其码值一一对应，可互相转换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71</a:t>
            </a:fld>
            <a:endParaRPr lang="en-US" altLang="zh-CN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2F7F579-3E74-ED52-360D-76B9CBF51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720" y="260648"/>
            <a:ext cx="5266928" cy="580926"/>
          </a:xfrm>
        </p:spPr>
        <p:txBody>
          <a:bodyPr/>
          <a:lstStyle/>
          <a:p>
            <a:pPr algn="ctr"/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字符与码值的转换</a:t>
            </a:r>
          </a:p>
        </p:txBody>
      </p:sp>
      <p:graphicFrame>
        <p:nvGraphicFramePr>
          <p:cNvPr id="2" name="表格 7">
            <a:extLst>
              <a:ext uri="{FF2B5EF4-FFF2-40B4-BE49-F238E27FC236}">
                <a16:creationId xmlns:a16="http://schemas.microsoft.com/office/drawing/2014/main" id="{39A0DD4D-077E-4DA9-20F8-C4FD3339E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284555"/>
              </p:ext>
            </p:extLst>
          </p:nvPr>
        </p:nvGraphicFramePr>
        <p:xfrm>
          <a:off x="677671" y="1974716"/>
          <a:ext cx="8409995" cy="32960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14209">
                  <a:extLst>
                    <a:ext uri="{9D8B030D-6E8A-4147-A177-3AD203B41FA5}">
                      <a16:colId xmlns:a16="http://schemas.microsoft.com/office/drawing/2014/main" val="1126797974"/>
                    </a:ext>
                  </a:extLst>
                </a:gridCol>
                <a:gridCol w="5595786">
                  <a:extLst>
                    <a:ext uri="{9D8B030D-6E8A-4147-A177-3AD203B41FA5}">
                      <a16:colId xmlns:a16="http://schemas.microsoft.com/office/drawing/2014/main" val="2874475673"/>
                    </a:ext>
                  </a:extLst>
                </a:gridCol>
              </a:tblGrid>
              <a:tr h="54934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函数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194535"/>
                  </a:ext>
                </a:extLst>
              </a:tr>
              <a:tr h="5493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chr(x)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将整数</a:t>
                      </a:r>
                      <a:r>
                        <a:rPr lang="en-US" altLang="zh-CN" sz="2800" dirty="0"/>
                        <a:t>x</a:t>
                      </a:r>
                      <a:r>
                        <a:rPr lang="zh-CN" altLang="en-US" sz="2800" dirty="0"/>
                        <a:t>转换为一个字符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717073"/>
                  </a:ext>
                </a:extLst>
              </a:tr>
              <a:tr h="5493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unichr</a:t>
                      </a:r>
                      <a:r>
                        <a:rPr lang="en-US" altLang="zh-CN" sz="2800" dirty="0"/>
                        <a:t>(x)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将整数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转换为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Unicode</a:t>
                      </a:r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字符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19308"/>
                  </a:ext>
                </a:extLst>
              </a:tr>
              <a:tr h="5493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ord</a:t>
                      </a:r>
                      <a:r>
                        <a:rPr lang="en-US" altLang="zh-CN" sz="2800" dirty="0"/>
                        <a:t>(x)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将字符</a:t>
                      </a:r>
                      <a:r>
                        <a:rPr lang="en-US" altLang="zh-CN" sz="2800" dirty="0"/>
                        <a:t>x</a:t>
                      </a:r>
                      <a:r>
                        <a:rPr lang="zh-CN" altLang="en-US" sz="2800" dirty="0"/>
                        <a:t>转换为其</a:t>
                      </a:r>
                      <a:r>
                        <a:rPr lang="en-US" altLang="zh-CN" sz="2800" dirty="0"/>
                        <a:t>ASCII</a:t>
                      </a:r>
                      <a:r>
                        <a:rPr lang="zh-CN" altLang="en-US" sz="2800" dirty="0"/>
                        <a:t>码值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390951"/>
                  </a:ext>
                </a:extLst>
              </a:tr>
              <a:tr h="5493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hex(x)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将整数</a:t>
                      </a:r>
                      <a:r>
                        <a:rPr lang="en-US" altLang="zh-CN" sz="2800" dirty="0"/>
                        <a:t>x</a:t>
                      </a:r>
                      <a:r>
                        <a:rPr lang="zh-CN" altLang="en-US" sz="2800" dirty="0"/>
                        <a:t>转换为一个</a:t>
                      </a:r>
                      <a:r>
                        <a:rPr lang="en-US" altLang="zh-CN" sz="2800" dirty="0"/>
                        <a:t>16</a:t>
                      </a:r>
                      <a:r>
                        <a:rPr lang="zh-CN" altLang="en-US" sz="2800" dirty="0"/>
                        <a:t>进制字符串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736337"/>
                  </a:ext>
                </a:extLst>
              </a:tr>
              <a:tr h="5493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oct(x)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/>
                        <a:t>将整数</a:t>
                      </a:r>
                      <a:r>
                        <a:rPr lang="en-US" altLang="zh-CN" sz="2800" dirty="0"/>
                        <a:t>x</a:t>
                      </a:r>
                      <a:r>
                        <a:rPr lang="zh-CN" altLang="en-US" sz="2800" dirty="0"/>
                        <a:t>转换为一个</a:t>
                      </a:r>
                      <a:r>
                        <a:rPr lang="en-US" altLang="zh-CN" sz="2800" dirty="0"/>
                        <a:t>8</a:t>
                      </a:r>
                      <a:r>
                        <a:rPr lang="zh-CN" altLang="en-US" sz="2800" dirty="0"/>
                        <a:t>进制字符串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799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83939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5048" y="1268759"/>
            <a:ext cx="8568952" cy="10081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字符与其码值一一对应，可互相转换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72</a:t>
            </a:fld>
            <a:endParaRPr lang="en-US" altLang="zh-CN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2F7F579-3E74-ED52-360D-76B9CBF51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720" y="260648"/>
            <a:ext cx="5266928" cy="580926"/>
          </a:xfrm>
        </p:spPr>
        <p:txBody>
          <a:bodyPr/>
          <a:lstStyle/>
          <a:p>
            <a:pPr algn="ctr"/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字符与码值的转换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7619FCA-59EF-589F-526C-BC68AE023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006317"/>
            <a:ext cx="4464496" cy="404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0620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5048" y="1268760"/>
            <a:ext cx="8568952" cy="58092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dirty="0">
                <a:latin typeface="+mn-ea"/>
              </a:rPr>
              <a:t>输入大写字符，按如下规则完成字符的加密，输出结果。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73</a:t>
            </a:fld>
            <a:endParaRPr lang="en-US" altLang="zh-CN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2F7F579-3E74-ED52-360D-76B9CBF51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720" y="260648"/>
            <a:ext cx="5266928" cy="580926"/>
          </a:xfrm>
        </p:spPr>
        <p:txBody>
          <a:bodyPr/>
          <a:lstStyle/>
          <a:p>
            <a:pPr algn="ctr"/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练习</a:t>
            </a:r>
            <a:r>
              <a:rPr lang="en-US" altLang="zh-CN" sz="4400" b="1" kern="1200" dirty="0">
                <a:latin typeface="Tahoma" pitchFamily="34" charset="0"/>
                <a:ea typeface="隶书" pitchFamily="49" charset="-122"/>
                <a:cs typeface="+mn-cs"/>
              </a:rPr>
              <a:t>3</a:t>
            </a:r>
            <a:endParaRPr lang="zh-CN" altLang="en-US" sz="4400" b="1" kern="1200" dirty="0">
              <a:latin typeface="Tahoma" pitchFamily="34" charset="0"/>
              <a:ea typeface="隶书" pitchFamily="49" charset="-122"/>
              <a:cs typeface="+mn-cs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784707E-7D10-DB71-3610-DE3DB8E1E066}"/>
              </a:ext>
            </a:extLst>
          </p:cNvPr>
          <p:cNvSpPr txBox="1">
            <a:spLocks/>
          </p:cNvSpPr>
          <p:nvPr/>
        </p:nvSpPr>
        <p:spPr bwMode="auto">
          <a:xfrm>
            <a:off x="715388" y="2245873"/>
            <a:ext cx="8568952" cy="580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zh-CN" altLang="en-US" b="0" i="0" kern="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0C4181A-EF03-4DE5-8602-EF6CE49F8E4B}"/>
              </a:ext>
            </a:extLst>
          </p:cNvPr>
          <p:cNvSpPr txBox="1">
            <a:spLocks/>
          </p:cNvSpPr>
          <p:nvPr/>
        </p:nvSpPr>
        <p:spPr bwMode="auto">
          <a:xfrm>
            <a:off x="2987824" y="1988839"/>
            <a:ext cx="1584176" cy="3960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b="0" i="0" kern="0" dirty="0">
                <a:latin typeface="+mn-ea"/>
              </a:rPr>
              <a:t>0 -&gt; 3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b="0" i="0" kern="0" dirty="0">
                <a:latin typeface="+mn-ea"/>
              </a:rPr>
              <a:t>1 -&gt; 4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b="0" i="0" kern="0" dirty="0">
                <a:latin typeface="+mn-ea"/>
              </a:rPr>
              <a:t>2 -&gt; 5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b="0" i="0" kern="0" dirty="0">
                <a:latin typeface="+mn-ea"/>
              </a:rPr>
              <a:t>3 -&gt; 6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b="0" i="0" kern="0" dirty="0">
                <a:latin typeface="+mn-ea"/>
              </a:rPr>
              <a:t>…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b="0" i="0" kern="0" dirty="0">
                <a:latin typeface="+mn-ea"/>
              </a:rPr>
              <a:t>23 -&gt; 0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b="0" i="0" kern="0" dirty="0">
                <a:latin typeface="+mn-ea"/>
              </a:rPr>
              <a:t>24 -&gt; 1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b="0" i="0" kern="0" dirty="0">
                <a:latin typeface="+mn-ea"/>
              </a:rPr>
              <a:t>25 -&gt; 2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b="0" i="0" kern="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ED640DA-B1EF-8150-A4FD-90F87D643133}"/>
              </a:ext>
            </a:extLst>
          </p:cNvPr>
          <p:cNvSpPr txBox="1"/>
          <p:nvPr/>
        </p:nvSpPr>
        <p:spPr>
          <a:xfrm>
            <a:off x="5063252" y="2833312"/>
            <a:ext cx="40191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思路：</a:t>
            </a:r>
            <a:r>
              <a:rPr lang="zh-CN" altLang="en-US" sz="2800" b="0" i="0" dirty="0">
                <a:latin typeface="+mn-ea"/>
                <a:ea typeface="+mn-ea"/>
              </a:rPr>
              <a:t>利用</a:t>
            </a:r>
            <a:r>
              <a:rPr lang="en-US" altLang="zh-CN" sz="2800" b="0" i="0" dirty="0" err="1">
                <a:latin typeface="+mn-ea"/>
                <a:ea typeface="+mn-ea"/>
              </a:rPr>
              <a:t>ord</a:t>
            </a:r>
            <a:r>
              <a:rPr lang="zh-CN" altLang="en-US" sz="2800" b="0" i="0" dirty="0">
                <a:latin typeface="+mn-ea"/>
                <a:ea typeface="+mn-ea"/>
              </a:rPr>
              <a:t>函数，找到字符码值与加密后字符码值的对应公式，用</a:t>
            </a:r>
            <a:r>
              <a:rPr lang="en-US" altLang="zh-CN" sz="2800" b="0" i="0" dirty="0">
                <a:latin typeface="+mn-ea"/>
                <a:ea typeface="+mn-ea"/>
              </a:rPr>
              <a:t>chr</a:t>
            </a:r>
            <a:r>
              <a:rPr lang="zh-CN" altLang="en-US" sz="2800" b="0" i="0" dirty="0">
                <a:latin typeface="+mn-ea"/>
                <a:ea typeface="+mn-ea"/>
              </a:rPr>
              <a:t>转字符。</a:t>
            </a:r>
            <a:endParaRPr lang="en-US" altLang="zh-CN" sz="2800" b="0" i="0" dirty="0">
              <a:latin typeface="+mn-ea"/>
              <a:ea typeface="+mn-ea"/>
            </a:endParaRPr>
          </a:p>
          <a:p>
            <a:endParaRPr lang="en-US" altLang="zh-CN" sz="2800" b="0" i="0" dirty="0">
              <a:latin typeface="+mn-ea"/>
              <a:ea typeface="+mn-ea"/>
            </a:endParaRPr>
          </a:p>
          <a:p>
            <a:r>
              <a:rPr lang="en-US" altLang="zh-CN" sz="2800" b="0" i="0" dirty="0">
                <a:latin typeface="+mn-ea"/>
                <a:ea typeface="+mn-ea"/>
              </a:rPr>
              <a:t>%</a:t>
            </a:r>
            <a:r>
              <a:rPr lang="zh-CN" altLang="en-US" sz="2800" b="0" i="0" dirty="0">
                <a:latin typeface="+mn-ea"/>
                <a:ea typeface="+mn-ea"/>
              </a:rPr>
              <a:t>实现循环。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10A20E33-C644-6A27-4EE5-5E76F819DD64}"/>
              </a:ext>
            </a:extLst>
          </p:cNvPr>
          <p:cNvSpPr txBox="1">
            <a:spLocks/>
          </p:cNvSpPr>
          <p:nvPr/>
        </p:nvSpPr>
        <p:spPr bwMode="auto">
          <a:xfrm>
            <a:off x="763960" y="1997223"/>
            <a:ext cx="1584176" cy="3960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b="0" i="0" kern="0" dirty="0">
                <a:latin typeface="+mn-ea"/>
              </a:rPr>
              <a:t>A -&gt; D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b="0" i="0" kern="0" dirty="0">
                <a:latin typeface="+mn-ea"/>
              </a:rPr>
              <a:t>B -&gt; 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b="0" i="0" kern="0" dirty="0">
                <a:latin typeface="+mn-ea"/>
              </a:rPr>
              <a:t>C -&gt; F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b="0" i="0" kern="0" dirty="0">
                <a:latin typeface="+mn-ea"/>
              </a:rPr>
              <a:t>D -&gt; G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b="0" i="0" kern="0" dirty="0">
                <a:latin typeface="+mn-ea"/>
              </a:rPr>
              <a:t>…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b="0" i="0" kern="0" dirty="0">
                <a:latin typeface="+mn-ea"/>
              </a:rPr>
              <a:t>X -&gt; A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b="0" i="0" kern="0" dirty="0">
                <a:latin typeface="+mn-ea"/>
              </a:rPr>
              <a:t>Y -&gt; B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b="0" i="0" kern="0" dirty="0">
                <a:latin typeface="+mn-ea"/>
              </a:rPr>
              <a:t>Z -&gt; C</a:t>
            </a:r>
            <a:endParaRPr lang="zh-CN" altLang="en-US" b="0" i="0" kern="0" dirty="0"/>
          </a:p>
        </p:txBody>
      </p:sp>
    </p:spTree>
    <p:extLst>
      <p:ext uri="{BB962C8B-B14F-4D97-AF65-F5344CB8AC3E}">
        <p14:creationId xmlns:p14="http://schemas.microsoft.com/office/powerpoint/2010/main" val="7056801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7" grpId="0"/>
      <p:bldP spid="8" grpId="0"/>
      <p:bldP spid="9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74</a:t>
            </a:fld>
            <a:endParaRPr lang="en-US" altLang="zh-CN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2F7F579-3E74-ED52-360D-76B9CBF51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720" y="260648"/>
            <a:ext cx="5266928" cy="580926"/>
          </a:xfrm>
        </p:spPr>
        <p:txBody>
          <a:bodyPr/>
          <a:lstStyle/>
          <a:p>
            <a:pPr algn="ctr"/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练习</a:t>
            </a:r>
            <a:r>
              <a:rPr lang="en-US" altLang="zh-CN" sz="4400" b="1" kern="1200" dirty="0">
                <a:latin typeface="Tahoma" pitchFamily="34" charset="0"/>
                <a:ea typeface="隶书" pitchFamily="49" charset="-122"/>
                <a:cs typeface="+mn-cs"/>
              </a:rPr>
              <a:t>3</a:t>
            </a:r>
            <a:endParaRPr lang="zh-CN" altLang="en-US" sz="4400" b="1" kern="1200" dirty="0">
              <a:latin typeface="Tahoma" pitchFamily="34" charset="0"/>
              <a:ea typeface="隶书" pitchFamily="49" charset="-122"/>
              <a:cs typeface="+mn-cs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E78D3F81-3964-3148-A6FC-AE1D7F892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1505109"/>
            <a:ext cx="8494633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ch =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input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()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result =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chr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((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ord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(ch) -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ord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  <a:t>'A'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) +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3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) %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26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+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ord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  <a:t>'A'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))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print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(ch,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  <a:t>"-&gt;"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,result)</a:t>
            </a:r>
            <a:endParaRPr kumimoji="0" lang="zh-CN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2608102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5048" y="1268759"/>
            <a:ext cx="8568952" cy="2304257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原始字符串</a:t>
            </a:r>
            <a:endParaRPr lang="en-US" altLang="zh-CN" sz="3200" dirty="0"/>
          </a:p>
          <a:p>
            <a:pPr marL="0" indent="0">
              <a:buNone/>
            </a:pPr>
            <a:r>
              <a:rPr lang="zh-CN" altLang="en-US" dirty="0"/>
              <a:t>     在一个字符串前面加字符</a:t>
            </a:r>
            <a:r>
              <a:rPr lang="en-US" altLang="zh-CN" dirty="0"/>
              <a:t>″r″</a:t>
            </a:r>
            <a:r>
              <a:rPr lang="zh-CN" altLang="en-US" dirty="0"/>
              <a:t>，表示这个字符串是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原始字符串，其中的</a:t>
            </a:r>
            <a:r>
              <a:rPr lang="en-US" altLang="zh-CN" dirty="0"/>
              <a:t>″\″</a:t>
            </a:r>
            <a:r>
              <a:rPr lang="zh-CN" altLang="en-US" dirty="0"/>
              <a:t>不做为转义字符前缀，是字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en-US" dirty="0"/>
              <a:t>符串的一部分。例如：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75</a:t>
            </a:fld>
            <a:endParaRPr lang="en-US" altLang="zh-C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17AD641-14DC-4CC1-BD76-7E858D519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597752"/>
            <a:ext cx="5892286" cy="2233538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62F7F579-3E74-ED52-360D-76B9CBF51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720" y="260648"/>
            <a:ext cx="5266928" cy="580926"/>
          </a:xfrm>
        </p:spPr>
        <p:txBody>
          <a:bodyPr/>
          <a:lstStyle/>
          <a:p>
            <a:pPr algn="ctr"/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字符串运算</a:t>
            </a:r>
          </a:p>
        </p:txBody>
      </p:sp>
    </p:spTree>
    <p:extLst>
      <p:ext uri="{BB962C8B-B14F-4D97-AF65-F5344CB8AC3E}">
        <p14:creationId xmlns:p14="http://schemas.microsoft.com/office/powerpoint/2010/main" val="38436549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1720" y="260648"/>
            <a:ext cx="5266928" cy="580926"/>
          </a:xfrm>
        </p:spPr>
        <p:txBody>
          <a:bodyPr/>
          <a:lstStyle/>
          <a:p>
            <a:pPr algn="ctr"/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字符串运算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5048" y="1268759"/>
            <a:ext cx="8568952" cy="1949501"/>
          </a:xfrm>
        </p:spPr>
        <p:txBody>
          <a:bodyPr>
            <a:normAutofit/>
          </a:bodyPr>
          <a:lstStyle/>
          <a:p>
            <a:r>
              <a:rPr lang="zh-CN" altLang="en-US" dirty="0"/>
              <a:t>设</a:t>
            </a:r>
            <a:r>
              <a:rPr lang="en-US" altLang="zh-CN" dirty="0"/>
              <a:t>a =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hello",b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= "Python",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字符串支持的运算符如下表。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76</a:t>
            </a:fld>
            <a:endParaRPr lang="en-US" altLang="zh-CN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96E5149-C1D0-DADF-8494-29CC7E2D09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173124"/>
              </p:ext>
            </p:extLst>
          </p:nvPr>
        </p:nvGraphicFramePr>
        <p:xfrm>
          <a:off x="683568" y="2278422"/>
          <a:ext cx="8231832" cy="463707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36849482"/>
                    </a:ext>
                  </a:extLst>
                </a:gridCol>
                <a:gridCol w="2675756">
                  <a:extLst>
                    <a:ext uri="{9D8B030D-6E8A-4147-A177-3AD203B41FA5}">
                      <a16:colId xmlns:a16="http://schemas.microsoft.com/office/drawing/2014/main" val="1309493797"/>
                    </a:ext>
                  </a:extLst>
                </a:gridCol>
                <a:gridCol w="1500708">
                  <a:extLst>
                    <a:ext uri="{9D8B030D-6E8A-4147-A177-3AD203B41FA5}">
                      <a16:colId xmlns:a16="http://schemas.microsoft.com/office/drawing/2014/main" val="2978939887"/>
                    </a:ext>
                  </a:extLst>
                </a:gridCol>
                <a:gridCol w="2615208">
                  <a:extLst>
                    <a:ext uri="{9D8B030D-6E8A-4147-A177-3AD203B41FA5}">
                      <a16:colId xmlns:a16="http://schemas.microsoft.com/office/drawing/2014/main" val="2966552333"/>
                    </a:ext>
                  </a:extLst>
                </a:gridCol>
              </a:tblGrid>
              <a:tr h="4606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计算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结果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38577"/>
                  </a:ext>
                </a:extLst>
              </a:tr>
              <a:tr h="4606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dirty="0">
                          <a:effectLst/>
                          <a:latin typeface="+mn-ea"/>
                          <a:ea typeface="+mn-ea"/>
                        </a:rPr>
                        <a:t>+</a:t>
                      </a:r>
                      <a:endParaRPr lang="zh-CN" altLang="en-US" sz="2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400" dirty="0">
                          <a:effectLst/>
                          <a:latin typeface="+mn-ea"/>
                          <a:ea typeface="+mn-ea"/>
                        </a:rPr>
                        <a:t>字符串连接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ea"/>
                          <a:ea typeface="+mn-ea"/>
                        </a:rPr>
                        <a:t>a + b 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ea"/>
                          <a:ea typeface="+mn-ea"/>
                        </a:rPr>
                        <a:t>'</a:t>
                      </a:r>
                      <a:r>
                        <a:rPr lang="en-US" sz="2400" dirty="0" err="1">
                          <a:effectLst/>
                          <a:latin typeface="+mn-ea"/>
                          <a:ea typeface="+mn-ea"/>
                        </a:rPr>
                        <a:t>HelloPython</a:t>
                      </a:r>
                      <a:r>
                        <a:rPr lang="en-US" sz="2400" dirty="0">
                          <a:effectLst/>
                          <a:latin typeface="+mn-ea"/>
                          <a:ea typeface="+mn-ea"/>
                        </a:rPr>
                        <a:t>'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673900567"/>
                  </a:ext>
                </a:extLst>
              </a:tr>
              <a:tr h="4606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400" dirty="0">
                          <a:effectLst/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400" dirty="0">
                          <a:effectLst/>
                          <a:latin typeface="+mn-ea"/>
                          <a:ea typeface="+mn-ea"/>
                        </a:rPr>
                        <a:t>重复输出字符串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ea"/>
                          <a:ea typeface="+mn-ea"/>
                        </a:rPr>
                        <a:t>a * 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ea"/>
                          <a:ea typeface="+mn-ea"/>
                        </a:rPr>
                        <a:t>'</a:t>
                      </a:r>
                      <a:r>
                        <a:rPr lang="en-US" sz="2400" dirty="0" err="1">
                          <a:effectLst/>
                          <a:latin typeface="+mn-ea"/>
                          <a:ea typeface="+mn-ea"/>
                        </a:rPr>
                        <a:t>HelloHello</a:t>
                      </a:r>
                      <a:r>
                        <a:rPr lang="en-US" sz="2400" dirty="0">
                          <a:effectLst/>
                          <a:latin typeface="+mn-ea"/>
                          <a:ea typeface="+mn-ea"/>
                        </a:rPr>
                        <a:t>'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30869585"/>
                  </a:ext>
                </a:extLst>
              </a:tr>
              <a:tr h="15987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ea"/>
                          <a:ea typeface="+mn-ea"/>
                        </a:rPr>
                        <a:t>in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400" dirty="0">
                          <a:effectLst/>
                          <a:latin typeface="+mn-ea"/>
                          <a:ea typeface="+mn-ea"/>
                        </a:rPr>
                        <a:t>成员运算符，如果字符串中包含给定的字符串返回 </a:t>
                      </a:r>
                      <a:r>
                        <a:rPr lang="en-US" altLang="zh-CN" sz="2400" dirty="0">
                          <a:effectLst/>
                          <a:latin typeface="+mn-ea"/>
                          <a:ea typeface="+mn-ea"/>
                        </a:rPr>
                        <a:t>True</a:t>
                      </a:r>
                      <a:endParaRPr lang="zh-CN" altLang="en-US" sz="2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ea"/>
                          <a:ea typeface="+mn-ea"/>
                        </a:rPr>
                        <a:t>"H" in a 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ea"/>
                          <a:ea typeface="+mn-ea"/>
                        </a:rPr>
                        <a:t>True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213029253"/>
                  </a:ext>
                </a:extLst>
              </a:tr>
              <a:tr h="15987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ea"/>
                          <a:ea typeface="+mn-ea"/>
                        </a:rPr>
                        <a:t>not in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400" dirty="0">
                          <a:effectLst/>
                          <a:latin typeface="+mn-ea"/>
                          <a:ea typeface="+mn-ea"/>
                        </a:rPr>
                        <a:t>成员运算符，如果字符串中不包含给定的字符串返回 </a:t>
                      </a:r>
                      <a:r>
                        <a:rPr lang="en-US" altLang="zh-CN" sz="2400" dirty="0">
                          <a:effectLst/>
                          <a:latin typeface="+mn-ea"/>
                          <a:ea typeface="+mn-ea"/>
                        </a:rPr>
                        <a:t>True</a:t>
                      </a:r>
                      <a:endParaRPr lang="zh-CN" altLang="en-US" sz="2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ea"/>
                          <a:ea typeface="+mn-ea"/>
                        </a:rPr>
                        <a:t>"M" not in a 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ea"/>
                          <a:ea typeface="+mn-ea"/>
                        </a:rPr>
                        <a:t>True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172004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542208"/>
      </p:ext>
    </p:extLst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9703" y="212943"/>
            <a:ext cx="6408712" cy="580926"/>
          </a:xfrm>
        </p:spPr>
        <p:txBody>
          <a:bodyPr/>
          <a:lstStyle/>
          <a:p>
            <a:pPr algn="ctr"/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字符串常用方法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77</a:t>
            </a:fld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1CD9F3-44DF-FEBD-10C5-44FF87D03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048" y="1268760"/>
            <a:ext cx="8568952" cy="1224136"/>
          </a:xfrm>
        </p:spPr>
        <p:txBody>
          <a:bodyPr>
            <a:normAutofit/>
          </a:bodyPr>
          <a:lstStyle/>
          <a:p>
            <a:r>
              <a:rPr lang="zh-CN" altLang="en-US" dirty="0"/>
              <a:t>获取字符串</a:t>
            </a:r>
            <a:r>
              <a:rPr lang="en-US" altLang="zh-CN" dirty="0"/>
              <a:t>s</a:t>
            </a:r>
            <a:r>
              <a:rPr lang="zh-CN" altLang="en-US" dirty="0"/>
              <a:t>的长度，</a:t>
            </a:r>
            <a:r>
              <a:rPr lang="en-US" altLang="zh-CN" dirty="0" err="1"/>
              <a:t>len</a:t>
            </a:r>
            <a:r>
              <a:rPr lang="en-US" altLang="zh-CN" dirty="0"/>
              <a:t>(s)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B711D26-E725-D4AA-9FE1-35CE69DED2C9}"/>
              </a:ext>
            </a:extLst>
          </p:cNvPr>
          <p:cNvSpPr txBox="1">
            <a:spLocks/>
          </p:cNvSpPr>
          <p:nvPr/>
        </p:nvSpPr>
        <p:spPr bwMode="auto">
          <a:xfrm>
            <a:off x="639583" y="1880828"/>
            <a:ext cx="8568952" cy="238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b="0" i="0" kern="0" dirty="0"/>
              <a:t>    </a:t>
            </a:r>
            <a:r>
              <a:rPr lang="zh-CN" altLang="en-US" i="0" kern="0" dirty="0">
                <a:solidFill>
                  <a:srgbClr val="FF0000"/>
                </a:solidFill>
              </a:rPr>
              <a:t>功能：</a:t>
            </a:r>
            <a:r>
              <a:rPr lang="zh-CN" altLang="en-US" b="0" i="0" dirty="0"/>
              <a:t>返回对象的长度（元素个数）。实参可以是序列（如 </a:t>
            </a:r>
            <a:r>
              <a:rPr lang="en-US" altLang="zh-CN" b="0" i="0" dirty="0">
                <a:solidFill>
                  <a:srgbClr val="FF0000"/>
                </a:solidFill>
              </a:rPr>
              <a:t>string</a:t>
            </a:r>
            <a:r>
              <a:rPr lang="zh-CN" altLang="en-US" b="0" i="0" dirty="0"/>
              <a:t>、</a:t>
            </a:r>
            <a:r>
              <a:rPr lang="en-US" altLang="zh-CN" b="0" i="0" dirty="0"/>
              <a:t>bytes</a:t>
            </a:r>
            <a:r>
              <a:rPr lang="zh-CN" altLang="en-US" b="0" i="0" dirty="0"/>
              <a:t>、</a:t>
            </a:r>
            <a:r>
              <a:rPr lang="en-US" altLang="zh-CN" b="0" i="0" dirty="0"/>
              <a:t>tuple</a:t>
            </a:r>
            <a:r>
              <a:rPr lang="zh-CN" altLang="en-US" b="0" i="0" dirty="0"/>
              <a:t>、</a:t>
            </a:r>
            <a:r>
              <a:rPr lang="en-US" altLang="zh-CN" b="0" i="0" dirty="0"/>
              <a:t>list </a:t>
            </a:r>
            <a:r>
              <a:rPr lang="zh-CN" altLang="en-US" b="0" i="0" dirty="0"/>
              <a:t>或 </a:t>
            </a:r>
            <a:r>
              <a:rPr lang="en-US" altLang="zh-CN" b="0" i="0" dirty="0"/>
              <a:t>range </a:t>
            </a:r>
            <a:r>
              <a:rPr lang="zh-CN" altLang="en-US" b="0" i="0" dirty="0"/>
              <a:t>等）或集合（如 </a:t>
            </a:r>
            <a:r>
              <a:rPr lang="en-US" altLang="zh-CN" b="0" i="0" dirty="0"/>
              <a:t>dictionary</a:t>
            </a:r>
            <a:r>
              <a:rPr lang="zh-CN" altLang="en-US" b="0" i="0" dirty="0"/>
              <a:t>、</a:t>
            </a:r>
            <a:r>
              <a:rPr lang="en-US" altLang="zh-CN" b="0" i="0" dirty="0"/>
              <a:t>set </a:t>
            </a:r>
            <a:r>
              <a:rPr lang="zh-CN" altLang="en-US" b="0" i="0" dirty="0"/>
              <a:t>或 </a:t>
            </a:r>
            <a:r>
              <a:rPr lang="en-US" altLang="zh-CN" b="0" i="0" dirty="0"/>
              <a:t>frozen set </a:t>
            </a:r>
            <a:r>
              <a:rPr lang="zh-CN" altLang="en-US" b="0" i="0" dirty="0"/>
              <a:t>等）。</a:t>
            </a:r>
            <a:endParaRPr lang="en-US" altLang="zh-CN" b="0" i="0" dirty="0"/>
          </a:p>
          <a:p>
            <a:pPr marL="0" indent="0">
              <a:buNone/>
            </a:pPr>
            <a:endParaRPr lang="en-US" altLang="zh-CN" b="0" i="0" kern="0" dirty="0"/>
          </a:p>
          <a:p>
            <a:pPr marL="0" indent="0">
              <a:buNone/>
            </a:pPr>
            <a:r>
              <a:rPr lang="zh-CN" altLang="en-US" b="0" i="0" kern="0" dirty="0"/>
              <a:t>    其它后续学。</a:t>
            </a:r>
          </a:p>
        </p:txBody>
      </p:sp>
    </p:spTree>
    <p:extLst>
      <p:ext uri="{BB962C8B-B14F-4D97-AF65-F5344CB8AC3E}">
        <p14:creationId xmlns:p14="http://schemas.microsoft.com/office/powerpoint/2010/main" val="35505546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9703" y="212943"/>
            <a:ext cx="6408712" cy="580926"/>
          </a:xfrm>
        </p:spPr>
        <p:txBody>
          <a:bodyPr/>
          <a:lstStyle/>
          <a:p>
            <a:pPr algn="ctr"/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字符串常用方法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78</a:t>
            </a:fld>
            <a:endParaRPr lang="en-US" altLang="zh-CN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A8407A5-7E36-4CD8-2E89-76F8EF65C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048" y="1268760"/>
            <a:ext cx="8568952" cy="580926"/>
          </a:xfrm>
        </p:spPr>
        <p:txBody>
          <a:bodyPr>
            <a:normAutofit/>
          </a:bodyPr>
          <a:lstStyle/>
          <a:p>
            <a:r>
              <a:rPr lang="zh-CN" altLang="en-US" dirty="0"/>
              <a:t>成员的访问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74429C0-E454-33D0-5820-4DD6FD71661E}"/>
              </a:ext>
            </a:extLst>
          </p:cNvPr>
          <p:cNvSpPr txBox="1">
            <a:spLocks/>
          </p:cNvSpPr>
          <p:nvPr/>
        </p:nvSpPr>
        <p:spPr bwMode="auto">
          <a:xfrm>
            <a:off x="611560" y="1807201"/>
            <a:ext cx="8568952" cy="1589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b="0" i="0" kern="0" dirty="0"/>
              <a:t>     字符串的每个元素被分配序号</a:t>
            </a:r>
            <a:r>
              <a:rPr lang="en-US" altLang="zh-CN" b="0" i="0" kern="0" dirty="0"/>
              <a:t>0</a:t>
            </a:r>
            <a:r>
              <a:rPr lang="zh-CN" altLang="en-US" b="0" i="0" kern="0" dirty="0"/>
              <a:t>、</a:t>
            </a:r>
            <a:r>
              <a:rPr lang="en-US" altLang="zh-CN" b="0" i="0" kern="0" dirty="0"/>
              <a:t>1</a:t>
            </a:r>
            <a:r>
              <a:rPr lang="zh-CN" altLang="en-US" b="0" i="0" kern="0" dirty="0"/>
              <a:t>、</a:t>
            </a:r>
            <a:r>
              <a:rPr lang="en-US" altLang="zh-CN" b="0" i="0" kern="0" dirty="0"/>
              <a:t>2</a:t>
            </a:r>
            <a:r>
              <a:rPr lang="zh-CN" altLang="en-US" b="0" i="0" kern="0" dirty="0"/>
              <a:t>、</a:t>
            </a:r>
            <a:r>
              <a:rPr lang="en-US" altLang="zh-CN" b="0" i="0" kern="0" dirty="0"/>
              <a:t>…</a:t>
            </a:r>
            <a:r>
              <a:rPr lang="zh-CN" altLang="en-US" b="0" i="0" kern="0" dirty="0"/>
              <a:t>或</a:t>
            </a:r>
            <a:r>
              <a:rPr lang="en-US" altLang="zh-CN" b="0" i="0" kern="0" dirty="0"/>
              <a:t>-1</a:t>
            </a:r>
            <a:r>
              <a:rPr lang="zh-CN" altLang="en-US" b="0" i="0" kern="0" dirty="0"/>
              <a:t>、</a:t>
            </a:r>
            <a:endParaRPr lang="en-US" altLang="zh-CN" b="0" i="0" kern="0" dirty="0"/>
          </a:p>
          <a:p>
            <a:pPr marL="0" indent="0">
              <a:buNone/>
            </a:pPr>
            <a:r>
              <a:rPr lang="en-US" altLang="zh-CN" b="0" i="0" kern="0" dirty="0"/>
              <a:t>      -2</a:t>
            </a:r>
            <a:r>
              <a:rPr lang="zh-CN" altLang="en-US" b="0" i="0" kern="0" dirty="0"/>
              <a:t>、</a:t>
            </a:r>
            <a:r>
              <a:rPr lang="en-US" altLang="zh-CN" b="0" i="0" kern="0" dirty="0"/>
              <a:t>-3</a:t>
            </a:r>
            <a:r>
              <a:rPr lang="zh-CN" altLang="en-US" b="0" i="0" kern="0" dirty="0"/>
              <a:t>、</a:t>
            </a:r>
            <a:r>
              <a:rPr lang="en-US" altLang="zh-CN" b="0" i="0" kern="0" dirty="0"/>
              <a:t>…</a:t>
            </a:r>
            <a:r>
              <a:rPr lang="zh-CN" altLang="en-US" b="0" i="0" kern="0" dirty="0"/>
              <a:t>，称为下标或索引。如下表所示。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C319937-613F-4499-C855-383CF6C80AB6}"/>
              </a:ext>
            </a:extLst>
          </p:cNvPr>
          <p:cNvSpPr txBox="1">
            <a:spLocks/>
          </p:cNvSpPr>
          <p:nvPr/>
        </p:nvSpPr>
        <p:spPr bwMode="auto">
          <a:xfrm>
            <a:off x="611560" y="4739891"/>
            <a:ext cx="8568952" cy="729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b="0" i="0" kern="0" dirty="0"/>
              <a:t>     </a:t>
            </a:r>
            <a:r>
              <a:rPr lang="zh-CN" altLang="en-US" b="0" i="0" kern="0" dirty="0">
                <a:solidFill>
                  <a:srgbClr val="FF0000"/>
                </a:solidFill>
              </a:rPr>
              <a:t>字符串不可修改</a:t>
            </a:r>
            <a:r>
              <a:rPr lang="zh-CN" altLang="en-US" b="0" i="0" kern="0" dirty="0"/>
              <a:t>，即不能执行</a:t>
            </a:r>
            <a:r>
              <a:rPr lang="en-US" altLang="zh-CN" b="0" i="0" kern="0" dirty="0"/>
              <a:t> s[</a:t>
            </a:r>
            <a:r>
              <a:rPr lang="en-US" altLang="zh-CN" b="0" i="0" kern="0" dirty="0" err="1"/>
              <a:t>i</a:t>
            </a:r>
            <a:r>
              <a:rPr lang="en-US" altLang="zh-CN" b="0" i="0" kern="0" dirty="0"/>
              <a:t>] = value</a:t>
            </a:r>
            <a:r>
              <a:rPr lang="zh-CN" altLang="en-US" b="0" i="0" kern="0" dirty="0"/>
              <a:t>操作。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8D2FF06-DA37-A027-9ADB-E4C27E5929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867"/>
          <a:stretch/>
        </p:blipFill>
        <p:spPr>
          <a:xfrm>
            <a:off x="630182" y="5500564"/>
            <a:ext cx="8096250" cy="729804"/>
          </a:xfrm>
          <a:prstGeom prst="rect">
            <a:avLst/>
          </a:prstGeom>
        </p:spPr>
      </p:pic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327618BC-E187-9E44-A7A4-46DC1A4C9D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902545"/>
              </p:ext>
            </p:extLst>
          </p:nvPr>
        </p:nvGraphicFramePr>
        <p:xfrm>
          <a:off x="1811524" y="2857133"/>
          <a:ext cx="6096000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97878375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6920199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677497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402219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20924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ea"/>
                          <a:ea typeface="+mn-ea"/>
                        </a:rPr>
                        <a:t>2</a:t>
                      </a:r>
                      <a:endParaRPr lang="zh-CN" altLang="en-US" sz="2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ea"/>
                          <a:ea typeface="+mn-ea"/>
                        </a:rPr>
                        <a:t>3</a:t>
                      </a:r>
                      <a:endParaRPr lang="zh-CN" altLang="en-US" sz="2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ea"/>
                          <a:ea typeface="+mn-ea"/>
                        </a:rPr>
                        <a:t>4</a:t>
                      </a:r>
                      <a:endParaRPr lang="zh-CN" altLang="en-US" sz="2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341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ea"/>
                          <a:ea typeface="+mn-ea"/>
                        </a:rPr>
                        <a:t>H</a:t>
                      </a:r>
                      <a:endParaRPr lang="zh-CN" altLang="en-US" sz="2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ea"/>
                          <a:ea typeface="+mn-ea"/>
                        </a:rPr>
                        <a:t>e</a:t>
                      </a:r>
                      <a:endParaRPr lang="zh-CN" altLang="en-US" sz="2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ea"/>
                          <a:ea typeface="+mn-ea"/>
                        </a:rPr>
                        <a:t>l</a:t>
                      </a:r>
                      <a:endParaRPr lang="zh-CN" altLang="en-US" sz="2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ea"/>
                          <a:ea typeface="+mn-ea"/>
                        </a:rPr>
                        <a:t>l</a:t>
                      </a:r>
                      <a:endParaRPr lang="zh-CN" altLang="en-US" sz="2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ea"/>
                          <a:ea typeface="+mn-ea"/>
                        </a:rPr>
                        <a:t>O</a:t>
                      </a:r>
                      <a:endParaRPr lang="zh-CN" altLang="en-US" sz="2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552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ea"/>
                          <a:ea typeface="+mn-ea"/>
                        </a:rPr>
                        <a:t>-5</a:t>
                      </a:r>
                      <a:endParaRPr lang="zh-CN" altLang="en-US" sz="2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ea"/>
                          <a:ea typeface="+mn-ea"/>
                        </a:rPr>
                        <a:t>-4</a:t>
                      </a:r>
                      <a:endParaRPr lang="zh-CN" altLang="en-US" sz="2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ea"/>
                          <a:ea typeface="+mn-ea"/>
                        </a:rPr>
                        <a:t>-3</a:t>
                      </a:r>
                      <a:endParaRPr lang="zh-CN" altLang="en-US" sz="2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ea"/>
                          <a:ea typeface="+mn-ea"/>
                        </a:rPr>
                        <a:t>-2</a:t>
                      </a:r>
                      <a:endParaRPr lang="zh-CN" altLang="en-US" sz="2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ea"/>
                          <a:ea typeface="+mn-ea"/>
                        </a:rPr>
                        <a:t>-1</a:t>
                      </a:r>
                      <a:endParaRPr lang="zh-CN" altLang="en-US" sz="2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29252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089CD49B-5CF4-1532-D71F-85E4E1039613}"/>
              </a:ext>
            </a:extLst>
          </p:cNvPr>
          <p:cNvSpPr txBox="1"/>
          <p:nvPr/>
        </p:nvSpPr>
        <p:spPr>
          <a:xfrm>
            <a:off x="816006" y="2826264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下标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DF5D4E-4375-E9AC-1A79-2145C1C3A887}"/>
              </a:ext>
            </a:extLst>
          </p:cNvPr>
          <p:cNvSpPr txBox="1"/>
          <p:nvPr/>
        </p:nvSpPr>
        <p:spPr>
          <a:xfrm>
            <a:off x="816006" y="3864003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下标</a:t>
            </a:r>
          </a:p>
        </p:txBody>
      </p:sp>
    </p:spTree>
    <p:extLst>
      <p:ext uri="{BB962C8B-B14F-4D97-AF65-F5344CB8AC3E}">
        <p14:creationId xmlns:p14="http://schemas.microsoft.com/office/powerpoint/2010/main" val="14644379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9" grpId="0" build="p"/>
      <p:bldP spid="4" grpId="0"/>
      <p:bldP spid="5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3404" y="188640"/>
            <a:ext cx="6157192" cy="676275"/>
          </a:xfrm>
        </p:spPr>
        <p:txBody>
          <a:bodyPr/>
          <a:lstStyle/>
          <a:p>
            <a:pPr algn="ctr"/>
            <a:r>
              <a:rPr lang="en-US" altLang="zh-CN" sz="4400" b="1" kern="1200" dirty="0">
                <a:latin typeface="Tahoma" pitchFamily="34" charset="0"/>
                <a:ea typeface="隶书" pitchFamily="49" charset="-122"/>
                <a:cs typeface="+mn-cs"/>
              </a:rPr>
              <a:t>Python</a:t>
            </a:r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的数据类型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79</a:t>
            </a:fld>
            <a:endParaRPr lang="en-US" altLang="zh-CN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A53C5C0-2EC5-4354-B627-9C454685A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048" y="1268760"/>
            <a:ext cx="8568952" cy="2448272"/>
          </a:xfrm>
        </p:spPr>
        <p:txBody>
          <a:bodyPr>
            <a:normAutofit/>
          </a:bodyPr>
          <a:lstStyle/>
          <a:p>
            <a:r>
              <a:rPr lang="zh-CN" altLang="en-US" dirty="0"/>
              <a:t>不可变数据类型： 当该数据类型变量的值发生改变，它对应的内存地址也会发生改变。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可变数据类型：当该数据类型变量的值发生改变，它对应的内存地址不发生改变。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46C625-60A5-4372-B902-5BEDB181502D}"/>
              </a:ext>
            </a:extLst>
          </p:cNvPr>
          <p:cNvSpPr txBox="1"/>
          <p:nvPr/>
        </p:nvSpPr>
        <p:spPr>
          <a:xfrm>
            <a:off x="575048" y="3871840"/>
            <a:ext cx="8303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>
                <a:solidFill>
                  <a:srgbClr val="FF0000"/>
                </a:solidFill>
              </a:rPr>
              <a:t>不可变数据类型：</a:t>
            </a:r>
            <a:r>
              <a:rPr lang="en-US" altLang="zh-CN" sz="2800" i="0" dirty="0">
                <a:solidFill>
                  <a:srgbClr val="FF0000"/>
                </a:solidFill>
              </a:rPr>
              <a:t>int, float, complex, </a:t>
            </a:r>
            <a:r>
              <a:rPr lang="en-US" altLang="zh-CN" sz="2800" i="0" dirty="0" err="1">
                <a:solidFill>
                  <a:srgbClr val="FF0000"/>
                </a:solidFill>
              </a:rPr>
              <a:t>bool,string</a:t>
            </a:r>
            <a:endParaRPr lang="zh-CN" altLang="en-US" sz="2800" i="0" dirty="0">
              <a:solidFill>
                <a:srgbClr val="FF000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57AFBAA-8A9F-A36D-FA53-0195E2458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4796672"/>
            <a:ext cx="2664296" cy="136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036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8</a:t>
            </a:fld>
            <a:endParaRPr lang="zh-CN" altLang="en-US"/>
          </a:p>
        </p:txBody>
      </p:sp>
      <p:sp>
        <p:nvSpPr>
          <p:cNvPr id="6" name="AutoShape 4" descr="data:image/jpeg;base64,/9j/4AAQSkZJRgABAQAAAQABAAD/2wBDABcXFxcXFxcXFxcXFxkZGRkZGRkZGRkZGRkZGRkZGRkZGRkZGRkZGRkZGRkZGRkZGRkZGRkZGRkZGRkZGRkZGRn/wQARCAEsAYwDACIAAREAAhEA/8QAmwABAAMBAQEAAAAAAAAAAAAAAAIDBAEFBgEBAQEBAQAAAAAAAAAAAAAAAAECAwQQAAIABAMEBQkEBgcIAQUBAAECAAMREgQhIhMxMkJBUVJhYgUjcXKBgpGSohQzobJDscLS4vAkU2NzwdHhFUSDk6PD8fI0NUVkhLPjEQEAAgIDAQEBAAMAAAAAAAAAAREhQTFRYRJxIgJigf/aAAwDAAABEQIRAD8A92EIR6GSEIQCEIQCEIQCEIQCEIQCEIQCEIQCEIz4r/483MioAyJG9gMiIK0QjyxMmbTYtMsmS5M9S59MrZTfeH1RxqoGlMjo77Nrdszy5nnVVtfGl11rRB6sI8uZLdNgsoNKe+Y9u0aZfbKPS8cZ/tFttzq+JXRtGl/7rw/w9qA9WEYJ0hPs50shWtPOzDzdqqxPEIJeFdEu3rztd94Oat2r1oDZCPNDNhmfLZ3ItiXvO1X23dvnWOy8TOm0VRLR/PXbT+yYct/i1dmH0PRhHlvPf+lSuHROe6v9iumX+1+WJjEzUKSW2d8wSbX1WrfdxfJph9D0YR5/2mdQ5S/NrOaZk2rYtbp9aJDFO02ipVNossi1qi5Qb7+DSSNPZhcDdCMk2dMSY9AmzlrLY77mvcqQM7dI1c0VfaZrl7V0+eQNY+iy7Vdwvdb7sLHoQjzFxUxElKwDuUkvU3apdlZrc2alY6cXNtdwJdstVmkZ3Ojubbc1z2a3XWtq0wselCPMnz5wUTLclxdiJL4mVBN4q9/LG+UxeWjEqxZQ2itufp6IbFkIQioQhCAQhCAQhCAQhCAQhCAQhCAQhCAQhCAQhCAQhCAQhCARmOJXIKkxyXmpRQu+UaNvdVpGmPNMh7lZpbuu2xT+bcK1s1tHPL/NEm1ahiZZaUpuVphZQGFCGSlVbqOfqxNZyPNmSVqXlqrN2dVaCvXl+Kxh+zziAQthUzXlKWuKMTJZFZuks6Nc2q1TzRdhpMxJrzXUKZktbs+e+Y1vuhl1QubFq4mUyO+rQ4lsKC64uJYNK7mJ4uzHRiFZgoV7SzJtKApcCQV33b9N1tvijI+Gm2oUAuZlE1cs0E/aq1etRX4xMy5m0DLJMp9rqmJMGyeX4lBud2Gm3Z8Wq6FyNCYhZjLar2tWyZQWNQVNDW75lWLG2baGK6uWsY0lTNrLZZRkam2tswbJ1oeFQeNjqu2a2xKbIZmmOqi/aSGVsrrUZbv55oZoXlJDuzUls9hlt2rOy0VSxhazAioLLLnqLe0uqu5Ty9qMpws06RKVbVnXPf8Af3OGty1ahxXcLcMGw8xmZxJ2abSW+zXZXFVlW9N0qqnVa3zRB6LGVclzJdyZ6t3L15RW8nDhWZ1VVvM1syBeRaWy6aaYxfZpqlLZXQnGZTIKTWa1slZLRw7KPTUlhUrbmwoe4kA+9S6KKAZC4cvTzNm06Tp4unVEneU8l9qrbOmraC2KwjjDpJ2QmeatZbqLkOHtavDFH2acysEAlS7lZJUwmYpolM6PkL6Nbc265oZFtuDVE0rbiLLe0/MsSaThaiU0pdzTPDvVWrnzc3aij7NiKSGul6BI02tpsbVbri3EyHmujrns1JsytmMHlkI3cw+qILAMPOuW1dLPpNOWspm37qfTASsLY6hZVmm/MdHDnXlytjKJEy4tshL89OnbWq6pbXaO1VvltitcO7ojCTYuylKQjJdMa+6/dZp5dpbqa2A9JZcq0WqtllmXZ/iiBTDB77ZZeWLsqFgEyrSu9aFbm4Y5hw6KEdLc3aot4S+V1mi9hqa3TGKXKaZfbKC0xGKba5alrMWztaj2tNsXWIHoKZM1btLbQL1etbv5YiUwwe8iWHa4VJAJJyag6+VuaMbydhLvostpcqTZ4pyXacv6zg9sHwszRam0exas2zKl77nvVxcBXUuz1RM9DYFw9q6VUUeSt9OGvDv3NbHJi4biZUYyEut5lVRcNNfljNsJikFpKzvvtJK2pfO2gbPoYcTLqXTEGw893djLFSuIWq2BSHUhKc53C65uLhW3hZ6GyY0tJYmbJ3UFp2gLpyuL5uufzQWdKlolymQGcIiNbcWdhuCFsqtEnRvs7S+YyWT3ikcnS2eUirvWZJb5Zi3fhFzyLXmJLtvbjYJ70dvTVqXTxZjT6eqKp6F9kQt1k1W6KhaEEivpHwjzpkh1lP5pUslTEdrh59mdc+1RuJmbVdphcj1dolt1627rrhaD1ViO1S9kJpYiuWNAtrFgM6+ExhMh79p9nFm0VthcuqksrtKVsrXlblF3FEVw01aXS1ZbZHm7uy81tn/w71tu0wueh6RdAAS6gNuNwAPoPTHblIrUU3VqKVrSnxjx5qCUr7VJeuXP2ctnUbK5yQFrpN3Ns7mVtK6Y0S5ZM5EB0BJc6aleGaqhVBHRdk9vaW7mhc3Q9KEIRQhCEEIQhAIQhAIQhAIQhAIQhBSEIQCEIQQhCEFIQhAIQhBCEIQCFf564RVNlCaF1PLZTcroRcMj1hl1CvLDOlZpWKOyJcFmSS04nLOjTP3I6mJtaaJtbRMmBW5QERWtNOmlzL2qNEmwkoqFDTEAl7M2tQsuZo2WeZLe2EzDBlsXhebtZhJ1dHDlzcLauGJkJ82auFadKVVfZ30mV06eoDevZa2KcRiXlMfOIlktXCFdU7PV08vh4Y3TEWZLeXna62xXMw6TCLme0U0V0N+H5bbuaAzDEzL5vDbSdbchs812X/SXfpPpi7DTXmK99aqQNSGW1GUNmnRvtVuakDhJZJuLsuq2XUWpcNVtBdVvEzRZKkiXcbnmM1tzuRcba9QVaL6vTCL2Jh0LmXet9K2VF3tXipEZzWSZpUgMstmG7Kimn4xZQVrQV6+mKZuHWa1xaYuko1hADoTUo1Q2W/htbOGaHFng10nKasnf4A138MVS8SBLW9TfbLb+82vV338XzRacMm02lz8QewHRfS27d1eKI/ZxtJG6yQptPPd8FWxeL1oDuIeYjSLQljTUV7uLfy8v7sZziXWdnMl/eNL2NpuVQpKzC1btXattt4Y3PLWZbdXS6uKZal3eyKmw0t3vcu3FoZtOoZ9F27xWrywzeBjXFTihvdZecqsx5ZXZq4Yk2k5pVQqu2nPVGzDTGmy7mYMVd0uUUVgrEBgOi4U+qI/Zlo3nZ1zBVvu1KoJou60j1la6LpctZSBF3ZnPNixNSSetjWEXeRZCEIoQIrkRWEIBCEIDhANKgGmedDQ9YhQCpoKnf1n0x2EAhCEEIQhBSEIQCEIQQhCEAhCEAjLizOEktJJuTUbaBiozIFRbXd2dMWNPlo1rEg7hkTU5ZCmrpEVHF4fcS1pqvA1u5SRu8YW3iiTVUqLTGnYWU8tpitMt1JaH/nwxzC4lp7BAPu0UzS9AxmMAaKo6Fzuu8K9qEpZe0mSGmM+WhGY2qhtyz1XqdV3Ly2xiw7Az5bLLszmrNbfW1mCEgG7UktmZm5rWt5om4HtwjgIO41/GOxpCKTtHWcqm1gSEborapFct1dLRazBQWYgAZkncIpkBqPMavnGZguWlQaL7WADN6fDE2qKu7zErVUaXfTLiUi5Xy3qW5bY0EVpmcs+qvpjNMDLcyDOWyzaCpJVq7VadJa1mXxFY1A1z9sICEIRRw1pkaHd6IrmMyAMBcq8Q5qGmY9WvDEzQsB1au7pAr+PwiUByopWuX85xVtWPDJmMu8NWWAR6C90d2S7uTI7PKwU7qbvDwxbDIp2jsuiU127XRVB7yLm39lY6izSrbRxcwA83UKm/NSdROY1N1cMWwh+jE7TpC33Gct1tlq3+7wr610U4eZi1283FEWIPu+YNQNkoLLTlVrmZovxUh5qjZuQVVxaSwV60IrQ9xX2xkk4cvdMuZnRV2erTdThzuXTxKzarW5ozmxpmNizPkrRZcpwQXQhqNQsaghW3aVt5uK6N0ZgGm4fiuelwNLNVf1qRF6sGVWG5gGHRkRWLAlFTO11kul2Vx7CmtD3nsr80GvZrVNq8zZXeqv7zRNVVBRRTp7yesnpMUSHpr/jCEIBCEIBCEICtyylCDpJCsPWIAI9U8vfFkUz1d5Z2ZteqsMhysDTPTVoql7SqspLLW1quTu8LjQVPKrNE2Jz2aW8lwzWmYst1AqpV8gxyyKvbq7JaNEQdb0ZakVBFRvB6CPzeyIynuWjGrpomdGsAV9jVDe2GxbCEIoQhCCEIR5WOmYhHtE1ZaMt8s2MWEyVns6g2+c4tXFS22JMq9N7ipt4siOgEg1oT1Nw+2KgcQc6S0p0Ztc3cRbYKes3h7UpLl5Up2BBZFYg5EEgVqIti+jNLMyYXLO62zWFAABQKotqRmFNWVl640wOWZirbIaBPOE5aKEDvJrbSGBbCIqWNbkKekjMdeUSgEIQghCEICqYuVyorPkMwKkV6/wCd0VSxc1Hw6otKhqLQnpFOIZU5eiNUZsXO2Eh2AqxoiDdVmyH67vZEntUZuElTRU+bmLdbMl1DaumPFwmCGNM2dtWlS1mMibI0ZredvW5ezHsvh2mYVcPtSptQX0DNpoacvze9HmvKxXk0/wBGmpMlz5i6Jo/StGZ54GjCGbJxUzBzX21stZsqb+k38LR6lG6COnI/5jd8rR5sjDTpc5p8+ZLbETtNQDbLlqOBM7SW7TRttmy81czVodDWhvdyu+ZoohPbJF5r0anFzfNTxRpBB3EH0ZxUFsVmNNo2ZOZ1E0Va9S1C/VHTLWqL2aHouy/ePFFyJMVRXegyBYnpNo6eaCAKiKNwVR7AIFe80pSmVO/Pi3aeKOKHVVU0e0KLtxagoTTo+aLsWQiAcdTL6w/lfqjpYUqCOrf+FYAudT1k/hlEoAUAEIBCEIIRwmgJ6qmOxFuE99B17yB/jBUWUtLZOtCvxXpjzZM+fh3lyMTJrtJlgnJwsxAOfXcPloyx60Y8ZIE4STX7uavRpN3m881y1XcUT0MRtZNZqOqy1Iul2jzjMQv69Vyxbh5gmylYKV4ltPEtpoK+sKN7Y6XDSnamahgV6mXoy9EU4NFRWsus0qlxJqFBBcHVXaHVxdldMNjUObLpp6chEoiu4nvb9dB+AESihCEIIQhCCkIQghFGx2dTJYqa3MGqyvX06veXh8UXxB0DqUJYBsjaaGnSKwVmmTVdJLKWu2irs1cDWKm12ozUW33oswrXSrrSuuZWvM151e9EZ0mXsdK27IBkK0uWzMfq4W0tzRpG78a9ffEzY7CEIox42e8mURLU7RwwU9AbIAUo1XYsLV9aLcOk2XKRZ0wzZlKsxA39Qpvt7URnYfazcPNDUMliw37jS7dvuAt1dbRpiZuwiDosxWRhUMCD10PVE4RQilg7tRZgVFoGoKuW3kVJtTLwtvjs2YyFFRNo7mlKgBV5nY9S5fFYrUte6obmZg8x6aE0qtoFbi9Fut5a6ongmZK0btEcT1mfTW2K7JqA3O00UPBbLZcuhQLXi0ylPFc3vN+HCoiCC2cyqxstzXPQ2Vu88wua2AnJYslTta1I86FDdHQgtpFsIRQhCEEIQhAIzuEnuZboJktN9eHadm3rX6YtdiFoCAzaVruuP6+lvZBECKFHpJ626Se9oKqQyZF0q9ZaqRajNuqBw3ng9XhjLjTfO8nouq7EbTuKoh6eHTxR6UeXPlr/ALQwVtV0z30nwW/zbEG+YWUq2mlQprxaiBUHV8sdM2UtbpiLTLMgZ9XpiLyRMUq0yZQ5ZEA/qgFmS10BH7vu/wB5a+7DIlUOy2tVRryzBrUDPhpzeyBIExa8ykA57wa29nxfNFeHBtetR5x9JpcufDlp3al8MWTRoOaqV1qzcKsvX3drw3Q1YshEJbMyKzLaxFab/QfeGq3vjk19mhalc1G+nEwXPu5mi6sWRCiMTwkjfShINOn2RASmY1muXG+wAKg/aPvNHdkoNUJl9Gm2h7yCN8QTCgbiw6N5I+B3Qo3Q3xH+Vvf8Yzl50oa0M4Z0dLbjU6QyafVuX1tMUzcXiFU7PBzL6E6ytiqOsg/TxfNC42NpLdm7Mbj+OcC4FLgwrluJG+gzEVo05kVvNm5VbmWtRXPip9UVTZk1bVaUW1j7o1rRfdbj8NtsLGq5csxn15V+McJDW0IIqD1g5VEVLiZdQHDyruEzRs1Zuyvfn2Vi61d9q137hWvXASjhAYUIqI4VXq/X/PRC3qLfGv70UFVVFqqAM8hkM98dAAFAMh0dFIrNwdFDGhDE7q5Up0d9sdZXtNJh3b7V+P7UT8GaXjZLzVkqw3W7m+87F1LOCNseUMEizb5uVsxZweWra2A3PxUCnVb36WXhj0BOlEAhxQ0AbcpJ3C7hhF7FsIQioxzZpM1pInbFtmrpwFmYmZUUcNUUWNMti8uWzDNkViPSATGXGTcPLS6asqZM5JbW3Nn0V1eKOyJ090BfCsi8trLW3oqr22RNq2QitJl9QVKOtCyGhIqMjkWUjfq7miyKEIQgjhFQR1g/qiKAhEBNSFUddaCJxVKraVPK7qPVuNv0Ww2q2EIQCEIQCM/2lKmqThaSpOxmW+moG7xRoime5SWSvEaKKbxXeR3qKt7ITYpUia7Wk0YBmcZNs8gqDmTaam5WWLBNAXzUpmXcloAU5d/R420xACbLUJKtZ6XttP1ZdkcPqxJdpJVAzK4LANQEFS53g9Iqeyu/s6YgiZeJJL7brYS1UD3bibTlpuZW7URkrNScqswoyPNZBTj83xtXWeLVpWNsUzJdaulqzRQqxFa0rpPdmV8NboC0EGtCDTI9ND1H4x2M2FAsZgGFzFiGWmr9v1u6NMUIQhBCOMQoLHcBX0UGcdijEEiXaBW9kQjcSrMA4HfZdBSWHc7WZT+yXsr4vGw4uzw+KL4groclNKZW7mFOteIROAR53/3T/wDV/wC5Hox58r/6ji/BJkJ+1EHoRB3CDdc2dFGZJ/wHiicUKCcQ7ZWqiqe9iT+Cj80UTloVBLGrtRmPRdQCg7loIjOVmVQoZhcpZVKhmUZgVcqtK0u8N0XQhqhXKdpiXMtrVZSK14XKmh6d0cnCsqYOtGX2kUAHfWIK6y3mI7IuraLnTS9fxvujkydKV5dXy1UtNdWVvt7PiiC9QQqgmtABnmSQOkxKKhNQ76rvFSCFPvcP1RMMrcLL8YuBKG+EIBFVKzq9lPZrbf8ARFsZ1cKZjFX4zmqs/CLeQM38UB3EYdcQqqWZCjK6MtLlZc/1xCWZyTbZ0zaKwASkoKt1CTnVmB+mLxMQ8wG/JtLCm+oNrCKMS62Iyut4mJZuOpjb4smDeH1omORqhCEUVPUTJJG4lkPoKFgR7U/GLYqmGjSMstoandSsuYB8xIX2xbDcioTpTMFExLjXTXVl9XiibKrAqwBBypvrFcwSlQKyXDKiqjO30Bm0x2WCqG66lWIDVLBegGpZom8jmyCVtdpaUNRkQPECeA/Tn2orrNy2Ts/fMVbLfpf80RJmzNWzNOJEJ09GqZxNWupUlrEkxF6qBLmbQgaGVpdvz9Fezc3hhgZ/scxp5mzZq2g31QWO3XqrcgoAultVsawXHAwmpXMVFy+q3DX1oqnyZ06W2q08iS209HGzpr+W31olLYyQFmrLSvNLutLU5st7cva/NB13Nw2SnaZKQaDT75l5Ly2xNHbaNLcrWilcipbIlqVLVt8PvRxnlzOQzadn/BqqtfVa5YxTZs2W6NZNAUghbTNa1mUE1TTpS7mZlqvai8D1IRVLnSpqqyOrXd4/msTDLnqXvziiUVIaPMU9LB1HhKqCfnDRbEHUsMjRhmp6j1HubmgJxltnLirgC0mYgU51tdd1Qdyb9S8THVFgmPzSZnumWVPeKzFanrKsSWYjG26j5mxqBsum3iplEFkIpaeiuUIauQrSqiorvji4iU9LW3sE7rur/wBYtwL4qaUrTBMarFaBByqesDpPrdUWxXNmLKW5q9OQ6aA/4dqGNiMs6p395+wvwix1vVlPSCIrkKyywXHnHJd8+b4L0aYuiaFcpw6ipF4CiYtalWpmD7axF5yqWRdUwW+b9bh9ni5YoxNGNspm2+WSM3/Us4E5bm+qOMJqSkEtLZ08qsx6l9npqzFjqNoBVeW63TC54F2HDUm3W12m5aWjSvD/ABfKsaIiihFCjo/Hv7y0SihCEIIRRXaTRQ6JdSTTJpmYAB6bea3mi+KpOSW04GZPTaxAPw+q6CplValVBpu3VHo6ohYy0sfKuYmVYEdxrcD6zNFcxTMmqm0moNmzebIAOYGokM2rltZeaJiSLtTbRKZI4DUbrBP85xAE2mTKa51s84tRTq1dI4l6Yx4Ng+K8oTKj7yUnyS43IqgsVAA4aUovWSOu483dGDAIrjFOyg34qdq5t46tWmHQ9IkKCx3DOKCrSyswKWJuE1VyJBzDUrmVyXtWxJpbU0Od68epcj831RK5xxJ8h/HO35YbHVdX4Tn0gghvaDqicUOVYi19nMztrUXUoTkRmI7Wf0JKpmPvGJr0H7vd4fqhYm7KiliteEUABY1OQA6czFEwyWUPbLfPpCcvp6b7V9aLJcorQzG2szPURu9ReFB9XiivZEzy6tRAV003uAe+3s3aYZF6LairlkBwgBa06AN0dKK2ZVSRnmASIlCKK9mOhnX0M36jcv0xxlmihlzB3iYoYU7rNm1fWui2EMCstMGZVWXM1DEMN+4EWn5lhKAEtKdV3xzJPe0Jv3bDtCz5tMWAAAAbt3UAImwjDjwux4VzZQeAVW7h1jjblt1XRujFMwo+0S8Sq3WB7kJJuY7mWptBXP4wnjA0iWlKW09GW/py6YbJehpg3fpHP5y0JcxZgqpOWRBBDKeog7osi4oZnUh5S3tZdcS5rqUixa03se00aYg/L66/vROGxUaLNqxGtAq1pvUkkDvao+EcmFiyS1Nt1xLUrVQOFTw382q7Tdpi0qrCjAMN+eYjMA0pxctZS3WW3FlWg4l8PKy8umINIFAB6B8I4yq41D+evLV8sdBDCoII313iOxRUZbU83Nf/APp+f+GIiYxWYtqmbLFCoItLEVU78g3ZbVF8YjLabOm5NKW1UvA1Pb9P0xJ8E1OImE3LsFU0ytZnzGdKMoFLl9b6q7cQdla0y2l01XdLvVXQy7+LVbyxZszJBmtOc2jOpYrXVU213Vp6tsVS5QmXbPETdLNxcu/3fp7MQUtgpdb5ZmySzGqVQXV7NQyeLh+WIHCO0uYlVaZSgyEnZq2QbIMswfm1RuKGXLNXZ/OpSrN21077vq1Rc1omITvYMg6ieKh9gP1QqBnlSl2SGS4MxUVQ9WsLKtNS14G5lX81sXypm0ByKuhtdcuL2Fsm4ljNsdpNmTZb7PVZVV4std3b1xdLkWzWnPQuwVarcAQOkg7ujTqtpxaosWNEQZFfiHtFQw9BGof6waYi5FhU5Bd7E9yjUYyzsTNUjZYdn1Lqa5f8OXi1MsMbF0wFQpVFY1oarVioUk+KrUC+2OSlJGuVLQ6eFQNVP2fzR5P2nE/amlKn2ieVVpeqkiXKYcW7m9bh5o1pjMQsz7PipKyZswNsHBulMwHCTxVqREGwJV2Vpsxsl01t/IOaONLll0W3Nas3qsrLxcWqII52oJUgkCVMFVNrA1Q5aiJlx+K8NsXKKzZrHfoQdygFv1sYo7LOgL2NB90b6+jVGUTExrBZe12aO10xSUW5dw8efhtiycpqU6J9qHuyN/8A0/d0xpVQoooEBVJkS5ClZa0rmxObMetj0mJTUMxCqsUblfLS3t/nOLIRcUK5YmAETWVjU2sAc16Lh2/V0xZCEBwkDeQOjPKpjsQeWsy27oJ9ukxmWUJU372Yxa5qdQAtqc9y3fl4bYk2NRORpvocss4jKWyWi92fe3f3sYzpIVluWbMz6T6RUZW9P64wri8W7z5WEw6vsprqZkx9O/hpCx6q1Mx26AAlMqkjUT+IX2RNjap/nf0R5+CxLzJuIkz0EmdVZmzry2qty/8AtG5zQoTwhsz1ZEAnu/hgJKtqgdQzPST0k97GrRh8l6sIH/rJk5/R51v8o1zmtkzWrSktzXpGkxR5PW3B4f8Au1P+MNjZCEIog9NK0BuYZejMn+fDFMwzJZOxlKy0BoABVqmuY7qfHm5bhm53aRb0dO/0R5r43EzpjpgZCzElNY82Y2m7wxBuDzglStW1ZAd2muf7UQR554pKpUM2/m3gd+em6KpGJbE7SRNTYYiUVZkrcu8MGqORubVGlJYlXNbcznVaAK/ju96HsCozMQHUWXIRQmlGuJAyody/vRrisTUqVNykUJDKRSu7PhO7laJBlbhYGnUa09PVAdBBqAQaZHu9Mdy64yPIALPe+o8vp3b+tvlipcOr6dtN5iGzWpvN243aSbbW+qFyNczfLXxXUrThr/DHQ7dMpx0ZFSP1xyg2o8Ev8x/gi2L6IGYOp/kbr9DQEyWedfj/AD3xOEMjOqss924lmqurLTZy+hq8XajRGWagWsxprKu6i5ULmWtTTfaQPi0VpKWabhNmG2n4gd93L+aJ4NMxtcvSzcT6adVvh7cSv8LfD/WKRtBiBfaU2ZEtvaCwYei21u6NMBAuBmVf5WP4AN1xzar1TP8AlTP3I68yXL45iJ06mAr8Yyv5RwUv/eJfuVf8kLjsdLbOYjS7wkx7WltLYLc1ddSFz5bbrW9aNkeY+PRwNlh8TNIZWAEphW1gd5tzUal92Kx5QxTlll4CYtp/SFv+2jfmiWPXiq47a3lWXn61345fzqjzhM8oPzy5G/8A3bETP2I4mHnTZjbTG4nhXglfZ+14IfQ9JmF5R7bLLtW45/sjijBjMSmHk2YVpW2muspdS6Wbm92Ot5Nw18szNrOa79LNdtyt320rE5vk3DPKKS5ayX5JicS5wGSb5NeXKecmLn7dVvZmfS9sTkYmVMkSZm1lo7WXy9p+kV1u49XBAyPKk1dhNmyFl0saaldoy/xR58zyekud/RgHlrk+3UtK2mem8BfzcVsQfRSDo8NzsviVmMSmXWG2vu0u39/TSPmqYdG87LxGAbtSnmFHz92zw6Y07Cawuk4yfN9cy5qbuZdSUXxN6qw+sD0JZEyZMlKQttrcRLWe4d9eJmmM0XfZz1y/WaXe/wBbtwx5gXGYdvNzZE+ayC7zL32+4eaJHys8pP6ThmTLQyMHS7s/2cBCY64DygZjXTUnSVvs1TJdp4rYkcQvlHF4ZJCts8Odu7uKerbF/k/WrT7pc2dOo0x7xpz0y1ADMAo5Wt1RDHX4adh8bbpQ7KdYP0TdqCtuIycFaBrcq/3soCvXvjrS5gLM2J2YalQqoFBpTIvc26OTaPrVhqlXL7jbTT+1bBpmGl3NQMyipa26n/E4U95li4RGYivs9m20tdXbzmuy1uH1vqi5MQjzDKAatt3wNGU8yPLOlla2MYw5xDiYsxpSIZtrS3XVteLwxfh8M8gJ5xWza82G5lqbUuL7pfvRRshCEUIQhBCIMivQstaVHsO8ROEFRVVUUVQo6gKD4R4crEr5MmT5GIV7HmNOlTFF1yt+7/PLHvRSANu11brNHqMRdTlrVbonQ83BzGxuMm4xVtkpLEhKgXMwa4/z6seuQGBHWDHln+iY8Nuk4yinw4gbj3bQfVHqwGLFOy4PFbrklTPatumvs+qLsMP6PI/upf5Yx+VhXBzPEUT5pix6K0Kgg1FAe4ikNiUIRCZW0+Ki/HKvu8UUEGnvYlj7e/py0+rHiycT/swzZGJSZbtXmSpqLcsxW/dj3QKZD0QiV0PDlri8ViJuOw5XDrYsuVtZYO1QHu1IG7Xuxq+0Y+V97gxN8UiYPyPHpRVNmrLU9rlTK79fzNAYpflLC3Ms1mkPU6ZqMv1UjaplTqOplzPELW/HoiBVmRZWyU0tBMwXIFpvHbLZ6bl5rm7WGZgMLnNmtLkf2kq+T/3ImRvxE2RJllsQ6omW+vs3aq+rGbD4rC4iYww05bznYyMGp00rbXddp96PIw/2Z/KMvz74mVa2y239d0xs8qKi/ZthamK2y7Kzit5ju/NEueR6oExWZtDXUrmV3CgoKNl70daYUUsykD0j2U76/rjxnwnlh/8AfV/J+RIqbydiVW6YsqeaqPOTpx9mbqvzRbHtvi8NL458pd/OIznyphM9m0yc3ZlSpjf4Rjl4bESuDC4L/lzGi8TMeummEX3J26FibYybM0y/J8+Zu+8slL9cYpuPm4ZtmVwuGY2i2+ZOZR0VEsWi0H3o2CZ5Q7eB6el/84q8lLKaTMaYFbEbWZt76XXXRM3yI0xeIkjELjpTBTd5mSuntG6YbtKRpHk9W+9xOKm+maV/JbGbDKn2vygmH+7sXh+72tvL+1HqJMdlVhL3jtf6b1MWBnTybgkP3CsfGWmfnjUkqVL4JctOjSv+ULpn9WPn/wBIi00qNSqu/wDSLFwLGYKCzGgH/iK1IebcqnJCt5DC7MdfZ7X8UYpvlDC/dNNVWO8obwoFCDVN55bf5aX+0pX6GTiZ/qSm6oXFjXPxEnDrfOmLLX2/+3yxll43D4hlbDzA7DS0s1RipO+j21tIu5t7RhR9v5UX7VK2XmP6PLm28Xx9aJ+UVVZ+C+zWLitrpy5ac9OiIPUAms9zBFFukZswJOfZX5W0+9EpjTER3qhtVmpQ50Fab+6Mew8o82Nlf8PD/wCsDhMTQ3eUJ3uy5af4Rc9DbSZTJpfXwk+3jjGsiZKfSiOPvNplcszwq/a5uKK0wAdE2mKxb6V/S29HoiweTMJ2Zr+vOm/vrEFjKLbZzy5crm11ab67OFWlOK266PNmSsHKmTHw2LXCzLeSYuzb3I9BfJuBX/dpfVzRknjC4aY2mWiKisktJUt7pt3Db4tOmIMeHmYjyhN+ztiAqKu0mzJOlpnh93sxdMw/2LGYJ9pMny5kxpdk3Vs2YcsJWExl/wBsltKw81tOyYcSb/Oct/qrGiXKmzMRLn46dI81VpMmWebt/wA80QaZvk/DzGvRWkTP6ySdm1e/ljz8YcdIlbB5suemIZZKzLfOLHtCYp3XH0K3+UeN5TxUmYv2ZVZ596bPO22Z/PFdbGpqhGd5K2GGLSsRN2kpGbUfNsvNReTKNeHlGbhZcxaecVGtYXdPj06dXCsZnTylO2eEnTZVswedeXTabP6V1eHij2pctZUtJaCiooUDfQCJERfAzg4ldIlpaAAOEc7Ddf2LX+mBfF1PmkpqtzX3a1PNzLqti+bL2i23FdStUb8sx+MJaFLqtdcR0U5VXrbsxodQuRrADVO78DE4QihCEIIQhCARRN0Mk2hyIln1XYVJ9UgN80XxVOFygVHGpoTS6jBra+z8ITwqrGYf7Th3l8/HLbszFzX8dPtjmCxH2jDqzfeL5ub4Zi8UaFcMbc1bPSR6Pdp6rNHmn+iY8Nuk4zI9lcQNx7toPqiC3ylnJlL28TJWnaF1SB8OWNaVRjLO7Mod9R0r6V/KYx40XT/J6f8A5O0/5SNG5wSumly6lrlq6j3Nww3MicVMwvXJtALZCurh/VdFcx5jbLYsql7/ALwV4V+bS+ni+aK5LNJ83NGshWFpLbQk0bN7c7zdbyq0BqDodzCu+m4/A6onGGfjJErTiLVFOGqu93qJq9WPOY4vG6sPKnSUromPNeUgWvFZxOfph9dD1zPLOySlDW8cxqiWrdndrNOz80Y3xeFlEorNiJzPcyyRexYEdI0gLw23cMVy/JbABZ095qVJ2NWlyszq3G57vFG2XLSU4SXIRAqlvN/T2WrS7iuiDPd5RxHCsvBSyN7ecm59OWn5omnk6RW+eXxUztTiW+mNm0XqZfWVu+M5mypeoYyX2fOurr6ONWr713agITcPKmq8mdJLJdfKZAdN3qcFr3aezHMJgMHIbayQXfcHdizLvBoDuPLA+U8IvFMDNUiksNMrlluG5vzaYqOLVizSMFi9plr2ey+p4fzyPVitxVpQ6L7j6FUkfXbHnLM8rE/cYZR/aubv+mbfDwxFpflEzNWIRbU/QygWW7o84fDFvHA9eK2my045iLv4mjzfsi8WIxWM6/OPs5f0cA8LcMXDA4CUAxkq5bIF6zGdt+VS1T6sBJ/KGCT9Ojep5yPMxAweKe+Xg8ZMfty02X549hRLk1JkS5SDnW3IdN1AtPqWNAIIy3H2gxKmeR4suTPVNnI8ny5Xim4g/wDbiSyfKCvb9plYdJlW83L2i311fedP0x7MQcKVtcAq1FocwamgBHpMPn0eacKtvnvKM9/+Isv8kWS/J+BYX7Pa+KYzu3tv6fdjcstErYirdmaACp6zESrISyaqtVky6qVU9fraYtCnYysOweXKRUpa9q8Ori/ejUCKVqKZRXdN3mWtOpW1fiFX1tUUojtVHZarayyyodUU3BakW1OXu05oDPisO+KAWZJVlULq5w2q+0grQcMVYXBfZdaSFMzIXObm39Ze1Muyrao1vhyqg7d1RR1eD07q8vagMOzoh27cr7jq3dZu/nwxBtFenf8AGHQYolSzKFXmXE0rvC52gAVPXyx12mM1koqoFQ7MpahNKAUdc6V7XLFEpZBRKEcK/qiyM64dZYGyOybpZQtH9cUt3+q0YJmJxMx2k4V5cxlrtJqobJXvXte68tvvQsa8TixJIlSl22IfglL+Z+wixRJwC3Gfim22Ic9dEl+BM+XtRZgsNLlIJtFmTZmpp3E7XDtH8q2rFv2VaC09N3Xq+MQceQAxaWooQa9LXA1FpN1Lq6m5VGniiK4U2Wls9PEA3DThbj0nSuqKkRWYUnupmNduIuoq+PdQaW9aNKSGWYXLnwjPh76nfDfA86Zt8Xi2wbTjLlyUV5hl1Vpt3D7IzTMDKwWJwzL5yXNZpXnOKW1ONf3Y9HFYWbtfteFmLLnWa9p93M9aPLvxM+ck3EzVWZh5iqklErx6vabF83xLEnoe5hpIl7RrbWdt1SVtQabK8jdnlaNUZThy2raMhrdu3VpX8f1xS0pUbObMrmvrOyqF59623dnijWR6EIyLIcipmEEmvSSF6BvyP7UaEWxQtS1OkxcicIQghCEIBCEIBUDp/wAzEJio6lXpafwPWD0GIzJQmUqSKXDLpBFDFIkqgCXTG3NnRgCrMbjXTzW+qF7MSbVYJIVQEd9PCXJmU6M6m4huZbooxMsYmRNlNpmJrVvEtbXz/eji4ZHQNKmvaWYk1zoWqQO9Tp9Ut2op8poUwMyxm0U/5bNqT1Oz4Yma4GJfKMmdO8nvNe0yxN21eFXtt6rdX0x7zTZSJtHmIqUreWW3u6YyKmC+xjKVsNmOzut/Pzdq6PGwXks4uSk6dPmhakIm+iqcuO5ae7wxMxgei2ORpo+ySpmJ4tXBKV6U43FtKcUQmibM/wDmY2RhU/q5LLf87xOV5OkzGuadPnS0JVQ83S2Wrdatlez80bEwGDl8OHlellDt9d2cP6kefLm+SpH3YM5+1Y85296NX22ZTzWAxXvqsqN4VV4VX4f5RKNUPOD+U/6jCyv7yY/7ERXD45yzPjBLNbfNSV6O9+8x6cRQEKK78yabqnM07oVnMjAPJqfpsRip/rzdMTGAwMoE7CV3tMF+fv3RuigDasHqdmtbV7TV4m7uyvvQ/wCCMmQktdCmXm2XdX3ottbomH3hX91vqiyEWoFJZw9t0vhuNag76DLVlkfhHRtA7MVUghVFGqcqnpC9f4RIKtzHIk06AaUG6OGWnQLek2Fkr6bCtYmQLVFGltTduVgfYC0QUSg1wRlPqtQV30FLQW5rYmy0U6mGRPEej0xMVoK76D4wEDMl7mZVrlr01yPbt6Ighlq2h02bjIX83h5fWi4gHeAfxjPPlMxlNLEusti5DDiFpFtQMrq/+0MjTFczco8a/gbv1RXLMmaD5sBlNGR1AZWOftzF1y9UdZLDLsrxcN7W8LessNC+EVln/qy3qsv437OF7f1Uz/p/vxRZESDmVtvpvI/1Voje39VM6emX1f3kdvFQGVl30rToFd4LQEVZZks3jtKw67SVr2qRGVdmFFspaWXBrjl4zurpVbeGM8uk6+b9nfZzLbKsvW2vj83dHZLss2bh1BpLCuqzGNyqw4Qw2i0X5og1vLWYLX1Z3dI/x5f4o4BLkoc7UGpmdu/mZzGedPbDy9pNaSvzcXZXtxkEnFY62ZiLZcneuG1ec/vv3ICZed5Q+5LScL/XfpJv934I3y5UrDywktRLRRX/ANv4o4FnCijYovcrfgKrGdzMmOyLMV7DrW1pcvdudr2v93T2ogsUuGuRfMmulqBrjnclTbY3ZbruixWmzACAiKRvqXb9lfqaM7I0z9KZjCnCF2KtQdYmcPEvNGnZt/WzKdXm1/IixRIIgt0rVQADQVAG6nV7sTiATxP83+Uc2adK3evrp890PwQnbJ1sebs7uzM2bHduzzjyxIXCNMmtWZKvlMuiZteIUuoFU23aV4fDHs2r2V+EeVi12m0T7RLc2tMlyDUAqaA3MHWtputVeu3VEkeuCDmNxz9MQMtGJJRSTkagEkRnwaukkSpjMxSnHS+014qFlrSNca0OAAAACgGXcBHYQgEIQghCEIBCEIBEWRW4hXo9I6j1iJQgrgAXIAAb8shFOIlrNkzEcVWn5dUXxwioI66w1Q8oeScGx2i3FWo4QtWVU58Ity96NjuZSiWqqTS0JLNpUUpUZMqBYtk/dquWmq/KTFEwuk8vKAZbAZ65lqbkKUHHS7S1qtGa6GiUpWWi5cIiyKUZGrsmGnk5f9PdiwMD6erp/wDEaEoQhAQckKaCp3DoqxyH64mBQAegRBqkoB2qn0DP9dInAVTmKpReJiqL3FjSvuireyJqoVQo3KAOs0EVITMmOxGiWbE72GTv+yvoaL4ehCEcJoCTuFTARTczdbt+u3q8MTiuUay0PWqt1bxX/GLIaEJlbGpvpT2nIGJxFlDAqdx9IIPQQRFQE5CdW2Sm5rVdT3UCqR6zL70Ni+EUrOUkBwZbEVAegJzpln10+KxbUVpUV306aQwIPKV86srdtDRvj1etFExnVUVkZis2VqWhB84u8m2hYcUa4qmCti9cxT8vnP2bYgbWgueW8sZVLWkDvNhagiwEMKqQR1jMGO7/ANUUOolnaIKZreKaStd/pXiu7MXIvjJiJTOyhGdXfQXVqBJeZYgVXNuHTzW3cMaDMQIZlws7VYzylM7z027UW2aZpZLrp8V7c0SehpVQqqo5Rb+EedPxSSsQQqtNmmWJcuWlCSxaprnkOG57e0rcMJ8+5/s2EUzZ2dz3vspOfPnv8Mck+T1Rn86+103zeZv55YkzPECyRhXZxicYRMncsv8ARSMuRfzRvJCirEUjKJMxOnaivM8xX3+mysceSjWTJstTqt2fEqqx6uEmupuyvDFEjcyma7uqtbbLltyk+i6sw9m3swKils6ZLVKfdrp+bO5x6v1Ra0uUAWaWhC1bNQaU9PojNIRpqCbYsnVeiW/myVtXZ4lgNCTFK+bRre5QtadVbcoGaVoXlOi5C4mWVFeujtlEpblrlYUZCVI6CN4YdzCLKA5GAhtJfbX4iJxygGQAp+EUP5gXSxcCR5rrYkDR1drs+rFyLXdZaM7VtX+fbHliRiJmJWcirKSlpd5csTLPi1X7L6bY32TJk0NMVRLUVVK3EvXibJeEcurfGiJyIIioCFG+hJNSxNKVJOoxOEIqEIQgEIQgEIQgEIQgEIRwioIO4gj4wHf/ADCIqoRVUblAUddAKCJQVWgIabuza4UFN6jf1nLiji/ezPVl1+qDhlO0QXdpOlgK8PU/5oidLbUEWOF2nsBtcflb3YngTwwUOhteqKDvUguBRh1Znhti0qG3jv6iD3HoiuZSbJew1qrWndqG7fuzEWgggEbiAfSDDYiLl8Qz9b0U4THbh6N2/I5xKEUVjOZWtQqfix6/diVyitTT40+MCqmhpn8DHQABQf5wFNZcuZxU2gJI3rcpFW7i13vUi0OvaX4iOOgcdTDNWyuU9Y+ERUhrkYLetAw6CCMjTqb95YmxbFc2mzYHpFvVxZf4x3Zp1fAkfq0xzZjtOMweImtD33ZerbFyLIQhAIQhARKqaXKDSu8A0rFf2eTX7tQd9erOukjv1aeuLoQwKdhK7Jb0s5P6/wAscMpqiyZkputcXLubvVvdZovjhIofQfZlAcUkqrZVIB+I6IlFMuXL2aebTgXl9EcmmRJQzJpCIveQPQADmfCsQUYlFEyRptlvMO2NaLaq7TVmq6vFFLTpuOJl4VjLkZrMxNOLwyP34zTJczFvImTV2GFM5VWUzNtZ2TcWeX7se2qqihVW1VAAHVTdEzNiuRIl4dNnKW0fUzdpustHZf6Ru1Mb6aS/4otiuUarXrZz9REaxwLIhMUsjDcaZHqbr+MThAZZTfaUWay0Q8KGvXzV7+FY1RRJYnaLxWPar9pad3Z4IviRwK3lhs+F+hxxVofwz4W0xxHJJRhR1Ck9CsDUBlzbJiDp5Ytiieyy0M5q+b7+Lw+9F9FrustS7m1RvO+kUygzuZ7BluAVJbUqgBNW7jMFty90U4XDtaJk9mmu1HCzM9lmd1edRpZo3RM8yEIQihCEIIQhCAQhCAQhCAQhCAQhCAQhCCqldjNmSyhCqFIfoYtWop4aD4xFALpsriTfnnS+tUP5l8Jtjk9N01br5dNxbNa7sunmjsiWZat5zah2LhqC6h6CQdcTNjPJU4dJ+ozZinh7TWj5NpdqW5tXDFuFJsZGa612Iyo1jcOni1auKJsFWej7rkaX6Wul2rEpgKkTVrVaXACtyVzFOkrxL70BbCII6TBcjBhuyzoYnFCEIQQiqZLD6gbZi1tcbx3d4bmVv4othBUUJZVYihKqSOokRKKQTK0uapuV6ZAVOTHotFLW0rEne20LmznT/jXuUQFkIoY4lW0pKmLQ53NLYNnlQiZXo1XLEpU6XNrYwYrQMOlSa5HqORgLYQhBCEIQCBAIoRUHKm8ERgxWLeXMTDYeVtcRMBahqFRRzOerfGWZjcdJZZU7Dyr5xskzEc7L34n1CtL4pMIHlMGeYG8zLFS8xW4acWS8F3hjkrCzJzriMbS/9HI/RSv/APSO4LD2XzpzbbEFmVpuXDXk5UHq+9HoRKGVBtZrTGrbLYpKUjTcvFMz6a6F7KxqjIVWTNGXm5papoNM0kEbtwmauLmtjk+bIVZgYhQBQvlapIFATxVbw8MUbIgjXL7W/NFCYlZi+blu1FU8o3jcAXVq8vDFBmTLhL2U3ZarlsuZtrd8lvF70B6NRESyqCWIAHSSBSPOQ4vP+hyqU07RkVm9awNTLwrFonNJW7EYaxq5tJAdFXtM3Fp9WFi7D20m2NcNs538N1GpXq5vbGiMRWS8x8Q7N5tVUEO6abbrtBWt13FFiiS1AHm57qzZ4uyrpq/V2YDTGOc21eRLRlZdpdMIYGmyowB9YjhuX6YuMlacU3/nTfjxxFpaIstic5NvnKaraat3QwOqGRohCEUIQhBCEIQCEIQCEIQCEIQCEIQCEIQCEIQCM8yW4DtJexm5aArdnurpq3y3WxohBVLUnSzaSN3QLlZTUVB7JjmHnLiJSzFqK5EEUIYZHL0x0gLORgBrDK2W+g/Z4YiGtntLVeJVcncqjMbvEez1NE2ApKmuzDTMso1DxDK1qaadn3o0RFlDKVPT+vrHevF7Ipkub5kq5pllKTCOvepICqSp7PhhsaIQhFQhCEA35ez0xWkqWhqqgdHTkK1oOoV5V0xZCCkUzBYyzFoNQWZ0BlbIE9ZU22+9F0RZQylWFQcoCUIplswJlvUsKlW7SVyNaW1WtrfNzRdAId0UYjELh5ZcgsaG1aHU3Qu60FvFGKXhp+IcT8S2zqB5tCwZaNlqFuX1cWqJeagQxTNhMauMsMyW8rZTAlL1oeL0RTNnf7UmSZMmXMEpJgmTZkxbaUBoq81WzWPZlypcoURbfxb9pj80QfDo5JJYElWyyGQpSnDRolSCSJcpFRC6qo7bRGbJmzEtXEMlOkDU2W5qW5er4Yp2Mtjs75124Vpy0Na0+qNMuSsokhmNa7zlma5DoC8vpi+UKQ02Uyy5t02Xs2JmWVowpxkG45c2zjNPCziuxwy3UbOZLppt4l5bG7LR6sIUPKwDIFOGeVMScCHmXAamFpuqm7cullX80erHAqgkgCp3npJpTP2UjsIgIHPI+j0whFGYYSQHEy1mIAADMxVQK00k2xeyK62n2dx6KdRWJQhgUqzowlzM7qhJg5qCtGHQ9AeHS1OXhi4iuR9HpjJiZ6SGkmZdbcc1FxutIAoNXMW09mNYNQD10MTwZ5bhZhw7HUq3p3yych6VOn1dXNGiMuIWxpeIC12ZN/a2TAhvavF6ojUDXMemL4EIQgEIQghCEIBCEIBCEIBCEIBCEIBCEIBCEIDFNmmViZRmUElkZA1d0y4b/ZFmILS7JyrfYbWVeJlbs96vbp9aNBAbJgCN+eYjM6smi+1aq0tznawPA1eRuVru0sTKtUYQJ+Hmj9JhvONuF8osaioHIvaXV2osktNVxKm2khLg4qbqHPf2ahfZ4o1Q5ixFWV1DKwZWoQRmpB6QYlGRCmHfY2MqTHLI2+WGbk/s/CvDGuKEIQghCEIBCEIDNiJhk7ObYXW6x6cquRr908vZjTHCAQQRUGoIOYI6jFWyKEGSwQZ1lmpln0AcHuxFZGR/tqK8x3l5zVlsFtDUPDndp4rbfVj0YwTRN2+FbZalmFSyto2bKQd+qvNbb2tUb4dhCEIqI2rW60V66fz0RKEIKQhCCEIQgEIQgEIQgKpssTVp0qVdd41LmK90Ql4hZjtKIZJi8jUBIpmRnmM+KNEUNKAcTpaJtKgM25mShB1Ub1reFmETPMK4xmmcEtOzNRWgKlbTUluIFTRVW2JykMtLK1CmiZktZ0b+leH5YkjhwSMiCVZTvDDr/N6piMuYsy8qQQrsmRrQrQEHqzrDYjMmTVNsuUXPaJUJu3E1uBrTlispiLWdpqy3rcFWrSguXWFbUPVtjXFZeUwcF0YLVXzBC9zdXvQHJEwzZSTCtt4rQZinRnFsUiqon2cS2lhctRAK5UtIDd+qJS5gmIHApW4UNCQVYqRlvzBi/oshCEAhCEEIQhAIQhAIQhAIQhAIQhAI4QGBBFQcuuojsIKyqrHZDZsrS6ayQAF3Fa1ue6g08MaoQgOMqsKMAR1HMRXLYistzrXp6WXof9lvFFsVzFLUZeNTUdAPWp7mH7MPRZCIqwdbh3jvBBoR8REoBCEIIQhCAQhA/wA98FedgkvMzEktrd1S5iaqrHVvt1ctvLHoxXJAEqWFFBappQClRXcNMWQjgIQhBCEIQCEIQCEIQCEIQCEIQCIswVSxr7AT7ABqJiUIKxNJ2rmaqzZbTJYRrnttW7spqv8AejTKlrKRZacKinp6yessdUWQgEeWZhw7S/tKrc7zbnlqzo0tie67zZs4o9SK5spJy2uDSoOR6v8ACILBSmW78KRS8oWWywFZSWl79LZno6G5l5qxcMsvZFTykmG43K1KXqSrb69H7UXQXMUFpQzCvfZWou3dEWxRLlNLmOVYbOYbrKEWNTMjO3UdTRWJ5eeJLJMl2lnDBltdVa3UOOjerbdzRP0a4RUZo2gl2TejVY2z3dvhi2orSue+nTSKEIQghCEIBCEIBCEIBCEIBCEIBCEIBCEIBCEIBCEIBCEIBCEIBCEIBCEIBCEIBCEIBCEIBCEIBCEIBCEIBHDWhtpWh/0rHY4RUEZ7iMt+fUeiA8ba4tZQm3NSyvGjnICZwmXzI3M2luaXwxo+0Tg89lS8UTRMcytlpy+8RfvDqiz/AGfh9PHpupmvNS6gCWpdT9Hb4bW1RZMwsuYzMWZb+ICyjUFBxozDLssva4tUc6/y7V5rYmdsn1v5sFg1dm/GttwpMvDC63zmrsxYmLn1XNbpkxktLMVW0S/7BV5mu85a3ajYcDJ1ZzdQYHWaEEmuR7iVu5uJrmW6JDByFZWtbTUrqbJiRXpuN1q8TMsBpJABPQAT8IyfbZXYmcWz3LxdnjjYQN3sjN9jw/YO/tzP343IiMZLNdMyoYJnYNXVUuq9XE3Stt0cONlUutmbwu5AudaUZ3VPlZol9jw1a7M13ccwneDlryzA+EDgsMTUys63cT5tQgVzztBKr2at2on9f6mEftsroVzwjLZmjGlBS+47xqVWXxRolTVmqWSu/pFOgN9Qa72xScFhj+i3ktxuMzvIAfL3YvSWksFUFATXeT0BRvO5QAqryqFix9Xkw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B8D3EB40-CAAB-4644-9812-CCEBF20DA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208" y="44624"/>
            <a:ext cx="8064896" cy="844493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altLang="zh-CN" sz="4400" b="1" kern="1200" dirty="0">
                <a:latin typeface="Tahoma" pitchFamily="34" charset="0"/>
                <a:ea typeface="隶书" pitchFamily="49" charset="-122"/>
                <a:cs typeface="+mn-cs"/>
              </a:rPr>
              <a:t>PyCharm</a:t>
            </a:r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替换换行</a:t>
            </a:r>
            <a:r>
              <a:rPr lang="en-US" altLang="zh-CN" sz="4400" b="1" kern="1200" dirty="0">
                <a:latin typeface="Tahoma" pitchFamily="34" charset="0"/>
                <a:ea typeface="隶书" pitchFamily="49" charset="-122"/>
                <a:cs typeface="+mn-cs"/>
              </a:rPr>
              <a:t>2</a:t>
            </a:r>
            <a:endParaRPr lang="zh-CN" altLang="en-US" sz="4400" b="1" kern="1200" dirty="0">
              <a:latin typeface="Tahoma" pitchFamily="34" charset="0"/>
              <a:ea typeface="隶书" pitchFamily="49" charset="-122"/>
              <a:cs typeface="+mn-cs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2C8C1CDB-34A8-4E42-BCCB-AF1F35908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013" y="1943928"/>
            <a:ext cx="8507413" cy="5784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替换换行</a:t>
            </a:r>
            <a:endParaRPr lang="en-US" altLang="zh-C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64BA38-1305-4FDB-AE9C-7D394827C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015" y="2558379"/>
            <a:ext cx="3802644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i="0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</a:rPr>
              <a:t>选中    ，</a:t>
            </a:r>
            <a:r>
              <a:rPr kumimoji="0" lang="en-US" altLang="zh-CN" sz="2800" i="0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</a:rPr>
              <a:t>ctrl + r, </a:t>
            </a:r>
            <a:endParaRPr kumimoji="0" lang="zh-CN" altLang="zh-CN" sz="2800" i="0" u="none" strike="noStrike" cap="none" normalizeH="0" baseline="0" dirty="0">
              <a:ln>
                <a:noFill/>
              </a:ln>
              <a:effectLst/>
              <a:latin typeface="宋体" panose="02010600030101010101" pitchFamily="2" charset="-122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0A8BD577-CDB0-4C15-8E79-4039ADCE85DA}"/>
              </a:ext>
            </a:extLst>
          </p:cNvPr>
          <p:cNvSpPr txBox="1">
            <a:spLocks/>
          </p:cNvSpPr>
          <p:nvPr/>
        </p:nvSpPr>
        <p:spPr bwMode="auto">
          <a:xfrm>
            <a:off x="630491" y="1310284"/>
            <a:ext cx="8507413" cy="578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zh-CN" altLang="en-US" b="0" i="0" kern="0" dirty="0">
                <a:solidFill>
                  <a:srgbClr val="121212"/>
                </a:solidFill>
                <a:latin typeface="-apple-system"/>
              </a:rPr>
              <a:t>若代码拷贝到</a:t>
            </a:r>
            <a:r>
              <a:rPr lang="en-US" altLang="zh-CN" b="0" i="0" kern="0" dirty="0">
                <a:solidFill>
                  <a:srgbClr val="121212"/>
                </a:solidFill>
                <a:latin typeface="-apple-system"/>
              </a:rPr>
              <a:t>PyCharm</a:t>
            </a:r>
            <a:r>
              <a:rPr lang="zh-CN" altLang="en-US" b="0" i="0" kern="0" dirty="0">
                <a:solidFill>
                  <a:srgbClr val="121212"/>
                </a:solidFill>
                <a:latin typeface="-apple-system"/>
              </a:rPr>
              <a:t>，换行变        。</a:t>
            </a:r>
            <a:endParaRPr lang="en-US" altLang="zh-CN" b="0" i="0" kern="0" dirty="0">
              <a:solidFill>
                <a:srgbClr val="121212"/>
              </a:solidFill>
              <a:latin typeface="-apple-system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240D716-6256-4D6E-A39D-126C5DD3D2BC}"/>
              </a:ext>
            </a:extLst>
          </p:cNvPr>
          <p:cNvSpPr txBox="1"/>
          <p:nvPr/>
        </p:nvSpPr>
        <p:spPr>
          <a:xfrm>
            <a:off x="1150014" y="3216597"/>
            <a:ext cx="53662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kern="0" dirty="0">
                <a:solidFill>
                  <a:srgbClr val="121212"/>
                </a:solidFill>
                <a:latin typeface="-apple-system"/>
              </a:rPr>
              <a:t> </a:t>
            </a:r>
            <a:r>
              <a:rPr lang="zh-CN" altLang="en-US" sz="2800" i="0" kern="0" dirty="0">
                <a:solidFill>
                  <a:srgbClr val="121212"/>
                </a:solidFill>
                <a:latin typeface="-apple-system"/>
              </a:rPr>
              <a:t>替换符不输入。单击</a:t>
            </a:r>
            <a:r>
              <a:rPr lang="en-US" altLang="zh-CN" sz="2800" i="0" kern="0" dirty="0">
                <a:solidFill>
                  <a:srgbClr val="121212"/>
                </a:solidFill>
                <a:latin typeface="-apple-system"/>
              </a:rPr>
              <a:t>replace all</a:t>
            </a:r>
            <a:r>
              <a:rPr lang="zh-CN" altLang="en-US" sz="2800" i="0" kern="0" dirty="0">
                <a:solidFill>
                  <a:srgbClr val="121212"/>
                </a:solidFill>
                <a:latin typeface="-apple-system"/>
              </a:rPr>
              <a:t>。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1E3DEB4-7B9A-4076-B685-133DBCDED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683" y="1310284"/>
            <a:ext cx="771525" cy="4572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CE53E5A-8F62-4551-878E-3D20294AD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591389"/>
            <a:ext cx="7715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4206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2" grpId="0" animBg="1"/>
      <p:bldP spid="10" grpId="0" build="p"/>
      <p:bldP spid="11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3404" y="188640"/>
            <a:ext cx="6157192" cy="676275"/>
          </a:xfrm>
        </p:spPr>
        <p:txBody>
          <a:bodyPr/>
          <a:lstStyle/>
          <a:p>
            <a:pPr algn="ctr"/>
            <a:r>
              <a:rPr lang="zh-CN" altLang="zh-CN" sz="4400" b="1" kern="1200" dirty="0">
                <a:latin typeface="Tahoma" pitchFamily="34" charset="0"/>
                <a:ea typeface="隶书" pitchFamily="49" charset="-122"/>
                <a:cs typeface="+mn-cs"/>
              </a:rPr>
              <a:t>字符</a:t>
            </a:r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串常用方法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80</a:t>
            </a:fld>
            <a:endParaRPr lang="en-US" altLang="zh-CN"/>
          </a:p>
        </p:txBody>
      </p:sp>
      <p:graphicFrame>
        <p:nvGraphicFramePr>
          <p:cNvPr id="8" name="表格 9">
            <a:extLst>
              <a:ext uri="{FF2B5EF4-FFF2-40B4-BE49-F238E27FC236}">
                <a16:creationId xmlns:a16="http://schemas.microsoft.com/office/drawing/2014/main" id="{48DD72EF-35AD-48A6-B359-FCB0CDF63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91536"/>
              </p:ext>
            </p:extLst>
          </p:nvPr>
        </p:nvGraphicFramePr>
        <p:xfrm>
          <a:off x="575048" y="1196753"/>
          <a:ext cx="8461448" cy="459942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35824">
                  <a:extLst>
                    <a:ext uri="{9D8B030D-6E8A-4147-A177-3AD203B41FA5}">
                      <a16:colId xmlns:a16="http://schemas.microsoft.com/office/drawing/2014/main" val="1359320807"/>
                    </a:ext>
                  </a:extLst>
                </a:gridCol>
                <a:gridCol w="4625624">
                  <a:extLst>
                    <a:ext uri="{9D8B030D-6E8A-4147-A177-3AD203B41FA5}">
                      <a16:colId xmlns:a16="http://schemas.microsoft.com/office/drawing/2014/main" val="126494222"/>
                    </a:ext>
                  </a:extLst>
                </a:gridCol>
              </a:tblGrid>
              <a:tr h="53774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字符串常用方法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描述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5378702"/>
                  </a:ext>
                </a:extLst>
              </a:tr>
              <a:tr h="13184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S[</a:t>
                      </a:r>
                      <a:r>
                        <a:rPr lang="en-US" altLang="zh-CN" sz="2800" dirty="0" err="1"/>
                        <a:t>i</a:t>
                      </a:r>
                      <a:r>
                        <a:rPr lang="en-US" altLang="zh-CN" sz="2800" dirty="0"/>
                        <a:t>]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访问字符串</a:t>
                      </a:r>
                      <a:r>
                        <a:rPr lang="en-US" altLang="zh-CN" sz="2800" dirty="0"/>
                        <a:t>S</a:t>
                      </a:r>
                      <a:r>
                        <a:rPr lang="zh-CN" altLang="en-US" sz="2800" dirty="0"/>
                        <a:t>中下标为</a:t>
                      </a:r>
                      <a:r>
                        <a:rPr lang="en-US" altLang="zh-CN" sz="2800" dirty="0" err="1"/>
                        <a:t>i</a:t>
                      </a:r>
                      <a:r>
                        <a:rPr lang="zh-CN" altLang="en-US" sz="2800" dirty="0"/>
                        <a:t>的成员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283126"/>
                  </a:ext>
                </a:extLst>
              </a:tr>
              <a:tr h="9082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S[</a:t>
                      </a:r>
                      <a:r>
                        <a:rPr lang="en-US" altLang="zh-CN" sz="2800" dirty="0" err="1"/>
                        <a:t>i:j</a:t>
                      </a:r>
                      <a:r>
                        <a:rPr lang="en-US" altLang="zh-CN" sz="2800" dirty="0"/>
                        <a:t>]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切片，截取字符串</a:t>
                      </a:r>
                      <a:r>
                        <a:rPr lang="en-US" altLang="zh-CN" sz="2800" dirty="0"/>
                        <a:t>S</a:t>
                      </a:r>
                      <a:r>
                        <a:rPr lang="zh-CN" altLang="en-US" sz="2800" dirty="0"/>
                        <a:t>中下标为</a:t>
                      </a:r>
                      <a:r>
                        <a:rPr lang="en-US" altLang="zh-CN" sz="2800" dirty="0" err="1"/>
                        <a:t>i</a:t>
                      </a:r>
                      <a:r>
                        <a:rPr lang="zh-CN" altLang="en-US" sz="2800" dirty="0"/>
                        <a:t>到</a:t>
                      </a:r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j-1</a:t>
                      </a:r>
                      <a:r>
                        <a:rPr lang="zh-CN" altLang="en-US" sz="2800" dirty="0"/>
                        <a:t>的子串。</a:t>
                      </a:r>
                      <a:r>
                        <a:rPr lang="en-US" altLang="zh-CN" sz="2800" dirty="0" err="1"/>
                        <a:t>i</a:t>
                      </a:r>
                      <a:r>
                        <a:rPr lang="zh-CN" altLang="en-US" sz="2800" dirty="0"/>
                        <a:t>默认</a:t>
                      </a:r>
                      <a:r>
                        <a:rPr lang="en-US" altLang="zh-CN" sz="2800" dirty="0"/>
                        <a:t>0</a:t>
                      </a:r>
                      <a:r>
                        <a:rPr lang="zh-CN" altLang="en-US" sz="2800" dirty="0"/>
                        <a:t>，</a:t>
                      </a:r>
                      <a:r>
                        <a:rPr lang="en-US" altLang="zh-CN" sz="2800" dirty="0"/>
                        <a:t>j</a:t>
                      </a:r>
                      <a:r>
                        <a:rPr lang="zh-CN" altLang="en-US" sz="2800" dirty="0"/>
                        <a:t>默认</a:t>
                      </a:r>
                      <a:r>
                        <a:rPr lang="en-US" altLang="zh-CN" sz="2800" dirty="0" err="1"/>
                        <a:t>len</a:t>
                      </a:r>
                      <a:r>
                        <a:rPr lang="en-US" altLang="zh-CN" sz="2800" dirty="0"/>
                        <a:t>(S)-1</a:t>
                      </a:r>
                      <a:r>
                        <a:rPr lang="zh-CN" altLang="en-US" sz="2800" dirty="0"/>
                        <a:t>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1455492"/>
                  </a:ext>
                </a:extLst>
              </a:tr>
              <a:tr h="9082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S[</a:t>
                      </a:r>
                      <a:r>
                        <a:rPr lang="en-US" altLang="zh-CN" sz="2800" dirty="0" err="1"/>
                        <a:t>i:j:k</a:t>
                      </a:r>
                      <a:r>
                        <a:rPr lang="en-US" altLang="zh-CN" sz="2800" dirty="0"/>
                        <a:t>]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/>
                        <a:t>切片，截取字符串</a:t>
                      </a:r>
                      <a:r>
                        <a:rPr lang="en-US" altLang="zh-CN" sz="2800" dirty="0"/>
                        <a:t>S</a:t>
                      </a:r>
                      <a:r>
                        <a:rPr lang="zh-CN" altLang="en-US" sz="2800" dirty="0"/>
                        <a:t>中下标为</a:t>
                      </a:r>
                      <a:r>
                        <a:rPr lang="en-US" altLang="zh-CN" sz="2800" dirty="0" err="1"/>
                        <a:t>i</a:t>
                      </a:r>
                      <a:r>
                        <a:rPr lang="zh-CN" altLang="en-US" sz="2800" dirty="0"/>
                        <a:t>到</a:t>
                      </a:r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j-1</a:t>
                      </a:r>
                      <a:r>
                        <a:rPr lang="zh-CN" altLang="en-US" sz="2800" dirty="0"/>
                        <a:t>的子串，步长为</a:t>
                      </a:r>
                      <a:r>
                        <a:rPr lang="en-US" altLang="zh-CN" sz="2800" dirty="0"/>
                        <a:t>k</a:t>
                      </a:r>
                      <a:r>
                        <a:rPr lang="zh-CN" altLang="en-US" sz="2800" dirty="0"/>
                        <a:t>。</a:t>
                      </a:r>
                      <a:r>
                        <a:rPr lang="en-US" altLang="zh-CN" sz="2800" dirty="0"/>
                        <a:t>k</a:t>
                      </a:r>
                      <a:r>
                        <a:rPr lang="zh-CN" altLang="en-US" sz="2800" dirty="0"/>
                        <a:t>默认</a:t>
                      </a:r>
                      <a:r>
                        <a:rPr lang="en-US" altLang="zh-CN" sz="2800" dirty="0"/>
                        <a:t>1</a:t>
                      </a:r>
                      <a:r>
                        <a:rPr lang="zh-CN" altLang="en-US" sz="2800" dirty="0"/>
                        <a:t>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6906677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2465D634-ED31-2762-4F7A-65E34B7F5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467" y="1700808"/>
            <a:ext cx="2664296" cy="136863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79ABAFA-DDD9-2F4D-91C8-152B36186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467" y="1719447"/>
            <a:ext cx="3447933" cy="271766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37F0E91-8BDF-B555-58C0-000822F5BF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7467" y="1700808"/>
            <a:ext cx="3447933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6780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3404" y="188640"/>
            <a:ext cx="6157192" cy="676275"/>
          </a:xfrm>
        </p:spPr>
        <p:txBody>
          <a:bodyPr/>
          <a:lstStyle/>
          <a:p>
            <a:pPr algn="ctr"/>
            <a:r>
              <a:rPr lang="zh-CN" altLang="zh-CN" sz="4400" b="1" kern="1200" dirty="0">
                <a:latin typeface="Tahoma" pitchFamily="34" charset="0"/>
                <a:ea typeface="隶书" pitchFamily="49" charset="-122"/>
                <a:cs typeface="+mn-cs"/>
              </a:rPr>
              <a:t>字符</a:t>
            </a:r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串常用方法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81</a:t>
            </a:fld>
            <a:endParaRPr lang="en-US" altLang="zh-CN"/>
          </a:p>
        </p:txBody>
      </p:sp>
      <p:graphicFrame>
        <p:nvGraphicFramePr>
          <p:cNvPr id="8" name="表格 9">
            <a:extLst>
              <a:ext uri="{FF2B5EF4-FFF2-40B4-BE49-F238E27FC236}">
                <a16:creationId xmlns:a16="http://schemas.microsoft.com/office/drawing/2014/main" id="{48DD72EF-35AD-48A6-B359-FCB0CDF63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568032"/>
              </p:ext>
            </p:extLst>
          </p:nvPr>
        </p:nvGraphicFramePr>
        <p:xfrm>
          <a:off x="575048" y="1196753"/>
          <a:ext cx="8461448" cy="57875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35824">
                  <a:extLst>
                    <a:ext uri="{9D8B030D-6E8A-4147-A177-3AD203B41FA5}">
                      <a16:colId xmlns:a16="http://schemas.microsoft.com/office/drawing/2014/main" val="1359320807"/>
                    </a:ext>
                  </a:extLst>
                </a:gridCol>
                <a:gridCol w="4625624">
                  <a:extLst>
                    <a:ext uri="{9D8B030D-6E8A-4147-A177-3AD203B41FA5}">
                      <a16:colId xmlns:a16="http://schemas.microsoft.com/office/drawing/2014/main" val="126494222"/>
                    </a:ext>
                  </a:extLst>
                </a:gridCol>
              </a:tblGrid>
              <a:tr h="53774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字符串常用方法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描述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5378702"/>
                  </a:ext>
                </a:extLst>
              </a:tr>
              <a:tr h="13184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S.find</a:t>
                      </a:r>
                      <a:r>
                        <a:rPr lang="en-US" altLang="zh-CN" sz="2800" dirty="0"/>
                        <a:t>(sub[,start[,end]])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在串</a:t>
                      </a:r>
                      <a:r>
                        <a:rPr lang="en-US" altLang="zh-CN" sz="2800" dirty="0"/>
                        <a:t>S</a:t>
                      </a:r>
                      <a:r>
                        <a:rPr lang="zh-CN" altLang="en-US" sz="2800" dirty="0"/>
                        <a:t>的</a:t>
                      </a:r>
                      <a:r>
                        <a:rPr lang="en-US" altLang="zh-CN" sz="2800" dirty="0"/>
                        <a:t>[</a:t>
                      </a:r>
                      <a:r>
                        <a:rPr lang="en-US" altLang="zh-CN" sz="2800" dirty="0" err="1"/>
                        <a:t>start,end</a:t>
                      </a:r>
                      <a:r>
                        <a:rPr lang="en-US" altLang="zh-CN" sz="2800" dirty="0"/>
                        <a:t>)</a:t>
                      </a:r>
                      <a:r>
                        <a:rPr lang="zh-CN" altLang="en-US" sz="2800" dirty="0"/>
                        <a:t>子串中查找</a:t>
                      </a:r>
                      <a:r>
                        <a:rPr lang="en-US" altLang="zh-CN" sz="2800" dirty="0"/>
                        <a:t>sub</a:t>
                      </a:r>
                      <a:r>
                        <a:rPr lang="zh-CN" altLang="en-US" sz="2800" dirty="0"/>
                        <a:t>子串首次出现位置。未找到返回</a:t>
                      </a:r>
                      <a:r>
                        <a:rPr lang="en-US" altLang="zh-CN" sz="2800" dirty="0"/>
                        <a:t>-1</a:t>
                      </a:r>
                      <a:r>
                        <a:rPr lang="zh-CN" altLang="en-US" sz="2800" dirty="0"/>
                        <a:t>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283126"/>
                  </a:ext>
                </a:extLst>
              </a:tr>
              <a:tr h="9082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i="0" dirty="0" err="1"/>
                        <a:t>S.index</a:t>
                      </a:r>
                      <a:r>
                        <a:rPr lang="en-US" altLang="zh-CN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(sub[,start[, end]])</a:t>
                      </a:r>
                      <a:endParaRPr lang="zh-CN" altLang="en-US" sz="28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同</a:t>
                      </a:r>
                      <a:r>
                        <a:rPr lang="en-US" altLang="zh-CN" sz="2800" dirty="0"/>
                        <a:t>find</a:t>
                      </a:r>
                      <a:r>
                        <a:rPr lang="zh-CN" altLang="en-US" sz="2800" dirty="0"/>
                        <a:t>查找</a:t>
                      </a:r>
                      <a:r>
                        <a:rPr lang="en-US" altLang="zh-CN" sz="2800" dirty="0"/>
                        <a:t>sub</a:t>
                      </a:r>
                      <a:r>
                        <a:rPr lang="zh-CN" altLang="en-US" sz="2800" dirty="0"/>
                        <a:t>子串。</a:t>
                      </a:r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找不到子串时会引发 </a:t>
                      </a:r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 tooltip="ValueError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ValueError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1455492"/>
                  </a:ext>
                </a:extLst>
              </a:tr>
              <a:tr h="9082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S.count</a:t>
                      </a:r>
                      <a:r>
                        <a:rPr lang="en-US" altLang="zh-CN" sz="2800" dirty="0"/>
                        <a:t>(sub[,start[,end]])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计算串</a:t>
                      </a:r>
                      <a:r>
                        <a:rPr lang="en-US" altLang="zh-CN" sz="2800" dirty="0"/>
                        <a:t>S</a:t>
                      </a:r>
                      <a:r>
                        <a:rPr lang="zh-CN" altLang="en-US" sz="2800" dirty="0"/>
                        <a:t>的</a:t>
                      </a:r>
                      <a:r>
                        <a:rPr lang="en-US" altLang="zh-CN" sz="2800" dirty="0"/>
                        <a:t>[</a:t>
                      </a:r>
                      <a:r>
                        <a:rPr lang="en-US" altLang="zh-CN" sz="2800" dirty="0" err="1"/>
                        <a:t>start,end</a:t>
                      </a:r>
                      <a:r>
                        <a:rPr lang="en-US" altLang="zh-CN" sz="2800" dirty="0"/>
                        <a:t>)</a:t>
                      </a:r>
                      <a:r>
                        <a:rPr lang="zh-CN" altLang="en-US" sz="2800" dirty="0"/>
                        <a:t>子串中</a:t>
                      </a:r>
                      <a:r>
                        <a:rPr lang="en-US" altLang="zh-CN" sz="2800" dirty="0"/>
                        <a:t>sub</a:t>
                      </a:r>
                      <a:r>
                        <a:rPr lang="zh-CN" altLang="en-US" sz="2800" dirty="0"/>
                        <a:t>子串的出现次数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6906677"/>
                  </a:ext>
                </a:extLst>
              </a:tr>
              <a:tr h="8110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S.upper</a:t>
                      </a:r>
                      <a:r>
                        <a:rPr lang="en-US" altLang="zh-CN" sz="2800" dirty="0"/>
                        <a:t>()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串</a:t>
                      </a:r>
                      <a:r>
                        <a:rPr lang="en-US" altLang="zh-CN" sz="2800" dirty="0"/>
                        <a:t>S</a:t>
                      </a:r>
                      <a:r>
                        <a:rPr lang="zh-CN" altLang="en-US" sz="2800" dirty="0"/>
                        <a:t>所有字母转大写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9388110"/>
                  </a:ext>
                </a:extLst>
              </a:tr>
              <a:tr h="1177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S.lower</a:t>
                      </a:r>
                      <a:r>
                        <a:rPr lang="en-US" altLang="zh-CN" sz="2800" dirty="0"/>
                        <a:t>()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串</a:t>
                      </a:r>
                      <a:r>
                        <a:rPr lang="en-US" altLang="zh-CN" sz="2800" dirty="0"/>
                        <a:t>S</a:t>
                      </a:r>
                      <a:r>
                        <a:rPr lang="zh-CN" altLang="en-US" sz="2800" dirty="0"/>
                        <a:t>所有字母转小写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027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02547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3404" y="188640"/>
            <a:ext cx="6157192" cy="676275"/>
          </a:xfrm>
        </p:spPr>
        <p:txBody>
          <a:bodyPr/>
          <a:lstStyle/>
          <a:p>
            <a:pPr algn="ctr"/>
            <a:r>
              <a:rPr lang="zh-CN" altLang="zh-CN" sz="4400" b="1" kern="1200" dirty="0">
                <a:latin typeface="Tahoma" pitchFamily="34" charset="0"/>
                <a:ea typeface="隶书" pitchFamily="49" charset="-122"/>
                <a:cs typeface="+mn-cs"/>
              </a:rPr>
              <a:t>字符</a:t>
            </a:r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串常用方法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82</a:t>
            </a:fld>
            <a:endParaRPr lang="en-US" altLang="zh-CN"/>
          </a:p>
        </p:txBody>
      </p:sp>
      <p:graphicFrame>
        <p:nvGraphicFramePr>
          <p:cNvPr id="8" name="表格 9">
            <a:extLst>
              <a:ext uri="{FF2B5EF4-FFF2-40B4-BE49-F238E27FC236}">
                <a16:creationId xmlns:a16="http://schemas.microsoft.com/office/drawing/2014/main" id="{48DD72EF-35AD-48A6-B359-FCB0CDF63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522448"/>
              </p:ext>
            </p:extLst>
          </p:nvPr>
        </p:nvGraphicFramePr>
        <p:xfrm>
          <a:off x="575048" y="1196753"/>
          <a:ext cx="8461448" cy="583164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35824">
                  <a:extLst>
                    <a:ext uri="{9D8B030D-6E8A-4147-A177-3AD203B41FA5}">
                      <a16:colId xmlns:a16="http://schemas.microsoft.com/office/drawing/2014/main" val="1359320807"/>
                    </a:ext>
                  </a:extLst>
                </a:gridCol>
                <a:gridCol w="4625624">
                  <a:extLst>
                    <a:ext uri="{9D8B030D-6E8A-4147-A177-3AD203B41FA5}">
                      <a16:colId xmlns:a16="http://schemas.microsoft.com/office/drawing/2014/main" val="126494222"/>
                    </a:ext>
                  </a:extLst>
                </a:gridCol>
              </a:tblGrid>
              <a:tr h="53774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字符串常用方法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描述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5378702"/>
                  </a:ext>
                </a:extLst>
              </a:tr>
              <a:tr h="13184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S.split</a:t>
                      </a:r>
                      <a:r>
                        <a:rPr lang="en-US" altLang="zh-CN" sz="2800" dirty="0"/>
                        <a:t>(</a:t>
                      </a:r>
                      <a:r>
                        <a:rPr lang="en-US" altLang="zh-CN" sz="2800" dirty="0" err="1"/>
                        <a:t>sep</a:t>
                      </a:r>
                      <a:r>
                        <a:rPr lang="en-US" altLang="zh-CN" sz="2800" dirty="0"/>
                        <a:t>=None)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将字符串</a:t>
                      </a:r>
                      <a:r>
                        <a:rPr lang="en-US" altLang="zh-CN" sz="2800" dirty="0"/>
                        <a:t>S</a:t>
                      </a:r>
                      <a:r>
                        <a:rPr lang="zh-CN" altLang="en-US" sz="2800" dirty="0"/>
                        <a:t>拆分成列表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283126"/>
                  </a:ext>
                </a:extLst>
              </a:tr>
              <a:tr h="9082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S.title</a:t>
                      </a:r>
                      <a:r>
                        <a:rPr lang="en-US" altLang="zh-CN" sz="2800" dirty="0"/>
                        <a:t>()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串</a:t>
                      </a:r>
                      <a:r>
                        <a:rPr lang="en-US" altLang="zh-CN" sz="2800" dirty="0"/>
                        <a:t>S</a:t>
                      </a:r>
                      <a:r>
                        <a:rPr lang="zh-CN" altLang="en-US" sz="2800" dirty="0"/>
                        <a:t>首字母大写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1455492"/>
                  </a:ext>
                </a:extLst>
              </a:tr>
              <a:tr h="9082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S.strip</a:t>
                      </a:r>
                      <a:r>
                        <a:rPr lang="en-US" altLang="zh-CN" sz="2800" dirty="0"/>
                        <a:t>()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 err="1"/>
                        <a:t>S.rstrip</a:t>
                      </a:r>
                      <a:r>
                        <a:rPr lang="en-US" altLang="zh-CN" sz="2800" dirty="0"/>
                        <a:t>()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 err="1"/>
                        <a:t>S.lstrip</a:t>
                      </a:r>
                      <a:r>
                        <a:rPr lang="en-US" altLang="zh-CN" sz="2800" dirty="0"/>
                        <a:t>()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删除前后空格、删除右空格、删除左空格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6906677"/>
                  </a:ext>
                </a:extLst>
              </a:tr>
              <a:tr h="8110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S.rfind</a:t>
                      </a:r>
                      <a:r>
                        <a:rPr lang="en-US" altLang="zh-CN" sz="2800" dirty="0"/>
                        <a:t>(sub[,start[,end]])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返回找到的最大索引。从右边开始查找。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9388110"/>
                  </a:ext>
                </a:extLst>
              </a:tr>
              <a:tr h="1177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S.join</a:t>
                      </a:r>
                      <a:r>
                        <a:rPr lang="en-US" altLang="zh-CN" sz="2800" dirty="0"/>
                        <a:t>(X)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将序列</a:t>
                      </a:r>
                      <a:r>
                        <a:rPr lang="en-US" altLang="zh-CN" sz="2800" dirty="0"/>
                        <a:t>X</a:t>
                      </a:r>
                      <a:r>
                        <a:rPr lang="zh-CN" altLang="en-US" sz="2800" dirty="0"/>
                        <a:t>合并到字符串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027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615222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15816" y="260648"/>
            <a:ext cx="4212976" cy="676275"/>
          </a:xfrm>
        </p:spPr>
        <p:txBody>
          <a:bodyPr/>
          <a:lstStyle/>
          <a:p>
            <a:pPr algn="ctr"/>
            <a:r>
              <a:rPr lang="zh-CN" altLang="zh-CN" sz="4400" b="1" kern="1200" dirty="0">
                <a:latin typeface="Tahoma" pitchFamily="34" charset="0"/>
                <a:ea typeface="隶书" pitchFamily="49" charset="-122"/>
                <a:cs typeface="+mn-cs"/>
              </a:rPr>
              <a:t>字符</a:t>
            </a:r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串常用方法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83</a:t>
            </a:fld>
            <a:endParaRPr lang="en-US" altLang="zh-CN"/>
          </a:p>
        </p:txBody>
      </p:sp>
      <p:graphicFrame>
        <p:nvGraphicFramePr>
          <p:cNvPr id="8" name="表格 9">
            <a:extLst>
              <a:ext uri="{FF2B5EF4-FFF2-40B4-BE49-F238E27FC236}">
                <a16:creationId xmlns:a16="http://schemas.microsoft.com/office/drawing/2014/main" id="{48DD72EF-35AD-48A6-B359-FCB0CDF63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815605"/>
              </p:ext>
            </p:extLst>
          </p:nvPr>
        </p:nvGraphicFramePr>
        <p:xfrm>
          <a:off x="596314" y="1385221"/>
          <a:ext cx="8173416" cy="55946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59662">
                  <a:extLst>
                    <a:ext uri="{9D8B030D-6E8A-4147-A177-3AD203B41FA5}">
                      <a16:colId xmlns:a16="http://schemas.microsoft.com/office/drawing/2014/main" val="1359320807"/>
                    </a:ext>
                  </a:extLst>
                </a:gridCol>
                <a:gridCol w="4413754">
                  <a:extLst>
                    <a:ext uri="{9D8B030D-6E8A-4147-A177-3AD203B41FA5}">
                      <a16:colId xmlns:a16="http://schemas.microsoft.com/office/drawing/2014/main" val="126494222"/>
                    </a:ext>
                  </a:extLst>
                </a:gridCol>
              </a:tblGrid>
              <a:tr h="6264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字符串常用方法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描述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5378702"/>
                  </a:ext>
                </a:extLst>
              </a:tr>
              <a:tr h="8933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S.replace</a:t>
                      </a:r>
                      <a:r>
                        <a:rPr lang="en-US" altLang="zh-CN" sz="2800" dirty="0"/>
                        <a:t>(</a:t>
                      </a:r>
                      <a:r>
                        <a:rPr lang="en-US" altLang="zh-CN" sz="2800" dirty="0" err="1"/>
                        <a:t>old,new</a:t>
                      </a:r>
                      <a:r>
                        <a:rPr lang="en-US" altLang="zh-CN" sz="2800" dirty="0"/>
                        <a:t>[,count])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将串</a:t>
                      </a:r>
                      <a:r>
                        <a:rPr lang="en-US" altLang="zh-CN" sz="2800" dirty="0"/>
                        <a:t>S</a:t>
                      </a:r>
                      <a:r>
                        <a:rPr lang="zh-CN" altLang="en-US" sz="2800" dirty="0"/>
                        <a:t>中</a:t>
                      </a:r>
                      <a:r>
                        <a:rPr lang="en-US" altLang="zh-CN" sz="2800" dirty="0"/>
                        <a:t>old</a:t>
                      </a:r>
                      <a:r>
                        <a:rPr lang="zh-CN" altLang="en-US" sz="2800" dirty="0"/>
                        <a:t>子串替换为</a:t>
                      </a:r>
                      <a:r>
                        <a:rPr lang="en-US" altLang="zh-CN" sz="2800" dirty="0"/>
                        <a:t>new</a:t>
                      </a:r>
                      <a:r>
                        <a:rPr lang="zh-CN" altLang="en-US" sz="2800" dirty="0"/>
                        <a:t>子串，若有</a:t>
                      </a:r>
                      <a:r>
                        <a:rPr lang="en-US" altLang="zh-CN" sz="2800" dirty="0"/>
                        <a:t>count</a:t>
                      </a:r>
                      <a:r>
                        <a:rPr lang="zh-CN" altLang="en-US" sz="2800" dirty="0"/>
                        <a:t>参数，只替换前</a:t>
                      </a:r>
                      <a:r>
                        <a:rPr lang="en-US" altLang="zh-CN" sz="2800" dirty="0"/>
                        <a:t>count</a:t>
                      </a:r>
                      <a:r>
                        <a:rPr lang="zh-CN" altLang="en-US" sz="2800" dirty="0"/>
                        <a:t>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9388110"/>
                  </a:ext>
                </a:extLst>
              </a:tr>
              <a:tr h="8933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i="0" dirty="0" err="1"/>
                        <a:t>S.endswith</a:t>
                      </a:r>
                      <a:r>
                        <a:rPr lang="en-US" altLang="zh-CN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(suffix[, start[, end]])</a:t>
                      </a:r>
                      <a:endParaRPr lang="zh-CN" altLang="en-US" sz="28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如果字符串以指定的 </a:t>
                      </a:r>
                      <a:r>
                        <a:rPr lang="en-US" altLang="zh-CN" sz="2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suffix</a:t>
                      </a:r>
                      <a:r>
                        <a:rPr lang="en-US" altLang="zh-CN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zh-CN" alt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结束返回 </a:t>
                      </a:r>
                      <a:r>
                        <a:rPr lang="en-US" altLang="zh-CN" sz="2800" dirty="0">
                          <a:effectLst/>
                        </a:rPr>
                        <a:t>True</a:t>
                      </a:r>
                      <a:r>
                        <a:rPr lang="zh-CN" alt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，否则返回 </a:t>
                      </a:r>
                      <a:r>
                        <a:rPr lang="en-US" altLang="zh-CN" sz="2800" dirty="0">
                          <a:effectLst/>
                        </a:rPr>
                        <a:t>False</a:t>
                      </a:r>
                      <a:r>
                        <a:rPr lang="zh-CN" altLang="en-US" sz="2800" dirty="0">
                          <a:effectLst/>
                        </a:rPr>
                        <a:t>。可加位置参数</a:t>
                      </a:r>
                      <a:r>
                        <a:rPr lang="en-US" altLang="zh-CN" sz="2800" dirty="0" err="1">
                          <a:effectLst/>
                        </a:rPr>
                        <a:t>start,end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4850629"/>
                  </a:ext>
                </a:extLst>
              </a:tr>
              <a:tr h="8933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i="0" dirty="0" err="1"/>
                        <a:t>S.ljust</a:t>
                      </a:r>
                      <a:r>
                        <a:rPr lang="en-US" altLang="zh-CN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(width[, </a:t>
                      </a:r>
                      <a:r>
                        <a:rPr lang="en-US" altLang="zh-CN" sz="2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fillchar</a:t>
                      </a:r>
                      <a:r>
                        <a:rPr lang="en-US" altLang="zh-CN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zh-CN" altLang="en-US" sz="28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返回长度为 </a:t>
                      </a:r>
                      <a:r>
                        <a:rPr lang="en-US" altLang="zh-CN" sz="2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width</a:t>
                      </a:r>
                      <a:r>
                        <a:rPr lang="en-US" altLang="zh-CN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zh-CN" alt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的字符串，左对齐，不足</a:t>
                      </a:r>
                      <a:r>
                        <a:rPr lang="en-US" altLang="zh-CN" sz="2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fillchar</a:t>
                      </a:r>
                      <a:r>
                        <a:rPr lang="en-US" altLang="zh-CN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zh-CN" alt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填充。若 </a:t>
                      </a:r>
                      <a:r>
                        <a:rPr lang="en-US" altLang="zh-CN" sz="2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width</a:t>
                      </a:r>
                      <a:r>
                        <a:rPr lang="en-US" altLang="zh-CN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zh-CN" alt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小于等于 </a:t>
                      </a:r>
                      <a:r>
                        <a:rPr lang="en-US" altLang="zh-CN" sz="2800" dirty="0" err="1">
                          <a:effectLst/>
                        </a:rPr>
                        <a:t>len</a:t>
                      </a:r>
                      <a:r>
                        <a:rPr lang="en-US" altLang="zh-CN" sz="2800" dirty="0">
                          <a:effectLst/>
                        </a:rPr>
                        <a:t>(s)</a:t>
                      </a:r>
                      <a:r>
                        <a:rPr lang="en-US" altLang="zh-CN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zh-CN" alt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则返回原字符串的副本。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5367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3578281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84</a:t>
            </a:fld>
            <a:endParaRPr lang="en-US" altLang="zh-CN"/>
          </a:p>
        </p:txBody>
      </p:sp>
      <p:graphicFrame>
        <p:nvGraphicFramePr>
          <p:cNvPr id="8" name="表格 9">
            <a:extLst>
              <a:ext uri="{FF2B5EF4-FFF2-40B4-BE49-F238E27FC236}">
                <a16:creationId xmlns:a16="http://schemas.microsoft.com/office/drawing/2014/main" id="{48DD72EF-35AD-48A6-B359-FCB0CDF63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097545"/>
              </p:ext>
            </p:extLst>
          </p:nvPr>
        </p:nvGraphicFramePr>
        <p:xfrm>
          <a:off x="596314" y="1196752"/>
          <a:ext cx="8173416" cy="550325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59662">
                  <a:extLst>
                    <a:ext uri="{9D8B030D-6E8A-4147-A177-3AD203B41FA5}">
                      <a16:colId xmlns:a16="http://schemas.microsoft.com/office/drawing/2014/main" val="1359320807"/>
                    </a:ext>
                  </a:extLst>
                </a:gridCol>
                <a:gridCol w="4413754">
                  <a:extLst>
                    <a:ext uri="{9D8B030D-6E8A-4147-A177-3AD203B41FA5}">
                      <a16:colId xmlns:a16="http://schemas.microsoft.com/office/drawing/2014/main" val="126494222"/>
                    </a:ext>
                  </a:extLst>
                </a:gridCol>
              </a:tblGrid>
              <a:tr h="6264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字符串常用方法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描述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5378702"/>
                  </a:ext>
                </a:extLst>
              </a:tr>
              <a:tr h="6264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i="0" dirty="0" err="1"/>
                        <a:t>S.partition</a:t>
                      </a:r>
                      <a:r>
                        <a:rPr lang="en-US" altLang="zh-CN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2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</a:t>
                      </a:r>
                      <a:r>
                        <a:rPr lang="en-US" altLang="zh-CN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28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 </a:t>
                      </a:r>
                      <a:r>
                        <a:rPr lang="en-US" altLang="zh-CN" sz="2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</a:t>
                      </a:r>
                      <a:r>
                        <a:rPr lang="zh-CN" alt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首次出现的位置拆分字符串，返回一个 </a:t>
                      </a:r>
                      <a:r>
                        <a:rPr lang="en-US" altLang="zh-CN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lang="zh-CN" alt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元组</a:t>
                      </a:r>
                      <a:r>
                        <a:rPr lang="en-US" altLang="zh-CN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分隔符之前部分、分隔符本身，分隔符之后部分</a:t>
                      </a:r>
                      <a:r>
                        <a:rPr lang="en-US" altLang="zh-CN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 如果分隔符未找到，则返回的 </a:t>
                      </a:r>
                      <a:r>
                        <a:rPr lang="en-US" altLang="zh-CN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lang="zh-CN" alt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元组中包含字符本身以及两个空字符串。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283126"/>
                  </a:ext>
                </a:extLst>
              </a:tr>
              <a:tr h="8180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str.removeprefix</a:t>
                      </a:r>
                      <a:r>
                        <a:rPr lang="en-US" altLang="zh-CN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2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prefix</a:t>
                      </a:r>
                      <a:r>
                        <a:rPr lang="en-US" altLang="zh-CN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28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如果字符串以 前缀 字符串开头，返回去掉前缀的部分</a:t>
                      </a:r>
                      <a:r>
                        <a:rPr lang="en-US" altLang="zh-CN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[S[</a:t>
                      </a:r>
                      <a:r>
                        <a:rPr lang="en-US" altLang="zh-CN" sz="2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zh-CN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(prefix):]</a:t>
                      </a:r>
                      <a:r>
                        <a:rPr lang="zh-CN" alt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。否则返回串</a:t>
                      </a:r>
                      <a:r>
                        <a:rPr lang="en-US" altLang="zh-CN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zh-CN" alt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的副本。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1455492"/>
                  </a:ext>
                </a:extLst>
              </a:tr>
            </a:tbl>
          </a:graphicData>
        </a:graphic>
      </p:graphicFrame>
      <p:sp>
        <p:nvSpPr>
          <p:cNvPr id="4" name="标题 1">
            <a:extLst>
              <a:ext uri="{FF2B5EF4-FFF2-40B4-BE49-F238E27FC236}">
                <a16:creationId xmlns:a16="http://schemas.microsoft.com/office/drawing/2014/main" id="{9D4D55DF-AA11-15C3-1827-D7AAADE05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816" y="260648"/>
            <a:ext cx="4212976" cy="676275"/>
          </a:xfrm>
        </p:spPr>
        <p:txBody>
          <a:bodyPr/>
          <a:lstStyle/>
          <a:p>
            <a:pPr algn="ctr"/>
            <a:r>
              <a:rPr lang="zh-CN" altLang="zh-CN" sz="4400" b="1" kern="1200" dirty="0">
                <a:latin typeface="Tahoma" pitchFamily="34" charset="0"/>
                <a:ea typeface="隶书" pitchFamily="49" charset="-122"/>
                <a:cs typeface="+mn-cs"/>
              </a:rPr>
              <a:t>字符</a:t>
            </a:r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串常用方法</a:t>
            </a:r>
          </a:p>
        </p:txBody>
      </p:sp>
    </p:spTree>
    <p:extLst>
      <p:ext uri="{BB962C8B-B14F-4D97-AF65-F5344CB8AC3E}">
        <p14:creationId xmlns:p14="http://schemas.microsoft.com/office/powerpoint/2010/main" val="3919973686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85</a:t>
            </a:fld>
            <a:endParaRPr lang="en-US" altLang="zh-CN"/>
          </a:p>
        </p:txBody>
      </p:sp>
      <p:graphicFrame>
        <p:nvGraphicFramePr>
          <p:cNvPr id="8" name="表格 9">
            <a:extLst>
              <a:ext uri="{FF2B5EF4-FFF2-40B4-BE49-F238E27FC236}">
                <a16:creationId xmlns:a16="http://schemas.microsoft.com/office/drawing/2014/main" id="{48DD72EF-35AD-48A6-B359-FCB0CDF63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933875"/>
              </p:ext>
            </p:extLst>
          </p:nvPr>
        </p:nvGraphicFramePr>
        <p:xfrm>
          <a:off x="596314" y="1196752"/>
          <a:ext cx="8173416" cy="464981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59662">
                  <a:extLst>
                    <a:ext uri="{9D8B030D-6E8A-4147-A177-3AD203B41FA5}">
                      <a16:colId xmlns:a16="http://schemas.microsoft.com/office/drawing/2014/main" val="1359320807"/>
                    </a:ext>
                  </a:extLst>
                </a:gridCol>
                <a:gridCol w="4413754">
                  <a:extLst>
                    <a:ext uri="{9D8B030D-6E8A-4147-A177-3AD203B41FA5}">
                      <a16:colId xmlns:a16="http://schemas.microsoft.com/office/drawing/2014/main" val="126494222"/>
                    </a:ext>
                  </a:extLst>
                </a:gridCol>
              </a:tblGrid>
              <a:tr h="6264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字符串常用方法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描述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5378702"/>
                  </a:ext>
                </a:extLst>
              </a:tr>
              <a:tr h="6264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S. </a:t>
                      </a:r>
                      <a:r>
                        <a:rPr lang="en-US" altLang="zh-CN" sz="2800" dirty="0" err="1"/>
                        <a:t>isalnum</a:t>
                      </a:r>
                      <a:r>
                        <a:rPr lang="en-US" altLang="zh-CN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如果串</a:t>
                      </a:r>
                      <a:r>
                        <a:rPr lang="en-US" altLang="zh-CN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zh-CN" alt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的所有字符都是字母或数字且至少有一个字符，则返回 </a:t>
                      </a:r>
                      <a:r>
                        <a:rPr lang="en-US" altLang="zh-CN" sz="2800" dirty="0">
                          <a:effectLst/>
                        </a:rPr>
                        <a:t>True</a:t>
                      </a:r>
                      <a:r>
                        <a:rPr lang="en-US" altLang="zh-CN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zh-CN" alt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 否则返回 </a:t>
                      </a:r>
                      <a:r>
                        <a:rPr lang="en-US" altLang="zh-CN" sz="2800" dirty="0">
                          <a:effectLst/>
                        </a:rPr>
                        <a:t>False</a:t>
                      </a:r>
                      <a:r>
                        <a:rPr lang="en-US" altLang="zh-CN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059132"/>
                  </a:ext>
                </a:extLst>
              </a:tr>
              <a:tr h="626459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CN" sz="2800" i="0" dirty="0"/>
                        <a:t>S.</a:t>
                      </a:r>
                      <a:r>
                        <a:rPr lang="en-US" altLang="zh-CN" sz="2800" dirty="0"/>
                        <a:t> </a:t>
                      </a:r>
                      <a:r>
                        <a:rPr lang="en-US" altLang="zh-CN" sz="2800" dirty="0" err="1"/>
                        <a:t>isalpha</a:t>
                      </a:r>
                      <a:r>
                        <a:rPr lang="en-US" altLang="zh-CN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zh-CN" alt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2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S.isascii</a:t>
                      </a:r>
                      <a:r>
                        <a:rPr lang="en-US" altLang="zh-CN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zh-CN" alt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2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altLang="zh-CN" sz="2800" dirty="0" err="1"/>
                        <a:t>.isdecimal</a:t>
                      </a:r>
                      <a:r>
                        <a:rPr lang="en-US" altLang="zh-CN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zh-CN" alt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2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altLang="zh-CN" sz="2800" dirty="0" err="1"/>
                        <a:t>.isdigit</a:t>
                      </a:r>
                      <a:r>
                        <a:rPr lang="en-US" altLang="zh-CN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zh-CN" alt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2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altLang="zh-CN" sz="2800" dirty="0" err="1"/>
                        <a:t>.isidentifier</a:t>
                      </a:r>
                      <a:r>
                        <a:rPr lang="en-US" altLang="zh-CN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zh-CN" alt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2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altLang="zh-CN" sz="2800" dirty="0" err="1"/>
                        <a:t>.islower</a:t>
                      </a:r>
                      <a:r>
                        <a:rPr lang="en-US" altLang="zh-CN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zh-CN" alt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2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altLang="zh-CN" sz="2800" dirty="0" err="1"/>
                        <a:t>.isnumeric</a:t>
                      </a:r>
                      <a:r>
                        <a:rPr lang="en-US" altLang="zh-CN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zh-CN" alt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2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altLang="zh-CN" sz="2800" dirty="0" err="1"/>
                        <a:t>.isprintable</a:t>
                      </a:r>
                      <a:r>
                        <a:rPr lang="en-US" altLang="zh-CN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zh-CN" alt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2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altLang="zh-CN" sz="2800" dirty="0" err="1"/>
                        <a:t>.isspace</a:t>
                      </a:r>
                      <a:r>
                        <a:rPr lang="en-US" altLang="zh-CN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zh-CN" alt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2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altLang="zh-CN" sz="2800" dirty="0" err="1"/>
                        <a:t>.isupper</a:t>
                      </a:r>
                      <a:r>
                        <a:rPr lang="en-US" altLang="zh-CN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zh-CN" alt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2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altLang="zh-CN" sz="2800" dirty="0" err="1"/>
                        <a:t>.istitle</a:t>
                      </a:r>
                      <a:r>
                        <a:rPr lang="en-US" altLang="zh-CN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zh-CN" alt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2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S.rjust</a:t>
                      </a:r>
                      <a:r>
                        <a:rPr lang="en-US" altLang="zh-CN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zh-CN" alt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等。</a:t>
                      </a:r>
                      <a:endParaRPr lang="en-US" altLang="zh-CN" sz="2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zh-CN" alt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用时</a:t>
                      </a:r>
                      <a:r>
                        <a:rPr lang="en-US" altLang="zh-CN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zh-CN" sz="2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zh-CN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(str)</a:t>
                      </a:r>
                      <a:r>
                        <a:rPr lang="zh-CN" alt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查方法，</a:t>
                      </a:r>
                      <a:r>
                        <a:rPr lang="en-US" altLang="zh-CN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help(“str.</a:t>
                      </a:r>
                      <a:r>
                        <a:rPr lang="zh-CN" alt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方法名</a:t>
                      </a:r>
                      <a:r>
                        <a:rPr lang="en-US" altLang="zh-CN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”)</a:t>
                      </a:r>
                      <a:r>
                        <a:rPr lang="zh-CN" alt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查具体方法。</a:t>
                      </a:r>
                      <a:endParaRPr lang="zh-CN" altLang="en-US" sz="2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zh-CN" alt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如果字符串以指定的 </a:t>
                      </a:r>
                      <a:r>
                        <a:rPr lang="en-US" altLang="zh-CN" sz="2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suffix</a:t>
                      </a:r>
                      <a:r>
                        <a:rPr lang="en-US" altLang="zh-CN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zh-CN" alt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结束返回 </a:t>
                      </a:r>
                      <a:r>
                        <a:rPr lang="en-US" altLang="zh-CN" sz="2800" dirty="0">
                          <a:effectLst/>
                        </a:rPr>
                        <a:t>True</a:t>
                      </a:r>
                      <a:r>
                        <a:rPr lang="zh-CN" alt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，否则返回 </a:t>
                      </a:r>
                      <a:r>
                        <a:rPr lang="en-US" altLang="zh-CN" sz="2800" dirty="0">
                          <a:effectLst/>
                        </a:rPr>
                        <a:t>False</a:t>
                      </a:r>
                      <a:r>
                        <a:rPr lang="zh-CN" altLang="en-US" sz="2800" dirty="0">
                          <a:effectLst/>
                        </a:rPr>
                        <a:t>。可加位置参数</a:t>
                      </a:r>
                      <a:r>
                        <a:rPr lang="en-US" altLang="zh-CN" sz="2800" dirty="0" err="1">
                          <a:effectLst/>
                        </a:rPr>
                        <a:t>start,end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283126"/>
                  </a:ext>
                </a:extLst>
              </a:tr>
            </a:tbl>
          </a:graphicData>
        </a:graphic>
      </p:graphicFrame>
      <p:sp>
        <p:nvSpPr>
          <p:cNvPr id="4" name="标题 1">
            <a:extLst>
              <a:ext uri="{FF2B5EF4-FFF2-40B4-BE49-F238E27FC236}">
                <a16:creationId xmlns:a16="http://schemas.microsoft.com/office/drawing/2014/main" id="{B5A4FBB8-081A-B2B3-13AD-7C08F3C38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512" y="192140"/>
            <a:ext cx="4212976" cy="676275"/>
          </a:xfrm>
        </p:spPr>
        <p:txBody>
          <a:bodyPr/>
          <a:lstStyle/>
          <a:p>
            <a:pPr algn="ctr"/>
            <a:r>
              <a:rPr lang="zh-CN" altLang="zh-CN" sz="4400" b="1" kern="1200" dirty="0">
                <a:latin typeface="Tahoma" pitchFamily="34" charset="0"/>
                <a:ea typeface="隶书" pitchFamily="49" charset="-122"/>
                <a:cs typeface="+mn-cs"/>
              </a:rPr>
              <a:t>字符</a:t>
            </a:r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串常用方法</a:t>
            </a:r>
          </a:p>
        </p:txBody>
      </p:sp>
    </p:spTree>
    <p:extLst>
      <p:ext uri="{BB962C8B-B14F-4D97-AF65-F5344CB8AC3E}">
        <p14:creationId xmlns:p14="http://schemas.microsoft.com/office/powerpoint/2010/main" val="2743725932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86</a:t>
            </a:fld>
            <a:endParaRPr lang="en-US" altLang="zh-CN"/>
          </a:p>
        </p:txBody>
      </p:sp>
      <p:graphicFrame>
        <p:nvGraphicFramePr>
          <p:cNvPr id="8" name="表格 9">
            <a:extLst>
              <a:ext uri="{FF2B5EF4-FFF2-40B4-BE49-F238E27FC236}">
                <a16:creationId xmlns:a16="http://schemas.microsoft.com/office/drawing/2014/main" id="{48DD72EF-35AD-48A6-B359-FCB0CDF63070}"/>
              </a:ext>
            </a:extLst>
          </p:cNvPr>
          <p:cNvGraphicFramePr>
            <a:graphicFrameLocks noGrp="1"/>
          </p:cNvGraphicFramePr>
          <p:nvPr/>
        </p:nvGraphicFramePr>
        <p:xfrm>
          <a:off x="596314" y="1196752"/>
          <a:ext cx="8173416" cy="42230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59662">
                  <a:extLst>
                    <a:ext uri="{9D8B030D-6E8A-4147-A177-3AD203B41FA5}">
                      <a16:colId xmlns:a16="http://schemas.microsoft.com/office/drawing/2014/main" val="1359320807"/>
                    </a:ext>
                  </a:extLst>
                </a:gridCol>
                <a:gridCol w="4413754">
                  <a:extLst>
                    <a:ext uri="{9D8B030D-6E8A-4147-A177-3AD203B41FA5}">
                      <a16:colId xmlns:a16="http://schemas.microsoft.com/office/drawing/2014/main" val="126494222"/>
                    </a:ext>
                  </a:extLst>
                </a:gridCol>
              </a:tblGrid>
              <a:tr h="6264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字符串常用方法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描述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5378702"/>
                  </a:ext>
                </a:extLst>
              </a:tr>
              <a:tr h="6264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S. </a:t>
                      </a:r>
                      <a:r>
                        <a:rPr lang="en-US" altLang="zh-CN" sz="2800" dirty="0" err="1"/>
                        <a:t>isalnum</a:t>
                      </a:r>
                      <a:r>
                        <a:rPr lang="en-US" altLang="zh-CN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如果串</a:t>
                      </a:r>
                      <a:r>
                        <a:rPr lang="en-US" altLang="zh-CN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zh-CN" alt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的所有字符都是字母或数字且至少有一个字符，则返回 </a:t>
                      </a:r>
                      <a:r>
                        <a:rPr lang="en-US" altLang="zh-CN" sz="2800" dirty="0">
                          <a:effectLst/>
                        </a:rPr>
                        <a:t>True</a:t>
                      </a:r>
                      <a:r>
                        <a:rPr lang="en-US" altLang="zh-CN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zh-CN" alt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 否则返回 </a:t>
                      </a:r>
                      <a:r>
                        <a:rPr lang="en-US" altLang="zh-CN" sz="2800" dirty="0">
                          <a:effectLst/>
                        </a:rPr>
                        <a:t>False</a:t>
                      </a:r>
                      <a:r>
                        <a:rPr lang="en-US" altLang="zh-CN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059132"/>
                  </a:ext>
                </a:extLst>
              </a:tr>
              <a:tr h="626459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CN" sz="2800" i="0" dirty="0"/>
                        <a:t>S.</a:t>
                      </a:r>
                      <a:r>
                        <a:rPr lang="en-US" altLang="zh-CN" sz="2800" dirty="0"/>
                        <a:t> </a:t>
                      </a:r>
                      <a:r>
                        <a:rPr lang="en-US" altLang="zh-CN" sz="2800" dirty="0" err="1"/>
                        <a:t>isalpha</a:t>
                      </a:r>
                      <a:r>
                        <a:rPr lang="en-US" altLang="zh-CN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zh-CN" alt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2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S.isascii</a:t>
                      </a:r>
                      <a:r>
                        <a:rPr lang="en-US" altLang="zh-CN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zh-CN" alt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2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altLang="zh-CN" sz="2800" dirty="0" err="1"/>
                        <a:t>.isdecimal</a:t>
                      </a:r>
                      <a:r>
                        <a:rPr lang="en-US" altLang="zh-CN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zh-CN" alt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2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altLang="zh-CN" sz="2800" dirty="0" err="1"/>
                        <a:t>.isdigit</a:t>
                      </a:r>
                      <a:r>
                        <a:rPr lang="en-US" altLang="zh-CN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zh-CN" alt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2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altLang="zh-CN" sz="2800" dirty="0" err="1"/>
                        <a:t>.isidentifier</a:t>
                      </a:r>
                      <a:r>
                        <a:rPr lang="en-US" altLang="zh-CN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zh-CN" alt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2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altLang="zh-CN" sz="2800" dirty="0" err="1"/>
                        <a:t>.islower</a:t>
                      </a:r>
                      <a:r>
                        <a:rPr lang="en-US" altLang="zh-CN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zh-CN" alt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2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altLang="zh-CN" sz="2800" dirty="0" err="1"/>
                        <a:t>.isnumeric</a:t>
                      </a:r>
                      <a:r>
                        <a:rPr lang="en-US" altLang="zh-CN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zh-CN" alt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2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altLang="zh-CN" sz="2800" dirty="0" err="1"/>
                        <a:t>.isprintable</a:t>
                      </a:r>
                      <a:r>
                        <a:rPr lang="en-US" altLang="zh-CN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zh-CN" alt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2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altLang="zh-CN" sz="2800" dirty="0" err="1"/>
                        <a:t>.isspace</a:t>
                      </a:r>
                      <a:r>
                        <a:rPr lang="en-US" altLang="zh-CN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zh-CN" alt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2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altLang="zh-CN" sz="2800" dirty="0" err="1"/>
                        <a:t>.isupper</a:t>
                      </a:r>
                      <a:r>
                        <a:rPr lang="en-US" altLang="zh-CN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zh-CN" alt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2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altLang="zh-CN" sz="2800" dirty="0" err="1"/>
                        <a:t>.istitle</a:t>
                      </a:r>
                      <a:r>
                        <a:rPr lang="en-US" altLang="zh-CN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zh-CN" alt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等。</a:t>
                      </a:r>
                      <a:endParaRPr lang="en-US" altLang="zh-CN" sz="2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zh-CN" alt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用时查</a:t>
                      </a:r>
                      <a:endParaRPr lang="zh-CN" altLang="en-US" sz="2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zh-CN" alt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如果字符串以指定的 </a:t>
                      </a:r>
                      <a:r>
                        <a:rPr lang="en-US" altLang="zh-CN" sz="2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suffix</a:t>
                      </a:r>
                      <a:r>
                        <a:rPr lang="en-US" altLang="zh-CN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zh-CN" alt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结束返回 </a:t>
                      </a:r>
                      <a:r>
                        <a:rPr lang="en-US" altLang="zh-CN" sz="2800" dirty="0">
                          <a:effectLst/>
                        </a:rPr>
                        <a:t>True</a:t>
                      </a:r>
                      <a:r>
                        <a:rPr lang="zh-CN" alt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，否则返回 </a:t>
                      </a:r>
                      <a:r>
                        <a:rPr lang="en-US" altLang="zh-CN" sz="2800" dirty="0">
                          <a:effectLst/>
                        </a:rPr>
                        <a:t>False</a:t>
                      </a:r>
                      <a:r>
                        <a:rPr lang="zh-CN" altLang="en-US" sz="2800" dirty="0">
                          <a:effectLst/>
                        </a:rPr>
                        <a:t>。可加位置参数</a:t>
                      </a:r>
                      <a:r>
                        <a:rPr lang="en-US" altLang="zh-CN" sz="2800" dirty="0" err="1">
                          <a:effectLst/>
                        </a:rPr>
                        <a:t>start,end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283126"/>
                  </a:ext>
                </a:extLst>
              </a:tr>
            </a:tbl>
          </a:graphicData>
        </a:graphic>
      </p:graphicFrame>
      <p:sp>
        <p:nvSpPr>
          <p:cNvPr id="4" name="标题 1">
            <a:extLst>
              <a:ext uri="{FF2B5EF4-FFF2-40B4-BE49-F238E27FC236}">
                <a16:creationId xmlns:a16="http://schemas.microsoft.com/office/drawing/2014/main" id="{B5A4FBB8-081A-B2B3-13AD-7C08F3C38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512" y="192140"/>
            <a:ext cx="4212976" cy="676275"/>
          </a:xfrm>
        </p:spPr>
        <p:txBody>
          <a:bodyPr/>
          <a:lstStyle/>
          <a:p>
            <a:pPr algn="ctr"/>
            <a:r>
              <a:rPr lang="zh-CN" altLang="zh-CN" sz="4400" b="1" kern="1200" dirty="0">
                <a:latin typeface="Tahoma" pitchFamily="34" charset="0"/>
                <a:ea typeface="隶书" pitchFamily="49" charset="-122"/>
                <a:cs typeface="+mn-cs"/>
              </a:rPr>
              <a:t>字符</a:t>
            </a:r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串常用方法</a:t>
            </a:r>
          </a:p>
        </p:txBody>
      </p:sp>
    </p:spTree>
    <p:extLst>
      <p:ext uri="{BB962C8B-B14F-4D97-AF65-F5344CB8AC3E}">
        <p14:creationId xmlns:p14="http://schemas.microsoft.com/office/powerpoint/2010/main" val="2103921115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79FDE843-8A7D-01F9-6F8F-D6E98D64FB60}"/>
              </a:ext>
            </a:extLst>
          </p:cNvPr>
          <p:cNvSpPr txBox="1">
            <a:spLocks/>
          </p:cNvSpPr>
          <p:nvPr/>
        </p:nvSpPr>
        <p:spPr>
          <a:xfrm>
            <a:off x="2465512" y="192140"/>
            <a:ext cx="4212976" cy="6762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4400" b="1" i="0" kern="1200" dirty="0">
                <a:latin typeface="Tahoma" pitchFamily="34" charset="0"/>
                <a:ea typeface="隶书" pitchFamily="49" charset="-122"/>
                <a:cs typeface="+mn-cs"/>
              </a:rPr>
              <a:t>练习</a:t>
            </a:r>
            <a:r>
              <a:rPr lang="en-US" altLang="zh-CN" sz="4400" b="1" i="0" kern="1200" dirty="0">
                <a:latin typeface="Tahoma" pitchFamily="34" charset="0"/>
                <a:ea typeface="隶书" pitchFamily="49" charset="-122"/>
                <a:cs typeface="+mn-cs"/>
              </a:rPr>
              <a:t>4</a:t>
            </a:r>
            <a:endParaRPr lang="zh-CN" altLang="en-US" sz="4400" b="1" i="0" kern="1200" dirty="0">
              <a:latin typeface="Tahoma" pitchFamily="34" charset="0"/>
              <a:ea typeface="隶书" pitchFamily="49" charset="-122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FB6065-90AF-8693-EBA0-49A4B010E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00" y="1876797"/>
            <a:ext cx="11068727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s =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  <a:t>"hello World!"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print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(s.title(), s.lower(), s.upper(),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+mn-ea"/>
                <a:ea typeface="+mn-ea"/>
              </a:rPr>
              <a:t>sep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=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  <a:t>'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+mn-ea"/>
                <a:ea typeface="+mn-ea"/>
              </a:rPr>
              <a:t>\n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  <a:t>'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)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print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(s.find(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  <a:t>"ll"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,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0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,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3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), s.index(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  <a:t>"ll"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,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0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,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4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), s.index(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  <a:t>"ll"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), s.count(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  <a:t>"l"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))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s3 = s[-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5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::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2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]; s4 = s[-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5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:] ; s5 = s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s2 = s[:]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print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  <a:t>"----------"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,s, s2, s3, s4,s5,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  <a:t>"----------"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,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+mn-ea"/>
                <a:ea typeface="+mn-ea"/>
              </a:rPr>
              <a:t>sep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=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  <a:t>'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+mn-ea"/>
                <a:ea typeface="+mn-ea"/>
              </a:rPr>
              <a:t>\n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  <a:t>'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)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print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id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(s),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id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(s2),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id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(s5))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print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  <a:t>"he"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in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s,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  <a:t>"he"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not in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s, s + s.lower())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print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  <a:t>""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.join(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  <a:t>"python"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), s.join(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  <a:t>"python"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),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+mn-ea"/>
                <a:ea typeface="+mn-ea"/>
              </a:rPr>
              <a:t>sep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=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  <a:t>'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+mn-ea"/>
                <a:ea typeface="+mn-ea"/>
              </a:rPr>
              <a:t>\n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  <a:t>'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)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100D2C8-4700-8245-A4DE-76A44D8C18FA}"/>
              </a:ext>
            </a:extLst>
          </p:cNvPr>
          <p:cNvSpPr txBox="1"/>
          <p:nvPr/>
        </p:nvSpPr>
        <p:spPr>
          <a:xfrm>
            <a:off x="539552" y="1340768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运行下列代码，理解字符串部分操作。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227">
        <p:random/>
      </p:transition>
    </mc:Choice>
    <mc:Fallback xmlns="">
      <p:transition spd="slow" advTm="4227">
        <p:random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79FDE843-8A7D-01F9-6F8F-D6E98D64FB60}"/>
              </a:ext>
            </a:extLst>
          </p:cNvPr>
          <p:cNvSpPr txBox="1">
            <a:spLocks/>
          </p:cNvSpPr>
          <p:nvPr/>
        </p:nvSpPr>
        <p:spPr>
          <a:xfrm>
            <a:off x="2465512" y="192140"/>
            <a:ext cx="4212976" cy="6762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4400" b="1" i="0" kern="1200" dirty="0">
                <a:latin typeface="Tahoma" pitchFamily="34" charset="0"/>
                <a:ea typeface="隶书" pitchFamily="49" charset="-122"/>
                <a:cs typeface="+mn-cs"/>
              </a:rPr>
              <a:t>练习</a:t>
            </a:r>
            <a:r>
              <a:rPr lang="en-US" altLang="zh-CN" sz="4400" b="1" i="0" kern="1200" dirty="0">
                <a:latin typeface="Tahoma" pitchFamily="34" charset="0"/>
                <a:ea typeface="隶书" pitchFamily="49" charset="-122"/>
                <a:cs typeface="+mn-cs"/>
              </a:rPr>
              <a:t>4</a:t>
            </a:r>
            <a:endParaRPr lang="zh-CN" altLang="en-US" sz="4400" b="1" i="0" kern="1200" dirty="0">
              <a:latin typeface="Tahoma" pitchFamily="34" charset="0"/>
              <a:ea typeface="隶书" pitchFamily="49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100D2C8-4700-8245-A4DE-76A44D8C18FA}"/>
              </a:ext>
            </a:extLst>
          </p:cNvPr>
          <p:cNvSpPr txBox="1"/>
          <p:nvPr/>
        </p:nvSpPr>
        <p:spPr>
          <a:xfrm>
            <a:off x="539552" y="1268760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运行结果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AA8593-8F68-4BBB-4D86-A693B7EE9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49" y="1931243"/>
            <a:ext cx="7800975" cy="4810125"/>
          </a:xfrm>
          <a:prstGeom prst="rect">
            <a:avLst/>
          </a:prstGeom>
        </p:spPr>
      </p:pic>
      <p:sp>
        <p:nvSpPr>
          <p:cNvPr id="4" name="对话气泡: 圆角矩形 3">
            <a:extLst>
              <a:ext uri="{FF2B5EF4-FFF2-40B4-BE49-F238E27FC236}">
                <a16:creationId xmlns:a16="http://schemas.microsoft.com/office/drawing/2014/main" id="{4F972F2D-B390-B129-C511-DD4AB7AA24F9}"/>
              </a:ext>
            </a:extLst>
          </p:cNvPr>
          <p:cNvSpPr/>
          <p:nvPr/>
        </p:nvSpPr>
        <p:spPr bwMode="auto">
          <a:xfrm>
            <a:off x="5357259" y="5445224"/>
            <a:ext cx="3024336" cy="578882"/>
          </a:xfrm>
          <a:prstGeom prst="wedgeRoundRectCallout">
            <a:avLst>
              <a:gd name="adj1" fmla="val -65639"/>
              <a:gd name="adj2" fmla="val 119325"/>
              <a:gd name="adj3" fmla="val 16667"/>
            </a:avLst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b="0" i="0" dirty="0">
                <a:latin typeface="+mn-ea"/>
                <a:ea typeface="+mn-ea"/>
              </a:rPr>
              <a:t>以</a:t>
            </a:r>
            <a:r>
              <a:rPr lang="en-US" altLang="zh-CN" sz="2800" b="0" i="0" dirty="0">
                <a:latin typeface="+mn-ea"/>
                <a:ea typeface="+mn-ea"/>
              </a:rPr>
              <a:t>s</a:t>
            </a:r>
            <a:r>
              <a:rPr lang="zh-CN" altLang="en-US" sz="2800" b="0" i="0" dirty="0">
                <a:latin typeface="+mn-ea"/>
                <a:ea typeface="+mn-ea"/>
              </a:rPr>
              <a:t>做为分隔符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449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227">
        <p:random/>
      </p:transition>
    </mc:Choice>
    <mc:Fallback xmlns="">
      <p:transition spd="slow" advTm="4227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79FDE843-8A7D-01F9-6F8F-D6E98D64FB60}"/>
              </a:ext>
            </a:extLst>
          </p:cNvPr>
          <p:cNvSpPr txBox="1">
            <a:spLocks/>
          </p:cNvSpPr>
          <p:nvPr/>
        </p:nvSpPr>
        <p:spPr>
          <a:xfrm>
            <a:off x="2465512" y="192140"/>
            <a:ext cx="4212976" cy="6762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4400" b="1" i="0" kern="1200" dirty="0">
                <a:latin typeface="Tahoma" pitchFamily="34" charset="0"/>
                <a:ea typeface="隶书" pitchFamily="49" charset="-122"/>
                <a:cs typeface="+mn-cs"/>
              </a:rPr>
              <a:t>练习</a:t>
            </a:r>
            <a:r>
              <a:rPr lang="en-US" altLang="zh-CN" sz="4400" i="0" dirty="0">
                <a:latin typeface="Tahoma" pitchFamily="34" charset="0"/>
                <a:ea typeface="隶书" pitchFamily="49" charset="-122"/>
                <a:cs typeface="+mn-cs"/>
              </a:rPr>
              <a:t>5</a:t>
            </a:r>
            <a:endParaRPr lang="zh-CN" altLang="en-US" sz="4400" b="1" i="0" kern="1200" dirty="0">
              <a:latin typeface="Tahoma" pitchFamily="34" charset="0"/>
              <a:ea typeface="隶书" pitchFamily="49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100D2C8-4700-8245-A4DE-76A44D8C18FA}"/>
              </a:ext>
            </a:extLst>
          </p:cNvPr>
          <p:cNvSpPr txBox="1"/>
          <p:nvPr/>
        </p:nvSpPr>
        <p:spPr>
          <a:xfrm>
            <a:off x="539552" y="1340768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运行下列代码，理解字符串部分操作。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ED10BA1-B3AB-94AB-EC5C-7B155E8A4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1977802"/>
            <a:ext cx="9985426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s1 = 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"1234"</a:t>
            </a:r>
            <a:b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s2 = 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"abc1343"</a:t>
            </a:r>
            <a:b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s3 = 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"abcdef"</a:t>
            </a:r>
            <a:b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(s1.isalpha(), s2.isalpha(), s3.isalpha())</a:t>
            </a:r>
            <a:b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(s1.isdigit(), s1.isnumeric(), s1.isdecimal(), s2.isalnum())</a:t>
            </a:r>
            <a:b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 isdigit, isnumberic, isdecimal </a:t>
            </a:r>
            <a:r>
              <a:rPr kumimoji="0" lang="zh-CN" altLang="zh-CN" sz="2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有差别，用时查</a:t>
            </a:r>
            <a:br>
              <a:rPr kumimoji="0" lang="zh-CN" altLang="zh-CN" sz="2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 https://blog.csdn.net/m0_37711659/article/details/88573435</a:t>
            </a:r>
            <a:br>
              <a:rPr kumimoji="0" lang="zh-CN" altLang="zh-CN" sz="2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FF7BA35-2410-54D6-CB07-E8CF4686C1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912"/>
          <a:stretch/>
        </p:blipFill>
        <p:spPr>
          <a:xfrm>
            <a:off x="539552" y="5373216"/>
            <a:ext cx="4338755" cy="129264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3052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227">
        <p:random/>
      </p:transition>
    </mc:Choice>
    <mc:Fallback xmlns="">
      <p:transition spd="slow" advTm="4227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400" b="1" kern="1200" dirty="0">
                <a:latin typeface="Tahoma" pitchFamily="34" charset="0"/>
                <a:ea typeface="隶书" pitchFamily="49" charset="-122"/>
                <a:cs typeface="+mn-cs"/>
              </a:rPr>
              <a:t>Python</a:t>
            </a:r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语句编写规则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20151BF-E062-44EB-972D-D6617074FADC}"/>
              </a:ext>
            </a:extLst>
          </p:cNvPr>
          <p:cNvSpPr txBox="1"/>
          <p:nvPr/>
        </p:nvSpPr>
        <p:spPr>
          <a:xfrm>
            <a:off x="567898" y="1340768"/>
            <a:ext cx="818056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zh-CN" sz="2800" b="0" i="0" dirty="0">
                <a:latin typeface="+mn-ea"/>
                <a:ea typeface="+mn-ea"/>
              </a:rPr>
              <a:t>通常一行一条语句。</a:t>
            </a:r>
            <a:endParaRPr lang="en-US" altLang="zh-CN" sz="2800" b="0" i="0" dirty="0">
              <a:latin typeface="+mn-ea"/>
              <a:ea typeface="+mn-ea"/>
            </a:endParaRPr>
          </a:p>
          <a:p>
            <a:pPr>
              <a:buClr>
                <a:srgbClr val="FF0000"/>
              </a:buClr>
            </a:pPr>
            <a:endParaRPr lang="en-US" altLang="zh-CN" sz="2800" b="0" i="0" dirty="0">
              <a:latin typeface="+mn-ea"/>
              <a:ea typeface="+mn-ea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zh-CN" sz="2800" b="0" i="0" dirty="0">
                <a:latin typeface="+mn-ea"/>
                <a:ea typeface="+mn-ea"/>
              </a:rPr>
              <a:t>如一行中有多条语句，则用分号（；）分开</a:t>
            </a:r>
            <a:r>
              <a:rPr lang="zh-CN" altLang="en-US" sz="2800" b="0" i="0" dirty="0">
                <a:latin typeface="+mn-ea"/>
                <a:ea typeface="+mn-ea"/>
              </a:rPr>
              <a:t>。</a:t>
            </a:r>
            <a:endParaRPr lang="en-US" altLang="zh-CN" sz="2800" b="0" i="0" dirty="0">
              <a:latin typeface="+mn-ea"/>
              <a:ea typeface="+mn-ea"/>
            </a:endParaRPr>
          </a:p>
          <a:p>
            <a:pPr>
              <a:buClr>
                <a:srgbClr val="FF0000"/>
              </a:buClr>
            </a:pPr>
            <a:endParaRPr lang="en-US" altLang="zh-CN" sz="2800" b="0" i="0" dirty="0">
              <a:latin typeface="+mn-ea"/>
              <a:ea typeface="+mn-ea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zh-CN" sz="2800" b="0" i="0" dirty="0">
                <a:latin typeface="+mn-ea"/>
                <a:ea typeface="+mn-ea"/>
              </a:rPr>
              <a:t>如语句太长要跨行时，用续行符（</a:t>
            </a:r>
            <a:r>
              <a:rPr lang="en-US" altLang="zh-CN" sz="2800" b="0" i="0" dirty="0">
                <a:latin typeface="+mn-ea"/>
                <a:ea typeface="+mn-ea"/>
              </a:rPr>
              <a:t>\</a:t>
            </a:r>
            <a:r>
              <a:rPr lang="zh-CN" altLang="zh-CN" sz="2800" b="0" i="0" dirty="0">
                <a:latin typeface="+mn-ea"/>
                <a:ea typeface="+mn-ea"/>
              </a:rPr>
              <a:t>）跨行表示一个语句。</a:t>
            </a:r>
            <a:endParaRPr lang="en-US" altLang="zh-CN" sz="2800" b="0" i="0" dirty="0">
              <a:latin typeface="+mn-ea"/>
              <a:ea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517FF09-43FE-EAE6-BDD7-84AF5259907D}"/>
              </a:ext>
            </a:extLst>
          </p:cNvPr>
          <p:cNvSpPr txBox="1"/>
          <p:nvPr/>
        </p:nvSpPr>
        <p:spPr>
          <a:xfrm>
            <a:off x="5148064" y="2060848"/>
            <a:ext cx="1944216" cy="86409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17861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标题 1"/>
          <p:cNvSpPr>
            <a:spLocks noGrp="1"/>
          </p:cNvSpPr>
          <p:nvPr>
            <p:ph type="title"/>
          </p:nvPr>
        </p:nvSpPr>
        <p:spPr>
          <a:xfrm>
            <a:off x="385192" y="64227"/>
            <a:ext cx="8291264" cy="844493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将数字转换成字符串</a:t>
            </a:r>
          </a:p>
        </p:txBody>
      </p:sp>
      <p:sp>
        <p:nvSpPr>
          <p:cNvPr id="89090" name="内容占位符 2"/>
          <p:cNvSpPr>
            <a:spLocks noGrp="1"/>
          </p:cNvSpPr>
          <p:nvPr>
            <p:ph idx="1"/>
          </p:nvPr>
        </p:nvSpPr>
        <p:spPr>
          <a:xfrm>
            <a:off x="611560" y="1778581"/>
            <a:ext cx="8507413" cy="2386136"/>
          </a:xfrm>
        </p:spPr>
        <p:txBody>
          <a:bodyPr>
            <a:norm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p"/>
              <a:tabLst/>
            </a:pPr>
            <a:r>
              <a:rPr lang="zh-CN" altLang="en-US" sz="3000" dirty="0">
                <a:solidFill>
                  <a:srgbClr val="222222"/>
                </a:solidFill>
                <a:latin typeface="+mn-ea"/>
              </a:rPr>
              <a:t>字符串格式化运算符</a:t>
            </a:r>
            <a:r>
              <a:rPr lang="en-US" altLang="zh-CN" sz="3000" dirty="0">
                <a:solidFill>
                  <a:srgbClr val="222222"/>
                </a:solidFill>
                <a:latin typeface="+mn-ea"/>
              </a:rPr>
              <a:t>%</a:t>
            </a:r>
            <a:r>
              <a:rPr lang="zh-CN" altLang="en-US" sz="3000" dirty="0">
                <a:solidFill>
                  <a:srgbClr val="222222"/>
                </a:solidFill>
                <a:latin typeface="+mn-ea"/>
              </a:rPr>
              <a:t>              </a:t>
            </a:r>
            <a:r>
              <a:rPr lang="zh-CN" altLang="en-US" sz="3000" dirty="0">
                <a:solidFill>
                  <a:srgbClr val="FF0000"/>
                </a:solidFill>
                <a:latin typeface="+mn-ea"/>
              </a:rPr>
              <a:t>早期</a:t>
            </a:r>
            <a:endParaRPr lang="en-US" altLang="zh-CN" sz="3000" dirty="0">
              <a:solidFill>
                <a:srgbClr val="FF0000"/>
              </a:solidFill>
              <a:latin typeface="+mn-ea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dirty="0">
                <a:solidFill>
                  <a:srgbClr val="FF0000"/>
                </a:solidFill>
              </a:rPr>
              <a:t>     语法：</a:t>
            </a:r>
            <a:r>
              <a:rPr lang="en-US" altLang="zh-CN" dirty="0"/>
              <a:t>&lt;</a:t>
            </a:r>
            <a:r>
              <a:rPr lang="zh-CN" altLang="zh-CN" dirty="0"/>
              <a:t>带有转换说明符</a:t>
            </a:r>
            <a:r>
              <a:rPr lang="en-US" altLang="zh-CN" dirty="0"/>
              <a:t>%</a:t>
            </a:r>
            <a:r>
              <a:rPr lang="zh-CN" altLang="zh-CN" dirty="0"/>
              <a:t>的字符串</a:t>
            </a:r>
            <a:r>
              <a:rPr lang="en-US" altLang="zh-CN" dirty="0"/>
              <a:t>&gt; </a:t>
            </a:r>
            <a:r>
              <a:rPr lang="en-US" altLang="zh-CN" dirty="0">
                <a:solidFill>
                  <a:srgbClr val="FF0000"/>
                </a:solidFill>
              </a:rPr>
              <a:t>%</a:t>
            </a:r>
            <a:r>
              <a:rPr lang="en-US" altLang="zh-CN" dirty="0"/>
              <a:t> (&lt;</a:t>
            </a:r>
            <a:r>
              <a:rPr lang="zh-CN" altLang="zh-CN" dirty="0"/>
              <a:t>需要</a:t>
            </a:r>
            <a:endParaRPr lang="en-US" altLang="zh-CN" dirty="0"/>
          </a:p>
          <a:p>
            <a:pPr marL="0" indent="0">
              <a:buNone/>
              <a:defRPr/>
            </a:pPr>
            <a:r>
              <a:rPr lang="en-US" altLang="zh-CN" dirty="0"/>
              <a:t>                </a:t>
            </a:r>
            <a:r>
              <a:rPr lang="zh-CN" altLang="zh-CN" dirty="0"/>
              <a:t>转换的值</a:t>
            </a:r>
            <a:r>
              <a:rPr lang="en-US" altLang="zh-CN" dirty="0"/>
              <a:t>&gt;[,&lt;</a:t>
            </a:r>
            <a:r>
              <a:rPr lang="zh-CN" altLang="zh-CN" dirty="0"/>
              <a:t>需要转换的值</a:t>
            </a:r>
            <a:r>
              <a:rPr lang="en-US" altLang="zh-CN" dirty="0"/>
              <a:t>&gt;])</a:t>
            </a:r>
          </a:p>
          <a:p>
            <a:pPr marL="0" indent="0">
              <a:buNone/>
              <a:defRPr/>
            </a:pPr>
            <a:r>
              <a:rPr lang="en-US" altLang="zh-CN" dirty="0"/>
              <a:t>      </a:t>
            </a:r>
            <a:r>
              <a:rPr lang="zh-CN" altLang="en-US" dirty="0">
                <a:solidFill>
                  <a:srgbClr val="FF0000"/>
                </a:solidFill>
              </a:rPr>
              <a:t>注：</a:t>
            </a:r>
            <a:r>
              <a:rPr lang="zh-CN" altLang="en-US" dirty="0"/>
              <a:t>如果只有</a:t>
            </a:r>
            <a:r>
              <a:rPr lang="en-US" altLang="zh-CN" dirty="0"/>
              <a:t>1</a:t>
            </a:r>
            <a:r>
              <a:rPr lang="zh-CN" altLang="en-US" dirty="0"/>
              <a:t>个要转换的值，</a:t>
            </a:r>
            <a:r>
              <a:rPr lang="en-US" altLang="zh-CN" dirty="0"/>
              <a:t>%</a:t>
            </a:r>
            <a:r>
              <a:rPr lang="zh-CN" altLang="en-US" dirty="0"/>
              <a:t>后的</a:t>
            </a:r>
            <a:r>
              <a:rPr lang="en-US" altLang="zh-CN" dirty="0"/>
              <a:t>()</a:t>
            </a:r>
            <a:r>
              <a:rPr lang="zh-CN" altLang="en-US" dirty="0"/>
              <a:t>可省略。</a:t>
            </a:r>
            <a:endParaRPr lang="en-US" altLang="zh-CN" dirty="0"/>
          </a:p>
          <a:p>
            <a:pPr marL="0" indent="0">
              <a:buNone/>
              <a:defRPr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90</a:t>
            </a:fld>
            <a:endParaRPr lang="zh-CN" altLang="en-US"/>
          </a:p>
        </p:txBody>
      </p:sp>
      <p:sp>
        <p:nvSpPr>
          <p:cNvPr id="6" name="AutoShape 4" descr="data:image/jpeg;base64,/9j/4AAQSkZJRgABAQAAAQABAAD/2wBDABcXFxcXFxcXFxcXFxkZGRkZGRkZGRkZGRkZGRkZGRkZGRkZGRkZGRkZGRkZGRkZGRkZGRkZGRkZGRkZGRkZGRn/wQARCAEsAYwDACIAAREAAhEA/8QAmwABAAMBAQEAAAAAAAAAAAAAAAIDBAEFBgEBAQEBAQAAAAAAAAAAAAAAAAECAwQQAAIABAMEBQkEBgcIAQUBAAECAAMREgQhIhMxMkJBUVJhYgUjcXKBgpGSohQzobJDscLS4vAkU2NzwdHhFUSDk6PD8fI0NUVkhLPjEQEAAgIDAQEBAAMAAAAAAAAAAREhQTFRYRJxIgJigf/aAAwDAAABEQIRAD8A92EIR6GSEIQCEIQCEIQCEIQCEIQCEIQCEIQCEIz4r/483MioAyJG9gMiIK0QjyxMmbTYtMsmS5M9S59MrZTfeH1RxqoGlMjo77Nrdszy5nnVVtfGl11rRB6sI8uZLdNgsoNKe+Y9u0aZfbKPS8cZ/tFttzq+JXRtGl/7rw/w9qA9WEYJ0hPs50shWtPOzDzdqqxPEIJeFdEu3rztd94Oat2r1oDZCPNDNhmfLZ3ItiXvO1X23dvnWOy8TOm0VRLR/PXbT+yYct/i1dmH0PRhHlvPf+lSuHROe6v9iumX+1+WJjEzUKSW2d8wSbX1WrfdxfJph9D0YR5/2mdQ5S/NrOaZk2rYtbp9aJDFO02ipVNossi1qi5Qb7+DSSNPZhcDdCMk2dMSY9AmzlrLY77mvcqQM7dI1c0VfaZrl7V0+eQNY+iy7Vdwvdb7sLHoQjzFxUxElKwDuUkvU3apdlZrc2alY6cXNtdwJdstVmkZ3Ojubbc1z2a3XWtq0wselCPMnz5wUTLclxdiJL4mVBN4q9/LG+UxeWjEqxZQ2itufp6IbFkIQioQhCAQhCAQhCAQhCAQhCAQhCAQhCAQhCAQhCAQhCAQhCARmOJXIKkxyXmpRQu+UaNvdVpGmPNMh7lZpbuu2xT+bcK1s1tHPL/NEm1ahiZZaUpuVphZQGFCGSlVbqOfqxNZyPNmSVqXlqrN2dVaCvXl+Kxh+zziAQthUzXlKWuKMTJZFZuks6Nc2q1TzRdhpMxJrzXUKZktbs+e+Y1vuhl1QubFq4mUyO+rQ4lsKC64uJYNK7mJ4uzHRiFZgoV7SzJtKApcCQV33b9N1tvijI+Gm2oUAuZlE1cs0E/aq1etRX4xMy5m0DLJMp9rqmJMGyeX4lBud2Gm3Z8Wq6FyNCYhZjLar2tWyZQWNQVNDW75lWLG2baGK6uWsY0lTNrLZZRkam2tswbJ1oeFQeNjqu2a2xKbIZmmOqi/aSGVsrrUZbv55oZoXlJDuzUls9hlt2rOy0VSxhazAioLLLnqLe0uqu5Ty9qMpws06RKVbVnXPf8Af3OGty1ahxXcLcMGw8xmZxJ2abSW+zXZXFVlW9N0qqnVa3zRB6LGVclzJdyZ6t3L15RW8nDhWZ1VVvM1syBeRaWy6aaYxfZpqlLZXQnGZTIKTWa1slZLRw7KPTUlhUrbmwoe4kA+9S6KKAZC4cvTzNm06Tp4unVEneU8l9qrbOmraC2KwjjDpJ2QmeatZbqLkOHtavDFH2acysEAlS7lZJUwmYpolM6PkL6Nbc265oZFtuDVE0rbiLLe0/MsSaThaiU0pdzTPDvVWrnzc3aij7NiKSGul6BI02tpsbVbri3EyHmujrns1JsytmMHlkI3cw+qILAMPOuW1dLPpNOWspm37qfTASsLY6hZVmm/MdHDnXlytjKJEy4tshL89OnbWq6pbXaO1VvltitcO7ojCTYuylKQjJdMa+6/dZp5dpbqa2A9JZcq0WqtllmXZ/iiBTDB77ZZeWLsqFgEyrSu9aFbm4Y5hw6KEdLc3aot4S+V1mi9hqa3TGKXKaZfbKC0xGKba5alrMWztaj2tNsXWIHoKZM1btLbQL1etbv5YiUwwe8iWHa4VJAJJyag6+VuaMbydhLvostpcqTZ4pyXacv6zg9sHwszRam0exas2zKl77nvVxcBXUuz1RM9DYFw9q6VUUeSt9OGvDv3NbHJi4biZUYyEut5lVRcNNfljNsJikFpKzvvtJK2pfO2gbPoYcTLqXTEGw893djLFSuIWq2BSHUhKc53C65uLhW3hZ6GyY0tJYmbJ3UFp2gLpyuL5uufzQWdKlolymQGcIiNbcWdhuCFsqtEnRvs7S+YyWT3ikcnS2eUirvWZJb5Zi3fhFzyLXmJLtvbjYJ70dvTVqXTxZjT6eqKp6F9kQt1k1W6KhaEEivpHwjzpkh1lP5pUslTEdrh59mdc+1RuJmbVdphcj1dolt1627rrhaD1ViO1S9kJpYiuWNAtrFgM6+ExhMh79p9nFm0VthcuqksrtKVsrXlblF3FEVw01aXS1ZbZHm7uy81tn/w71tu0wueh6RdAAS6gNuNwAPoPTHblIrUU3VqKVrSnxjx5qCUr7VJeuXP2ctnUbK5yQFrpN3Ns7mVtK6Y0S5ZM5EB0BJc6aleGaqhVBHRdk9vaW7mhc3Q9KEIRQhCEEIQhAIQhAIQhAIQhAIQhBSEIQCEIQQhCEFIQhAIQhBCEIQCFf564RVNlCaF1PLZTcroRcMj1hl1CvLDOlZpWKOyJcFmSS04nLOjTP3I6mJtaaJtbRMmBW5QERWtNOmlzL2qNEmwkoqFDTEAl7M2tQsuZo2WeZLe2EzDBlsXhebtZhJ1dHDlzcLauGJkJ82auFadKVVfZ30mV06eoDevZa2KcRiXlMfOIlktXCFdU7PV08vh4Y3TEWZLeXna62xXMw6TCLme0U0V0N+H5bbuaAzDEzL5vDbSdbchs812X/SXfpPpi7DTXmK99aqQNSGW1GUNmnRvtVuakDhJZJuLsuq2XUWpcNVtBdVvEzRZKkiXcbnmM1tzuRcba9QVaL6vTCL2Jh0LmXet9K2VF3tXipEZzWSZpUgMstmG7Kimn4xZQVrQV6+mKZuHWa1xaYuko1hADoTUo1Q2W/htbOGaHFng10nKasnf4A138MVS8SBLW9TfbLb+82vV338XzRacMm02lz8QewHRfS27d1eKI/ZxtJG6yQptPPd8FWxeL1oDuIeYjSLQljTUV7uLfy8v7sZziXWdnMl/eNL2NpuVQpKzC1btXattt4Y3PLWZbdXS6uKZal3eyKmw0t3vcu3FoZtOoZ9F27xWrywzeBjXFTihvdZecqsx5ZXZq4Yk2k5pVQqu2nPVGzDTGmy7mYMVd0uUUVgrEBgOi4U+qI/Zlo3nZ1zBVvu1KoJou60j1la6LpctZSBF3ZnPNixNSSetjWEXeRZCEIoQIrkRWEIBCEIDhANKgGmedDQ9YhQCpoKnf1n0x2EAhCEEIQhBSEIQCEIQQhCEAhCEAjLizOEktJJuTUbaBiozIFRbXd2dMWNPlo1rEg7hkTU5ZCmrpEVHF4fcS1pqvA1u5SRu8YW3iiTVUqLTGnYWU8tpitMt1JaH/nwxzC4lp7BAPu0UzS9AxmMAaKo6Fzuu8K9qEpZe0mSGmM+WhGY2qhtyz1XqdV3Ly2xiw7Az5bLLszmrNbfW1mCEgG7UktmZm5rWt5om4HtwjgIO41/GOxpCKTtHWcqm1gSEborapFct1dLRazBQWYgAZkncIpkBqPMavnGZguWlQaL7WADN6fDE2qKu7zErVUaXfTLiUi5Xy3qW5bY0EVpmcs+qvpjNMDLcyDOWyzaCpJVq7VadJa1mXxFY1A1z9sICEIRRw1pkaHd6IrmMyAMBcq8Q5qGmY9WvDEzQsB1au7pAr+PwiUByopWuX85xVtWPDJmMu8NWWAR6C90d2S7uTI7PKwU7qbvDwxbDIp2jsuiU127XRVB7yLm39lY6izSrbRxcwA83UKm/NSdROY1N1cMWwh+jE7TpC33Gct1tlq3+7wr610U4eZi1283FEWIPu+YNQNkoLLTlVrmZovxUh5qjZuQVVxaSwV60IrQ9xX2xkk4cvdMuZnRV2erTdThzuXTxKzarW5ozmxpmNizPkrRZcpwQXQhqNQsaghW3aVt5uK6N0ZgGm4fiuelwNLNVf1qRF6sGVWG5gGHRkRWLAlFTO11kul2Vx7CmtD3nsr80GvZrVNq8zZXeqv7zRNVVBRRTp7yesnpMUSHpr/jCEIBCEIBCEICtyylCDpJCsPWIAI9U8vfFkUz1d5Z2ZteqsMhysDTPTVoql7SqspLLW1quTu8LjQVPKrNE2Jz2aW8lwzWmYst1AqpV8gxyyKvbq7JaNEQdb0ZakVBFRvB6CPzeyIynuWjGrpomdGsAV9jVDe2GxbCEIoQhCCEIR5WOmYhHtE1ZaMt8s2MWEyVns6g2+c4tXFS22JMq9N7ipt4siOgEg1oT1Nw+2KgcQc6S0p0Ztc3cRbYKes3h7UpLl5Up2BBZFYg5EEgVqIti+jNLMyYXLO62zWFAABQKotqRmFNWVl640wOWZirbIaBPOE5aKEDvJrbSGBbCIqWNbkKekjMdeUSgEIQghCEICqYuVyorPkMwKkV6/wCd0VSxc1Hw6otKhqLQnpFOIZU5eiNUZsXO2Eh2AqxoiDdVmyH67vZEntUZuElTRU+bmLdbMl1DaumPFwmCGNM2dtWlS1mMibI0ZredvW5ezHsvh2mYVcPtSptQX0DNpoacvze9HmvKxXk0/wBGmpMlz5i6Jo/StGZ54GjCGbJxUzBzX21stZsqb+k38LR6lG6COnI/5jd8rR5sjDTpc5p8+ZLbETtNQDbLlqOBM7SW7TRttmy81czVodDWhvdyu+ZoohPbJF5r0anFzfNTxRpBB3EH0ZxUFsVmNNo2ZOZ1E0Va9S1C/VHTLWqL2aHouy/ePFFyJMVRXegyBYnpNo6eaCAKiKNwVR7AIFe80pSmVO/Pi3aeKOKHVVU0e0KLtxagoTTo+aLsWQiAcdTL6w/lfqjpYUqCOrf+FYAudT1k/hlEoAUAEIBCEIIRwmgJ6qmOxFuE99B17yB/jBUWUtLZOtCvxXpjzZM+fh3lyMTJrtJlgnJwsxAOfXcPloyx60Y8ZIE4STX7uavRpN3m881y1XcUT0MRtZNZqOqy1Iul2jzjMQv69Vyxbh5gmylYKV4ltPEtpoK+sKN7Y6XDSnamahgV6mXoy9EU4NFRWsus0qlxJqFBBcHVXaHVxdldMNjUObLpp6chEoiu4nvb9dB+AESihCEIIQhCCkIQghFGx2dTJYqa3MGqyvX06veXh8UXxB0DqUJYBsjaaGnSKwVmmTVdJLKWu2irs1cDWKm12ozUW33oswrXSrrSuuZWvM151e9EZ0mXsdK27IBkK0uWzMfq4W0tzRpG78a9ffEzY7CEIox42e8mURLU7RwwU9AbIAUo1XYsLV9aLcOk2XKRZ0wzZlKsxA39Qpvt7URnYfazcPNDUMliw37jS7dvuAt1dbRpiZuwiDosxWRhUMCD10PVE4RQilg7tRZgVFoGoKuW3kVJtTLwtvjs2YyFFRNo7mlKgBV5nY9S5fFYrUte6obmZg8x6aE0qtoFbi9Fut5a6ongmZK0btEcT1mfTW2K7JqA3O00UPBbLZcuhQLXi0ylPFc3vN+HCoiCC2cyqxstzXPQ2Vu88wua2AnJYslTta1I86FDdHQgtpFsIRQhCEEIQhAIzuEnuZboJktN9eHadm3rX6YtdiFoCAzaVruuP6+lvZBECKFHpJ626Se9oKqQyZF0q9ZaqRajNuqBw3ng9XhjLjTfO8nouq7EbTuKoh6eHTxR6UeXPlr/ALQwVtV0z30nwW/zbEG+YWUq2mlQprxaiBUHV8sdM2UtbpiLTLMgZ9XpiLyRMUq0yZQ5ZEA/qgFmS10BH7vu/wB5a+7DIlUOy2tVRryzBrUDPhpzeyBIExa8ykA57wa29nxfNFeHBtetR5x9JpcufDlp3al8MWTRoOaqV1qzcKsvX3drw3Q1YshEJbMyKzLaxFab/QfeGq3vjk19mhalc1G+nEwXPu5mi6sWRCiMTwkjfShINOn2RASmY1muXG+wAKg/aPvNHdkoNUJl9Gm2h7yCN8QTCgbiw6N5I+B3Qo3Q3xH+Vvf8Yzl50oa0M4Z0dLbjU6QyafVuX1tMUzcXiFU7PBzL6E6ytiqOsg/TxfNC42NpLdm7Mbj+OcC4FLgwrluJG+gzEVo05kVvNm5VbmWtRXPip9UVTZk1bVaUW1j7o1rRfdbj8NtsLGq5csxn15V+McJDW0IIqD1g5VEVLiZdQHDyruEzRs1Zuyvfn2Vi61d9q137hWvXASjhAYUIqI4VXq/X/PRC3qLfGv70UFVVFqqAM8hkM98dAAFAMh0dFIrNwdFDGhDE7q5Up0d9sdZXtNJh3b7V+P7UT8GaXjZLzVkqw3W7m+87F1LOCNseUMEizb5uVsxZweWra2A3PxUCnVb36WXhj0BOlEAhxQ0AbcpJ3C7hhF7FsIQioxzZpM1pInbFtmrpwFmYmZUUcNUUWNMti8uWzDNkViPSATGXGTcPLS6asqZM5JbW3Nn0V1eKOyJ090BfCsi8trLW3oqr22RNq2QitJl9QVKOtCyGhIqMjkWUjfq7miyKEIQgjhFQR1g/qiKAhEBNSFUddaCJxVKraVPK7qPVuNv0Ww2q2EIQCEIQCM/2lKmqThaSpOxmW+moG7xRoime5SWSvEaKKbxXeR3qKt7ITYpUia7Wk0YBmcZNs8gqDmTaam5WWLBNAXzUpmXcloAU5d/R420xACbLUJKtZ6XttP1ZdkcPqxJdpJVAzK4LANQEFS53g9Iqeyu/s6YgiZeJJL7brYS1UD3bibTlpuZW7URkrNScqswoyPNZBTj83xtXWeLVpWNsUzJdaulqzRQqxFa0rpPdmV8NboC0EGtCDTI9ND1H4x2M2FAsZgGFzFiGWmr9v1u6NMUIQhBCOMQoLHcBX0UGcdijEEiXaBW9kQjcSrMA4HfZdBSWHc7WZT+yXsr4vGw4uzw+KL4groclNKZW7mFOteIROAR53/3T/wDV/wC5Hox58r/6ji/BJkJ+1EHoRB3CDdc2dFGZJ/wHiicUKCcQ7ZWqiqe9iT+Cj80UTloVBLGrtRmPRdQCg7loIjOVmVQoZhcpZVKhmUZgVcqtK0u8N0XQhqhXKdpiXMtrVZSK14XKmh6d0cnCsqYOtGX2kUAHfWIK6y3mI7IuraLnTS9fxvujkydKV5dXy1UtNdWVvt7PiiC9QQqgmtABnmSQOkxKKhNQ76rvFSCFPvcP1RMMrcLL8YuBKG+EIBFVKzq9lPZrbf8ARFsZ1cKZjFX4zmqs/CLeQM38UB3EYdcQqqWZCjK6MtLlZc/1xCWZyTbZ0zaKwASkoKt1CTnVmB+mLxMQ8wG/JtLCm+oNrCKMS62Iyut4mJZuOpjb4smDeH1omORqhCEUVPUTJJG4lkPoKFgR7U/GLYqmGjSMstoandSsuYB8xIX2xbDcioTpTMFExLjXTXVl9XiibKrAqwBBypvrFcwSlQKyXDKiqjO30Bm0x2WCqG66lWIDVLBegGpZom8jmyCVtdpaUNRkQPECeA/Tn2orrNy2Ts/fMVbLfpf80RJmzNWzNOJEJ09GqZxNWupUlrEkxF6qBLmbQgaGVpdvz9Fezc3hhgZ/scxp5mzZq2g31QWO3XqrcgoAultVsawXHAwmpXMVFy+q3DX1oqnyZ06W2q08iS209HGzpr+W31olLYyQFmrLSvNLutLU5st7cva/NB13Nw2SnaZKQaDT75l5Ly2xNHbaNLcrWilcipbIlqVLVt8PvRxnlzOQzadn/BqqtfVa5YxTZs2W6NZNAUghbTNa1mUE1TTpS7mZlqvai8D1IRVLnSpqqyOrXd4/msTDLnqXvziiUVIaPMU9LB1HhKqCfnDRbEHUsMjRhmp6j1HubmgJxltnLirgC0mYgU51tdd1Qdyb9S8THVFgmPzSZnumWVPeKzFanrKsSWYjG26j5mxqBsum3iplEFkIpaeiuUIauQrSqiorvji4iU9LW3sE7rur/wBYtwL4qaUrTBMarFaBByqesDpPrdUWxXNmLKW5q9OQ6aA/4dqGNiMs6p395+wvwix1vVlPSCIrkKyywXHnHJd8+b4L0aYuiaFcpw6ipF4CiYtalWpmD7axF5yqWRdUwW+b9bh9ni5YoxNGNspm2+WSM3/Us4E5bm+qOMJqSkEtLZ08qsx6l9npqzFjqNoBVeW63TC54F2HDUm3W12m5aWjSvD/ABfKsaIiihFCjo/Hv7y0SihCEIIRRXaTRQ6JdSTTJpmYAB6bea3mi+KpOSW04GZPTaxAPw+q6CplValVBpu3VHo6ohYy0sfKuYmVYEdxrcD6zNFcxTMmqm0moNmzebIAOYGokM2rltZeaJiSLtTbRKZI4DUbrBP85xAE2mTKa51s84tRTq1dI4l6Yx4Ng+K8oTKj7yUnyS43IqgsVAA4aUovWSOu483dGDAIrjFOyg34qdq5t46tWmHQ9IkKCx3DOKCrSyswKWJuE1VyJBzDUrmVyXtWxJpbU0Od68epcj831RK5xxJ8h/HO35YbHVdX4Tn0gghvaDqicUOVYi19nMztrUXUoTkRmI7Wf0JKpmPvGJr0H7vd4fqhYm7KiliteEUABY1OQA6czFEwyWUPbLfPpCcvp6b7V9aLJcorQzG2szPURu9ReFB9XiivZEzy6tRAV003uAe+3s3aYZF6LairlkBwgBa06AN0dKK2ZVSRnmASIlCKK9mOhnX0M36jcv0xxlmihlzB3iYoYU7rNm1fWui2EMCstMGZVWXM1DEMN+4EWn5lhKAEtKdV3xzJPe0Jv3bDtCz5tMWAAAAbt3UAImwjDjwux4VzZQeAVW7h1jjblt1XRujFMwo+0S8Sq3WB7kJJuY7mWptBXP4wnjA0iWlKW09GW/py6YbJehpg3fpHP5y0JcxZgqpOWRBBDKeog7osi4oZnUh5S3tZdcS5rqUixa03se00aYg/L66/vROGxUaLNqxGtAq1pvUkkDvao+EcmFiyS1Nt1xLUrVQOFTw382q7Tdpi0qrCjAMN+eYjMA0pxctZS3WW3FlWg4l8PKy8umINIFAB6B8I4yq41D+evLV8sdBDCoII313iOxRUZbU83Nf/APp+f+GIiYxWYtqmbLFCoItLEVU78g3ZbVF8YjLabOm5NKW1UvA1Pb9P0xJ8E1OImE3LsFU0ytZnzGdKMoFLl9b6q7cQdla0y2l01XdLvVXQy7+LVbyxZszJBmtOc2jOpYrXVU213Vp6tsVS5QmXbPETdLNxcu/3fp7MQUtgpdb5ZmySzGqVQXV7NQyeLh+WIHCO0uYlVaZSgyEnZq2QbIMswfm1RuKGXLNXZ/OpSrN21077vq1Rc1omITvYMg6ieKh9gP1QqBnlSl2SGS4MxUVQ9WsLKtNS14G5lX81sXypm0ByKuhtdcuL2Fsm4ljNsdpNmTZb7PVZVV4std3b1xdLkWzWnPQuwVarcAQOkg7ujTqtpxaosWNEQZFfiHtFQw9BGof6waYi5FhU5Bd7E9yjUYyzsTNUjZYdn1Lqa5f8OXi1MsMbF0wFQpVFY1oarVioUk+KrUC+2OSlJGuVLQ6eFQNVP2fzR5P2nE/amlKn2ieVVpeqkiXKYcW7m9bh5o1pjMQsz7PipKyZswNsHBulMwHCTxVqREGwJV2Vpsxsl01t/IOaONLll0W3Nas3qsrLxcWqII52oJUgkCVMFVNrA1Q5aiJlx+K8NsXKKzZrHfoQdygFv1sYo7LOgL2NB90b6+jVGUTExrBZe12aO10xSUW5dw8efhtiycpqU6J9qHuyN/8A0/d0xpVQoooEBVJkS5ClZa0rmxObMetj0mJTUMxCqsUblfLS3t/nOLIRcUK5YmAETWVjU2sAc16Lh2/V0xZCEBwkDeQOjPKpjsQeWsy27oJ9ukxmWUJU372Yxa5qdQAtqc9y3fl4bYk2NRORpvocss4jKWyWi92fe3f3sYzpIVluWbMz6T6RUZW9P64wri8W7z5WEw6vsprqZkx9O/hpCx6q1Mx26AAlMqkjUT+IX2RNjap/nf0R5+CxLzJuIkz0EmdVZmzry2qty/8AtG5zQoTwhsz1ZEAnu/hgJKtqgdQzPST0k97GrRh8l6sIH/rJk5/R51v8o1zmtkzWrSktzXpGkxR5PW3B4f8Au1P+MNjZCEIog9NK0BuYZejMn+fDFMwzJZOxlKy0BoABVqmuY7qfHm5bhm53aRb0dO/0R5r43EzpjpgZCzElNY82Y2m7wxBuDzglStW1ZAd2muf7UQR554pKpUM2/m3gd+em6KpGJbE7SRNTYYiUVZkrcu8MGqORubVGlJYlXNbcznVaAK/ju96HsCozMQHUWXIRQmlGuJAyody/vRrisTUqVNykUJDKRSu7PhO7laJBlbhYGnUa09PVAdBBqAQaZHu9Mdy64yPIALPe+o8vp3b+tvlipcOr6dtN5iGzWpvN243aSbbW+qFyNczfLXxXUrThr/DHQ7dMpx0ZFSP1xyg2o8Ev8x/gi2L6IGYOp/kbr9DQEyWedfj/AD3xOEMjOqss924lmqurLTZy+hq8XajRGWagWsxprKu6i5ULmWtTTfaQPi0VpKWabhNmG2n4gd93L+aJ4NMxtcvSzcT6adVvh7cSv8LfD/WKRtBiBfaU2ZEtvaCwYei21u6NMBAuBmVf5WP4AN1xzar1TP8AlTP3I68yXL45iJ06mAr8Yyv5RwUv/eJfuVf8kLjsdLbOYjS7wkx7WltLYLc1ddSFz5bbrW9aNkeY+PRwNlh8TNIZWAEphW1gd5tzUal92Kx5QxTlll4CYtp/SFv+2jfmiWPXiq47a3lWXn61345fzqjzhM8oPzy5G/8A3bETP2I4mHnTZjbTG4nhXglfZ+14IfQ9JmF5R7bLLtW45/sjijBjMSmHk2YVpW2muspdS6Wbm92Ot5Nw18szNrOa79LNdtyt320rE5vk3DPKKS5ayX5JicS5wGSb5NeXKecmLn7dVvZmfS9sTkYmVMkSZm1lo7WXy9p+kV1u49XBAyPKk1dhNmyFl0saaldoy/xR58zyekud/RgHlrk+3UtK2mem8BfzcVsQfRSDo8NzsviVmMSmXWG2vu0u39/TSPmqYdG87LxGAbtSnmFHz92zw6Y07Cawuk4yfN9cy5qbuZdSUXxN6qw+sD0JZEyZMlKQttrcRLWe4d9eJmmM0XfZz1y/WaXe/wBbtwx5gXGYdvNzZE+ayC7zL32+4eaJHys8pP6ThmTLQyMHS7s/2cBCY64DygZjXTUnSVvs1TJdp4rYkcQvlHF4ZJCts8Odu7uKerbF/k/WrT7pc2dOo0x7xpz0y1ADMAo5Wt1RDHX4adh8bbpQ7KdYP0TdqCtuIycFaBrcq/3soCvXvjrS5gLM2J2YalQqoFBpTIvc26OTaPrVhqlXL7jbTT+1bBpmGl3NQMyipa26n/E4U95li4RGYivs9m20tdXbzmuy1uH1vqi5MQjzDKAatt3wNGU8yPLOlla2MYw5xDiYsxpSIZtrS3XVteLwxfh8M8gJ5xWza82G5lqbUuL7pfvRRshCEUIQhBCIMivQstaVHsO8ROEFRVVUUVQo6gKD4R4crEr5MmT5GIV7HmNOlTFF1yt+7/PLHvRSANu11brNHqMRdTlrVbonQ83BzGxuMm4xVtkpLEhKgXMwa4/z6seuQGBHWDHln+iY8Nuk4yinw4gbj3bQfVHqwGLFOy4PFbrklTPatumvs+qLsMP6PI/upf5Yx+VhXBzPEUT5pix6K0Kgg1FAe4ikNiUIRCZW0+Ki/HKvu8UUEGnvYlj7e/py0+rHiycT/swzZGJSZbtXmSpqLcsxW/dj3QKZD0QiV0PDlri8ViJuOw5XDrYsuVtZYO1QHu1IG7Xuxq+0Y+V97gxN8UiYPyPHpRVNmrLU9rlTK79fzNAYpflLC3Ms1mkPU6ZqMv1UjaplTqOplzPELW/HoiBVmRZWyU0tBMwXIFpvHbLZ6bl5rm7WGZgMLnNmtLkf2kq+T/3ImRvxE2RJllsQ6omW+vs3aq+rGbD4rC4iYww05bznYyMGp00rbXddp96PIw/2Z/KMvz74mVa2y239d0xs8qKi/ZthamK2y7Kzit5ju/NEueR6oExWZtDXUrmV3CgoKNl70daYUUsykD0j2U76/rjxnwnlh/8AfV/J+RIqbydiVW6YsqeaqPOTpx9mbqvzRbHtvi8NL458pd/OIznyphM9m0yc3ZlSpjf4Rjl4bESuDC4L/lzGi8TMeummEX3J26FibYybM0y/J8+Zu+8slL9cYpuPm4ZtmVwuGY2i2+ZOZR0VEsWi0H3o2CZ5Q7eB6el/84q8lLKaTMaYFbEbWZt76XXXRM3yI0xeIkjELjpTBTd5mSuntG6YbtKRpHk9W+9xOKm+maV/JbGbDKn2vygmH+7sXh+72tvL+1HqJMdlVhL3jtf6b1MWBnTybgkP3CsfGWmfnjUkqVL4JctOjSv+ULpn9WPn/wBIi00qNSqu/wDSLFwLGYKCzGgH/iK1IebcqnJCt5DC7MdfZ7X8UYpvlDC/dNNVWO8obwoFCDVN55bf5aX+0pX6GTiZ/qSm6oXFjXPxEnDrfOmLLX2/+3yxll43D4hlbDzA7DS0s1RipO+j21tIu5t7RhR9v5UX7VK2XmP6PLm28Xx9aJ+UVVZ+C+zWLitrpy5ac9OiIPUAms9zBFFukZswJOfZX5W0+9EpjTER3qhtVmpQ50Fab+6Mew8o82Nlf8PD/wCsDhMTQ3eUJ3uy5af4Rc9DbSZTJpfXwk+3jjGsiZKfSiOPvNplcszwq/a5uKK0wAdE2mKxb6V/S29HoiweTMJ2Zr+vOm/vrEFjKLbZzy5crm11ab67OFWlOK266PNmSsHKmTHw2LXCzLeSYuzb3I9BfJuBX/dpfVzRknjC4aY2mWiKisktJUt7pt3Db4tOmIMeHmYjyhN+ztiAqKu0mzJOlpnh93sxdMw/2LGYJ9pMny5kxpdk3Vs2YcsJWExl/wBsltKw81tOyYcSb/Oct/qrGiXKmzMRLn46dI81VpMmWebt/wA80QaZvk/DzGvRWkTP6ySdm1e/ljz8YcdIlbB5suemIZZKzLfOLHtCYp3XH0K3+UeN5TxUmYv2ZVZ596bPO22Z/PFdbGpqhGd5K2GGLSsRN2kpGbUfNsvNReTKNeHlGbhZcxaecVGtYXdPj06dXCsZnTylO2eEnTZVswedeXTabP6V1eHij2pctZUtJaCiooUDfQCJERfAzg4ldIlpaAAOEc7Ddf2LX+mBfF1PmkpqtzX3a1PNzLqti+bL2i23FdStUb8sx+MJaFLqtdcR0U5VXrbsxodQuRrADVO78DE4QihCEIIQhCARRN0Mk2hyIln1XYVJ9UgN80XxVOFygVHGpoTS6jBra+z8ITwqrGYf7Th3l8/HLbszFzX8dPtjmCxH2jDqzfeL5ub4Zi8UaFcMbc1bPSR6Pdp6rNHmn+iY8Nuk4zI9lcQNx7toPqiC3ylnJlL28TJWnaF1SB8OWNaVRjLO7Mod9R0r6V/KYx40XT/J6f8A5O0/5SNG5wSumly6lrlq6j3Nww3MicVMwvXJtALZCurh/VdFcx5jbLYsql7/ALwV4V+bS+ni+aK5LNJ83NGshWFpLbQk0bN7c7zdbyq0BqDodzCu+m4/A6onGGfjJErTiLVFOGqu93qJq9WPOY4vG6sPKnSUromPNeUgWvFZxOfph9dD1zPLOySlDW8cxqiWrdndrNOz80Y3xeFlEorNiJzPcyyRexYEdI0gLw23cMVy/JbABZ095qVJ2NWlyszq3G57vFG2XLSU4SXIRAqlvN/T2WrS7iuiDPd5RxHCsvBSyN7ecm59OWn5omnk6RW+eXxUztTiW+mNm0XqZfWVu+M5mypeoYyX2fOurr6ONWr713agITcPKmq8mdJLJdfKZAdN3qcFr3aezHMJgMHIbayQXfcHdizLvBoDuPLA+U8IvFMDNUiksNMrlluG5vzaYqOLVizSMFi9plr2ey+p4fzyPVitxVpQ6L7j6FUkfXbHnLM8rE/cYZR/aubv+mbfDwxFpflEzNWIRbU/QygWW7o84fDFvHA9eK2my045iLv4mjzfsi8WIxWM6/OPs5f0cA8LcMXDA4CUAxkq5bIF6zGdt+VS1T6sBJ/KGCT9Ojep5yPMxAweKe+Xg8ZMfty02X549hRLk1JkS5SDnW3IdN1AtPqWNAIIy3H2gxKmeR4suTPVNnI8ny5Xim4g/wDbiSyfKCvb9plYdJlW83L2i311fedP0x7MQcKVtcAq1FocwamgBHpMPn0eacKtvnvKM9/+Isv8kWS/J+BYX7Pa+KYzu3tv6fdjcstErYirdmaACp6zESrISyaqtVky6qVU9fraYtCnYysOweXKRUpa9q8Ori/ejUCKVqKZRXdN3mWtOpW1fiFX1tUUojtVHZarayyyodUU3BakW1OXu05oDPisO+KAWZJVlULq5w2q+0grQcMVYXBfZdaSFMzIXObm39Ze1Muyrao1vhyqg7d1RR1eD07q8vagMOzoh27cr7jq3dZu/nwxBtFenf8AGHQYolSzKFXmXE0rvC52gAVPXyx12mM1koqoFQ7MpahNKAUdc6V7XLFEpZBRKEcK/qiyM64dZYGyOybpZQtH9cUt3+q0YJmJxMx2k4V5cxlrtJqobJXvXte68tvvQsa8TixJIlSl22IfglL+Z+wixRJwC3Gfim22Ic9dEl+BM+XtRZgsNLlIJtFmTZmpp3E7XDtH8q2rFv2VaC09N3Xq+MQceQAxaWooQa9LXA1FpN1Lq6m5VGniiK4U2Wls9PEA3DThbj0nSuqKkRWYUnupmNduIuoq+PdQaW9aNKSGWYXLnwjPh76nfDfA86Zt8Xi2wbTjLlyUV5hl1Vpt3D7IzTMDKwWJwzL5yXNZpXnOKW1ONf3Y9HFYWbtfteFmLLnWa9p93M9aPLvxM+ck3EzVWZh5iqklErx6vabF83xLEnoe5hpIl7RrbWdt1SVtQabK8jdnlaNUZThy2raMhrdu3VpX8f1xS0pUbObMrmvrOyqF59623dnijWR6EIyLIcipmEEmvSSF6BvyP7UaEWxQtS1OkxcicIQghCEIBCEIBUDp/wAzEJio6lXpafwPWD0GIzJQmUqSKXDLpBFDFIkqgCXTG3NnRgCrMbjXTzW+qF7MSbVYJIVQEd9PCXJmU6M6m4huZbooxMsYmRNlNpmJrVvEtbXz/eji4ZHQNKmvaWYk1zoWqQO9Tp9Ut2op8poUwMyxm0U/5bNqT1Oz4Yma4GJfKMmdO8nvNe0yxN21eFXtt6rdX0x7zTZSJtHmIqUreWW3u6YyKmC+xjKVsNmOzut/Pzdq6PGwXks4uSk6dPmhakIm+iqcuO5ae7wxMxgei2ORpo+ySpmJ4tXBKV6U43FtKcUQmibM/wDmY2RhU/q5LLf87xOV5OkzGuadPnS0JVQ83S2Wrdatlez80bEwGDl8OHlellDt9d2cP6kefLm+SpH3YM5+1Y85296NX22ZTzWAxXvqsqN4VV4VX4f5RKNUPOD+U/6jCyv7yY/7ERXD45yzPjBLNbfNSV6O9+8x6cRQEKK78yabqnM07oVnMjAPJqfpsRip/rzdMTGAwMoE7CV3tMF+fv3RuigDasHqdmtbV7TV4m7uyvvQ/wCCMmQktdCmXm2XdX3ottbomH3hX91vqiyEWoFJZw9t0vhuNag76DLVlkfhHRtA7MVUghVFGqcqnpC9f4RIKtzHIk06AaUG6OGWnQLek2Fkr6bCtYmQLVFGltTduVgfYC0QUSg1wRlPqtQV30FLQW5rYmy0U6mGRPEej0xMVoK76D4wEDMl7mZVrlr01yPbt6Ighlq2h02bjIX83h5fWi4gHeAfxjPPlMxlNLEusti5DDiFpFtQMrq/+0MjTFczco8a/gbv1RXLMmaD5sBlNGR1AZWOftzF1y9UdZLDLsrxcN7W8LessNC+EVln/qy3qsv437OF7f1Uz/p/vxRZESDmVtvpvI/1Voje39VM6emX1f3kdvFQGVl30rToFd4LQEVZZks3jtKw67SVr2qRGVdmFFspaWXBrjl4zurpVbeGM8uk6+b9nfZzLbKsvW2vj83dHZLss2bh1BpLCuqzGNyqw4Qw2i0X5og1vLWYLX1Z3dI/x5f4o4BLkoc7UGpmdu/mZzGedPbDy9pNaSvzcXZXtxkEnFY62ZiLZcneuG1ec/vv3ICZed5Q+5LScL/XfpJv934I3y5UrDywktRLRRX/ANv4o4FnCijYovcrfgKrGdzMmOyLMV7DrW1pcvdudr2v93T2ogsUuGuRfMmulqBrjnclTbY3ZbruixWmzACAiKRvqXb9lfqaM7I0z9KZjCnCF2KtQdYmcPEvNGnZt/WzKdXm1/IixRIIgt0rVQADQVAG6nV7sTiATxP83+Uc2adK3evrp890PwQnbJ1sebs7uzM2bHduzzjyxIXCNMmtWZKvlMuiZteIUuoFU23aV4fDHs2r2V+EeVi12m0T7RLc2tMlyDUAqaA3MHWtputVeu3VEkeuCDmNxz9MQMtGJJRSTkagEkRnwaukkSpjMxSnHS+014qFlrSNca0OAAAACgGXcBHYQgEIQghCEIBCEIBEWRW4hXo9I6j1iJQgrgAXIAAb8shFOIlrNkzEcVWn5dUXxwioI66w1Q8oeScGx2i3FWo4QtWVU58Ity96NjuZSiWqqTS0JLNpUUpUZMqBYtk/dquWmq/KTFEwuk8vKAZbAZ65lqbkKUHHS7S1qtGa6GiUpWWi5cIiyKUZGrsmGnk5f9PdiwMD6erp/wDEaEoQhAQckKaCp3DoqxyH64mBQAegRBqkoB2qn0DP9dInAVTmKpReJiqL3FjSvuireyJqoVQo3KAOs0EVITMmOxGiWbE72GTv+yvoaL4ehCEcJoCTuFTARTczdbt+u3q8MTiuUay0PWqt1bxX/GLIaEJlbGpvpT2nIGJxFlDAqdx9IIPQQRFQE5CdW2Sm5rVdT3UCqR6zL70Ni+EUrOUkBwZbEVAegJzpln10+KxbUVpUV306aQwIPKV86srdtDRvj1etFExnVUVkZis2VqWhB84u8m2hYcUa4qmCti9cxT8vnP2bYgbWgueW8sZVLWkDvNhagiwEMKqQR1jMGO7/ANUUOolnaIKZreKaStd/pXiu7MXIvjJiJTOyhGdXfQXVqBJeZYgVXNuHTzW3cMaDMQIZlws7VYzylM7z027UW2aZpZLrp8V7c0SehpVQqqo5Rb+EedPxSSsQQqtNmmWJcuWlCSxaprnkOG57e0rcMJ8+5/s2EUzZ2dz3vspOfPnv8Mck+T1Rn86+103zeZv55YkzPECyRhXZxicYRMncsv8ARSMuRfzRvJCirEUjKJMxOnaivM8xX3+mysceSjWTJstTqt2fEqqx6uEmupuyvDFEjcyma7uqtbbLltyk+i6sw9m3swKils6ZLVKfdrp+bO5x6v1Ra0uUAWaWhC1bNQaU9PojNIRpqCbYsnVeiW/myVtXZ4lgNCTFK+bRre5QtadVbcoGaVoXlOi5C4mWVFeujtlEpblrlYUZCVI6CN4YdzCLKA5GAhtJfbX4iJxygGQAp+EUP5gXSxcCR5rrYkDR1drs+rFyLXdZaM7VtX+fbHliRiJmJWcirKSlpd5csTLPi1X7L6bY32TJk0NMVRLUVVK3EvXibJeEcurfGiJyIIioCFG+hJNSxNKVJOoxOEIqEIQgEIQgEIQgEIQgEIRwioIO4gj4wHf/ADCIqoRVUblAUddAKCJQVWgIabuza4UFN6jf1nLiji/ezPVl1+qDhlO0QXdpOlgK8PU/5oidLbUEWOF2nsBtcflb3YngTwwUOhteqKDvUguBRh1Znhti0qG3jv6iD3HoiuZSbJew1qrWndqG7fuzEWgggEbiAfSDDYiLl8Qz9b0U4THbh6N2/I5xKEUVjOZWtQqfix6/diVyitTT40+MCqmhpn8DHQABQf5wFNZcuZxU2gJI3rcpFW7i13vUi0OvaX4iOOgcdTDNWyuU9Y+ERUhrkYLetAw6CCMjTqb95YmxbFc2mzYHpFvVxZf4x3Zp1fAkfq0xzZjtOMweImtD33ZerbFyLIQhAIQhARKqaXKDSu8A0rFf2eTX7tQd9erOukjv1aeuLoQwKdhK7Jb0s5P6/wAscMpqiyZkputcXLubvVvdZovjhIofQfZlAcUkqrZVIB+I6IlFMuXL2aebTgXl9EcmmRJQzJpCIveQPQADmfCsQUYlFEyRptlvMO2NaLaq7TVmq6vFFLTpuOJl4VjLkZrMxNOLwyP34zTJczFvImTV2GFM5VWUzNtZ2TcWeX7se2qqihVW1VAAHVTdEzNiuRIl4dNnKW0fUzdpustHZf6Ru1Mb6aS/4otiuUarXrZz9REaxwLIhMUsjDcaZHqbr+MThAZZTfaUWay0Q8KGvXzV7+FY1RRJYnaLxWPar9pad3Z4IviRwK3lhs+F+hxxVofwz4W0xxHJJRhR1Ck9CsDUBlzbJiDp5Ytiieyy0M5q+b7+Lw+9F9FrustS7m1RvO+kUygzuZ7BluAVJbUqgBNW7jMFty90U4XDtaJk9mmu1HCzM9lmd1edRpZo3RM8yEIQihCEIIQhCAQhCAQhCAQhCAQhCAQhCCqldjNmSyhCqFIfoYtWop4aD4xFALpsriTfnnS+tUP5l8Jtjk9N01br5dNxbNa7sunmjsiWZat5zah2LhqC6h6CQdcTNjPJU4dJ+ozZinh7TWj5NpdqW5tXDFuFJsZGa612Iyo1jcOni1auKJsFWej7rkaX6Wul2rEpgKkTVrVaXACtyVzFOkrxL70BbCII6TBcjBhuyzoYnFCEIQQiqZLD6gbZi1tcbx3d4bmVv4othBUUJZVYihKqSOokRKKQTK0uapuV6ZAVOTHotFLW0rEne20LmznT/jXuUQFkIoY4lW0pKmLQ53NLYNnlQiZXo1XLEpU6XNrYwYrQMOlSa5HqORgLYQhBCEIQCBAIoRUHKm8ERgxWLeXMTDYeVtcRMBahqFRRzOerfGWZjcdJZZU7Dyr5xskzEc7L34n1CtL4pMIHlMGeYG8zLFS8xW4acWS8F3hjkrCzJzriMbS/9HI/RSv/APSO4LD2XzpzbbEFmVpuXDXk5UHq+9HoRKGVBtZrTGrbLYpKUjTcvFMz6a6F7KxqjIVWTNGXm5papoNM0kEbtwmauLmtjk+bIVZgYhQBQvlapIFATxVbw8MUbIgjXL7W/NFCYlZi+blu1FU8o3jcAXVq8vDFBmTLhL2U3ZarlsuZtrd8lvF70B6NRESyqCWIAHSSBSPOQ4vP+hyqU07RkVm9awNTLwrFonNJW7EYaxq5tJAdFXtM3Fp9WFi7D20m2NcNs538N1GpXq5vbGiMRWS8x8Q7N5tVUEO6abbrtBWt13FFiiS1AHm57qzZ4uyrpq/V2YDTGOc21eRLRlZdpdMIYGmyowB9YjhuX6YuMlacU3/nTfjxxFpaIstic5NvnKaraat3QwOqGRohCEUIQhBCEIQCEIQCEIQCEIQCEIQCEIQCEIQCM8yW4DtJexm5aArdnurpq3y3WxohBVLUnSzaSN3QLlZTUVB7JjmHnLiJSzFqK5EEUIYZHL0x0gLORgBrDK2W+g/Z4YiGtntLVeJVcncqjMbvEez1NE2ApKmuzDTMso1DxDK1qaadn3o0RFlDKVPT+vrHevF7Ipkub5kq5pllKTCOvepICqSp7PhhsaIQhFQhCEA35ez0xWkqWhqqgdHTkK1oOoV5V0xZCCkUzBYyzFoNQWZ0BlbIE9ZU22+9F0RZQylWFQcoCUIplswJlvUsKlW7SVyNaW1WtrfNzRdAId0UYjELh5ZcgsaG1aHU3Qu60FvFGKXhp+IcT8S2zqB5tCwZaNlqFuX1cWqJeagQxTNhMauMsMyW8rZTAlL1oeL0RTNnf7UmSZMmXMEpJgmTZkxbaUBoq81WzWPZlypcoURbfxb9pj80QfDo5JJYElWyyGQpSnDRolSCSJcpFRC6qo7bRGbJmzEtXEMlOkDU2W5qW5er4Yp2Mtjs75124Vpy0Na0+qNMuSsokhmNa7zlma5DoC8vpi+UKQ02Uyy5t02Xs2JmWVowpxkG45c2zjNPCziuxwy3UbOZLppt4l5bG7LR6sIUPKwDIFOGeVMScCHmXAamFpuqm7cullX80erHAqgkgCp3npJpTP2UjsIgIHPI+j0whFGYYSQHEy1mIAADMxVQK00k2xeyK62n2dx6KdRWJQhgUqzowlzM7qhJg5qCtGHQ9AeHS1OXhi4iuR9HpjJiZ6SGkmZdbcc1FxutIAoNXMW09mNYNQD10MTwZ5bhZhw7HUq3p3yych6VOn1dXNGiMuIWxpeIC12ZN/a2TAhvavF6ojUDXMemL4EIQgEIQghCEIBCEIBCEIBCEIBCEIBCEIBCEIDFNmmViZRmUElkZA1d0y4b/ZFmILS7JyrfYbWVeJlbs96vbp9aNBAbJgCN+eYjM6smi+1aq0tznawPA1eRuVru0sTKtUYQJ+Hmj9JhvONuF8osaioHIvaXV2osktNVxKm2khLg4qbqHPf2ahfZ4o1Q5ixFWV1DKwZWoQRmpB6QYlGRCmHfY2MqTHLI2+WGbk/s/CvDGuKEIQghCEIBCEIDNiJhk7ObYXW6x6cquRr908vZjTHCAQQRUGoIOYI6jFWyKEGSwQZ1lmpln0AcHuxFZGR/tqK8x3l5zVlsFtDUPDndp4rbfVj0YwTRN2+FbZalmFSyto2bKQd+qvNbb2tUb4dhCEIqI2rW60V66fz0RKEIKQhCCEIQgEIQgEIQgKpssTVp0qVdd41LmK90Ql4hZjtKIZJi8jUBIpmRnmM+KNEUNKAcTpaJtKgM25mShB1Ub1reFmETPMK4xmmcEtOzNRWgKlbTUluIFTRVW2JykMtLK1CmiZktZ0b+leH5YkjhwSMiCVZTvDDr/N6piMuYsy8qQQrsmRrQrQEHqzrDYjMmTVNsuUXPaJUJu3E1uBrTlispiLWdpqy3rcFWrSguXWFbUPVtjXFZeUwcF0YLVXzBC9zdXvQHJEwzZSTCtt4rQZinRnFsUiqon2cS2lhctRAK5UtIDd+qJS5gmIHApW4UNCQVYqRlvzBi/oshCEAhCEEIQhAIQhAIQhAIQhAIQhAI4QGBBFQcuuojsIKyqrHZDZsrS6ayQAF3Fa1ue6g08MaoQgOMqsKMAR1HMRXLYistzrXp6WXof9lvFFsVzFLUZeNTUdAPWp7mH7MPRZCIqwdbh3jvBBoR8REoBCEIIQhCAQhA/wA98FedgkvMzEktrd1S5iaqrHVvt1ctvLHoxXJAEqWFFBappQClRXcNMWQjgIQhBCEIQCEIQCEIQCEIQCEIQCIswVSxr7AT7ABqJiUIKxNJ2rmaqzZbTJYRrnttW7spqv8AejTKlrKRZacKinp6yessdUWQgEeWZhw7S/tKrc7zbnlqzo0tie67zZs4o9SK5spJy2uDSoOR6v8ACILBSmW78KRS8oWWywFZSWl79LZno6G5l5qxcMsvZFTykmG43K1KXqSrb69H7UXQXMUFpQzCvfZWou3dEWxRLlNLmOVYbOYbrKEWNTMjO3UdTRWJ5eeJLJMl2lnDBltdVa3UOOjerbdzRP0a4RUZo2gl2TejVY2z3dvhi2orSue+nTSKEIQghCEIBCEIBCEIBCEIBCEIBCEIBCEIBCEIBCEIBCEIBCEIBCEIBCEIBCEIBCEIBCEIBCEIBCEIBCEIBHDWhtpWh/0rHY4RUEZ7iMt+fUeiA8ba4tZQm3NSyvGjnICZwmXzI3M2luaXwxo+0Tg89lS8UTRMcytlpy+8RfvDqiz/AGfh9PHpupmvNS6gCWpdT9Hb4bW1RZMwsuYzMWZb+ICyjUFBxozDLssva4tUc6/y7V5rYmdsn1v5sFg1dm/GttwpMvDC63zmrsxYmLn1XNbpkxktLMVW0S/7BV5mu85a3ajYcDJ1ZzdQYHWaEEmuR7iVu5uJrmW6JDByFZWtbTUrqbJiRXpuN1q8TMsBpJABPQAT8IyfbZXYmcWz3LxdnjjYQN3sjN9jw/YO/tzP343IiMZLNdMyoYJnYNXVUuq9XE3Stt0cONlUutmbwu5AudaUZ3VPlZol9jw1a7M13ccwneDlryzA+EDgsMTUys63cT5tQgVzztBKr2at2on9f6mEftsroVzwjLZmjGlBS+47xqVWXxRolTVmqWSu/pFOgN9Qa72xScFhj+i3ktxuMzvIAfL3YvSWksFUFATXeT0BRvO5QAqryqFix9Xkw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472930F-3942-4687-9238-9C3F1416A7A2}"/>
              </a:ext>
            </a:extLst>
          </p:cNvPr>
          <p:cNvSpPr txBox="1"/>
          <p:nvPr/>
        </p:nvSpPr>
        <p:spPr>
          <a:xfrm>
            <a:off x="766428" y="4125184"/>
            <a:ext cx="67585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2"/>
                <a:ea typeface="JetBrains Mono"/>
              </a:rPr>
              <a:t>例：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JetBrains Mono"/>
              </a:rPr>
              <a:t>"birthday is %d/%d"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%(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,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))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E8C4FC5-6E29-4FC8-9C93-3E5E4C40C134}"/>
              </a:ext>
            </a:extLst>
          </p:cNvPr>
          <p:cNvSpPr txBox="1"/>
          <p:nvPr/>
        </p:nvSpPr>
        <p:spPr>
          <a:xfrm>
            <a:off x="4161369" y="4125184"/>
            <a:ext cx="648072" cy="52322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对话气泡: 圆角矩形 12">
            <a:extLst>
              <a:ext uri="{FF2B5EF4-FFF2-40B4-BE49-F238E27FC236}">
                <a16:creationId xmlns:a16="http://schemas.microsoft.com/office/drawing/2014/main" id="{2CEF1628-A6C6-474A-BB14-E6E240D2845C}"/>
              </a:ext>
            </a:extLst>
          </p:cNvPr>
          <p:cNvSpPr/>
          <p:nvPr/>
        </p:nvSpPr>
        <p:spPr bwMode="auto">
          <a:xfrm>
            <a:off x="2876613" y="5310178"/>
            <a:ext cx="2044231" cy="578882"/>
          </a:xfrm>
          <a:prstGeom prst="wedgeRoundRectCallout">
            <a:avLst>
              <a:gd name="adj1" fmla="val 27712"/>
              <a:gd name="adj2" fmla="val -191605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i="0" dirty="0"/>
              <a:t>格式占位符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对话气泡: 圆角矩形 16">
            <a:extLst>
              <a:ext uri="{FF2B5EF4-FFF2-40B4-BE49-F238E27FC236}">
                <a16:creationId xmlns:a16="http://schemas.microsoft.com/office/drawing/2014/main" id="{ACF4768F-44A3-44AB-862A-98505BA91FA4}"/>
              </a:ext>
            </a:extLst>
          </p:cNvPr>
          <p:cNvSpPr/>
          <p:nvPr/>
        </p:nvSpPr>
        <p:spPr bwMode="auto">
          <a:xfrm>
            <a:off x="4920844" y="5297800"/>
            <a:ext cx="3112338" cy="578882"/>
          </a:xfrm>
          <a:prstGeom prst="wedgeRoundRectCallout">
            <a:avLst>
              <a:gd name="adj1" fmla="val -14457"/>
              <a:gd name="adj2" fmla="val -176662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i="0" dirty="0"/>
              <a:t>占位符替换的数字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1A77667-5EBC-4BE4-85CB-088A257DDD37}"/>
              </a:ext>
            </a:extLst>
          </p:cNvPr>
          <p:cNvSpPr txBox="1"/>
          <p:nvPr/>
        </p:nvSpPr>
        <p:spPr>
          <a:xfrm>
            <a:off x="5860639" y="4096250"/>
            <a:ext cx="306574" cy="57888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1D10276F-ABE8-4A3D-B5F5-29B778A73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135" y="6018471"/>
            <a:ext cx="2694023" cy="578881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7D313920-7488-4184-99DC-4EF3E4111E7C}"/>
              </a:ext>
            </a:extLst>
          </p:cNvPr>
          <p:cNvSpPr txBox="1"/>
          <p:nvPr/>
        </p:nvSpPr>
        <p:spPr>
          <a:xfrm>
            <a:off x="781764" y="6046302"/>
            <a:ext cx="2062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>
                <a:solidFill>
                  <a:srgbClr val="FF0000"/>
                </a:solidFill>
              </a:rPr>
              <a:t>运行结果：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0E87585-D102-3367-5464-5A682742FB68}"/>
              </a:ext>
            </a:extLst>
          </p:cNvPr>
          <p:cNvSpPr txBox="1"/>
          <p:nvPr/>
        </p:nvSpPr>
        <p:spPr>
          <a:xfrm>
            <a:off x="611560" y="1196752"/>
            <a:ext cx="79100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sz="2800" b="0" i="0" dirty="0">
                <a:latin typeface="+mn-ea"/>
                <a:ea typeface="+mn-ea"/>
              </a:rPr>
              <a:t> </a:t>
            </a:r>
            <a:r>
              <a:rPr lang="en-US" altLang="zh-CN" sz="3000" b="0" i="0" dirty="0">
                <a:solidFill>
                  <a:srgbClr val="222222"/>
                </a:solidFill>
                <a:latin typeface="+mn-ea"/>
                <a:ea typeface="+mn-ea"/>
              </a:rPr>
              <a:t>str</a:t>
            </a:r>
            <a:r>
              <a:rPr lang="zh-CN" altLang="en-US" sz="3000" b="0" i="0" dirty="0">
                <a:solidFill>
                  <a:srgbClr val="222222"/>
                </a:solidFill>
                <a:latin typeface="+mn-ea"/>
                <a:ea typeface="+mn-ea"/>
              </a:rPr>
              <a:t>转换函数，课件</a:t>
            </a:r>
            <a:r>
              <a:rPr lang="en-US" altLang="zh-CN" sz="3000" b="0" i="0" dirty="0">
                <a:solidFill>
                  <a:srgbClr val="222222"/>
                </a:solidFill>
                <a:latin typeface="+mn-ea"/>
                <a:ea typeface="+mn-ea"/>
              </a:rPr>
              <a:t>P59,</a:t>
            </a:r>
            <a:r>
              <a:rPr lang="zh-CN" altLang="en-US" sz="3000" b="0" i="0" dirty="0">
                <a:solidFill>
                  <a:srgbClr val="222222"/>
                </a:solidFill>
                <a:latin typeface="+mn-ea"/>
                <a:ea typeface="+mn-ea"/>
              </a:rPr>
              <a:t>教材</a:t>
            </a:r>
            <a:r>
              <a:rPr lang="en-US" altLang="zh-CN" sz="3000" b="0" i="0" dirty="0">
                <a:solidFill>
                  <a:srgbClr val="222222"/>
                </a:solidFill>
                <a:latin typeface="+mn-ea"/>
                <a:ea typeface="+mn-ea"/>
              </a:rPr>
              <a:t>P18</a:t>
            </a:r>
            <a:endParaRPr lang="zh-CN" altLang="en-US" sz="3000" b="0" i="0" dirty="0">
              <a:solidFill>
                <a:srgbClr val="22222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994587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2" grpId="0" animBg="1"/>
      <p:bldP spid="13" grpId="0" animBg="1"/>
      <p:bldP spid="17" grpId="0" animBg="1"/>
      <p:bldP spid="18" grpId="0" animBg="1"/>
      <p:bldP spid="20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标题 1"/>
          <p:cNvSpPr>
            <a:spLocks noGrp="1"/>
          </p:cNvSpPr>
          <p:nvPr>
            <p:ph type="title"/>
          </p:nvPr>
        </p:nvSpPr>
        <p:spPr>
          <a:xfrm>
            <a:off x="1434480" y="130697"/>
            <a:ext cx="6419056" cy="844493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字符串格式占位符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91</a:t>
            </a:fld>
            <a:endParaRPr lang="zh-CN" altLang="en-US"/>
          </a:p>
        </p:txBody>
      </p:sp>
      <p:sp>
        <p:nvSpPr>
          <p:cNvPr id="6" name="AutoShape 4" descr="data:image/jpeg;base64,/9j/4AAQSkZJRgABAQAAAQABAAD/2wBDABcXFxcXFxcXFxcXFxkZGRkZGRkZGRkZGRkZGRkZGRkZGRkZGRkZGRkZGRkZGRkZGRkZGRkZGRkZGRkZGRkZGRn/wQARCAEsAYwDACIAAREAAhEA/8QAmwABAAMBAQEAAAAAAAAAAAAAAAIDBAEFBgEBAQEBAQAAAAAAAAAAAAAAAAECAwQQAAIABAMEBQkEBgcIAQUBAAECAAMREgQhIhMxMkJBUVJhYgUjcXKBgpGSohQzobJDscLS4vAkU2NzwdHhFUSDk6PD8fI0NUVkhLPjEQEAAgIDAQEBAAMAAAAAAAAAAREhQTFRYRJxIgJigf/aAAwDAAABEQIRAD8A92EIR6GSEIQCEIQCEIQCEIQCEIQCEIQCEIQCEIz4r/483MioAyJG9gMiIK0QjyxMmbTYtMsmS5M9S59MrZTfeH1RxqoGlMjo77Nrdszy5nnVVtfGl11rRB6sI8uZLdNgsoNKe+Y9u0aZfbKPS8cZ/tFttzq+JXRtGl/7rw/w9qA9WEYJ0hPs50shWtPOzDzdqqxPEIJeFdEu3rztd94Oat2r1oDZCPNDNhmfLZ3ItiXvO1X23dvnWOy8TOm0VRLR/PXbT+yYct/i1dmH0PRhHlvPf+lSuHROe6v9iumX+1+WJjEzUKSW2d8wSbX1WrfdxfJph9D0YR5/2mdQ5S/NrOaZk2rYtbp9aJDFO02ipVNossi1qi5Qb7+DSSNPZhcDdCMk2dMSY9AmzlrLY77mvcqQM7dI1c0VfaZrl7V0+eQNY+iy7Vdwvdb7sLHoQjzFxUxElKwDuUkvU3apdlZrc2alY6cXNtdwJdstVmkZ3Ojubbc1z2a3XWtq0wselCPMnz5wUTLclxdiJL4mVBN4q9/LG+UxeWjEqxZQ2itufp6IbFkIQioQhCAQhCAQhCAQhCAQhCAQhCAQhCAQhCAQhCAQhCAQhCARmOJXIKkxyXmpRQu+UaNvdVpGmPNMh7lZpbuu2xT+bcK1s1tHPL/NEm1ahiZZaUpuVphZQGFCGSlVbqOfqxNZyPNmSVqXlqrN2dVaCvXl+Kxh+zziAQthUzXlKWuKMTJZFZuks6Nc2q1TzRdhpMxJrzXUKZktbs+e+Y1vuhl1QubFq4mUyO+rQ4lsKC64uJYNK7mJ4uzHRiFZgoV7SzJtKApcCQV33b9N1tvijI+Gm2oUAuZlE1cs0E/aq1etRX4xMy5m0DLJMp9rqmJMGyeX4lBud2Gm3Z8Wq6FyNCYhZjLar2tWyZQWNQVNDW75lWLG2baGK6uWsY0lTNrLZZRkam2tswbJ1oeFQeNjqu2a2xKbIZmmOqi/aSGVsrrUZbv55oZoXlJDuzUls9hlt2rOy0VSxhazAioLLLnqLe0uqu5Ty9qMpws06RKVbVnXPf8Af3OGty1ahxXcLcMGw8xmZxJ2abSW+zXZXFVlW9N0qqnVa3zRB6LGVclzJdyZ6t3L15RW8nDhWZ1VVvM1syBeRaWy6aaYxfZpqlLZXQnGZTIKTWa1slZLRw7KPTUlhUrbmwoe4kA+9S6KKAZC4cvTzNm06Tp4unVEneU8l9qrbOmraC2KwjjDpJ2QmeatZbqLkOHtavDFH2acysEAlS7lZJUwmYpolM6PkL6Nbc265oZFtuDVE0rbiLLe0/MsSaThaiU0pdzTPDvVWrnzc3aij7NiKSGul6BI02tpsbVbri3EyHmujrns1JsytmMHlkI3cw+qILAMPOuW1dLPpNOWspm37qfTASsLY6hZVmm/MdHDnXlytjKJEy4tshL89OnbWq6pbXaO1VvltitcO7ojCTYuylKQjJdMa+6/dZp5dpbqa2A9JZcq0WqtllmXZ/iiBTDB77ZZeWLsqFgEyrSu9aFbm4Y5hw6KEdLc3aot4S+V1mi9hqa3TGKXKaZfbKC0xGKba5alrMWztaj2tNsXWIHoKZM1btLbQL1etbv5YiUwwe8iWHa4VJAJJyag6+VuaMbydhLvostpcqTZ4pyXacv6zg9sHwszRam0exas2zKl77nvVxcBXUuz1RM9DYFw9q6VUUeSt9OGvDv3NbHJi4biZUYyEut5lVRcNNfljNsJikFpKzvvtJK2pfO2gbPoYcTLqXTEGw893djLFSuIWq2BSHUhKc53C65uLhW3hZ6GyY0tJYmbJ3UFp2gLpyuL5uufzQWdKlolymQGcIiNbcWdhuCFsqtEnRvs7S+YyWT3ikcnS2eUirvWZJb5Zi3fhFzyLXmJLtvbjYJ70dvTVqXTxZjT6eqKp6F9kQt1k1W6KhaEEivpHwjzpkh1lP5pUslTEdrh59mdc+1RuJmbVdphcj1dolt1627rrhaD1ViO1S9kJpYiuWNAtrFgM6+ExhMh79p9nFm0VthcuqksrtKVsrXlblF3FEVw01aXS1ZbZHm7uy81tn/w71tu0wueh6RdAAS6gNuNwAPoPTHblIrUU3VqKVrSnxjx5qCUr7VJeuXP2ctnUbK5yQFrpN3Ns7mVtK6Y0S5ZM5EB0BJc6aleGaqhVBHRdk9vaW7mhc3Q9KEIRQhCEEIQhAIQhAIQhAIQhAIQhBSEIQCEIQQhCEFIQhAIQhBCEIQCFf564RVNlCaF1PLZTcroRcMj1hl1CvLDOlZpWKOyJcFmSS04nLOjTP3I6mJtaaJtbRMmBW5QERWtNOmlzL2qNEmwkoqFDTEAl7M2tQsuZo2WeZLe2EzDBlsXhebtZhJ1dHDlzcLauGJkJ82auFadKVVfZ30mV06eoDevZa2KcRiXlMfOIlktXCFdU7PV08vh4Y3TEWZLeXna62xXMw6TCLme0U0V0N+H5bbuaAzDEzL5vDbSdbchs812X/SXfpPpi7DTXmK99aqQNSGW1GUNmnRvtVuakDhJZJuLsuq2XUWpcNVtBdVvEzRZKkiXcbnmM1tzuRcba9QVaL6vTCL2Jh0LmXet9K2VF3tXipEZzWSZpUgMstmG7Kimn4xZQVrQV6+mKZuHWa1xaYuko1hADoTUo1Q2W/htbOGaHFng10nKasnf4A138MVS8SBLW9TfbLb+82vV338XzRacMm02lz8QewHRfS27d1eKI/ZxtJG6yQptPPd8FWxeL1oDuIeYjSLQljTUV7uLfy8v7sZziXWdnMl/eNL2NpuVQpKzC1btXattt4Y3PLWZbdXS6uKZal3eyKmw0t3vcu3FoZtOoZ9F27xWrywzeBjXFTihvdZecqsx5ZXZq4Yk2k5pVQqu2nPVGzDTGmy7mYMVd0uUUVgrEBgOi4U+qI/Zlo3nZ1zBVvu1KoJou60j1la6LpctZSBF3ZnPNixNSSetjWEXeRZCEIoQIrkRWEIBCEIDhANKgGmedDQ9YhQCpoKnf1n0x2EAhCEEIQhBSEIQCEIQQhCEAhCEAjLizOEktJJuTUbaBiozIFRbXd2dMWNPlo1rEg7hkTU5ZCmrpEVHF4fcS1pqvA1u5SRu8YW3iiTVUqLTGnYWU8tpitMt1JaH/nwxzC4lp7BAPu0UzS9AxmMAaKo6Fzuu8K9qEpZe0mSGmM+WhGY2qhtyz1XqdV3Ly2xiw7Az5bLLszmrNbfW1mCEgG7UktmZm5rWt5om4HtwjgIO41/GOxpCKTtHWcqm1gSEborapFct1dLRazBQWYgAZkncIpkBqPMavnGZguWlQaL7WADN6fDE2qKu7zErVUaXfTLiUi5Xy3qW5bY0EVpmcs+qvpjNMDLcyDOWyzaCpJVq7VadJa1mXxFY1A1z9sICEIRRw1pkaHd6IrmMyAMBcq8Q5qGmY9WvDEzQsB1au7pAr+PwiUByopWuX85xVtWPDJmMu8NWWAR6C90d2S7uTI7PKwU7qbvDwxbDIp2jsuiU127XRVB7yLm39lY6izSrbRxcwA83UKm/NSdROY1N1cMWwh+jE7TpC33Gct1tlq3+7wr610U4eZi1283FEWIPu+YNQNkoLLTlVrmZovxUh5qjZuQVVxaSwV60IrQ9xX2xkk4cvdMuZnRV2erTdThzuXTxKzarW5ozmxpmNizPkrRZcpwQXQhqNQsaghW3aVt5uK6N0ZgGm4fiuelwNLNVf1qRF6sGVWG5gGHRkRWLAlFTO11kul2Vx7CmtD3nsr80GvZrVNq8zZXeqv7zRNVVBRRTp7yesnpMUSHpr/jCEIBCEIBCEICtyylCDpJCsPWIAI9U8vfFkUz1d5Z2ZteqsMhysDTPTVoql7SqspLLW1quTu8LjQVPKrNE2Jz2aW8lwzWmYst1AqpV8gxyyKvbq7JaNEQdb0ZakVBFRvB6CPzeyIynuWjGrpomdGsAV9jVDe2GxbCEIoQhCCEIR5WOmYhHtE1ZaMt8s2MWEyVns6g2+c4tXFS22JMq9N7ipt4siOgEg1oT1Nw+2KgcQc6S0p0Ztc3cRbYKes3h7UpLl5Up2BBZFYg5EEgVqIti+jNLMyYXLO62zWFAABQKotqRmFNWVl640wOWZirbIaBPOE5aKEDvJrbSGBbCIqWNbkKekjMdeUSgEIQghCEICqYuVyorPkMwKkV6/wCd0VSxc1Hw6otKhqLQnpFOIZU5eiNUZsXO2Eh2AqxoiDdVmyH67vZEntUZuElTRU+bmLdbMl1DaumPFwmCGNM2dtWlS1mMibI0ZredvW5ezHsvh2mYVcPtSptQX0DNpoacvze9HmvKxXk0/wBGmpMlz5i6Jo/StGZ54GjCGbJxUzBzX21stZsqb+k38LR6lG6COnI/5jd8rR5sjDTpc5p8+ZLbETtNQDbLlqOBM7SW7TRttmy81czVodDWhvdyu+ZoohPbJF5r0anFzfNTxRpBB3EH0ZxUFsVmNNo2ZOZ1E0Va9S1C/VHTLWqL2aHouy/ePFFyJMVRXegyBYnpNo6eaCAKiKNwVR7AIFe80pSmVO/Pi3aeKOKHVVU0e0KLtxagoTTo+aLsWQiAcdTL6w/lfqjpYUqCOrf+FYAudT1k/hlEoAUAEIBCEIIRwmgJ6qmOxFuE99B17yB/jBUWUtLZOtCvxXpjzZM+fh3lyMTJrtJlgnJwsxAOfXcPloyx60Y8ZIE4STX7uavRpN3m881y1XcUT0MRtZNZqOqy1Iul2jzjMQv69Vyxbh5gmylYKV4ltPEtpoK+sKN7Y6XDSnamahgV6mXoy9EU4NFRWsus0qlxJqFBBcHVXaHVxdldMNjUObLpp6chEoiu4nvb9dB+AESihCEIIQhCCkIQghFGx2dTJYqa3MGqyvX06veXh8UXxB0DqUJYBsjaaGnSKwVmmTVdJLKWu2irs1cDWKm12ozUW33oswrXSrrSuuZWvM151e9EZ0mXsdK27IBkK0uWzMfq4W0tzRpG78a9ffEzY7CEIox42e8mURLU7RwwU9AbIAUo1XYsLV9aLcOk2XKRZ0wzZlKsxA39Qpvt7URnYfazcPNDUMliw37jS7dvuAt1dbRpiZuwiDosxWRhUMCD10PVE4RQilg7tRZgVFoGoKuW3kVJtTLwtvjs2YyFFRNo7mlKgBV5nY9S5fFYrUte6obmZg8x6aE0qtoFbi9Fut5a6ongmZK0btEcT1mfTW2K7JqA3O00UPBbLZcuhQLXi0ylPFc3vN+HCoiCC2cyqxstzXPQ2Vu88wua2AnJYslTta1I86FDdHQgtpFsIRQhCEEIQhAIzuEnuZboJktN9eHadm3rX6YtdiFoCAzaVruuP6+lvZBECKFHpJ626Se9oKqQyZF0q9ZaqRajNuqBw3ng9XhjLjTfO8nouq7EbTuKoh6eHTxR6UeXPlr/ALQwVtV0z30nwW/zbEG+YWUq2mlQprxaiBUHV8sdM2UtbpiLTLMgZ9XpiLyRMUq0yZQ5ZEA/qgFmS10BH7vu/wB5a+7DIlUOy2tVRryzBrUDPhpzeyBIExa8ykA57wa29nxfNFeHBtetR5x9JpcufDlp3al8MWTRoOaqV1qzcKsvX3drw3Q1YshEJbMyKzLaxFab/QfeGq3vjk19mhalc1G+nEwXPu5mi6sWRCiMTwkjfShINOn2RASmY1muXG+wAKg/aPvNHdkoNUJl9Gm2h7yCN8QTCgbiw6N5I+B3Qo3Q3xH+Vvf8Yzl50oa0M4Z0dLbjU6QyafVuX1tMUzcXiFU7PBzL6E6ytiqOsg/TxfNC42NpLdm7Mbj+OcC4FLgwrluJG+gzEVo05kVvNm5VbmWtRXPip9UVTZk1bVaUW1j7o1rRfdbj8NtsLGq5csxn15V+McJDW0IIqD1g5VEVLiZdQHDyruEzRs1Zuyvfn2Vi61d9q137hWvXASjhAYUIqI4VXq/X/PRC3qLfGv70UFVVFqqAM8hkM98dAAFAMh0dFIrNwdFDGhDE7q5Up0d9sdZXtNJh3b7V+P7UT8GaXjZLzVkqw3W7m+87F1LOCNseUMEizb5uVsxZweWra2A3PxUCnVb36WXhj0BOlEAhxQ0AbcpJ3C7hhF7FsIQioxzZpM1pInbFtmrpwFmYmZUUcNUUWNMti8uWzDNkViPSATGXGTcPLS6asqZM5JbW3Nn0V1eKOyJ090BfCsi8trLW3oqr22RNq2QitJl9QVKOtCyGhIqMjkWUjfq7miyKEIQgjhFQR1g/qiKAhEBNSFUddaCJxVKraVPK7qPVuNv0Ww2q2EIQCEIQCM/2lKmqThaSpOxmW+moG7xRoime5SWSvEaKKbxXeR3qKt7ITYpUia7Wk0YBmcZNs8gqDmTaam5WWLBNAXzUpmXcloAU5d/R420xACbLUJKtZ6XttP1ZdkcPqxJdpJVAzK4LANQEFS53g9Iqeyu/s6YgiZeJJL7brYS1UD3bibTlpuZW7URkrNScqswoyPNZBTj83xtXWeLVpWNsUzJdaulqzRQqxFa0rpPdmV8NboC0EGtCDTI9ND1H4x2M2FAsZgGFzFiGWmr9v1u6NMUIQhBCOMQoLHcBX0UGcdijEEiXaBW9kQjcSrMA4HfZdBSWHc7WZT+yXsr4vGw4uzw+KL4groclNKZW7mFOteIROAR53/3T/wDV/wC5Hox58r/6ji/BJkJ+1EHoRB3CDdc2dFGZJ/wHiicUKCcQ7ZWqiqe9iT+Cj80UTloVBLGrtRmPRdQCg7loIjOVmVQoZhcpZVKhmUZgVcqtK0u8N0XQhqhXKdpiXMtrVZSK14XKmh6d0cnCsqYOtGX2kUAHfWIK6y3mI7IuraLnTS9fxvujkydKV5dXy1UtNdWVvt7PiiC9QQqgmtABnmSQOkxKKhNQ76rvFSCFPvcP1RMMrcLL8YuBKG+EIBFVKzq9lPZrbf8ARFsZ1cKZjFX4zmqs/CLeQM38UB3EYdcQqqWZCjK6MtLlZc/1xCWZyTbZ0zaKwASkoKt1CTnVmB+mLxMQ8wG/JtLCm+oNrCKMS62Iyut4mJZuOpjb4smDeH1omORqhCEUVPUTJJG4lkPoKFgR7U/GLYqmGjSMstoandSsuYB8xIX2xbDcioTpTMFExLjXTXVl9XiibKrAqwBBypvrFcwSlQKyXDKiqjO30Bm0x2WCqG66lWIDVLBegGpZom8jmyCVtdpaUNRkQPECeA/Tn2orrNy2Ts/fMVbLfpf80RJmzNWzNOJEJ09GqZxNWupUlrEkxF6qBLmbQgaGVpdvz9Fezc3hhgZ/scxp5mzZq2g31QWO3XqrcgoAultVsawXHAwmpXMVFy+q3DX1oqnyZ06W2q08iS209HGzpr+W31olLYyQFmrLSvNLutLU5st7cva/NB13Nw2SnaZKQaDT75l5Ly2xNHbaNLcrWilcipbIlqVLVt8PvRxnlzOQzadn/BqqtfVa5YxTZs2W6NZNAUghbTNa1mUE1TTpS7mZlqvai8D1IRVLnSpqqyOrXd4/msTDLnqXvziiUVIaPMU9LB1HhKqCfnDRbEHUsMjRhmp6j1HubmgJxltnLirgC0mYgU51tdd1Qdyb9S8THVFgmPzSZnumWVPeKzFanrKsSWYjG26j5mxqBsum3iplEFkIpaeiuUIauQrSqiorvji4iU9LW3sE7rur/wBYtwL4qaUrTBMarFaBByqesDpPrdUWxXNmLKW5q9OQ6aA/4dqGNiMs6p395+wvwix1vVlPSCIrkKyywXHnHJd8+b4L0aYuiaFcpw6ipF4CiYtalWpmD7axF5yqWRdUwW+b9bh9ni5YoxNGNspm2+WSM3/Us4E5bm+qOMJqSkEtLZ08qsx6l9npqzFjqNoBVeW63TC54F2HDUm3W12m5aWjSvD/ABfKsaIiihFCjo/Hv7y0SihCEIIRRXaTRQ6JdSTTJpmYAB6bea3mi+KpOSW04GZPTaxAPw+q6CplValVBpu3VHo6ohYy0sfKuYmVYEdxrcD6zNFcxTMmqm0moNmzebIAOYGokM2rltZeaJiSLtTbRKZI4DUbrBP85xAE2mTKa51s84tRTq1dI4l6Yx4Ng+K8oTKj7yUnyS43IqgsVAA4aUovWSOu483dGDAIrjFOyg34qdq5t46tWmHQ9IkKCx3DOKCrSyswKWJuE1VyJBzDUrmVyXtWxJpbU0Od68epcj831RK5xxJ8h/HO35YbHVdX4Tn0gghvaDqicUOVYi19nMztrUXUoTkRmI7Wf0JKpmPvGJr0H7vd4fqhYm7KiliteEUABY1OQA6czFEwyWUPbLfPpCcvp6b7V9aLJcorQzG2szPURu9ReFB9XiivZEzy6tRAV003uAe+3s3aYZF6LairlkBwgBa06AN0dKK2ZVSRnmASIlCKK9mOhnX0M36jcv0xxlmihlzB3iYoYU7rNm1fWui2EMCstMGZVWXM1DEMN+4EWn5lhKAEtKdV3xzJPe0Jv3bDtCz5tMWAAAAbt3UAImwjDjwux4VzZQeAVW7h1jjblt1XRujFMwo+0S8Sq3WB7kJJuY7mWptBXP4wnjA0iWlKW09GW/py6YbJehpg3fpHP5y0JcxZgqpOWRBBDKeog7osi4oZnUh5S3tZdcS5rqUixa03se00aYg/L66/vROGxUaLNqxGtAq1pvUkkDvao+EcmFiyS1Nt1xLUrVQOFTw382q7Tdpi0qrCjAMN+eYjMA0pxctZS3WW3FlWg4l8PKy8umINIFAB6B8I4yq41D+evLV8sdBDCoII313iOxRUZbU83Nf/APp+f+GIiYxWYtqmbLFCoItLEVU78g3ZbVF8YjLabOm5NKW1UvA1Pb9P0xJ8E1OImE3LsFU0ytZnzGdKMoFLl9b6q7cQdla0y2l01XdLvVXQy7+LVbyxZszJBmtOc2jOpYrXVU213Vp6tsVS5QmXbPETdLNxcu/3fp7MQUtgpdb5ZmySzGqVQXV7NQyeLh+WIHCO0uYlVaZSgyEnZq2QbIMswfm1RuKGXLNXZ/OpSrN21077vq1Rc1omITvYMg6ieKh9gP1QqBnlSl2SGS4MxUVQ9WsLKtNS14G5lX81sXypm0ByKuhtdcuL2Fsm4ljNsdpNmTZb7PVZVV4std3b1xdLkWzWnPQuwVarcAQOkg7ujTqtpxaosWNEQZFfiHtFQw9BGof6waYi5FhU5Bd7E9yjUYyzsTNUjZYdn1Lqa5f8OXi1MsMbF0wFQpVFY1oarVioUk+KrUC+2OSlJGuVLQ6eFQNVP2fzR5P2nE/amlKn2ieVVpeqkiXKYcW7m9bh5o1pjMQsz7PipKyZswNsHBulMwHCTxVqREGwJV2Vpsxsl01t/IOaONLll0W3Nas3qsrLxcWqII52oJUgkCVMFVNrA1Q5aiJlx+K8NsXKKzZrHfoQdygFv1sYo7LOgL2NB90b6+jVGUTExrBZe12aO10xSUW5dw8efhtiycpqU6J9qHuyN/8A0/d0xpVQoooEBVJkS5ClZa0rmxObMetj0mJTUMxCqsUblfLS3t/nOLIRcUK5YmAETWVjU2sAc16Lh2/V0xZCEBwkDeQOjPKpjsQeWsy27oJ9ukxmWUJU372Yxa5qdQAtqc9y3fl4bYk2NRORpvocss4jKWyWi92fe3f3sYzpIVluWbMz6T6RUZW9P64wri8W7z5WEw6vsprqZkx9O/hpCx6q1Mx26AAlMqkjUT+IX2RNjap/nf0R5+CxLzJuIkz0EmdVZmzry2qty/8AtG5zQoTwhsz1ZEAnu/hgJKtqgdQzPST0k97GrRh8l6sIH/rJk5/R51v8o1zmtkzWrSktzXpGkxR5PW3B4f8Au1P+MNjZCEIog9NK0BuYZejMn+fDFMwzJZOxlKy0BoABVqmuY7qfHm5bhm53aRb0dO/0R5r43EzpjpgZCzElNY82Y2m7wxBuDzglStW1ZAd2muf7UQR554pKpUM2/m3gd+em6KpGJbE7SRNTYYiUVZkrcu8MGqORubVGlJYlXNbcznVaAK/ju96HsCozMQHUWXIRQmlGuJAyody/vRrisTUqVNykUJDKRSu7PhO7laJBlbhYGnUa09PVAdBBqAQaZHu9Mdy64yPIALPe+o8vp3b+tvlipcOr6dtN5iGzWpvN243aSbbW+qFyNczfLXxXUrThr/DHQ7dMpx0ZFSP1xyg2o8Ev8x/gi2L6IGYOp/kbr9DQEyWedfj/AD3xOEMjOqss924lmqurLTZy+hq8XajRGWagWsxprKu6i5ULmWtTTfaQPi0VpKWabhNmG2n4gd93L+aJ4NMxtcvSzcT6adVvh7cSv8LfD/WKRtBiBfaU2ZEtvaCwYei21u6NMBAuBmVf5WP4AN1xzar1TP8AlTP3I68yXL45iJ06mAr8Yyv5RwUv/eJfuVf8kLjsdLbOYjS7wkx7WltLYLc1ddSFz5bbrW9aNkeY+PRwNlh8TNIZWAEphW1gd5tzUal92Kx5QxTlll4CYtp/SFv+2jfmiWPXiq47a3lWXn61345fzqjzhM8oPzy5G/8A3bETP2I4mHnTZjbTG4nhXglfZ+14IfQ9JmF5R7bLLtW45/sjijBjMSmHk2YVpW2muspdS6Wbm92Ot5Nw18szNrOa79LNdtyt320rE5vk3DPKKS5ayX5JicS5wGSb5NeXKecmLn7dVvZmfS9sTkYmVMkSZm1lo7WXy9p+kV1u49XBAyPKk1dhNmyFl0saaldoy/xR58zyekud/RgHlrk+3UtK2mem8BfzcVsQfRSDo8NzsviVmMSmXWG2vu0u39/TSPmqYdG87LxGAbtSnmFHz92zw6Y07Cawuk4yfN9cy5qbuZdSUXxN6qw+sD0JZEyZMlKQttrcRLWe4d9eJmmM0XfZz1y/WaXe/wBbtwx5gXGYdvNzZE+ayC7zL32+4eaJHys8pP6ThmTLQyMHS7s/2cBCY64DygZjXTUnSVvs1TJdp4rYkcQvlHF4ZJCts8Odu7uKerbF/k/WrT7pc2dOo0x7xpz0y1ADMAo5Wt1RDHX4adh8bbpQ7KdYP0TdqCtuIycFaBrcq/3soCvXvjrS5gLM2J2YalQqoFBpTIvc26OTaPrVhqlXL7jbTT+1bBpmGl3NQMyipa26n/E4U95li4RGYivs9m20tdXbzmuy1uH1vqi5MQjzDKAatt3wNGU8yPLOlla2MYw5xDiYsxpSIZtrS3XVteLwxfh8M8gJ5xWza82G5lqbUuL7pfvRRshCEUIQhBCIMivQstaVHsO8ROEFRVVUUVQo6gKD4R4crEr5MmT5GIV7HmNOlTFF1yt+7/PLHvRSANu11brNHqMRdTlrVbonQ83BzGxuMm4xVtkpLEhKgXMwa4/z6seuQGBHWDHln+iY8Nuk4yinw4gbj3bQfVHqwGLFOy4PFbrklTPatumvs+qLsMP6PI/upf5Yx+VhXBzPEUT5pix6K0Kgg1FAe4ikNiUIRCZW0+Ki/HKvu8UUEGnvYlj7e/py0+rHiycT/swzZGJSZbtXmSpqLcsxW/dj3QKZD0QiV0PDlri8ViJuOw5XDrYsuVtZYO1QHu1IG7Xuxq+0Y+V97gxN8UiYPyPHpRVNmrLU9rlTK79fzNAYpflLC3Ms1mkPU6ZqMv1UjaplTqOplzPELW/HoiBVmRZWyU0tBMwXIFpvHbLZ6bl5rm7WGZgMLnNmtLkf2kq+T/3ImRvxE2RJllsQ6omW+vs3aq+rGbD4rC4iYww05bznYyMGp00rbXddp96PIw/2Z/KMvz74mVa2y239d0xs8qKi/ZthamK2y7Kzit5ju/NEueR6oExWZtDXUrmV3CgoKNl70daYUUsykD0j2U76/rjxnwnlh/8AfV/J+RIqbydiVW6YsqeaqPOTpx9mbqvzRbHtvi8NL458pd/OIznyphM9m0yc3ZlSpjf4Rjl4bESuDC4L/lzGi8TMeummEX3J26FibYybM0y/J8+Zu+8slL9cYpuPm4ZtmVwuGY2i2+ZOZR0VEsWi0H3o2CZ5Q7eB6el/84q8lLKaTMaYFbEbWZt76XXXRM3yI0xeIkjELjpTBTd5mSuntG6YbtKRpHk9W+9xOKm+maV/JbGbDKn2vygmH+7sXh+72tvL+1HqJMdlVhL3jtf6b1MWBnTybgkP3CsfGWmfnjUkqVL4JctOjSv+ULpn9WPn/wBIi00qNSqu/wDSLFwLGYKCzGgH/iK1IebcqnJCt5DC7MdfZ7X8UYpvlDC/dNNVWO8obwoFCDVN55bf5aX+0pX6GTiZ/qSm6oXFjXPxEnDrfOmLLX2/+3yxll43D4hlbDzA7DS0s1RipO+j21tIu5t7RhR9v5UX7VK2XmP6PLm28Xx9aJ+UVVZ+C+zWLitrpy5ac9OiIPUAms9zBFFukZswJOfZX5W0+9EpjTER3qhtVmpQ50Fab+6Mew8o82Nlf8PD/wCsDhMTQ3eUJ3uy5af4Rc9DbSZTJpfXwk+3jjGsiZKfSiOPvNplcszwq/a5uKK0wAdE2mKxb6V/S29HoiweTMJ2Zr+vOm/vrEFjKLbZzy5crm11ab67OFWlOK266PNmSsHKmTHw2LXCzLeSYuzb3I9BfJuBX/dpfVzRknjC4aY2mWiKisktJUt7pt3Db4tOmIMeHmYjyhN+ztiAqKu0mzJOlpnh93sxdMw/2LGYJ9pMny5kxpdk3Vs2YcsJWExl/wBsltKw81tOyYcSb/Oct/qrGiXKmzMRLn46dI81VpMmWebt/wA80QaZvk/DzGvRWkTP6ySdm1e/ljz8YcdIlbB5suemIZZKzLfOLHtCYp3XH0K3+UeN5TxUmYv2ZVZ596bPO22Z/PFdbGpqhGd5K2GGLSsRN2kpGbUfNsvNReTKNeHlGbhZcxaecVGtYXdPj06dXCsZnTylO2eEnTZVswedeXTabP6V1eHij2pctZUtJaCiooUDfQCJERfAzg4ldIlpaAAOEc7Ddf2LX+mBfF1PmkpqtzX3a1PNzLqti+bL2i23FdStUb8sx+MJaFLqtdcR0U5VXrbsxodQuRrADVO78DE4QihCEIIQhCARRN0Mk2hyIln1XYVJ9UgN80XxVOFygVHGpoTS6jBra+z8ITwqrGYf7Th3l8/HLbszFzX8dPtjmCxH2jDqzfeL5ub4Zi8UaFcMbc1bPSR6Pdp6rNHmn+iY8Nuk4zI9lcQNx7toPqiC3ylnJlL28TJWnaF1SB8OWNaVRjLO7Mod9R0r6V/KYx40XT/J6f8A5O0/5SNG5wSumly6lrlq6j3Nww3MicVMwvXJtALZCurh/VdFcx5jbLYsql7/ALwV4V+bS+ni+aK5LNJ83NGshWFpLbQk0bN7c7zdbyq0BqDodzCu+m4/A6onGGfjJErTiLVFOGqu93qJq9WPOY4vG6sPKnSUromPNeUgWvFZxOfph9dD1zPLOySlDW8cxqiWrdndrNOz80Y3xeFlEorNiJzPcyyRexYEdI0gLw23cMVy/JbABZ095qVJ2NWlyszq3G57vFG2XLSU4SXIRAqlvN/T2WrS7iuiDPd5RxHCsvBSyN7ecm59OWn5omnk6RW+eXxUztTiW+mNm0XqZfWVu+M5mypeoYyX2fOurr6ONWr713agITcPKmq8mdJLJdfKZAdN3qcFr3aezHMJgMHIbayQXfcHdizLvBoDuPLA+U8IvFMDNUiksNMrlluG5vzaYqOLVizSMFi9plr2ey+p4fzyPVitxVpQ6L7j6FUkfXbHnLM8rE/cYZR/aubv+mbfDwxFpflEzNWIRbU/QygWW7o84fDFvHA9eK2my045iLv4mjzfsi8WIxWM6/OPs5f0cA8LcMXDA4CUAxkq5bIF6zGdt+VS1T6sBJ/KGCT9Ojep5yPMxAweKe+Xg8ZMfty02X549hRLk1JkS5SDnW3IdN1AtPqWNAIIy3H2gxKmeR4suTPVNnI8ny5Xim4g/wDbiSyfKCvb9plYdJlW83L2i311fedP0x7MQcKVtcAq1FocwamgBHpMPn0eacKtvnvKM9/+Isv8kWS/J+BYX7Pa+KYzu3tv6fdjcstErYirdmaACp6zESrISyaqtVky6qVU9fraYtCnYysOweXKRUpa9q8Ori/ejUCKVqKZRXdN3mWtOpW1fiFX1tUUojtVHZarayyyodUU3BakW1OXu05oDPisO+KAWZJVlULq5w2q+0grQcMVYXBfZdaSFMzIXObm39Ze1Muyrao1vhyqg7d1RR1eD07q8vagMOzoh27cr7jq3dZu/nwxBtFenf8AGHQYolSzKFXmXE0rvC52gAVPXyx12mM1koqoFQ7MpahNKAUdc6V7XLFEpZBRKEcK/qiyM64dZYGyOybpZQtH9cUt3+q0YJmJxMx2k4V5cxlrtJqobJXvXte68tvvQsa8TixJIlSl22IfglL+Z+wixRJwC3Gfim22Ic9dEl+BM+XtRZgsNLlIJtFmTZmpp3E7XDtH8q2rFv2VaC09N3Xq+MQceQAxaWooQa9LXA1FpN1Lq6m5VGniiK4U2Wls9PEA3DThbj0nSuqKkRWYUnupmNduIuoq+PdQaW9aNKSGWYXLnwjPh76nfDfA86Zt8Xi2wbTjLlyUV5hl1Vpt3D7IzTMDKwWJwzL5yXNZpXnOKW1ONf3Y9HFYWbtfteFmLLnWa9p93M9aPLvxM+ck3EzVWZh5iqklErx6vabF83xLEnoe5hpIl7RrbWdt1SVtQabK8jdnlaNUZThy2raMhrdu3VpX8f1xS0pUbObMrmvrOyqF59623dnijWR6EIyLIcipmEEmvSSF6BvyP7UaEWxQtS1OkxcicIQghCEIBCEIBUDp/wAzEJio6lXpafwPWD0GIzJQmUqSKXDLpBFDFIkqgCXTG3NnRgCrMbjXTzW+qF7MSbVYJIVQEd9PCXJmU6M6m4huZbooxMsYmRNlNpmJrVvEtbXz/eji4ZHQNKmvaWYk1zoWqQO9Tp9Ut2op8poUwMyxm0U/5bNqT1Oz4Yma4GJfKMmdO8nvNe0yxN21eFXtt6rdX0x7zTZSJtHmIqUreWW3u6YyKmC+xjKVsNmOzut/Pzdq6PGwXks4uSk6dPmhakIm+iqcuO5ae7wxMxgei2ORpo+ySpmJ4tXBKV6U43FtKcUQmibM/wDmY2RhU/q5LLf87xOV5OkzGuadPnS0JVQ83S2Wrdatlez80bEwGDl8OHlellDt9d2cP6kefLm+SpH3YM5+1Y85296NX22ZTzWAxXvqsqN4VV4VX4f5RKNUPOD+U/6jCyv7yY/7ERXD45yzPjBLNbfNSV6O9+8x6cRQEKK78yabqnM07oVnMjAPJqfpsRip/rzdMTGAwMoE7CV3tMF+fv3RuigDasHqdmtbV7TV4m7uyvvQ/wCCMmQktdCmXm2XdX3ottbomH3hX91vqiyEWoFJZw9t0vhuNag76DLVlkfhHRtA7MVUghVFGqcqnpC9f4RIKtzHIk06AaUG6OGWnQLek2Fkr6bCtYmQLVFGltTduVgfYC0QUSg1wRlPqtQV30FLQW5rYmy0U6mGRPEej0xMVoK76D4wEDMl7mZVrlr01yPbt6Ighlq2h02bjIX83h5fWi4gHeAfxjPPlMxlNLEusti5DDiFpFtQMrq/+0MjTFczco8a/gbv1RXLMmaD5sBlNGR1AZWOftzF1y9UdZLDLsrxcN7W8LessNC+EVln/qy3qsv437OF7f1Uz/p/vxRZESDmVtvpvI/1Voje39VM6emX1f3kdvFQGVl30rToFd4LQEVZZks3jtKw67SVr2qRGVdmFFspaWXBrjl4zurpVbeGM8uk6+b9nfZzLbKsvW2vj83dHZLss2bh1BpLCuqzGNyqw4Qw2i0X5og1vLWYLX1Z3dI/x5f4o4BLkoc7UGpmdu/mZzGedPbDy9pNaSvzcXZXtxkEnFY62ZiLZcneuG1ec/vv3ICZed5Q+5LScL/XfpJv934I3y5UrDywktRLRRX/ANv4o4FnCijYovcrfgKrGdzMmOyLMV7DrW1pcvdudr2v93T2ogsUuGuRfMmulqBrjnclTbY3ZbruixWmzACAiKRvqXb9lfqaM7I0z9KZjCnCF2KtQdYmcPEvNGnZt/WzKdXm1/IixRIIgt0rVQADQVAG6nV7sTiATxP83+Uc2adK3evrp890PwQnbJ1sebs7uzM2bHduzzjyxIXCNMmtWZKvlMuiZteIUuoFU23aV4fDHs2r2V+EeVi12m0T7RLc2tMlyDUAqaA3MHWtputVeu3VEkeuCDmNxz9MQMtGJJRSTkagEkRnwaukkSpjMxSnHS+014qFlrSNca0OAAAACgGXcBHYQgEIQghCEIBCEIBEWRW4hXo9I6j1iJQgrgAXIAAb8shFOIlrNkzEcVWn5dUXxwioI66w1Q8oeScGx2i3FWo4QtWVU58Ity96NjuZSiWqqTS0JLNpUUpUZMqBYtk/dquWmq/KTFEwuk8vKAZbAZ65lqbkKUHHS7S1qtGa6GiUpWWi5cIiyKUZGrsmGnk5f9PdiwMD6erp/wDEaEoQhAQckKaCp3DoqxyH64mBQAegRBqkoB2qn0DP9dInAVTmKpReJiqL3FjSvuireyJqoVQo3KAOs0EVITMmOxGiWbE72GTv+yvoaL4ehCEcJoCTuFTARTczdbt+u3q8MTiuUay0PWqt1bxX/GLIaEJlbGpvpT2nIGJxFlDAqdx9IIPQQRFQE5CdW2Sm5rVdT3UCqR6zL70Ni+EUrOUkBwZbEVAegJzpln10+KxbUVpUV306aQwIPKV86srdtDRvj1etFExnVUVkZis2VqWhB84u8m2hYcUa4qmCti9cxT8vnP2bYgbWgueW8sZVLWkDvNhagiwEMKqQR1jMGO7/ANUUOolnaIKZreKaStd/pXiu7MXIvjJiJTOyhGdXfQXVqBJeZYgVXNuHTzW3cMaDMQIZlws7VYzylM7z027UW2aZpZLrp8V7c0SehpVQqqo5Rb+EedPxSSsQQqtNmmWJcuWlCSxaprnkOG57e0rcMJ8+5/s2EUzZ2dz3vspOfPnv8Mck+T1Rn86+103zeZv55YkzPECyRhXZxicYRMncsv8ARSMuRfzRvJCirEUjKJMxOnaivM8xX3+mysceSjWTJstTqt2fEqqx6uEmupuyvDFEjcyma7uqtbbLltyk+i6sw9m3swKils6ZLVKfdrp+bO5x6v1Ra0uUAWaWhC1bNQaU9PojNIRpqCbYsnVeiW/myVtXZ4lgNCTFK+bRre5QtadVbcoGaVoXlOi5C4mWVFeujtlEpblrlYUZCVI6CN4YdzCLKA5GAhtJfbX4iJxygGQAp+EUP5gXSxcCR5rrYkDR1drs+rFyLXdZaM7VtX+fbHliRiJmJWcirKSlpd5csTLPi1X7L6bY32TJk0NMVRLUVVK3EvXibJeEcurfGiJyIIioCFG+hJNSxNKVJOoxOEIqEIQgEIQgEIQgEIQgEIRwioIO4gj4wHf/ADCIqoRVUblAUddAKCJQVWgIabuza4UFN6jf1nLiji/ezPVl1+qDhlO0QXdpOlgK8PU/5oidLbUEWOF2nsBtcflb3YngTwwUOhteqKDvUguBRh1Znhti0qG3jv6iD3HoiuZSbJew1qrWndqG7fuzEWgggEbiAfSDDYiLl8Qz9b0U4THbh6N2/I5xKEUVjOZWtQqfix6/diVyitTT40+MCqmhpn8DHQABQf5wFNZcuZxU2gJI3rcpFW7i13vUi0OvaX4iOOgcdTDNWyuU9Y+ERUhrkYLetAw6CCMjTqb95YmxbFc2mzYHpFvVxZf4x3Zp1fAkfq0xzZjtOMweImtD33ZerbFyLIQhAIQhARKqaXKDSu8A0rFf2eTX7tQd9erOukjv1aeuLoQwKdhK7Jb0s5P6/wAscMpqiyZkputcXLubvVvdZovjhIofQfZlAcUkqrZVIB+I6IlFMuXL2aebTgXl9EcmmRJQzJpCIveQPQADmfCsQUYlFEyRptlvMO2NaLaq7TVmq6vFFLTpuOJl4VjLkZrMxNOLwyP34zTJczFvImTV2GFM5VWUzNtZ2TcWeX7se2qqihVW1VAAHVTdEzNiuRIl4dNnKW0fUzdpustHZf6Ru1Mb6aS/4otiuUarXrZz9REaxwLIhMUsjDcaZHqbr+MThAZZTfaUWay0Q8KGvXzV7+FY1RRJYnaLxWPar9pad3Z4IviRwK3lhs+F+hxxVofwz4W0xxHJJRhR1Ck9CsDUBlzbJiDp5Ytiieyy0M5q+b7+Lw+9F9FrustS7m1RvO+kUygzuZ7BluAVJbUqgBNW7jMFty90U4XDtaJk9mmu1HCzM9lmd1edRpZo3RM8yEIQihCEIIQhCAQhCAQhCAQhCAQhCAQhCCqldjNmSyhCqFIfoYtWop4aD4xFALpsriTfnnS+tUP5l8Jtjk9N01br5dNxbNa7sunmjsiWZat5zah2LhqC6h6CQdcTNjPJU4dJ+ozZinh7TWj5NpdqW5tXDFuFJsZGa612Iyo1jcOni1auKJsFWej7rkaX6Wul2rEpgKkTVrVaXACtyVzFOkrxL70BbCII6TBcjBhuyzoYnFCEIQQiqZLD6gbZi1tcbx3d4bmVv4othBUUJZVYihKqSOokRKKQTK0uapuV6ZAVOTHotFLW0rEne20LmznT/jXuUQFkIoY4lW0pKmLQ53NLYNnlQiZXo1XLEpU6XNrYwYrQMOlSa5HqORgLYQhBCEIQCBAIoRUHKm8ERgxWLeXMTDYeVtcRMBahqFRRzOerfGWZjcdJZZU7Dyr5xskzEc7L34n1CtL4pMIHlMGeYG8zLFS8xW4acWS8F3hjkrCzJzriMbS/9HI/RSv/APSO4LD2XzpzbbEFmVpuXDXk5UHq+9HoRKGVBtZrTGrbLYpKUjTcvFMz6a6F7KxqjIVWTNGXm5papoNM0kEbtwmauLmtjk+bIVZgYhQBQvlapIFATxVbw8MUbIgjXL7W/NFCYlZi+blu1FU8o3jcAXVq8vDFBmTLhL2U3ZarlsuZtrd8lvF70B6NRESyqCWIAHSSBSPOQ4vP+hyqU07RkVm9awNTLwrFonNJW7EYaxq5tJAdFXtM3Fp9WFi7D20m2NcNs538N1GpXq5vbGiMRWS8x8Q7N5tVUEO6abbrtBWt13FFiiS1AHm57qzZ4uyrpq/V2YDTGOc21eRLRlZdpdMIYGmyowB9YjhuX6YuMlacU3/nTfjxxFpaIstic5NvnKaraat3QwOqGRohCEUIQhBCEIQCEIQCEIQCEIQCEIQCEIQCEIQCM8yW4DtJexm5aArdnurpq3y3WxohBVLUnSzaSN3QLlZTUVB7JjmHnLiJSzFqK5EEUIYZHL0x0gLORgBrDK2W+g/Z4YiGtntLVeJVcncqjMbvEez1NE2ApKmuzDTMso1DxDK1qaadn3o0RFlDKVPT+vrHevF7Ipkub5kq5pllKTCOvepICqSp7PhhsaIQhFQhCEA35ez0xWkqWhqqgdHTkK1oOoV5V0xZCCkUzBYyzFoNQWZ0BlbIE9ZU22+9F0RZQylWFQcoCUIplswJlvUsKlW7SVyNaW1WtrfNzRdAId0UYjELh5ZcgsaG1aHU3Qu60FvFGKXhp+IcT8S2zqB5tCwZaNlqFuX1cWqJeagQxTNhMauMsMyW8rZTAlL1oeL0RTNnf7UmSZMmXMEpJgmTZkxbaUBoq81WzWPZlypcoURbfxb9pj80QfDo5JJYElWyyGQpSnDRolSCSJcpFRC6qo7bRGbJmzEtXEMlOkDU2W5qW5er4Yp2Mtjs75124Vpy0Na0+qNMuSsokhmNa7zlma5DoC8vpi+UKQ02Uyy5t02Xs2JmWVowpxkG45c2zjNPCziuxwy3UbOZLppt4l5bG7LR6sIUPKwDIFOGeVMScCHmXAamFpuqm7cullX80erHAqgkgCp3npJpTP2UjsIgIHPI+j0whFGYYSQHEy1mIAADMxVQK00k2xeyK62n2dx6KdRWJQhgUqzowlzM7qhJg5qCtGHQ9AeHS1OXhi4iuR9HpjJiZ6SGkmZdbcc1FxutIAoNXMW09mNYNQD10MTwZ5bhZhw7HUq3p3yych6VOn1dXNGiMuIWxpeIC12ZN/a2TAhvavF6ojUDXMemL4EIQgEIQghCEIBCEIBCEIBCEIBCEIBCEIBCEIDFNmmViZRmUElkZA1d0y4b/ZFmILS7JyrfYbWVeJlbs96vbp9aNBAbJgCN+eYjM6smi+1aq0tznawPA1eRuVru0sTKtUYQJ+Hmj9JhvONuF8osaioHIvaXV2osktNVxKm2khLg4qbqHPf2ahfZ4o1Q5ixFWV1DKwZWoQRmpB6QYlGRCmHfY2MqTHLI2+WGbk/s/CvDGuKEIQghCEIBCEIDNiJhk7ObYXW6x6cquRr908vZjTHCAQQRUGoIOYI6jFWyKEGSwQZ1lmpln0AcHuxFZGR/tqK8x3l5zVlsFtDUPDndp4rbfVj0YwTRN2+FbZalmFSyto2bKQd+qvNbb2tUb4dhCEIqI2rW60V66fz0RKEIKQhCCEIQgEIQgEIQgKpssTVp0qVdd41LmK90Ql4hZjtKIZJi8jUBIpmRnmM+KNEUNKAcTpaJtKgM25mShB1Ub1reFmETPMK4xmmcEtOzNRWgKlbTUluIFTRVW2JykMtLK1CmiZktZ0b+leH5YkjhwSMiCVZTvDDr/N6piMuYsy8qQQrsmRrQrQEHqzrDYjMmTVNsuUXPaJUJu3E1uBrTlispiLWdpqy3rcFWrSguXWFbUPVtjXFZeUwcF0YLVXzBC9zdXvQHJEwzZSTCtt4rQZinRnFsUiqon2cS2lhctRAK5UtIDd+qJS5gmIHApW4UNCQVYqRlvzBi/oshCEAhCEEIQhAIQhAIQhAIQhAIQhAI4QGBBFQcuuojsIKyqrHZDZsrS6ayQAF3Fa1ue6g08MaoQgOMqsKMAR1HMRXLYistzrXp6WXof9lvFFsVzFLUZeNTUdAPWp7mH7MPRZCIqwdbh3jvBBoR8REoBCEIIQhCAQhA/wA98FedgkvMzEktrd1S5iaqrHVvt1ctvLHoxXJAEqWFFBappQClRXcNMWQjgIQhBCEIQCEIQCEIQCEIQCEIQCIswVSxr7AT7ABqJiUIKxNJ2rmaqzZbTJYRrnttW7spqv8AejTKlrKRZacKinp6yessdUWQgEeWZhw7S/tKrc7zbnlqzo0tie67zZs4o9SK5spJy2uDSoOR6v8ACILBSmW78KRS8oWWywFZSWl79LZno6G5l5qxcMsvZFTykmG43K1KXqSrb69H7UXQXMUFpQzCvfZWou3dEWxRLlNLmOVYbOYbrKEWNTMjO3UdTRWJ5eeJLJMl2lnDBltdVa3UOOjerbdzRP0a4RUZo2gl2TejVY2z3dvhi2orSue+nTSKEIQghCEIBCEIBCEIBCEIBCEIBCEIBCEIBCEIBCEIBCEIBCEIBCEIBCEIBCEIBCEIBCEIBCEIBCEIBCEIBHDWhtpWh/0rHY4RUEZ7iMt+fUeiA8ba4tZQm3NSyvGjnICZwmXzI3M2luaXwxo+0Tg89lS8UTRMcytlpy+8RfvDqiz/AGfh9PHpupmvNS6gCWpdT9Hb4bW1RZMwsuYzMWZb+ICyjUFBxozDLssva4tUc6/y7V5rYmdsn1v5sFg1dm/GttwpMvDC63zmrsxYmLn1XNbpkxktLMVW0S/7BV5mu85a3ajYcDJ1ZzdQYHWaEEmuR7iVu5uJrmW6JDByFZWtbTUrqbJiRXpuN1q8TMsBpJABPQAT8IyfbZXYmcWz3LxdnjjYQN3sjN9jw/YO/tzP343IiMZLNdMyoYJnYNXVUuq9XE3Stt0cONlUutmbwu5AudaUZ3VPlZol9jw1a7M13ccwneDlryzA+EDgsMTUys63cT5tQgVzztBKr2at2on9f6mEftsroVzwjLZmjGlBS+47xqVWXxRolTVmqWSu/pFOgN9Qa72xScFhj+i3ktxuMzvIAfL3YvSWksFUFATXeT0BRvO5QAqryqFix9Xkw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2F217CAB-9304-4367-B4A1-9C56D0723DD5}"/>
              </a:ext>
            </a:extLst>
          </p:cNvPr>
          <p:cNvGraphicFramePr>
            <a:graphicFrameLocks noGrp="1"/>
          </p:cNvGraphicFramePr>
          <p:nvPr/>
        </p:nvGraphicFramePr>
        <p:xfrm>
          <a:off x="611560" y="1268760"/>
          <a:ext cx="8064896" cy="56906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79797">
                  <a:extLst>
                    <a:ext uri="{9D8B030D-6E8A-4147-A177-3AD203B41FA5}">
                      <a16:colId xmlns:a16="http://schemas.microsoft.com/office/drawing/2014/main" val="378206500"/>
                    </a:ext>
                  </a:extLst>
                </a:gridCol>
                <a:gridCol w="6585099">
                  <a:extLst>
                    <a:ext uri="{9D8B030D-6E8A-4147-A177-3AD203B41FA5}">
                      <a16:colId xmlns:a16="http://schemas.microsoft.com/office/drawing/2014/main" val="1658762474"/>
                    </a:ext>
                  </a:extLst>
                </a:gridCol>
              </a:tblGrid>
              <a:tr h="630070">
                <a:tc>
                  <a:txBody>
                    <a:bodyPr/>
                    <a:lstStyle/>
                    <a:p>
                      <a:pPr indent="12700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zh-CN" altLang="en-US" sz="2800" dirty="0">
                          <a:effectLst/>
                          <a:latin typeface="+mn-ea"/>
                          <a:ea typeface="+mn-ea"/>
                        </a:rPr>
                        <a:t>占</a:t>
                      </a:r>
                      <a:r>
                        <a:rPr lang="zh-CN" sz="2800" dirty="0">
                          <a:effectLst/>
                          <a:latin typeface="+mn-ea"/>
                          <a:ea typeface="+mn-ea"/>
                        </a:rPr>
                        <a:t>位符</a:t>
                      </a:r>
                      <a:endParaRPr lang="zh-CN" sz="28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2800" dirty="0" err="1">
                          <a:effectLst/>
                          <a:latin typeface="+mn-ea"/>
                          <a:ea typeface="+mn-ea"/>
                        </a:rPr>
                        <a:t>含义</a:t>
                      </a:r>
                      <a:endParaRPr lang="zh-CN" sz="28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91776624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indent="12700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2800" b="0" dirty="0">
                          <a:effectLst/>
                          <a:latin typeface="+mn-ea"/>
                          <a:ea typeface="+mn-ea"/>
                        </a:rPr>
                        <a:t>%c</a:t>
                      </a:r>
                      <a:endParaRPr lang="zh-CN" sz="2800" b="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zh-CN" sz="2800" dirty="0">
                          <a:effectLst/>
                          <a:latin typeface="+mn-ea"/>
                          <a:ea typeface="+mn-ea"/>
                        </a:rPr>
                        <a:t>单个字符，替换成只有一个字符的字符串或将表示一个字符的</a:t>
                      </a:r>
                      <a:r>
                        <a:rPr lang="en-US" sz="2800" dirty="0">
                          <a:effectLst/>
                          <a:latin typeface="+mn-ea"/>
                          <a:ea typeface="+mn-ea"/>
                        </a:rPr>
                        <a:t>Unicode</a:t>
                      </a:r>
                      <a:r>
                        <a:rPr lang="zh-CN" sz="2800" dirty="0">
                          <a:effectLst/>
                          <a:latin typeface="+mn-ea"/>
                          <a:ea typeface="+mn-ea"/>
                        </a:rPr>
                        <a:t>码转成</a:t>
                      </a:r>
                      <a:r>
                        <a:rPr lang="en-US" altLang="zh-CN" sz="2800" dirty="0"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lang="zh-CN" sz="2800" dirty="0">
                          <a:effectLst/>
                          <a:latin typeface="+mn-ea"/>
                          <a:ea typeface="+mn-ea"/>
                        </a:rPr>
                        <a:t>一个字符替换进来</a:t>
                      </a:r>
                      <a:endParaRPr lang="zh-CN" sz="28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28947294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indent="12700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2800" b="0" dirty="0">
                          <a:effectLst/>
                          <a:latin typeface="+mn-ea"/>
                          <a:ea typeface="+mn-ea"/>
                        </a:rPr>
                        <a:t>%s</a:t>
                      </a:r>
                      <a:endParaRPr lang="zh-CN" sz="2800" b="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2800">
                          <a:effectLst/>
                          <a:latin typeface="+mn-ea"/>
                          <a:ea typeface="+mn-ea"/>
                        </a:rPr>
                        <a:t>字符串</a:t>
                      </a:r>
                      <a:endParaRPr lang="zh-CN" sz="28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15338411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indent="12700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2800" b="0" dirty="0">
                          <a:effectLst/>
                          <a:latin typeface="+mn-ea"/>
                          <a:ea typeface="+mn-ea"/>
                        </a:rPr>
                        <a:t>%d</a:t>
                      </a:r>
                      <a:endParaRPr lang="zh-CN" sz="2800" b="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2800" dirty="0" err="1">
                          <a:effectLst/>
                          <a:latin typeface="+mn-ea"/>
                          <a:ea typeface="+mn-ea"/>
                        </a:rPr>
                        <a:t>整数</a:t>
                      </a:r>
                      <a:endParaRPr lang="zh-CN" sz="28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08221244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indent="12700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2800" b="0" dirty="0">
                          <a:effectLst/>
                          <a:latin typeface="+mn-ea"/>
                          <a:ea typeface="+mn-ea"/>
                        </a:rPr>
                        <a:t>%u</a:t>
                      </a:r>
                      <a:endParaRPr lang="zh-CN" sz="2800" b="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2800" dirty="0" err="1">
                          <a:effectLst/>
                          <a:latin typeface="+mn-ea"/>
                          <a:ea typeface="+mn-ea"/>
                        </a:rPr>
                        <a:t>无符号整数</a:t>
                      </a:r>
                      <a:endParaRPr lang="zh-CN" sz="28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8019768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indent="12700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2800" b="0" dirty="0">
                          <a:effectLst/>
                          <a:latin typeface="+mn-ea"/>
                          <a:ea typeface="+mn-ea"/>
                        </a:rPr>
                        <a:t>%o</a:t>
                      </a:r>
                      <a:endParaRPr lang="zh-CN" sz="2800" b="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2800" dirty="0" err="1">
                          <a:effectLst/>
                          <a:latin typeface="+mn-ea"/>
                          <a:ea typeface="+mn-ea"/>
                        </a:rPr>
                        <a:t>八进制数</a:t>
                      </a:r>
                      <a:endParaRPr lang="zh-CN" sz="28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01968638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indent="12700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2800" b="0" dirty="0">
                          <a:effectLst/>
                          <a:latin typeface="+mn-ea"/>
                          <a:ea typeface="+mn-ea"/>
                        </a:rPr>
                        <a:t>%x</a:t>
                      </a:r>
                      <a:endParaRPr lang="zh-CN" sz="2800" b="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2800" dirty="0" err="1">
                          <a:effectLst/>
                          <a:latin typeface="+mn-ea"/>
                          <a:ea typeface="+mn-ea"/>
                        </a:rPr>
                        <a:t>十六进制数</a:t>
                      </a:r>
                      <a:endParaRPr lang="zh-CN" sz="28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91444762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indent="12700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2800" b="0" dirty="0">
                          <a:effectLst/>
                          <a:latin typeface="+mn-ea"/>
                          <a:ea typeface="+mn-ea"/>
                        </a:rPr>
                        <a:t>%X</a:t>
                      </a:r>
                      <a:endParaRPr lang="zh-CN" sz="2800" b="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zh-CN" sz="2800" dirty="0">
                          <a:effectLst/>
                          <a:latin typeface="+mn-ea"/>
                          <a:ea typeface="+mn-ea"/>
                        </a:rPr>
                        <a:t>字母大写的十六进制数</a:t>
                      </a:r>
                      <a:endParaRPr lang="zh-CN" sz="28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74745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453729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标题 1"/>
          <p:cNvSpPr>
            <a:spLocks noGrp="1"/>
          </p:cNvSpPr>
          <p:nvPr>
            <p:ph type="title"/>
          </p:nvPr>
        </p:nvSpPr>
        <p:spPr>
          <a:xfrm>
            <a:off x="2121507" y="64227"/>
            <a:ext cx="6419056" cy="84449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字符串格式占位符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92</a:t>
            </a:fld>
            <a:endParaRPr lang="zh-CN" altLang="en-US"/>
          </a:p>
        </p:txBody>
      </p:sp>
      <p:sp>
        <p:nvSpPr>
          <p:cNvPr id="6" name="AutoShape 4" descr="data:image/jpeg;base64,/9j/4AAQSkZJRgABAQAAAQABAAD/2wBDABcXFxcXFxcXFxcXFxkZGRkZGRkZGRkZGRkZGRkZGRkZGRkZGRkZGRkZGRkZGRkZGRkZGRkZGRkZGRkZGRkZGRn/wQARCAEsAYwDACIAAREAAhEA/8QAmwABAAMBAQEAAAAAAAAAAAAAAAIDBAEFBgEBAQEBAQAAAAAAAAAAAAAAAAECAwQQAAIABAMEBQkEBgcIAQUBAAECAAMREgQhIhMxMkJBUVJhYgUjcXKBgpGSohQzobJDscLS4vAkU2NzwdHhFUSDk6PD8fI0NUVkhLPjEQEAAgIDAQEBAAMAAAAAAAAAAREhQTFRYRJxIgJigf/aAAwDAAABEQIRAD8A92EIR6GSEIQCEIQCEIQCEIQCEIQCEIQCEIQCEIz4r/483MioAyJG9gMiIK0QjyxMmbTYtMsmS5M9S59MrZTfeH1RxqoGlMjo77Nrdszy5nnVVtfGl11rRB6sI8uZLdNgsoNKe+Y9u0aZfbKPS8cZ/tFttzq+JXRtGl/7rw/w9qA9WEYJ0hPs50shWtPOzDzdqqxPEIJeFdEu3rztd94Oat2r1oDZCPNDNhmfLZ3ItiXvO1X23dvnWOy8TOm0VRLR/PXbT+yYct/i1dmH0PRhHlvPf+lSuHROe6v9iumX+1+WJjEzUKSW2d8wSbX1WrfdxfJph9D0YR5/2mdQ5S/NrOaZk2rYtbp9aJDFO02ipVNossi1qi5Qb7+DSSNPZhcDdCMk2dMSY9AmzlrLY77mvcqQM7dI1c0VfaZrl7V0+eQNY+iy7Vdwvdb7sLHoQjzFxUxElKwDuUkvU3apdlZrc2alY6cXNtdwJdstVmkZ3Ojubbc1z2a3XWtq0wselCPMnz5wUTLclxdiJL4mVBN4q9/LG+UxeWjEqxZQ2itufp6IbFkIQioQhCAQhCAQhCAQhCAQhCAQhCAQhCAQhCAQhCAQhCAQhCARmOJXIKkxyXmpRQu+UaNvdVpGmPNMh7lZpbuu2xT+bcK1s1tHPL/NEm1ahiZZaUpuVphZQGFCGSlVbqOfqxNZyPNmSVqXlqrN2dVaCvXl+Kxh+zziAQthUzXlKWuKMTJZFZuks6Nc2q1TzRdhpMxJrzXUKZktbs+e+Y1vuhl1QubFq4mUyO+rQ4lsKC64uJYNK7mJ4uzHRiFZgoV7SzJtKApcCQV33b9N1tvijI+Gm2oUAuZlE1cs0E/aq1etRX4xMy5m0DLJMp9rqmJMGyeX4lBud2Gm3Z8Wq6FyNCYhZjLar2tWyZQWNQVNDW75lWLG2baGK6uWsY0lTNrLZZRkam2tswbJ1oeFQeNjqu2a2xKbIZmmOqi/aSGVsrrUZbv55oZoXlJDuzUls9hlt2rOy0VSxhazAioLLLnqLe0uqu5Ty9qMpws06RKVbVnXPf8Af3OGty1ahxXcLcMGw8xmZxJ2abSW+zXZXFVlW9N0qqnVa3zRB6LGVclzJdyZ6t3L15RW8nDhWZ1VVvM1syBeRaWy6aaYxfZpqlLZXQnGZTIKTWa1slZLRw7KPTUlhUrbmwoe4kA+9S6KKAZC4cvTzNm06Tp4unVEneU8l9qrbOmraC2KwjjDpJ2QmeatZbqLkOHtavDFH2acysEAlS7lZJUwmYpolM6PkL6Nbc265oZFtuDVE0rbiLLe0/MsSaThaiU0pdzTPDvVWrnzc3aij7NiKSGul6BI02tpsbVbri3EyHmujrns1JsytmMHlkI3cw+qILAMPOuW1dLPpNOWspm37qfTASsLY6hZVmm/MdHDnXlytjKJEy4tshL89OnbWq6pbXaO1VvltitcO7ojCTYuylKQjJdMa+6/dZp5dpbqa2A9JZcq0WqtllmXZ/iiBTDB77ZZeWLsqFgEyrSu9aFbm4Y5hw6KEdLc3aot4S+V1mi9hqa3TGKXKaZfbKC0xGKba5alrMWztaj2tNsXWIHoKZM1btLbQL1etbv5YiUwwe8iWHa4VJAJJyag6+VuaMbydhLvostpcqTZ4pyXacv6zg9sHwszRam0exas2zKl77nvVxcBXUuz1RM9DYFw9q6VUUeSt9OGvDv3NbHJi4biZUYyEut5lVRcNNfljNsJikFpKzvvtJK2pfO2gbPoYcTLqXTEGw893djLFSuIWq2BSHUhKc53C65uLhW3hZ6GyY0tJYmbJ3UFp2gLpyuL5uufzQWdKlolymQGcIiNbcWdhuCFsqtEnRvs7S+YyWT3ikcnS2eUirvWZJb5Zi3fhFzyLXmJLtvbjYJ70dvTVqXTxZjT6eqKp6F9kQt1k1W6KhaEEivpHwjzpkh1lP5pUslTEdrh59mdc+1RuJmbVdphcj1dolt1627rrhaD1ViO1S9kJpYiuWNAtrFgM6+ExhMh79p9nFm0VthcuqksrtKVsrXlblF3FEVw01aXS1ZbZHm7uy81tn/w71tu0wueh6RdAAS6gNuNwAPoPTHblIrUU3VqKVrSnxjx5qCUr7VJeuXP2ctnUbK5yQFrpN3Ns7mVtK6Y0S5ZM5EB0BJc6aleGaqhVBHRdk9vaW7mhc3Q9KEIRQhCEEIQhAIQhAIQhAIQhAIQhBSEIQCEIQQhCEFIQhAIQhBCEIQCFf564RVNlCaF1PLZTcroRcMj1hl1CvLDOlZpWKOyJcFmSS04nLOjTP3I6mJtaaJtbRMmBW5QERWtNOmlzL2qNEmwkoqFDTEAl7M2tQsuZo2WeZLe2EzDBlsXhebtZhJ1dHDlzcLauGJkJ82auFadKVVfZ30mV06eoDevZa2KcRiXlMfOIlktXCFdU7PV08vh4Y3TEWZLeXna62xXMw6TCLme0U0V0N+H5bbuaAzDEzL5vDbSdbchs812X/SXfpPpi7DTXmK99aqQNSGW1GUNmnRvtVuakDhJZJuLsuq2XUWpcNVtBdVvEzRZKkiXcbnmM1tzuRcba9QVaL6vTCL2Jh0LmXet9K2VF3tXipEZzWSZpUgMstmG7Kimn4xZQVrQV6+mKZuHWa1xaYuko1hADoTUo1Q2W/htbOGaHFng10nKasnf4A138MVS8SBLW9TfbLb+82vV338XzRacMm02lz8QewHRfS27d1eKI/ZxtJG6yQptPPd8FWxeL1oDuIeYjSLQljTUV7uLfy8v7sZziXWdnMl/eNL2NpuVQpKzC1btXattt4Y3PLWZbdXS6uKZal3eyKmw0t3vcu3FoZtOoZ9F27xWrywzeBjXFTihvdZecqsx5ZXZq4Yk2k5pVQqu2nPVGzDTGmy7mYMVd0uUUVgrEBgOi4U+qI/Zlo3nZ1zBVvu1KoJou60j1la6LpctZSBF3ZnPNixNSSetjWEXeRZCEIoQIrkRWEIBCEIDhANKgGmedDQ9YhQCpoKnf1n0x2EAhCEEIQhBSEIQCEIQQhCEAhCEAjLizOEktJJuTUbaBiozIFRbXd2dMWNPlo1rEg7hkTU5ZCmrpEVHF4fcS1pqvA1u5SRu8YW3iiTVUqLTGnYWU8tpitMt1JaH/nwxzC4lp7BAPu0UzS9AxmMAaKo6Fzuu8K9qEpZe0mSGmM+WhGY2qhtyz1XqdV3Ly2xiw7Az5bLLszmrNbfW1mCEgG7UktmZm5rWt5om4HtwjgIO41/GOxpCKTtHWcqm1gSEborapFct1dLRazBQWYgAZkncIpkBqPMavnGZguWlQaL7WADN6fDE2qKu7zErVUaXfTLiUi5Xy3qW5bY0EVpmcs+qvpjNMDLcyDOWyzaCpJVq7VadJa1mXxFY1A1z9sICEIRRw1pkaHd6IrmMyAMBcq8Q5qGmY9WvDEzQsB1au7pAr+PwiUByopWuX85xVtWPDJmMu8NWWAR6C90d2S7uTI7PKwU7qbvDwxbDIp2jsuiU127XRVB7yLm39lY6izSrbRxcwA83UKm/NSdROY1N1cMWwh+jE7TpC33Gct1tlq3+7wr610U4eZi1283FEWIPu+YNQNkoLLTlVrmZovxUh5qjZuQVVxaSwV60IrQ9xX2xkk4cvdMuZnRV2erTdThzuXTxKzarW5ozmxpmNizPkrRZcpwQXQhqNQsaghW3aVt5uK6N0ZgGm4fiuelwNLNVf1qRF6sGVWG5gGHRkRWLAlFTO11kul2Vx7CmtD3nsr80GvZrVNq8zZXeqv7zRNVVBRRTp7yesnpMUSHpr/jCEIBCEIBCEICtyylCDpJCsPWIAI9U8vfFkUz1d5Z2ZteqsMhysDTPTVoql7SqspLLW1quTu8LjQVPKrNE2Jz2aW8lwzWmYst1AqpV8gxyyKvbq7JaNEQdb0ZakVBFRvB6CPzeyIynuWjGrpomdGsAV9jVDe2GxbCEIoQhCCEIR5WOmYhHtE1ZaMt8s2MWEyVns6g2+c4tXFS22JMq9N7ipt4siOgEg1oT1Nw+2KgcQc6S0p0Ztc3cRbYKes3h7UpLl5Up2BBZFYg5EEgVqIti+jNLMyYXLO62zWFAABQKotqRmFNWVl640wOWZirbIaBPOE5aKEDvJrbSGBbCIqWNbkKekjMdeUSgEIQghCEICqYuVyorPkMwKkV6/wCd0VSxc1Hw6otKhqLQnpFOIZU5eiNUZsXO2Eh2AqxoiDdVmyH67vZEntUZuElTRU+bmLdbMl1DaumPFwmCGNM2dtWlS1mMibI0ZredvW5ezHsvh2mYVcPtSptQX0DNpoacvze9HmvKxXk0/wBGmpMlz5i6Jo/StGZ54GjCGbJxUzBzX21stZsqb+k38LR6lG6COnI/5jd8rR5sjDTpc5p8+ZLbETtNQDbLlqOBM7SW7TRttmy81czVodDWhvdyu+ZoohPbJF5r0anFzfNTxRpBB3EH0ZxUFsVmNNo2ZOZ1E0Va9S1C/VHTLWqL2aHouy/ePFFyJMVRXegyBYnpNo6eaCAKiKNwVR7AIFe80pSmVO/Pi3aeKOKHVVU0e0KLtxagoTTo+aLsWQiAcdTL6w/lfqjpYUqCOrf+FYAudT1k/hlEoAUAEIBCEIIRwmgJ6qmOxFuE99B17yB/jBUWUtLZOtCvxXpjzZM+fh3lyMTJrtJlgnJwsxAOfXcPloyx60Y8ZIE4STX7uavRpN3m881y1XcUT0MRtZNZqOqy1Iul2jzjMQv69Vyxbh5gmylYKV4ltPEtpoK+sKN7Y6XDSnamahgV6mXoy9EU4NFRWsus0qlxJqFBBcHVXaHVxdldMNjUObLpp6chEoiu4nvb9dB+AESihCEIIQhCCkIQghFGx2dTJYqa3MGqyvX06veXh8UXxB0DqUJYBsjaaGnSKwVmmTVdJLKWu2irs1cDWKm12ozUW33oswrXSrrSuuZWvM151e9EZ0mXsdK27IBkK0uWzMfq4W0tzRpG78a9ffEzY7CEIox42e8mURLU7RwwU9AbIAUo1XYsLV9aLcOk2XKRZ0wzZlKsxA39Qpvt7URnYfazcPNDUMliw37jS7dvuAt1dbRpiZuwiDosxWRhUMCD10PVE4RQilg7tRZgVFoGoKuW3kVJtTLwtvjs2YyFFRNo7mlKgBV5nY9S5fFYrUte6obmZg8x6aE0qtoFbi9Fut5a6ongmZK0btEcT1mfTW2K7JqA3O00UPBbLZcuhQLXi0ylPFc3vN+HCoiCC2cyqxstzXPQ2Vu88wua2AnJYslTta1I86FDdHQgtpFsIRQhCEEIQhAIzuEnuZboJktN9eHadm3rX6YtdiFoCAzaVruuP6+lvZBECKFHpJ626Se9oKqQyZF0q9ZaqRajNuqBw3ng9XhjLjTfO8nouq7EbTuKoh6eHTxR6UeXPlr/ALQwVtV0z30nwW/zbEG+YWUq2mlQprxaiBUHV8sdM2UtbpiLTLMgZ9XpiLyRMUq0yZQ5ZEA/qgFmS10BH7vu/wB5a+7DIlUOy2tVRryzBrUDPhpzeyBIExa8ykA57wa29nxfNFeHBtetR5x9JpcufDlp3al8MWTRoOaqV1qzcKsvX3drw3Q1YshEJbMyKzLaxFab/QfeGq3vjk19mhalc1G+nEwXPu5mi6sWRCiMTwkjfShINOn2RASmY1muXG+wAKg/aPvNHdkoNUJl9Gm2h7yCN8QTCgbiw6N5I+B3Qo3Q3xH+Vvf8Yzl50oa0M4Z0dLbjU6QyafVuX1tMUzcXiFU7PBzL6E6ytiqOsg/TxfNC42NpLdm7Mbj+OcC4FLgwrluJG+gzEVo05kVvNm5VbmWtRXPip9UVTZk1bVaUW1j7o1rRfdbj8NtsLGq5csxn15V+McJDW0IIqD1g5VEVLiZdQHDyruEzRs1Zuyvfn2Vi61d9q137hWvXASjhAYUIqI4VXq/X/PRC3qLfGv70UFVVFqqAM8hkM98dAAFAMh0dFIrNwdFDGhDE7q5Up0d9sdZXtNJh3b7V+P7UT8GaXjZLzVkqw3W7m+87F1LOCNseUMEizb5uVsxZweWra2A3PxUCnVb36WXhj0BOlEAhxQ0AbcpJ3C7hhF7FsIQioxzZpM1pInbFtmrpwFmYmZUUcNUUWNMti8uWzDNkViPSATGXGTcPLS6asqZM5JbW3Nn0V1eKOyJ090BfCsi8trLW3oqr22RNq2QitJl9QVKOtCyGhIqMjkWUjfq7miyKEIQgjhFQR1g/qiKAhEBNSFUddaCJxVKraVPK7qPVuNv0Ww2q2EIQCEIQCM/2lKmqThaSpOxmW+moG7xRoime5SWSvEaKKbxXeR3qKt7ITYpUia7Wk0YBmcZNs8gqDmTaam5WWLBNAXzUpmXcloAU5d/R420xACbLUJKtZ6XttP1ZdkcPqxJdpJVAzK4LANQEFS53g9Iqeyu/s6YgiZeJJL7brYS1UD3bibTlpuZW7URkrNScqswoyPNZBTj83xtXWeLVpWNsUzJdaulqzRQqxFa0rpPdmV8NboC0EGtCDTI9ND1H4x2M2FAsZgGFzFiGWmr9v1u6NMUIQhBCOMQoLHcBX0UGcdijEEiXaBW9kQjcSrMA4HfZdBSWHc7WZT+yXsr4vGw4uzw+KL4groclNKZW7mFOteIROAR53/3T/wDV/wC5Hox58r/6ji/BJkJ+1EHoRB3CDdc2dFGZJ/wHiicUKCcQ7ZWqiqe9iT+Cj80UTloVBLGrtRmPRdQCg7loIjOVmVQoZhcpZVKhmUZgVcqtK0u8N0XQhqhXKdpiXMtrVZSK14XKmh6d0cnCsqYOtGX2kUAHfWIK6y3mI7IuraLnTS9fxvujkydKV5dXy1UtNdWVvt7PiiC9QQqgmtABnmSQOkxKKhNQ76rvFSCFPvcP1RMMrcLL8YuBKG+EIBFVKzq9lPZrbf8ARFsZ1cKZjFX4zmqs/CLeQM38UB3EYdcQqqWZCjK6MtLlZc/1xCWZyTbZ0zaKwASkoKt1CTnVmB+mLxMQ8wG/JtLCm+oNrCKMS62Iyut4mJZuOpjb4smDeH1omORqhCEUVPUTJJG4lkPoKFgR7U/GLYqmGjSMstoandSsuYB8xIX2xbDcioTpTMFExLjXTXVl9XiibKrAqwBBypvrFcwSlQKyXDKiqjO30Bm0x2WCqG66lWIDVLBegGpZom8jmyCVtdpaUNRkQPECeA/Tn2orrNy2Ts/fMVbLfpf80RJmzNWzNOJEJ09GqZxNWupUlrEkxF6qBLmbQgaGVpdvz9Fezc3hhgZ/scxp5mzZq2g31QWO3XqrcgoAultVsawXHAwmpXMVFy+q3DX1oqnyZ06W2q08iS209HGzpr+W31olLYyQFmrLSvNLutLU5st7cva/NB13Nw2SnaZKQaDT75l5Ly2xNHbaNLcrWilcipbIlqVLVt8PvRxnlzOQzadn/BqqtfVa5YxTZs2W6NZNAUghbTNa1mUE1TTpS7mZlqvai8D1IRVLnSpqqyOrXd4/msTDLnqXvziiUVIaPMU9LB1HhKqCfnDRbEHUsMjRhmp6j1HubmgJxltnLirgC0mYgU51tdd1Qdyb9S8THVFgmPzSZnumWVPeKzFanrKsSWYjG26j5mxqBsum3iplEFkIpaeiuUIauQrSqiorvji4iU9LW3sE7rur/wBYtwL4qaUrTBMarFaBByqesDpPrdUWxXNmLKW5q9OQ6aA/4dqGNiMs6p395+wvwix1vVlPSCIrkKyywXHnHJd8+b4L0aYuiaFcpw6ipF4CiYtalWpmD7axF5yqWRdUwW+b9bh9ni5YoxNGNspm2+WSM3/Us4E5bm+qOMJqSkEtLZ08qsx6l9npqzFjqNoBVeW63TC54F2HDUm3W12m5aWjSvD/ABfKsaIiihFCjo/Hv7y0SihCEIIRRXaTRQ6JdSTTJpmYAB6bea3mi+KpOSW04GZPTaxAPw+q6CplValVBpu3VHo6ohYy0sfKuYmVYEdxrcD6zNFcxTMmqm0moNmzebIAOYGokM2rltZeaJiSLtTbRKZI4DUbrBP85xAE2mTKa51s84tRTq1dI4l6Yx4Ng+K8oTKj7yUnyS43IqgsVAA4aUovWSOu483dGDAIrjFOyg34qdq5t46tWmHQ9IkKCx3DOKCrSyswKWJuE1VyJBzDUrmVyXtWxJpbU0Od68epcj831RK5xxJ8h/HO35YbHVdX4Tn0gghvaDqicUOVYi19nMztrUXUoTkRmI7Wf0JKpmPvGJr0H7vd4fqhYm7KiliteEUABY1OQA6czFEwyWUPbLfPpCcvp6b7V9aLJcorQzG2szPURu9ReFB9XiivZEzy6tRAV003uAe+3s3aYZF6LairlkBwgBa06AN0dKK2ZVSRnmASIlCKK9mOhnX0M36jcv0xxlmihlzB3iYoYU7rNm1fWui2EMCstMGZVWXM1DEMN+4EWn5lhKAEtKdV3xzJPe0Jv3bDtCz5tMWAAAAbt3UAImwjDjwux4VzZQeAVW7h1jjblt1XRujFMwo+0S8Sq3WB7kJJuY7mWptBXP4wnjA0iWlKW09GW/py6YbJehpg3fpHP5y0JcxZgqpOWRBBDKeog7osi4oZnUh5S3tZdcS5rqUixa03se00aYg/L66/vROGxUaLNqxGtAq1pvUkkDvao+EcmFiyS1Nt1xLUrVQOFTw382q7Tdpi0qrCjAMN+eYjMA0pxctZS3WW3FlWg4l8PKy8umINIFAB6B8I4yq41D+evLV8sdBDCoII313iOxRUZbU83Nf/APp+f+GIiYxWYtqmbLFCoItLEVU78g3ZbVF8YjLabOm5NKW1UvA1Pb9P0xJ8E1OImE3LsFU0ytZnzGdKMoFLl9b6q7cQdla0y2l01XdLvVXQy7+LVbyxZszJBmtOc2jOpYrXVU213Vp6tsVS5QmXbPETdLNxcu/3fp7MQUtgpdb5ZmySzGqVQXV7NQyeLh+WIHCO0uYlVaZSgyEnZq2QbIMswfm1RuKGXLNXZ/OpSrN21077vq1Rc1omITvYMg6ieKh9gP1QqBnlSl2SGS4MxUVQ9WsLKtNS14G5lX81sXypm0ByKuhtdcuL2Fsm4ljNsdpNmTZb7PVZVV4std3b1xdLkWzWnPQuwVarcAQOkg7ujTqtpxaosWNEQZFfiHtFQw9BGof6waYi5FhU5Bd7E9yjUYyzsTNUjZYdn1Lqa5f8OXi1MsMbF0wFQpVFY1oarVioUk+KrUC+2OSlJGuVLQ6eFQNVP2fzR5P2nE/amlKn2ieVVpeqkiXKYcW7m9bh5o1pjMQsz7PipKyZswNsHBulMwHCTxVqREGwJV2Vpsxsl01t/IOaONLll0W3Nas3qsrLxcWqII52oJUgkCVMFVNrA1Q5aiJlx+K8NsXKKzZrHfoQdygFv1sYo7LOgL2NB90b6+jVGUTExrBZe12aO10xSUW5dw8efhtiycpqU6J9qHuyN/8A0/d0xpVQoooEBVJkS5ClZa0rmxObMetj0mJTUMxCqsUblfLS3t/nOLIRcUK5YmAETWVjU2sAc16Lh2/V0xZCEBwkDeQOjPKpjsQeWsy27oJ9ukxmWUJU372Yxa5qdQAtqc9y3fl4bYk2NRORpvocss4jKWyWi92fe3f3sYzpIVluWbMz6T6RUZW9P64wri8W7z5WEw6vsprqZkx9O/hpCx6q1Mx26AAlMqkjUT+IX2RNjap/nf0R5+CxLzJuIkz0EmdVZmzry2qty/8AtG5zQoTwhsz1ZEAnu/hgJKtqgdQzPST0k97GrRh8l6sIH/rJk5/R51v8o1zmtkzWrSktzXpGkxR5PW3B4f8Au1P+MNjZCEIog9NK0BuYZejMn+fDFMwzJZOxlKy0BoABVqmuY7qfHm5bhm53aRb0dO/0R5r43EzpjpgZCzElNY82Y2m7wxBuDzglStW1ZAd2muf7UQR554pKpUM2/m3gd+em6KpGJbE7SRNTYYiUVZkrcu8MGqORubVGlJYlXNbcznVaAK/ju96HsCozMQHUWXIRQmlGuJAyody/vRrisTUqVNykUJDKRSu7PhO7laJBlbhYGnUa09PVAdBBqAQaZHu9Mdy64yPIALPe+o8vp3b+tvlipcOr6dtN5iGzWpvN243aSbbW+qFyNczfLXxXUrThr/DHQ7dMpx0ZFSP1xyg2o8Ev8x/gi2L6IGYOp/kbr9DQEyWedfj/AD3xOEMjOqss924lmqurLTZy+hq8XajRGWagWsxprKu6i5ULmWtTTfaQPi0VpKWabhNmG2n4gd93L+aJ4NMxtcvSzcT6adVvh7cSv8LfD/WKRtBiBfaU2ZEtvaCwYei21u6NMBAuBmVf5WP4AN1xzar1TP8AlTP3I68yXL45iJ06mAr8Yyv5RwUv/eJfuVf8kLjsdLbOYjS7wkx7WltLYLc1ddSFz5bbrW9aNkeY+PRwNlh8TNIZWAEphW1gd5tzUal92Kx5QxTlll4CYtp/SFv+2jfmiWPXiq47a3lWXn61345fzqjzhM8oPzy5G/8A3bETP2I4mHnTZjbTG4nhXglfZ+14IfQ9JmF5R7bLLtW45/sjijBjMSmHk2YVpW2muspdS6Wbm92Ot5Nw18szNrOa79LNdtyt320rE5vk3DPKKS5ayX5JicS5wGSb5NeXKecmLn7dVvZmfS9sTkYmVMkSZm1lo7WXy9p+kV1u49XBAyPKk1dhNmyFl0saaldoy/xR58zyekud/RgHlrk+3UtK2mem8BfzcVsQfRSDo8NzsviVmMSmXWG2vu0u39/TSPmqYdG87LxGAbtSnmFHz92zw6Y07Cawuk4yfN9cy5qbuZdSUXxN6qw+sD0JZEyZMlKQttrcRLWe4d9eJmmM0XfZz1y/WaXe/wBbtwx5gXGYdvNzZE+ayC7zL32+4eaJHys8pP6ThmTLQyMHS7s/2cBCY64DygZjXTUnSVvs1TJdp4rYkcQvlHF4ZJCts8Odu7uKerbF/k/WrT7pc2dOo0x7xpz0y1ADMAo5Wt1RDHX4adh8bbpQ7KdYP0TdqCtuIycFaBrcq/3soCvXvjrS5gLM2J2YalQqoFBpTIvc26OTaPrVhqlXL7jbTT+1bBpmGl3NQMyipa26n/E4U95li4RGYivs9m20tdXbzmuy1uH1vqi5MQjzDKAatt3wNGU8yPLOlla2MYw5xDiYsxpSIZtrS3XVteLwxfh8M8gJ5xWza82G5lqbUuL7pfvRRshCEUIQhBCIMivQstaVHsO8ROEFRVVUUVQo6gKD4R4crEr5MmT5GIV7HmNOlTFF1yt+7/PLHvRSANu11brNHqMRdTlrVbonQ83BzGxuMm4xVtkpLEhKgXMwa4/z6seuQGBHWDHln+iY8Nuk4yinw4gbj3bQfVHqwGLFOy4PFbrklTPatumvs+qLsMP6PI/upf5Yx+VhXBzPEUT5pix6K0Kgg1FAe4ikNiUIRCZW0+Ki/HKvu8UUEGnvYlj7e/py0+rHiycT/swzZGJSZbtXmSpqLcsxW/dj3QKZD0QiV0PDlri8ViJuOw5XDrYsuVtZYO1QHu1IG7Xuxq+0Y+V97gxN8UiYPyPHpRVNmrLU9rlTK79fzNAYpflLC3Ms1mkPU6ZqMv1UjaplTqOplzPELW/HoiBVmRZWyU0tBMwXIFpvHbLZ6bl5rm7WGZgMLnNmtLkf2kq+T/3ImRvxE2RJllsQ6omW+vs3aq+rGbD4rC4iYww05bznYyMGp00rbXddp96PIw/2Z/KMvz74mVa2y239d0xs8qKi/ZthamK2y7Kzit5ju/NEueR6oExWZtDXUrmV3CgoKNl70daYUUsykD0j2U76/rjxnwnlh/8AfV/J+RIqbydiVW6YsqeaqPOTpx9mbqvzRbHtvi8NL458pd/OIznyphM9m0yc3ZlSpjf4Rjl4bESuDC4L/lzGi8TMeummEX3J26FibYybM0y/J8+Zu+8slL9cYpuPm4ZtmVwuGY2i2+ZOZR0VEsWi0H3o2CZ5Q7eB6el/84q8lLKaTMaYFbEbWZt76XXXRM3yI0xeIkjELjpTBTd5mSuntG6YbtKRpHk9W+9xOKm+maV/JbGbDKn2vygmH+7sXh+72tvL+1HqJMdlVhL3jtf6b1MWBnTybgkP3CsfGWmfnjUkqVL4JctOjSv+ULpn9WPn/wBIi00qNSqu/wDSLFwLGYKCzGgH/iK1IebcqnJCt5DC7MdfZ7X8UYpvlDC/dNNVWO8obwoFCDVN55bf5aX+0pX6GTiZ/qSm6oXFjXPxEnDrfOmLLX2/+3yxll43D4hlbDzA7DS0s1RipO+j21tIu5t7RhR9v5UX7VK2XmP6PLm28Xx9aJ+UVVZ+C+zWLitrpy5ac9OiIPUAms9zBFFukZswJOfZX5W0+9EpjTER3qhtVmpQ50Fab+6Mew8o82Nlf8PD/wCsDhMTQ3eUJ3uy5af4Rc9DbSZTJpfXwk+3jjGsiZKfSiOPvNplcszwq/a5uKK0wAdE2mKxb6V/S29HoiweTMJ2Zr+vOm/vrEFjKLbZzy5crm11ab67OFWlOK266PNmSsHKmTHw2LXCzLeSYuzb3I9BfJuBX/dpfVzRknjC4aY2mWiKisktJUt7pt3Db4tOmIMeHmYjyhN+ztiAqKu0mzJOlpnh93sxdMw/2LGYJ9pMny5kxpdk3Vs2YcsJWExl/wBsltKw81tOyYcSb/Oct/qrGiXKmzMRLn46dI81VpMmWebt/wA80QaZvk/DzGvRWkTP6ySdm1e/ljz8YcdIlbB5suemIZZKzLfOLHtCYp3XH0K3+UeN5TxUmYv2ZVZ596bPO22Z/PFdbGpqhGd5K2GGLSsRN2kpGbUfNsvNReTKNeHlGbhZcxaecVGtYXdPj06dXCsZnTylO2eEnTZVswedeXTabP6V1eHij2pctZUtJaCiooUDfQCJERfAzg4ldIlpaAAOEc7Ddf2LX+mBfF1PmkpqtzX3a1PNzLqti+bL2i23FdStUb8sx+MJaFLqtdcR0U5VXrbsxodQuRrADVO78DE4QihCEIIQhCARRN0Mk2hyIln1XYVJ9UgN80XxVOFygVHGpoTS6jBra+z8ITwqrGYf7Th3l8/HLbszFzX8dPtjmCxH2jDqzfeL5ub4Zi8UaFcMbc1bPSR6Pdp6rNHmn+iY8Nuk4zI9lcQNx7toPqiC3ylnJlL28TJWnaF1SB8OWNaVRjLO7Mod9R0r6V/KYx40XT/J6f8A5O0/5SNG5wSumly6lrlq6j3Nww3MicVMwvXJtALZCurh/VdFcx5jbLYsql7/ALwV4V+bS+ni+aK5LNJ83NGshWFpLbQk0bN7c7zdbyq0BqDodzCu+m4/A6onGGfjJErTiLVFOGqu93qJq9WPOY4vG6sPKnSUromPNeUgWvFZxOfph9dD1zPLOySlDW8cxqiWrdndrNOz80Y3xeFlEorNiJzPcyyRexYEdI0gLw23cMVy/JbABZ095qVJ2NWlyszq3G57vFG2XLSU4SXIRAqlvN/T2WrS7iuiDPd5RxHCsvBSyN7ecm59OWn5omnk6RW+eXxUztTiW+mNm0XqZfWVu+M5mypeoYyX2fOurr6ONWr713agITcPKmq8mdJLJdfKZAdN3qcFr3aezHMJgMHIbayQXfcHdizLvBoDuPLA+U8IvFMDNUiksNMrlluG5vzaYqOLVizSMFi9plr2ey+p4fzyPVitxVpQ6L7j6FUkfXbHnLM8rE/cYZR/aubv+mbfDwxFpflEzNWIRbU/QygWW7o84fDFvHA9eK2my045iLv4mjzfsi8WIxWM6/OPs5f0cA8LcMXDA4CUAxkq5bIF6zGdt+VS1T6sBJ/KGCT9Ojep5yPMxAweKe+Xg8ZMfty02X549hRLk1JkS5SDnW3IdN1AtPqWNAIIy3H2gxKmeR4suTPVNnI8ny5Xim4g/wDbiSyfKCvb9plYdJlW83L2i311fedP0x7MQcKVtcAq1FocwamgBHpMPn0eacKtvnvKM9/+Isv8kWS/J+BYX7Pa+KYzu3tv6fdjcstErYirdmaACp6zESrISyaqtVky6qVU9fraYtCnYysOweXKRUpa9q8Ori/ejUCKVqKZRXdN3mWtOpW1fiFX1tUUojtVHZarayyyodUU3BakW1OXu05oDPisO+KAWZJVlULq5w2q+0grQcMVYXBfZdaSFMzIXObm39Ze1Muyrao1vhyqg7d1RR1eD07q8vagMOzoh27cr7jq3dZu/nwxBtFenf8AGHQYolSzKFXmXE0rvC52gAVPXyx12mM1koqoFQ7MpahNKAUdc6V7XLFEpZBRKEcK/qiyM64dZYGyOybpZQtH9cUt3+q0YJmJxMx2k4V5cxlrtJqobJXvXte68tvvQsa8TixJIlSl22IfglL+Z+wixRJwC3Gfim22Ic9dEl+BM+XtRZgsNLlIJtFmTZmpp3E7XDtH8q2rFv2VaC09N3Xq+MQceQAxaWooQa9LXA1FpN1Lq6m5VGniiK4U2Wls9PEA3DThbj0nSuqKkRWYUnupmNduIuoq+PdQaW9aNKSGWYXLnwjPh76nfDfA86Zt8Xi2wbTjLlyUV5hl1Vpt3D7IzTMDKwWJwzL5yXNZpXnOKW1ONf3Y9HFYWbtfteFmLLnWa9p93M9aPLvxM+ck3EzVWZh5iqklErx6vabF83xLEnoe5hpIl7RrbWdt1SVtQabK8jdnlaNUZThy2raMhrdu3VpX8f1xS0pUbObMrmvrOyqF59623dnijWR6EIyLIcipmEEmvSSF6BvyP7UaEWxQtS1OkxcicIQghCEIBCEIBUDp/wAzEJio6lXpafwPWD0GIzJQmUqSKXDLpBFDFIkqgCXTG3NnRgCrMbjXTzW+qF7MSbVYJIVQEd9PCXJmU6M6m4huZbooxMsYmRNlNpmJrVvEtbXz/eji4ZHQNKmvaWYk1zoWqQO9Tp9Ut2op8poUwMyxm0U/5bNqT1Oz4Yma4GJfKMmdO8nvNe0yxN21eFXtt6rdX0x7zTZSJtHmIqUreWW3u6YyKmC+xjKVsNmOzut/Pzdq6PGwXks4uSk6dPmhakIm+iqcuO5ae7wxMxgei2ORpo+ySpmJ4tXBKV6U43FtKcUQmibM/wDmY2RhU/q5LLf87xOV5OkzGuadPnS0JVQ83S2Wrdatlez80bEwGDl8OHlellDt9d2cP6kefLm+SpH3YM5+1Y85296NX22ZTzWAxXvqsqN4VV4VX4f5RKNUPOD+U/6jCyv7yY/7ERXD45yzPjBLNbfNSV6O9+8x6cRQEKK78yabqnM07oVnMjAPJqfpsRip/rzdMTGAwMoE7CV3tMF+fv3RuigDasHqdmtbV7TV4m7uyvvQ/wCCMmQktdCmXm2XdX3ottbomH3hX91vqiyEWoFJZw9t0vhuNag76DLVlkfhHRtA7MVUghVFGqcqnpC9f4RIKtzHIk06AaUG6OGWnQLek2Fkr6bCtYmQLVFGltTduVgfYC0QUSg1wRlPqtQV30FLQW5rYmy0U6mGRPEej0xMVoK76D4wEDMl7mZVrlr01yPbt6Ighlq2h02bjIX83h5fWi4gHeAfxjPPlMxlNLEusti5DDiFpFtQMrq/+0MjTFczco8a/gbv1RXLMmaD5sBlNGR1AZWOftzF1y9UdZLDLsrxcN7W8LessNC+EVln/qy3qsv437OF7f1Uz/p/vxRZESDmVtvpvI/1Voje39VM6emX1f3kdvFQGVl30rToFd4LQEVZZks3jtKw67SVr2qRGVdmFFspaWXBrjl4zurpVbeGM8uk6+b9nfZzLbKsvW2vj83dHZLss2bh1BpLCuqzGNyqw4Qw2i0X5og1vLWYLX1Z3dI/x5f4o4BLkoc7UGpmdu/mZzGedPbDy9pNaSvzcXZXtxkEnFY62ZiLZcneuG1ec/vv3ICZed5Q+5LScL/XfpJv934I3y5UrDywktRLRRX/ANv4o4FnCijYovcrfgKrGdzMmOyLMV7DrW1pcvdudr2v93T2ogsUuGuRfMmulqBrjnclTbY3ZbruixWmzACAiKRvqXb9lfqaM7I0z9KZjCnCF2KtQdYmcPEvNGnZt/WzKdXm1/IixRIIgt0rVQADQVAG6nV7sTiATxP83+Uc2adK3evrp890PwQnbJ1sebs7uzM2bHduzzjyxIXCNMmtWZKvlMuiZteIUuoFU23aV4fDHs2r2V+EeVi12m0T7RLc2tMlyDUAqaA3MHWtputVeu3VEkeuCDmNxz9MQMtGJJRSTkagEkRnwaukkSpjMxSnHS+014qFlrSNca0OAAAACgGXcBHYQgEIQghCEIBCEIBEWRW4hXo9I6j1iJQgrgAXIAAb8shFOIlrNkzEcVWn5dUXxwioI66w1Q8oeScGx2i3FWo4QtWVU58Ity96NjuZSiWqqTS0JLNpUUpUZMqBYtk/dquWmq/KTFEwuk8vKAZbAZ65lqbkKUHHS7S1qtGa6GiUpWWi5cIiyKUZGrsmGnk5f9PdiwMD6erp/wDEaEoQhAQckKaCp3DoqxyH64mBQAegRBqkoB2qn0DP9dInAVTmKpReJiqL3FjSvuireyJqoVQo3KAOs0EVITMmOxGiWbE72GTv+yvoaL4ehCEcJoCTuFTARTczdbt+u3q8MTiuUay0PWqt1bxX/GLIaEJlbGpvpT2nIGJxFlDAqdx9IIPQQRFQE5CdW2Sm5rVdT3UCqR6zL70Ni+EUrOUkBwZbEVAegJzpln10+KxbUVpUV306aQwIPKV86srdtDRvj1etFExnVUVkZis2VqWhB84u8m2hYcUa4qmCti9cxT8vnP2bYgbWgueW8sZVLWkDvNhagiwEMKqQR1jMGO7/ANUUOolnaIKZreKaStd/pXiu7MXIvjJiJTOyhGdXfQXVqBJeZYgVXNuHTzW3cMaDMQIZlws7VYzylM7z027UW2aZpZLrp8V7c0SehpVQqqo5Rb+EedPxSSsQQqtNmmWJcuWlCSxaprnkOG57e0rcMJ8+5/s2EUzZ2dz3vspOfPnv8Mck+T1Rn86+103zeZv55YkzPECyRhXZxicYRMncsv8ARSMuRfzRvJCirEUjKJMxOnaivM8xX3+mysceSjWTJstTqt2fEqqx6uEmupuyvDFEjcyma7uqtbbLltyk+i6sw9m3swKils6ZLVKfdrp+bO5x6v1Ra0uUAWaWhC1bNQaU9PojNIRpqCbYsnVeiW/myVtXZ4lgNCTFK+bRre5QtadVbcoGaVoXlOi5C4mWVFeujtlEpblrlYUZCVI6CN4YdzCLKA5GAhtJfbX4iJxygGQAp+EUP5gXSxcCR5rrYkDR1drs+rFyLXdZaM7VtX+fbHliRiJmJWcirKSlpd5csTLPi1X7L6bY32TJk0NMVRLUVVK3EvXibJeEcurfGiJyIIioCFG+hJNSxNKVJOoxOEIqEIQgEIQgEIQgEIQgEIRwioIO4gj4wHf/ADCIqoRVUblAUddAKCJQVWgIabuza4UFN6jf1nLiji/ezPVl1+qDhlO0QXdpOlgK8PU/5oidLbUEWOF2nsBtcflb3YngTwwUOhteqKDvUguBRh1Znhti0qG3jv6iD3HoiuZSbJew1qrWndqG7fuzEWgggEbiAfSDDYiLl8Qz9b0U4THbh6N2/I5xKEUVjOZWtQqfix6/diVyitTT40+MCqmhpn8DHQABQf5wFNZcuZxU2gJI3rcpFW7i13vUi0OvaX4iOOgcdTDNWyuU9Y+ERUhrkYLetAw6CCMjTqb95YmxbFc2mzYHpFvVxZf4x3Zp1fAkfq0xzZjtOMweImtD33ZerbFyLIQhAIQhARKqaXKDSu8A0rFf2eTX7tQd9erOukjv1aeuLoQwKdhK7Jb0s5P6/wAscMpqiyZkputcXLubvVvdZovjhIofQfZlAcUkqrZVIB+I6IlFMuXL2aebTgXl9EcmmRJQzJpCIveQPQADmfCsQUYlFEyRptlvMO2NaLaq7TVmq6vFFLTpuOJl4VjLkZrMxNOLwyP34zTJczFvImTV2GFM5VWUzNtZ2TcWeX7se2qqihVW1VAAHVTdEzNiuRIl4dNnKW0fUzdpustHZf6Ru1Mb6aS/4otiuUarXrZz9REaxwLIhMUsjDcaZHqbr+MThAZZTfaUWay0Q8KGvXzV7+FY1RRJYnaLxWPar9pad3Z4IviRwK3lhs+F+hxxVofwz4W0xxHJJRhR1Ck9CsDUBlzbJiDp5Ytiieyy0M5q+b7+Lw+9F9FrustS7m1RvO+kUygzuZ7BluAVJbUqgBNW7jMFty90U4XDtaJk9mmu1HCzM9lmd1edRpZo3RM8yEIQihCEIIQhCAQhCAQhCAQhCAQhCAQhCCqldjNmSyhCqFIfoYtWop4aD4xFALpsriTfnnS+tUP5l8Jtjk9N01br5dNxbNa7sunmjsiWZat5zah2LhqC6h6CQdcTNjPJU4dJ+ozZinh7TWj5NpdqW5tXDFuFJsZGa612Iyo1jcOni1auKJsFWej7rkaX6Wul2rEpgKkTVrVaXACtyVzFOkrxL70BbCII6TBcjBhuyzoYnFCEIQQiqZLD6gbZi1tcbx3d4bmVv4othBUUJZVYihKqSOokRKKQTK0uapuV6ZAVOTHotFLW0rEne20LmznT/jXuUQFkIoY4lW0pKmLQ53NLYNnlQiZXo1XLEpU6XNrYwYrQMOlSa5HqORgLYQhBCEIQCBAIoRUHKm8ERgxWLeXMTDYeVtcRMBahqFRRzOerfGWZjcdJZZU7Dyr5xskzEc7L34n1CtL4pMIHlMGeYG8zLFS8xW4acWS8F3hjkrCzJzriMbS/9HI/RSv/APSO4LD2XzpzbbEFmVpuXDXk5UHq+9HoRKGVBtZrTGrbLYpKUjTcvFMz6a6F7KxqjIVWTNGXm5papoNM0kEbtwmauLmtjk+bIVZgYhQBQvlapIFATxVbw8MUbIgjXL7W/NFCYlZi+blu1FU8o3jcAXVq8vDFBmTLhL2U3ZarlsuZtrd8lvF70B6NRESyqCWIAHSSBSPOQ4vP+hyqU07RkVm9awNTLwrFonNJW7EYaxq5tJAdFXtM3Fp9WFi7D20m2NcNs538N1GpXq5vbGiMRWS8x8Q7N5tVUEO6abbrtBWt13FFiiS1AHm57qzZ4uyrpq/V2YDTGOc21eRLRlZdpdMIYGmyowB9YjhuX6YuMlacU3/nTfjxxFpaIstic5NvnKaraat3QwOqGRohCEUIQhBCEIQCEIQCEIQCEIQCEIQCEIQCEIQCM8yW4DtJexm5aArdnurpq3y3WxohBVLUnSzaSN3QLlZTUVB7JjmHnLiJSzFqK5EEUIYZHL0x0gLORgBrDK2W+g/Z4YiGtntLVeJVcncqjMbvEez1NE2ApKmuzDTMso1DxDK1qaadn3o0RFlDKVPT+vrHevF7Ipkub5kq5pllKTCOvepICqSp7PhhsaIQhFQhCEA35ez0xWkqWhqqgdHTkK1oOoV5V0xZCCkUzBYyzFoNQWZ0BlbIE9ZU22+9F0RZQylWFQcoCUIplswJlvUsKlW7SVyNaW1WtrfNzRdAId0UYjELh5ZcgsaG1aHU3Qu60FvFGKXhp+IcT8S2zqB5tCwZaNlqFuX1cWqJeagQxTNhMauMsMyW8rZTAlL1oeL0RTNnf7UmSZMmXMEpJgmTZkxbaUBoq81WzWPZlypcoURbfxb9pj80QfDo5JJYElWyyGQpSnDRolSCSJcpFRC6qo7bRGbJmzEtXEMlOkDU2W5qW5er4Yp2Mtjs75124Vpy0Na0+qNMuSsokhmNa7zlma5DoC8vpi+UKQ02Uyy5t02Xs2JmWVowpxkG45c2zjNPCziuxwy3UbOZLppt4l5bG7LR6sIUPKwDIFOGeVMScCHmXAamFpuqm7cullX80erHAqgkgCp3npJpTP2UjsIgIHPI+j0whFGYYSQHEy1mIAADMxVQK00k2xeyK62n2dx6KdRWJQhgUqzowlzM7qhJg5qCtGHQ9AeHS1OXhi4iuR9HpjJiZ6SGkmZdbcc1FxutIAoNXMW09mNYNQD10MTwZ5bhZhw7HUq3p3yych6VOn1dXNGiMuIWxpeIC12ZN/a2TAhvavF6ojUDXMemL4EIQgEIQghCEIBCEIBCEIBCEIBCEIBCEIBCEIDFNmmViZRmUElkZA1d0y4b/ZFmILS7JyrfYbWVeJlbs96vbp9aNBAbJgCN+eYjM6smi+1aq0tznawPA1eRuVru0sTKtUYQJ+Hmj9JhvONuF8osaioHIvaXV2osktNVxKm2khLg4qbqHPf2ahfZ4o1Q5ixFWV1DKwZWoQRmpB6QYlGRCmHfY2MqTHLI2+WGbk/s/CvDGuKEIQghCEIBCEIDNiJhk7ObYXW6x6cquRr908vZjTHCAQQRUGoIOYI6jFWyKEGSwQZ1lmpln0AcHuxFZGR/tqK8x3l5zVlsFtDUPDndp4rbfVj0YwTRN2+FbZalmFSyto2bKQd+qvNbb2tUb4dhCEIqI2rW60V66fz0RKEIKQhCCEIQgEIQgEIQgKpssTVp0qVdd41LmK90Ql4hZjtKIZJi8jUBIpmRnmM+KNEUNKAcTpaJtKgM25mShB1Ub1reFmETPMK4xmmcEtOzNRWgKlbTUluIFTRVW2JykMtLK1CmiZktZ0b+leH5YkjhwSMiCVZTvDDr/N6piMuYsy8qQQrsmRrQrQEHqzrDYjMmTVNsuUXPaJUJu3E1uBrTlispiLWdpqy3rcFWrSguXWFbUPVtjXFZeUwcF0YLVXzBC9zdXvQHJEwzZSTCtt4rQZinRnFsUiqon2cS2lhctRAK5UtIDd+qJS5gmIHApW4UNCQVYqRlvzBi/oshCEAhCEEIQhAIQhAIQhAIQhAIQhAI4QGBBFQcuuojsIKyqrHZDZsrS6ayQAF3Fa1ue6g08MaoQgOMqsKMAR1HMRXLYistzrXp6WXof9lvFFsVzFLUZeNTUdAPWp7mH7MPRZCIqwdbh3jvBBoR8REoBCEIIQhCAQhA/wA98FedgkvMzEktrd1S5iaqrHVvt1ctvLHoxXJAEqWFFBappQClRXcNMWQjgIQhBCEIQCEIQCEIQCEIQCEIQCIswVSxr7AT7ABqJiUIKxNJ2rmaqzZbTJYRrnttW7spqv8AejTKlrKRZacKinp6yessdUWQgEeWZhw7S/tKrc7zbnlqzo0tie67zZs4o9SK5spJy2uDSoOR6v8ACILBSmW78KRS8oWWywFZSWl79LZno6G5l5qxcMsvZFTykmG43K1KXqSrb69H7UXQXMUFpQzCvfZWou3dEWxRLlNLmOVYbOYbrKEWNTMjO3UdTRWJ5eeJLJMl2lnDBltdVa3UOOjerbdzRP0a4RUZo2gl2TejVY2z3dvhi2orSue+nTSKEIQghCEIBCEIBCEIBCEIBCEIBCEIBCEIBCEIBCEIBCEIBCEIBCEIBCEIBCEIBCEIBCEIBCEIBCEIBCEIBHDWhtpWh/0rHY4RUEZ7iMt+fUeiA8ba4tZQm3NSyvGjnICZwmXzI3M2luaXwxo+0Tg89lS8UTRMcytlpy+8RfvDqiz/AGfh9PHpupmvNS6gCWpdT9Hb4bW1RZMwsuYzMWZb+ICyjUFBxozDLssva4tUc6/y7V5rYmdsn1v5sFg1dm/GttwpMvDC63zmrsxYmLn1XNbpkxktLMVW0S/7BV5mu85a3ajYcDJ1ZzdQYHWaEEmuR7iVu5uJrmW6JDByFZWtbTUrqbJiRXpuN1q8TMsBpJABPQAT8IyfbZXYmcWz3LxdnjjYQN3sjN9jw/YO/tzP343IiMZLNdMyoYJnYNXVUuq9XE3Stt0cONlUutmbwu5AudaUZ3VPlZol9jw1a7M13ccwneDlryzA+EDgsMTUys63cT5tQgVzztBKr2at2on9f6mEftsroVzwjLZmjGlBS+47xqVWXxRolTVmqWSu/pFOgN9Qa72xScFhj+i3ktxuMzvIAfL3YvSWksFUFATXeT0BRvO5QAqryqFix9Xkw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2F217CAB-9304-4367-B4A1-9C56D0723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575291"/>
              </p:ext>
            </p:extLst>
          </p:nvPr>
        </p:nvGraphicFramePr>
        <p:xfrm>
          <a:off x="611560" y="1315420"/>
          <a:ext cx="8064896" cy="46338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79797">
                  <a:extLst>
                    <a:ext uri="{9D8B030D-6E8A-4147-A177-3AD203B41FA5}">
                      <a16:colId xmlns:a16="http://schemas.microsoft.com/office/drawing/2014/main" val="378206500"/>
                    </a:ext>
                  </a:extLst>
                </a:gridCol>
                <a:gridCol w="6585099">
                  <a:extLst>
                    <a:ext uri="{9D8B030D-6E8A-4147-A177-3AD203B41FA5}">
                      <a16:colId xmlns:a16="http://schemas.microsoft.com/office/drawing/2014/main" val="1658762474"/>
                    </a:ext>
                  </a:extLst>
                </a:gridCol>
              </a:tblGrid>
              <a:tr h="630070">
                <a:tc>
                  <a:txBody>
                    <a:bodyPr/>
                    <a:lstStyle/>
                    <a:p>
                      <a:pPr indent="12700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zh-CN" altLang="en-US" sz="2800" dirty="0">
                          <a:effectLst/>
                          <a:latin typeface="+mn-ea"/>
                          <a:ea typeface="+mn-ea"/>
                        </a:rPr>
                        <a:t>占</a:t>
                      </a:r>
                      <a:r>
                        <a:rPr lang="zh-CN" sz="2800" dirty="0">
                          <a:effectLst/>
                          <a:latin typeface="+mn-ea"/>
                          <a:ea typeface="+mn-ea"/>
                        </a:rPr>
                        <a:t>位符</a:t>
                      </a:r>
                      <a:endParaRPr lang="zh-CN" sz="28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2800" dirty="0" err="1">
                          <a:effectLst/>
                          <a:latin typeface="+mn-ea"/>
                          <a:ea typeface="+mn-ea"/>
                        </a:rPr>
                        <a:t>含义</a:t>
                      </a:r>
                      <a:endParaRPr lang="zh-CN" sz="28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91776624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indent="12700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2800" b="0" dirty="0">
                          <a:effectLst/>
                          <a:latin typeface="+mn-ea"/>
                          <a:ea typeface="+mn-ea"/>
                        </a:rPr>
                        <a:t>%f</a:t>
                      </a:r>
                      <a:endParaRPr lang="zh-CN" sz="2800" b="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2800" dirty="0" err="1">
                          <a:effectLst/>
                          <a:latin typeface="+mn-ea"/>
                          <a:ea typeface="+mn-ea"/>
                        </a:rPr>
                        <a:t>浮点数</a:t>
                      </a:r>
                      <a:endParaRPr lang="zh-CN" sz="28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6543841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indent="12700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2800" b="0" dirty="0">
                          <a:effectLst/>
                        </a:rPr>
                        <a:t>%e</a:t>
                      </a:r>
                      <a:endParaRPr lang="zh-CN" sz="2800" b="0" dirty="0"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zh-CN" sz="2800" dirty="0">
                          <a:effectLst/>
                          <a:latin typeface="+mj-ea"/>
                          <a:ea typeface="+mj-ea"/>
                        </a:rPr>
                        <a:t>科学计数法表示的浮点数</a:t>
                      </a:r>
                      <a:endParaRPr lang="zh-CN" sz="28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9235843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indent="12700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2800" b="0" dirty="0">
                          <a:effectLst/>
                        </a:rPr>
                        <a:t>%E</a:t>
                      </a:r>
                      <a:endParaRPr lang="zh-CN" sz="2800" b="0" dirty="0"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zh-CN" sz="2800" dirty="0">
                          <a:effectLst/>
                          <a:latin typeface="+mj-ea"/>
                          <a:ea typeface="+mj-ea"/>
                        </a:rPr>
                        <a:t>大写的</a:t>
                      </a:r>
                      <a:r>
                        <a:rPr lang="en-US" sz="2800" dirty="0">
                          <a:effectLst/>
                          <a:latin typeface="+mj-ea"/>
                          <a:ea typeface="+mj-ea"/>
                        </a:rPr>
                        <a:t>E</a:t>
                      </a:r>
                      <a:r>
                        <a:rPr lang="zh-CN" sz="2800" dirty="0">
                          <a:effectLst/>
                          <a:latin typeface="+mj-ea"/>
                          <a:ea typeface="+mj-ea"/>
                        </a:rPr>
                        <a:t>表示的科学计数法</a:t>
                      </a:r>
                      <a:endParaRPr lang="zh-CN" sz="28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80892272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indent="12700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2800" b="0">
                          <a:effectLst/>
                        </a:rPr>
                        <a:t>%g</a:t>
                      </a:r>
                      <a:endParaRPr lang="zh-CN" sz="2800" b="0"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zh-CN" sz="2800" dirty="0">
                          <a:effectLst/>
                          <a:latin typeface="+mj-ea"/>
                          <a:ea typeface="+mj-ea"/>
                        </a:rPr>
                        <a:t>综合的</a:t>
                      </a:r>
                      <a:r>
                        <a:rPr lang="en-US" sz="2800" dirty="0">
                          <a:effectLst/>
                          <a:latin typeface="+mj-ea"/>
                          <a:ea typeface="+mj-ea"/>
                        </a:rPr>
                        <a:t>%f</a:t>
                      </a:r>
                      <a:r>
                        <a:rPr lang="zh-CN" sz="2800" dirty="0">
                          <a:effectLst/>
                          <a:latin typeface="+mj-ea"/>
                          <a:ea typeface="+mj-ea"/>
                        </a:rPr>
                        <a:t>和</a:t>
                      </a:r>
                      <a:r>
                        <a:rPr lang="en-US" sz="2800" dirty="0">
                          <a:effectLst/>
                          <a:latin typeface="+mj-ea"/>
                          <a:ea typeface="+mj-ea"/>
                        </a:rPr>
                        <a:t>%e</a:t>
                      </a:r>
                      <a:r>
                        <a:rPr lang="zh-CN" sz="2800" dirty="0">
                          <a:effectLst/>
                          <a:latin typeface="+mj-ea"/>
                          <a:ea typeface="+mj-ea"/>
                        </a:rPr>
                        <a:t>，系统自动决定是否使用</a:t>
                      </a:r>
                      <a:r>
                        <a:rPr lang="en-US" altLang="zh-CN" sz="2800" dirty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zh-CN" sz="2800" dirty="0">
                          <a:effectLst/>
                          <a:latin typeface="+mj-ea"/>
                          <a:ea typeface="+mj-ea"/>
                        </a:rPr>
                        <a:t>科学计数法</a:t>
                      </a:r>
                      <a:endParaRPr lang="zh-CN" sz="28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65326935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indent="12700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2800" b="0" dirty="0">
                          <a:effectLst/>
                        </a:rPr>
                        <a:t>%G</a:t>
                      </a:r>
                      <a:endParaRPr lang="zh-CN" sz="2800" b="0" dirty="0"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2800" dirty="0" err="1">
                          <a:effectLst/>
                          <a:latin typeface="+mj-ea"/>
                          <a:ea typeface="+mj-ea"/>
                        </a:rPr>
                        <a:t>大写表示的%g</a:t>
                      </a:r>
                      <a:endParaRPr lang="zh-CN" sz="28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13168237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indent="12700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altLang="zh-CN" sz="2800" b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%%</a:t>
                      </a:r>
                      <a:endParaRPr lang="zh-CN" sz="2800" b="0" dirty="0"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altLang="zh-CN" sz="28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%</a:t>
                      </a:r>
                      <a:r>
                        <a:rPr lang="zh-CN" altLang="en-US" sz="28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字符</a:t>
                      </a:r>
                      <a:endParaRPr lang="zh-CN" sz="28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09302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1092204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标题 1"/>
          <p:cNvSpPr>
            <a:spLocks noGrp="1"/>
          </p:cNvSpPr>
          <p:nvPr>
            <p:ph type="title"/>
          </p:nvPr>
        </p:nvSpPr>
        <p:spPr>
          <a:xfrm>
            <a:off x="385192" y="64227"/>
            <a:ext cx="8291264" cy="844493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字符串格式占位符</a:t>
            </a:r>
            <a:r>
              <a:rPr lang="en-US" altLang="zh-CN" sz="4400" b="1" kern="1200" dirty="0">
                <a:latin typeface="Tahoma" pitchFamily="34" charset="0"/>
                <a:ea typeface="隶书" pitchFamily="49" charset="-122"/>
                <a:cs typeface="+mn-cs"/>
              </a:rPr>
              <a:t>%g</a:t>
            </a:r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、</a:t>
            </a:r>
            <a:r>
              <a:rPr lang="en-US" altLang="zh-CN" sz="4400" b="1" kern="1200" dirty="0">
                <a:latin typeface="Tahoma" pitchFamily="34" charset="0"/>
                <a:ea typeface="隶书" pitchFamily="49" charset="-122"/>
                <a:cs typeface="+mn-cs"/>
              </a:rPr>
              <a:t>%G</a:t>
            </a:r>
            <a:endParaRPr lang="zh-CN" altLang="en-US" sz="4400" b="1" kern="1200" dirty="0">
              <a:latin typeface="Tahoma" pitchFamily="34" charset="0"/>
              <a:ea typeface="隶书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93</a:t>
            </a:fld>
            <a:endParaRPr lang="zh-CN" altLang="en-US"/>
          </a:p>
        </p:txBody>
      </p:sp>
      <p:sp>
        <p:nvSpPr>
          <p:cNvPr id="6" name="AutoShape 4" descr="data:image/jpeg;base64,/9j/4AAQSkZJRgABAQAAAQABAAD/2wBDABcXFxcXFxcXFxcXFxkZGRkZGRkZGRkZGRkZGRkZGRkZGRkZGRkZGRkZGRkZGRkZGRkZGRkZGRkZGRkZGRkZGRn/wQARCAEsAYwDACIAAREAAhEA/8QAmwABAAMBAQEAAAAAAAAAAAAAAAIDBAEFBgEBAQEBAQAAAAAAAAAAAAAAAAECAwQQAAIABAMEBQkEBgcIAQUBAAECAAMREgQhIhMxMkJBUVJhYgUjcXKBgpGSohQzobJDscLS4vAkU2NzwdHhFUSDk6PD8fI0NUVkhLPjEQEAAgIDAQEBAAMAAAAAAAAAAREhQTFRYRJxIgJigf/aAAwDAAABEQIRAD8A92EIR6GSEIQCEIQCEIQCEIQCEIQCEIQCEIQCEIz4r/483MioAyJG9gMiIK0QjyxMmbTYtMsmS5M9S59MrZTfeH1RxqoGlMjo77Nrdszy5nnVVtfGl11rRB6sI8uZLdNgsoNKe+Y9u0aZfbKPS8cZ/tFttzq+JXRtGl/7rw/w9qA9WEYJ0hPs50shWtPOzDzdqqxPEIJeFdEu3rztd94Oat2r1oDZCPNDNhmfLZ3ItiXvO1X23dvnWOy8TOm0VRLR/PXbT+yYct/i1dmH0PRhHlvPf+lSuHROe6v9iumX+1+WJjEzUKSW2d8wSbX1WrfdxfJph9D0YR5/2mdQ5S/NrOaZk2rYtbp9aJDFO02ipVNossi1qi5Qb7+DSSNPZhcDdCMk2dMSY9AmzlrLY77mvcqQM7dI1c0VfaZrl7V0+eQNY+iy7Vdwvdb7sLHoQjzFxUxElKwDuUkvU3apdlZrc2alY6cXNtdwJdstVmkZ3Ojubbc1z2a3XWtq0wselCPMnz5wUTLclxdiJL4mVBN4q9/LG+UxeWjEqxZQ2itufp6IbFkIQioQhCAQhCAQhCAQhCAQhCAQhCAQhCAQhCAQhCAQhCAQhCARmOJXIKkxyXmpRQu+UaNvdVpGmPNMh7lZpbuu2xT+bcK1s1tHPL/NEm1ahiZZaUpuVphZQGFCGSlVbqOfqxNZyPNmSVqXlqrN2dVaCvXl+Kxh+zziAQthUzXlKWuKMTJZFZuks6Nc2q1TzRdhpMxJrzXUKZktbs+e+Y1vuhl1QubFq4mUyO+rQ4lsKC64uJYNK7mJ4uzHRiFZgoV7SzJtKApcCQV33b9N1tvijI+Gm2oUAuZlE1cs0E/aq1etRX4xMy5m0DLJMp9rqmJMGyeX4lBud2Gm3Z8Wq6FyNCYhZjLar2tWyZQWNQVNDW75lWLG2baGK6uWsY0lTNrLZZRkam2tswbJ1oeFQeNjqu2a2xKbIZmmOqi/aSGVsrrUZbv55oZoXlJDuzUls9hlt2rOy0VSxhazAioLLLnqLe0uqu5Ty9qMpws06RKVbVnXPf8Af3OGty1ahxXcLcMGw8xmZxJ2abSW+zXZXFVlW9N0qqnVa3zRB6LGVclzJdyZ6t3L15RW8nDhWZ1VVvM1syBeRaWy6aaYxfZpqlLZXQnGZTIKTWa1slZLRw7KPTUlhUrbmwoe4kA+9S6KKAZC4cvTzNm06Tp4unVEneU8l9qrbOmraC2KwjjDpJ2QmeatZbqLkOHtavDFH2acysEAlS7lZJUwmYpolM6PkL6Nbc265oZFtuDVE0rbiLLe0/MsSaThaiU0pdzTPDvVWrnzc3aij7NiKSGul6BI02tpsbVbri3EyHmujrns1JsytmMHlkI3cw+qILAMPOuW1dLPpNOWspm37qfTASsLY6hZVmm/MdHDnXlytjKJEy4tshL89OnbWq6pbXaO1VvltitcO7ojCTYuylKQjJdMa+6/dZp5dpbqa2A9JZcq0WqtllmXZ/iiBTDB77ZZeWLsqFgEyrSu9aFbm4Y5hw6KEdLc3aot4S+V1mi9hqa3TGKXKaZfbKC0xGKba5alrMWztaj2tNsXWIHoKZM1btLbQL1etbv5YiUwwe8iWHa4VJAJJyag6+VuaMbydhLvostpcqTZ4pyXacv6zg9sHwszRam0exas2zKl77nvVxcBXUuz1RM9DYFw9q6VUUeSt9OGvDv3NbHJi4biZUYyEut5lVRcNNfljNsJikFpKzvvtJK2pfO2gbPoYcTLqXTEGw893djLFSuIWq2BSHUhKc53C65uLhW3hZ6GyY0tJYmbJ3UFp2gLpyuL5uufzQWdKlolymQGcIiNbcWdhuCFsqtEnRvs7S+YyWT3ikcnS2eUirvWZJb5Zi3fhFzyLXmJLtvbjYJ70dvTVqXTxZjT6eqKp6F9kQt1k1W6KhaEEivpHwjzpkh1lP5pUslTEdrh59mdc+1RuJmbVdphcj1dolt1627rrhaD1ViO1S9kJpYiuWNAtrFgM6+ExhMh79p9nFm0VthcuqksrtKVsrXlblF3FEVw01aXS1ZbZHm7uy81tn/w71tu0wueh6RdAAS6gNuNwAPoPTHblIrUU3VqKVrSnxjx5qCUr7VJeuXP2ctnUbK5yQFrpN3Ns7mVtK6Y0S5ZM5EB0BJc6aleGaqhVBHRdk9vaW7mhc3Q9KEIRQhCEEIQhAIQhAIQhAIQhAIQhBSEIQCEIQQhCEFIQhAIQhBCEIQCFf564RVNlCaF1PLZTcroRcMj1hl1CvLDOlZpWKOyJcFmSS04nLOjTP3I6mJtaaJtbRMmBW5QERWtNOmlzL2qNEmwkoqFDTEAl7M2tQsuZo2WeZLe2EzDBlsXhebtZhJ1dHDlzcLauGJkJ82auFadKVVfZ30mV06eoDevZa2KcRiXlMfOIlktXCFdU7PV08vh4Y3TEWZLeXna62xXMw6TCLme0U0V0N+H5bbuaAzDEzL5vDbSdbchs812X/SXfpPpi7DTXmK99aqQNSGW1GUNmnRvtVuakDhJZJuLsuq2XUWpcNVtBdVvEzRZKkiXcbnmM1tzuRcba9QVaL6vTCL2Jh0LmXet9K2VF3tXipEZzWSZpUgMstmG7Kimn4xZQVrQV6+mKZuHWa1xaYuko1hADoTUo1Q2W/htbOGaHFng10nKasnf4A138MVS8SBLW9TfbLb+82vV338XzRacMm02lz8QewHRfS27d1eKI/ZxtJG6yQptPPd8FWxeL1oDuIeYjSLQljTUV7uLfy8v7sZziXWdnMl/eNL2NpuVQpKzC1btXattt4Y3PLWZbdXS6uKZal3eyKmw0t3vcu3FoZtOoZ9F27xWrywzeBjXFTihvdZecqsx5ZXZq4Yk2k5pVQqu2nPVGzDTGmy7mYMVd0uUUVgrEBgOi4U+qI/Zlo3nZ1zBVvu1KoJou60j1la6LpctZSBF3ZnPNixNSSetjWEXeRZCEIoQIrkRWEIBCEIDhANKgGmedDQ9YhQCpoKnf1n0x2EAhCEEIQhBSEIQCEIQQhCEAhCEAjLizOEktJJuTUbaBiozIFRbXd2dMWNPlo1rEg7hkTU5ZCmrpEVHF4fcS1pqvA1u5SRu8YW3iiTVUqLTGnYWU8tpitMt1JaH/nwxzC4lp7BAPu0UzS9AxmMAaKo6Fzuu8K9qEpZe0mSGmM+WhGY2qhtyz1XqdV3Ly2xiw7Az5bLLszmrNbfW1mCEgG7UktmZm5rWt5om4HtwjgIO41/GOxpCKTtHWcqm1gSEborapFct1dLRazBQWYgAZkncIpkBqPMavnGZguWlQaL7WADN6fDE2qKu7zErVUaXfTLiUi5Xy3qW5bY0EVpmcs+qvpjNMDLcyDOWyzaCpJVq7VadJa1mXxFY1A1z9sICEIRRw1pkaHd6IrmMyAMBcq8Q5qGmY9WvDEzQsB1au7pAr+PwiUByopWuX85xVtWPDJmMu8NWWAR6C90d2S7uTI7PKwU7qbvDwxbDIp2jsuiU127XRVB7yLm39lY6izSrbRxcwA83UKm/NSdROY1N1cMWwh+jE7TpC33Gct1tlq3+7wr610U4eZi1283FEWIPu+YNQNkoLLTlVrmZovxUh5qjZuQVVxaSwV60IrQ9xX2xkk4cvdMuZnRV2erTdThzuXTxKzarW5ozmxpmNizPkrRZcpwQXQhqNQsaghW3aVt5uK6N0ZgGm4fiuelwNLNVf1qRF6sGVWG5gGHRkRWLAlFTO11kul2Vx7CmtD3nsr80GvZrVNq8zZXeqv7zRNVVBRRTp7yesnpMUSHpr/jCEIBCEIBCEICtyylCDpJCsPWIAI9U8vfFkUz1d5Z2ZteqsMhysDTPTVoql7SqspLLW1quTu8LjQVPKrNE2Jz2aW8lwzWmYst1AqpV8gxyyKvbq7JaNEQdb0ZakVBFRvB6CPzeyIynuWjGrpomdGsAV9jVDe2GxbCEIoQhCCEIR5WOmYhHtE1ZaMt8s2MWEyVns6g2+c4tXFS22JMq9N7ipt4siOgEg1oT1Nw+2KgcQc6S0p0Ztc3cRbYKes3h7UpLl5Up2BBZFYg5EEgVqIti+jNLMyYXLO62zWFAABQKotqRmFNWVl640wOWZirbIaBPOE5aKEDvJrbSGBbCIqWNbkKekjMdeUSgEIQghCEICqYuVyorPkMwKkV6/wCd0VSxc1Hw6otKhqLQnpFOIZU5eiNUZsXO2Eh2AqxoiDdVmyH67vZEntUZuElTRU+bmLdbMl1DaumPFwmCGNM2dtWlS1mMibI0ZredvW5ezHsvh2mYVcPtSptQX0DNpoacvze9HmvKxXk0/wBGmpMlz5i6Jo/StGZ54GjCGbJxUzBzX21stZsqb+k38LR6lG6COnI/5jd8rR5sjDTpc5p8+ZLbETtNQDbLlqOBM7SW7TRttmy81czVodDWhvdyu+ZoohPbJF5r0anFzfNTxRpBB3EH0ZxUFsVmNNo2ZOZ1E0Va9S1C/VHTLWqL2aHouy/ePFFyJMVRXegyBYnpNo6eaCAKiKNwVR7AIFe80pSmVO/Pi3aeKOKHVVU0e0KLtxagoTTo+aLsWQiAcdTL6w/lfqjpYUqCOrf+FYAudT1k/hlEoAUAEIBCEIIRwmgJ6qmOxFuE99B17yB/jBUWUtLZOtCvxXpjzZM+fh3lyMTJrtJlgnJwsxAOfXcPloyx60Y8ZIE4STX7uavRpN3m881y1XcUT0MRtZNZqOqy1Iul2jzjMQv69Vyxbh5gmylYKV4ltPEtpoK+sKN7Y6XDSnamahgV6mXoy9EU4NFRWsus0qlxJqFBBcHVXaHVxdldMNjUObLpp6chEoiu4nvb9dB+AESihCEIIQhCCkIQghFGx2dTJYqa3MGqyvX06veXh8UXxB0DqUJYBsjaaGnSKwVmmTVdJLKWu2irs1cDWKm12ozUW33oswrXSrrSuuZWvM151e9EZ0mXsdK27IBkK0uWzMfq4W0tzRpG78a9ffEzY7CEIox42e8mURLU7RwwU9AbIAUo1XYsLV9aLcOk2XKRZ0wzZlKsxA39Qpvt7URnYfazcPNDUMliw37jS7dvuAt1dbRpiZuwiDosxWRhUMCD10PVE4RQilg7tRZgVFoGoKuW3kVJtTLwtvjs2YyFFRNo7mlKgBV5nY9S5fFYrUte6obmZg8x6aE0qtoFbi9Fut5a6ongmZK0btEcT1mfTW2K7JqA3O00UPBbLZcuhQLXi0ylPFc3vN+HCoiCC2cyqxstzXPQ2Vu88wua2AnJYslTta1I86FDdHQgtpFsIRQhCEEIQhAIzuEnuZboJktN9eHadm3rX6YtdiFoCAzaVruuP6+lvZBECKFHpJ626Se9oKqQyZF0q9ZaqRajNuqBw3ng9XhjLjTfO8nouq7EbTuKoh6eHTxR6UeXPlr/ALQwVtV0z30nwW/zbEG+YWUq2mlQprxaiBUHV8sdM2UtbpiLTLMgZ9XpiLyRMUq0yZQ5ZEA/qgFmS10BH7vu/wB5a+7DIlUOy2tVRryzBrUDPhpzeyBIExa8ykA57wa29nxfNFeHBtetR5x9JpcufDlp3al8MWTRoOaqV1qzcKsvX3drw3Q1YshEJbMyKzLaxFab/QfeGq3vjk19mhalc1G+nEwXPu5mi6sWRCiMTwkjfShINOn2RASmY1muXG+wAKg/aPvNHdkoNUJl9Gm2h7yCN8QTCgbiw6N5I+B3Qo3Q3xH+Vvf8Yzl50oa0M4Z0dLbjU6QyafVuX1tMUzcXiFU7PBzL6E6ytiqOsg/TxfNC42NpLdm7Mbj+OcC4FLgwrluJG+gzEVo05kVvNm5VbmWtRXPip9UVTZk1bVaUW1j7o1rRfdbj8NtsLGq5csxn15V+McJDW0IIqD1g5VEVLiZdQHDyruEzRs1Zuyvfn2Vi61d9q137hWvXASjhAYUIqI4VXq/X/PRC3qLfGv70UFVVFqqAM8hkM98dAAFAMh0dFIrNwdFDGhDE7q5Up0d9sdZXtNJh3b7V+P7UT8GaXjZLzVkqw3W7m+87F1LOCNseUMEizb5uVsxZweWra2A3PxUCnVb36WXhj0BOlEAhxQ0AbcpJ3C7hhF7FsIQioxzZpM1pInbFtmrpwFmYmZUUcNUUWNMti8uWzDNkViPSATGXGTcPLS6asqZM5JbW3Nn0V1eKOyJ090BfCsi8trLW3oqr22RNq2QitJl9QVKOtCyGhIqMjkWUjfq7miyKEIQgjhFQR1g/qiKAhEBNSFUddaCJxVKraVPK7qPVuNv0Ww2q2EIQCEIQCM/2lKmqThaSpOxmW+moG7xRoime5SWSvEaKKbxXeR3qKt7ITYpUia7Wk0YBmcZNs8gqDmTaam5WWLBNAXzUpmXcloAU5d/R420xACbLUJKtZ6XttP1ZdkcPqxJdpJVAzK4LANQEFS53g9Iqeyu/s6YgiZeJJL7brYS1UD3bibTlpuZW7URkrNScqswoyPNZBTj83xtXWeLVpWNsUzJdaulqzRQqxFa0rpPdmV8NboC0EGtCDTI9ND1H4x2M2FAsZgGFzFiGWmr9v1u6NMUIQhBCOMQoLHcBX0UGcdijEEiXaBW9kQjcSrMA4HfZdBSWHc7WZT+yXsr4vGw4uzw+KL4groclNKZW7mFOteIROAR53/3T/wDV/wC5Hox58r/6ji/BJkJ+1EHoRB3CDdc2dFGZJ/wHiicUKCcQ7ZWqiqe9iT+Cj80UTloVBLGrtRmPRdQCg7loIjOVmVQoZhcpZVKhmUZgVcqtK0u8N0XQhqhXKdpiXMtrVZSK14XKmh6d0cnCsqYOtGX2kUAHfWIK6y3mI7IuraLnTS9fxvujkydKV5dXy1UtNdWVvt7PiiC9QQqgmtABnmSQOkxKKhNQ76rvFSCFPvcP1RMMrcLL8YuBKG+EIBFVKzq9lPZrbf8ARFsZ1cKZjFX4zmqs/CLeQM38UB3EYdcQqqWZCjK6MtLlZc/1xCWZyTbZ0zaKwASkoKt1CTnVmB+mLxMQ8wG/JtLCm+oNrCKMS62Iyut4mJZuOpjb4smDeH1omORqhCEUVPUTJJG4lkPoKFgR7U/GLYqmGjSMstoandSsuYB8xIX2xbDcioTpTMFExLjXTXVl9XiibKrAqwBBypvrFcwSlQKyXDKiqjO30Bm0x2WCqG66lWIDVLBegGpZom8jmyCVtdpaUNRkQPECeA/Tn2orrNy2Ts/fMVbLfpf80RJmzNWzNOJEJ09GqZxNWupUlrEkxF6qBLmbQgaGVpdvz9Fezc3hhgZ/scxp5mzZq2g31QWO3XqrcgoAultVsawXHAwmpXMVFy+q3DX1oqnyZ06W2q08iS209HGzpr+W31olLYyQFmrLSvNLutLU5st7cva/NB13Nw2SnaZKQaDT75l5Ly2xNHbaNLcrWilcipbIlqVLVt8PvRxnlzOQzadn/BqqtfVa5YxTZs2W6NZNAUghbTNa1mUE1TTpS7mZlqvai8D1IRVLnSpqqyOrXd4/msTDLnqXvziiUVIaPMU9LB1HhKqCfnDRbEHUsMjRhmp6j1HubmgJxltnLirgC0mYgU51tdd1Qdyb9S8THVFgmPzSZnumWVPeKzFanrKsSWYjG26j5mxqBsum3iplEFkIpaeiuUIauQrSqiorvji4iU9LW3sE7rur/wBYtwL4qaUrTBMarFaBByqesDpPrdUWxXNmLKW5q9OQ6aA/4dqGNiMs6p395+wvwix1vVlPSCIrkKyywXHnHJd8+b4L0aYuiaFcpw6ipF4CiYtalWpmD7axF5yqWRdUwW+b9bh9ni5YoxNGNspm2+WSM3/Us4E5bm+qOMJqSkEtLZ08qsx6l9npqzFjqNoBVeW63TC54F2HDUm3W12m5aWjSvD/ABfKsaIiihFCjo/Hv7y0SihCEIIRRXaTRQ6JdSTTJpmYAB6bea3mi+KpOSW04GZPTaxAPw+q6CplValVBpu3VHo6ohYy0sfKuYmVYEdxrcD6zNFcxTMmqm0moNmzebIAOYGokM2rltZeaJiSLtTbRKZI4DUbrBP85xAE2mTKa51s84tRTq1dI4l6Yx4Ng+K8oTKj7yUnyS43IqgsVAA4aUovWSOu483dGDAIrjFOyg34qdq5t46tWmHQ9IkKCx3DOKCrSyswKWJuE1VyJBzDUrmVyXtWxJpbU0Od68epcj831RK5xxJ8h/HO35YbHVdX4Tn0gghvaDqicUOVYi19nMztrUXUoTkRmI7Wf0JKpmPvGJr0H7vd4fqhYm7KiliteEUABY1OQA6czFEwyWUPbLfPpCcvp6b7V9aLJcorQzG2szPURu9ReFB9XiivZEzy6tRAV003uAe+3s3aYZF6LairlkBwgBa06AN0dKK2ZVSRnmASIlCKK9mOhnX0M36jcv0xxlmihlzB3iYoYU7rNm1fWui2EMCstMGZVWXM1DEMN+4EWn5lhKAEtKdV3xzJPe0Jv3bDtCz5tMWAAAAbt3UAImwjDjwux4VzZQeAVW7h1jjblt1XRujFMwo+0S8Sq3WB7kJJuY7mWptBXP4wnjA0iWlKW09GW/py6YbJehpg3fpHP5y0JcxZgqpOWRBBDKeog7osi4oZnUh5S3tZdcS5rqUixa03se00aYg/L66/vROGxUaLNqxGtAq1pvUkkDvao+EcmFiyS1Nt1xLUrVQOFTw382q7Tdpi0qrCjAMN+eYjMA0pxctZS3WW3FlWg4l8PKy8umINIFAB6B8I4yq41D+evLV8sdBDCoII313iOxRUZbU83Nf/APp+f+GIiYxWYtqmbLFCoItLEVU78g3ZbVF8YjLabOm5NKW1UvA1Pb9P0xJ8E1OImE3LsFU0ytZnzGdKMoFLl9b6q7cQdla0y2l01XdLvVXQy7+LVbyxZszJBmtOc2jOpYrXVU213Vp6tsVS5QmXbPETdLNxcu/3fp7MQUtgpdb5ZmySzGqVQXV7NQyeLh+WIHCO0uYlVaZSgyEnZq2QbIMswfm1RuKGXLNXZ/OpSrN21077vq1Rc1omITvYMg6ieKh9gP1QqBnlSl2SGS4MxUVQ9WsLKtNS14G5lX81sXypm0ByKuhtdcuL2Fsm4ljNsdpNmTZb7PVZVV4std3b1xdLkWzWnPQuwVarcAQOkg7ujTqtpxaosWNEQZFfiHtFQw9BGof6waYi5FhU5Bd7E9yjUYyzsTNUjZYdn1Lqa5f8OXi1MsMbF0wFQpVFY1oarVioUk+KrUC+2OSlJGuVLQ6eFQNVP2fzR5P2nE/amlKn2ieVVpeqkiXKYcW7m9bh5o1pjMQsz7PipKyZswNsHBulMwHCTxVqREGwJV2Vpsxsl01t/IOaONLll0W3Nas3qsrLxcWqII52oJUgkCVMFVNrA1Q5aiJlx+K8NsXKKzZrHfoQdygFv1sYo7LOgL2NB90b6+jVGUTExrBZe12aO10xSUW5dw8efhtiycpqU6J9qHuyN/8A0/d0xpVQoooEBVJkS5ClZa0rmxObMetj0mJTUMxCqsUblfLS3t/nOLIRcUK5YmAETWVjU2sAc16Lh2/V0xZCEBwkDeQOjPKpjsQeWsy27oJ9ukxmWUJU372Yxa5qdQAtqc9y3fl4bYk2NRORpvocss4jKWyWi92fe3f3sYzpIVluWbMz6T6RUZW9P64wri8W7z5WEw6vsprqZkx9O/hpCx6q1Mx26AAlMqkjUT+IX2RNjap/nf0R5+CxLzJuIkz0EmdVZmzry2qty/8AtG5zQoTwhsz1ZEAnu/hgJKtqgdQzPST0k97GrRh8l6sIH/rJk5/R51v8o1zmtkzWrSktzXpGkxR5PW3B4f8Au1P+MNjZCEIog9NK0BuYZejMn+fDFMwzJZOxlKy0BoABVqmuY7qfHm5bhm53aRb0dO/0R5r43EzpjpgZCzElNY82Y2m7wxBuDzglStW1ZAd2muf7UQR554pKpUM2/m3gd+em6KpGJbE7SRNTYYiUVZkrcu8MGqORubVGlJYlXNbcznVaAK/ju96HsCozMQHUWXIRQmlGuJAyody/vRrisTUqVNykUJDKRSu7PhO7laJBlbhYGnUa09PVAdBBqAQaZHu9Mdy64yPIALPe+o8vp3b+tvlipcOr6dtN5iGzWpvN243aSbbW+qFyNczfLXxXUrThr/DHQ7dMpx0ZFSP1xyg2o8Ev8x/gi2L6IGYOp/kbr9DQEyWedfj/AD3xOEMjOqss924lmqurLTZy+hq8XajRGWagWsxprKu6i5ULmWtTTfaQPi0VpKWabhNmG2n4gd93L+aJ4NMxtcvSzcT6adVvh7cSv8LfD/WKRtBiBfaU2ZEtvaCwYei21u6NMBAuBmVf5WP4AN1xzar1TP8AlTP3I68yXL45iJ06mAr8Yyv5RwUv/eJfuVf8kLjsdLbOYjS7wkx7WltLYLc1ddSFz5bbrW9aNkeY+PRwNlh8TNIZWAEphW1gd5tzUal92Kx5QxTlll4CYtp/SFv+2jfmiWPXiq47a3lWXn61345fzqjzhM8oPzy5G/8A3bETP2I4mHnTZjbTG4nhXglfZ+14IfQ9JmF5R7bLLtW45/sjijBjMSmHk2YVpW2muspdS6Wbm92Ot5Nw18szNrOa79LNdtyt320rE5vk3DPKKS5ayX5JicS5wGSb5NeXKecmLn7dVvZmfS9sTkYmVMkSZm1lo7WXy9p+kV1u49XBAyPKk1dhNmyFl0saaldoy/xR58zyekud/RgHlrk+3UtK2mem8BfzcVsQfRSDo8NzsviVmMSmXWG2vu0u39/TSPmqYdG87LxGAbtSnmFHz92zw6Y07Cawuk4yfN9cy5qbuZdSUXxN6qw+sD0JZEyZMlKQttrcRLWe4d9eJmmM0XfZz1y/WaXe/wBbtwx5gXGYdvNzZE+ayC7zL32+4eaJHys8pP6ThmTLQyMHS7s/2cBCY64DygZjXTUnSVvs1TJdp4rYkcQvlHF4ZJCts8Odu7uKerbF/k/WrT7pc2dOo0x7xpz0y1ADMAo5Wt1RDHX4adh8bbpQ7KdYP0TdqCtuIycFaBrcq/3soCvXvjrS5gLM2J2YalQqoFBpTIvc26OTaPrVhqlXL7jbTT+1bBpmGl3NQMyipa26n/E4U95li4RGYivs9m20tdXbzmuy1uH1vqi5MQjzDKAatt3wNGU8yPLOlla2MYw5xDiYsxpSIZtrS3XVteLwxfh8M8gJ5xWza82G5lqbUuL7pfvRRshCEUIQhBCIMivQstaVHsO8ROEFRVVUUVQo6gKD4R4crEr5MmT5GIV7HmNOlTFF1yt+7/PLHvRSANu11brNHqMRdTlrVbonQ83BzGxuMm4xVtkpLEhKgXMwa4/z6seuQGBHWDHln+iY8Nuk4yinw4gbj3bQfVHqwGLFOy4PFbrklTPatumvs+qLsMP6PI/upf5Yx+VhXBzPEUT5pix6K0Kgg1FAe4ikNiUIRCZW0+Ki/HKvu8UUEGnvYlj7e/py0+rHiycT/swzZGJSZbtXmSpqLcsxW/dj3QKZD0QiV0PDlri8ViJuOw5XDrYsuVtZYO1QHu1IG7Xuxq+0Y+V97gxN8UiYPyPHpRVNmrLU9rlTK79fzNAYpflLC3Ms1mkPU6ZqMv1UjaplTqOplzPELW/HoiBVmRZWyU0tBMwXIFpvHbLZ6bl5rm7WGZgMLnNmtLkf2kq+T/3ImRvxE2RJllsQ6omW+vs3aq+rGbD4rC4iYww05bznYyMGp00rbXddp96PIw/2Z/KMvz74mVa2y239d0xs8qKi/ZthamK2y7Kzit5ju/NEueR6oExWZtDXUrmV3CgoKNl70daYUUsykD0j2U76/rjxnwnlh/8AfV/J+RIqbydiVW6YsqeaqPOTpx9mbqvzRbHtvi8NL458pd/OIznyphM9m0yc3ZlSpjf4Rjl4bESuDC4L/lzGi8TMeummEX3J26FibYybM0y/J8+Zu+8slL9cYpuPm4ZtmVwuGY2i2+ZOZR0VEsWi0H3o2CZ5Q7eB6el/84q8lLKaTMaYFbEbWZt76XXXRM3yI0xeIkjELjpTBTd5mSuntG6YbtKRpHk9W+9xOKm+maV/JbGbDKn2vygmH+7sXh+72tvL+1HqJMdlVhL3jtf6b1MWBnTybgkP3CsfGWmfnjUkqVL4JctOjSv+ULpn9WPn/wBIi00qNSqu/wDSLFwLGYKCzGgH/iK1IebcqnJCt5DC7MdfZ7X8UYpvlDC/dNNVWO8obwoFCDVN55bf5aX+0pX6GTiZ/qSm6oXFjXPxEnDrfOmLLX2/+3yxll43D4hlbDzA7DS0s1RipO+j21tIu5t7RhR9v5UX7VK2XmP6PLm28Xx9aJ+UVVZ+C+zWLitrpy5ac9OiIPUAms9zBFFukZswJOfZX5W0+9EpjTER3qhtVmpQ50Fab+6Mew8o82Nlf8PD/wCsDhMTQ3eUJ3uy5af4Rc9DbSZTJpfXwk+3jjGsiZKfSiOPvNplcszwq/a5uKK0wAdE2mKxb6V/S29HoiweTMJ2Zr+vOm/vrEFjKLbZzy5crm11ab67OFWlOK266PNmSsHKmTHw2LXCzLeSYuzb3I9BfJuBX/dpfVzRknjC4aY2mWiKisktJUt7pt3Db4tOmIMeHmYjyhN+ztiAqKu0mzJOlpnh93sxdMw/2LGYJ9pMny5kxpdk3Vs2YcsJWExl/wBsltKw81tOyYcSb/Oct/qrGiXKmzMRLn46dI81VpMmWebt/wA80QaZvk/DzGvRWkTP6ySdm1e/ljz8YcdIlbB5suemIZZKzLfOLHtCYp3XH0K3+UeN5TxUmYv2ZVZ596bPO22Z/PFdbGpqhGd5K2GGLSsRN2kpGbUfNsvNReTKNeHlGbhZcxaecVGtYXdPj06dXCsZnTylO2eEnTZVswedeXTabP6V1eHij2pctZUtJaCiooUDfQCJERfAzg4ldIlpaAAOEc7Ddf2LX+mBfF1PmkpqtzX3a1PNzLqti+bL2i23FdStUb8sx+MJaFLqtdcR0U5VXrbsxodQuRrADVO78DE4QihCEIIQhCARRN0Mk2hyIln1XYVJ9UgN80XxVOFygVHGpoTS6jBra+z8ITwqrGYf7Th3l8/HLbszFzX8dPtjmCxH2jDqzfeL5ub4Zi8UaFcMbc1bPSR6Pdp6rNHmn+iY8Nuk4zI9lcQNx7toPqiC3ylnJlL28TJWnaF1SB8OWNaVRjLO7Mod9R0r6V/KYx40XT/J6f8A5O0/5SNG5wSumly6lrlq6j3Nww3MicVMwvXJtALZCurh/VdFcx5jbLYsql7/ALwV4V+bS+ni+aK5LNJ83NGshWFpLbQk0bN7c7zdbyq0BqDodzCu+m4/A6onGGfjJErTiLVFOGqu93qJq9WPOY4vG6sPKnSUromPNeUgWvFZxOfph9dD1zPLOySlDW8cxqiWrdndrNOz80Y3xeFlEorNiJzPcyyRexYEdI0gLw23cMVy/JbABZ095qVJ2NWlyszq3G57vFG2XLSU4SXIRAqlvN/T2WrS7iuiDPd5RxHCsvBSyN7ecm59OWn5omnk6RW+eXxUztTiW+mNm0XqZfWVu+M5mypeoYyX2fOurr6ONWr713agITcPKmq8mdJLJdfKZAdN3qcFr3aezHMJgMHIbayQXfcHdizLvBoDuPLA+U8IvFMDNUiksNMrlluG5vzaYqOLVizSMFi9plr2ey+p4fzyPVitxVpQ6L7j6FUkfXbHnLM8rE/cYZR/aubv+mbfDwxFpflEzNWIRbU/QygWW7o84fDFvHA9eK2my045iLv4mjzfsi8WIxWM6/OPs5f0cA8LcMXDA4CUAxkq5bIF6zGdt+VS1T6sBJ/KGCT9Ojep5yPMxAweKe+Xg8ZMfty02X549hRLk1JkS5SDnW3IdN1AtPqWNAIIy3H2gxKmeR4suTPVNnI8ny5Xim4g/wDbiSyfKCvb9plYdJlW83L2i311fedP0x7MQcKVtcAq1FocwamgBHpMPn0eacKtvnvKM9/+Isv8kWS/J+BYX7Pa+KYzu3tv6fdjcstErYirdmaACp6zESrISyaqtVky6qVU9fraYtCnYysOweXKRUpa9q8Ori/ejUCKVqKZRXdN3mWtOpW1fiFX1tUUojtVHZarayyyodUU3BakW1OXu05oDPisO+KAWZJVlULq5w2q+0grQcMVYXBfZdaSFMzIXObm39Ze1Muyrao1vhyqg7d1RR1eD07q8vagMOzoh27cr7jq3dZu/nwxBtFenf8AGHQYolSzKFXmXE0rvC52gAVPXyx12mM1koqoFQ7MpahNKAUdc6V7XLFEpZBRKEcK/qiyM64dZYGyOybpZQtH9cUt3+q0YJmJxMx2k4V5cxlrtJqobJXvXte68tvvQsa8TixJIlSl22IfglL+Z+wixRJwC3Gfim22Ic9dEl+BM+XtRZgsNLlIJtFmTZmpp3E7XDtH8q2rFv2VaC09N3Xq+MQceQAxaWooQa9LXA1FpN1Lq6m5VGniiK4U2Wls9PEA3DThbj0nSuqKkRWYUnupmNduIuoq+PdQaW9aNKSGWYXLnwjPh76nfDfA86Zt8Xi2wbTjLlyUV5hl1Vpt3D7IzTMDKwWJwzL5yXNZpXnOKW1ONf3Y9HFYWbtfteFmLLnWa9p93M9aPLvxM+ck3EzVWZh5iqklErx6vabF83xLEnoe5hpIl7RrbWdt1SVtQabK8jdnlaNUZThy2raMhrdu3VpX8f1xS0pUbObMrmvrOyqF59623dnijWR6EIyLIcipmEEmvSSF6BvyP7UaEWxQtS1OkxcicIQghCEIBCEIBUDp/wAzEJio6lXpafwPWD0GIzJQmUqSKXDLpBFDFIkqgCXTG3NnRgCrMbjXTzW+qF7MSbVYJIVQEd9PCXJmU6M6m4huZbooxMsYmRNlNpmJrVvEtbXz/eji4ZHQNKmvaWYk1zoWqQO9Tp9Ut2op8poUwMyxm0U/5bNqT1Oz4Yma4GJfKMmdO8nvNe0yxN21eFXtt6rdX0x7zTZSJtHmIqUreWW3u6YyKmC+xjKVsNmOzut/Pzdq6PGwXks4uSk6dPmhakIm+iqcuO5ae7wxMxgei2ORpo+ySpmJ4tXBKV6U43FtKcUQmibM/wDmY2RhU/q5LLf87xOV5OkzGuadPnS0JVQ83S2Wrdatlez80bEwGDl8OHlellDt9d2cP6kefLm+SpH3YM5+1Y85296NX22ZTzWAxXvqsqN4VV4VX4f5RKNUPOD+U/6jCyv7yY/7ERXD45yzPjBLNbfNSV6O9+8x6cRQEKK78yabqnM07oVnMjAPJqfpsRip/rzdMTGAwMoE7CV3tMF+fv3RuigDasHqdmtbV7TV4m7uyvvQ/wCCMmQktdCmXm2XdX3ottbomH3hX91vqiyEWoFJZw9t0vhuNag76DLVlkfhHRtA7MVUghVFGqcqnpC9f4RIKtzHIk06AaUG6OGWnQLek2Fkr6bCtYmQLVFGltTduVgfYC0QUSg1wRlPqtQV30FLQW5rYmy0U6mGRPEej0xMVoK76D4wEDMl7mZVrlr01yPbt6Ighlq2h02bjIX83h5fWi4gHeAfxjPPlMxlNLEusti5DDiFpFtQMrq/+0MjTFczco8a/gbv1RXLMmaD5sBlNGR1AZWOftzF1y9UdZLDLsrxcN7W8LessNC+EVln/qy3qsv437OF7f1Uz/p/vxRZESDmVtvpvI/1Voje39VM6emX1f3kdvFQGVl30rToFd4LQEVZZks3jtKw67SVr2qRGVdmFFspaWXBrjl4zurpVbeGM8uk6+b9nfZzLbKsvW2vj83dHZLss2bh1BpLCuqzGNyqw4Qw2i0X5og1vLWYLX1Z3dI/x5f4o4BLkoc7UGpmdu/mZzGedPbDy9pNaSvzcXZXtxkEnFY62ZiLZcneuG1ec/vv3ICZed5Q+5LScL/XfpJv934I3y5UrDywktRLRRX/ANv4o4FnCijYovcrfgKrGdzMmOyLMV7DrW1pcvdudr2v93T2ogsUuGuRfMmulqBrjnclTbY3ZbruixWmzACAiKRvqXb9lfqaM7I0z9KZjCnCF2KtQdYmcPEvNGnZt/WzKdXm1/IixRIIgt0rVQADQVAG6nV7sTiATxP83+Uc2adK3evrp890PwQnbJ1sebs7uzM2bHduzzjyxIXCNMmtWZKvlMuiZteIUuoFU23aV4fDHs2r2V+EeVi12m0T7RLc2tMlyDUAqaA3MHWtputVeu3VEkeuCDmNxz9MQMtGJJRSTkagEkRnwaukkSpjMxSnHS+014qFlrSNca0OAAAACgGXcBHYQgEIQghCEIBCEIBEWRW4hXo9I6j1iJQgrgAXIAAb8shFOIlrNkzEcVWn5dUXxwioI66w1Q8oeScGx2i3FWo4QtWVU58Ity96NjuZSiWqqTS0JLNpUUpUZMqBYtk/dquWmq/KTFEwuk8vKAZbAZ65lqbkKUHHS7S1qtGa6GiUpWWi5cIiyKUZGrsmGnk5f9PdiwMD6erp/wDEaEoQhAQckKaCp3DoqxyH64mBQAegRBqkoB2qn0DP9dInAVTmKpReJiqL3FjSvuireyJqoVQo3KAOs0EVITMmOxGiWbE72GTv+yvoaL4ehCEcJoCTuFTARTczdbt+u3q8MTiuUay0PWqt1bxX/GLIaEJlbGpvpT2nIGJxFlDAqdx9IIPQQRFQE5CdW2Sm5rVdT3UCqR6zL70Ni+EUrOUkBwZbEVAegJzpln10+KxbUVpUV306aQwIPKV86srdtDRvj1etFExnVUVkZis2VqWhB84u8m2hYcUa4qmCti9cxT8vnP2bYgbWgueW8sZVLWkDvNhagiwEMKqQR1jMGO7/ANUUOolnaIKZreKaStd/pXiu7MXIvjJiJTOyhGdXfQXVqBJeZYgVXNuHTzW3cMaDMQIZlws7VYzylM7z027UW2aZpZLrp8V7c0SehpVQqqo5Rb+EedPxSSsQQqtNmmWJcuWlCSxaprnkOG57e0rcMJ8+5/s2EUzZ2dz3vspOfPnv8Mck+T1Rn86+103zeZv55YkzPECyRhXZxicYRMncsv8ARSMuRfzRvJCirEUjKJMxOnaivM8xX3+mysceSjWTJstTqt2fEqqx6uEmupuyvDFEjcyma7uqtbbLltyk+i6sw9m3swKils6ZLVKfdrp+bO5x6v1Ra0uUAWaWhC1bNQaU9PojNIRpqCbYsnVeiW/myVtXZ4lgNCTFK+bRre5QtadVbcoGaVoXlOi5C4mWVFeujtlEpblrlYUZCVI6CN4YdzCLKA5GAhtJfbX4iJxygGQAp+EUP5gXSxcCR5rrYkDR1drs+rFyLXdZaM7VtX+fbHliRiJmJWcirKSlpd5csTLPi1X7L6bY32TJk0NMVRLUVVK3EvXibJeEcurfGiJyIIioCFG+hJNSxNKVJOoxOEIqEIQgEIQgEIQgEIQgEIRwioIO4gj4wHf/ADCIqoRVUblAUddAKCJQVWgIabuza4UFN6jf1nLiji/ezPVl1+qDhlO0QXdpOlgK8PU/5oidLbUEWOF2nsBtcflb3YngTwwUOhteqKDvUguBRh1Znhti0qG3jv6iD3HoiuZSbJew1qrWndqG7fuzEWgggEbiAfSDDYiLl8Qz9b0U4THbh6N2/I5xKEUVjOZWtQqfix6/diVyitTT40+MCqmhpn8DHQABQf5wFNZcuZxU2gJI3rcpFW7i13vUi0OvaX4iOOgcdTDNWyuU9Y+ERUhrkYLetAw6CCMjTqb95YmxbFc2mzYHpFvVxZf4x3Zp1fAkfq0xzZjtOMweImtD33ZerbFyLIQhAIQhARKqaXKDSu8A0rFf2eTX7tQd9erOukjv1aeuLoQwKdhK7Jb0s5P6/wAscMpqiyZkputcXLubvVvdZovjhIofQfZlAcUkqrZVIB+I6IlFMuXL2aebTgXl9EcmmRJQzJpCIveQPQADmfCsQUYlFEyRptlvMO2NaLaq7TVmq6vFFLTpuOJl4VjLkZrMxNOLwyP34zTJczFvImTV2GFM5VWUzNtZ2TcWeX7se2qqihVW1VAAHVTdEzNiuRIl4dNnKW0fUzdpustHZf6Ru1Mb6aS/4otiuUarXrZz9REaxwLIhMUsjDcaZHqbr+MThAZZTfaUWay0Q8KGvXzV7+FY1RRJYnaLxWPar9pad3Z4IviRwK3lhs+F+hxxVofwz4W0xxHJJRhR1Ck9CsDUBlzbJiDp5Ytiieyy0M5q+b7+Lw+9F9FrustS7m1RvO+kUygzuZ7BluAVJbUqgBNW7jMFty90U4XDtaJk9mmu1HCzM9lmd1edRpZo3RM8yEIQihCEIIQhCAQhCAQhCAQhCAQhCAQhCCqldjNmSyhCqFIfoYtWop4aD4xFALpsriTfnnS+tUP5l8Jtjk9N01br5dNxbNa7sunmjsiWZat5zah2LhqC6h6CQdcTNjPJU4dJ+ozZinh7TWj5NpdqW5tXDFuFJsZGa612Iyo1jcOni1auKJsFWej7rkaX6Wul2rEpgKkTVrVaXACtyVzFOkrxL70BbCII6TBcjBhuyzoYnFCEIQQiqZLD6gbZi1tcbx3d4bmVv4othBUUJZVYihKqSOokRKKQTK0uapuV6ZAVOTHotFLW0rEne20LmznT/jXuUQFkIoY4lW0pKmLQ53NLYNnlQiZXo1XLEpU6XNrYwYrQMOlSa5HqORgLYQhBCEIQCBAIoRUHKm8ERgxWLeXMTDYeVtcRMBahqFRRzOerfGWZjcdJZZU7Dyr5xskzEc7L34n1CtL4pMIHlMGeYG8zLFS8xW4acWS8F3hjkrCzJzriMbS/9HI/RSv/APSO4LD2XzpzbbEFmVpuXDXk5UHq+9HoRKGVBtZrTGrbLYpKUjTcvFMz6a6F7KxqjIVWTNGXm5papoNM0kEbtwmauLmtjk+bIVZgYhQBQvlapIFATxVbw8MUbIgjXL7W/NFCYlZi+blu1FU8o3jcAXVq8vDFBmTLhL2U3ZarlsuZtrd8lvF70B6NRESyqCWIAHSSBSPOQ4vP+hyqU07RkVm9awNTLwrFonNJW7EYaxq5tJAdFXtM3Fp9WFi7D20m2NcNs538N1GpXq5vbGiMRWS8x8Q7N5tVUEO6abbrtBWt13FFiiS1AHm57qzZ4uyrpq/V2YDTGOc21eRLRlZdpdMIYGmyowB9YjhuX6YuMlacU3/nTfjxxFpaIstic5NvnKaraat3QwOqGRohCEUIQhBCEIQCEIQCEIQCEIQCEIQCEIQCEIQCM8yW4DtJexm5aArdnurpq3y3WxohBVLUnSzaSN3QLlZTUVB7JjmHnLiJSzFqK5EEUIYZHL0x0gLORgBrDK2W+g/Z4YiGtntLVeJVcncqjMbvEez1NE2ApKmuzDTMso1DxDK1qaadn3o0RFlDKVPT+vrHevF7Ipkub5kq5pllKTCOvepICqSp7PhhsaIQhFQhCEA35ez0xWkqWhqqgdHTkK1oOoV5V0xZCCkUzBYyzFoNQWZ0BlbIE9ZU22+9F0RZQylWFQcoCUIplswJlvUsKlW7SVyNaW1WtrfNzRdAId0UYjELh5ZcgsaG1aHU3Qu60FvFGKXhp+IcT8S2zqB5tCwZaNlqFuX1cWqJeagQxTNhMauMsMyW8rZTAlL1oeL0RTNnf7UmSZMmXMEpJgmTZkxbaUBoq81WzWPZlypcoURbfxb9pj80QfDo5JJYElWyyGQpSnDRolSCSJcpFRC6qo7bRGbJmzEtXEMlOkDU2W5qW5er4Yp2Mtjs75124Vpy0Na0+qNMuSsokhmNa7zlma5DoC8vpi+UKQ02Uyy5t02Xs2JmWVowpxkG45c2zjNPCziuxwy3UbOZLppt4l5bG7LR6sIUPKwDIFOGeVMScCHmXAamFpuqm7cullX80erHAqgkgCp3npJpTP2UjsIgIHPI+j0whFGYYSQHEy1mIAADMxVQK00k2xeyK62n2dx6KdRWJQhgUqzowlzM7qhJg5qCtGHQ9AeHS1OXhi4iuR9HpjJiZ6SGkmZdbcc1FxutIAoNXMW09mNYNQD10MTwZ5bhZhw7HUq3p3yych6VOn1dXNGiMuIWxpeIC12ZN/a2TAhvavF6ojUDXMemL4EIQgEIQghCEIBCEIBCEIBCEIBCEIBCEIBCEIDFNmmViZRmUElkZA1d0y4b/ZFmILS7JyrfYbWVeJlbs96vbp9aNBAbJgCN+eYjM6smi+1aq0tznawPA1eRuVru0sTKtUYQJ+Hmj9JhvONuF8osaioHIvaXV2osktNVxKm2khLg4qbqHPf2ahfZ4o1Q5ixFWV1DKwZWoQRmpB6QYlGRCmHfY2MqTHLI2+WGbk/s/CvDGuKEIQghCEIBCEIDNiJhk7ObYXW6x6cquRr908vZjTHCAQQRUGoIOYI6jFWyKEGSwQZ1lmpln0AcHuxFZGR/tqK8x3l5zVlsFtDUPDndp4rbfVj0YwTRN2+FbZalmFSyto2bKQd+qvNbb2tUb4dhCEIqI2rW60V66fz0RKEIKQhCCEIQgEIQgEIQgKpssTVp0qVdd41LmK90Ql4hZjtKIZJi8jUBIpmRnmM+KNEUNKAcTpaJtKgM25mShB1Ub1reFmETPMK4xmmcEtOzNRWgKlbTUluIFTRVW2JykMtLK1CmiZktZ0b+leH5YkjhwSMiCVZTvDDr/N6piMuYsy8qQQrsmRrQrQEHqzrDYjMmTVNsuUXPaJUJu3E1uBrTlispiLWdpqy3rcFWrSguXWFbUPVtjXFZeUwcF0YLVXzBC9zdXvQHJEwzZSTCtt4rQZinRnFsUiqon2cS2lhctRAK5UtIDd+qJS5gmIHApW4UNCQVYqRlvzBi/oshCEAhCEEIQhAIQhAIQhAIQhAIQhAI4QGBBFQcuuojsIKyqrHZDZsrS6ayQAF3Fa1ue6g08MaoQgOMqsKMAR1HMRXLYistzrXp6WXof9lvFFsVzFLUZeNTUdAPWp7mH7MPRZCIqwdbh3jvBBoR8REoBCEIIQhCAQhA/wA98FedgkvMzEktrd1S5iaqrHVvt1ctvLHoxXJAEqWFFBappQClRXcNMWQjgIQhBCEIQCEIQCEIQCEIQCEIQCIswVSxr7AT7ABqJiUIKxNJ2rmaqzZbTJYRrnttW7spqv8AejTKlrKRZacKinp6yessdUWQgEeWZhw7S/tKrc7zbnlqzo0tie67zZs4o9SK5spJy2uDSoOR6v8ACILBSmW78KRS8oWWywFZSWl79LZno6G5l5qxcMsvZFTykmG43K1KXqSrb69H7UXQXMUFpQzCvfZWou3dEWxRLlNLmOVYbOYbrKEWNTMjO3UdTRWJ5eeJLJMl2lnDBltdVa3UOOjerbdzRP0a4RUZo2gl2TejVY2z3dvhi2orSue+nTSKEIQghCEIBCEIBCEIBCEIBCEIBCEIBCEIBCEIBCEIBCEIBCEIBCEIBCEIBCEIBCEIBCEIBCEIBCEIBCEIBHDWhtpWh/0rHY4RUEZ7iMt+fUeiA8ba4tZQm3NSyvGjnICZwmXzI3M2luaXwxo+0Tg89lS8UTRMcytlpy+8RfvDqiz/AGfh9PHpupmvNS6gCWpdT9Hb4bW1RZMwsuYzMWZb+ICyjUFBxozDLssva4tUc6/y7V5rYmdsn1v5sFg1dm/GttwpMvDC63zmrsxYmLn1XNbpkxktLMVW0S/7BV5mu85a3ajYcDJ1ZzdQYHWaEEmuR7iVu5uJrmW6JDByFZWtbTUrqbJiRXpuN1q8TMsBpJABPQAT8IyfbZXYmcWz3LxdnjjYQN3sjN9jw/YO/tzP343IiMZLNdMyoYJnYNXVUuq9XE3Stt0cONlUutmbwu5AudaUZ3VPlZol9jw1a7M13ccwneDlryzA+EDgsMTUys63cT5tQgVzztBKr2at2on9f6mEftsroVzwjLZmjGlBS+47xqVWXxRolTVmqWSu/pFOgN9Qa72xScFhj+i3ktxuMzvIAfL3YvSWksFUFATXeT0BRvO5QAqryqFix9Xkw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AFF9D2-CF48-4639-8A52-246A861ED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424" y="4079215"/>
            <a:ext cx="296025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29B66EB-8B70-4384-817C-4D1E27A57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3301827"/>
            <a:ext cx="4388641" cy="66363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5B64E4F-4BFF-414F-B31E-FF8DCEC7FB6B}"/>
              </a:ext>
            </a:extLst>
          </p:cNvPr>
          <p:cNvSpPr txBox="1"/>
          <p:nvPr/>
        </p:nvSpPr>
        <p:spPr>
          <a:xfrm>
            <a:off x="484212" y="3429000"/>
            <a:ext cx="2143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>
                <a:solidFill>
                  <a:srgbClr val="FF0000"/>
                </a:solidFill>
              </a:rPr>
              <a:t>运行结果：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1158EFA-1CED-5D9F-E8CC-36656C16C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300" y="1268760"/>
            <a:ext cx="8431188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a =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12.0000000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b =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12.3400000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res =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"%f %g %f %G"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%(a,a,b,b)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(res)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0336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标题 1"/>
          <p:cNvSpPr>
            <a:spLocks noGrp="1"/>
          </p:cNvSpPr>
          <p:nvPr>
            <p:ph type="title"/>
          </p:nvPr>
        </p:nvSpPr>
        <p:spPr>
          <a:xfrm>
            <a:off x="2123728" y="74265"/>
            <a:ext cx="7768208" cy="84449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占位符的格式控制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94</a:t>
            </a:fld>
            <a:endParaRPr lang="zh-CN" altLang="en-US"/>
          </a:p>
        </p:txBody>
      </p:sp>
      <p:sp>
        <p:nvSpPr>
          <p:cNvPr id="6" name="AutoShape 4" descr="data:image/jpeg;base64,/9j/4AAQSkZJRgABAQAAAQABAAD/2wBDABcXFxcXFxcXFxcXFxkZGRkZGRkZGRkZGRkZGRkZGRkZGRkZGRkZGRkZGRkZGRkZGRkZGRkZGRkZGRkZGRkZGRn/wQARCAEsAYwDACIAAREAAhEA/8QAmwABAAMBAQEAAAAAAAAAAAAAAAIDBAEFBgEBAQEBAQAAAAAAAAAAAAAAAAECAwQQAAIABAMEBQkEBgcIAQUBAAECAAMREgQhIhMxMkJBUVJhYgUjcXKBgpGSohQzobJDscLS4vAkU2NzwdHhFUSDk6PD8fI0NUVkhLPjEQEAAgIDAQEBAAMAAAAAAAAAAREhQTFRYRJxIgJigf/aAAwDAAABEQIRAD8A92EIR6GSEIQCEIQCEIQCEIQCEIQCEIQCEIQCEIz4r/483MioAyJG9gMiIK0QjyxMmbTYtMsmS5M9S59MrZTfeH1RxqoGlMjo77Nrdszy5nnVVtfGl11rRB6sI8uZLdNgsoNKe+Y9u0aZfbKPS8cZ/tFttzq+JXRtGl/7rw/w9qA9WEYJ0hPs50shWtPOzDzdqqxPEIJeFdEu3rztd94Oat2r1oDZCPNDNhmfLZ3ItiXvO1X23dvnWOy8TOm0VRLR/PXbT+yYct/i1dmH0PRhHlvPf+lSuHROe6v9iumX+1+WJjEzUKSW2d8wSbX1WrfdxfJph9D0YR5/2mdQ5S/NrOaZk2rYtbp9aJDFO02ipVNossi1qi5Qb7+DSSNPZhcDdCMk2dMSY9AmzlrLY77mvcqQM7dI1c0VfaZrl7V0+eQNY+iy7Vdwvdb7sLHoQjzFxUxElKwDuUkvU3apdlZrc2alY6cXNtdwJdstVmkZ3Ojubbc1z2a3XWtq0wselCPMnz5wUTLclxdiJL4mVBN4q9/LG+UxeWjEqxZQ2itufp6IbFkIQioQhCAQhCAQhCAQhCAQhCAQhCAQhCAQhCAQhCAQhCAQhCARmOJXIKkxyXmpRQu+UaNvdVpGmPNMh7lZpbuu2xT+bcK1s1tHPL/NEm1ahiZZaUpuVphZQGFCGSlVbqOfqxNZyPNmSVqXlqrN2dVaCvXl+Kxh+zziAQthUzXlKWuKMTJZFZuks6Nc2q1TzRdhpMxJrzXUKZktbs+e+Y1vuhl1QubFq4mUyO+rQ4lsKC64uJYNK7mJ4uzHRiFZgoV7SzJtKApcCQV33b9N1tvijI+Gm2oUAuZlE1cs0E/aq1etRX4xMy5m0DLJMp9rqmJMGyeX4lBud2Gm3Z8Wq6FyNCYhZjLar2tWyZQWNQVNDW75lWLG2baGK6uWsY0lTNrLZZRkam2tswbJ1oeFQeNjqu2a2xKbIZmmOqi/aSGVsrrUZbv55oZoXlJDuzUls9hlt2rOy0VSxhazAioLLLnqLe0uqu5Ty9qMpws06RKVbVnXPf8Af3OGty1ahxXcLcMGw8xmZxJ2abSW+zXZXFVlW9N0qqnVa3zRB6LGVclzJdyZ6t3L15RW8nDhWZ1VVvM1syBeRaWy6aaYxfZpqlLZXQnGZTIKTWa1slZLRw7KPTUlhUrbmwoe4kA+9S6KKAZC4cvTzNm06Tp4unVEneU8l9qrbOmraC2KwjjDpJ2QmeatZbqLkOHtavDFH2acysEAlS7lZJUwmYpolM6PkL6Nbc265oZFtuDVE0rbiLLe0/MsSaThaiU0pdzTPDvVWrnzc3aij7NiKSGul6BI02tpsbVbri3EyHmujrns1JsytmMHlkI3cw+qILAMPOuW1dLPpNOWspm37qfTASsLY6hZVmm/MdHDnXlytjKJEy4tshL89OnbWq6pbXaO1VvltitcO7ojCTYuylKQjJdMa+6/dZp5dpbqa2A9JZcq0WqtllmXZ/iiBTDB77ZZeWLsqFgEyrSu9aFbm4Y5hw6KEdLc3aot4S+V1mi9hqa3TGKXKaZfbKC0xGKba5alrMWztaj2tNsXWIHoKZM1btLbQL1etbv5YiUwwe8iWHa4VJAJJyag6+VuaMbydhLvostpcqTZ4pyXacv6zg9sHwszRam0exas2zKl77nvVxcBXUuz1RM9DYFw9q6VUUeSt9OGvDv3NbHJi4biZUYyEut5lVRcNNfljNsJikFpKzvvtJK2pfO2gbPoYcTLqXTEGw893djLFSuIWq2BSHUhKc53C65uLhW3hZ6GyY0tJYmbJ3UFp2gLpyuL5uufzQWdKlolymQGcIiNbcWdhuCFsqtEnRvs7S+YyWT3ikcnS2eUirvWZJb5Zi3fhFzyLXmJLtvbjYJ70dvTVqXTxZjT6eqKp6F9kQt1k1W6KhaEEivpHwjzpkh1lP5pUslTEdrh59mdc+1RuJmbVdphcj1dolt1627rrhaD1ViO1S9kJpYiuWNAtrFgM6+ExhMh79p9nFm0VthcuqksrtKVsrXlblF3FEVw01aXS1ZbZHm7uy81tn/w71tu0wueh6RdAAS6gNuNwAPoPTHblIrUU3VqKVrSnxjx5qCUr7VJeuXP2ctnUbK5yQFrpN3Ns7mVtK6Y0S5ZM5EB0BJc6aleGaqhVBHRdk9vaW7mhc3Q9KEIRQhCEEIQhAIQhAIQhAIQhAIQhBSEIQCEIQQhCEFIQhAIQhBCEIQCFf564RVNlCaF1PLZTcroRcMj1hl1CvLDOlZpWKOyJcFmSS04nLOjTP3I6mJtaaJtbRMmBW5QERWtNOmlzL2qNEmwkoqFDTEAl7M2tQsuZo2WeZLe2EzDBlsXhebtZhJ1dHDlzcLauGJkJ82auFadKVVfZ30mV06eoDevZa2KcRiXlMfOIlktXCFdU7PV08vh4Y3TEWZLeXna62xXMw6TCLme0U0V0N+H5bbuaAzDEzL5vDbSdbchs812X/SXfpPpi7DTXmK99aqQNSGW1GUNmnRvtVuakDhJZJuLsuq2XUWpcNVtBdVvEzRZKkiXcbnmM1tzuRcba9QVaL6vTCL2Jh0LmXet9K2VF3tXipEZzWSZpUgMstmG7Kimn4xZQVrQV6+mKZuHWa1xaYuko1hADoTUo1Q2W/htbOGaHFng10nKasnf4A138MVS8SBLW9TfbLb+82vV338XzRacMm02lz8QewHRfS27d1eKI/ZxtJG6yQptPPd8FWxeL1oDuIeYjSLQljTUV7uLfy8v7sZziXWdnMl/eNL2NpuVQpKzC1btXattt4Y3PLWZbdXS6uKZal3eyKmw0t3vcu3FoZtOoZ9F27xWrywzeBjXFTihvdZecqsx5ZXZq4Yk2k5pVQqu2nPVGzDTGmy7mYMVd0uUUVgrEBgOi4U+qI/Zlo3nZ1zBVvu1KoJou60j1la6LpctZSBF3ZnPNixNSSetjWEXeRZCEIoQIrkRWEIBCEIDhANKgGmedDQ9YhQCpoKnf1n0x2EAhCEEIQhBSEIQCEIQQhCEAhCEAjLizOEktJJuTUbaBiozIFRbXd2dMWNPlo1rEg7hkTU5ZCmrpEVHF4fcS1pqvA1u5SRu8YW3iiTVUqLTGnYWU8tpitMt1JaH/nwxzC4lp7BAPu0UzS9AxmMAaKo6Fzuu8K9qEpZe0mSGmM+WhGY2qhtyz1XqdV3Ly2xiw7Az5bLLszmrNbfW1mCEgG7UktmZm5rWt5om4HtwjgIO41/GOxpCKTtHWcqm1gSEborapFct1dLRazBQWYgAZkncIpkBqPMavnGZguWlQaL7WADN6fDE2qKu7zErVUaXfTLiUi5Xy3qW5bY0EVpmcs+qvpjNMDLcyDOWyzaCpJVq7VadJa1mXxFY1A1z9sICEIRRw1pkaHd6IrmMyAMBcq8Q5qGmY9WvDEzQsB1au7pAr+PwiUByopWuX85xVtWPDJmMu8NWWAR6C90d2S7uTI7PKwU7qbvDwxbDIp2jsuiU127XRVB7yLm39lY6izSrbRxcwA83UKm/NSdROY1N1cMWwh+jE7TpC33Gct1tlq3+7wr610U4eZi1283FEWIPu+YNQNkoLLTlVrmZovxUh5qjZuQVVxaSwV60IrQ9xX2xkk4cvdMuZnRV2erTdThzuXTxKzarW5ozmxpmNizPkrRZcpwQXQhqNQsaghW3aVt5uK6N0ZgGm4fiuelwNLNVf1qRF6sGVWG5gGHRkRWLAlFTO11kul2Vx7CmtD3nsr80GvZrVNq8zZXeqv7zRNVVBRRTp7yesnpMUSHpr/jCEIBCEIBCEICtyylCDpJCsPWIAI9U8vfFkUz1d5Z2ZteqsMhysDTPTVoql7SqspLLW1quTu8LjQVPKrNE2Jz2aW8lwzWmYst1AqpV8gxyyKvbq7JaNEQdb0ZakVBFRvB6CPzeyIynuWjGrpomdGsAV9jVDe2GxbCEIoQhCCEIR5WOmYhHtE1ZaMt8s2MWEyVns6g2+c4tXFS22JMq9N7ipt4siOgEg1oT1Nw+2KgcQc6S0p0Ztc3cRbYKes3h7UpLl5Up2BBZFYg5EEgVqIti+jNLMyYXLO62zWFAABQKotqRmFNWVl640wOWZirbIaBPOE5aKEDvJrbSGBbCIqWNbkKekjMdeUSgEIQghCEICqYuVyorPkMwKkV6/wCd0VSxc1Hw6otKhqLQnpFOIZU5eiNUZsXO2Eh2AqxoiDdVmyH67vZEntUZuElTRU+bmLdbMl1DaumPFwmCGNM2dtWlS1mMibI0ZredvW5ezHsvh2mYVcPtSptQX0DNpoacvze9HmvKxXk0/wBGmpMlz5i6Jo/StGZ54GjCGbJxUzBzX21stZsqb+k38LR6lG6COnI/5jd8rR5sjDTpc5p8+ZLbETtNQDbLlqOBM7SW7TRttmy81czVodDWhvdyu+ZoohPbJF5r0anFzfNTxRpBB3EH0ZxUFsVmNNo2ZOZ1E0Va9S1C/VHTLWqL2aHouy/ePFFyJMVRXegyBYnpNo6eaCAKiKNwVR7AIFe80pSmVO/Pi3aeKOKHVVU0e0KLtxagoTTo+aLsWQiAcdTL6w/lfqjpYUqCOrf+FYAudT1k/hlEoAUAEIBCEIIRwmgJ6qmOxFuE99B17yB/jBUWUtLZOtCvxXpjzZM+fh3lyMTJrtJlgnJwsxAOfXcPloyx60Y8ZIE4STX7uavRpN3m881y1XcUT0MRtZNZqOqy1Iul2jzjMQv69Vyxbh5gmylYKV4ltPEtpoK+sKN7Y6XDSnamahgV6mXoy9EU4NFRWsus0qlxJqFBBcHVXaHVxdldMNjUObLpp6chEoiu4nvb9dB+AESihCEIIQhCCkIQghFGx2dTJYqa3MGqyvX06veXh8UXxB0DqUJYBsjaaGnSKwVmmTVdJLKWu2irs1cDWKm12ozUW33oswrXSrrSuuZWvM151e9EZ0mXsdK27IBkK0uWzMfq4W0tzRpG78a9ffEzY7CEIox42e8mURLU7RwwU9AbIAUo1XYsLV9aLcOk2XKRZ0wzZlKsxA39Qpvt7URnYfazcPNDUMliw37jS7dvuAt1dbRpiZuwiDosxWRhUMCD10PVE4RQilg7tRZgVFoGoKuW3kVJtTLwtvjs2YyFFRNo7mlKgBV5nY9S5fFYrUte6obmZg8x6aE0qtoFbi9Fut5a6ongmZK0btEcT1mfTW2K7JqA3O00UPBbLZcuhQLXi0ylPFc3vN+HCoiCC2cyqxstzXPQ2Vu88wua2AnJYslTta1I86FDdHQgtpFsIRQhCEEIQhAIzuEnuZboJktN9eHadm3rX6YtdiFoCAzaVruuP6+lvZBECKFHpJ626Se9oKqQyZF0q9ZaqRajNuqBw3ng9XhjLjTfO8nouq7EbTuKoh6eHTxR6UeXPlr/ALQwVtV0z30nwW/zbEG+YWUq2mlQprxaiBUHV8sdM2UtbpiLTLMgZ9XpiLyRMUq0yZQ5ZEA/qgFmS10BH7vu/wB5a+7DIlUOy2tVRryzBrUDPhpzeyBIExa8ykA57wa29nxfNFeHBtetR5x9JpcufDlp3al8MWTRoOaqV1qzcKsvX3drw3Q1YshEJbMyKzLaxFab/QfeGq3vjk19mhalc1G+nEwXPu5mi6sWRCiMTwkjfShINOn2RASmY1muXG+wAKg/aPvNHdkoNUJl9Gm2h7yCN8QTCgbiw6N5I+B3Qo3Q3xH+Vvf8Yzl50oa0M4Z0dLbjU6QyafVuX1tMUzcXiFU7PBzL6E6ytiqOsg/TxfNC42NpLdm7Mbj+OcC4FLgwrluJG+gzEVo05kVvNm5VbmWtRXPip9UVTZk1bVaUW1j7o1rRfdbj8NtsLGq5csxn15V+McJDW0IIqD1g5VEVLiZdQHDyruEzRs1Zuyvfn2Vi61d9q137hWvXASjhAYUIqI4VXq/X/PRC3qLfGv70UFVVFqqAM8hkM98dAAFAMh0dFIrNwdFDGhDE7q5Up0d9sdZXtNJh3b7V+P7UT8GaXjZLzVkqw3W7m+87F1LOCNseUMEizb5uVsxZweWra2A3PxUCnVb36WXhj0BOlEAhxQ0AbcpJ3C7hhF7FsIQioxzZpM1pInbFtmrpwFmYmZUUcNUUWNMti8uWzDNkViPSATGXGTcPLS6asqZM5JbW3Nn0V1eKOyJ090BfCsi8trLW3oqr22RNq2QitJl9QVKOtCyGhIqMjkWUjfq7miyKEIQgjhFQR1g/qiKAhEBNSFUddaCJxVKraVPK7qPVuNv0Ww2q2EIQCEIQCM/2lKmqThaSpOxmW+moG7xRoime5SWSvEaKKbxXeR3qKt7ITYpUia7Wk0YBmcZNs8gqDmTaam5WWLBNAXzUpmXcloAU5d/R420xACbLUJKtZ6XttP1ZdkcPqxJdpJVAzK4LANQEFS53g9Iqeyu/s6YgiZeJJL7brYS1UD3bibTlpuZW7URkrNScqswoyPNZBTj83xtXWeLVpWNsUzJdaulqzRQqxFa0rpPdmV8NboC0EGtCDTI9ND1H4x2M2FAsZgGFzFiGWmr9v1u6NMUIQhBCOMQoLHcBX0UGcdijEEiXaBW9kQjcSrMA4HfZdBSWHc7WZT+yXsr4vGw4uzw+KL4groclNKZW7mFOteIROAR53/3T/wDV/wC5Hox58r/6ji/BJkJ+1EHoRB3CDdc2dFGZJ/wHiicUKCcQ7ZWqiqe9iT+Cj80UTloVBLGrtRmPRdQCg7loIjOVmVQoZhcpZVKhmUZgVcqtK0u8N0XQhqhXKdpiXMtrVZSK14XKmh6d0cnCsqYOtGX2kUAHfWIK6y3mI7IuraLnTS9fxvujkydKV5dXy1UtNdWVvt7PiiC9QQqgmtABnmSQOkxKKhNQ76rvFSCFPvcP1RMMrcLL8YuBKG+EIBFVKzq9lPZrbf8ARFsZ1cKZjFX4zmqs/CLeQM38UB3EYdcQqqWZCjK6MtLlZc/1xCWZyTbZ0zaKwASkoKt1CTnVmB+mLxMQ8wG/JtLCm+oNrCKMS62Iyut4mJZuOpjb4smDeH1omORqhCEUVPUTJJG4lkPoKFgR7U/GLYqmGjSMstoandSsuYB8xIX2xbDcioTpTMFExLjXTXVl9XiibKrAqwBBypvrFcwSlQKyXDKiqjO30Bm0x2WCqG66lWIDVLBegGpZom8jmyCVtdpaUNRkQPECeA/Tn2orrNy2Ts/fMVbLfpf80RJmzNWzNOJEJ09GqZxNWupUlrEkxF6qBLmbQgaGVpdvz9Fezc3hhgZ/scxp5mzZq2g31QWO3XqrcgoAultVsawXHAwmpXMVFy+q3DX1oqnyZ06W2q08iS209HGzpr+W31olLYyQFmrLSvNLutLU5st7cva/NB13Nw2SnaZKQaDT75l5Ly2xNHbaNLcrWilcipbIlqVLVt8PvRxnlzOQzadn/BqqtfVa5YxTZs2W6NZNAUghbTNa1mUE1TTpS7mZlqvai8D1IRVLnSpqqyOrXd4/msTDLnqXvziiUVIaPMU9LB1HhKqCfnDRbEHUsMjRhmp6j1HubmgJxltnLirgC0mYgU51tdd1Qdyb9S8THVFgmPzSZnumWVPeKzFanrKsSWYjG26j5mxqBsum3iplEFkIpaeiuUIauQrSqiorvji4iU9LW3sE7rur/wBYtwL4qaUrTBMarFaBByqesDpPrdUWxXNmLKW5q9OQ6aA/4dqGNiMs6p395+wvwix1vVlPSCIrkKyywXHnHJd8+b4L0aYuiaFcpw6ipF4CiYtalWpmD7axF5yqWRdUwW+b9bh9ni5YoxNGNspm2+WSM3/Us4E5bm+qOMJqSkEtLZ08qsx6l9npqzFjqNoBVeW63TC54F2HDUm3W12m5aWjSvD/ABfKsaIiihFCjo/Hv7y0SihCEIIRRXaTRQ6JdSTTJpmYAB6bea3mi+KpOSW04GZPTaxAPw+q6CplValVBpu3VHo6ohYy0sfKuYmVYEdxrcD6zNFcxTMmqm0moNmzebIAOYGokM2rltZeaJiSLtTbRKZI4DUbrBP85xAE2mTKa51s84tRTq1dI4l6Yx4Ng+K8oTKj7yUnyS43IqgsVAA4aUovWSOu483dGDAIrjFOyg34qdq5t46tWmHQ9IkKCx3DOKCrSyswKWJuE1VyJBzDUrmVyXtWxJpbU0Od68epcj831RK5xxJ8h/HO35YbHVdX4Tn0gghvaDqicUOVYi19nMztrUXUoTkRmI7Wf0JKpmPvGJr0H7vd4fqhYm7KiliteEUABY1OQA6czFEwyWUPbLfPpCcvp6b7V9aLJcorQzG2szPURu9ReFB9XiivZEzy6tRAV003uAe+3s3aYZF6LairlkBwgBa06AN0dKK2ZVSRnmASIlCKK9mOhnX0M36jcv0xxlmihlzB3iYoYU7rNm1fWui2EMCstMGZVWXM1DEMN+4EWn5lhKAEtKdV3xzJPe0Jv3bDtCz5tMWAAAAbt3UAImwjDjwux4VzZQeAVW7h1jjblt1XRujFMwo+0S8Sq3WB7kJJuY7mWptBXP4wnjA0iWlKW09GW/py6YbJehpg3fpHP5y0JcxZgqpOWRBBDKeog7osi4oZnUh5S3tZdcS5rqUixa03se00aYg/L66/vROGxUaLNqxGtAq1pvUkkDvao+EcmFiyS1Nt1xLUrVQOFTw382q7Tdpi0qrCjAMN+eYjMA0pxctZS3WW3FlWg4l8PKy8umINIFAB6B8I4yq41D+evLV8sdBDCoII313iOxRUZbU83Nf/APp+f+GIiYxWYtqmbLFCoItLEVU78g3ZbVF8YjLabOm5NKW1UvA1Pb9P0xJ8E1OImE3LsFU0ytZnzGdKMoFLl9b6q7cQdla0y2l01XdLvVXQy7+LVbyxZszJBmtOc2jOpYrXVU213Vp6tsVS5QmXbPETdLNxcu/3fp7MQUtgpdb5ZmySzGqVQXV7NQyeLh+WIHCO0uYlVaZSgyEnZq2QbIMswfm1RuKGXLNXZ/OpSrN21077vq1Rc1omITvYMg6ieKh9gP1QqBnlSl2SGS4MxUVQ9WsLKtNS14G5lX81sXypm0ByKuhtdcuL2Fsm4ljNsdpNmTZb7PVZVV4std3b1xdLkWzWnPQuwVarcAQOkg7ujTqtpxaosWNEQZFfiHtFQw9BGof6waYi5FhU5Bd7E9yjUYyzsTNUjZYdn1Lqa5f8OXi1MsMbF0wFQpVFY1oarVioUk+KrUC+2OSlJGuVLQ6eFQNVP2fzR5P2nE/amlKn2ieVVpeqkiXKYcW7m9bh5o1pjMQsz7PipKyZswNsHBulMwHCTxVqREGwJV2Vpsxsl01t/IOaONLll0W3Nas3qsrLxcWqII52oJUgkCVMFVNrA1Q5aiJlx+K8NsXKKzZrHfoQdygFv1sYo7LOgL2NB90b6+jVGUTExrBZe12aO10xSUW5dw8efhtiycpqU6J9qHuyN/8A0/d0xpVQoooEBVJkS5ClZa0rmxObMetj0mJTUMxCqsUblfLS3t/nOLIRcUK5YmAETWVjU2sAc16Lh2/V0xZCEBwkDeQOjPKpjsQeWsy27oJ9ukxmWUJU372Yxa5qdQAtqc9y3fl4bYk2NRORpvocss4jKWyWi92fe3f3sYzpIVluWbMz6T6RUZW9P64wri8W7z5WEw6vsprqZkx9O/hpCx6q1Mx26AAlMqkjUT+IX2RNjap/nf0R5+CxLzJuIkz0EmdVZmzry2qty/8AtG5zQoTwhsz1ZEAnu/hgJKtqgdQzPST0k97GrRh8l6sIH/rJk5/R51v8o1zmtkzWrSktzXpGkxR5PW3B4f8Au1P+MNjZCEIog9NK0BuYZejMn+fDFMwzJZOxlKy0BoABVqmuY7qfHm5bhm53aRb0dO/0R5r43EzpjpgZCzElNY82Y2m7wxBuDzglStW1ZAd2muf7UQR554pKpUM2/m3gd+em6KpGJbE7SRNTYYiUVZkrcu8MGqORubVGlJYlXNbcznVaAK/ju96HsCozMQHUWXIRQmlGuJAyody/vRrisTUqVNykUJDKRSu7PhO7laJBlbhYGnUa09PVAdBBqAQaZHu9Mdy64yPIALPe+o8vp3b+tvlipcOr6dtN5iGzWpvN243aSbbW+qFyNczfLXxXUrThr/DHQ7dMpx0ZFSP1xyg2o8Ev8x/gi2L6IGYOp/kbr9DQEyWedfj/AD3xOEMjOqss924lmqurLTZy+hq8XajRGWagWsxprKu6i5ULmWtTTfaQPi0VpKWabhNmG2n4gd93L+aJ4NMxtcvSzcT6adVvh7cSv8LfD/WKRtBiBfaU2ZEtvaCwYei21u6NMBAuBmVf5WP4AN1xzar1TP8AlTP3I68yXL45iJ06mAr8Yyv5RwUv/eJfuVf8kLjsdLbOYjS7wkx7WltLYLc1ddSFz5bbrW9aNkeY+PRwNlh8TNIZWAEphW1gd5tzUal92Kx5QxTlll4CYtp/SFv+2jfmiWPXiq47a3lWXn61345fzqjzhM8oPzy5G/8A3bETP2I4mHnTZjbTG4nhXglfZ+14IfQ9JmF5R7bLLtW45/sjijBjMSmHk2YVpW2muspdS6Wbm92Ot5Nw18szNrOa79LNdtyt320rE5vk3DPKKS5ayX5JicS5wGSb5NeXKecmLn7dVvZmfS9sTkYmVMkSZm1lo7WXy9p+kV1u49XBAyPKk1dhNmyFl0saaldoy/xR58zyekud/RgHlrk+3UtK2mem8BfzcVsQfRSDo8NzsviVmMSmXWG2vu0u39/TSPmqYdG87LxGAbtSnmFHz92zw6Y07Cawuk4yfN9cy5qbuZdSUXxN6qw+sD0JZEyZMlKQttrcRLWe4d9eJmmM0XfZz1y/WaXe/wBbtwx5gXGYdvNzZE+ayC7zL32+4eaJHys8pP6ThmTLQyMHS7s/2cBCY64DygZjXTUnSVvs1TJdp4rYkcQvlHF4ZJCts8Odu7uKerbF/k/WrT7pc2dOo0x7xpz0y1ADMAo5Wt1RDHX4adh8bbpQ7KdYP0TdqCtuIycFaBrcq/3soCvXvjrS5gLM2J2YalQqoFBpTIvc26OTaPrVhqlXL7jbTT+1bBpmGl3NQMyipa26n/E4U95li4RGYivs9m20tdXbzmuy1uH1vqi5MQjzDKAatt3wNGU8yPLOlla2MYw5xDiYsxpSIZtrS3XVteLwxfh8M8gJ5xWza82G5lqbUuL7pfvRRshCEUIQhBCIMivQstaVHsO8ROEFRVVUUVQo6gKD4R4crEr5MmT5GIV7HmNOlTFF1yt+7/PLHvRSANu11brNHqMRdTlrVbonQ83BzGxuMm4xVtkpLEhKgXMwa4/z6seuQGBHWDHln+iY8Nuk4yinw4gbj3bQfVHqwGLFOy4PFbrklTPatumvs+qLsMP6PI/upf5Yx+VhXBzPEUT5pix6K0Kgg1FAe4ikNiUIRCZW0+Ki/HKvu8UUEGnvYlj7e/py0+rHiycT/swzZGJSZbtXmSpqLcsxW/dj3QKZD0QiV0PDlri8ViJuOw5XDrYsuVtZYO1QHu1IG7Xuxq+0Y+V97gxN8UiYPyPHpRVNmrLU9rlTK79fzNAYpflLC3Ms1mkPU6ZqMv1UjaplTqOplzPELW/HoiBVmRZWyU0tBMwXIFpvHbLZ6bl5rm7WGZgMLnNmtLkf2kq+T/3ImRvxE2RJllsQ6omW+vs3aq+rGbD4rC4iYww05bznYyMGp00rbXddp96PIw/2Z/KMvz74mVa2y239d0xs8qKi/ZthamK2y7Kzit5ju/NEueR6oExWZtDXUrmV3CgoKNl70daYUUsykD0j2U76/rjxnwnlh/8AfV/J+RIqbydiVW6YsqeaqPOTpx9mbqvzRbHtvi8NL458pd/OIznyphM9m0yc3ZlSpjf4Rjl4bESuDC4L/lzGi8TMeummEX3J26FibYybM0y/J8+Zu+8slL9cYpuPm4ZtmVwuGY2i2+ZOZR0VEsWi0H3o2CZ5Q7eB6el/84q8lLKaTMaYFbEbWZt76XXXRM3yI0xeIkjELjpTBTd5mSuntG6YbtKRpHk9W+9xOKm+maV/JbGbDKn2vygmH+7sXh+72tvL+1HqJMdlVhL3jtf6b1MWBnTybgkP3CsfGWmfnjUkqVL4JctOjSv+ULpn9WPn/wBIi00qNSqu/wDSLFwLGYKCzGgH/iK1IebcqnJCt5DC7MdfZ7X8UYpvlDC/dNNVWO8obwoFCDVN55bf5aX+0pX6GTiZ/qSm6oXFjXPxEnDrfOmLLX2/+3yxll43D4hlbDzA7DS0s1RipO+j21tIu5t7RhR9v5UX7VK2XmP6PLm28Xx9aJ+UVVZ+C+zWLitrpy5ac9OiIPUAms9zBFFukZswJOfZX5W0+9EpjTER3qhtVmpQ50Fab+6Mew8o82Nlf8PD/wCsDhMTQ3eUJ3uy5af4Rc9DbSZTJpfXwk+3jjGsiZKfSiOPvNplcszwq/a5uKK0wAdE2mKxb6V/S29HoiweTMJ2Zr+vOm/vrEFjKLbZzy5crm11ab67OFWlOK266PNmSsHKmTHw2LXCzLeSYuzb3I9BfJuBX/dpfVzRknjC4aY2mWiKisktJUt7pt3Db4tOmIMeHmYjyhN+ztiAqKu0mzJOlpnh93sxdMw/2LGYJ9pMny5kxpdk3Vs2YcsJWExl/wBsltKw81tOyYcSb/Oct/qrGiXKmzMRLn46dI81VpMmWebt/wA80QaZvk/DzGvRWkTP6ySdm1e/ljz8YcdIlbB5suemIZZKzLfOLHtCYp3XH0K3+UeN5TxUmYv2ZVZ596bPO22Z/PFdbGpqhGd5K2GGLSsRN2kpGbUfNsvNReTKNeHlGbhZcxaecVGtYXdPj06dXCsZnTylO2eEnTZVswedeXTabP6V1eHij2pctZUtJaCiooUDfQCJERfAzg4ldIlpaAAOEc7Ddf2LX+mBfF1PmkpqtzX3a1PNzLqti+bL2i23FdStUb8sx+MJaFLqtdcR0U5VXrbsxodQuRrADVO78DE4QihCEIIQhCARRN0Mk2hyIln1XYVJ9UgN80XxVOFygVHGpoTS6jBra+z8ITwqrGYf7Th3l8/HLbszFzX8dPtjmCxH2jDqzfeL5ub4Zi8UaFcMbc1bPSR6Pdp6rNHmn+iY8Nuk4zI9lcQNx7toPqiC3ylnJlL28TJWnaF1SB8OWNaVRjLO7Mod9R0r6V/KYx40XT/J6f8A5O0/5SNG5wSumly6lrlq6j3Nww3MicVMwvXJtALZCurh/VdFcx5jbLYsql7/ALwV4V+bS+ni+aK5LNJ83NGshWFpLbQk0bN7c7zdbyq0BqDodzCu+m4/A6onGGfjJErTiLVFOGqu93qJq9WPOY4vG6sPKnSUromPNeUgWvFZxOfph9dD1zPLOySlDW8cxqiWrdndrNOz80Y3xeFlEorNiJzPcyyRexYEdI0gLw23cMVy/JbABZ095qVJ2NWlyszq3G57vFG2XLSU4SXIRAqlvN/T2WrS7iuiDPd5RxHCsvBSyN7ecm59OWn5omnk6RW+eXxUztTiW+mNm0XqZfWVu+M5mypeoYyX2fOurr6ONWr713agITcPKmq8mdJLJdfKZAdN3qcFr3aezHMJgMHIbayQXfcHdizLvBoDuPLA+U8IvFMDNUiksNMrlluG5vzaYqOLVizSMFi9plr2ey+p4fzyPVitxVpQ6L7j6FUkfXbHnLM8rE/cYZR/aubv+mbfDwxFpflEzNWIRbU/QygWW7o84fDFvHA9eK2my045iLv4mjzfsi8WIxWM6/OPs5f0cA8LcMXDA4CUAxkq5bIF6zGdt+VS1T6sBJ/KGCT9Ojep5yPMxAweKe+Xg8ZMfty02X549hRLk1JkS5SDnW3IdN1AtPqWNAIIy3H2gxKmeR4suTPVNnI8ny5Xim4g/wDbiSyfKCvb9plYdJlW83L2i311fedP0x7MQcKVtcAq1FocwamgBHpMPn0eacKtvnvKM9/+Isv8kWS/J+BYX7Pa+KYzu3tv6fdjcstErYirdmaACp6zESrISyaqtVky6qVU9fraYtCnYysOweXKRUpa9q8Ori/ejUCKVqKZRXdN3mWtOpW1fiFX1tUUojtVHZarayyyodUU3BakW1OXu05oDPisO+KAWZJVlULq5w2q+0grQcMVYXBfZdaSFMzIXObm39Ze1Muyrao1vhyqg7d1RR1eD07q8vagMOzoh27cr7jq3dZu/nwxBtFenf8AGHQYolSzKFXmXE0rvC52gAVPXyx12mM1koqoFQ7MpahNKAUdc6V7XLFEpZBRKEcK/qiyM64dZYGyOybpZQtH9cUt3+q0YJmJxMx2k4V5cxlrtJqobJXvXte68tvvQsa8TixJIlSl22IfglL+Z+wixRJwC3Gfim22Ic9dEl+BM+XtRZgsNLlIJtFmTZmpp3E7XDtH8q2rFv2VaC09N3Xq+MQceQAxaWooQa9LXA1FpN1Lq6m5VGniiK4U2Wls9PEA3DThbj0nSuqKkRWYUnupmNduIuoq+PdQaW9aNKSGWYXLnwjPh76nfDfA86Zt8Xi2wbTjLlyUV5hl1Vpt3D7IzTMDKwWJwzL5yXNZpXnOKW1ONf3Y9HFYWbtfteFmLLnWa9p93M9aPLvxM+ck3EzVWZh5iqklErx6vabF83xLEnoe5hpIl7RrbWdt1SVtQabK8jdnlaNUZThy2raMhrdu3VpX8f1xS0pUbObMrmvrOyqF59623dnijWR6EIyLIcipmEEmvSSF6BvyP7UaEWxQtS1OkxcicIQghCEIBCEIBUDp/wAzEJio6lXpafwPWD0GIzJQmUqSKXDLpBFDFIkqgCXTG3NnRgCrMbjXTzW+qF7MSbVYJIVQEd9PCXJmU6M6m4huZbooxMsYmRNlNpmJrVvEtbXz/eji4ZHQNKmvaWYk1zoWqQO9Tp9Ut2op8poUwMyxm0U/5bNqT1Oz4Yma4GJfKMmdO8nvNe0yxN21eFXtt6rdX0x7zTZSJtHmIqUreWW3u6YyKmC+xjKVsNmOzut/Pzdq6PGwXks4uSk6dPmhakIm+iqcuO5ae7wxMxgei2ORpo+ySpmJ4tXBKV6U43FtKcUQmibM/wDmY2RhU/q5LLf87xOV5OkzGuadPnS0JVQ83S2Wrdatlez80bEwGDl8OHlellDt9d2cP6kefLm+SpH3YM5+1Y85296NX22ZTzWAxXvqsqN4VV4VX4f5RKNUPOD+U/6jCyv7yY/7ERXD45yzPjBLNbfNSV6O9+8x6cRQEKK78yabqnM07oVnMjAPJqfpsRip/rzdMTGAwMoE7CV3tMF+fv3RuigDasHqdmtbV7TV4m7uyvvQ/wCCMmQktdCmXm2XdX3ottbomH3hX91vqiyEWoFJZw9t0vhuNag76DLVlkfhHRtA7MVUghVFGqcqnpC9f4RIKtzHIk06AaUG6OGWnQLek2Fkr6bCtYmQLVFGltTduVgfYC0QUSg1wRlPqtQV30FLQW5rYmy0U6mGRPEej0xMVoK76D4wEDMl7mZVrlr01yPbt6Ighlq2h02bjIX83h5fWi4gHeAfxjPPlMxlNLEusti5DDiFpFtQMrq/+0MjTFczco8a/gbv1RXLMmaD5sBlNGR1AZWOftzF1y9UdZLDLsrxcN7W8LessNC+EVln/qy3qsv437OF7f1Uz/p/vxRZESDmVtvpvI/1Voje39VM6emX1f3kdvFQGVl30rToFd4LQEVZZks3jtKw67SVr2qRGVdmFFspaWXBrjl4zurpVbeGM8uk6+b9nfZzLbKsvW2vj83dHZLss2bh1BpLCuqzGNyqw4Qw2i0X5og1vLWYLX1Z3dI/x5f4o4BLkoc7UGpmdu/mZzGedPbDy9pNaSvzcXZXtxkEnFY62ZiLZcneuG1ec/vv3ICZed5Q+5LScL/XfpJv934I3y5UrDywktRLRRX/ANv4o4FnCijYovcrfgKrGdzMmOyLMV7DrW1pcvdudr2v93T2ogsUuGuRfMmulqBrjnclTbY3ZbruixWmzACAiKRvqXb9lfqaM7I0z9KZjCnCF2KtQdYmcPEvNGnZt/WzKdXm1/IixRIIgt0rVQADQVAG6nV7sTiATxP83+Uc2adK3evrp890PwQnbJ1sebs7uzM2bHduzzjyxIXCNMmtWZKvlMuiZteIUuoFU23aV4fDHs2r2V+EeVi12m0T7RLc2tMlyDUAqaA3MHWtputVeu3VEkeuCDmNxz9MQMtGJJRSTkagEkRnwaukkSpjMxSnHS+014qFlrSNca0OAAAACgGXcBHYQgEIQghCEIBCEIBEWRW4hXo9I6j1iJQgrgAXIAAb8shFOIlrNkzEcVWn5dUXxwioI66w1Q8oeScGx2i3FWo4QtWVU58Ity96NjuZSiWqqTS0JLNpUUpUZMqBYtk/dquWmq/KTFEwuk8vKAZbAZ65lqbkKUHHS7S1qtGa6GiUpWWi5cIiyKUZGrsmGnk5f9PdiwMD6erp/wDEaEoQhAQckKaCp3DoqxyH64mBQAegRBqkoB2qn0DP9dInAVTmKpReJiqL3FjSvuireyJqoVQo3KAOs0EVITMmOxGiWbE72GTv+yvoaL4ehCEcJoCTuFTARTczdbt+u3q8MTiuUay0PWqt1bxX/GLIaEJlbGpvpT2nIGJxFlDAqdx9IIPQQRFQE5CdW2Sm5rVdT3UCqR6zL70Ni+EUrOUkBwZbEVAegJzpln10+KxbUVpUV306aQwIPKV86srdtDRvj1etFExnVUVkZis2VqWhB84u8m2hYcUa4qmCti9cxT8vnP2bYgbWgueW8sZVLWkDvNhagiwEMKqQR1jMGO7/ANUUOolnaIKZreKaStd/pXiu7MXIvjJiJTOyhGdXfQXVqBJeZYgVXNuHTzW3cMaDMQIZlws7VYzylM7z027UW2aZpZLrp8V7c0SehpVQqqo5Rb+EedPxSSsQQqtNmmWJcuWlCSxaprnkOG57e0rcMJ8+5/s2EUzZ2dz3vspOfPnv8Mck+T1Rn86+103zeZv55YkzPECyRhXZxicYRMncsv8ARSMuRfzRvJCirEUjKJMxOnaivM8xX3+mysceSjWTJstTqt2fEqqx6uEmupuyvDFEjcyma7uqtbbLltyk+i6sw9m3swKils6ZLVKfdrp+bO5x6v1Ra0uUAWaWhC1bNQaU9PojNIRpqCbYsnVeiW/myVtXZ4lgNCTFK+bRre5QtadVbcoGaVoXlOi5C4mWVFeujtlEpblrlYUZCVI6CN4YdzCLKA5GAhtJfbX4iJxygGQAp+EUP5gXSxcCR5rrYkDR1drs+rFyLXdZaM7VtX+fbHliRiJmJWcirKSlpd5csTLPi1X7L6bY32TJk0NMVRLUVVK3EvXibJeEcurfGiJyIIioCFG+hJNSxNKVJOoxOEIqEIQgEIQgEIQgEIQgEIRwioIO4gj4wHf/ADCIqoRVUblAUddAKCJQVWgIabuza4UFN6jf1nLiji/ezPVl1+qDhlO0QXdpOlgK8PU/5oidLbUEWOF2nsBtcflb3YngTwwUOhteqKDvUguBRh1Znhti0qG3jv6iD3HoiuZSbJew1qrWndqG7fuzEWgggEbiAfSDDYiLl8Qz9b0U4THbh6N2/I5xKEUVjOZWtQqfix6/diVyitTT40+MCqmhpn8DHQABQf5wFNZcuZxU2gJI3rcpFW7i13vUi0OvaX4iOOgcdTDNWyuU9Y+ERUhrkYLetAw6CCMjTqb95YmxbFc2mzYHpFvVxZf4x3Zp1fAkfq0xzZjtOMweImtD33ZerbFyLIQhAIQhARKqaXKDSu8A0rFf2eTX7tQd9erOukjv1aeuLoQwKdhK7Jb0s5P6/wAscMpqiyZkputcXLubvVvdZovjhIofQfZlAcUkqrZVIB+I6IlFMuXL2aebTgXl9EcmmRJQzJpCIveQPQADmfCsQUYlFEyRptlvMO2NaLaq7TVmq6vFFLTpuOJl4VjLkZrMxNOLwyP34zTJczFvImTV2GFM5VWUzNtZ2TcWeX7se2qqihVW1VAAHVTdEzNiuRIl4dNnKW0fUzdpustHZf6Ru1Mb6aS/4otiuUarXrZz9REaxwLIhMUsjDcaZHqbr+MThAZZTfaUWay0Q8KGvXzV7+FY1RRJYnaLxWPar9pad3Z4IviRwK3lhs+F+hxxVofwz4W0xxHJJRhR1Ck9CsDUBlzbJiDp5Ytiieyy0M5q+b7+Lw+9F9FrustS7m1RvO+kUygzuZ7BluAVJbUqgBNW7jMFty90U4XDtaJk9mmu1HCzM9lmd1edRpZo3RM8yEIQihCEIIQhCAQhCAQhCAQhCAQhCAQhCCqldjNmSyhCqFIfoYtWop4aD4xFALpsriTfnnS+tUP5l8Jtjk9N01br5dNxbNa7sunmjsiWZat5zah2LhqC6h6CQdcTNjPJU4dJ+ozZinh7TWj5NpdqW5tXDFuFJsZGa612Iyo1jcOni1auKJsFWej7rkaX6Wul2rEpgKkTVrVaXACtyVzFOkrxL70BbCII6TBcjBhuyzoYnFCEIQQiqZLD6gbZi1tcbx3d4bmVv4othBUUJZVYihKqSOokRKKQTK0uapuV6ZAVOTHotFLW0rEne20LmznT/jXuUQFkIoY4lW0pKmLQ53NLYNnlQiZXo1XLEpU6XNrYwYrQMOlSa5HqORgLYQhBCEIQCBAIoRUHKm8ERgxWLeXMTDYeVtcRMBahqFRRzOerfGWZjcdJZZU7Dyr5xskzEc7L34n1CtL4pMIHlMGeYG8zLFS8xW4acWS8F3hjkrCzJzriMbS/9HI/RSv/APSO4LD2XzpzbbEFmVpuXDXk5UHq+9HoRKGVBtZrTGrbLYpKUjTcvFMz6a6F7KxqjIVWTNGXm5papoNM0kEbtwmauLmtjk+bIVZgYhQBQvlapIFATxVbw8MUbIgjXL7W/NFCYlZi+blu1FU8o3jcAXVq8vDFBmTLhL2U3ZarlsuZtrd8lvF70B6NRESyqCWIAHSSBSPOQ4vP+hyqU07RkVm9awNTLwrFonNJW7EYaxq5tJAdFXtM3Fp9WFi7D20m2NcNs538N1GpXq5vbGiMRWS8x8Q7N5tVUEO6abbrtBWt13FFiiS1AHm57qzZ4uyrpq/V2YDTGOc21eRLRlZdpdMIYGmyowB9YjhuX6YuMlacU3/nTfjxxFpaIstic5NvnKaraat3QwOqGRohCEUIQhBCEIQCEIQCEIQCEIQCEIQCEIQCEIQCM8yW4DtJexm5aArdnurpq3y3WxohBVLUnSzaSN3QLlZTUVB7JjmHnLiJSzFqK5EEUIYZHL0x0gLORgBrDK2W+g/Z4YiGtntLVeJVcncqjMbvEez1NE2ApKmuzDTMso1DxDK1qaadn3o0RFlDKVPT+vrHevF7Ipkub5kq5pllKTCOvepICqSp7PhhsaIQhFQhCEA35ez0xWkqWhqqgdHTkK1oOoV5V0xZCCkUzBYyzFoNQWZ0BlbIE9ZU22+9F0RZQylWFQcoCUIplswJlvUsKlW7SVyNaW1WtrfNzRdAId0UYjELh5ZcgsaG1aHU3Qu60FvFGKXhp+IcT8S2zqB5tCwZaNlqFuX1cWqJeagQxTNhMauMsMyW8rZTAlL1oeL0RTNnf7UmSZMmXMEpJgmTZkxbaUBoq81WzWPZlypcoURbfxb9pj80QfDo5JJYElWyyGQpSnDRolSCSJcpFRC6qo7bRGbJmzEtXEMlOkDU2W5qW5er4Yp2Mtjs75124Vpy0Na0+qNMuSsokhmNa7zlma5DoC8vpi+UKQ02Uyy5t02Xs2JmWVowpxkG45c2zjNPCziuxwy3UbOZLppt4l5bG7LR6sIUPKwDIFOGeVMScCHmXAamFpuqm7cullX80erHAqgkgCp3npJpTP2UjsIgIHPI+j0whFGYYSQHEy1mIAADMxVQK00k2xeyK62n2dx6KdRWJQhgUqzowlzM7qhJg5qCtGHQ9AeHS1OXhi4iuR9HpjJiZ6SGkmZdbcc1FxutIAoNXMW09mNYNQD10MTwZ5bhZhw7HUq3p3yych6VOn1dXNGiMuIWxpeIC12ZN/a2TAhvavF6ojUDXMemL4EIQgEIQghCEIBCEIBCEIBCEIBCEIBCEIBCEIDFNmmViZRmUElkZA1d0y4b/ZFmILS7JyrfYbWVeJlbs96vbp9aNBAbJgCN+eYjM6smi+1aq0tznawPA1eRuVru0sTKtUYQJ+Hmj9JhvONuF8osaioHIvaXV2osktNVxKm2khLg4qbqHPf2ahfZ4o1Q5ixFWV1DKwZWoQRmpB6QYlGRCmHfY2MqTHLI2+WGbk/s/CvDGuKEIQghCEIBCEIDNiJhk7ObYXW6x6cquRr908vZjTHCAQQRUGoIOYI6jFWyKEGSwQZ1lmpln0AcHuxFZGR/tqK8x3l5zVlsFtDUPDndp4rbfVj0YwTRN2+FbZalmFSyto2bKQd+qvNbb2tUb4dhCEIqI2rW60V66fz0RKEIKQhCCEIQgEIQgEIQgKpssTVp0qVdd41LmK90Ql4hZjtKIZJi8jUBIpmRnmM+KNEUNKAcTpaJtKgM25mShB1Ub1reFmETPMK4xmmcEtOzNRWgKlbTUluIFTRVW2JykMtLK1CmiZktZ0b+leH5YkjhwSMiCVZTvDDr/N6piMuYsy8qQQrsmRrQrQEHqzrDYjMmTVNsuUXPaJUJu3E1uBrTlispiLWdpqy3rcFWrSguXWFbUPVtjXFZeUwcF0YLVXzBC9zdXvQHJEwzZSTCtt4rQZinRnFsUiqon2cS2lhctRAK5UtIDd+qJS5gmIHApW4UNCQVYqRlvzBi/oshCEAhCEEIQhAIQhAIQhAIQhAIQhAI4QGBBFQcuuojsIKyqrHZDZsrS6ayQAF3Fa1ue6g08MaoQgOMqsKMAR1HMRXLYistzrXp6WXof9lvFFsVzFLUZeNTUdAPWp7mH7MPRZCIqwdbh3jvBBoR8REoBCEIIQhCAQhA/wA98FedgkvMzEktrd1S5iaqrHVvt1ctvLHoxXJAEqWFFBappQClRXcNMWQjgIQhBCEIQCEIQCEIQCEIQCEIQCIswVSxr7AT7ABqJiUIKxNJ2rmaqzZbTJYRrnttW7spqv8AejTKlrKRZacKinp6yessdUWQgEeWZhw7S/tKrc7zbnlqzo0tie67zZs4o9SK5spJy2uDSoOR6v8ACILBSmW78KRS8oWWywFZSWl79LZno6G5l5qxcMsvZFTykmG43K1KXqSrb69H7UXQXMUFpQzCvfZWou3dEWxRLlNLmOVYbOYbrKEWNTMjO3UdTRWJ5eeJLJMl2lnDBltdVa3UOOjerbdzRP0a4RUZo2gl2TejVY2z3dvhi2orSue+nTSKEIQghCEIBCEIBCEIBCEIBCEIBCEIBCEIBCEIBCEIBCEIBCEIBCEIBCEIBCEIBCEIBCEIBCEIBCEIBCEIBHDWhtpWh/0rHY4RUEZ7iMt+fUeiA8ba4tZQm3NSyvGjnICZwmXzI3M2luaXwxo+0Tg89lS8UTRMcytlpy+8RfvDqiz/AGfh9PHpupmvNS6gCWpdT9Hb4bW1RZMwsuYzMWZb+ICyjUFBxozDLssva4tUc6/y7V5rYmdsn1v5sFg1dm/GttwpMvDC63zmrsxYmLn1XNbpkxktLMVW0S/7BV5mu85a3ajYcDJ1ZzdQYHWaEEmuR7iVu5uJrmW6JDByFZWtbTUrqbJiRXpuN1q8TMsBpJABPQAT8IyfbZXYmcWz3LxdnjjYQN3sjN9jw/YO/tzP343IiMZLNdMyoYJnYNXVUuq9XE3Stt0cONlUutmbwu5AudaUZ3VPlZol9jw1a7M13ccwneDlryzA+EDgsMTUys63cT5tQgVzztBKr2at2on9f6mEftsroVzwjLZmjGlBS+47xqVWXxRolTVmqWSu/pFOgN9Qa72xScFhj+i3ktxuMzvIAfL3YvSWksFUFATXeT0BRvO5QAqryqFix9Xkw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476C067-2117-4F69-8763-58727F3FD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943" y="1268760"/>
            <a:ext cx="8692585" cy="4608512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None/>
              <a:tabLst/>
            </a:pPr>
            <a:r>
              <a:rPr lang="en-US" altLang="zh-CN" dirty="0">
                <a:solidFill>
                  <a:srgbClr val="222222"/>
                </a:solidFill>
                <a:latin typeface="+mn-ea"/>
              </a:rPr>
              <a:t>%</a:t>
            </a:r>
            <a:r>
              <a:rPr lang="zh-CN" altLang="en-US" dirty="0">
                <a:solidFill>
                  <a:srgbClr val="222222"/>
                </a:solidFill>
                <a:latin typeface="+mn-ea"/>
              </a:rPr>
              <a:t>和占位符间</a:t>
            </a:r>
            <a:endParaRPr lang="en-US" altLang="zh-CN" dirty="0">
              <a:solidFill>
                <a:srgbClr val="222222"/>
              </a:solidFill>
              <a:latin typeface="+mn-ea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p"/>
              <a:tabLst/>
            </a:pPr>
            <a:r>
              <a:rPr lang="zh-CN" altLang="en-US" dirty="0">
                <a:solidFill>
                  <a:srgbClr val="222222"/>
                </a:solidFill>
                <a:latin typeface="+mn-ea"/>
              </a:rPr>
              <a:t>数字，表示位数</a:t>
            </a:r>
            <a:endParaRPr lang="en-US" altLang="zh-CN" dirty="0">
              <a:solidFill>
                <a:srgbClr val="222222"/>
              </a:solidFill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None/>
              <a:tabLst/>
            </a:pPr>
            <a:r>
              <a:rPr lang="en-US" altLang="zh-CN" dirty="0">
                <a:solidFill>
                  <a:srgbClr val="222222"/>
                </a:solidFill>
                <a:latin typeface="+mn-ea"/>
              </a:rPr>
              <a:t>     %10s: </a:t>
            </a:r>
            <a:r>
              <a:rPr lang="zh-CN" altLang="en-US" dirty="0">
                <a:solidFill>
                  <a:srgbClr val="222222"/>
                </a:solidFill>
                <a:latin typeface="+mn-ea"/>
              </a:rPr>
              <a:t>字符串占</a:t>
            </a:r>
            <a:r>
              <a:rPr lang="en-US" altLang="zh-CN" dirty="0">
                <a:solidFill>
                  <a:srgbClr val="222222"/>
                </a:solidFill>
                <a:latin typeface="+mn-ea"/>
              </a:rPr>
              <a:t>10</a:t>
            </a:r>
            <a:r>
              <a:rPr lang="zh-CN" altLang="en-US" dirty="0">
                <a:solidFill>
                  <a:srgbClr val="222222"/>
                </a:solidFill>
                <a:latin typeface="+mn-ea"/>
              </a:rPr>
              <a:t>位，默认右对齐，不足补空格</a:t>
            </a:r>
            <a:endParaRPr lang="en-US" altLang="zh-CN" dirty="0">
              <a:solidFill>
                <a:srgbClr val="222222"/>
              </a:solidFill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None/>
              <a:tabLst/>
            </a:pPr>
            <a:r>
              <a:rPr lang="en-US" altLang="zh-CN" dirty="0">
                <a:solidFill>
                  <a:srgbClr val="222222"/>
                </a:solidFill>
                <a:latin typeface="+mn-ea"/>
              </a:rPr>
              <a:t>    </a:t>
            </a:r>
            <a:r>
              <a:rPr lang="zh-CN" altLang="en-US" dirty="0">
                <a:solidFill>
                  <a:srgbClr val="222222"/>
                </a:solidFill>
                <a:latin typeface="+mn-ea"/>
              </a:rPr>
              <a:t> </a:t>
            </a:r>
            <a:r>
              <a:rPr lang="en-US" altLang="zh-CN" dirty="0">
                <a:solidFill>
                  <a:srgbClr val="222222"/>
                </a:solidFill>
                <a:latin typeface="+mn-ea"/>
              </a:rPr>
              <a:t>%6d : </a:t>
            </a:r>
            <a:r>
              <a:rPr lang="zh-CN" altLang="en-US" dirty="0">
                <a:solidFill>
                  <a:srgbClr val="222222"/>
                </a:solidFill>
                <a:latin typeface="+mn-ea"/>
              </a:rPr>
              <a:t>整数占</a:t>
            </a:r>
            <a:r>
              <a:rPr lang="en-US" altLang="zh-CN" dirty="0">
                <a:solidFill>
                  <a:srgbClr val="222222"/>
                </a:solidFill>
                <a:latin typeface="+mn-ea"/>
              </a:rPr>
              <a:t>6</a:t>
            </a:r>
            <a:r>
              <a:rPr lang="zh-CN" altLang="en-US" dirty="0">
                <a:solidFill>
                  <a:srgbClr val="222222"/>
                </a:solidFill>
                <a:latin typeface="+mn-ea"/>
              </a:rPr>
              <a:t>位，默认右对齐，不足补空格</a:t>
            </a:r>
            <a:endParaRPr lang="en-US" altLang="zh-CN" dirty="0">
              <a:solidFill>
                <a:srgbClr val="222222"/>
              </a:solidFill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None/>
              <a:tabLst/>
            </a:pPr>
            <a:endParaRPr lang="en-US" altLang="zh-CN" dirty="0">
              <a:solidFill>
                <a:srgbClr val="222222"/>
              </a:solidFill>
              <a:latin typeface="+mn-ea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p"/>
              <a:tabLst/>
            </a:pPr>
            <a:r>
              <a:rPr lang="en-US" altLang="zh-CN" dirty="0">
                <a:solidFill>
                  <a:srgbClr val="222222"/>
                </a:solidFill>
                <a:latin typeface="+mn-ea"/>
              </a:rPr>
              <a:t>-</a:t>
            </a:r>
            <a:r>
              <a:rPr lang="zh-CN" altLang="en-US" dirty="0">
                <a:solidFill>
                  <a:srgbClr val="222222"/>
                </a:solidFill>
                <a:latin typeface="+mn-ea"/>
              </a:rPr>
              <a:t>，表示左对齐。例如：</a:t>
            </a:r>
            <a:r>
              <a:rPr lang="en-US" altLang="zh-CN" dirty="0">
                <a:solidFill>
                  <a:srgbClr val="222222"/>
                </a:solidFill>
                <a:latin typeface="+mn-ea"/>
              </a:rPr>
              <a:t>%-10d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p"/>
              <a:tabLst/>
            </a:pPr>
            <a:r>
              <a:rPr lang="en-US" altLang="zh-CN" dirty="0">
                <a:solidFill>
                  <a:srgbClr val="222222"/>
                </a:solidFill>
                <a:latin typeface="+mn-ea"/>
              </a:rPr>
              <a:t>0</a:t>
            </a:r>
            <a:r>
              <a:rPr lang="zh-CN" altLang="en-US" dirty="0">
                <a:solidFill>
                  <a:srgbClr val="222222"/>
                </a:solidFill>
                <a:latin typeface="+mn-ea"/>
              </a:rPr>
              <a:t>，表示不足补</a:t>
            </a:r>
            <a:r>
              <a:rPr lang="en-US" altLang="zh-CN" dirty="0">
                <a:solidFill>
                  <a:srgbClr val="222222"/>
                </a:solidFill>
                <a:latin typeface="+mn-ea"/>
              </a:rPr>
              <a:t>0</a:t>
            </a:r>
            <a:r>
              <a:rPr lang="zh-CN" altLang="en-US" dirty="0">
                <a:solidFill>
                  <a:srgbClr val="222222"/>
                </a:solidFill>
                <a:latin typeface="+mn-ea"/>
              </a:rPr>
              <a:t>。例如：</a:t>
            </a:r>
            <a:r>
              <a:rPr lang="en-US" altLang="zh-CN" dirty="0">
                <a:solidFill>
                  <a:srgbClr val="222222"/>
                </a:solidFill>
                <a:latin typeface="+mn-ea"/>
              </a:rPr>
              <a:t>%010d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p"/>
              <a:tabLst/>
            </a:pPr>
            <a:r>
              <a:rPr lang="en-US" altLang="zh-CN" dirty="0">
                <a:solidFill>
                  <a:srgbClr val="222222"/>
                </a:solidFill>
                <a:latin typeface="+mn-ea"/>
              </a:rPr>
              <a:t>+</a:t>
            </a:r>
            <a:r>
              <a:rPr lang="zh-CN" altLang="en-US" dirty="0">
                <a:solidFill>
                  <a:srgbClr val="222222"/>
                </a:solidFill>
                <a:latin typeface="+mn-ea"/>
              </a:rPr>
              <a:t>，表示正数也要加</a:t>
            </a:r>
            <a:r>
              <a:rPr lang="en-US" altLang="zh-CN" dirty="0">
                <a:solidFill>
                  <a:srgbClr val="222222"/>
                </a:solidFill>
                <a:latin typeface="+mn-ea"/>
              </a:rPr>
              <a:t>+</a:t>
            </a:r>
            <a:r>
              <a:rPr lang="zh-CN" altLang="en-US" dirty="0">
                <a:solidFill>
                  <a:srgbClr val="222222"/>
                </a:solidFill>
                <a:latin typeface="+mn-ea"/>
              </a:rPr>
              <a:t>号。例如：</a:t>
            </a:r>
            <a:r>
              <a:rPr lang="en-US" altLang="zh-CN" dirty="0">
                <a:solidFill>
                  <a:srgbClr val="222222"/>
                </a:solidFill>
                <a:latin typeface="+mn-ea"/>
              </a:rPr>
              <a:t>%+5d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p"/>
              <a:tabLst/>
            </a:pPr>
            <a:r>
              <a:rPr lang="zh-CN" altLang="en-US" dirty="0">
                <a:solidFill>
                  <a:srgbClr val="222222"/>
                </a:solidFill>
                <a:latin typeface="+mn-ea"/>
              </a:rPr>
              <a:t>空格，表示正数前不放</a:t>
            </a:r>
            <a:r>
              <a:rPr lang="en-US" altLang="zh-CN" dirty="0">
                <a:solidFill>
                  <a:srgbClr val="222222"/>
                </a:solidFill>
                <a:latin typeface="+mn-ea"/>
              </a:rPr>
              <a:t>+</a:t>
            </a:r>
            <a:r>
              <a:rPr lang="zh-CN" altLang="en-US" dirty="0">
                <a:solidFill>
                  <a:srgbClr val="222222"/>
                </a:solidFill>
                <a:latin typeface="+mn-ea"/>
              </a:rPr>
              <a:t>，保持一个空格，和负数对齐。例如：</a:t>
            </a:r>
            <a:r>
              <a:rPr lang="en-US" altLang="zh-CN" dirty="0">
                <a:solidFill>
                  <a:srgbClr val="222222"/>
                </a:solidFill>
                <a:latin typeface="+mn-ea"/>
              </a:rPr>
              <a:t>% d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6490527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标题 1"/>
          <p:cNvSpPr>
            <a:spLocks noGrp="1"/>
          </p:cNvSpPr>
          <p:nvPr>
            <p:ph type="title"/>
          </p:nvPr>
        </p:nvSpPr>
        <p:spPr>
          <a:xfrm>
            <a:off x="385192" y="64227"/>
            <a:ext cx="7768208" cy="844493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占位符的格式控制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95</a:t>
            </a:fld>
            <a:endParaRPr lang="zh-CN" altLang="en-US"/>
          </a:p>
        </p:txBody>
      </p:sp>
      <p:sp>
        <p:nvSpPr>
          <p:cNvPr id="6" name="AutoShape 4" descr="data:image/jpeg;base64,/9j/4AAQSkZJRgABAQAAAQABAAD/2wBDABcXFxcXFxcXFxcXFxkZGRkZGRkZGRkZGRkZGRkZGRkZGRkZGRkZGRkZGRkZGRkZGRkZGRkZGRkZGRkZGRkZGRn/wQARCAEsAYwDACIAAREAAhEA/8QAmwABAAMBAQEAAAAAAAAAAAAAAAIDBAEFBgEBAQEBAQAAAAAAAAAAAAAAAAECAwQQAAIABAMEBQkEBgcIAQUBAAECAAMREgQhIhMxMkJBUVJhYgUjcXKBgpGSohQzobJDscLS4vAkU2NzwdHhFUSDk6PD8fI0NUVkhLPjEQEAAgIDAQEBAAMAAAAAAAAAAREhQTFRYRJxIgJigf/aAAwDAAABEQIRAD8A92EIR6GSEIQCEIQCEIQCEIQCEIQCEIQCEIQCEIz4r/483MioAyJG9gMiIK0QjyxMmbTYtMsmS5M9S59MrZTfeH1RxqoGlMjo77Nrdszy5nnVVtfGl11rRB6sI8uZLdNgsoNKe+Y9u0aZfbKPS8cZ/tFttzq+JXRtGl/7rw/w9qA9WEYJ0hPs50shWtPOzDzdqqxPEIJeFdEu3rztd94Oat2r1oDZCPNDNhmfLZ3ItiXvO1X23dvnWOy8TOm0VRLR/PXbT+yYct/i1dmH0PRhHlvPf+lSuHROe6v9iumX+1+WJjEzUKSW2d8wSbX1WrfdxfJph9D0YR5/2mdQ5S/NrOaZk2rYtbp9aJDFO02ipVNossi1qi5Qb7+DSSNPZhcDdCMk2dMSY9AmzlrLY77mvcqQM7dI1c0VfaZrl7V0+eQNY+iy7Vdwvdb7sLHoQjzFxUxElKwDuUkvU3apdlZrc2alY6cXNtdwJdstVmkZ3Ojubbc1z2a3XWtq0wselCPMnz5wUTLclxdiJL4mVBN4q9/LG+UxeWjEqxZQ2itufp6IbFkIQioQhCAQhCAQhCAQhCAQhCAQhCAQhCAQhCAQhCAQhCAQhCARmOJXIKkxyXmpRQu+UaNvdVpGmPNMh7lZpbuu2xT+bcK1s1tHPL/NEm1ahiZZaUpuVphZQGFCGSlVbqOfqxNZyPNmSVqXlqrN2dVaCvXl+Kxh+zziAQthUzXlKWuKMTJZFZuks6Nc2q1TzRdhpMxJrzXUKZktbs+e+Y1vuhl1QubFq4mUyO+rQ4lsKC64uJYNK7mJ4uzHRiFZgoV7SzJtKApcCQV33b9N1tvijI+Gm2oUAuZlE1cs0E/aq1etRX4xMy5m0DLJMp9rqmJMGyeX4lBud2Gm3Z8Wq6FyNCYhZjLar2tWyZQWNQVNDW75lWLG2baGK6uWsY0lTNrLZZRkam2tswbJ1oeFQeNjqu2a2xKbIZmmOqi/aSGVsrrUZbv55oZoXlJDuzUls9hlt2rOy0VSxhazAioLLLnqLe0uqu5Ty9qMpws06RKVbVnXPf8Af3OGty1ahxXcLcMGw8xmZxJ2abSW+zXZXFVlW9N0qqnVa3zRB6LGVclzJdyZ6t3L15RW8nDhWZ1VVvM1syBeRaWy6aaYxfZpqlLZXQnGZTIKTWa1slZLRw7KPTUlhUrbmwoe4kA+9S6KKAZC4cvTzNm06Tp4unVEneU8l9qrbOmraC2KwjjDpJ2QmeatZbqLkOHtavDFH2acysEAlS7lZJUwmYpolM6PkL6Nbc265oZFtuDVE0rbiLLe0/MsSaThaiU0pdzTPDvVWrnzc3aij7NiKSGul6BI02tpsbVbri3EyHmujrns1JsytmMHlkI3cw+qILAMPOuW1dLPpNOWspm37qfTASsLY6hZVmm/MdHDnXlytjKJEy4tshL89OnbWq6pbXaO1VvltitcO7ojCTYuylKQjJdMa+6/dZp5dpbqa2A9JZcq0WqtllmXZ/iiBTDB77ZZeWLsqFgEyrSu9aFbm4Y5hw6KEdLc3aot4S+V1mi9hqa3TGKXKaZfbKC0xGKba5alrMWztaj2tNsXWIHoKZM1btLbQL1etbv5YiUwwe8iWHa4VJAJJyag6+VuaMbydhLvostpcqTZ4pyXacv6zg9sHwszRam0exas2zKl77nvVxcBXUuz1RM9DYFw9q6VUUeSt9OGvDv3NbHJi4biZUYyEut5lVRcNNfljNsJikFpKzvvtJK2pfO2gbPoYcTLqXTEGw893djLFSuIWq2BSHUhKc53C65uLhW3hZ6GyY0tJYmbJ3UFp2gLpyuL5uufzQWdKlolymQGcIiNbcWdhuCFsqtEnRvs7S+YyWT3ikcnS2eUirvWZJb5Zi3fhFzyLXmJLtvbjYJ70dvTVqXTxZjT6eqKp6F9kQt1k1W6KhaEEivpHwjzpkh1lP5pUslTEdrh59mdc+1RuJmbVdphcj1dolt1627rrhaD1ViO1S9kJpYiuWNAtrFgM6+ExhMh79p9nFm0VthcuqksrtKVsrXlblF3FEVw01aXS1ZbZHm7uy81tn/w71tu0wueh6RdAAS6gNuNwAPoPTHblIrUU3VqKVrSnxjx5qCUr7VJeuXP2ctnUbK5yQFrpN3Ns7mVtK6Y0S5ZM5EB0BJc6aleGaqhVBHRdk9vaW7mhc3Q9KEIRQhCEEIQhAIQhAIQhAIQhAIQhBSEIQCEIQQhCEFIQhAIQhBCEIQCFf564RVNlCaF1PLZTcroRcMj1hl1CvLDOlZpWKOyJcFmSS04nLOjTP3I6mJtaaJtbRMmBW5QERWtNOmlzL2qNEmwkoqFDTEAl7M2tQsuZo2WeZLe2EzDBlsXhebtZhJ1dHDlzcLauGJkJ82auFadKVVfZ30mV06eoDevZa2KcRiXlMfOIlktXCFdU7PV08vh4Y3TEWZLeXna62xXMw6TCLme0U0V0N+H5bbuaAzDEzL5vDbSdbchs812X/SXfpPpi7DTXmK99aqQNSGW1GUNmnRvtVuakDhJZJuLsuq2XUWpcNVtBdVvEzRZKkiXcbnmM1tzuRcba9QVaL6vTCL2Jh0LmXet9K2VF3tXipEZzWSZpUgMstmG7Kimn4xZQVrQV6+mKZuHWa1xaYuko1hADoTUo1Q2W/htbOGaHFng10nKasnf4A138MVS8SBLW9TfbLb+82vV338XzRacMm02lz8QewHRfS27d1eKI/ZxtJG6yQptPPd8FWxeL1oDuIeYjSLQljTUV7uLfy8v7sZziXWdnMl/eNL2NpuVQpKzC1btXattt4Y3PLWZbdXS6uKZal3eyKmw0t3vcu3FoZtOoZ9F27xWrywzeBjXFTihvdZecqsx5ZXZq4Yk2k5pVQqu2nPVGzDTGmy7mYMVd0uUUVgrEBgOi4U+qI/Zlo3nZ1zBVvu1KoJou60j1la6LpctZSBF3ZnPNixNSSetjWEXeRZCEIoQIrkRWEIBCEIDhANKgGmedDQ9YhQCpoKnf1n0x2EAhCEEIQhBSEIQCEIQQhCEAhCEAjLizOEktJJuTUbaBiozIFRbXd2dMWNPlo1rEg7hkTU5ZCmrpEVHF4fcS1pqvA1u5SRu8YW3iiTVUqLTGnYWU8tpitMt1JaH/nwxzC4lp7BAPu0UzS9AxmMAaKo6Fzuu8K9qEpZe0mSGmM+WhGY2qhtyz1XqdV3Ly2xiw7Az5bLLszmrNbfW1mCEgG7UktmZm5rWt5om4HtwjgIO41/GOxpCKTtHWcqm1gSEborapFct1dLRazBQWYgAZkncIpkBqPMavnGZguWlQaL7WADN6fDE2qKu7zErVUaXfTLiUi5Xy3qW5bY0EVpmcs+qvpjNMDLcyDOWyzaCpJVq7VadJa1mXxFY1A1z9sICEIRRw1pkaHd6IrmMyAMBcq8Q5qGmY9WvDEzQsB1au7pAr+PwiUByopWuX85xVtWPDJmMu8NWWAR6C90d2S7uTI7PKwU7qbvDwxbDIp2jsuiU127XRVB7yLm39lY6izSrbRxcwA83UKm/NSdROY1N1cMWwh+jE7TpC33Gct1tlq3+7wr610U4eZi1283FEWIPu+YNQNkoLLTlVrmZovxUh5qjZuQVVxaSwV60IrQ9xX2xkk4cvdMuZnRV2erTdThzuXTxKzarW5ozmxpmNizPkrRZcpwQXQhqNQsaghW3aVt5uK6N0ZgGm4fiuelwNLNVf1qRF6sGVWG5gGHRkRWLAlFTO11kul2Vx7CmtD3nsr80GvZrVNq8zZXeqv7zRNVVBRRTp7yesnpMUSHpr/jCEIBCEIBCEICtyylCDpJCsPWIAI9U8vfFkUz1d5Z2ZteqsMhysDTPTVoql7SqspLLW1quTu8LjQVPKrNE2Jz2aW8lwzWmYst1AqpV8gxyyKvbq7JaNEQdb0ZakVBFRvB6CPzeyIynuWjGrpomdGsAV9jVDe2GxbCEIoQhCCEIR5WOmYhHtE1ZaMt8s2MWEyVns6g2+c4tXFS22JMq9N7ipt4siOgEg1oT1Nw+2KgcQc6S0p0Ztc3cRbYKes3h7UpLl5Up2BBZFYg5EEgVqIti+jNLMyYXLO62zWFAABQKotqRmFNWVl640wOWZirbIaBPOE5aKEDvJrbSGBbCIqWNbkKekjMdeUSgEIQghCEICqYuVyorPkMwKkV6/wCd0VSxc1Hw6otKhqLQnpFOIZU5eiNUZsXO2Eh2AqxoiDdVmyH67vZEntUZuElTRU+bmLdbMl1DaumPFwmCGNM2dtWlS1mMibI0ZredvW5ezHsvh2mYVcPtSptQX0DNpoacvze9HmvKxXk0/wBGmpMlz5i6Jo/StGZ54GjCGbJxUzBzX21stZsqb+k38LR6lG6COnI/5jd8rR5sjDTpc5p8+ZLbETtNQDbLlqOBM7SW7TRttmy81czVodDWhvdyu+ZoohPbJF5r0anFzfNTxRpBB3EH0ZxUFsVmNNo2ZOZ1E0Va9S1C/VHTLWqL2aHouy/ePFFyJMVRXegyBYnpNo6eaCAKiKNwVR7AIFe80pSmVO/Pi3aeKOKHVVU0e0KLtxagoTTo+aLsWQiAcdTL6w/lfqjpYUqCOrf+FYAudT1k/hlEoAUAEIBCEIIRwmgJ6qmOxFuE99B17yB/jBUWUtLZOtCvxXpjzZM+fh3lyMTJrtJlgnJwsxAOfXcPloyx60Y8ZIE4STX7uavRpN3m881y1XcUT0MRtZNZqOqy1Iul2jzjMQv69Vyxbh5gmylYKV4ltPEtpoK+sKN7Y6XDSnamahgV6mXoy9EU4NFRWsus0qlxJqFBBcHVXaHVxdldMNjUObLpp6chEoiu4nvb9dB+AESihCEIIQhCCkIQghFGx2dTJYqa3MGqyvX06veXh8UXxB0DqUJYBsjaaGnSKwVmmTVdJLKWu2irs1cDWKm12ozUW33oswrXSrrSuuZWvM151e9EZ0mXsdK27IBkK0uWzMfq4W0tzRpG78a9ffEzY7CEIox42e8mURLU7RwwU9AbIAUo1XYsLV9aLcOk2XKRZ0wzZlKsxA39Qpvt7URnYfazcPNDUMliw37jS7dvuAt1dbRpiZuwiDosxWRhUMCD10PVE4RQilg7tRZgVFoGoKuW3kVJtTLwtvjs2YyFFRNo7mlKgBV5nY9S5fFYrUte6obmZg8x6aE0qtoFbi9Fut5a6ongmZK0btEcT1mfTW2K7JqA3O00UPBbLZcuhQLXi0ylPFc3vN+HCoiCC2cyqxstzXPQ2Vu88wua2AnJYslTta1I86FDdHQgtpFsIRQhCEEIQhAIzuEnuZboJktN9eHadm3rX6YtdiFoCAzaVruuP6+lvZBECKFHpJ626Se9oKqQyZF0q9ZaqRajNuqBw3ng9XhjLjTfO8nouq7EbTuKoh6eHTxR6UeXPlr/ALQwVtV0z30nwW/zbEG+YWUq2mlQprxaiBUHV8sdM2UtbpiLTLMgZ9XpiLyRMUq0yZQ5ZEA/qgFmS10BH7vu/wB5a+7DIlUOy2tVRryzBrUDPhpzeyBIExa8ykA57wa29nxfNFeHBtetR5x9JpcufDlp3al8MWTRoOaqV1qzcKsvX3drw3Q1YshEJbMyKzLaxFab/QfeGq3vjk19mhalc1G+nEwXPu5mi6sWRCiMTwkjfShINOn2RASmY1muXG+wAKg/aPvNHdkoNUJl9Gm2h7yCN8QTCgbiw6N5I+B3Qo3Q3xH+Vvf8Yzl50oa0M4Z0dLbjU6QyafVuX1tMUzcXiFU7PBzL6E6ytiqOsg/TxfNC42NpLdm7Mbj+OcC4FLgwrluJG+gzEVo05kVvNm5VbmWtRXPip9UVTZk1bVaUW1j7o1rRfdbj8NtsLGq5csxn15V+McJDW0IIqD1g5VEVLiZdQHDyruEzRs1Zuyvfn2Vi61d9q137hWvXASjhAYUIqI4VXq/X/PRC3qLfGv70UFVVFqqAM8hkM98dAAFAMh0dFIrNwdFDGhDE7q5Up0d9sdZXtNJh3b7V+P7UT8GaXjZLzVkqw3W7m+87F1LOCNseUMEizb5uVsxZweWra2A3PxUCnVb36WXhj0BOlEAhxQ0AbcpJ3C7hhF7FsIQioxzZpM1pInbFtmrpwFmYmZUUcNUUWNMti8uWzDNkViPSATGXGTcPLS6asqZM5JbW3Nn0V1eKOyJ090BfCsi8trLW3oqr22RNq2QitJl9QVKOtCyGhIqMjkWUjfq7miyKEIQgjhFQR1g/qiKAhEBNSFUddaCJxVKraVPK7qPVuNv0Ww2q2EIQCEIQCM/2lKmqThaSpOxmW+moG7xRoime5SWSvEaKKbxXeR3qKt7ITYpUia7Wk0YBmcZNs8gqDmTaam5WWLBNAXzUpmXcloAU5d/R420xACbLUJKtZ6XttP1ZdkcPqxJdpJVAzK4LANQEFS53g9Iqeyu/s6YgiZeJJL7brYS1UD3bibTlpuZW7URkrNScqswoyPNZBTj83xtXWeLVpWNsUzJdaulqzRQqxFa0rpPdmV8NboC0EGtCDTI9ND1H4x2M2FAsZgGFzFiGWmr9v1u6NMUIQhBCOMQoLHcBX0UGcdijEEiXaBW9kQjcSrMA4HfZdBSWHc7WZT+yXsr4vGw4uzw+KL4groclNKZW7mFOteIROAR53/3T/wDV/wC5Hox58r/6ji/BJkJ+1EHoRB3CDdc2dFGZJ/wHiicUKCcQ7ZWqiqe9iT+Cj80UTloVBLGrtRmPRdQCg7loIjOVmVQoZhcpZVKhmUZgVcqtK0u8N0XQhqhXKdpiXMtrVZSK14XKmh6d0cnCsqYOtGX2kUAHfWIK6y3mI7IuraLnTS9fxvujkydKV5dXy1UtNdWVvt7PiiC9QQqgmtABnmSQOkxKKhNQ76rvFSCFPvcP1RMMrcLL8YuBKG+EIBFVKzq9lPZrbf8ARFsZ1cKZjFX4zmqs/CLeQM38UB3EYdcQqqWZCjK6MtLlZc/1xCWZyTbZ0zaKwASkoKt1CTnVmB+mLxMQ8wG/JtLCm+oNrCKMS62Iyut4mJZuOpjb4smDeH1omORqhCEUVPUTJJG4lkPoKFgR7U/GLYqmGjSMstoandSsuYB8xIX2xbDcioTpTMFExLjXTXVl9XiibKrAqwBBypvrFcwSlQKyXDKiqjO30Bm0x2WCqG66lWIDVLBegGpZom8jmyCVtdpaUNRkQPECeA/Tn2orrNy2Ts/fMVbLfpf80RJmzNWzNOJEJ09GqZxNWupUlrEkxF6qBLmbQgaGVpdvz9Fezc3hhgZ/scxp5mzZq2g31QWO3XqrcgoAultVsawXHAwmpXMVFy+q3DX1oqnyZ06W2q08iS209HGzpr+W31olLYyQFmrLSvNLutLU5st7cva/NB13Nw2SnaZKQaDT75l5Ly2xNHbaNLcrWilcipbIlqVLVt8PvRxnlzOQzadn/BqqtfVa5YxTZs2W6NZNAUghbTNa1mUE1TTpS7mZlqvai8D1IRVLnSpqqyOrXd4/msTDLnqXvziiUVIaPMU9LB1HhKqCfnDRbEHUsMjRhmp6j1HubmgJxltnLirgC0mYgU51tdd1Qdyb9S8THVFgmPzSZnumWVPeKzFanrKsSWYjG26j5mxqBsum3iplEFkIpaeiuUIauQrSqiorvji4iU9LW3sE7rur/wBYtwL4qaUrTBMarFaBByqesDpPrdUWxXNmLKW5q9OQ6aA/4dqGNiMs6p395+wvwix1vVlPSCIrkKyywXHnHJd8+b4L0aYuiaFcpw6ipF4CiYtalWpmD7axF5yqWRdUwW+b9bh9ni5YoxNGNspm2+WSM3/Us4E5bm+qOMJqSkEtLZ08qsx6l9npqzFjqNoBVeW63TC54F2HDUm3W12m5aWjSvD/ABfKsaIiihFCjo/Hv7y0SihCEIIRRXaTRQ6JdSTTJpmYAB6bea3mi+KpOSW04GZPTaxAPw+q6CplValVBpu3VHo6ohYy0sfKuYmVYEdxrcD6zNFcxTMmqm0moNmzebIAOYGokM2rltZeaJiSLtTbRKZI4DUbrBP85xAE2mTKa51s84tRTq1dI4l6Yx4Ng+K8oTKj7yUnyS43IqgsVAA4aUovWSOu483dGDAIrjFOyg34qdq5t46tWmHQ9IkKCx3DOKCrSyswKWJuE1VyJBzDUrmVyXtWxJpbU0Od68epcj831RK5xxJ8h/HO35YbHVdX4Tn0gghvaDqicUOVYi19nMztrUXUoTkRmI7Wf0JKpmPvGJr0H7vd4fqhYm7KiliteEUABY1OQA6czFEwyWUPbLfPpCcvp6b7V9aLJcorQzG2szPURu9ReFB9XiivZEzy6tRAV003uAe+3s3aYZF6LairlkBwgBa06AN0dKK2ZVSRnmASIlCKK9mOhnX0M36jcv0xxlmihlzB3iYoYU7rNm1fWui2EMCstMGZVWXM1DEMN+4EWn5lhKAEtKdV3xzJPe0Jv3bDtCz5tMWAAAAbt3UAImwjDjwux4VzZQeAVW7h1jjblt1XRujFMwo+0S8Sq3WB7kJJuY7mWptBXP4wnjA0iWlKW09GW/py6YbJehpg3fpHP5y0JcxZgqpOWRBBDKeog7osi4oZnUh5S3tZdcS5rqUixa03se00aYg/L66/vROGxUaLNqxGtAq1pvUkkDvao+EcmFiyS1Nt1xLUrVQOFTw382q7Tdpi0qrCjAMN+eYjMA0pxctZS3WW3FlWg4l8PKy8umINIFAB6B8I4yq41D+evLV8sdBDCoII313iOxRUZbU83Nf/APp+f+GIiYxWYtqmbLFCoItLEVU78g3ZbVF8YjLabOm5NKW1UvA1Pb9P0xJ8E1OImE3LsFU0ytZnzGdKMoFLl9b6q7cQdla0y2l01XdLvVXQy7+LVbyxZszJBmtOc2jOpYrXVU213Vp6tsVS5QmXbPETdLNxcu/3fp7MQUtgpdb5ZmySzGqVQXV7NQyeLh+WIHCO0uYlVaZSgyEnZq2QbIMswfm1RuKGXLNXZ/OpSrN21077vq1Rc1omITvYMg6ieKh9gP1QqBnlSl2SGS4MxUVQ9WsLKtNS14G5lX81sXypm0ByKuhtdcuL2Fsm4ljNsdpNmTZb7PVZVV4std3b1xdLkWzWnPQuwVarcAQOkg7ujTqtpxaosWNEQZFfiHtFQw9BGof6waYi5FhU5Bd7E9yjUYyzsTNUjZYdn1Lqa5f8OXi1MsMbF0wFQpVFY1oarVioUk+KrUC+2OSlJGuVLQ6eFQNVP2fzR5P2nE/amlKn2ieVVpeqkiXKYcW7m9bh5o1pjMQsz7PipKyZswNsHBulMwHCTxVqREGwJV2Vpsxsl01t/IOaONLll0W3Nas3qsrLxcWqII52oJUgkCVMFVNrA1Q5aiJlx+K8NsXKKzZrHfoQdygFv1sYo7LOgL2NB90b6+jVGUTExrBZe12aO10xSUW5dw8efhtiycpqU6J9qHuyN/8A0/d0xpVQoooEBVJkS5ClZa0rmxObMetj0mJTUMxCqsUblfLS3t/nOLIRcUK5YmAETWVjU2sAc16Lh2/V0xZCEBwkDeQOjPKpjsQeWsy27oJ9ukxmWUJU372Yxa5qdQAtqc9y3fl4bYk2NRORpvocss4jKWyWi92fe3f3sYzpIVluWbMz6T6RUZW9P64wri8W7z5WEw6vsprqZkx9O/hpCx6q1Mx26AAlMqkjUT+IX2RNjap/nf0R5+CxLzJuIkz0EmdVZmzry2qty/8AtG5zQoTwhsz1ZEAnu/hgJKtqgdQzPST0k97GrRh8l6sIH/rJk5/R51v8o1zmtkzWrSktzXpGkxR5PW3B4f8Au1P+MNjZCEIog9NK0BuYZejMn+fDFMwzJZOxlKy0BoABVqmuY7qfHm5bhm53aRb0dO/0R5r43EzpjpgZCzElNY82Y2m7wxBuDzglStW1ZAd2muf7UQR554pKpUM2/m3gd+em6KpGJbE7SRNTYYiUVZkrcu8MGqORubVGlJYlXNbcznVaAK/ju96HsCozMQHUWXIRQmlGuJAyody/vRrisTUqVNykUJDKRSu7PhO7laJBlbhYGnUa09PVAdBBqAQaZHu9Mdy64yPIALPe+o8vp3b+tvlipcOr6dtN5iGzWpvN243aSbbW+qFyNczfLXxXUrThr/DHQ7dMpx0ZFSP1xyg2o8Ev8x/gi2L6IGYOp/kbr9DQEyWedfj/AD3xOEMjOqss924lmqurLTZy+hq8XajRGWagWsxprKu6i5ULmWtTTfaQPi0VpKWabhNmG2n4gd93L+aJ4NMxtcvSzcT6adVvh7cSv8LfD/WKRtBiBfaU2ZEtvaCwYei21u6NMBAuBmVf5WP4AN1xzar1TP8AlTP3I68yXL45iJ06mAr8Yyv5RwUv/eJfuVf8kLjsdLbOYjS7wkx7WltLYLc1ddSFz5bbrW9aNkeY+PRwNlh8TNIZWAEphW1gd5tzUal92Kx5QxTlll4CYtp/SFv+2jfmiWPXiq47a3lWXn61345fzqjzhM8oPzy5G/8A3bETP2I4mHnTZjbTG4nhXglfZ+14IfQ9JmF5R7bLLtW45/sjijBjMSmHk2YVpW2muspdS6Wbm92Ot5Nw18szNrOa79LNdtyt320rE5vk3DPKKS5ayX5JicS5wGSb5NeXKecmLn7dVvZmfS9sTkYmVMkSZm1lo7WXy9p+kV1u49XBAyPKk1dhNmyFl0saaldoy/xR58zyekud/RgHlrk+3UtK2mem8BfzcVsQfRSDo8NzsviVmMSmXWG2vu0u39/TSPmqYdG87LxGAbtSnmFHz92zw6Y07Cawuk4yfN9cy5qbuZdSUXxN6qw+sD0JZEyZMlKQttrcRLWe4d9eJmmM0XfZz1y/WaXe/wBbtwx5gXGYdvNzZE+ayC7zL32+4eaJHys8pP6ThmTLQyMHS7s/2cBCY64DygZjXTUnSVvs1TJdp4rYkcQvlHF4ZJCts8Odu7uKerbF/k/WrT7pc2dOo0x7xpz0y1ADMAo5Wt1RDHX4adh8bbpQ7KdYP0TdqCtuIycFaBrcq/3soCvXvjrS5gLM2J2YalQqoFBpTIvc26OTaPrVhqlXL7jbTT+1bBpmGl3NQMyipa26n/E4U95li4RGYivs9m20tdXbzmuy1uH1vqi5MQjzDKAatt3wNGU8yPLOlla2MYw5xDiYsxpSIZtrS3XVteLwxfh8M8gJ5xWza82G5lqbUuL7pfvRRshCEUIQhBCIMivQstaVHsO8ROEFRVVUUVQo6gKD4R4crEr5MmT5GIV7HmNOlTFF1yt+7/PLHvRSANu11brNHqMRdTlrVbonQ83BzGxuMm4xVtkpLEhKgXMwa4/z6seuQGBHWDHln+iY8Nuk4yinw4gbj3bQfVHqwGLFOy4PFbrklTPatumvs+qLsMP6PI/upf5Yx+VhXBzPEUT5pix6K0Kgg1FAe4ikNiUIRCZW0+Ki/HKvu8UUEGnvYlj7e/py0+rHiycT/swzZGJSZbtXmSpqLcsxW/dj3QKZD0QiV0PDlri8ViJuOw5XDrYsuVtZYO1QHu1IG7Xuxq+0Y+V97gxN8UiYPyPHpRVNmrLU9rlTK79fzNAYpflLC3Ms1mkPU6ZqMv1UjaplTqOplzPELW/HoiBVmRZWyU0tBMwXIFpvHbLZ6bl5rm7WGZgMLnNmtLkf2kq+T/3ImRvxE2RJllsQ6omW+vs3aq+rGbD4rC4iYww05bznYyMGp00rbXddp96PIw/2Z/KMvz74mVa2y239d0xs8qKi/ZthamK2y7Kzit5ju/NEueR6oExWZtDXUrmV3CgoKNl70daYUUsykD0j2U76/rjxnwnlh/8AfV/J+RIqbydiVW6YsqeaqPOTpx9mbqvzRbHtvi8NL458pd/OIznyphM9m0yc3ZlSpjf4Rjl4bESuDC4L/lzGi8TMeummEX3J26FibYybM0y/J8+Zu+8slL9cYpuPm4ZtmVwuGY2i2+ZOZR0VEsWi0H3o2CZ5Q7eB6el/84q8lLKaTMaYFbEbWZt76XXXRM3yI0xeIkjELjpTBTd5mSuntG6YbtKRpHk9W+9xOKm+maV/JbGbDKn2vygmH+7sXh+72tvL+1HqJMdlVhL3jtf6b1MWBnTybgkP3CsfGWmfnjUkqVL4JctOjSv+ULpn9WPn/wBIi00qNSqu/wDSLFwLGYKCzGgH/iK1IebcqnJCt5DC7MdfZ7X8UYpvlDC/dNNVWO8obwoFCDVN55bf5aX+0pX6GTiZ/qSm6oXFjXPxEnDrfOmLLX2/+3yxll43D4hlbDzA7DS0s1RipO+j21tIu5t7RhR9v5UX7VK2XmP6PLm28Xx9aJ+UVVZ+C+zWLitrpy5ac9OiIPUAms9zBFFukZswJOfZX5W0+9EpjTER3qhtVmpQ50Fab+6Mew8o82Nlf8PD/wCsDhMTQ3eUJ3uy5af4Rc9DbSZTJpfXwk+3jjGsiZKfSiOPvNplcszwq/a5uKK0wAdE2mKxb6V/S29HoiweTMJ2Zr+vOm/vrEFjKLbZzy5crm11ab67OFWlOK266PNmSsHKmTHw2LXCzLeSYuzb3I9BfJuBX/dpfVzRknjC4aY2mWiKisktJUt7pt3Db4tOmIMeHmYjyhN+ztiAqKu0mzJOlpnh93sxdMw/2LGYJ9pMny5kxpdk3Vs2YcsJWExl/wBsltKw81tOyYcSb/Oct/qrGiXKmzMRLn46dI81VpMmWebt/wA80QaZvk/DzGvRWkTP6ySdm1e/ljz8YcdIlbB5suemIZZKzLfOLHtCYp3XH0K3+UeN5TxUmYv2ZVZ596bPO22Z/PFdbGpqhGd5K2GGLSsRN2kpGbUfNsvNReTKNeHlGbhZcxaecVGtYXdPj06dXCsZnTylO2eEnTZVswedeXTabP6V1eHij2pctZUtJaCiooUDfQCJERfAzg4ldIlpaAAOEc7Ddf2LX+mBfF1PmkpqtzX3a1PNzLqti+bL2i23FdStUb8sx+MJaFLqtdcR0U5VXrbsxodQuRrADVO78DE4QihCEIIQhCARRN0Mk2hyIln1XYVJ9UgN80XxVOFygVHGpoTS6jBra+z8ITwqrGYf7Th3l8/HLbszFzX8dPtjmCxH2jDqzfeL5ub4Zi8UaFcMbc1bPSR6Pdp6rNHmn+iY8Nuk4zI9lcQNx7toPqiC3ylnJlL28TJWnaF1SB8OWNaVRjLO7Mod9R0r6V/KYx40XT/J6f8A5O0/5SNG5wSumly6lrlq6j3Nww3MicVMwvXJtALZCurh/VdFcx5jbLYsql7/ALwV4V+bS+ni+aK5LNJ83NGshWFpLbQk0bN7c7zdbyq0BqDodzCu+m4/A6onGGfjJErTiLVFOGqu93qJq9WPOY4vG6sPKnSUromPNeUgWvFZxOfph9dD1zPLOySlDW8cxqiWrdndrNOz80Y3xeFlEorNiJzPcyyRexYEdI0gLw23cMVy/JbABZ095qVJ2NWlyszq3G57vFG2XLSU4SXIRAqlvN/T2WrS7iuiDPd5RxHCsvBSyN7ecm59OWn5omnk6RW+eXxUztTiW+mNm0XqZfWVu+M5mypeoYyX2fOurr6ONWr713agITcPKmq8mdJLJdfKZAdN3qcFr3aezHMJgMHIbayQXfcHdizLvBoDuPLA+U8IvFMDNUiksNMrlluG5vzaYqOLVizSMFi9plr2ey+p4fzyPVitxVpQ6L7j6FUkfXbHnLM8rE/cYZR/aubv+mbfDwxFpflEzNWIRbU/QygWW7o84fDFvHA9eK2my045iLv4mjzfsi8WIxWM6/OPs5f0cA8LcMXDA4CUAxkq5bIF6zGdt+VS1T6sBJ/KGCT9Ojep5yPMxAweKe+Xg8ZMfty02X549hRLk1JkS5SDnW3IdN1AtPqWNAIIy3H2gxKmeR4suTPVNnI8ny5Xim4g/wDbiSyfKCvb9plYdJlW83L2i311fedP0x7MQcKVtcAq1FocwamgBHpMPn0eacKtvnvKM9/+Isv8kWS/J+BYX7Pa+KYzu3tv6fdjcstErYirdmaACp6zESrISyaqtVky6qVU9fraYtCnYysOweXKRUpa9q8Ori/ejUCKVqKZRXdN3mWtOpW1fiFX1tUUojtVHZarayyyodUU3BakW1OXu05oDPisO+KAWZJVlULq5w2q+0grQcMVYXBfZdaSFMzIXObm39Ze1Muyrao1vhyqg7d1RR1eD07q8vagMOzoh27cr7jq3dZu/nwxBtFenf8AGHQYolSzKFXmXE0rvC52gAVPXyx12mM1koqoFQ7MpahNKAUdc6V7XLFEpZBRKEcK/qiyM64dZYGyOybpZQtH9cUt3+q0YJmJxMx2k4V5cxlrtJqobJXvXte68tvvQsa8TixJIlSl22IfglL+Z+wixRJwC3Gfim22Ic9dEl+BM+XtRZgsNLlIJtFmTZmpp3E7XDtH8q2rFv2VaC09N3Xq+MQceQAxaWooQa9LXA1FpN1Lq6m5VGniiK4U2Wls9PEA3DThbj0nSuqKkRWYUnupmNduIuoq+PdQaW9aNKSGWYXLnwjPh76nfDfA86Zt8Xi2wbTjLlyUV5hl1Vpt3D7IzTMDKwWJwzL5yXNZpXnOKW1ONf3Y9HFYWbtfteFmLLnWa9p93M9aPLvxM+ck3EzVWZh5iqklErx6vabF83xLEnoe5hpIl7RrbWdt1SVtQabK8jdnlaNUZThy2raMhrdu3VpX8f1xS0pUbObMrmvrOyqF59623dnijWR6EIyLIcipmEEmvSSF6BvyP7UaEWxQtS1OkxcicIQghCEIBCEIBUDp/wAzEJio6lXpafwPWD0GIzJQmUqSKXDLpBFDFIkqgCXTG3NnRgCrMbjXTzW+qF7MSbVYJIVQEd9PCXJmU6M6m4huZbooxMsYmRNlNpmJrVvEtbXz/eji4ZHQNKmvaWYk1zoWqQO9Tp9Ut2op8poUwMyxm0U/5bNqT1Oz4Yma4GJfKMmdO8nvNe0yxN21eFXtt6rdX0x7zTZSJtHmIqUreWW3u6YyKmC+xjKVsNmOzut/Pzdq6PGwXks4uSk6dPmhakIm+iqcuO5ae7wxMxgei2ORpo+ySpmJ4tXBKV6U43FtKcUQmibM/wDmY2RhU/q5LLf87xOV5OkzGuadPnS0JVQ83S2Wrdatlez80bEwGDl8OHlellDt9d2cP6kefLm+SpH3YM5+1Y85296NX22ZTzWAxXvqsqN4VV4VX4f5RKNUPOD+U/6jCyv7yY/7ERXD45yzPjBLNbfNSV6O9+8x6cRQEKK78yabqnM07oVnMjAPJqfpsRip/rzdMTGAwMoE7CV3tMF+fv3RuigDasHqdmtbV7TV4m7uyvvQ/wCCMmQktdCmXm2XdX3ottbomH3hX91vqiyEWoFJZw9t0vhuNag76DLVlkfhHRtA7MVUghVFGqcqnpC9f4RIKtzHIk06AaUG6OGWnQLek2Fkr6bCtYmQLVFGltTduVgfYC0QUSg1wRlPqtQV30FLQW5rYmy0U6mGRPEej0xMVoK76D4wEDMl7mZVrlr01yPbt6Ighlq2h02bjIX83h5fWi4gHeAfxjPPlMxlNLEusti5DDiFpFtQMrq/+0MjTFczco8a/gbv1RXLMmaD5sBlNGR1AZWOftzF1y9UdZLDLsrxcN7W8LessNC+EVln/qy3qsv437OF7f1Uz/p/vxRZESDmVtvpvI/1Voje39VM6emX1f3kdvFQGVl30rToFd4LQEVZZks3jtKw67SVr2qRGVdmFFspaWXBrjl4zurpVbeGM8uk6+b9nfZzLbKsvW2vj83dHZLss2bh1BpLCuqzGNyqw4Qw2i0X5og1vLWYLX1Z3dI/x5f4o4BLkoc7UGpmdu/mZzGedPbDy9pNaSvzcXZXtxkEnFY62ZiLZcneuG1ec/vv3ICZed5Q+5LScL/XfpJv934I3y5UrDywktRLRRX/ANv4o4FnCijYovcrfgKrGdzMmOyLMV7DrW1pcvdudr2v93T2ogsUuGuRfMmulqBrjnclTbY3ZbruixWmzACAiKRvqXb9lfqaM7I0z9KZjCnCF2KtQdYmcPEvNGnZt/WzKdXm1/IixRIIgt0rVQADQVAG6nV7sTiATxP83+Uc2adK3evrp890PwQnbJ1sebs7uzM2bHduzzjyxIXCNMmtWZKvlMuiZteIUuoFU23aV4fDHs2r2V+EeVi12m0T7RLc2tMlyDUAqaA3MHWtputVeu3VEkeuCDmNxz9MQMtGJJRSTkagEkRnwaukkSpjMxSnHS+014qFlrSNca0OAAAACgGXcBHYQgEIQghCEIBCEIBEWRW4hXo9I6j1iJQgrgAXIAAb8shFOIlrNkzEcVWn5dUXxwioI66w1Q8oeScGx2i3FWo4QtWVU58Ity96NjuZSiWqqTS0JLNpUUpUZMqBYtk/dquWmq/KTFEwuk8vKAZbAZ65lqbkKUHHS7S1qtGa6GiUpWWi5cIiyKUZGrsmGnk5f9PdiwMD6erp/wDEaEoQhAQckKaCp3DoqxyH64mBQAegRBqkoB2qn0DP9dInAVTmKpReJiqL3FjSvuireyJqoVQo3KAOs0EVITMmOxGiWbE72GTv+yvoaL4ehCEcJoCTuFTARTczdbt+u3q8MTiuUay0PWqt1bxX/GLIaEJlbGpvpT2nIGJxFlDAqdx9IIPQQRFQE5CdW2Sm5rVdT3UCqR6zL70Ni+EUrOUkBwZbEVAegJzpln10+KxbUVpUV306aQwIPKV86srdtDRvj1etFExnVUVkZis2VqWhB84u8m2hYcUa4qmCti9cxT8vnP2bYgbWgueW8sZVLWkDvNhagiwEMKqQR1jMGO7/ANUUOolnaIKZreKaStd/pXiu7MXIvjJiJTOyhGdXfQXVqBJeZYgVXNuHTzW3cMaDMQIZlws7VYzylM7z027UW2aZpZLrp8V7c0SehpVQqqo5Rb+EedPxSSsQQqtNmmWJcuWlCSxaprnkOG57e0rcMJ8+5/s2EUzZ2dz3vspOfPnv8Mck+T1Rn86+103zeZv55YkzPECyRhXZxicYRMncsv8ARSMuRfzRvJCirEUjKJMxOnaivM8xX3+mysceSjWTJstTqt2fEqqx6uEmupuyvDFEjcyma7uqtbbLltyk+i6sw9m3swKils6ZLVKfdrp+bO5x6v1Ra0uUAWaWhC1bNQaU9PojNIRpqCbYsnVeiW/myVtXZ4lgNCTFK+bRre5QtadVbcoGaVoXlOi5C4mWVFeujtlEpblrlYUZCVI6CN4YdzCLKA5GAhtJfbX4iJxygGQAp+EUP5gXSxcCR5rrYkDR1drs+rFyLXdZaM7VtX+fbHliRiJmJWcirKSlpd5csTLPi1X7L6bY32TJk0NMVRLUVVK3EvXibJeEcurfGiJyIIioCFG+hJNSxNKVJOoxOEIqEIQgEIQgEIQgEIQgEIRwioIO4gj4wHf/ADCIqoRVUblAUddAKCJQVWgIabuza4UFN6jf1nLiji/ezPVl1+qDhlO0QXdpOlgK8PU/5oidLbUEWOF2nsBtcflb3YngTwwUOhteqKDvUguBRh1Znhti0qG3jv6iD3HoiuZSbJew1qrWndqG7fuzEWgggEbiAfSDDYiLl8Qz9b0U4THbh6N2/I5xKEUVjOZWtQqfix6/diVyitTT40+MCqmhpn8DHQABQf5wFNZcuZxU2gJI3rcpFW7i13vUi0OvaX4iOOgcdTDNWyuU9Y+ERUhrkYLetAw6CCMjTqb95YmxbFc2mzYHpFvVxZf4x3Zp1fAkfq0xzZjtOMweImtD33ZerbFyLIQhAIQhARKqaXKDSu8A0rFf2eTX7tQd9erOukjv1aeuLoQwKdhK7Jb0s5P6/wAscMpqiyZkputcXLubvVvdZovjhIofQfZlAcUkqrZVIB+I6IlFMuXL2aebTgXl9EcmmRJQzJpCIveQPQADmfCsQUYlFEyRptlvMO2NaLaq7TVmq6vFFLTpuOJl4VjLkZrMxNOLwyP34zTJczFvImTV2GFM5VWUzNtZ2TcWeX7se2qqihVW1VAAHVTdEzNiuRIl4dNnKW0fUzdpustHZf6Ru1Mb6aS/4otiuUarXrZz9REaxwLIhMUsjDcaZHqbr+MThAZZTfaUWay0Q8KGvXzV7+FY1RRJYnaLxWPar9pad3Z4IviRwK3lhs+F+hxxVofwz4W0xxHJJRhR1Ck9CsDUBlzbJiDp5Ytiieyy0M5q+b7+Lw+9F9FrustS7m1RvO+kUygzuZ7BluAVJbUqgBNW7jMFty90U4XDtaJk9mmu1HCzM9lmd1edRpZo3RM8yEIQihCEIIQhCAQhCAQhCAQhCAQhCAQhCCqldjNmSyhCqFIfoYtWop4aD4xFALpsriTfnnS+tUP5l8Jtjk9N01br5dNxbNa7sunmjsiWZat5zah2LhqC6h6CQdcTNjPJU4dJ+ozZinh7TWj5NpdqW5tXDFuFJsZGa612Iyo1jcOni1auKJsFWej7rkaX6Wul2rEpgKkTVrVaXACtyVzFOkrxL70BbCII6TBcjBhuyzoYnFCEIQQiqZLD6gbZi1tcbx3d4bmVv4othBUUJZVYihKqSOokRKKQTK0uapuV6ZAVOTHotFLW0rEne20LmznT/jXuUQFkIoY4lW0pKmLQ53NLYNnlQiZXo1XLEpU6XNrYwYrQMOlSa5HqORgLYQhBCEIQCBAIoRUHKm8ERgxWLeXMTDYeVtcRMBahqFRRzOerfGWZjcdJZZU7Dyr5xskzEc7L34n1CtL4pMIHlMGeYG8zLFS8xW4acWS8F3hjkrCzJzriMbS/9HI/RSv/APSO4LD2XzpzbbEFmVpuXDXk5UHq+9HoRKGVBtZrTGrbLYpKUjTcvFMz6a6F7KxqjIVWTNGXm5papoNM0kEbtwmauLmtjk+bIVZgYhQBQvlapIFATxVbw8MUbIgjXL7W/NFCYlZi+blu1FU8o3jcAXVq8vDFBmTLhL2U3ZarlsuZtrd8lvF70B6NRESyqCWIAHSSBSPOQ4vP+hyqU07RkVm9awNTLwrFonNJW7EYaxq5tJAdFXtM3Fp9WFi7D20m2NcNs538N1GpXq5vbGiMRWS8x8Q7N5tVUEO6abbrtBWt13FFiiS1AHm57qzZ4uyrpq/V2YDTGOc21eRLRlZdpdMIYGmyowB9YjhuX6YuMlacU3/nTfjxxFpaIstic5NvnKaraat3QwOqGRohCEUIQhBCEIQCEIQCEIQCEIQCEIQCEIQCEIQCM8yW4DtJexm5aArdnurpq3y3WxohBVLUnSzaSN3QLlZTUVB7JjmHnLiJSzFqK5EEUIYZHL0x0gLORgBrDK2W+g/Z4YiGtntLVeJVcncqjMbvEez1NE2ApKmuzDTMso1DxDK1qaadn3o0RFlDKVPT+vrHevF7Ipkub5kq5pllKTCOvepICqSp7PhhsaIQhFQhCEA35ez0xWkqWhqqgdHTkK1oOoV5V0xZCCkUzBYyzFoNQWZ0BlbIE9ZU22+9F0RZQylWFQcoCUIplswJlvUsKlW7SVyNaW1WtrfNzRdAId0UYjELh5ZcgsaG1aHU3Qu60FvFGKXhp+IcT8S2zqB5tCwZaNlqFuX1cWqJeagQxTNhMauMsMyW8rZTAlL1oeL0RTNnf7UmSZMmXMEpJgmTZkxbaUBoq81WzWPZlypcoURbfxb9pj80QfDo5JJYElWyyGQpSnDRolSCSJcpFRC6qo7bRGbJmzEtXEMlOkDU2W5qW5er4Yp2Mtjs75124Vpy0Na0+qNMuSsokhmNa7zlma5DoC8vpi+UKQ02Uyy5t02Xs2JmWVowpxkG45c2zjNPCziuxwy3UbOZLppt4l5bG7LR6sIUPKwDIFOGeVMScCHmXAamFpuqm7cullX80erHAqgkgCp3npJpTP2UjsIgIHPI+j0whFGYYSQHEy1mIAADMxVQK00k2xeyK62n2dx6KdRWJQhgUqzowlzM7qhJg5qCtGHQ9AeHS1OXhi4iuR9HpjJiZ6SGkmZdbcc1FxutIAoNXMW09mNYNQD10MTwZ5bhZhw7HUq3p3yych6VOn1dXNGiMuIWxpeIC12ZN/a2TAhvavF6ojUDXMemL4EIQgEIQghCEIBCEIBCEIBCEIBCEIBCEIBCEIDFNmmViZRmUElkZA1d0y4b/ZFmILS7JyrfYbWVeJlbs96vbp9aNBAbJgCN+eYjM6smi+1aq0tznawPA1eRuVru0sTKtUYQJ+Hmj9JhvONuF8osaioHIvaXV2osktNVxKm2khLg4qbqHPf2ahfZ4o1Q5ixFWV1DKwZWoQRmpB6QYlGRCmHfY2MqTHLI2+WGbk/s/CvDGuKEIQghCEIBCEIDNiJhk7ObYXW6x6cquRr908vZjTHCAQQRUGoIOYI6jFWyKEGSwQZ1lmpln0AcHuxFZGR/tqK8x3l5zVlsFtDUPDndp4rbfVj0YwTRN2+FbZalmFSyto2bKQd+qvNbb2tUb4dhCEIqI2rW60V66fz0RKEIKQhCCEIQgEIQgEIQgKpssTVp0qVdd41LmK90Ql4hZjtKIZJi8jUBIpmRnmM+KNEUNKAcTpaJtKgM25mShB1Ub1reFmETPMK4xmmcEtOzNRWgKlbTUluIFTRVW2JykMtLK1CmiZktZ0b+leH5YkjhwSMiCVZTvDDr/N6piMuYsy8qQQrsmRrQrQEHqzrDYjMmTVNsuUXPaJUJu3E1uBrTlispiLWdpqy3rcFWrSguXWFbUPVtjXFZeUwcF0YLVXzBC9zdXvQHJEwzZSTCtt4rQZinRnFsUiqon2cS2lhctRAK5UtIDd+qJS5gmIHApW4UNCQVYqRlvzBi/oshCEAhCEEIQhAIQhAIQhAIQhAIQhAI4QGBBFQcuuojsIKyqrHZDZsrS6ayQAF3Fa1ue6g08MaoQgOMqsKMAR1HMRXLYistzrXp6WXof9lvFFsVzFLUZeNTUdAPWp7mH7MPRZCIqwdbh3jvBBoR8REoBCEIIQhCAQhA/wA98FedgkvMzEktrd1S5iaqrHVvt1ctvLHoxXJAEqWFFBappQClRXcNMWQjgIQhBCEIQCEIQCEIQCEIQCEIQCIswVSxr7AT7ABqJiUIKxNJ2rmaqzZbTJYRrnttW7spqv8AejTKlrKRZacKinp6yessdUWQgEeWZhw7S/tKrc7zbnlqzo0tie67zZs4o9SK5spJy2uDSoOR6v8ACILBSmW78KRS8oWWywFZSWl79LZno6G5l5qxcMsvZFTykmG43K1KXqSrb69H7UXQXMUFpQzCvfZWou3dEWxRLlNLmOVYbOYbrKEWNTMjO3UdTRWJ5eeJLJMl2lnDBltdVa3UOOjerbdzRP0a4RUZo2gl2TejVY2z3dvhi2orSue+nTSKEIQghCEIBCEIBCEIBCEIBCEIBCEIBCEIBCEIBCEIBCEIBCEIBCEIBCEIBCEIBCEIBCEIBCEIBCEIBCEIBHDWhtpWh/0rHY4RUEZ7iMt+fUeiA8ba4tZQm3NSyvGjnICZwmXzI3M2luaXwxo+0Tg89lS8UTRMcytlpy+8RfvDqiz/AGfh9PHpupmvNS6gCWpdT9Hb4bW1RZMwsuYzMWZb+ICyjUFBxozDLssva4tUc6/y7V5rYmdsn1v5sFg1dm/GttwpMvDC63zmrsxYmLn1XNbpkxktLMVW0S/7BV5mu85a3ajYcDJ1ZzdQYHWaEEmuR7iVu5uJrmW6JDByFZWtbTUrqbJiRXpuN1q8TMsBpJABPQAT8IyfbZXYmcWz3LxdnjjYQN3sjN9jw/YO/tzP343IiMZLNdMyoYJnYNXVUuq9XE3Stt0cONlUutmbwu5AudaUZ3VPlZol9jw1a7M13ccwneDlryzA+EDgsMTUys63cT5tQgVzztBKr2at2on9f6mEftsroVzwjLZmjGlBS+47xqVWXxRolTVmqWSu/pFOgN9Qa72xScFhj+i3ktxuMzvIAfL3YvSWksFUFATXeT0BRvO5QAqryqFix9Xkw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476C067-2117-4F69-8763-58727F3FD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943" y="1268760"/>
            <a:ext cx="8044513" cy="2808312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None/>
              <a:tabLst/>
            </a:pPr>
            <a:r>
              <a:rPr lang="en-US" altLang="zh-CN" dirty="0">
                <a:solidFill>
                  <a:srgbClr val="222222"/>
                </a:solidFill>
                <a:latin typeface="+mn-ea"/>
              </a:rPr>
              <a:t>%</a:t>
            </a:r>
            <a:r>
              <a:rPr lang="zh-CN" altLang="en-US" dirty="0">
                <a:solidFill>
                  <a:srgbClr val="222222"/>
                </a:solidFill>
                <a:latin typeface="+mn-ea"/>
              </a:rPr>
              <a:t>和占位符间</a:t>
            </a:r>
            <a:endParaRPr lang="en-US" altLang="zh-CN" dirty="0">
              <a:solidFill>
                <a:srgbClr val="222222"/>
              </a:solidFill>
              <a:latin typeface="+mn-ea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p"/>
              <a:tabLst/>
            </a:pPr>
            <a:r>
              <a:rPr lang="en-US" altLang="zh-CN" dirty="0">
                <a:solidFill>
                  <a:srgbClr val="222222"/>
                </a:solidFill>
                <a:latin typeface="+mn-ea"/>
              </a:rPr>
              <a:t>.</a:t>
            </a:r>
            <a:r>
              <a:rPr lang="zh-CN" altLang="en-US" dirty="0">
                <a:solidFill>
                  <a:srgbClr val="222222"/>
                </a:solidFill>
                <a:latin typeface="+mn-ea"/>
              </a:rPr>
              <a:t>数字，表示浮点数的小数输出位数。</a:t>
            </a:r>
            <a:r>
              <a:rPr lang="en-US" altLang="zh-CN" dirty="0">
                <a:solidFill>
                  <a:srgbClr val="222222"/>
                </a:solidFill>
                <a:latin typeface="+mn-ea"/>
              </a:rPr>
              <a:t>%6.2f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None/>
              <a:tabLst/>
            </a:pPr>
            <a:r>
              <a:rPr lang="en-US" altLang="zh-CN" dirty="0">
                <a:solidFill>
                  <a:srgbClr val="222222"/>
                </a:solidFill>
                <a:latin typeface="+mn-ea"/>
              </a:rPr>
              <a:t>    </a:t>
            </a:r>
            <a:r>
              <a:rPr lang="zh-CN" altLang="en-US" dirty="0">
                <a:solidFill>
                  <a:srgbClr val="222222"/>
                </a:solidFill>
                <a:latin typeface="+mn-ea"/>
              </a:rPr>
              <a:t>如果整数，数字表示最少位，不足补</a:t>
            </a:r>
            <a:r>
              <a:rPr lang="en-US" altLang="zh-CN" dirty="0">
                <a:solidFill>
                  <a:srgbClr val="222222"/>
                </a:solidFill>
                <a:latin typeface="+mn-ea"/>
              </a:rPr>
              <a:t>0</a:t>
            </a:r>
            <a:r>
              <a:rPr lang="zh-CN" altLang="en-US" dirty="0">
                <a:solidFill>
                  <a:srgbClr val="222222"/>
                </a:solidFill>
                <a:latin typeface="+mn-ea"/>
              </a:rPr>
              <a:t>。</a:t>
            </a:r>
            <a:endParaRPr lang="en-US" altLang="zh-CN" dirty="0">
              <a:solidFill>
                <a:srgbClr val="222222"/>
              </a:solidFill>
              <a:latin typeface="+mn-ea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p"/>
              <a:tabLst/>
            </a:pPr>
            <a:r>
              <a:rPr lang="en-US" altLang="zh-CN" dirty="0">
                <a:solidFill>
                  <a:srgbClr val="222222"/>
                </a:solidFill>
                <a:latin typeface="+mn-ea"/>
              </a:rPr>
              <a:t> %*.*f</a:t>
            </a:r>
            <a:r>
              <a:rPr lang="zh-CN" altLang="en-US" dirty="0">
                <a:solidFill>
                  <a:srgbClr val="222222"/>
                </a:solidFill>
                <a:latin typeface="+mn-ea"/>
              </a:rPr>
              <a:t>，</a:t>
            </a:r>
            <a:r>
              <a:rPr lang="en-US" altLang="zh-CN" dirty="0">
                <a:solidFill>
                  <a:srgbClr val="222222"/>
                </a:solidFill>
                <a:latin typeface="+mn-ea"/>
              </a:rPr>
              <a:t>%*d</a:t>
            </a:r>
            <a:r>
              <a:rPr lang="zh-CN" altLang="en-US" dirty="0">
                <a:solidFill>
                  <a:srgbClr val="222222"/>
                </a:solidFill>
                <a:latin typeface="+mn-ea"/>
              </a:rPr>
              <a:t>，表示用</a:t>
            </a:r>
            <a:r>
              <a:rPr lang="en-US" altLang="zh-CN" dirty="0">
                <a:solidFill>
                  <a:srgbClr val="222222"/>
                </a:solidFill>
                <a:latin typeface="+mn-ea"/>
              </a:rPr>
              <a:t>%</a:t>
            </a:r>
            <a:r>
              <a:rPr lang="zh-CN" altLang="en-US" dirty="0">
                <a:solidFill>
                  <a:srgbClr val="222222"/>
                </a:solidFill>
                <a:latin typeface="+mn-ea"/>
              </a:rPr>
              <a:t>后给出的数值中的数字</a:t>
            </a:r>
            <a:endParaRPr lang="en-US" altLang="zh-CN" dirty="0">
              <a:solidFill>
                <a:srgbClr val="222222"/>
              </a:solidFill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None/>
              <a:tabLst/>
            </a:pPr>
            <a:r>
              <a:rPr lang="en-US" altLang="zh-CN" dirty="0">
                <a:solidFill>
                  <a:srgbClr val="222222"/>
                </a:solidFill>
                <a:latin typeface="+mn-ea"/>
              </a:rPr>
              <a:t>    </a:t>
            </a:r>
            <a:r>
              <a:rPr lang="zh-CN" altLang="en-US" dirty="0">
                <a:solidFill>
                  <a:srgbClr val="222222"/>
                </a:solidFill>
                <a:latin typeface="+mn-ea"/>
              </a:rPr>
              <a:t>替换。例如：</a:t>
            </a:r>
            <a:r>
              <a:rPr lang="en-US" altLang="zh-CN" dirty="0">
                <a:solidFill>
                  <a:srgbClr val="222222"/>
                </a:solidFill>
                <a:latin typeface="+mn-ea"/>
              </a:rPr>
              <a:t>″%6.*f″%(</a:t>
            </a:r>
            <a:r>
              <a:rPr lang="en-US" altLang="zh-CN" dirty="0" err="1">
                <a:solidFill>
                  <a:srgbClr val="222222"/>
                </a:solidFill>
                <a:latin typeface="+mn-ea"/>
              </a:rPr>
              <a:t>a,b</a:t>
            </a:r>
            <a:r>
              <a:rPr lang="en-US" altLang="zh-CN" dirty="0">
                <a:solidFill>
                  <a:srgbClr val="222222"/>
                </a:solidFill>
                <a:latin typeface="+mn-ea"/>
              </a:rPr>
              <a:t>)</a:t>
            </a:r>
            <a:r>
              <a:rPr lang="zh-CN" altLang="en-US" dirty="0">
                <a:solidFill>
                  <a:srgbClr val="222222"/>
                </a:solidFill>
                <a:latin typeface="+mn-ea"/>
              </a:rPr>
              <a:t>表示输出</a:t>
            </a:r>
            <a:r>
              <a:rPr lang="en-US" altLang="zh-CN" dirty="0">
                <a:solidFill>
                  <a:srgbClr val="222222"/>
                </a:solidFill>
                <a:latin typeface="+mn-ea"/>
              </a:rPr>
              <a:t>b</a:t>
            </a:r>
            <a:r>
              <a:rPr lang="zh-CN" altLang="en-US" dirty="0">
                <a:solidFill>
                  <a:srgbClr val="222222"/>
                </a:solidFill>
                <a:latin typeface="+mn-ea"/>
              </a:rPr>
              <a:t>，格</a:t>
            </a:r>
            <a:endParaRPr lang="en-US" altLang="zh-CN" dirty="0">
              <a:solidFill>
                <a:srgbClr val="222222"/>
              </a:solidFill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None/>
              <a:tabLst/>
            </a:pPr>
            <a:r>
              <a:rPr lang="en-US" altLang="zh-CN" dirty="0">
                <a:solidFill>
                  <a:srgbClr val="222222"/>
                </a:solidFill>
                <a:latin typeface="+mn-ea"/>
              </a:rPr>
              <a:t>    </a:t>
            </a:r>
            <a:r>
              <a:rPr lang="zh-CN" altLang="en-US" dirty="0">
                <a:solidFill>
                  <a:srgbClr val="222222"/>
                </a:solidFill>
                <a:latin typeface="+mn-ea"/>
              </a:rPr>
              <a:t>式控制 </a:t>
            </a:r>
            <a:r>
              <a:rPr lang="en-US" altLang="zh-CN" dirty="0">
                <a:solidFill>
                  <a:srgbClr val="222222"/>
                </a:solidFill>
                <a:latin typeface="+mn-ea"/>
              </a:rPr>
              <a:t>%6.af</a:t>
            </a:r>
          </a:p>
        </p:txBody>
      </p:sp>
    </p:spTree>
    <p:extLst>
      <p:ext uri="{BB962C8B-B14F-4D97-AF65-F5344CB8AC3E}">
        <p14:creationId xmlns:p14="http://schemas.microsoft.com/office/powerpoint/2010/main" val="3204153552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标题 1"/>
          <p:cNvSpPr>
            <a:spLocks noGrp="1"/>
          </p:cNvSpPr>
          <p:nvPr>
            <p:ph type="title"/>
          </p:nvPr>
        </p:nvSpPr>
        <p:spPr>
          <a:xfrm>
            <a:off x="3275856" y="73622"/>
            <a:ext cx="2232248" cy="84449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练习</a:t>
            </a:r>
            <a:r>
              <a:rPr lang="en-US" altLang="zh-CN" sz="4400" b="1" kern="1200" dirty="0">
                <a:latin typeface="Tahoma" pitchFamily="34" charset="0"/>
                <a:ea typeface="隶书" pitchFamily="49" charset="-122"/>
                <a:cs typeface="+mn-cs"/>
              </a:rPr>
              <a:t>6</a:t>
            </a:r>
            <a:endParaRPr lang="zh-CN" altLang="en-US" sz="4400" b="1" kern="1200" dirty="0">
              <a:latin typeface="Tahoma" pitchFamily="34" charset="0"/>
              <a:ea typeface="隶书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96</a:t>
            </a:fld>
            <a:endParaRPr lang="zh-CN" altLang="en-US"/>
          </a:p>
        </p:txBody>
      </p:sp>
      <p:sp>
        <p:nvSpPr>
          <p:cNvPr id="6" name="AutoShape 4" descr="data:image/jpeg;base64,/9j/4AAQSkZJRgABAQAAAQABAAD/2wBDABcXFxcXFxcXFxcXFxkZGRkZGRkZGRkZGRkZGRkZGRkZGRkZGRkZGRkZGRkZGRkZGRkZGRkZGRkZGRkZGRkZGRn/wQARCAEsAYwDACIAAREAAhEA/8QAmwABAAMBAQEAAAAAAAAAAAAAAAIDBAEFBgEBAQEBAQAAAAAAAAAAAAAAAAECAwQQAAIABAMEBQkEBgcIAQUBAAECAAMREgQhIhMxMkJBUVJhYgUjcXKBgpGSohQzobJDscLS4vAkU2NzwdHhFUSDk6PD8fI0NUVkhLPjEQEAAgIDAQEBAAMAAAAAAAAAAREhQTFRYRJxIgJigf/aAAwDAAABEQIRAD8A92EIR6GSEIQCEIQCEIQCEIQCEIQCEIQCEIQCEIz4r/483MioAyJG9gMiIK0QjyxMmbTYtMsmS5M9S59MrZTfeH1RxqoGlMjo77Nrdszy5nnVVtfGl11rRB6sI8uZLdNgsoNKe+Y9u0aZfbKPS8cZ/tFttzq+JXRtGl/7rw/w9qA9WEYJ0hPs50shWtPOzDzdqqxPEIJeFdEu3rztd94Oat2r1oDZCPNDNhmfLZ3ItiXvO1X23dvnWOy8TOm0VRLR/PXbT+yYct/i1dmH0PRhHlvPf+lSuHROe6v9iumX+1+WJjEzUKSW2d8wSbX1WrfdxfJph9D0YR5/2mdQ5S/NrOaZk2rYtbp9aJDFO02ipVNossi1qi5Qb7+DSSNPZhcDdCMk2dMSY9AmzlrLY77mvcqQM7dI1c0VfaZrl7V0+eQNY+iy7Vdwvdb7sLHoQjzFxUxElKwDuUkvU3apdlZrc2alY6cXNtdwJdstVmkZ3Ojubbc1z2a3XWtq0wselCPMnz5wUTLclxdiJL4mVBN4q9/LG+UxeWjEqxZQ2itufp6IbFkIQioQhCAQhCAQhCAQhCAQhCAQhCAQhCAQhCAQhCAQhCAQhCARmOJXIKkxyXmpRQu+UaNvdVpGmPNMh7lZpbuu2xT+bcK1s1tHPL/NEm1ahiZZaUpuVphZQGFCGSlVbqOfqxNZyPNmSVqXlqrN2dVaCvXl+Kxh+zziAQthUzXlKWuKMTJZFZuks6Nc2q1TzRdhpMxJrzXUKZktbs+e+Y1vuhl1QubFq4mUyO+rQ4lsKC64uJYNK7mJ4uzHRiFZgoV7SzJtKApcCQV33b9N1tvijI+Gm2oUAuZlE1cs0E/aq1etRX4xMy5m0DLJMp9rqmJMGyeX4lBud2Gm3Z8Wq6FyNCYhZjLar2tWyZQWNQVNDW75lWLG2baGK6uWsY0lTNrLZZRkam2tswbJ1oeFQeNjqu2a2xKbIZmmOqi/aSGVsrrUZbv55oZoXlJDuzUls9hlt2rOy0VSxhazAioLLLnqLe0uqu5Ty9qMpws06RKVbVnXPf8Af3OGty1ahxXcLcMGw8xmZxJ2abSW+zXZXFVlW9N0qqnVa3zRB6LGVclzJdyZ6t3L15RW8nDhWZ1VVvM1syBeRaWy6aaYxfZpqlLZXQnGZTIKTWa1slZLRw7KPTUlhUrbmwoe4kA+9S6KKAZC4cvTzNm06Tp4unVEneU8l9qrbOmraC2KwjjDpJ2QmeatZbqLkOHtavDFH2acysEAlS7lZJUwmYpolM6PkL6Nbc265oZFtuDVE0rbiLLe0/MsSaThaiU0pdzTPDvVWrnzc3aij7NiKSGul6BI02tpsbVbri3EyHmujrns1JsytmMHlkI3cw+qILAMPOuW1dLPpNOWspm37qfTASsLY6hZVmm/MdHDnXlytjKJEy4tshL89OnbWq6pbXaO1VvltitcO7ojCTYuylKQjJdMa+6/dZp5dpbqa2A9JZcq0WqtllmXZ/iiBTDB77ZZeWLsqFgEyrSu9aFbm4Y5hw6KEdLc3aot4S+V1mi9hqa3TGKXKaZfbKC0xGKba5alrMWztaj2tNsXWIHoKZM1btLbQL1etbv5YiUwwe8iWHa4VJAJJyag6+VuaMbydhLvostpcqTZ4pyXacv6zg9sHwszRam0exas2zKl77nvVxcBXUuz1RM9DYFw9q6VUUeSt9OGvDv3NbHJi4biZUYyEut5lVRcNNfljNsJikFpKzvvtJK2pfO2gbPoYcTLqXTEGw893djLFSuIWq2BSHUhKc53C65uLhW3hZ6GyY0tJYmbJ3UFp2gLpyuL5uufzQWdKlolymQGcIiNbcWdhuCFsqtEnRvs7S+YyWT3ikcnS2eUirvWZJb5Zi3fhFzyLXmJLtvbjYJ70dvTVqXTxZjT6eqKp6F9kQt1k1W6KhaEEivpHwjzpkh1lP5pUslTEdrh59mdc+1RuJmbVdphcj1dolt1627rrhaD1ViO1S9kJpYiuWNAtrFgM6+ExhMh79p9nFm0VthcuqksrtKVsrXlblF3FEVw01aXS1ZbZHm7uy81tn/w71tu0wueh6RdAAS6gNuNwAPoPTHblIrUU3VqKVrSnxjx5qCUr7VJeuXP2ctnUbK5yQFrpN3Ns7mVtK6Y0S5ZM5EB0BJc6aleGaqhVBHRdk9vaW7mhc3Q9KEIRQhCEEIQhAIQhAIQhAIQhAIQhBSEIQCEIQQhCEFIQhAIQhBCEIQCFf564RVNlCaF1PLZTcroRcMj1hl1CvLDOlZpWKOyJcFmSS04nLOjTP3I6mJtaaJtbRMmBW5QERWtNOmlzL2qNEmwkoqFDTEAl7M2tQsuZo2WeZLe2EzDBlsXhebtZhJ1dHDlzcLauGJkJ82auFadKVVfZ30mV06eoDevZa2KcRiXlMfOIlktXCFdU7PV08vh4Y3TEWZLeXna62xXMw6TCLme0U0V0N+H5bbuaAzDEzL5vDbSdbchs812X/SXfpPpi7DTXmK99aqQNSGW1GUNmnRvtVuakDhJZJuLsuq2XUWpcNVtBdVvEzRZKkiXcbnmM1tzuRcba9QVaL6vTCL2Jh0LmXet9K2VF3tXipEZzWSZpUgMstmG7Kimn4xZQVrQV6+mKZuHWa1xaYuko1hADoTUo1Q2W/htbOGaHFng10nKasnf4A138MVS8SBLW9TfbLb+82vV338XzRacMm02lz8QewHRfS27d1eKI/ZxtJG6yQptPPd8FWxeL1oDuIeYjSLQljTUV7uLfy8v7sZziXWdnMl/eNL2NpuVQpKzC1btXattt4Y3PLWZbdXS6uKZal3eyKmw0t3vcu3FoZtOoZ9F27xWrywzeBjXFTihvdZecqsx5ZXZq4Yk2k5pVQqu2nPVGzDTGmy7mYMVd0uUUVgrEBgOi4U+qI/Zlo3nZ1zBVvu1KoJou60j1la6LpctZSBF3ZnPNixNSSetjWEXeRZCEIoQIrkRWEIBCEIDhANKgGmedDQ9YhQCpoKnf1n0x2EAhCEEIQhBSEIQCEIQQhCEAhCEAjLizOEktJJuTUbaBiozIFRbXd2dMWNPlo1rEg7hkTU5ZCmrpEVHF4fcS1pqvA1u5SRu8YW3iiTVUqLTGnYWU8tpitMt1JaH/nwxzC4lp7BAPu0UzS9AxmMAaKo6Fzuu8K9qEpZe0mSGmM+WhGY2qhtyz1XqdV3Ly2xiw7Az5bLLszmrNbfW1mCEgG7UktmZm5rWt5om4HtwjgIO41/GOxpCKTtHWcqm1gSEborapFct1dLRazBQWYgAZkncIpkBqPMavnGZguWlQaL7WADN6fDE2qKu7zErVUaXfTLiUi5Xy3qW5bY0EVpmcs+qvpjNMDLcyDOWyzaCpJVq7VadJa1mXxFY1A1z9sICEIRRw1pkaHd6IrmMyAMBcq8Q5qGmY9WvDEzQsB1au7pAr+PwiUByopWuX85xVtWPDJmMu8NWWAR6C90d2S7uTI7PKwU7qbvDwxbDIp2jsuiU127XRVB7yLm39lY6izSrbRxcwA83UKm/NSdROY1N1cMWwh+jE7TpC33Gct1tlq3+7wr610U4eZi1283FEWIPu+YNQNkoLLTlVrmZovxUh5qjZuQVVxaSwV60IrQ9xX2xkk4cvdMuZnRV2erTdThzuXTxKzarW5ozmxpmNizPkrRZcpwQXQhqNQsaghW3aVt5uK6N0ZgGm4fiuelwNLNVf1qRF6sGVWG5gGHRkRWLAlFTO11kul2Vx7CmtD3nsr80GvZrVNq8zZXeqv7zRNVVBRRTp7yesnpMUSHpr/jCEIBCEIBCEICtyylCDpJCsPWIAI9U8vfFkUz1d5Z2ZteqsMhysDTPTVoql7SqspLLW1quTu8LjQVPKrNE2Jz2aW8lwzWmYst1AqpV8gxyyKvbq7JaNEQdb0ZakVBFRvB6CPzeyIynuWjGrpomdGsAV9jVDe2GxbCEIoQhCCEIR5WOmYhHtE1ZaMt8s2MWEyVns6g2+c4tXFS22JMq9N7ipt4siOgEg1oT1Nw+2KgcQc6S0p0Ztc3cRbYKes3h7UpLl5Up2BBZFYg5EEgVqIti+jNLMyYXLO62zWFAABQKotqRmFNWVl640wOWZirbIaBPOE5aKEDvJrbSGBbCIqWNbkKekjMdeUSgEIQghCEICqYuVyorPkMwKkV6/wCd0VSxc1Hw6otKhqLQnpFOIZU5eiNUZsXO2Eh2AqxoiDdVmyH67vZEntUZuElTRU+bmLdbMl1DaumPFwmCGNM2dtWlS1mMibI0ZredvW5ezHsvh2mYVcPtSptQX0DNpoacvze9HmvKxXk0/wBGmpMlz5i6Jo/StGZ54GjCGbJxUzBzX21stZsqb+k38LR6lG6COnI/5jd8rR5sjDTpc5p8+ZLbETtNQDbLlqOBM7SW7TRttmy81czVodDWhvdyu+ZoohPbJF5r0anFzfNTxRpBB3EH0ZxUFsVmNNo2ZOZ1E0Va9S1C/VHTLWqL2aHouy/ePFFyJMVRXegyBYnpNo6eaCAKiKNwVR7AIFe80pSmVO/Pi3aeKOKHVVU0e0KLtxagoTTo+aLsWQiAcdTL6w/lfqjpYUqCOrf+FYAudT1k/hlEoAUAEIBCEIIRwmgJ6qmOxFuE99B17yB/jBUWUtLZOtCvxXpjzZM+fh3lyMTJrtJlgnJwsxAOfXcPloyx60Y8ZIE4STX7uavRpN3m881y1XcUT0MRtZNZqOqy1Iul2jzjMQv69Vyxbh5gmylYKV4ltPEtpoK+sKN7Y6XDSnamahgV6mXoy9EU4NFRWsus0qlxJqFBBcHVXaHVxdldMNjUObLpp6chEoiu4nvb9dB+AESihCEIIQhCCkIQghFGx2dTJYqa3MGqyvX06veXh8UXxB0DqUJYBsjaaGnSKwVmmTVdJLKWu2irs1cDWKm12ozUW33oswrXSrrSuuZWvM151e9EZ0mXsdK27IBkK0uWzMfq4W0tzRpG78a9ffEzY7CEIox42e8mURLU7RwwU9AbIAUo1XYsLV9aLcOk2XKRZ0wzZlKsxA39Qpvt7URnYfazcPNDUMliw37jS7dvuAt1dbRpiZuwiDosxWRhUMCD10PVE4RQilg7tRZgVFoGoKuW3kVJtTLwtvjs2YyFFRNo7mlKgBV5nY9S5fFYrUte6obmZg8x6aE0qtoFbi9Fut5a6ongmZK0btEcT1mfTW2K7JqA3O00UPBbLZcuhQLXi0ylPFc3vN+HCoiCC2cyqxstzXPQ2Vu88wua2AnJYslTta1I86FDdHQgtpFsIRQhCEEIQhAIzuEnuZboJktN9eHadm3rX6YtdiFoCAzaVruuP6+lvZBECKFHpJ626Se9oKqQyZF0q9ZaqRajNuqBw3ng9XhjLjTfO8nouq7EbTuKoh6eHTxR6UeXPlr/ALQwVtV0z30nwW/zbEG+YWUq2mlQprxaiBUHV8sdM2UtbpiLTLMgZ9XpiLyRMUq0yZQ5ZEA/qgFmS10BH7vu/wB5a+7DIlUOy2tVRryzBrUDPhpzeyBIExa8ykA57wa29nxfNFeHBtetR5x9JpcufDlp3al8MWTRoOaqV1qzcKsvX3drw3Q1YshEJbMyKzLaxFab/QfeGq3vjk19mhalc1G+nEwXPu5mi6sWRCiMTwkjfShINOn2RASmY1muXG+wAKg/aPvNHdkoNUJl9Gm2h7yCN8QTCgbiw6N5I+B3Qo3Q3xH+Vvf8Yzl50oa0M4Z0dLbjU6QyafVuX1tMUzcXiFU7PBzL6E6ytiqOsg/TxfNC42NpLdm7Mbj+OcC4FLgwrluJG+gzEVo05kVvNm5VbmWtRXPip9UVTZk1bVaUW1j7o1rRfdbj8NtsLGq5csxn15V+McJDW0IIqD1g5VEVLiZdQHDyruEzRs1Zuyvfn2Vi61d9q137hWvXASjhAYUIqI4VXq/X/PRC3qLfGv70UFVVFqqAM8hkM98dAAFAMh0dFIrNwdFDGhDE7q5Up0d9sdZXtNJh3b7V+P7UT8GaXjZLzVkqw3W7m+87F1LOCNseUMEizb5uVsxZweWra2A3PxUCnVb36WXhj0BOlEAhxQ0AbcpJ3C7hhF7FsIQioxzZpM1pInbFtmrpwFmYmZUUcNUUWNMti8uWzDNkViPSATGXGTcPLS6asqZM5JbW3Nn0V1eKOyJ090BfCsi8trLW3oqr22RNq2QitJl9QVKOtCyGhIqMjkWUjfq7miyKEIQgjhFQR1g/qiKAhEBNSFUddaCJxVKraVPK7qPVuNv0Ww2q2EIQCEIQCM/2lKmqThaSpOxmW+moG7xRoime5SWSvEaKKbxXeR3qKt7ITYpUia7Wk0YBmcZNs8gqDmTaam5WWLBNAXzUpmXcloAU5d/R420xACbLUJKtZ6XttP1ZdkcPqxJdpJVAzK4LANQEFS53g9Iqeyu/s6YgiZeJJL7brYS1UD3bibTlpuZW7URkrNScqswoyPNZBTj83xtXWeLVpWNsUzJdaulqzRQqxFa0rpPdmV8NboC0EGtCDTI9ND1H4x2M2FAsZgGFzFiGWmr9v1u6NMUIQhBCOMQoLHcBX0UGcdijEEiXaBW9kQjcSrMA4HfZdBSWHc7WZT+yXsr4vGw4uzw+KL4groclNKZW7mFOteIROAR53/3T/wDV/wC5Hox58r/6ji/BJkJ+1EHoRB3CDdc2dFGZJ/wHiicUKCcQ7ZWqiqe9iT+Cj80UTloVBLGrtRmPRdQCg7loIjOVmVQoZhcpZVKhmUZgVcqtK0u8N0XQhqhXKdpiXMtrVZSK14XKmh6d0cnCsqYOtGX2kUAHfWIK6y3mI7IuraLnTS9fxvujkydKV5dXy1UtNdWVvt7PiiC9QQqgmtABnmSQOkxKKhNQ76rvFSCFPvcP1RMMrcLL8YuBKG+EIBFVKzq9lPZrbf8ARFsZ1cKZjFX4zmqs/CLeQM38UB3EYdcQqqWZCjK6MtLlZc/1xCWZyTbZ0zaKwASkoKt1CTnVmB+mLxMQ8wG/JtLCm+oNrCKMS62Iyut4mJZuOpjb4smDeH1omORqhCEUVPUTJJG4lkPoKFgR7U/GLYqmGjSMstoandSsuYB8xIX2xbDcioTpTMFExLjXTXVl9XiibKrAqwBBypvrFcwSlQKyXDKiqjO30Bm0x2WCqG66lWIDVLBegGpZom8jmyCVtdpaUNRkQPECeA/Tn2orrNy2Ts/fMVbLfpf80RJmzNWzNOJEJ09GqZxNWupUlrEkxF6qBLmbQgaGVpdvz9Fezc3hhgZ/scxp5mzZq2g31QWO3XqrcgoAultVsawXHAwmpXMVFy+q3DX1oqnyZ06W2q08iS209HGzpr+W31olLYyQFmrLSvNLutLU5st7cva/NB13Nw2SnaZKQaDT75l5Ly2xNHbaNLcrWilcipbIlqVLVt8PvRxnlzOQzadn/BqqtfVa5YxTZs2W6NZNAUghbTNa1mUE1TTpS7mZlqvai8D1IRVLnSpqqyOrXd4/msTDLnqXvziiUVIaPMU9LB1HhKqCfnDRbEHUsMjRhmp6j1HubmgJxltnLirgC0mYgU51tdd1Qdyb9S8THVFgmPzSZnumWVPeKzFanrKsSWYjG26j5mxqBsum3iplEFkIpaeiuUIauQrSqiorvji4iU9LW3sE7rur/wBYtwL4qaUrTBMarFaBByqesDpPrdUWxXNmLKW5q9OQ6aA/4dqGNiMs6p395+wvwix1vVlPSCIrkKyywXHnHJd8+b4L0aYuiaFcpw6ipF4CiYtalWpmD7axF5yqWRdUwW+b9bh9ni5YoxNGNspm2+WSM3/Us4E5bm+qOMJqSkEtLZ08qsx6l9npqzFjqNoBVeW63TC54F2HDUm3W12m5aWjSvD/ABfKsaIiihFCjo/Hv7y0SihCEIIRRXaTRQ6JdSTTJpmYAB6bea3mi+KpOSW04GZPTaxAPw+q6CplValVBpu3VHo6ohYy0sfKuYmVYEdxrcD6zNFcxTMmqm0moNmzebIAOYGokM2rltZeaJiSLtTbRKZI4DUbrBP85xAE2mTKa51s84tRTq1dI4l6Yx4Ng+K8oTKj7yUnyS43IqgsVAA4aUovWSOu483dGDAIrjFOyg34qdq5t46tWmHQ9IkKCx3DOKCrSyswKWJuE1VyJBzDUrmVyXtWxJpbU0Od68epcj831RK5xxJ8h/HO35YbHVdX4Tn0gghvaDqicUOVYi19nMztrUXUoTkRmI7Wf0JKpmPvGJr0H7vd4fqhYm7KiliteEUABY1OQA6czFEwyWUPbLfPpCcvp6b7V9aLJcorQzG2szPURu9ReFB9XiivZEzy6tRAV003uAe+3s3aYZF6LairlkBwgBa06AN0dKK2ZVSRnmASIlCKK9mOhnX0M36jcv0xxlmihlzB3iYoYU7rNm1fWui2EMCstMGZVWXM1DEMN+4EWn5lhKAEtKdV3xzJPe0Jv3bDtCz5tMWAAAAbt3UAImwjDjwux4VzZQeAVW7h1jjblt1XRujFMwo+0S8Sq3WB7kJJuY7mWptBXP4wnjA0iWlKW09GW/py6YbJehpg3fpHP5y0JcxZgqpOWRBBDKeog7osi4oZnUh5S3tZdcS5rqUixa03se00aYg/L66/vROGxUaLNqxGtAq1pvUkkDvao+EcmFiyS1Nt1xLUrVQOFTw382q7Tdpi0qrCjAMN+eYjMA0pxctZS3WW3FlWg4l8PKy8umINIFAB6B8I4yq41D+evLV8sdBDCoII313iOxRUZbU83Nf/APp+f+GIiYxWYtqmbLFCoItLEVU78g3ZbVF8YjLabOm5NKW1UvA1Pb9P0xJ8E1OImE3LsFU0ytZnzGdKMoFLl9b6q7cQdla0y2l01XdLvVXQy7+LVbyxZszJBmtOc2jOpYrXVU213Vp6tsVS5QmXbPETdLNxcu/3fp7MQUtgpdb5ZmySzGqVQXV7NQyeLh+WIHCO0uYlVaZSgyEnZq2QbIMswfm1RuKGXLNXZ/OpSrN21077vq1Rc1omITvYMg6ieKh9gP1QqBnlSl2SGS4MxUVQ9WsLKtNS14G5lX81sXypm0ByKuhtdcuL2Fsm4ljNsdpNmTZb7PVZVV4std3b1xdLkWzWnPQuwVarcAQOkg7ujTqtpxaosWNEQZFfiHtFQw9BGof6waYi5FhU5Bd7E9yjUYyzsTNUjZYdn1Lqa5f8OXi1MsMbF0wFQpVFY1oarVioUk+KrUC+2OSlJGuVLQ6eFQNVP2fzR5P2nE/amlKn2ieVVpeqkiXKYcW7m9bh5o1pjMQsz7PipKyZswNsHBulMwHCTxVqREGwJV2Vpsxsl01t/IOaONLll0W3Nas3qsrLxcWqII52oJUgkCVMFVNrA1Q5aiJlx+K8NsXKKzZrHfoQdygFv1sYo7LOgL2NB90b6+jVGUTExrBZe12aO10xSUW5dw8efhtiycpqU6J9qHuyN/8A0/d0xpVQoooEBVJkS5ClZa0rmxObMetj0mJTUMxCqsUblfLS3t/nOLIRcUK5YmAETWVjU2sAc16Lh2/V0xZCEBwkDeQOjPKpjsQeWsy27oJ9ukxmWUJU372Yxa5qdQAtqc9y3fl4bYk2NRORpvocss4jKWyWi92fe3f3sYzpIVluWbMz6T6RUZW9P64wri8W7z5WEw6vsprqZkx9O/hpCx6q1Mx26AAlMqkjUT+IX2RNjap/nf0R5+CxLzJuIkz0EmdVZmzry2qty/8AtG5zQoTwhsz1ZEAnu/hgJKtqgdQzPST0k97GrRh8l6sIH/rJk5/R51v8o1zmtkzWrSktzXpGkxR5PW3B4f8Au1P+MNjZCEIog9NK0BuYZejMn+fDFMwzJZOxlKy0BoABVqmuY7qfHm5bhm53aRb0dO/0R5r43EzpjpgZCzElNY82Y2m7wxBuDzglStW1ZAd2muf7UQR554pKpUM2/m3gd+em6KpGJbE7SRNTYYiUVZkrcu8MGqORubVGlJYlXNbcznVaAK/ju96HsCozMQHUWXIRQmlGuJAyody/vRrisTUqVNykUJDKRSu7PhO7laJBlbhYGnUa09PVAdBBqAQaZHu9Mdy64yPIALPe+o8vp3b+tvlipcOr6dtN5iGzWpvN243aSbbW+qFyNczfLXxXUrThr/DHQ7dMpx0ZFSP1xyg2o8Ev8x/gi2L6IGYOp/kbr9DQEyWedfj/AD3xOEMjOqss924lmqurLTZy+hq8XajRGWagWsxprKu6i5ULmWtTTfaQPi0VpKWabhNmG2n4gd93L+aJ4NMxtcvSzcT6adVvh7cSv8LfD/WKRtBiBfaU2ZEtvaCwYei21u6NMBAuBmVf5WP4AN1xzar1TP8AlTP3I68yXL45iJ06mAr8Yyv5RwUv/eJfuVf8kLjsdLbOYjS7wkx7WltLYLc1ddSFz5bbrW9aNkeY+PRwNlh8TNIZWAEphW1gd5tzUal92Kx5QxTlll4CYtp/SFv+2jfmiWPXiq47a3lWXn61345fzqjzhM8oPzy5G/8A3bETP2I4mHnTZjbTG4nhXglfZ+14IfQ9JmF5R7bLLtW45/sjijBjMSmHk2YVpW2muspdS6Wbm92Ot5Nw18szNrOa79LNdtyt320rE5vk3DPKKS5ayX5JicS5wGSb5NeXKecmLn7dVvZmfS9sTkYmVMkSZm1lo7WXy9p+kV1u49XBAyPKk1dhNmyFl0saaldoy/xR58zyekud/RgHlrk+3UtK2mem8BfzcVsQfRSDo8NzsviVmMSmXWG2vu0u39/TSPmqYdG87LxGAbtSnmFHz92zw6Y07Cawuk4yfN9cy5qbuZdSUXxN6qw+sD0JZEyZMlKQttrcRLWe4d9eJmmM0XfZz1y/WaXe/wBbtwx5gXGYdvNzZE+ayC7zL32+4eaJHys8pP6ThmTLQyMHS7s/2cBCY64DygZjXTUnSVvs1TJdp4rYkcQvlHF4ZJCts8Odu7uKerbF/k/WrT7pc2dOo0x7xpz0y1ADMAo5Wt1RDHX4adh8bbpQ7KdYP0TdqCtuIycFaBrcq/3soCvXvjrS5gLM2J2YalQqoFBpTIvc26OTaPrVhqlXL7jbTT+1bBpmGl3NQMyipa26n/E4U95li4RGYivs9m20tdXbzmuy1uH1vqi5MQjzDKAatt3wNGU8yPLOlla2MYw5xDiYsxpSIZtrS3XVteLwxfh8M8gJ5xWza82G5lqbUuL7pfvRRshCEUIQhBCIMivQstaVHsO8ROEFRVVUUVQo6gKD4R4crEr5MmT5GIV7HmNOlTFF1yt+7/PLHvRSANu11brNHqMRdTlrVbonQ83BzGxuMm4xVtkpLEhKgXMwa4/z6seuQGBHWDHln+iY8Nuk4yinw4gbj3bQfVHqwGLFOy4PFbrklTPatumvs+qLsMP6PI/upf5Yx+VhXBzPEUT5pix6K0Kgg1FAe4ikNiUIRCZW0+Ki/HKvu8UUEGnvYlj7e/py0+rHiycT/swzZGJSZbtXmSpqLcsxW/dj3QKZD0QiV0PDlri8ViJuOw5XDrYsuVtZYO1QHu1IG7Xuxq+0Y+V97gxN8UiYPyPHpRVNmrLU9rlTK79fzNAYpflLC3Ms1mkPU6ZqMv1UjaplTqOplzPELW/HoiBVmRZWyU0tBMwXIFpvHbLZ6bl5rm7WGZgMLnNmtLkf2kq+T/3ImRvxE2RJllsQ6omW+vs3aq+rGbD4rC4iYww05bznYyMGp00rbXddp96PIw/2Z/KMvz74mVa2y239d0xs8qKi/ZthamK2y7Kzit5ju/NEueR6oExWZtDXUrmV3CgoKNl70daYUUsykD0j2U76/rjxnwnlh/8AfV/J+RIqbydiVW6YsqeaqPOTpx9mbqvzRbHtvi8NL458pd/OIznyphM9m0yc3ZlSpjf4Rjl4bESuDC4L/lzGi8TMeummEX3J26FibYybM0y/J8+Zu+8slL9cYpuPm4ZtmVwuGY2i2+ZOZR0VEsWi0H3o2CZ5Q7eB6el/84q8lLKaTMaYFbEbWZt76XXXRM3yI0xeIkjELjpTBTd5mSuntG6YbtKRpHk9W+9xOKm+maV/JbGbDKn2vygmH+7sXh+72tvL+1HqJMdlVhL3jtf6b1MWBnTybgkP3CsfGWmfnjUkqVL4JctOjSv+ULpn9WPn/wBIi00qNSqu/wDSLFwLGYKCzGgH/iK1IebcqnJCt5DC7MdfZ7X8UYpvlDC/dNNVWO8obwoFCDVN55bf5aX+0pX6GTiZ/qSm6oXFjXPxEnDrfOmLLX2/+3yxll43D4hlbDzA7DS0s1RipO+j21tIu5t7RhR9v5UX7VK2XmP6PLm28Xx9aJ+UVVZ+C+zWLitrpy5ac9OiIPUAms9zBFFukZswJOfZX5W0+9EpjTER3qhtVmpQ50Fab+6Mew8o82Nlf8PD/wCsDhMTQ3eUJ3uy5af4Rc9DbSZTJpfXwk+3jjGsiZKfSiOPvNplcszwq/a5uKK0wAdE2mKxb6V/S29HoiweTMJ2Zr+vOm/vrEFjKLbZzy5crm11ab67OFWlOK266PNmSsHKmTHw2LXCzLeSYuzb3I9BfJuBX/dpfVzRknjC4aY2mWiKisktJUt7pt3Db4tOmIMeHmYjyhN+ztiAqKu0mzJOlpnh93sxdMw/2LGYJ9pMny5kxpdk3Vs2YcsJWExl/wBsltKw81tOyYcSb/Oct/qrGiXKmzMRLn46dI81VpMmWebt/wA80QaZvk/DzGvRWkTP6ySdm1e/ljz8YcdIlbB5suemIZZKzLfOLHtCYp3XH0K3+UeN5TxUmYv2ZVZ596bPO22Z/PFdbGpqhGd5K2GGLSsRN2kpGbUfNsvNReTKNeHlGbhZcxaecVGtYXdPj06dXCsZnTylO2eEnTZVswedeXTabP6V1eHij2pctZUtJaCiooUDfQCJERfAzg4ldIlpaAAOEc7Ddf2LX+mBfF1PmkpqtzX3a1PNzLqti+bL2i23FdStUb8sx+MJaFLqtdcR0U5VXrbsxodQuRrADVO78DE4QihCEIIQhCARRN0Mk2hyIln1XYVJ9UgN80XxVOFygVHGpoTS6jBra+z8ITwqrGYf7Th3l8/HLbszFzX8dPtjmCxH2jDqzfeL5ub4Zi8UaFcMbc1bPSR6Pdp6rNHmn+iY8Nuk4zI9lcQNx7toPqiC3ylnJlL28TJWnaF1SB8OWNaVRjLO7Mod9R0r6V/KYx40XT/J6f8A5O0/5SNG5wSumly6lrlq6j3Nww3MicVMwvXJtALZCurh/VdFcx5jbLYsql7/ALwV4V+bS+ni+aK5LNJ83NGshWFpLbQk0bN7c7zdbyq0BqDodzCu+m4/A6onGGfjJErTiLVFOGqu93qJq9WPOY4vG6sPKnSUromPNeUgWvFZxOfph9dD1zPLOySlDW8cxqiWrdndrNOz80Y3xeFlEorNiJzPcyyRexYEdI0gLw23cMVy/JbABZ095qVJ2NWlyszq3G57vFG2XLSU4SXIRAqlvN/T2WrS7iuiDPd5RxHCsvBSyN7ecm59OWn5omnk6RW+eXxUztTiW+mNm0XqZfWVu+M5mypeoYyX2fOurr6ONWr713agITcPKmq8mdJLJdfKZAdN3qcFr3aezHMJgMHIbayQXfcHdizLvBoDuPLA+U8IvFMDNUiksNMrlluG5vzaYqOLVizSMFi9plr2ey+p4fzyPVitxVpQ6L7j6FUkfXbHnLM8rE/cYZR/aubv+mbfDwxFpflEzNWIRbU/QygWW7o84fDFvHA9eK2my045iLv4mjzfsi8WIxWM6/OPs5f0cA8LcMXDA4CUAxkq5bIF6zGdt+VS1T6sBJ/KGCT9Ojep5yPMxAweKe+Xg8ZMfty02X549hRLk1JkS5SDnW3IdN1AtPqWNAIIy3H2gxKmeR4suTPVNnI8ny5Xim4g/wDbiSyfKCvb9plYdJlW83L2i311fedP0x7MQcKVtcAq1FocwamgBHpMPn0eacKtvnvKM9/+Isv8kWS/J+BYX7Pa+KYzu3tv6fdjcstErYirdmaACp6zESrISyaqtVky6qVU9fraYtCnYysOweXKRUpa9q8Ori/ejUCKVqKZRXdN3mWtOpW1fiFX1tUUojtVHZarayyyodUU3BakW1OXu05oDPisO+KAWZJVlULq5w2q+0grQcMVYXBfZdaSFMzIXObm39Ze1Muyrao1vhyqg7d1RR1eD07q8vagMOzoh27cr7jq3dZu/nwxBtFenf8AGHQYolSzKFXmXE0rvC52gAVPXyx12mM1koqoFQ7MpahNKAUdc6V7XLFEpZBRKEcK/qiyM64dZYGyOybpZQtH9cUt3+q0YJmJxMx2k4V5cxlrtJqobJXvXte68tvvQsa8TixJIlSl22IfglL+Z+wixRJwC3Gfim22Ic9dEl+BM+XtRZgsNLlIJtFmTZmpp3E7XDtH8q2rFv2VaC09N3Xq+MQceQAxaWooQa9LXA1FpN1Lq6m5VGniiK4U2Wls9PEA3DThbj0nSuqKkRWYUnupmNduIuoq+PdQaW9aNKSGWYXLnwjPh76nfDfA86Zt8Xi2wbTjLlyUV5hl1Vpt3D7IzTMDKwWJwzL5yXNZpXnOKW1ONf3Y9HFYWbtfteFmLLnWa9p93M9aPLvxM+ck3EzVWZh5iqklErx6vabF83xLEnoe5hpIl7RrbWdt1SVtQabK8jdnlaNUZThy2raMhrdu3VpX8f1xS0pUbObMrmvrOyqF59623dnijWR6EIyLIcipmEEmvSSF6BvyP7UaEWxQtS1OkxcicIQghCEIBCEIBUDp/wAzEJio6lXpafwPWD0GIzJQmUqSKXDLpBFDFIkqgCXTG3NnRgCrMbjXTzW+qF7MSbVYJIVQEd9PCXJmU6M6m4huZbooxMsYmRNlNpmJrVvEtbXz/eji4ZHQNKmvaWYk1zoWqQO9Tp9Ut2op8poUwMyxm0U/5bNqT1Oz4Yma4GJfKMmdO8nvNe0yxN21eFXtt6rdX0x7zTZSJtHmIqUreWW3u6YyKmC+xjKVsNmOzut/Pzdq6PGwXks4uSk6dPmhakIm+iqcuO5ae7wxMxgei2ORpo+ySpmJ4tXBKV6U43FtKcUQmibM/wDmY2RhU/q5LLf87xOV5OkzGuadPnS0JVQ83S2Wrdatlez80bEwGDl8OHlellDt9d2cP6kefLm+SpH3YM5+1Y85296NX22ZTzWAxXvqsqN4VV4VX4f5RKNUPOD+U/6jCyv7yY/7ERXD45yzPjBLNbfNSV6O9+8x6cRQEKK78yabqnM07oVnMjAPJqfpsRip/rzdMTGAwMoE7CV3tMF+fv3RuigDasHqdmtbV7TV4m7uyvvQ/wCCMmQktdCmXm2XdX3ottbomH3hX91vqiyEWoFJZw9t0vhuNag76DLVlkfhHRtA7MVUghVFGqcqnpC9f4RIKtzHIk06AaUG6OGWnQLek2Fkr6bCtYmQLVFGltTduVgfYC0QUSg1wRlPqtQV30FLQW5rYmy0U6mGRPEej0xMVoK76D4wEDMl7mZVrlr01yPbt6Ighlq2h02bjIX83h5fWi4gHeAfxjPPlMxlNLEusti5DDiFpFtQMrq/+0MjTFczco8a/gbv1RXLMmaD5sBlNGR1AZWOftzF1y9UdZLDLsrxcN7W8LessNC+EVln/qy3qsv437OF7f1Uz/p/vxRZESDmVtvpvI/1Voje39VM6emX1f3kdvFQGVl30rToFd4LQEVZZks3jtKw67SVr2qRGVdmFFspaWXBrjl4zurpVbeGM8uk6+b9nfZzLbKsvW2vj83dHZLss2bh1BpLCuqzGNyqw4Qw2i0X5og1vLWYLX1Z3dI/x5f4o4BLkoc7UGpmdu/mZzGedPbDy9pNaSvzcXZXtxkEnFY62ZiLZcneuG1ec/vv3ICZed5Q+5LScL/XfpJv934I3y5UrDywktRLRRX/ANv4o4FnCijYovcrfgKrGdzMmOyLMV7DrW1pcvdudr2v93T2ogsUuGuRfMmulqBrjnclTbY3ZbruixWmzACAiKRvqXb9lfqaM7I0z9KZjCnCF2KtQdYmcPEvNGnZt/WzKdXm1/IixRIIgt0rVQADQVAG6nV7sTiATxP83+Uc2adK3evrp890PwQnbJ1sebs7uzM2bHduzzjyxIXCNMmtWZKvlMuiZteIUuoFU23aV4fDHs2r2V+EeVi12m0T7RLc2tMlyDUAqaA3MHWtputVeu3VEkeuCDmNxz9MQMtGJJRSTkagEkRnwaukkSpjMxSnHS+014qFlrSNca0OAAAACgGXcBHYQgEIQghCEIBCEIBEWRW4hXo9I6j1iJQgrgAXIAAb8shFOIlrNkzEcVWn5dUXxwioI66w1Q8oeScGx2i3FWo4QtWVU58Ity96NjuZSiWqqTS0JLNpUUpUZMqBYtk/dquWmq/KTFEwuk8vKAZbAZ65lqbkKUHHS7S1qtGa6GiUpWWi5cIiyKUZGrsmGnk5f9PdiwMD6erp/wDEaEoQhAQckKaCp3DoqxyH64mBQAegRBqkoB2qn0DP9dInAVTmKpReJiqL3FjSvuireyJqoVQo3KAOs0EVITMmOxGiWbE72GTv+yvoaL4ehCEcJoCTuFTARTczdbt+u3q8MTiuUay0PWqt1bxX/GLIaEJlbGpvpT2nIGJxFlDAqdx9IIPQQRFQE5CdW2Sm5rVdT3UCqR6zL70Ni+EUrOUkBwZbEVAegJzpln10+KxbUVpUV306aQwIPKV86srdtDRvj1etFExnVUVkZis2VqWhB84u8m2hYcUa4qmCti9cxT8vnP2bYgbWgueW8sZVLWkDvNhagiwEMKqQR1jMGO7/ANUUOolnaIKZreKaStd/pXiu7MXIvjJiJTOyhGdXfQXVqBJeZYgVXNuHTzW3cMaDMQIZlws7VYzylM7z027UW2aZpZLrp8V7c0SehpVQqqo5Rb+EedPxSSsQQqtNmmWJcuWlCSxaprnkOG57e0rcMJ8+5/s2EUzZ2dz3vspOfPnv8Mck+T1Rn86+103zeZv55YkzPECyRhXZxicYRMncsv8ARSMuRfzRvJCirEUjKJMxOnaivM8xX3+mysceSjWTJstTqt2fEqqx6uEmupuyvDFEjcyma7uqtbbLltyk+i6sw9m3swKils6ZLVKfdrp+bO5x6v1Ra0uUAWaWhC1bNQaU9PojNIRpqCbYsnVeiW/myVtXZ4lgNCTFK+bRre5QtadVbcoGaVoXlOi5C4mWVFeujtlEpblrlYUZCVI6CN4YdzCLKA5GAhtJfbX4iJxygGQAp+EUP5gXSxcCR5rrYkDR1drs+rFyLXdZaM7VtX+fbHliRiJmJWcirKSlpd5csTLPi1X7L6bY32TJk0NMVRLUVVK3EvXibJeEcurfGiJyIIioCFG+hJNSxNKVJOoxOEIqEIQgEIQgEIQgEIQgEIRwioIO4gj4wHf/ADCIqoRVUblAUddAKCJQVWgIabuza4UFN6jf1nLiji/ezPVl1+qDhlO0QXdpOlgK8PU/5oidLbUEWOF2nsBtcflb3YngTwwUOhteqKDvUguBRh1Znhti0qG3jv6iD3HoiuZSbJew1qrWndqG7fuzEWgggEbiAfSDDYiLl8Qz9b0U4THbh6N2/I5xKEUVjOZWtQqfix6/diVyitTT40+MCqmhpn8DHQABQf5wFNZcuZxU2gJI3rcpFW7i13vUi0OvaX4iOOgcdTDNWyuU9Y+ERUhrkYLetAw6CCMjTqb95YmxbFc2mzYHpFvVxZf4x3Zp1fAkfq0xzZjtOMweImtD33ZerbFyLIQhAIQhARKqaXKDSu8A0rFf2eTX7tQd9erOukjv1aeuLoQwKdhK7Jb0s5P6/wAscMpqiyZkputcXLubvVvdZovjhIofQfZlAcUkqrZVIB+I6IlFMuXL2aebTgXl9EcmmRJQzJpCIveQPQADmfCsQUYlFEyRptlvMO2NaLaq7TVmq6vFFLTpuOJl4VjLkZrMxNOLwyP34zTJczFvImTV2GFM5VWUzNtZ2TcWeX7se2qqihVW1VAAHVTdEzNiuRIl4dNnKW0fUzdpustHZf6Ru1Mb6aS/4otiuUarXrZz9REaxwLIhMUsjDcaZHqbr+MThAZZTfaUWay0Q8KGvXzV7+FY1RRJYnaLxWPar9pad3Z4IviRwK3lhs+F+hxxVofwz4W0xxHJJRhR1Ck9CsDUBlzbJiDp5Ytiieyy0M5q+b7+Lw+9F9FrustS7m1RvO+kUygzuZ7BluAVJbUqgBNW7jMFty90U4XDtaJk9mmu1HCzM9lmd1edRpZo3RM8yEIQihCEIIQhCAQhCAQhCAQhCAQhCAQhCCqldjNmSyhCqFIfoYtWop4aD4xFALpsriTfnnS+tUP5l8Jtjk9N01br5dNxbNa7sunmjsiWZat5zah2LhqC6h6CQdcTNjPJU4dJ+ozZinh7TWj5NpdqW5tXDFuFJsZGa612Iyo1jcOni1auKJsFWej7rkaX6Wul2rEpgKkTVrVaXACtyVzFOkrxL70BbCII6TBcjBhuyzoYnFCEIQQiqZLD6gbZi1tcbx3d4bmVv4othBUUJZVYihKqSOokRKKQTK0uapuV6ZAVOTHotFLW0rEne20LmznT/jXuUQFkIoY4lW0pKmLQ53NLYNnlQiZXo1XLEpU6XNrYwYrQMOlSa5HqORgLYQhBCEIQCBAIoRUHKm8ERgxWLeXMTDYeVtcRMBahqFRRzOerfGWZjcdJZZU7Dyr5xskzEc7L34n1CtL4pMIHlMGeYG8zLFS8xW4acWS8F3hjkrCzJzriMbS/9HI/RSv/APSO4LD2XzpzbbEFmVpuXDXk5UHq+9HoRKGVBtZrTGrbLYpKUjTcvFMz6a6F7KxqjIVWTNGXm5papoNM0kEbtwmauLmtjk+bIVZgYhQBQvlapIFATxVbw8MUbIgjXL7W/NFCYlZi+blu1FU8o3jcAXVq8vDFBmTLhL2U3ZarlsuZtrd8lvF70B6NRESyqCWIAHSSBSPOQ4vP+hyqU07RkVm9awNTLwrFonNJW7EYaxq5tJAdFXtM3Fp9WFi7D20m2NcNs538N1GpXq5vbGiMRWS8x8Q7N5tVUEO6abbrtBWt13FFiiS1AHm57qzZ4uyrpq/V2YDTGOc21eRLRlZdpdMIYGmyowB9YjhuX6YuMlacU3/nTfjxxFpaIstic5NvnKaraat3QwOqGRohCEUIQhBCEIQCEIQCEIQCEIQCEIQCEIQCEIQCM8yW4DtJexm5aArdnurpq3y3WxohBVLUnSzaSN3QLlZTUVB7JjmHnLiJSzFqK5EEUIYZHL0x0gLORgBrDK2W+g/Z4YiGtntLVeJVcncqjMbvEez1NE2ApKmuzDTMso1DxDK1qaadn3o0RFlDKVPT+vrHevF7Ipkub5kq5pllKTCOvepICqSp7PhhsaIQhFQhCEA35ez0xWkqWhqqgdHTkK1oOoV5V0xZCCkUzBYyzFoNQWZ0BlbIE9ZU22+9F0RZQylWFQcoCUIplswJlvUsKlW7SVyNaW1WtrfNzRdAId0UYjELh5ZcgsaG1aHU3Qu60FvFGKXhp+IcT8S2zqB5tCwZaNlqFuX1cWqJeagQxTNhMauMsMyW8rZTAlL1oeL0RTNnf7UmSZMmXMEpJgmTZkxbaUBoq81WzWPZlypcoURbfxb9pj80QfDo5JJYElWyyGQpSnDRolSCSJcpFRC6qo7bRGbJmzEtXEMlOkDU2W5qW5er4Yp2Mtjs75124Vpy0Na0+qNMuSsokhmNa7zlma5DoC8vpi+UKQ02Uyy5t02Xs2JmWVowpxkG45c2zjNPCziuxwy3UbOZLppt4l5bG7LR6sIUPKwDIFOGeVMScCHmXAamFpuqm7cullX80erHAqgkgCp3npJpTP2UjsIgIHPI+j0whFGYYSQHEy1mIAADMxVQK00k2xeyK62n2dx6KdRWJQhgUqzowlzM7qhJg5qCtGHQ9AeHS1OXhi4iuR9HpjJiZ6SGkmZdbcc1FxutIAoNXMW09mNYNQD10MTwZ5bhZhw7HUq3p3yych6VOn1dXNGiMuIWxpeIC12ZN/a2TAhvavF6ojUDXMemL4EIQgEIQghCEIBCEIBCEIBCEIBCEIBCEIBCEIDFNmmViZRmUElkZA1d0y4b/ZFmILS7JyrfYbWVeJlbs96vbp9aNBAbJgCN+eYjM6smi+1aq0tznawPA1eRuVru0sTKtUYQJ+Hmj9JhvONuF8osaioHIvaXV2osktNVxKm2khLg4qbqHPf2ahfZ4o1Q5ixFWV1DKwZWoQRmpB6QYlGRCmHfY2MqTHLI2+WGbk/s/CvDGuKEIQghCEIBCEIDNiJhk7ObYXW6x6cquRr908vZjTHCAQQRUGoIOYI6jFWyKEGSwQZ1lmpln0AcHuxFZGR/tqK8x3l5zVlsFtDUPDndp4rbfVj0YwTRN2+FbZalmFSyto2bKQd+qvNbb2tUb4dhCEIqI2rW60V66fz0RKEIKQhCCEIQgEIQgEIQgKpssTVp0qVdd41LmK90Ql4hZjtKIZJi8jUBIpmRnmM+KNEUNKAcTpaJtKgM25mShB1Ub1reFmETPMK4xmmcEtOzNRWgKlbTUluIFTRVW2JykMtLK1CmiZktZ0b+leH5YkjhwSMiCVZTvDDr/N6piMuYsy8qQQrsmRrQrQEHqzrDYjMmTVNsuUXPaJUJu3E1uBrTlispiLWdpqy3rcFWrSguXWFbUPVtjXFZeUwcF0YLVXzBC9zdXvQHJEwzZSTCtt4rQZinRnFsUiqon2cS2lhctRAK5UtIDd+qJS5gmIHApW4UNCQVYqRlvzBi/oshCEAhCEEIQhAIQhAIQhAIQhAIQhAI4QGBBFQcuuojsIKyqrHZDZsrS6ayQAF3Fa1ue6g08MaoQgOMqsKMAR1HMRXLYistzrXp6WXof9lvFFsVzFLUZeNTUdAPWp7mH7MPRZCIqwdbh3jvBBoR8REoBCEIIQhCAQhA/wA98FedgkvMzEktrd1S5iaqrHVvt1ctvLHoxXJAEqWFFBappQClRXcNMWQjgIQhBCEIQCEIQCEIQCEIQCEIQCIswVSxr7AT7ABqJiUIKxNJ2rmaqzZbTJYRrnttW7spqv8AejTKlrKRZacKinp6yessdUWQgEeWZhw7S/tKrc7zbnlqzo0tie67zZs4o9SK5spJy2uDSoOR6v8ACILBSmW78KRS8oWWywFZSWl79LZno6G5l5qxcMsvZFTykmG43K1KXqSrb69H7UXQXMUFpQzCvfZWou3dEWxRLlNLmOVYbOYbrKEWNTMjO3UdTRWJ5eeJLJMl2lnDBltdVa3UOOjerbdzRP0a4RUZo2gl2TejVY2z3dvhi2orSue+nTSKEIQghCEIBCEIBCEIBCEIBCEIBCEIBCEIBCEIBCEIBCEIBCEIBCEIBCEIBCEIBCEIBCEIBCEIBCEIBCEIBHDWhtpWh/0rHY4RUEZ7iMt+fUeiA8ba4tZQm3NSyvGjnICZwmXzI3M2luaXwxo+0Tg89lS8UTRMcytlpy+8RfvDqiz/AGfh9PHpupmvNS6gCWpdT9Hb4bW1RZMwsuYzMWZb+ICyjUFBxozDLssva4tUc6/y7V5rYmdsn1v5sFg1dm/GttwpMvDC63zmrsxYmLn1XNbpkxktLMVW0S/7BV5mu85a3ajYcDJ1ZzdQYHWaEEmuR7iVu5uJrmW6JDByFZWtbTUrqbJiRXpuN1q8TMsBpJABPQAT8IyfbZXYmcWz3LxdnjjYQN3sjN9jw/YO/tzP343IiMZLNdMyoYJnYNXVUuq9XE3Stt0cONlUutmbwu5AudaUZ3VPlZol9jw1a7M13ccwneDlryzA+EDgsMTUys63cT5tQgVzztBKr2at2on9f6mEftsroVzwjLZmjGlBS+47xqVWXxRolTVmqWSu/pFOgN9Qa72xScFhj+i3ktxuMzvIAfL3YvSWksFUFATXeT0BRvO5QAqryqFix9Xkw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476C067-2117-4F69-8763-58727F3FD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943" y="1268760"/>
            <a:ext cx="8507413" cy="648072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None/>
              <a:tabLst/>
            </a:pPr>
            <a:r>
              <a:rPr lang="zh-CN" altLang="en-US" dirty="0">
                <a:solidFill>
                  <a:srgbClr val="222222"/>
                </a:solidFill>
                <a:latin typeface="+mn-ea"/>
              </a:rPr>
              <a:t>运行下列程序，理解占位符的格式控制。</a:t>
            </a:r>
            <a:endParaRPr lang="en-US" altLang="zh-CN" dirty="0">
              <a:solidFill>
                <a:srgbClr val="222222"/>
              </a:solidFill>
              <a:latin typeface="+mn-e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C36A1E-CD7E-4A35-96F7-A287425AC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801" y="2293713"/>
            <a:ext cx="828006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num1 =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JetBrains Mono"/>
              </a:rPr>
              <a:t>10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num2 = -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JetBrains Mono"/>
              </a:rPr>
              <a:t>123.556899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JetBrains Mono"/>
              </a:rPr>
              <a:t>"num1 = %010d, num2 = %.2f"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%(num1,num2))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JetBrains Mono"/>
              </a:rPr>
              <a:t>"s    = %10s, num1 = % d"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%(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JetBrains Mono"/>
              </a:rPr>
              <a:t>"python"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,num1))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JetBrains Mono"/>
              </a:rPr>
              <a:t>"num1 = %+-*d, num2 = %.*f"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%(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JetBrains Mono"/>
              </a:rPr>
              <a:t>10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,num1,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JetBrains Mono"/>
              </a:rPr>
              <a:t>2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,num2))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40CEB8-A2F9-4D23-910D-4E34404BC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4804164"/>
            <a:ext cx="5097327" cy="142124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DC7F378-61DF-4FD8-BD7C-CB7957090B82}"/>
              </a:ext>
            </a:extLst>
          </p:cNvPr>
          <p:cNvSpPr txBox="1"/>
          <p:nvPr/>
        </p:nvSpPr>
        <p:spPr>
          <a:xfrm>
            <a:off x="486464" y="4804164"/>
            <a:ext cx="2143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>
                <a:solidFill>
                  <a:srgbClr val="FF0000"/>
                </a:solidFill>
              </a:rPr>
              <a:t>运行结果：</a:t>
            </a:r>
          </a:p>
        </p:txBody>
      </p:sp>
    </p:spTree>
    <p:extLst>
      <p:ext uri="{BB962C8B-B14F-4D97-AF65-F5344CB8AC3E}">
        <p14:creationId xmlns:p14="http://schemas.microsoft.com/office/powerpoint/2010/main" val="26879111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>
            <a:extLst>
              <a:ext uri="{FF2B5EF4-FFF2-40B4-BE49-F238E27FC236}">
                <a16:creationId xmlns:a16="http://schemas.microsoft.com/office/drawing/2014/main" id="{7E18EAE5-5D91-9EC6-CD2D-A10CA10FF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5656" y="139279"/>
            <a:ext cx="576064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400" b="1" i="0" dirty="0">
                <a:solidFill>
                  <a:schemeClr val="tx2"/>
                </a:solidFill>
                <a:ea typeface="隶书" pitchFamily="49" charset="-122"/>
                <a:sym typeface="Arial" pitchFamily="34" charset="0"/>
              </a:rPr>
              <a:t>2.4 </a:t>
            </a:r>
            <a:r>
              <a:rPr lang="zh-CN" altLang="en-US" sz="4400" b="1" i="0" dirty="0">
                <a:solidFill>
                  <a:schemeClr val="tx2"/>
                </a:solidFill>
                <a:ea typeface="隶书" pitchFamily="49" charset="-122"/>
                <a:sym typeface="Arial" pitchFamily="34" charset="0"/>
              </a:rPr>
              <a:t>基本输入输出函数</a:t>
            </a:r>
            <a:endParaRPr lang="en-US" altLang="en-US" sz="4400" b="1" i="0" dirty="0">
              <a:solidFill>
                <a:schemeClr val="tx2"/>
              </a:solidFill>
              <a:ea typeface="隶书" pitchFamily="49" charset="-122"/>
              <a:sym typeface="Arial" pitchFamily="34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88EAE65-3530-EB04-7BA2-9FA0433F2719}"/>
              </a:ext>
            </a:extLst>
          </p:cNvPr>
          <p:cNvSpPr txBox="1">
            <a:spLocks/>
          </p:cNvSpPr>
          <p:nvPr/>
        </p:nvSpPr>
        <p:spPr>
          <a:xfrm>
            <a:off x="611560" y="1268760"/>
            <a:ext cx="8572500" cy="4956774"/>
          </a:xfrm>
          <a:prstGeom prst="rect">
            <a:avLst/>
          </a:prstGeom>
        </p:spPr>
        <p:txBody>
          <a:bodyPr>
            <a:normAutofit/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b="1" i="0" kern="0" dirty="0">
                <a:latin typeface="宋体" panose="02010600030101010101" pitchFamily="2" charset="-122"/>
                <a:ea typeface="宋体" panose="02010600030101010101" pitchFamily="2" charset="-122"/>
              </a:rPr>
              <a:t>输出格式化</a:t>
            </a:r>
            <a:r>
              <a:rPr lang="zh-CN" altLang="en-US" i="0" kern="0" dirty="0">
                <a:latin typeface="宋体" panose="02010600030101010101" pitchFamily="2" charset="-122"/>
                <a:ea typeface="宋体" panose="02010600030101010101" pitchFamily="2" charset="-122"/>
              </a:rPr>
              <a:t>数据</a:t>
            </a:r>
            <a:endParaRPr lang="en-US" altLang="zh-CN" i="0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14350" lvl="0" indent="-514350">
              <a:spcBef>
                <a:spcPct val="0"/>
              </a:spcBef>
              <a:buClr>
                <a:srgbClr val="FF0000"/>
              </a:buClr>
              <a:buFont typeface="+mj-lt"/>
              <a:buAutoNum type="arabicPeriod"/>
            </a:pPr>
            <a:r>
              <a:rPr lang="zh-CN" altLang="en-US" sz="3000" b="0" i="0" dirty="0">
                <a:solidFill>
                  <a:srgbClr val="222222"/>
                </a:solidFill>
                <a:latin typeface="+mn-ea"/>
              </a:rPr>
              <a:t>字符串格式化运算符</a:t>
            </a:r>
            <a:r>
              <a:rPr lang="en-US" altLang="zh-CN" sz="3000" b="0" i="0" dirty="0">
                <a:solidFill>
                  <a:srgbClr val="222222"/>
                </a:solidFill>
                <a:latin typeface="+mn-ea"/>
              </a:rPr>
              <a:t>%</a:t>
            </a:r>
          </a:p>
          <a:p>
            <a:pPr marL="514350" indent="-514350">
              <a:spcBef>
                <a:spcPct val="0"/>
              </a:spcBef>
              <a:buClr>
                <a:srgbClr val="FF0000"/>
              </a:buClr>
              <a:buFont typeface="+mj-lt"/>
              <a:buAutoNum type="arabicPeriod"/>
            </a:pPr>
            <a:r>
              <a:rPr lang="zh-CN" altLang="en-US" sz="3000" b="0" i="0" dirty="0">
                <a:solidFill>
                  <a:srgbClr val="222222"/>
                </a:solidFill>
                <a:latin typeface="+mn-ea"/>
              </a:rPr>
              <a:t>字符串</a:t>
            </a:r>
            <a:r>
              <a:rPr lang="en-US" altLang="zh-CN" sz="3000" b="0" i="0" dirty="0">
                <a:solidFill>
                  <a:srgbClr val="222222"/>
                </a:solidFill>
                <a:latin typeface="+mn-ea"/>
              </a:rPr>
              <a:t>format</a:t>
            </a:r>
            <a:r>
              <a:rPr lang="zh-CN" altLang="en-US" sz="3000" b="0" i="0" dirty="0">
                <a:solidFill>
                  <a:srgbClr val="222222"/>
                </a:solidFill>
                <a:latin typeface="+mn-ea"/>
              </a:rPr>
              <a:t>方法            </a:t>
            </a:r>
            <a:r>
              <a:rPr lang="en-US" altLang="zh-CN" sz="3000" b="0" i="0" dirty="0">
                <a:solidFill>
                  <a:srgbClr val="FF0000"/>
                </a:solidFill>
                <a:latin typeface="+mn-ea"/>
              </a:rPr>
              <a:t>python2.5</a:t>
            </a:r>
          </a:p>
          <a:p>
            <a:pPr marL="0" indent="0">
              <a:spcBef>
                <a:spcPct val="0"/>
              </a:spcBef>
              <a:buClr>
                <a:srgbClr val="FF0000"/>
              </a:buClr>
              <a:buNone/>
            </a:pPr>
            <a:r>
              <a:rPr lang="en-US" altLang="zh-CN" sz="3000" b="0" i="0" dirty="0">
                <a:solidFill>
                  <a:srgbClr val="222222"/>
                </a:solidFill>
                <a:latin typeface="+mn-ea"/>
              </a:rPr>
              <a:t>   S</a:t>
            </a:r>
            <a:r>
              <a:rPr lang="zh-CN" altLang="zh-CN" sz="3000" b="0" i="0" dirty="0">
                <a:solidFill>
                  <a:srgbClr val="222222"/>
                </a:solidFill>
                <a:latin typeface="+mn-ea"/>
              </a:rPr>
              <a:t>.format(*args, **kwargs</a:t>
            </a:r>
            <a:r>
              <a:rPr lang="en-US" altLang="zh-CN" sz="3000" b="0" i="0" dirty="0">
                <a:solidFill>
                  <a:srgbClr val="222222"/>
                </a:solidFill>
                <a:latin typeface="+mn-ea"/>
              </a:rPr>
              <a:t>)</a:t>
            </a:r>
            <a:r>
              <a:rPr lang="zh-CN" altLang="zh-CN" sz="3000" b="0" i="0" dirty="0">
                <a:solidFill>
                  <a:srgbClr val="222222"/>
                </a:solidFill>
                <a:latin typeface="+mn-ea"/>
              </a:rPr>
              <a:t> </a:t>
            </a:r>
          </a:p>
          <a:p>
            <a:pPr marL="0" indent="0">
              <a:spcBef>
                <a:spcPct val="0"/>
              </a:spcBef>
              <a:buClr>
                <a:srgbClr val="FF0000"/>
              </a:buClr>
              <a:buNone/>
            </a:pPr>
            <a:r>
              <a:rPr lang="en-US" altLang="zh-CN" sz="3000" b="0" i="0" dirty="0">
                <a:solidFill>
                  <a:srgbClr val="222222"/>
                </a:solidFill>
                <a:latin typeface="+mn-ea"/>
              </a:rPr>
              <a:t>   </a:t>
            </a:r>
            <a:r>
              <a:rPr lang="zh-CN" altLang="zh-CN" sz="3000" b="0" i="0" dirty="0">
                <a:solidFill>
                  <a:srgbClr val="222222"/>
                </a:solidFill>
                <a:latin typeface="+mn-ea"/>
              </a:rPr>
              <a:t>字符串格式化操作</a:t>
            </a:r>
            <a:r>
              <a:rPr lang="zh-CN" altLang="en-US" sz="3000" b="0" i="0" dirty="0">
                <a:solidFill>
                  <a:srgbClr val="222222"/>
                </a:solidFill>
                <a:latin typeface="+mn-ea"/>
              </a:rPr>
              <a:t>，也是数字转格式化的方</a:t>
            </a:r>
            <a:endParaRPr lang="en-US" altLang="zh-CN" sz="3000" b="0" i="0" dirty="0">
              <a:solidFill>
                <a:srgbClr val="222222"/>
              </a:solidFill>
              <a:latin typeface="+mn-ea"/>
            </a:endParaRPr>
          </a:p>
          <a:p>
            <a:pPr marL="0" indent="0">
              <a:spcBef>
                <a:spcPct val="0"/>
              </a:spcBef>
              <a:buClr>
                <a:srgbClr val="FF0000"/>
              </a:buClr>
              <a:buNone/>
            </a:pPr>
            <a:r>
              <a:rPr lang="en-US" altLang="zh-CN" sz="3000" b="0" i="0" dirty="0">
                <a:solidFill>
                  <a:srgbClr val="222222"/>
                </a:solidFill>
                <a:latin typeface="+mn-ea"/>
              </a:rPr>
              <a:t>   </a:t>
            </a:r>
            <a:r>
              <a:rPr lang="zh-CN" altLang="en-US" sz="3000" b="0" i="0" dirty="0">
                <a:solidFill>
                  <a:srgbClr val="222222"/>
                </a:solidFill>
                <a:latin typeface="+mn-ea"/>
              </a:rPr>
              <a:t>法之一。使用</a:t>
            </a:r>
            <a:r>
              <a:rPr lang="en-US" altLang="zh-CN" sz="3000" b="0" i="0" dirty="0">
                <a:solidFill>
                  <a:srgbClr val="222222"/>
                </a:solidFill>
                <a:latin typeface="+mn-ea"/>
              </a:rPr>
              <a:t>{}</a:t>
            </a:r>
            <a:r>
              <a:rPr lang="zh-CN" altLang="en-US" sz="3000" b="0" i="0" dirty="0">
                <a:solidFill>
                  <a:srgbClr val="222222"/>
                </a:solidFill>
                <a:latin typeface="+mn-ea"/>
              </a:rPr>
              <a:t>表示占位符，可以为占位符指</a:t>
            </a:r>
            <a:endParaRPr lang="en-US" altLang="zh-CN" sz="3000" b="0" i="0" dirty="0">
              <a:solidFill>
                <a:srgbClr val="222222"/>
              </a:solidFill>
              <a:latin typeface="+mn-ea"/>
            </a:endParaRPr>
          </a:p>
          <a:p>
            <a:pPr marL="0" indent="0">
              <a:spcBef>
                <a:spcPct val="0"/>
              </a:spcBef>
              <a:buClr>
                <a:srgbClr val="FF0000"/>
              </a:buClr>
              <a:buNone/>
            </a:pPr>
            <a:r>
              <a:rPr lang="en-US" altLang="zh-CN" sz="3000" b="0" i="0" dirty="0">
                <a:solidFill>
                  <a:srgbClr val="222222"/>
                </a:solidFill>
                <a:latin typeface="+mn-ea"/>
              </a:rPr>
              <a:t>   </a:t>
            </a:r>
            <a:r>
              <a:rPr lang="zh-CN" altLang="en-US" sz="3000" b="0" i="0" dirty="0">
                <a:solidFill>
                  <a:srgbClr val="222222"/>
                </a:solidFill>
                <a:latin typeface="+mn-ea"/>
              </a:rPr>
              <a:t>定被转换数据的索引。</a:t>
            </a:r>
            <a:r>
              <a:rPr lang="zh-CN" altLang="zh-CN" sz="3000" b="0" i="0" dirty="0">
                <a:solidFill>
                  <a:srgbClr val="222222"/>
                </a:solidFill>
                <a:latin typeface="+mn-ea"/>
              </a:rPr>
              <a:t>返回的字符串副本中每</a:t>
            </a:r>
            <a:endParaRPr lang="en-US" altLang="zh-CN" sz="3000" b="0" i="0" dirty="0">
              <a:solidFill>
                <a:srgbClr val="222222"/>
              </a:solidFill>
              <a:latin typeface="+mn-ea"/>
            </a:endParaRPr>
          </a:p>
          <a:p>
            <a:pPr marL="0" indent="0">
              <a:spcBef>
                <a:spcPct val="0"/>
              </a:spcBef>
              <a:buClr>
                <a:srgbClr val="FF0000"/>
              </a:buClr>
              <a:buNone/>
            </a:pPr>
            <a:r>
              <a:rPr lang="en-US" altLang="zh-CN" sz="3000" b="0" i="0" dirty="0">
                <a:solidFill>
                  <a:srgbClr val="222222"/>
                </a:solidFill>
                <a:latin typeface="+mn-ea"/>
              </a:rPr>
              <a:t>   </a:t>
            </a:r>
            <a:r>
              <a:rPr lang="zh-CN" altLang="zh-CN" sz="3000" b="0" i="0" dirty="0">
                <a:solidFill>
                  <a:srgbClr val="222222"/>
                </a:solidFill>
                <a:latin typeface="+mn-ea"/>
              </a:rPr>
              <a:t>个</a:t>
            </a:r>
            <a:r>
              <a:rPr lang="zh-CN" altLang="en-US" sz="3000" b="0" i="0" dirty="0">
                <a:solidFill>
                  <a:srgbClr val="222222"/>
                </a:solidFill>
                <a:latin typeface="+mn-ea"/>
              </a:rPr>
              <a:t>占位符</a:t>
            </a:r>
            <a:r>
              <a:rPr lang="zh-CN" altLang="zh-CN" sz="3000" b="0" i="0" dirty="0">
                <a:solidFill>
                  <a:srgbClr val="222222"/>
                </a:solidFill>
                <a:latin typeface="+mn-ea"/>
              </a:rPr>
              <a:t>都被替换为对应参数的</a:t>
            </a:r>
            <a:r>
              <a:rPr lang="zh-CN" altLang="en-US" sz="3000" b="0" i="0" dirty="0">
                <a:solidFill>
                  <a:srgbClr val="222222"/>
                </a:solidFill>
                <a:latin typeface="+mn-ea"/>
              </a:rPr>
              <a:t>值。</a:t>
            </a:r>
            <a:endParaRPr lang="zh-CN" altLang="zh-CN" sz="3000" b="0" i="0" dirty="0">
              <a:solidFill>
                <a:srgbClr val="222222"/>
              </a:solidFill>
              <a:latin typeface="+mn-ea"/>
            </a:endParaRPr>
          </a:p>
          <a:p>
            <a:pPr marL="514350" lvl="0" indent="-514350">
              <a:spcBef>
                <a:spcPct val="0"/>
              </a:spcBef>
              <a:buClr>
                <a:srgbClr val="FF0000"/>
              </a:buClr>
              <a:buFont typeface="+mj-lt"/>
              <a:buAutoNum type="arabicPeriod"/>
            </a:pPr>
            <a:endParaRPr lang="en-US" altLang="zh-CN" b="0" i="0" dirty="0">
              <a:latin typeface="+mn-ea"/>
            </a:endParaRPr>
          </a:p>
          <a:p>
            <a:pPr marL="0" indent="0">
              <a:buNone/>
              <a:defRPr/>
            </a:pPr>
            <a:r>
              <a:rPr lang="zh-CN" altLang="en-US" b="0" i="0" dirty="0">
                <a:solidFill>
                  <a:srgbClr val="FF0000"/>
                </a:solidFill>
                <a:latin typeface="+mn-ea"/>
              </a:rPr>
              <a:t>    </a:t>
            </a:r>
            <a:endParaRPr lang="en-US" altLang="zh-CN" b="0" i="0" kern="0" dirty="0">
              <a:solidFill>
                <a:srgbClr val="000000"/>
              </a:solidFill>
              <a:latin typeface="SF Pro SC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879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227">
        <p:random/>
      </p:transition>
    </mc:Choice>
    <mc:Fallback xmlns="">
      <p:transition spd="slow" advTm="4227">
        <p:random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BBDBBB5D-054A-4528-B385-3835E6934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304" y="1922824"/>
            <a:ext cx="8640960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num1 =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  <a:t>10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num2 = -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  <a:t>123.556899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print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(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JetBrains Mono"/>
              </a:rPr>
              <a:t>"num1 = {}, num2 = {}"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.format(num1,num2))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print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(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JetBrains Mono"/>
              </a:rPr>
              <a:t>"num1 = {1}, num2 = {0}"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.format(num2,num1))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print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(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JetBrains Mono"/>
              </a:rPr>
              <a:t>"num3 = {num4}, num4 = {num3}"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.format(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34" charset="-128"/>
                <a:ea typeface="JetBrains Mono"/>
              </a:rPr>
              <a:t>num3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=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  <a:t>20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,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34" charset="-128"/>
                <a:ea typeface="JetBrains Mono"/>
              </a:rPr>
              <a:t>num4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=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  <a:t>50.78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))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98</a:t>
            </a:fld>
            <a:endParaRPr lang="zh-CN" altLang="en-US"/>
          </a:p>
        </p:txBody>
      </p:sp>
      <p:sp>
        <p:nvSpPr>
          <p:cNvPr id="6" name="AutoShape 4" descr="data:image/jpeg;base64,/9j/4AAQSkZJRgABAQAAAQABAAD/2wBDABcXFxcXFxcXFxcXFxkZGRkZGRkZGRkZGRkZGRkZGRkZGRkZGRkZGRkZGRkZGRkZGRkZGRkZGRkZGRkZGRkZGRn/wQARCAEsAYwDACIAAREAAhEA/8QAmwABAAMBAQEAAAAAAAAAAAAAAAIDBAEFBgEBAQEBAQAAAAAAAAAAAAAAAAECAwQQAAIABAMEBQkEBgcIAQUBAAECAAMREgQhIhMxMkJBUVJhYgUjcXKBgpGSohQzobJDscLS4vAkU2NzwdHhFUSDk6PD8fI0NUVkhLPjEQEAAgIDAQEBAAMAAAAAAAAAAREhQTFRYRJxIgJigf/aAAwDAAABEQIRAD8A92EIR6GSEIQCEIQCEIQCEIQCEIQCEIQCEIQCEIz4r/483MioAyJG9gMiIK0QjyxMmbTYtMsmS5M9S59MrZTfeH1RxqoGlMjo77Nrdszy5nnVVtfGl11rRB6sI8uZLdNgsoNKe+Y9u0aZfbKPS8cZ/tFttzq+JXRtGl/7rw/w9qA9WEYJ0hPs50shWtPOzDzdqqxPEIJeFdEu3rztd94Oat2r1oDZCPNDNhmfLZ3ItiXvO1X23dvnWOy8TOm0VRLR/PXbT+yYct/i1dmH0PRhHlvPf+lSuHROe6v9iumX+1+WJjEzUKSW2d8wSbX1WrfdxfJph9D0YR5/2mdQ5S/NrOaZk2rYtbp9aJDFO02ipVNossi1qi5Qb7+DSSNPZhcDdCMk2dMSY9AmzlrLY77mvcqQM7dI1c0VfaZrl7V0+eQNY+iy7Vdwvdb7sLHoQjzFxUxElKwDuUkvU3apdlZrc2alY6cXNtdwJdstVmkZ3Ojubbc1z2a3XWtq0wselCPMnz5wUTLclxdiJL4mVBN4q9/LG+UxeWjEqxZQ2itufp6IbFkIQioQhCAQhCAQhCAQhCAQhCAQhCAQhCAQhCAQhCAQhCAQhCARmOJXIKkxyXmpRQu+UaNvdVpGmPNMh7lZpbuu2xT+bcK1s1tHPL/NEm1ahiZZaUpuVphZQGFCGSlVbqOfqxNZyPNmSVqXlqrN2dVaCvXl+Kxh+zziAQthUzXlKWuKMTJZFZuks6Nc2q1TzRdhpMxJrzXUKZktbs+e+Y1vuhl1QubFq4mUyO+rQ4lsKC64uJYNK7mJ4uzHRiFZgoV7SzJtKApcCQV33b9N1tvijI+Gm2oUAuZlE1cs0E/aq1etRX4xMy5m0DLJMp9rqmJMGyeX4lBud2Gm3Z8Wq6FyNCYhZjLar2tWyZQWNQVNDW75lWLG2baGK6uWsY0lTNrLZZRkam2tswbJ1oeFQeNjqu2a2xKbIZmmOqi/aSGVsrrUZbv55oZoXlJDuzUls9hlt2rOy0VSxhazAioLLLnqLe0uqu5Ty9qMpws06RKVbVnXPf8Af3OGty1ahxXcLcMGw8xmZxJ2abSW+zXZXFVlW9N0qqnVa3zRB6LGVclzJdyZ6t3L15RW8nDhWZ1VVvM1syBeRaWy6aaYxfZpqlLZXQnGZTIKTWa1slZLRw7KPTUlhUrbmwoe4kA+9S6KKAZC4cvTzNm06Tp4unVEneU8l9qrbOmraC2KwjjDpJ2QmeatZbqLkOHtavDFH2acysEAlS7lZJUwmYpolM6PkL6Nbc265oZFtuDVE0rbiLLe0/MsSaThaiU0pdzTPDvVWrnzc3aij7NiKSGul6BI02tpsbVbri3EyHmujrns1JsytmMHlkI3cw+qILAMPOuW1dLPpNOWspm37qfTASsLY6hZVmm/MdHDnXlytjKJEy4tshL89OnbWq6pbXaO1VvltitcO7ojCTYuylKQjJdMa+6/dZp5dpbqa2A9JZcq0WqtllmXZ/iiBTDB77ZZeWLsqFgEyrSu9aFbm4Y5hw6KEdLc3aot4S+V1mi9hqa3TGKXKaZfbKC0xGKba5alrMWztaj2tNsXWIHoKZM1btLbQL1etbv5YiUwwe8iWHa4VJAJJyag6+VuaMbydhLvostpcqTZ4pyXacv6zg9sHwszRam0exas2zKl77nvVxcBXUuz1RM9DYFw9q6VUUeSt9OGvDv3NbHJi4biZUYyEut5lVRcNNfljNsJikFpKzvvtJK2pfO2gbPoYcTLqXTEGw893djLFSuIWq2BSHUhKc53C65uLhW3hZ6GyY0tJYmbJ3UFp2gLpyuL5uufzQWdKlolymQGcIiNbcWdhuCFsqtEnRvs7S+YyWT3ikcnS2eUirvWZJb5Zi3fhFzyLXmJLtvbjYJ70dvTVqXTxZjT6eqKp6F9kQt1k1W6KhaEEivpHwjzpkh1lP5pUslTEdrh59mdc+1RuJmbVdphcj1dolt1627rrhaD1ViO1S9kJpYiuWNAtrFgM6+ExhMh79p9nFm0VthcuqksrtKVsrXlblF3FEVw01aXS1ZbZHm7uy81tn/w71tu0wueh6RdAAS6gNuNwAPoPTHblIrUU3VqKVrSnxjx5qCUr7VJeuXP2ctnUbK5yQFrpN3Ns7mVtK6Y0S5ZM5EB0BJc6aleGaqhVBHRdk9vaW7mhc3Q9KEIRQhCEEIQhAIQhAIQhAIQhAIQhBSEIQCEIQQhCEFIQhAIQhBCEIQCFf564RVNlCaF1PLZTcroRcMj1hl1CvLDOlZpWKOyJcFmSS04nLOjTP3I6mJtaaJtbRMmBW5QERWtNOmlzL2qNEmwkoqFDTEAl7M2tQsuZo2WeZLe2EzDBlsXhebtZhJ1dHDlzcLauGJkJ82auFadKVVfZ30mV06eoDevZa2KcRiXlMfOIlktXCFdU7PV08vh4Y3TEWZLeXna62xXMw6TCLme0U0V0N+H5bbuaAzDEzL5vDbSdbchs812X/SXfpPpi7DTXmK99aqQNSGW1GUNmnRvtVuakDhJZJuLsuq2XUWpcNVtBdVvEzRZKkiXcbnmM1tzuRcba9QVaL6vTCL2Jh0LmXet9K2VF3tXipEZzWSZpUgMstmG7Kimn4xZQVrQV6+mKZuHWa1xaYuko1hADoTUo1Q2W/htbOGaHFng10nKasnf4A138MVS8SBLW9TfbLb+82vV338XzRacMm02lz8QewHRfS27d1eKI/ZxtJG6yQptPPd8FWxeL1oDuIeYjSLQljTUV7uLfy8v7sZziXWdnMl/eNL2NpuVQpKzC1btXattt4Y3PLWZbdXS6uKZal3eyKmw0t3vcu3FoZtOoZ9F27xWrywzeBjXFTihvdZecqsx5ZXZq4Yk2k5pVQqu2nPVGzDTGmy7mYMVd0uUUVgrEBgOi4U+qI/Zlo3nZ1zBVvu1KoJou60j1la6LpctZSBF3ZnPNixNSSetjWEXeRZCEIoQIrkRWEIBCEIDhANKgGmedDQ9YhQCpoKnf1n0x2EAhCEEIQhBSEIQCEIQQhCEAhCEAjLizOEktJJuTUbaBiozIFRbXd2dMWNPlo1rEg7hkTU5ZCmrpEVHF4fcS1pqvA1u5SRu8YW3iiTVUqLTGnYWU8tpitMt1JaH/nwxzC4lp7BAPu0UzS9AxmMAaKo6Fzuu8K9qEpZe0mSGmM+WhGY2qhtyz1XqdV3Ly2xiw7Az5bLLszmrNbfW1mCEgG7UktmZm5rWt5om4HtwjgIO41/GOxpCKTtHWcqm1gSEborapFct1dLRazBQWYgAZkncIpkBqPMavnGZguWlQaL7WADN6fDE2qKu7zErVUaXfTLiUi5Xy3qW5bY0EVpmcs+qvpjNMDLcyDOWyzaCpJVq7VadJa1mXxFY1A1z9sICEIRRw1pkaHd6IrmMyAMBcq8Q5qGmY9WvDEzQsB1au7pAr+PwiUByopWuX85xVtWPDJmMu8NWWAR6C90d2S7uTI7PKwU7qbvDwxbDIp2jsuiU127XRVB7yLm39lY6izSrbRxcwA83UKm/NSdROY1N1cMWwh+jE7TpC33Gct1tlq3+7wr610U4eZi1283FEWIPu+YNQNkoLLTlVrmZovxUh5qjZuQVVxaSwV60IrQ9xX2xkk4cvdMuZnRV2erTdThzuXTxKzarW5ozmxpmNizPkrRZcpwQXQhqNQsaghW3aVt5uK6N0ZgGm4fiuelwNLNVf1qRF6sGVWG5gGHRkRWLAlFTO11kul2Vx7CmtD3nsr80GvZrVNq8zZXeqv7zRNVVBRRTp7yesnpMUSHpr/jCEIBCEIBCEICtyylCDpJCsPWIAI9U8vfFkUz1d5Z2ZteqsMhysDTPTVoql7SqspLLW1quTu8LjQVPKrNE2Jz2aW8lwzWmYst1AqpV8gxyyKvbq7JaNEQdb0ZakVBFRvB6CPzeyIynuWjGrpomdGsAV9jVDe2GxbCEIoQhCCEIR5WOmYhHtE1ZaMt8s2MWEyVns6g2+c4tXFS22JMq9N7ipt4siOgEg1oT1Nw+2KgcQc6S0p0Ztc3cRbYKes3h7UpLl5Up2BBZFYg5EEgVqIti+jNLMyYXLO62zWFAABQKotqRmFNWVl640wOWZirbIaBPOE5aKEDvJrbSGBbCIqWNbkKekjMdeUSgEIQghCEICqYuVyorPkMwKkV6/wCd0VSxc1Hw6otKhqLQnpFOIZU5eiNUZsXO2Eh2AqxoiDdVmyH67vZEntUZuElTRU+bmLdbMl1DaumPFwmCGNM2dtWlS1mMibI0ZredvW5ezHsvh2mYVcPtSptQX0DNpoacvze9HmvKxXk0/wBGmpMlz5i6Jo/StGZ54GjCGbJxUzBzX21stZsqb+k38LR6lG6COnI/5jd8rR5sjDTpc5p8+ZLbETtNQDbLlqOBM7SW7TRttmy81czVodDWhvdyu+ZoohPbJF5r0anFzfNTxRpBB3EH0ZxUFsVmNNo2ZOZ1E0Va9S1C/VHTLWqL2aHouy/ePFFyJMVRXegyBYnpNo6eaCAKiKNwVR7AIFe80pSmVO/Pi3aeKOKHVVU0e0KLtxagoTTo+aLsWQiAcdTL6w/lfqjpYUqCOrf+FYAudT1k/hlEoAUAEIBCEIIRwmgJ6qmOxFuE99B17yB/jBUWUtLZOtCvxXpjzZM+fh3lyMTJrtJlgnJwsxAOfXcPloyx60Y8ZIE4STX7uavRpN3m881y1XcUT0MRtZNZqOqy1Iul2jzjMQv69Vyxbh5gmylYKV4ltPEtpoK+sKN7Y6XDSnamahgV6mXoy9EU4NFRWsus0qlxJqFBBcHVXaHVxdldMNjUObLpp6chEoiu4nvb9dB+AESihCEIIQhCCkIQghFGx2dTJYqa3MGqyvX06veXh8UXxB0DqUJYBsjaaGnSKwVmmTVdJLKWu2irs1cDWKm12ozUW33oswrXSrrSuuZWvM151e9EZ0mXsdK27IBkK0uWzMfq4W0tzRpG78a9ffEzY7CEIox42e8mURLU7RwwU9AbIAUo1XYsLV9aLcOk2XKRZ0wzZlKsxA39Qpvt7URnYfazcPNDUMliw37jS7dvuAt1dbRpiZuwiDosxWRhUMCD10PVE4RQilg7tRZgVFoGoKuW3kVJtTLwtvjs2YyFFRNo7mlKgBV5nY9S5fFYrUte6obmZg8x6aE0qtoFbi9Fut5a6ongmZK0btEcT1mfTW2K7JqA3O00UPBbLZcuhQLXi0ylPFc3vN+HCoiCC2cyqxstzXPQ2Vu88wua2AnJYslTta1I86FDdHQgtpFsIRQhCEEIQhAIzuEnuZboJktN9eHadm3rX6YtdiFoCAzaVruuP6+lvZBECKFHpJ626Se9oKqQyZF0q9ZaqRajNuqBw3ng9XhjLjTfO8nouq7EbTuKoh6eHTxR6UeXPlr/ALQwVtV0z30nwW/zbEG+YWUq2mlQprxaiBUHV8sdM2UtbpiLTLMgZ9XpiLyRMUq0yZQ5ZEA/qgFmS10BH7vu/wB5a+7DIlUOy2tVRryzBrUDPhpzeyBIExa8ykA57wa29nxfNFeHBtetR5x9JpcufDlp3al8MWTRoOaqV1qzcKsvX3drw3Q1YshEJbMyKzLaxFab/QfeGq3vjk19mhalc1G+nEwXPu5mi6sWRCiMTwkjfShINOn2RASmY1muXG+wAKg/aPvNHdkoNUJl9Gm2h7yCN8QTCgbiw6N5I+B3Qo3Q3xH+Vvf8Yzl50oa0M4Z0dLbjU6QyafVuX1tMUzcXiFU7PBzL6E6ytiqOsg/TxfNC42NpLdm7Mbj+OcC4FLgwrluJG+gzEVo05kVvNm5VbmWtRXPip9UVTZk1bVaUW1j7o1rRfdbj8NtsLGq5csxn15V+McJDW0IIqD1g5VEVLiZdQHDyruEzRs1Zuyvfn2Vi61d9q137hWvXASjhAYUIqI4VXq/X/PRC3qLfGv70UFVVFqqAM8hkM98dAAFAMh0dFIrNwdFDGhDE7q5Up0d9sdZXtNJh3b7V+P7UT8GaXjZLzVkqw3W7m+87F1LOCNseUMEizb5uVsxZweWra2A3PxUCnVb36WXhj0BOlEAhxQ0AbcpJ3C7hhF7FsIQioxzZpM1pInbFtmrpwFmYmZUUcNUUWNMti8uWzDNkViPSATGXGTcPLS6asqZM5JbW3Nn0V1eKOyJ090BfCsi8trLW3oqr22RNq2QitJl9QVKOtCyGhIqMjkWUjfq7miyKEIQgjhFQR1g/qiKAhEBNSFUddaCJxVKraVPK7qPVuNv0Ww2q2EIQCEIQCM/2lKmqThaSpOxmW+moG7xRoime5SWSvEaKKbxXeR3qKt7ITYpUia7Wk0YBmcZNs8gqDmTaam5WWLBNAXzUpmXcloAU5d/R420xACbLUJKtZ6XttP1ZdkcPqxJdpJVAzK4LANQEFS53g9Iqeyu/s6YgiZeJJL7brYS1UD3bibTlpuZW7URkrNScqswoyPNZBTj83xtXWeLVpWNsUzJdaulqzRQqxFa0rpPdmV8NboC0EGtCDTI9ND1H4x2M2FAsZgGFzFiGWmr9v1u6NMUIQhBCOMQoLHcBX0UGcdijEEiXaBW9kQjcSrMA4HfZdBSWHc7WZT+yXsr4vGw4uzw+KL4groclNKZW7mFOteIROAR53/3T/wDV/wC5Hox58r/6ji/BJkJ+1EHoRB3CDdc2dFGZJ/wHiicUKCcQ7ZWqiqe9iT+Cj80UTloVBLGrtRmPRdQCg7loIjOVmVQoZhcpZVKhmUZgVcqtK0u8N0XQhqhXKdpiXMtrVZSK14XKmh6d0cnCsqYOtGX2kUAHfWIK6y3mI7IuraLnTS9fxvujkydKV5dXy1UtNdWVvt7PiiC9QQqgmtABnmSQOkxKKhNQ76rvFSCFPvcP1RMMrcLL8YuBKG+EIBFVKzq9lPZrbf8ARFsZ1cKZjFX4zmqs/CLeQM38UB3EYdcQqqWZCjK6MtLlZc/1xCWZyTbZ0zaKwASkoKt1CTnVmB+mLxMQ8wG/JtLCm+oNrCKMS62Iyut4mJZuOpjb4smDeH1omORqhCEUVPUTJJG4lkPoKFgR7U/GLYqmGjSMstoandSsuYB8xIX2xbDcioTpTMFExLjXTXVl9XiibKrAqwBBypvrFcwSlQKyXDKiqjO30Bm0x2WCqG66lWIDVLBegGpZom8jmyCVtdpaUNRkQPECeA/Tn2orrNy2Ts/fMVbLfpf80RJmzNWzNOJEJ09GqZxNWupUlrEkxF6qBLmbQgaGVpdvz9Fezc3hhgZ/scxp5mzZq2g31QWO3XqrcgoAultVsawXHAwmpXMVFy+q3DX1oqnyZ06W2q08iS209HGzpr+W31olLYyQFmrLSvNLutLU5st7cva/NB13Nw2SnaZKQaDT75l5Ly2xNHbaNLcrWilcipbIlqVLVt8PvRxnlzOQzadn/BqqtfVa5YxTZs2W6NZNAUghbTNa1mUE1TTpS7mZlqvai8D1IRVLnSpqqyOrXd4/msTDLnqXvziiUVIaPMU9LB1HhKqCfnDRbEHUsMjRhmp6j1HubmgJxltnLirgC0mYgU51tdd1Qdyb9S8THVFgmPzSZnumWVPeKzFanrKsSWYjG26j5mxqBsum3iplEFkIpaeiuUIauQrSqiorvji4iU9LW3sE7rur/wBYtwL4qaUrTBMarFaBByqesDpPrdUWxXNmLKW5q9OQ6aA/4dqGNiMs6p395+wvwix1vVlPSCIrkKyywXHnHJd8+b4L0aYuiaFcpw6ipF4CiYtalWpmD7axF5yqWRdUwW+b9bh9ni5YoxNGNspm2+WSM3/Us4E5bm+qOMJqSkEtLZ08qsx6l9npqzFjqNoBVeW63TC54F2HDUm3W12m5aWjSvD/ABfKsaIiihFCjo/Hv7y0SihCEIIRRXaTRQ6JdSTTJpmYAB6bea3mi+KpOSW04GZPTaxAPw+q6CplValVBpu3VHo6ohYy0sfKuYmVYEdxrcD6zNFcxTMmqm0moNmzebIAOYGokM2rltZeaJiSLtTbRKZI4DUbrBP85xAE2mTKa51s84tRTq1dI4l6Yx4Ng+K8oTKj7yUnyS43IqgsVAA4aUovWSOu483dGDAIrjFOyg34qdq5t46tWmHQ9IkKCx3DOKCrSyswKWJuE1VyJBzDUrmVyXtWxJpbU0Od68epcj831RK5xxJ8h/HO35YbHVdX4Tn0gghvaDqicUOVYi19nMztrUXUoTkRmI7Wf0JKpmPvGJr0H7vd4fqhYm7KiliteEUABY1OQA6czFEwyWUPbLfPpCcvp6b7V9aLJcorQzG2szPURu9ReFB9XiivZEzy6tRAV003uAe+3s3aYZF6LairlkBwgBa06AN0dKK2ZVSRnmASIlCKK9mOhnX0M36jcv0xxlmihlzB3iYoYU7rNm1fWui2EMCstMGZVWXM1DEMN+4EWn5lhKAEtKdV3xzJPe0Jv3bDtCz5tMWAAAAbt3UAImwjDjwux4VzZQeAVW7h1jjblt1XRujFMwo+0S8Sq3WB7kJJuY7mWptBXP4wnjA0iWlKW09GW/py6YbJehpg3fpHP5y0JcxZgqpOWRBBDKeog7osi4oZnUh5S3tZdcS5rqUixa03se00aYg/L66/vROGxUaLNqxGtAq1pvUkkDvao+EcmFiyS1Nt1xLUrVQOFTw382q7Tdpi0qrCjAMN+eYjMA0pxctZS3WW3FlWg4l8PKy8umINIFAB6B8I4yq41D+evLV8sdBDCoII313iOxRUZbU83Nf/APp+f+GIiYxWYtqmbLFCoItLEVU78g3ZbVF8YjLabOm5NKW1UvA1Pb9P0xJ8E1OImE3LsFU0ytZnzGdKMoFLl9b6q7cQdla0y2l01XdLvVXQy7+LVbyxZszJBmtOc2jOpYrXVU213Vp6tsVS5QmXbPETdLNxcu/3fp7MQUtgpdb5ZmySzGqVQXV7NQyeLh+WIHCO0uYlVaZSgyEnZq2QbIMswfm1RuKGXLNXZ/OpSrN21077vq1Rc1omITvYMg6ieKh9gP1QqBnlSl2SGS4MxUVQ9WsLKtNS14G5lX81sXypm0ByKuhtdcuL2Fsm4ljNsdpNmTZb7PVZVV4std3b1xdLkWzWnPQuwVarcAQOkg7ujTqtpxaosWNEQZFfiHtFQw9BGof6waYi5FhU5Bd7E9yjUYyzsTNUjZYdn1Lqa5f8OXi1MsMbF0wFQpVFY1oarVioUk+KrUC+2OSlJGuVLQ6eFQNVP2fzR5P2nE/amlKn2ieVVpeqkiXKYcW7m9bh5o1pjMQsz7PipKyZswNsHBulMwHCTxVqREGwJV2Vpsxsl01t/IOaONLll0W3Nas3qsrLxcWqII52oJUgkCVMFVNrA1Q5aiJlx+K8NsXKKzZrHfoQdygFv1sYo7LOgL2NB90b6+jVGUTExrBZe12aO10xSUW5dw8efhtiycpqU6J9qHuyN/8A0/d0xpVQoooEBVJkS5ClZa0rmxObMetj0mJTUMxCqsUblfLS3t/nOLIRcUK5YmAETWVjU2sAc16Lh2/V0xZCEBwkDeQOjPKpjsQeWsy27oJ9ukxmWUJU372Yxa5qdQAtqc9y3fl4bYk2NRORpvocss4jKWyWi92fe3f3sYzpIVluWbMz6T6RUZW9P64wri8W7z5WEw6vsprqZkx9O/hpCx6q1Mx26AAlMqkjUT+IX2RNjap/nf0R5+CxLzJuIkz0EmdVZmzry2qty/8AtG5zQoTwhsz1ZEAnu/hgJKtqgdQzPST0k97GrRh8l6sIH/rJk5/R51v8o1zmtkzWrSktzXpGkxR5PW3B4f8Au1P+MNjZCEIog9NK0BuYZejMn+fDFMwzJZOxlKy0BoABVqmuY7qfHm5bhm53aRb0dO/0R5r43EzpjpgZCzElNY82Y2m7wxBuDzglStW1ZAd2muf7UQR554pKpUM2/m3gd+em6KpGJbE7SRNTYYiUVZkrcu8MGqORubVGlJYlXNbcznVaAK/ju96HsCozMQHUWXIRQmlGuJAyody/vRrisTUqVNykUJDKRSu7PhO7laJBlbhYGnUa09PVAdBBqAQaZHu9Mdy64yPIALPe+o8vp3b+tvlipcOr6dtN5iGzWpvN243aSbbW+qFyNczfLXxXUrThr/DHQ7dMpx0ZFSP1xyg2o8Ev8x/gi2L6IGYOp/kbr9DQEyWedfj/AD3xOEMjOqss924lmqurLTZy+hq8XajRGWagWsxprKu6i5ULmWtTTfaQPi0VpKWabhNmG2n4gd93L+aJ4NMxtcvSzcT6adVvh7cSv8LfD/WKRtBiBfaU2ZEtvaCwYei21u6NMBAuBmVf5WP4AN1xzar1TP8AlTP3I68yXL45iJ06mAr8Yyv5RwUv/eJfuVf8kLjsdLbOYjS7wkx7WltLYLc1ddSFz5bbrW9aNkeY+PRwNlh8TNIZWAEphW1gd5tzUal92Kx5QxTlll4CYtp/SFv+2jfmiWPXiq47a3lWXn61345fzqjzhM8oPzy5G/8A3bETP2I4mHnTZjbTG4nhXglfZ+14IfQ9JmF5R7bLLtW45/sjijBjMSmHk2YVpW2muspdS6Wbm92Ot5Nw18szNrOa79LNdtyt320rE5vk3DPKKS5ayX5JicS5wGSb5NeXKecmLn7dVvZmfS9sTkYmVMkSZm1lo7WXy9p+kV1u49XBAyPKk1dhNmyFl0saaldoy/xR58zyekud/RgHlrk+3UtK2mem8BfzcVsQfRSDo8NzsviVmMSmXWG2vu0u39/TSPmqYdG87LxGAbtSnmFHz92zw6Y07Cawuk4yfN9cy5qbuZdSUXxN6qw+sD0JZEyZMlKQttrcRLWe4d9eJmmM0XfZz1y/WaXe/wBbtwx5gXGYdvNzZE+ayC7zL32+4eaJHys8pP6ThmTLQyMHS7s/2cBCY64DygZjXTUnSVvs1TJdp4rYkcQvlHF4ZJCts8Odu7uKerbF/k/WrT7pc2dOo0x7xpz0y1ADMAo5Wt1RDHX4adh8bbpQ7KdYP0TdqCtuIycFaBrcq/3soCvXvjrS5gLM2J2YalQqoFBpTIvc26OTaPrVhqlXL7jbTT+1bBpmGl3NQMyipa26n/E4U95li4RGYivs9m20tdXbzmuy1uH1vqi5MQjzDKAatt3wNGU8yPLOlla2MYw5xDiYsxpSIZtrS3XVteLwxfh8M8gJ5xWza82G5lqbUuL7pfvRRshCEUIQhBCIMivQstaVHsO8ROEFRVVUUVQo6gKD4R4crEr5MmT5GIV7HmNOlTFF1yt+7/PLHvRSANu11brNHqMRdTlrVbonQ83BzGxuMm4xVtkpLEhKgXMwa4/z6seuQGBHWDHln+iY8Nuk4yinw4gbj3bQfVHqwGLFOy4PFbrklTPatumvs+qLsMP6PI/upf5Yx+VhXBzPEUT5pix6K0Kgg1FAe4ikNiUIRCZW0+Ki/HKvu8UUEGnvYlj7e/py0+rHiycT/swzZGJSZbtXmSpqLcsxW/dj3QKZD0QiV0PDlri8ViJuOw5XDrYsuVtZYO1QHu1IG7Xuxq+0Y+V97gxN8UiYPyPHpRVNmrLU9rlTK79fzNAYpflLC3Ms1mkPU6ZqMv1UjaplTqOplzPELW/HoiBVmRZWyU0tBMwXIFpvHbLZ6bl5rm7WGZgMLnNmtLkf2kq+T/3ImRvxE2RJllsQ6omW+vs3aq+rGbD4rC4iYww05bznYyMGp00rbXddp96PIw/2Z/KMvz74mVa2y239d0xs8qKi/ZthamK2y7Kzit5ju/NEueR6oExWZtDXUrmV3CgoKNl70daYUUsykD0j2U76/rjxnwnlh/8AfV/J+RIqbydiVW6YsqeaqPOTpx9mbqvzRbHtvi8NL458pd/OIznyphM9m0yc3ZlSpjf4Rjl4bESuDC4L/lzGi8TMeummEX3J26FibYybM0y/J8+Zu+8slL9cYpuPm4ZtmVwuGY2i2+ZOZR0VEsWi0H3o2CZ5Q7eB6el/84q8lLKaTMaYFbEbWZt76XXXRM3yI0xeIkjELjpTBTd5mSuntG6YbtKRpHk9W+9xOKm+maV/JbGbDKn2vygmH+7sXh+72tvL+1HqJMdlVhL3jtf6b1MWBnTybgkP3CsfGWmfnjUkqVL4JctOjSv+ULpn9WPn/wBIi00qNSqu/wDSLFwLGYKCzGgH/iK1IebcqnJCt5DC7MdfZ7X8UYpvlDC/dNNVWO8obwoFCDVN55bf5aX+0pX6GTiZ/qSm6oXFjXPxEnDrfOmLLX2/+3yxll43D4hlbDzA7DS0s1RipO+j21tIu5t7RhR9v5UX7VK2XmP6PLm28Xx9aJ+UVVZ+C+zWLitrpy5ac9OiIPUAms9zBFFukZswJOfZX5W0+9EpjTER3qhtVmpQ50Fab+6Mew8o82Nlf8PD/wCsDhMTQ3eUJ3uy5af4Rc9DbSZTJpfXwk+3jjGsiZKfSiOPvNplcszwq/a5uKK0wAdE2mKxb6V/S29HoiweTMJ2Zr+vOm/vrEFjKLbZzy5crm11ab67OFWlOK266PNmSsHKmTHw2LXCzLeSYuzb3I9BfJuBX/dpfVzRknjC4aY2mWiKisktJUt7pt3Db4tOmIMeHmYjyhN+ztiAqKu0mzJOlpnh93sxdMw/2LGYJ9pMny5kxpdk3Vs2YcsJWExl/wBsltKw81tOyYcSb/Oct/qrGiXKmzMRLn46dI81VpMmWebt/wA80QaZvk/DzGvRWkTP6ySdm1e/ljz8YcdIlbB5suemIZZKzLfOLHtCYp3XH0K3+UeN5TxUmYv2ZVZ596bPO22Z/PFdbGpqhGd5K2GGLSsRN2kpGbUfNsvNReTKNeHlGbhZcxaecVGtYXdPj06dXCsZnTylO2eEnTZVswedeXTabP6V1eHij2pctZUtJaCiooUDfQCJERfAzg4ldIlpaAAOEc7Ddf2LX+mBfF1PmkpqtzX3a1PNzLqti+bL2i23FdStUb8sx+MJaFLqtdcR0U5VXrbsxodQuRrADVO78DE4QihCEIIQhCARRN0Mk2hyIln1XYVJ9UgN80XxVOFygVHGpoTS6jBra+z8ITwqrGYf7Th3l8/HLbszFzX8dPtjmCxH2jDqzfeL5ub4Zi8UaFcMbc1bPSR6Pdp6rNHmn+iY8Nuk4zI9lcQNx7toPqiC3ylnJlL28TJWnaF1SB8OWNaVRjLO7Mod9R0r6V/KYx40XT/J6f8A5O0/5SNG5wSumly6lrlq6j3Nww3MicVMwvXJtALZCurh/VdFcx5jbLYsql7/ALwV4V+bS+ni+aK5LNJ83NGshWFpLbQk0bN7c7zdbyq0BqDodzCu+m4/A6onGGfjJErTiLVFOGqu93qJq9WPOY4vG6sPKnSUromPNeUgWvFZxOfph9dD1zPLOySlDW8cxqiWrdndrNOz80Y3xeFlEorNiJzPcyyRexYEdI0gLw23cMVy/JbABZ095qVJ2NWlyszq3G57vFG2XLSU4SXIRAqlvN/T2WrS7iuiDPd5RxHCsvBSyN7ecm59OWn5omnk6RW+eXxUztTiW+mNm0XqZfWVu+M5mypeoYyX2fOurr6ONWr713agITcPKmq8mdJLJdfKZAdN3qcFr3aezHMJgMHIbayQXfcHdizLvBoDuPLA+U8IvFMDNUiksNMrlluG5vzaYqOLVizSMFi9plr2ey+p4fzyPVitxVpQ6L7j6FUkfXbHnLM8rE/cYZR/aubv+mbfDwxFpflEzNWIRbU/QygWW7o84fDFvHA9eK2my045iLv4mjzfsi8WIxWM6/OPs5f0cA8LcMXDA4CUAxkq5bIF6zGdt+VS1T6sBJ/KGCT9Ojep5yPMxAweKe+Xg8ZMfty02X549hRLk1JkS5SDnW3IdN1AtPqWNAIIy3H2gxKmeR4suTPVNnI8ny5Xim4g/wDbiSyfKCvb9plYdJlW83L2i311fedP0x7MQcKVtcAq1FocwamgBHpMPn0eacKtvnvKM9/+Isv8kWS/J+BYX7Pa+KYzu3tv6fdjcstErYirdmaACp6zESrISyaqtVky6qVU9fraYtCnYysOweXKRUpa9q8Ori/ejUCKVqKZRXdN3mWtOpW1fiFX1tUUojtVHZarayyyodUU3BakW1OXu05oDPisO+KAWZJVlULq5w2q+0grQcMVYXBfZdaSFMzIXObm39Ze1Muyrao1vhyqg7d1RR1eD07q8vagMOzoh27cr7jq3dZu/nwxBtFenf8AGHQYolSzKFXmXE0rvC52gAVPXyx12mM1koqoFQ7MpahNKAUdc6V7XLFEpZBRKEcK/qiyM64dZYGyOybpZQtH9cUt3+q0YJmJxMx2k4V5cxlrtJqobJXvXte68tvvQsa8TixJIlSl22IfglL+Z+wixRJwC3Gfim22Ic9dEl+BM+XtRZgsNLlIJtFmTZmpp3E7XDtH8q2rFv2VaC09N3Xq+MQceQAxaWooQa9LXA1FpN1Lq6m5VGniiK4U2Wls9PEA3DThbj0nSuqKkRWYUnupmNduIuoq+PdQaW9aNKSGWYXLnwjPh76nfDfA86Zt8Xi2wbTjLlyUV5hl1Vpt3D7IzTMDKwWJwzL5yXNZpXnOKW1ONf3Y9HFYWbtfteFmLLnWa9p93M9aPLvxM+ck3EzVWZh5iqklErx6vabF83xLEnoe5hpIl7RrbWdt1SVtQabK8jdnlaNUZThy2raMhrdu3VpX8f1xS0pUbObMrmvrOyqF59623dnijWR6EIyLIcipmEEmvSSF6BvyP7UaEWxQtS1OkxcicIQghCEIBCEIBUDp/wAzEJio6lXpafwPWD0GIzJQmUqSKXDLpBFDFIkqgCXTG3NnRgCrMbjXTzW+qF7MSbVYJIVQEd9PCXJmU6M6m4huZbooxMsYmRNlNpmJrVvEtbXz/eji4ZHQNKmvaWYk1zoWqQO9Tp9Ut2op8poUwMyxm0U/5bNqT1Oz4Yma4GJfKMmdO8nvNe0yxN21eFXtt6rdX0x7zTZSJtHmIqUreWW3u6YyKmC+xjKVsNmOzut/Pzdq6PGwXks4uSk6dPmhakIm+iqcuO5ae7wxMxgei2ORpo+ySpmJ4tXBKV6U43FtKcUQmibM/wDmY2RhU/q5LLf87xOV5OkzGuadPnS0JVQ83S2Wrdatlez80bEwGDl8OHlellDt9d2cP6kefLm+SpH3YM5+1Y85296NX22ZTzWAxXvqsqN4VV4VX4f5RKNUPOD+U/6jCyv7yY/7ERXD45yzPjBLNbfNSV6O9+8x6cRQEKK78yabqnM07oVnMjAPJqfpsRip/rzdMTGAwMoE7CV3tMF+fv3RuigDasHqdmtbV7TV4m7uyvvQ/wCCMmQktdCmXm2XdX3ottbomH3hX91vqiyEWoFJZw9t0vhuNag76DLVlkfhHRtA7MVUghVFGqcqnpC9f4RIKtzHIk06AaUG6OGWnQLek2Fkr6bCtYmQLVFGltTduVgfYC0QUSg1wRlPqtQV30FLQW5rYmy0U6mGRPEej0xMVoK76D4wEDMl7mZVrlr01yPbt6Ighlq2h02bjIX83h5fWi4gHeAfxjPPlMxlNLEusti5DDiFpFtQMrq/+0MjTFczco8a/gbv1RXLMmaD5sBlNGR1AZWOftzF1y9UdZLDLsrxcN7W8LessNC+EVln/qy3qsv437OF7f1Uz/p/vxRZESDmVtvpvI/1Voje39VM6emX1f3kdvFQGVl30rToFd4LQEVZZks3jtKw67SVr2qRGVdmFFspaWXBrjl4zurpVbeGM8uk6+b9nfZzLbKsvW2vj83dHZLss2bh1BpLCuqzGNyqw4Qw2i0X5og1vLWYLX1Z3dI/x5f4o4BLkoc7UGpmdu/mZzGedPbDy9pNaSvzcXZXtxkEnFY62ZiLZcneuG1ec/vv3ICZed5Q+5LScL/XfpJv934I3y5UrDywktRLRRX/ANv4o4FnCijYovcrfgKrGdzMmOyLMV7DrW1pcvdudr2v93T2ogsUuGuRfMmulqBrjnclTbY3ZbruixWmzACAiKRvqXb9lfqaM7I0z9KZjCnCF2KtQdYmcPEvNGnZt/WzKdXm1/IixRIIgt0rVQADQVAG6nV7sTiATxP83+Uc2adK3evrp890PwQnbJ1sebs7uzM2bHduzzjyxIXCNMmtWZKvlMuiZteIUuoFU23aV4fDHs2r2V+EeVi12m0T7RLc2tMlyDUAqaA3MHWtputVeu3VEkeuCDmNxz9MQMtGJJRSTkagEkRnwaukkSpjMxSnHS+014qFlrSNca0OAAAACgGXcBHYQgEIQghCEIBCEIBEWRW4hXo9I6j1iJQgrgAXIAAb8shFOIlrNkzEcVWn5dUXxwioI66w1Q8oeScGx2i3FWo4QtWVU58Ity96NjuZSiWqqTS0JLNpUUpUZMqBYtk/dquWmq/KTFEwuk8vKAZbAZ65lqbkKUHHS7S1qtGa6GiUpWWi5cIiyKUZGrsmGnk5f9PdiwMD6erp/wDEaEoQhAQckKaCp3DoqxyH64mBQAegRBqkoB2qn0DP9dInAVTmKpReJiqL3FjSvuireyJqoVQo3KAOs0EVITMmOxGiWbE72GTv+yvoaL4ehCEcJoCTuFTARTczdbt+u3q8MTiuUay0PWqt1bxX/GLIaEJlbGpvpT2nIGJxFlDAqdx9IIPQQRFQE5CdW2Sm5rVdT3UCqR6zL70Ni+EUrOUkBwZbEVAegJzpln10+KxbUVpUV306aQwIPKV86srdtDRvj1etFExnVUVkZis2VqWhB84u8m2hYcUa4qmCti9cxT8vnP2bYgbWgueW8sZVLWkDvNhagiwEMKqQR1jMGO7/ANUUOolnaIKZreKaStd/pXiu7MXIvjJiJTOyhGdXfQXVqBJeZYgVXNuHTzW3cMaDMQIZlws7VYzylM7z027UW2aZpZLrp8V7c0SehpVQqqo5Rb+EedPxSSsQQqtNmmWJcuWlCSxaprnkOG57e0rcMJ8+5/s2EUzZ2dz3vspOfPnv8Mck+T1Rn86+103zeZv55YkzPECyRhXZxicYRMncsv8ARSMuRfzRvJCirEUjKJMxOnaivM8xX3+mysceSjWTJstTqt2fEqqx6uEmupuyvDFEjcyma7uqtbbLltyk+i6sw9m3swKils6ZLVKfdrp+bO5x6v1Ra0uUAWaWhC1bNQaU9PojNIRpqCbYsnVeiW/myVtXZ4lgNCTFK+bRre5QtadVbcoGaVoXlOi5C4mWVFeujtlEpblrlYUZCVI6CN4YdzCLKA5GAhtJfbX4iJxygGQAp+EUP5gXSxcCR5rrYkDR1drs+rFyLXdZaM7VtX+fbHliRiJmJWcirKSlpd5csTLPi1X7L6bY32TJk0NMVRLUVVK3EvXibJeEcurfGiJyIIioCFG+hJNSxNKVJOoxOEIqEIQgEIQgEIQgEIQgEIRwioIO4gj4wHf/ADCIqoRVUblAUddAKCJQVWgIabuza4UFN6jf1nLiji/ezPVl1+qDhlO0QXdpOlgK8PU/5oidLbUEWOF2nsBtcflb3YngTwwUOhteqKDvUguBRh1Znhti0qG3jv6iD3HoiuZSbJew1qrWndqG7fuzEWgggEbiAfSDDYiLl8Qz9b0U4THbh6N2/I5xKEUVjOZWtQqfix6/diVyitTT40+MCqmhpn8DHQABQf5wFNZcuZxU2gJI3rcpFW7i13vUi0OvaX4iOOgcdTDNWyuU9Y+ERUhrkYLetAw6CCMjTqb95YmxbFc2mzYHpFvVxZf4x3Zp1fAkfq0xzZjtOMweImtD33ZerbFyLIQhAIQhARKqaXKDSu8A0rFf2eTX7tQd9erOukjv1aeuLoQwKdhK7Jb0s5P6/wAscMpqiyZkputcXLubvVvdZovjhIofQfZlAcUkqrZVIB+I6IlFMuXL2aebTgXl9EcmmRJQzJpCIveQPQADmfCsQUYlFEyRptlvMO2NaLaq7TVmq6vFFLTpuOJl4VjLkZrMxNOLwyP34zTJczFvImTV2GFM5VWUzNtZ2TcWeX7se2qqihVW1VAAHVTdEzNiuRIl4dNnKW0fUzdpustHZf6Ru1Mb6aS/4otiuUarXrZz9REaxwLIhMUsjDcaZHqbr+MThAZZTfaUWay0Q8KGvXzV7+FY1RRJYnaLxWPar9pad3Z4IviRwK3lhs+F+hxxVofwz4W0xxHJJRhR1Ck9CsDUBlzbJiDp5Ytiieyy0M5q+b7+Lw+9F9FrustS7m1RvO+kUygzuZ7BluAVJbUqgBNW7jMFty90U4XDtaJk9mmu1HCzM9lmd1edRpZo3RM8yEIQihCEIIQhCAQhCAQhCAQhCAQhCAQhCCqldjNmSyhCqFIfoYtWop4aD4xFALpsriTfnnS+tUP5l8Jtjk9N01br5dNxbNa7sunmjsiWZat5zah2LhqC6h6CQdcTNjPJU4dJ+ozZinh7TWj5NpdqW5tXDFuFJsZGa612Iyo1jcOni1auKJsFWej7rkaX6Wul2rEpgKkTVrVaXACtyVzFOkrxL70BbCII6TBcjBhuyzoYnFCEIQQiqZLD6gbZi1tcbx3d4bmVv4othBUUJZVYihKqSOokRKKQTK0uapuV6ZAVOTHotFLW0rEne20LmznT/jXuUQFkIoY4lW0pKmLQ53NLYNnlQiZXo1XLEpU6XNrYwYrQMOlSa5HqORgLYQhBCEIQCBAIoRUHKm8ERgxWLeXMTDYeVtcRMBahqFRRzOerfGWZjcdJZZU7Dyr5xskzEc7L34n1CtL4pMIHlMGeYG8zLFS8xW4acWS8F3hjkrCzJzriMbS/9HI/RSv/APSO4LD2XzpzbbEFmVpuXDXk5UHq+9HoRKGVBtZrTGrbLYpKUjTcvFMz6a6F7KxqjIVWTNGXm5papoNM0kEbtwmauLmtjk+bIVZgYhQBQvlapIFATxVbw8MUbIgjXL7W/NFCYlZi+blu1FU8o3jcAXVq8vDFBmTLhL2U3ZarlsuZtrd8lvF70B6NRESyqCWIAHSSBSPOQ4vP+hyqU07RkVm9awNTLwrFonNJW7EYaxq5tJAdFXtM3Fp9WFi7D20m2NcNs538N1GpXq5vbGiMRWS8x8Q7N5tVUEO6abbrtBWt13FFiiS1AHm57qzZ4uyrpq/V2YDTGOc21eRLRlZdpdMIYGmyowB9YjhuX6YuMlacU3/nTfjxxFpaIstic5NvnKaraat3QwOqGRohCEUIQhBCEIQCEIQCEIQCEIQCEIQCEIQCEIQCM8yW4DtJexm5aArdnurpq3y3WxohBVLUnSzaSN3QLlZTUVB7JjmHnLiJSzFqK5EEUIYZHL0x0gLORgBrDK2W+g/Z4YiGtntLVeJVcncqjMbvEez1NE2ApKmuzDTMso1DxDK1qaadn3o0RFlDKVPT+vrHevF7Ipkub5kq5pllKTCOvepICqSp7PhhsaIQhFQhCEA35ez0xWkqWhqqgdHTkK1oOoV5V0xZCCkUzBYyzFoNQWZ0BlbIE9ZU22+9F0RZQylWFQcoCUIplswJlvUsKlW7SVyNaW1WtrfNzRdAId0UYjELh5ZcgsaG1aHU3Qu60FvFGKXhp+IcT8S2zqB5tCwZaNlqFuX1cWqJeagQxTNhMauMsMyW8rZTAlL1oeL0RTNnf7UmSZMmXMEpJgmTZkxbaUBoq81WzWPZlypcoURbfxb9pj80QfDo5JJYElWyyGQpSnDRolSCSJcpFRC6qo7bRGbJmzEtXEMlOkDU2W5qW5er4Yp2Mtjs75124Vpy0Na0+qNMuSsokhmNa7zlma5DoC8vpi+UKQ02Uyy5t02Xs2JmWVowpxkG45c2zjNPCziuxwy3UbOZLppt4l5bG7LR6sIUPKwDIFOGeVMScCHmXAamFpuqm7cullX80erHAqgkgCp3npJpTP2UjsIgIHPI+j0whFGYYSQHEy1mIAADMxVQK00k2xeyK62n2dx6KdRWJQhgUqzowlzM7qhJg5qCtGHQ9AeHS1OXhi4iuR9HpjJiZ6SGkmZdbcc1FxutIAoNXMW09mNYNQD10MTwZ5bhZhw7HUq3p3yych6VOn1dXNGiMuIWxpeIC12ZN/a2TAhvavF6ojUDXMemL4EIQgEIQghCEIBCEIBCEIBCEIBCEIBCEIBCEIDFNmmViZRmUElkZA1d0y4b/ZFmILS7JyrfYbWVeJlbs96vbp9aNBAbJgCN+eYjM6smi+1aq0tznawPA1eRuVru0sTKtUYQJ+Hmj9JhvONuF8osaioHIvaXV2osktNVxKm2khLg4qbqHPf2ahfZ4o1Q5ixFWV1DKwZWoQRmpB6QYlGRCmHfY2MqTHLI2+WGbk/s/CvDGuKEIQghCEIBCEIDNiJhk7ObYXW6x6cquRr908vZjTHCAQQRUGoIOYI6jFWyKEGSwQZ1lmpln0AcHuxFZGR/tqK8x3l5zVlsFtDUPDndp4rbfVj0YwTRN2+FbZalmFSyto2bKQd+qvNbb2tUb4dhCEIqI2rW60V66fz0RKEIKQhCCEIQgEIQgEIQgKpssTVp0qVdd41LmK90Ql4hZjtKIZJi8jUBIpmRnmM+KNEUNKAcTpaJtKgM25mShB1Ub1reFmETPMK4xmmcEtOzNRWgKlbTUluIFTRVW2JykMtLK1CmiZktZ0b+leH5YkjhwSMiCVZTvDDr/N6piMuYsy8qQQrsmRrQrQEHqzrDYjMmTVNsuUXPaJUJu3E1uBrTlispiLWdpqy3rcFWrSguXWFbUPVtjXFZeUwcF0YLVXzBC9zdXvQHJEwzZSTCtt4rQZinRnFsUiqon2cS2lhctRAK5UtIDd+qJS5gmIHApW4UNCQVYqRlvzBi/oshCEAhCEEIQhAIQhAIQhAIQhAIQhAI4QGBBFQcuuojsIKyqrHZDZsrS6ayQAF3Fa1ue6g08MaoQgOMqsKMAR1HMRXLYistzrXp6WXof9lvFFsVzFLUZeNTUdAPWp7mH7MPRZCIqwdbh3jvBBoR8REoBCEIIQhCAQhA/wA98FedgkvMzEktrd1S5iaqrHVvt1ctvLHoxXJAEqWFFBappQClRXcNMWQjgIQhBCEIQCEIQCEIQCEIQCEIQCIswVSxr7AT7ABqJiUIKxNJ2rmaqzZbTJYRrnttW7spqv8AejTKlrKRZacKinp6yessdUWQgEeWZhw7S/tKrc7zbnlqzo0tie67zZs4o9SK5spJy2uDSoOR6v8ACILBSmW78KRS8oWWywFZSWl79LZno6G5l5qxcMsvZFTykmG43K1KXqSrb69H7UXQXMUFpQzCvfZWou3dEWxRLlNLmOVYbOYbrKEWNTMjO3UdTRWJ5eeJLJMl2lnDBltdVa3UOOjerbdzRP0a4RUZo2gl2TejVY2z3dvhi2orSue+nTSKEIQghCEIBCEIBCEIBCEIBCEIBCEIBCEIBCEIBCEIBCEIBCEIBCEIBCEIBCEIBCEIBCEIBCEIBCEIBCEIBHDWhtpWh/0rHY4RUEZ7iMt+fUeiA8ba4tZQm3NSyvGjnICZwmXzI3M2luaXwxo+0Tg89lS8UTRMcytlpy+8RfvDqiz/AGfh9PHpupmvNS6gCWpdT9Hb4bW1RZMwsuYzMWZb+ICyjUFBxozDLssva4tUc6/y7V5rYmdsn1v5sFg1dm/GttwpMvDC63zmrsxYmLn1XNbpkxktLMVW0S/7BV5mu85a3ajYcDJ1ZzdQYHWaEEmuR7iVu5uJrmW6JDByFZWtbTUrqbJiRXpuN1q8TMsBpJABPQAT8IyfbZXYmcWz3LxdnjjYQN3sjN9jw/YO/tzP343IiMZLNdMyoYJnYNXVUuq9XE3Stt0cONlUutmbwu5AudaUZ3VPlZol9jw1a7M13ccwneDlryzA+EDgsMTUys63cT5tQgVzztBKr2at2on9f6mEftsroVzwjLZmjGlBS+47xqVWXxRolTVmqWSu/pFOgN9Qa72xScFhj+i3ktxuMzvIAfL3YvSWksFUFATXeT0BRvO5QAqryqFix9Xkw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C85AE19D-69CD-4627-A5CE-782FED111D07}"/>
              </a:ext>
            </a:extLst>
          </p:cNvPr>
          <p:cNvSpPr/>
          <p:nvPr/>
        </p:nvSpPr>
        <p:spPr bwMode="auto">
          <a:xfrm>
            <a:off x="3203848" y="3940318"/>
            <a:ext cx="1080120" cy="578882"/>
          </a:xfrm>
          <a:prstGeom prst="wedgeRoundRectCallout">
            <a:avLst>
              <a:gd name="adj1" fmla="val -80703"/>
              <a:gd name="adj2" fmla="val -138977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i="0" dirty="0"/>
              <a:t>索引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46A87776-80BC-47A1-981A-896535F267C6}"/>
              </a:ext>
            </a:extLst>
          </p:cNvPr>
          <p:cNvSpPr/>
          <p:nvPr/>
        </p:nvSpPr>
        <p:spPr bwMode="auto">
          <a:xfrm>
            <a:off x="2805702" y="2399546"/>
            <a:ext cx="4244163" cy="766597"/>
          </a:xfrm>
          <a:custGeom>
            <a:avLst/>
            <a:gdLst>
              <a:gd name="connsiteX0" fmla="*/ 0 w 5073798"/>
              <a:gd name="connsiteY0" fmla="*/ 729053 h 798973"/>
              <a:gd name="connsiteX1" fmla="*/ 2594919 w 5073798"/>
              <a:gd name="connsiteY1" fmla="*/ 4 h 798973"/>
              <a:gd name="connsiteX2" fmla="*/ 4856206 w 5073798"/>
              <a:gd name="connsiteY2" fmla="*/ 716696 h 798973"/>
              <a:gd name="connsiteX3" fmla="*/ 4856206 w 5073798"/>
              <a:gd name="connsiteY3" fmla="*/ 753766 h 798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3798" h="798973">
                <a:moveTo>
                  <a:pt x="0" y="729053"/>
                </a:moveTo>
                <a:cubicBezTo>
                  <a:pt x="892775" y="365558"/>
                  <a:pt x="1785551" y="2063"/>
                  <a:pt x="2594919" y="4"/>
                </a:cubicBezTo>
                <a:cubicBezTo>
                  <a:pt x="3404287" y="-2055"/>
                  <a:pt x="4856206" y="716696"/>
                  <a:pt x="4856206" y="716696"/>
                </a:cubicBezTo>
                <a:cubicBezTo>
                  <a:pt x="5233087" y="842323"/>
                  <a:pt x="5044646" y="798044"/>
                  <a:pt x="4856206" y="753766"/>
                </a:cubicBezTo>
              </a:path>
            </a:pathLst>
          </a:cu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A0DC1831-1185-4E9C-9AFD-C5539F7B2827}"/>
              </a:ext>
            </a:extLst>
          </p:cNvPr>
          <p:cNvSpPr/>
          <p:nvPr/>
        </p:nvSpPr>
        <p:spPr bwMode="auto">
          <a:xfrm>
            <a:off x="4427984" y="3403603"/>
            <a:ext cx="2040648" cy="599690"/>
          </a:xfrm>
          <a:custGeom>
            <a:avLst/>
            <a:gdLst>
              <a:gd name="connsiteX0" fmla="*/ 0 w 2040648"/>
              <a:gd name="connsiteY0" fmla="*/ 68338 h 599690"/>
              <a:gd name="connsiteX1" fmla="*/ 1037968 w 2040648"/>
              <a:gd name="connsiteY1" fmla="*/ 599679 h 599690"/>
              <a:gd name="connsiteX2" fmla="*/ 1964725 w 2040648"/>
              <a:gd name="connsiteY2" fmla="*/ 55982 h 599690"/>
              <a:gd name="connsiteX3" fmla="*/ 1989438 w 2040648"/>
              <a:gd name="connsiteY3" fmla="*/ 18911 h 599690"/>
              <a:gd name="connsiteX4" fmla="*/ 2001795 w 2040648"/>
              <a:gd name="connsiteY4" fmla="*/ 68338 h 599690"/>
              <a:gd name="connsiteX5" fmla="*/ 1977081 w 2040648"/>
              <a:gd name="connsiteY5" fmla="*/ 31268 h 599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40648" h="599690">
                <a:moveTo>
                  <a:pt x="0" y="68338"/>
                </a:moveTo>
                <a:cubicBezTo>
                  <a:pt x="355257" y="335038"/>
                  <a:pt x="710514" y="601738"/>
                  <a:pt x="1037968" y="599679"/>
                </a:cubicBezTo>
                <a:cubicBezTo>
                  <a:pt x="1365422" y="597620"/>
                  <a:pt x="1806147" y="152777"/>
                  <a:pt x="1964725" y="55982"/>
                </a:cubicBezTo>
                <a:cubicBezTo>
                  <a:pt x="2123303" y="-40813"/>
                  <a:pt x="1983260" y="16852"/>
                  <a:pt x="1989438" y="18911"/>
                </a:cubicBezTo>
                <a:cubicBezTo>
                  <a:pt x="1995616" y="20970"/>
                  <a:pt x="2003854" y="66279"/>
                  <a:pt x="2001795" y="68338"/>
                </a:cubicBezTo>
                <a:cubicBezTo>
                  <a:pt x="1999736" y="70397"/>
                  <a:pt x="1988408" y="50832"/>
                  <a:pt x="1977081" y="31268"/>
                </a:cubicBezTo>
              </a:path>
            </a:pathLst>
          </a:cu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2847E98-A30A-4156-97AA-EADB10D9D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84" y="5005307"/>
            <a:ext cx="5146052" cy="120967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0B18EE4-6AA6-ADF6-0594-9FF72808D9C4}"/>
              </a:ext>
            </a:extLst>
          </p:cNvPr>
          <p:cNvSpPr txBox="1"/>
          <p:nvPr/>
        </p:nvSpPr>
        <p:spPr>
          <a:xfrm>
            <a:off x="611560" y="1329474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例：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E846ACB8-AEB7-A193-13DB-D8127E7AD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5656" y="139279"/>
            <a:ext cx="576064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400" b="1" i="0" dirty="0">
                <a:solidFill>
                  <a:schemeClr val="tx2"/>
                </a:solidFill>
                <a:ea typeface="隶书" pitchFamily="49" charset="-122"/>
                <a:sym typeface="Arial" pitchFamily="34" charset="0"/>
              </a:rPr>
              <a:t>2.5 </a:t>
            </a:r>
            <a:r>
              <a:rPr lang="zh-CN" altLang="en-US" sz="4400" b="1" i="0" dirty="0">
                <a:solidFill>
                  <a:schemeClr val="tx2"/>
                </a:solidFill>
                <a:ea typeface="隶书" pitchFamily="49" charset="-122"/>
                <a:sym typeface="Arial" pitchFamily="34" charset="0"/>
              </a:rPr>
              <a:t>基本输入输出函数</a:t>
            </a:r>
            <a:endParaRPr lang="en-US" altLang="en-US" sz="4400" b="1" i="0" dirty="0">
              <a:solidFill>
                <a:schemeClr val="tx2"/>
              </a:solidFill>
              <a:ea typeface="隶书" pitchFamily="49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583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476" y="1348313"/>
            <a:ext cx="9114524" cy="259080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p"/>
            </a:pP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format()</a:t>
            </a:r>
            <a:r>
              <a:rPr lang="zh-CN" altLang="zh-CN" sz="2800" dirty="0">
                <a:solidFill>
                  <a:schemeClr val="tx1"/>
                </a:solidFill>
                <a:latin typeface="+mn-ea"/>
              </a:rPr>
              <a:t>可以指定填充、对齐和宽度，以及精度和进制。</a:t>
            </a:r>
            <a:endParaRPr lang="en-US" altLang="zh-CN" sz="2800" dirty="0">
              <a:solidFill>
                <a:schemeClr val="tx1"/>
              </a:solidFill>
              <a:latin typeface="+mn-ea"/>
            </a:endParaRPr>
          </a:p>
          <a:p>
            <a:pPr marL="448056" lvl="1" indent="0"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  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语法：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{&lt;</a:t>
            </a:r>
            <a:r>
              <a:rPr lang="zh-CN" altLang="zh-CN" sz="2800" dirty="0">
                <a:solidFill>
                  <a:schemeClr val="tx1"/>
                </a:solidFill>
                <a:latin typeface="+mn-ea"/>
              </a:rPr>
              <a:t>索引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&gt;:&lt;</a:t>
            </a:r>
            <a:r>
              <a:rPr lang="zh-CN" altLang="zh-CN" sz="2800" dirty="0">
                <a:solidFill>
                  <a:schemeClr val="tx1"/>
                </a:solidFill>
                <a:latin typeface="+mn-ea"/>
              </a:rPr>
              <a:t>填充字符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&gt;&lt;</a:t>
            </a:r>
            <a:r>
              <a:rPr lang="zh-CN" altLang="zh-CN" sz="2800" dirty="0">
                <a:solidFill>
                  <a:schemeClr val="tx1"/>
                </a:solidFill>
                <a:latin typeface="+mn-ea"/>
              </a:rPr>
              <a:t>对齐方式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&gt;&lt;</a:t>
            </a:r>
            <a:r>
              <a:rPr lang="zh-CN" altLang="zh-CN" sz="2800" dirty="0">
                <a:solidFill>
                  <a:schemeClr val="tx1"/>
                </a:solidFill>
                <a:latin typeface="+mn-ea"/>
              </a:rPr>
              <a:t>宽度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.</a:t>
            </a:r>
            <a:r>
              <a:rPr lang="zh-CN" altLang="zh-CN" sz="2800" dirty="0">
                <a:solidFill>
                  <a:schemeClr val="tx1"/>
                </a:solidFill>
                <a:latin typeface="+mn-ea"/>
              </a:rPr>
              <a:t>精度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&gt;</a:t>
            </a:r>
          </a:p>
          <a:p>
            <a:pPr marL="448056" lvl="1" indent="0"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         &lt;</a:t>
            </a:r>
            <a:r>
              <a:rPr lang="zh-CN" altLang="zh-CN" sz="2800" dirty="0">
                <a:solidFill>
                  <a:schemeClr val="tx1"/>
                </a:solidFill>
                <a:latin typeface="+mn-ea"/>
              </a:rPr>
              <a:t>格式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&gt;}</a:t>
            </a:r>
            <a:endParaRPr lang="zh-CN" altLang="zh-CN" sz="2800" dirty="0">
              <a:solidFill>
                <a:schemeClr val="tx1"/>
              </a:solidFill>
              <a:latin typeface="+mn-ea"/>
            </a:endParaRPr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99</a:t>
            </a:fld>
            <a:endParaRPr lang="en-US" altLang="zh-CN"/>
          </a:p>
        </p:txBody>
      </p:sp>
      <p:graphicFrame>
        <p:nvGraphicFramePr>
          <p:cNvPr id="6" name="表格 8">
            <a:extLst>
              <a:ext uri="{FF2B5EF4-FFF2-40B4-BE49-F238E27FC236}">
                <a16:creationId xmlns:a16="http://schemas.microsoft.com/office/drawing/2014/main" id="{1365BB98-3D91-47DD-8B30-67121FB34EFC}"/>
              </a:ext>
            </a:extLst>
          </p:cNvPr>
          <p:cNvGraphicFramePr>
            <a:graphicFrameLocks noGrp="1"/>
          </p:cNvGraphicFramePr>
          <p:nvPr/>
        </p:nvGraphicFramePr>
        <p:xfrm>
          <a:off x="971600" y="3437047"/>
          <a:ext cx="7776864" cy="2590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137985606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4220597004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303614742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271778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符号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对齐方式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符号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格式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5478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&gt;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右对齐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b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二进制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7108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&lt;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左对齐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o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八进制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3273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^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居中对齐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x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十六进制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6597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,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千分位格式化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6742783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54E966AA-CBA2-4CD5-9E91-B7B293685101}"/>
              </a:ext>
            </a:extLst>
          </p:cNvPr>
          <p:cNvSpPr txBox="1"/>
          <p:nvPr/>
        </p:nvSpPr>
        <p:spPr>
          <a:xfrm>
            <a:off x="965641" y="6160454"/>
            <a:ext cx="8568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/>
              <a:t>其它格式同</a:t>
            </a:r>
            <a:r>
              <a:rPr lang="en-US" altLang="zh-CN" sz="2800" i="0" dirty="0"/>
              <a:t>P83</a:t>
            </a:r>
            <a:r>
              <a:rPr lang="zh-CN" altLang="en-US" sz="2800" b="0" i="0" dirty="0">
                <a:solidFill>
                  <a:srgbClr val="222222"/>
                </a:solidFill>
                <a:latin typeface="Arial" panose="020B0604020202020204" pitchFamily="34" charset="0"/>
                <a:ea typeface="Lucida Grande"/>
              </a:rPr>
              <a:t>字符串格式化运算符</a:t>
            </a:r>
            <a:r>
              <a:rPr lang="en-US" altLang="zh-CN" sz="2800" b="0" i="0" dirty="0">
                <a:solidFill>
                  <a:srgbClr val="222222"/>
                </a:solidFill>
                <a:latin typeface="Arial" panose="020B0604020202020204" pitchFamily="34" charset="0"/>
                <a:ea typeface="Lucida Grande"/>
              </a:rPr>
              <a:t>%</a:t>
            </a:r>
            <a:r>
              <a:rPr lang="zh-CN" altLang="en-US" sz="2800" i="0" dirty="0"/>
              <a:t>格式占位符。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B623885-2B9B-4BA1-95F4-8D59D4DF8BDB}"/>
              </a:ext>
            </a:extLst>
          </p:cNvPr>
          <p:cNvSpPr/>
          <p:nvPr/>
        </p:nvSpPr>
        <p:spPr bwMode="auto">
          <a:xfrm>
            <a:off x="5148064" y="2276872"/>
            <a:ext cx="1944216" cy="504056"/>
          </a:xfrm>
          <a:prstGeom prst="ellipse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EB2BE73-CDF8-4599-AA28-04C7379D5DA5}"/>
              </a:ext>
            </a:extLst>
          </p:cNvPr>
          <p:cNvSpPr/>
          <p:nvPr/>
        </p:nvSpPr>
        <p:spPr bwMode="auto">
          <a:xfrm>
            <a:off x="2051720" y="2745426"/>
            <a:ext cx="1224136" cy="504056"/>
          </a:xfrm>
          <a:prstGeom prst="ellipse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0FFEFBCB-23E2-27BD-DB7E-4D7AEA116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5656" y="139279"/>
            <a:ext cx="576064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400" b="1" i="0" dirty="0">
                <a:solidFill>
                  <a:schemeClr val="tx2"/>
                </a:solidFill>
                <a:ea typeface="隶书" pitchFamily="49" charset="-122"/>
                <a:sym typeface="Arial" pitchFamily="34" charset="0"/>
              </a:rPr>
              <a:t>2.5 </a:t>
            </a:r>
            <a:r>
              <a:rPr lang="zh-CN" altLang="en-US" sz="4400" b="1" i="0" dirty="0">
                <a:solidFill>
                  <a:schemeClr val="tx2"/>
                </a:solidFill>
                <a:ea typeface="隶书" pitchFamily="49" charset="-122"/>
                <a:sym typeface="Arial" pitchFamily="34" charset="0"/>
              </a:rPr>
              <a:t>基本输入输出函数</a:t>
            </a:r>
            <a:endParaRPr lang="en-US" altLang="en-US" sz="4400" b="1" i="0" dirty="0">
              <a:solidFill>
                <a:schemeClr val="tx2"/>
              </a:solidFill>
              <a:ea typeface="隶书" pitchFamily="49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03373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7|0.5|0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7|0.5|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7|0.5|0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7|0.5|0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7|0.5|0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7|0.5|0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7|0.5|0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7|0.5|0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7|0.5|0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7|0.5|0.7"/>
</p:tagLst>
</file>

<file path=ppt/theme/theme1.xml><?xml version="1.0" encoding="utf-8"?>
<a:theme xmlns:a="http://schemas.openxmlformats.org/drawingml/2006/main" name="1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第五章演示文稿</Template>
  <TotalTime>15050</TotalTime>
  <Words>7749</Words>
  <Application>Microsoft Office PowerPoint</Application>
  <PresentationFormat>全屏显示(4:3)</PresentationFormat>
  <Paragraphs>1056</Paragraphs>
  <Slides>108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108</vt:i4>
      </vt:variant>
    </vt:vector>
  </HeadingPairs>
  <TitlesOfParts>
    <vt:vector size="128" baseType="lpstr">
      <vt:lpstr>-apple-system</vt:lpstr>
      <vt:lpstr>Arial Unicode MS</vt:lpstr>
      <vt:lpstr>Lucida Grande</vt:lpstr>
      <vt:lpstr>PingFang SC</vt:lpstr>
      <vt:lpstr>SF Pro SC</vt:lpstr>
      <vt:lpstr>黑体</vt:lpstr>
      <vt:lpstr>华文行楷</vt:lpstr>
      <vt:lpstr>楷体_GB2312</vt:lpstr>
      <vt:lpstr>隶书</vt:lpstr>
      <vt:lpstr>宋体</vt:lpstr>
      <vt:lpstr>Arial</vt:lpstr>
      <vt:lpstr>Calibri</vt:lpstr>
      <vt:lpstr>Cambria</vt:lpstr>
      <vt:lpstr>Cambria Math</vt:lpstr>
      <vt:lpstr>Courier New</vt:lpstr>
      <vt:lpstr>Tahoma</vt:lpstr>
      <vt:lpstr>Times New Roman</vt:lpstr>
      <vt:lpstr>Verdana</vt:lpstr>
      <vt:lpstr>Wingdings</vt:lpstr>
      <vt:lpstr>1_Profile</vt:lpstr>
      <vt:lpstr>Python程序设计</vt:lpstr>
      <vt:lpstr>PowerPoint 演示文稿</vt:lpstr>
      <vt:lpstr>PowerPoint 演示文稿</vt:lpstr>
      <vt:lpstr>PowerPoint 演示文稿</vt:lpstr>
      <vt:lpstr>转义字符</vt:lpstr>
      <vt:lpstr>输出函数print</vt:lpstr>
      <vt:lpstr>PyCharm替换换行1</vt:lpstr>
      <vt:lpstr>PyCharm替换换行2</vt:lpstr>
      <vt:lpstr>Python语句编写规则</vt:lpstr>
      <vt:lpstr>Python程序结构</vt:lpstr>
      <vt:lpstr>PowerPoint 演示文稿</vt:lpstr>
      <vt:lpstr>PowerPoint 演示文稿</vt:lpstr>
      <vt:lpstr> id函数</vt:lpstr>
      <vt:lpstr> id函数用法</vt:lpstr>
      <vt:lpstr>赋值语句</vt:lpstr>
      <vt:lpstr>赋值语句</vt:lpstr>
      <vt:lpstr>交换两个变量的值</vt:lpstr>
      <vt:lpstr>2.2 标识符和关键字</vt:lpstr>
      <vt:lpstr>Python关键字</vt:lpstr>
      <vt:lpstr>标识符的命名规则</vt:lpstr>
      <vt:lpstr>驼峰命名法</vt:lpstr>
      <vt:lpstr>Python中的常量 </vt:lpstr>
      <vt:lpstr>PowerPoint 演示文稿</vt:lpstr>
      <vt:lpstr>2.3 数值类型</vt:lpstr>
      <vt:lpstr>2.3 数值类型</vt:lpstr>
      <vt:lpstr>判断对象类型type </vt:lpstr>
      <vt:lpstr>2.3 数值类型:整数int</vt:lpstr>
      <vt:lpstr>2.3 数值类型:整数int</vt:lpstr>
      <vt:lpstr>整数可以表示很大的数</vt:lpstr>
      <vt:lpstr>运算符</vt:lpstr>
      <vt:lpstr>PowerPoint 演示文稿</vt:lpstr>
      <vt:lpstr>PowerPoint 演示文稿</vt:lpstr>
      <vt:lpstr>串转数字：int()</vt:lpstr>
      <vt:lpstr>串转数字：int()</vt:lpstr>
      <vt:lpstr>一行输入多个值（一）</vt:lpstr>
      <vt:lpstr>分隔字符串split</vt:lpstr>
      <vt:lpstr>一行输入多个值（一）</vt:lpstr>
      <vt:lpstr>映射函数map</vt:lpstr>
      <vt:lpstr>一行输入多个值（二）</vt:lpstr>
      <vt:lpstr>一行输入多个值（二）</vt:lpstr>
      <vt:lpstr>Online Judge的使用</vt:lpstr>
      <vt:lpstr>输入三⻆形的三条边a、b、c，计算并输出三⻆形的面积。</vt:lpstr>
      <vt:lpstr>PowerPoint 演示文稿</vt:lpstr>
      <vt:lpstr>Python标准库：数学库(math)</vt:lpstr>
      <vt:lpstr>函数和方法</vt:lpstr>
      <vt:lpstr>导入模块的方式</vt:lpstr>
      <vt:lpstr>PowerPoint 演示文稿</vt:lpstr>
      <vt:lpstr>Python标准库：math包</vt:lpstr>
      <vt:lpstr>Python标准库：math包</vt:lpstr>
      <vt:lpstr>Python标准库：math包</vt:lpstr>
      <vt:lpstr>Python标准库：math包</vt:lpstr>
      <vt:lpstr>Python标准库：math包</vt:lpstr>
      <vt:lpstr>Python标准库：math包</vt:lpstr>
      <vt:lpstr>PyCharm查看帮助文档</vt:lpstr>
      <vt:lpstr>Python内置函数</vt:lpstr>
      <vt:lpstr>Python内置函数</vt:lpstr>
      <vt:lpstr>2.3 数值类型:浮点数float</vt:lpstr>
      <vt:lpstr>2.3 数值类型:浮点数float</vt:lpstr>
      <vt:lpstr>Python内置函数</vt:lpstr>
      <vt:lpstr>2.3 数值类型:布尔型bool</vt:lpstr>
      <vt:lpstr>2.3 数值类型:布尔型bool</vt:lpstr>
      <vt:lpstr>2.3 数值类型:复数类型complex</vt:lpstr>
      <vt:lpstr>练习2</vt:lpstr>
      <vt:lpstr>2.3 数值类型</vt:lpstr>
      <vt:lpstr>2.3 数值类型</vt:lpstr>
      <vt:lpstr>PowerPoint 演示文稿</vt:lpstr>
      <vt:lpstr>PowerPoint 演示文稿</vt:lpstr>
      <vt:lpstr>PowerPoint 演示文稿</vt:lpstr>
      <vt:lpstr>字符表示方法</vt:lpstr>
      <vt:lpstr>转义字符</vt:lpstr>
      <vt:lpstr>字符与码值的转换</vt:lpstr>
      <vt:lpstr>字符与码值的转换</vt:lpstr>
      <vt:lpstr>练习3</vt:lpstr>
      <vt:lpstr>练习3</vt:lpstr>
      <vt:lpstr>字符串运算</vt:lpstr>
      <vt:lpstr>字符串运算</vt:lpstr>
      <vt:lpstr>字符串常用方法</vt:lpstr>
      <vt:lpstr>字符串常用方法</vt:lpstr>
      <vt:lpstr>Python的数据类型</vt:lpstr>
      <vt:lpstr>字符串常用方法</vt:lpstr>
      <vt:lpstr>字符串常用方法</vt:lpstr>
      <vt:lpstr>字符串常用方法</vt:lpstr>
      <vt:lpstr>字符串常用方法</vt:lpstr>
      <vt:lpstr>字符串常用方法</vt:lpstr>
      <vt:lpstr>字符串常用方法</vt:lpstr>
      <vt:lpstr>字符串常用方法</vt:lpstr>
      <vt:lpstr>PowerPoint 演示文稿</vt:lpstr>
      <vt:lpstr>PowerPoint 演示文稿</vt:lpstr>
      <vt:lpstr>PowerPoint 演示文稿</vt:lpstr>
      <vt:lpstr>将数字转换成字符串</vt:lpstr>
      <vt:lpstr>字符串格式占位符</vt:lpstr>
      <vt:lpstr>字符串格式占位符</vt:lpstr>
      <vt:lpstr>字符串格式占位符%g、%G</vt:lpstr>
      <vt:lpstr>占位符的格式控制</vt:lpstr>
      <vt:lpstr>占位符的格式控制</vt:lpstr>
      <vt:lpstr>练习6</vt:lpstr>
      <vt:lpstr>PowerPoint 演示文稿</vt:lpstr>
      <vt:lpstr>PowerPoint 演示文稿</vt:lpstr>
      <vt:lpstr>PowerPoint 演示文稿</vt:lpstr>
      <vt:lpstr>练习7</vt:lpstr>
      <vt:lpstr>PowerPoint 演示文稿</vt:lpstr>
      <vt:lpstr>PowerPoint 演示文稿</vt:lpstr>
      <vt:lpstr>PowerPoint 演示文稿</vt:lpstr>
      <vt:lpstr>Python文件重定向</vt:lpstr>
      <vt:lpstr>Python文件重定向</vt:lpstr>
      <vt:lpstr>字符串练习</vt:lpstr>
      <vt:lpstr>字符串练习</vt:lpstr>
      <vt:lpstr>Python内置函数max</vt:lpstr>
    </vt:vector>
  </TitlesOfParts>
  <Company>dongfanghong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</dc:creator>
  <cp:lastModifiedBy>Chen Hu</cp:lastModifiedBy>
  <cp:revision>1388</cp:revision>
  <cp:lastPrinted>2019-12-25T01:12:26Z</cp:lastPrinted>
  <dcterms:created xsi:type="dcterms:W3CDTF">2002-01-07T04:58:02Z</dcterms:created>
  <dcterms:modified xsi:type="dcterms:W3CDTF">2024-02-29T00:40:03Z</dcterms:modified>
</cp:coreProperties>
</file>