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408" r:id="rId2"/>
    <p:sldId id="2936" r:id="rId3"/>
    <p:sldId id="259" r:id="rId4"/>
    <p:sldId id="3108" r:id="rId5"/>
    <p:sldId id="3109" r:id="rId6"/>
    <p:sldId id="3110" r:id="rId7"/>
    <p:sldId id="3111" r:id="rId8"/>
    <p:sldId id="3030" r:id="rId9"/>
    <p:sldId id="3112" r:id="rId10"/>
    <p:sldId id="3123" r:id="rId11"/>
    <p:sldId id="3115" r:id="rId12"/>
    <p:sldId id="2520" r:id="rId13"/>
    <p:sldId id="3128" r:id="rId14"/>
    <p:sldId id="2981" r:id="rId15"/>
    <p:sldId id="3117" r:id="rId16"/>
    <p:sldId id="3113" r:id="rId17"/>
    <p:sldId id="3130" r:id="rId18"/>
    <p:sldId id="3129" r:id="rId19"/>
    <p:sldId id="3131" r:id="rId20"/>
    <p:sldId id="3118" r:id="rId21"/>
    <p:sldId id="397" r:id="rId22"/>
    <p:sldId id="3132" r:id="rId23"/>
    <p:sldId id="3119" r:id="rId24"/>
    <p:sldId id="399" r:id="rId25"/>
    <p:sldId id="3122" r:id="rId26"/>
    <p:sldId id="3121" r:id="rId27"/>
    <p:sldId id="371" r:id="rId28"/>
    <p:sldId id="3125" r:id="rId29"/>
    <p:sldId id="3126" r:id="rId30"/>
    <p:sldId id="3127" r:id="rId31"/>
    <p:sldId id="3133" r:id="rId32"/>
    <p:sldId id="3134" r:id="rId33"/>
  </p:sldIdLst>
  <p:sldSz cx="9144000" cy="6858000" type="screen4x3"/>
  <p:notesSz cx="7053263" cy="93091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  <a:srgbClr val="0033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167" autoAdjust="0"/>
  </p:normalViewPr>
  <p:slideViewPr>
    <p:cSldViewPr>
      <p:cViewPr varScale="1">
        <p:scale>
          <a:sx n="56" d="100"/>
          <a:sy n="56" d="100"/>
        </p:scale>
        <p:origin x="102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6"/>
    </p:cViewPr>
  </p:sorterViewPr>
  <p:notesViewPr>
    <p:cSldViewPr>
      <p:cViewPr varScale="1">
        <p:scale>
          <a:sx n="40" d="100"/>
          <a:sy n="40" d="100"/>
        </p:scale>
        <p:origin x="-2194" y="-72"/>
      </p:cViewPr>
      <p:guideLst>
        <p:guide orient="horz" pos="2932"/>
        <p:guide pos="2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6DDA489-5CA9-42AC-87B5-EC6CC0838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FC0E0-53C5-48C9-8D8B-44EE296BEE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CACD4E5C-7694-4C1D-A680-E1D8703E6176}" type="datetimeFigureOut">
              <a:rPr lang="zh-CN" altLang="en-US"/>
              <a:pPr>
                <a:defRPr/>
              </a:pPr>
              <a:t>2024/3/21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BAF90B-F5BC-4C64-B964-7D061D5AD0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8F92B-09B1-4BAB-85D5-AD49FB3979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38EC63C6-01A6-4CCC-BA52-6C0016C11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E815836-6893-47BF-BF99-B202F59B3D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70F3E2-B6C6-48C3-9597-6C8DB5BB53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812FDD5B-07F5-485A-A1E1-007F0A3B4DB8}" type="datetimeFigureOut">
              <a:rPr lang="zh-CN" altLang="en-US"/>
              <a:pPr>
                <a:defRPr/>
              </a:pPr>
              <a:t>2024/3/21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C818B51-FB66-41DC-A460-8C3C04DD01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5074656-E628-4F43-8311-8A300EABE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4EFC2-612D-49FC-99F1-53061A4FF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CD612-98FB-43F2-8E6D-0693C10EB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2886F1E-DF14-4423-9EAE-CA0AC5D32B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15F2EB-4EF9-4FE0-92BA-658BE8B77B91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955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984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88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4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BC8DE780-610B-4008-8E72-25884B50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4EAFF-A8E2-45EE-A57D-8D167A0DED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36BBAD-8BB2-49CE-A7B1-BF91DEC31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EA920-43DE-45E4-9929-A62557FF9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EFB9E9D-B4A0-4754-82A5-D6F3B5F5C0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2936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25BD4-43A6-4658-AD94-845FE399D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850C8D-6CA9-4D6B-9EAB-8932CFAF0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3927-80C2-4A1D-A722-2DF6B0F02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3294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FDA43B-58FE-4440-89F6-138D0E9350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3A674E-0327-4716-8C90-A56F98B20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9C4D-452E-4A35-9FC2-4446F6F480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9624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20B2E7-C9A8-435D-8207-81D13DC0B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552FDF-5124-4879-A6AC-1FBB684EC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4C918-4673-4FD1-9DE6-62282A0F5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1922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A6D034-68FD-41BD-98B9-DE4BC0836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EC6100-CCD9-4C2C-949A-CF10BF8013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9EE8-9238-40D9-B914-CD91B7A90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805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6A0732-3534-42BD-B5BA-43131CEEB7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0439E7-C58E-406E-8BE8-55992C8AD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1820-A405-4A5B-8C6B-D4251DE20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4903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5B09823-5458-4AA2-8873-5E2E0D3F01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BA993A1-60A7-4850-896A-D45AE1D71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DBA7-4FBC-42A4-BED9-64859011D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6677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E9AA11-1C93-42DF-8149-14581DC2E7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49ECF1-D00D-4561-879C-4396851CB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7DF36-A72F-4060-B13B-AE7AA7141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9776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4BAE7E8-CCD9-4F53-9D77-1EFCDDAEE6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8135134-BAEF-4D6A-AE2A-1E9A9C518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82323-E455-47E7-A754-0A63A55F21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0852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56343D-6C7D-4349-92EF-0AA1D2C42E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9E0AF-AAD7-46CE-8EA5-082CFE368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3F731-DA8A-4C5D-B067-63C1C1E82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3654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6E6A3B-0218-4C79-ADD9-851384F5B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F1F2E3-7DFE-4382-A3DF-5766B9007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653D-44F1-4EAA-B6BF-DA10394E2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416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BD2B31-8D2D-4896-8AC1-798F6B9B4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3424D8-0466-423F-B728-EB202D5CC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ECC09B63-93A1-4EFF-A2AB-A51FF9BBE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>
            <a:extLst>
              <a:ext uri="{FF2B5EF4-FFF2-40B4-BE49-F238E27FC236}">
                <a16:creationId xmlns:a16="http://schemas.microsoft.com/office/drawing/2014/main" id="{002344CA-3748-4BE0-AE09-12A872D96C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9B1A2CC4-AE9B-4143-AFDD-447CD53DF8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90B65A0-2926-4C69-8321-067D3A66B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510091-EB74-466B-85A5-2EC8BAEC57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01675" y="1564680"/>
            <a:ext cx="7772400" cy="1323975"/>
          </a:xfrm>
        </p:spPr>
        <p:txBody>
          <a:bodyPr/>
          <a:lstStyle/>
          <a:p>
            <a:pPr eaLnBrk="1" hangingPunct="1"/>
            <a:r>
              <a:rPr lang="en-US" altLang="zh-CN" sz="6600" dirty="0"/>
              <a:t>Python</a:t>
            </a:r>
            <a:r>
              <a:rPr lang="zh-CN" altLang="en-US" sz="6600" dirty="0"/>
              <a:t>程序设计</a:t>
            </a:r>
            <a:endParaRPr lang="en-US" altLang="zh-CN" sz="40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34EA4402-E735-4C6A-8957-B5BA733F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</a:t>
            </a: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章 </a:t>
            </a:r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运算符与表达式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5119230B-83E4-420C-81F4-EBB02AEB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" y="5434013"/>
            <a:ext cx="8686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r" eaLnBrk="1" hangingPunct="1"/>
            <a:r>
              <a:rPr lang="zh-CN" altLang="en-US" i="0" dirty="0">
                <a:solidFill>
                  <a:srgbClr val="808080"/>
                </a:solidFill>
                <a:latin typeface="宋体" pitchFamily="2" charset="-122"/>
              </a:rPr>
              <a:t>深圳大学计算机与软件学院</a:t>
            </a:r>
            <a:endParaRPr lang="zh-CN" altLang="en-US" sz="3200" i="0" dirty="0">
              <a:solidFill>
                <a:srgbClr val="808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2992B0-2ECF-F3EF-2FCD-9CE2B76EC31B}"/>
              </a:ext>
            </a:extLst>
          </p:cNvPr>
          <p:cNvSpPr txBox="1"/>
          <p:nvPr/>
        </p:nvSpPr>
        <p:spPr>
          <a:xfrm>
            <a:off x="2555776" y="116632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3.3 </a:t>
            </a: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比较运算符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85A7CA-66C0-737F-7424-5961ACA25E07}"/>
              </a:ext>
            </a:extLst>
          </p:cNvPr>
          <p:cNvSpPr txBox="1"/>
          <p:nvPr/>
        </p:nvSpPr>
        <p:spPr>
          <a:xfrm>
            <a:off x="611560" y="1340768"/>
            <a:ext cx="8532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例：</a:t>
            </a:r>
            <a:r>
              <a:rPr lang="zh-CN" altLang="en-US" sz="2800" b="0" i="0" dirty="0">
                <a:latin typeface="+mn-ea"/>
                <a:ea typeface="+mn-ea"/>
              </a:rPr>
              <a:t>输入成绩，判断该成绩是否在</a:t>
            </a:r>
            <a:r>
              <a:rPr lang="en-US" altLang="zh-CN" sz="2800" b="0" i="0" dirty="0">
                <a:latin typeface="+mn-ea"/>
                <a:ea typeface="+mn-ea"/>
              </a:rPr>
              <a:t>0~100</a:t>
            </a:r>
            <a:r>
              <a:rPr lang="zh-CN" altLang="en-US" sz="2800" b="0" i="0" dirty="0">
                <a:latin typeface="+mn-ea"/>
                <a:ea typeface="+mn-ea"/>
              </a:rPr>
              <a:t>之间，输出</a:t>
            </a:r>
            <a:endParaRPr lang="en-US" altLang="zh-CN" sz="2800" b="0" i="0" dirty="0">
              <a:latin typeface="+mn-ea"/>
              <a:ea typeface="+mn-ea"/>
            </a:endParaRPr>
          </a:p>
          <a:p>
            <a:pPr>
              <a:buClr>
                <a:srgbClr val="FF0000"/>
              </a:buClr>
            </a:pPr>
            <a:r>
              <a:rPr lang="en-US" altLang="zh-CN" sz="2800" b="0" i="0" dirty="0">
                <a:latin typeface="+mn-ea"/>
                <a:ea typeface="+mn-ea"/>
              </a:rPr>
              <a:t>    True</a:t>
            </a:r>
            <a:r>
              <a:rPr lang="zh-CN" altLang="en-US" sz="2800" b="0" i="0" dirty="0">
                <a:latin typeface="+mn-ea"/>
                <a:ea typeface="+mn-ea"/>
              </a:rPr>
              <a:t>或</a:t>
            </a:r>
            <a:r>
              <a:rPr lang="en-US" altLang="zh-CN" sz="2800" b="0" i="0" dirty="0">
                <a:latin typeface="+mn-ea"/>
                <a:ea typeface="+mn-ea"/>
              </a:rPr>
              <a:t>False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1DBCC0-B07B-7FEF-F058-E808AA54E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427" y="2723347"/>
            <a:ext cx="7007046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score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'pls input score:'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0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&lt;= score &lt;=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100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D5802B-11D7-15D6-28C9-A4DAB897C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27" y="3933056"/>
            <a:ext cx="4127525" cy="15336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C54C94-4316-4B03-A0EB-A0E4035934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04"/>
          <a:stretch/>
        </p:blipFill>
        <p:spPr>
          <a:xfrm>
            <a:off x="4606030" y="3933056"/>
            <a:ext cx="3957625" cy="18001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1480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2992B0-2ECF-F3EF-2FCD-9CE2B76EC31B}"/>
              </a:ext>
            </a:extLst>
          </p:cNvPr>
          <p:cNvSpPr txBox="1"/>
          <p:nvPr/>
        </p:nvSpPr>
        <p:spPr>
          <a:xfrm>
            <a:off x="2555776" y="116632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3.4 </a:t>
            </a: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逻辑运算符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85A7CA-66C0-737F-7424-5961ACA25E07}"/>
              </a:ext>
            </a:extLst>
          </p:cNvPr>
          <p:cNvSpPr txBox="1"/>
          <p:nvPr/>
        </p:nvSpPr>
        <p:spPr>
          <a:xfrm>
            <a:off x="611560" y="1268760"/>
            <a:ext cx="853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 通常表示并且或或者的条件关系。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CADABBD-A384-7AF3-32AC-8497AD74E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851086"/>
              </p:ext>
            </p:extLst>
          </p:nvPr>
        </p:nvGraphicFramePr>
        <p:xfrm>
          <a:off x="755576" y="1945640"/>
          <a:ext cx="7704856" cy="48890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56240742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771497622"/>
                    </a:ext>
                  </a:extLst>
                </a:gridCol>
                <a:gridCol w="3114346">
                  <a:extLst>
                    <a:ext uri="{9D8B030D-6E8A-4147-A177-3AD203B41FA5}">
                      <a16:colId xmlns:a16="http://schemas.microsoft.com/office/drawing/2014/main" val="3655191221"/>
                    </a:ext>
                  </a:extLst>
                </a:gridCol>
                <a:gridCol w="1926214">
                  <a:extLst>
                    <a:ext uri="{9D8B030D-6E8A-4147-A177-3AD203B41FA5}">
                      <a16:colId xmlns:a16="http://schemas.microsoft.com/office/drawing/2014/main" val="480585233"/>
                    </a:ext>
                  </a:extLst>
                </a:gridCol>
              </a:tblGrid>
              <a:tr h="1072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示例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418635"/>
                  </a:ext>
                </a:extLst>
              </a:tr>
              <a:tr h="1072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and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逻辑与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i="0" dirty="0"/>
                        <a:t>操作数都为</a:t>
                      </a:r>
                      <a:r>
                        <a:rPr lang="en-US" altLang="zh-CN" sz="2800" i="0" dirty="0"/>
                        <a:t>True, </a:t>
                      </a:r>
                      <a:r>
                        <a:rPr lang="zh-CN" altLang="en-US" sz="2800" i="0" dirty="0"/>
                        <a:t>结果才为</a:t>
                      </a:r>
                      <a:r>
                        <a:rPr lang="en-US" altLang="zh-CN" sz="2800" i="0" dirty="0"/>
                        <a:t>True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00" dirty="0">
                          <a:effectLst/>
                          <a:latin typeface="+mn-ea"/>
                          <a:ea typeface="+mn-ea"/>
                        </a:rPr>
                        <a:t>x &gt;=0  and x &lt;= 100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410653"/>
                  </a:ext>
                </a:extLst>
              </a:tr>
              <a:tr h="1072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or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逻辑或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i="0" dirty="0"/>
                        <a:t>操作数有一个为</a:t>
                      </a:r>
                      <a:r>
                        <a:rPr lang="en-US" altLang="zh-CN" sz="2800" i="0" dirty="0"/>
                        <a:t>True, </a:t>
                      </a:r>
                      <a:r>
                        <a:rPr lang="zh-CN" altLang="en-US" sz="2800" i="0" dirty="0"/>
                        <a:t>结果就是</a:t>
                      </a:r>
                      <a:r>
                        <a:rPr lang="en-US" altLang="zh-CN" sz="2800" i="0" dirty="0"/>
                        <a:t>True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00" dirty="0">
                          <a:effectLst/>
                          <a:latin typeface="+mn-ea"/>
                          <a:ea typeface="+mn-ea"/>
                        </a:rPr>
                        <a:t>x &lt; 0 or x &gt; 100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370176"/>
                  </a:ext>
                </a:extLst>
              </a:tr>
              <a:tr h="1072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not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逻辑非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i="0" dirty="0"/>
                        <a:t>单目运算符，</a:t>
                      </a:r>
                      <a:r>
                        <a:rPr lang="en-US" altLang="zh-CN" sz="2800" i="0" dirty="0"/>
                        <a:t>True</a:t>
                      </a:r>
                      <a:r>
                        <a:rPr lang="zh-CN" altLang="en-US" sz="2800" i="0" dirty="0"/>
                        <a:t>变</a:t>
                      </a:r>
                      <a:r>
                        <a:rPr lang="en-US" altLang="zh-CN" sz="2800" i="0" dirty="0"/>
                        <a:t>False</a:t>
                      </a:r>
                      <a:r>
                        <a:rPr lang="zh-CN" altLang="en-US" sz="2800" i="0" dirty="0"/>
                        <a:t>，</a:t>
                      </a:r>
                      <a:r>
                        <a:rPr lang="en-US" altLang="zh-CN" sz="2800" i="0" dirty="0"/>
                        <a:t>False</a:t>
                      </a:r>
                      <a:r>
                        <a:rPr lang="zh-CN" altLang="en-US" sz="2800" i="0" dirty="0"/>
                        <a:t>变</a:t>
                      </a:r>
                      <a:r>
                        <a:rPr lang="en-US" altLang="zh-CN" sz="2800" i="0" dirty="0"/>
                        <a:t>True</a:t>
                      </a:r>
                      <a:r>
                        <a:rPr lang="zh-CN" altLang="en-US" sz="2800" i="0" dirty="0"/>
                        <a:t>。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00" dirty="0">
                          <a:effectLst/>
                          <a:latin typeface="+mn-ea"/>
                          <a:ea typeface="+mn-ea"/>
                        </a:rPr>
                        <a:t>not(x &lt;0 or x &gt; 100)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157541"/>
                  </a:ext>
                </a:extLst>
              </a:tr>
            </a:tbl>
          </a:graphicData>
        </a:graphic>
      </p:graphicFrame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3EBAB341-B07F-4E7F-11EA-C06712352E26}"/>
              </a:ext>
            </a:extLst>
          </p:cNvPr>
          <p:cNvSpPr/>
          <p:nvPr/>
        </p:nvSpPr>
        <p:spPr bwMode="auto">
          <a:xfrm>
            <a:off x="6516216" y="1525836"/>
            <a:ext cx="2376264" cy="1211818"/>
          </a:xfrm>
          <a:prstGeom prst="wedgeEllipseCallout">
            <a:avLst>
              <a:gd name="adj1" fmla="val -23423"/>
              <a:gd name="adj2" fmla="val 8350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百分制成绩合法</a:t>
            </a:r>
          </a:p>
        </p:txBody>
      </p:sp>
      <p:sp>
        <p:nvSpPr>
          <p:cNvPr id="6" name="对话气泡: 椭圆形 5">
            <a:extLst>
              <a:ext uri="{FF2B5EF4-FFF2-40B4-BE49-F238E27FC236}">
                <a16:creationId xmlns:a16="http://schemas.microsoft.com/office/drawing/2014/main" id="{8C40397C-9BFB-2BE0-D1CD-63C56A0A955C}"/>
              </a:ext>
            </a:extLst>
          </p:cNvPr>
          <p:cNvSpPr/>
          <p:nvPr/>
        </p:nvSpPr>
        <p:spPr bwMode="auto">
          <a:xfrm>
            <a:off x="6803112" y="2994730"/>
            <a:ext cx="2376264" cy="1211818"/>
          </a:xfrm>
          <a:prstGeom prst="wedgeEllipseCallout">
            <a:avLst>
              <a:gd name="adj1" fmla="val -23423"/>
              <a:gd name="adj2" fmla="val 8350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百分制成绩</a:t>
            </a:r>
            <a:r>
              <a:rPr lang="zh-CN" altLang="en-US" sz="2800" i="0" dirty="0"/>
              <a:t>非法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对话气泡: 椭圆形 6">
            <a:extLst>
              <a:ext uri="{FF2B5EF4-FFF2-40B4-BE49-F238E27FC236}">
                <a16:creationId xmlns:a16="http://schemas.microsoft.com/office/drawing/2014/main" id="{460328B4-5159-1CDA-055F-202BF51E34FB}"/>
              </a:ext>
            </a:extLst>
          </p:cNvPr>
          <p:cNvSpPr/>
          <p:nvPr/>
        </p:nvSpPr>
        <p:spPr bwMode="auto">
          <a:xfrm>
            <a:off x="7127776" y="4120346"/>
            <a:ext cx="2376264" cy="1211818"/>
          </a:xfrm>
          <a:prstGeom prst="wedgeEllipseCallout">
            <a:avLst>
              <a:gd name="adj1" fmla="val -23423"/>
              <a:gd name="adj2" fmla="val 8350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百分制成绩合法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015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1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253734" cy="67627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输入年，输出闰年判断结果。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6E0B47E-45B4-4132-98C7-CB0C394FB2FA}"/>
              </a:ext>
            </a:extLst>
          </p:cNvPr>
          <p:cNvSpPr txBox="1">
            <a:spLocks/>
          </p:cNvSpPr>
          <p:nvPr/>
        </p:nvSpPr>
        <p:spPr bwMode="auto">
          <a:xfrm>
            <a:off x="574675" y="2132856"/>
            <a:ext cx="8253734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0" i="0" kern="0" dirty="0"/>
              <a:t>闰年：能被</a:t>
            </a:r>
            <a:r>
              <a:rPr lang="en-US" altLang="zh-CN" b="0" i="0" kern="0" dirty="0"/>
              <a:t>400</a:t>
            </a:r>
            <a:r>
              <a:rPr lang="zh-CN" altLang="en-US" b="0" i="0" kern="0" dirty="0"/>
              <a:t>整除或者能被</a:t>
            </a:r>
            <a:r>
              <a:rPr lang="en-US" altLang="zh-CN" b="0" i="0" kern="0" dirty="0"/>
              <a:t>100</a:t>
            </a:r>
            <a:r>
              <a:rPr lang="zh-CN" altLang="en-US" b="0" i="0" kern="0" dirty="0"/>
              <a:t>整除，但不能被</a:t>
            </a:r>
            <a:r>
              <a:rPr lang="en-US" altLang="zh-CN" b="0" i="0" kern="0" dirty="0"/>
              <a:t>4</a:t>
            </a:r>
            <a:r>
              <a:rPr lang="zh-CN" altLang="en-US" b="0" i="0" kern="0" dirty="0"/>
              <a:t>整除。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69F6C2D-C55E-74DF-62AA-3D7A17B35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41" y="3572142"/>
            <a:ext cx="926407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year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input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(year %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400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==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0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year %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4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==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0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and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year %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100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!=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not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year %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400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or not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year %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4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and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year %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100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EDFD1F24-6FF7-4D39-955E-376559A7B0F2}"/>
              </a:ext>
            </a:extLst>
          </p:cNvPr>
          <p:cNvSpPr/>
          <p:nvPr/>
        </p:nvSpPr>
        <p:spPr bwMode="auto">
          <a:xfrm>
            <a:off x="3275856" y="2952274"/>
            <a:ext cx="5544616" cy="476726"/>
          </a:xfrm>
          <a:prstGeom prst="wedgeRoundRectCallout">
            <a:avLst>
              <a:gd name="adj1" fmla="val -30383"/>
              <a:gd name="adj2" fmla="val 12163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i="0" dirty="0"/>
              <a:t>or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，优先级低于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and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。不用加括号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830BF7-7143-915A-363E-3E68A2396EAA}"/>
              </a:ext>
            </a:extLst>
          </p:cNvPr>
          <p:cNvSpPr txBox="1"/>
          <p:nvPr/>
        </p:nvSpPr>
        <p:spPr>
          <a:xfrm>
            <a:off x="683568" y="530120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代码得出： </a:t>
            </a:r>
            <a:r>
              <a:rPr lang="en-US" altLang="zh-CN" sz="2800" b="0" i="0" dirty="0">
                <a:latin typeface="+mn-ea"/>
                <a:ea typeface="+mn-ea"/>
              </a:rPr>
              <a:t>y == 0 </a:t>
            </a:r>
            <a:r>
              <a:rPr lang="zh-CN" altLang="en-US" sz="2800" b="0" i="0" dirty="0">
                <a:latin typeface="+mn-ea"/>
                <a:ea typeface="+mn-ea"/>
              </a:rPr>
              <a:t>与 </a:t>
            </a:r>
            <a:r>
              <a:rPr lang="en-US" altLang="zh-CN" sz="2800" b="0" i="0" dirty="0">
                <a:latin typeface="+mn-ea"/>
                <a:ea typeface="+mn-ea"/>
              </a:rPr>
              <a:t>not y </a:t>
            </a:r>
            <a:r>
              <a:rPr lang="zh-CN" altLang="en-US" sz="2800" b="0" i="0" dirty="0">
                <a:latin typeface="+mn-ea"/>
                <a:ea typeface="+mn-ea"/>
              </a:rPr>
              <a:t>等价。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en-US" altLang="zh-CN" sz="2800" b="0" i="0" dirty="0">
                <a:latin typeface="+mn-ea"/>
                <a:ea typeface="+mn-ea"/>
              </a:rPr>
              <a:t>       </a:t>
            </a:r>
            <a:r>
              <a:rPr lang="zh-CN" altLang="en-US" sz="2800" b="0" i="0" dirty="0">
                <a:latin typeface="+mn-ea"/>
                <a:ea typeface="+mn-ea"/>
              </a:rPr>
              <a:t>    </a:t>
            </a:r>
            <a:r>
              <a:rPr lang="en-US" altLang="zh-CN" sz="2800" b="0" i="0" dirty="0">
                <a:latin typeface="+mn-ea"/>
                <a:ea typeface="+mn-ea"/>
              </a:rPr>
              <a:t>y != 0 </a:t>
            </a:r>
            <a:r>
              <a:rPr lang="zh-CN" altLang="en-US" sz="2800" b="0" i="0" dirty="0">
                <a:latin typeface="+mn-ea"/>
                <a:ea typeface="+mn-ea"/>
              </a:rPr>
              <a:t>与</a:t>
            </a:r>
            <a:r>
              <a:rPr lang="en-US" altLang="zh-CN" sz="2800" b="0" i="0" dirty="0">
                <a:latin typeface="+mn-ea"/>
                <a:ea typeface="+mn-ea"/>
              </a:rPr>
              <a:t> y </a:t>
            </a:r>
            <a:r>
              <a:rPr lang="zh-CN" altLang="en-US" sz="2800" b="0" i="0" dirty="0">
                <a:latin typeface="+mn-ea"/>
                <a:ea typeface="+mn-ea"/>
              </a:rPr>
              <a:t>等价。</a:t>
            </a:r>
          </a:p>
        </p:txBody>
      </p:sp>
    </p:spTree>
    <p:extLst>
      <p:ext uri="{BB962C8B-B14F-4D97-AF65-F5344CB8AC3E}">
        <p14:creationId xmlns:p14="http://schemas.microsoft.com/office/powerpoint/2010/main" val="2750908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1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5441B27-1D9D-3B5C-0133-CE412E082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37267"/>
              </p:ext>
            </p:extLst>
          </p:nvPr>
        </p:nvGraphicFramePr>
        <p:xfrm>
          <a:off x="568325" y="2037993"/>
          <a:ext cx="7892106" cy="20995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0702">
                  <a:extLst>
                    <a:ext uri="{9D8B030D-6E8A-4147-A177-3AD203B41FA5}">
                      <a16:colId xmlns:a16="http://schemas.microsoft.com/office/drawing/2014/main" val="2229824542"/>
                    </a:ext>
                  </a:extLst>
                </a:gridCol>
                <a:gridCol w="2630702">
                  <a:extLst>
                    <a:ext uri="{9D8B030D-6E8A-4147-A177-3AD203B41FA5}">
                      <a16:colId xmlns:a16="http://schemas.microsoft.com/office/drawing/2014/main" val="275685479"/>
                    </a:ext>
                  </a:extLst>
                </a:gridCol>
                <a:gridCol w="2630702">
                  <a:extLst>
                    <a:ext uri="{9D8B030D-6E8A-4147-A177-3AD203B41FA5}">
                      <a16:colId xmlns:a16="http://schemas.microsoft.com/office/drawing/2014/main" val="1203656251"/>
                    </a:ext>
                  </a:extLst>
                </a:gridCol>
              </a:tblGrid>
              <a:tr h="8584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表达式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y</a:t>
                      </a:r>
                      <a:r>
                        <a:rPr lang="zh-CN" alt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n-US" altLang="zh-CN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</a:t>
                      </a:r>
                      <a:r>
                        <a:rPr lang="zh-CN" alt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n-US" altLang="zh-CN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 ≠ 0</a:t>
                      </a:r>
                      <a:endParaRPr lang="zh-CN" alt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030426"/>
                  </a:ext>
                </a:extLst>
              </a:tr>
              <a:tr h="653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 == 0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987163"/>
                  </a:ext>
                </a:extLst>
              </a:tr>
              <a:tr h="587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not y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86009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723796E-0B5B-B08F-EBE9-3B9EBF351066}"/>
              </a:ext>
            </a:extLst>
          </p:cNvPr>
          <p:cNvSpPr txBox="1"/>
          <p:nvPr/>
        </p:nvSpPr>
        <p:spPr>
          <a:xfrm>
            <a:off x="568325" y="1412776"/>
            <a:ext cx="7892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两个表达式等价，即在任何取值下相等。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A1DC66-20F7-6C04-7915-A64FBD715D4E}"/>
              </a:ext>
            </a:extLst>
          </p:cNvPr>
          <p:cNvSpPr txBox="1"/>
          <p:nvPr/>
        </p:nvSpPr>
        <p:spPr>
          <a:xfrm>
            <a:off x="3902019" y="3012168"/>
            <a:ext cx="1281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ABF9075-BB40-ACE0-7463-80188790BFCC}"/>
              </a:ext>
            </a:extLst>
          </p:cNvPr>
          <p:cNvSpPr txBox="1"/>
          <p:nvPr/>
        </p:nvSpPr>
        <p:spPr>
          <a:xfrm>
            <a:off x="6548868" y="3011508"/>
            <a:ext cx="1281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F71A53-850E-2EAD-25EA-1F98A6232D50}"/>
              </a:ext>
            </a:extLst>
          </p:cNvPr>
          <p:cNvSpPr txBox="1"/>
          <p:nvPr/>
        </p:nvSpPr>
        <p:spPr>
          <a:xfrm>
            <a:off x="3931121" y="3574864"/>
            <a:ext cx="1281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FD8DDF-BCDD-D9F9-980D-5F59F6C646AF}"/>
              </a:ext>
            </a:extLst>
          </p:cNvPr>
          <p:cNvSpPr txBox="1"/>
          <p:nvPr/>
        </p:nvSpPr>
        <p:spPr>
          <a:xfrm>
            <a:off x="6548868" y="3574864"/>
            <a:ext cx="1281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70FDE549-B5E0-4807-594A-C33FF73C5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66692"/>
              </p:ext>
            </p:extLst>
          </p:nvPr>
        </p:nvGraphicFramePr>
        <p:xfrm>
          <a:off x="539552" y="4221088"/>
          <a:ext cx="7892106" cy="25752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0702">
                  <a:extLst>
                    <a:ext uri="{9D8B030D-6E8A-4147-A177-3AD203B41FA5}">
                      <a16:colId xmlns:a16="http://schemas.microsoft.com/office/drawing/2014/main" val="2229824542"/>
                    </a:ext>
                  </a:extLst>
                </a:gridCol>
                <a:gridCol w="2630702">
                  <a:extLst>
                    <a:ext uri="{9D8B030D-6E8A-4147-A177-3AD203B41FA5}">
                      <a16:colId xmlns:a16="http://schemas.microsoft.com/office/drawing/2014/main" val="275685479"/>
                    </a:ext>
                  </a:extLst>
                </a:gridCol>
                <a:gridCol w="2630702">
                  <a:extLst>
                    <a:ext uri="{9D8B030D-6E8A-4147-A177-3AD203B41FA5}">
                      <a16:colId xmlns:a16="http://schemas.microsoft.com/office/drawing/2014/main" val="1203656251"/>
                    </a:ext>
                  </a:extLst>
                </a:gridCol>
              </a:tblGrid>
              <a:tr h="8584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表达式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y</a:t>
                      </a:r>
                      <a:r>
                        <a:rPr lang="zh-CN" alt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n-US" altLang="zh-CN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</a:t>
                      </a:r>
                      <a:r>
                        <a:rPr lang="zh-CN" alt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n-US" altLang="zh-CN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 ≠ 0</a:t>
                      </a:r>
                      <a:endParaRPr lang="zh-CN" alt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030426"/>
                  </a:ext>
                </a:extLst>
              </a:tr>
              <a:tr h="8584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 != 0</a:t>
                      </a:r>
                      <a:endParaRPr lang="zh-CN" alt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968941"/>
                  </a:ext>
                </a:extLst>
              </a:tr>
              <a:tr h="8584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  <a:endParaRPr lang="zh-CN" alt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179863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4AB49F5-25C1-253B-A773-D9360B93B91F}"/>
              </a:ext>
            </a:extLst>
          </p:cNvPr>
          <p:cNvSpPr txBox="1"/>
          <p:nvPr/>
        </p:nvSpPr>
        <p:spPr>
          <a:xfrm>
            <a:off x="3973476" y="5210036"/>
            <a:ext cx="1281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81C0F2-5CF1-E49E-A123-3D9FE711892C}"/>
              </a:ext>
            </a:extLst>
          </p:cNvPr>
          <p:cNvSpPr txBox="1"/>
          <p:nvPr/>
        </p:nvSpPr>
        <p:spPr>
          <a:xfrm>
            <a:off x="6422875" y="5210036"/>
            <a:ext cx="1281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20D2E3-26E9-135B-E5D3-68F3B7AE8B1A}"/>
              </a:ext>
            </a:extLst>
          </p:cNvPr>
          <p:cNvSpPr txBox="1"/>
          <p:nvPr/>
        </p:nvSpPr>
        <p:spPr>
          <a:xfrm>
            <a:off x="3968326" y="6074132"/>
            <a:ext cx="1281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44DB433-B79A-03E0-1052-12D3E83BCE44}"/>
              </a:ext>
            </a:extLst>
          </p:cNvPr>
          <p:cNvSpPr txBox="1"/>
          <p:nvPr/>
        </p:nvSpPr>
        <p:spPr>
          <a:xfrm>
            <a:off x="6417725" y="6074132"/>
            <a:ext cx="1281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148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1" grpId="0"/>
      <p:bldP spid="22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440" y="116632"/>
            <a:ext cx="8001000" cy="792088"/>
          </a:xfrm>
        </p:spPr>
        <p:txBody>
          <a:bodyPr>
            <a:normAutofit/>
          </a:bodyPr>
          <a:lstStyle/>
          <a:p>
            <a:pPr algn="ctr"/>
            <a:r>
              <a:rPr lang="zh-CN" altLang="zh-CN" sz="4000" b="1" kern="1200" dirty="0">
                <a:latin typeface="Tahoma" pitchFamily="34" charset="0"/>
                <a:ea typeface="隶书" pitchFamily="49" charset="-122"/>
                <a:cs typeface="+mn-cs"/>
              </a:rPr>
              <a:t>运算符的优先级和结合性</a:t>
            </a:r>
            <a:endParaRPr lang="zh-CN" altLang="en-US" sz="40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D2FCA235-1AE2-4A4C-AB09-834457FD3E01}"/>
              </a:ext>
            </a:extLst>
          </p:cNvPr>
          <p:cNvGraphicFramePr>
            <a:graphicFrameLocks noGrp="1"/>
          </p:cNvGraphicFramePr>
          <p:nvPr/>
        </p:nvGraphicFramePr>
        <p:xfrm>
          <a:off x="643508" y="1268760"/>
          <a:ext cx="8001000" cy="50313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7193">
                  <a:extLst>
                    <a:ext uri="{9D8B030D-6E8A-4147-A177-3AD203B41FA5}">
                      <a16:colId xmlns:a16="http://schemas.microsoft.com/office/drawing/2014/main" val="3220102368"/>
                    </a:ext>
                  </a:extLst>
                </a:gridCol>
                <a:gridCol w="1519291">
                  <a:extLst>
                    <a:ext uri="{9D8B030D-6E8A-4147-A177-3AD203B41FA5}">
                      <a16:colId xmlns:a16="http://schemas.microsoft.com/office/drawing/2014/main" val="410626203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815580218"/>
                    </a:ext>
                  </a:extLst>
                </a:gridCol>
                <a:gridCol w="1696244">
                  <a:extLst>
                    <a:ext uri="{9D8B030D-6E8A-4147-A177-3AD203B41FA5}">
                      <a16:colId xmlns:a16="http://schemas.microsoft.com/office/drawing/2014/main" val="3204539956"/>
                    </a:ext>
                  </a:extLst>
                </a:gridCol>
              </a:tblGrid>
              <a:tr h="10208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优先级（</a:t>
                      </a:r>
                      <a:r>
                        <a:rPr lang="en-US" altLang="zh-CN" sz="2800" dirty="0"/>
                        <a:t>1</a:t>
                      </a:r>
                      <a:r>
                        <a:rPr lang="zh-CN" altLang="en-US" sz="2800" dirty="0"/>
                        <a:t>最高，</a:t>
                      </a:r>
                      <a:r>
                        <a:rPr lang="en-US" altLang="zh-CN" sz="2800" dirty="0"/>
                        <a:t>7</a:t>
                      </a:r>
                      <a:r>
                        <a:rPr lang="zh-CN" altLang="en-US" sz="2800" dirty="0"/>
                        <a:t>最低）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结合性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969522"/>
                  </a:ext>
                </a:extLst>
              </a:tr>
              <a:tr h="559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**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从右向左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3323154"/>
                  </a:ext>
                </a:extLst>
              </a:tr>
              <a:tr h="651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*,/, %,//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乘、除、取模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从左向右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285038"/>
                  </a:ext>
                </a:extLst>
              </a:tr>
              <a:tr h="559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+,-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加、减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从左向右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554195"/>
                  </a:ext>
                </a:extLst>
              </a:tr>
              <a:tr h="559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&gt;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&gt;=</a:t>
                      </a:r>
                      <a:r>
                        <a:rPr lang="zh-CN" altLang="en-US" sz="2800" dirty="0"/>
                        <a:t>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关系运算符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从左向右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447570"/>
                  </a:ext>
                </a:extLst>
              </a:tr>
              <a:tr h="559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not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逻辑非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从左向右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8963689"/>
                  </a:ext>
                </a:extLst>
              </a:tr>
              <a:tr h="559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and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逻辑与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从左向右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926158"/>
                  </a:ext>
                </a:extLst>
              </a:tr>
              <a:tr h="559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or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逻辑或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从左向右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65247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3F03674-D47A-F58A-3BB7-389C39672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484784"/>
            <a:ext cx="3005162" cy="139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558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2992B0-2ECF-F3EF-2FCD-9CE2B76EC31B}"/>
              </a:ext>
            </a:extLst>
          </p:cNvPr>
          <p:cNvSpPr txBox="1"/>
          <p:nvPr/>
        </p:nvSpPr>
        <p:spPr>
          <a:xfrm>
            <a:off x="1475656" y="116632"/>
            <a:ext cx="65527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3.5 </a:t>
            </a: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位运算符</a:t>
            </a:r>
          </a:p>
        </p:txBody>
      </p:sp>
      <p:graphicFrame>
        <p:nvGraphicFramePr>
          <p:cNvPr id="2" name="表格 8">
            <a:extLst>
              <a:ext uri="{FF2B5EF4-FFF2-40B4-BE49-F238E27FC236}">
                <a16:creationId xmlns:a16="http://schemas.microsoft.com/office/drawing/2014/main" id="{4871E624-DCA3-556C-FCC7-123D1B7CE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01926"/>
              </p:ext>
            </p:extLst>
          </p:nvPr>
        </p:nvGraphicFramePr>
        <p:xfrm>
          <a:off x="504056" y="1863988"/>
          <a:ext cx="8532440" cy="46901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6488">
                  <a:extLst>
                    <a:ext uri="{9D8B030D-6E8A-4147-A177-3AD203B41FA5}">
                      <a16:colId xmlns:a16="http://schemas.microsoft.com/office/drawing/2014/main" val="382912620"/>
                    </a:ext>
                  </a:extLst>
                </a:gridCol>
                <a:gridCol w="1857400">
                  <a:extLst>
                    <a:ext uri="{9D8B030D-6E8A-4147-A177-3AD203B41FA5}">
                      <a16:colId xmlns:a16="http://schemas.microsoft.com/office/drawing/2014/main" val="61151272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3551780181"/>
                    </a:ext>
                  </a:extLst>
                </a:gridCol>
              </a:tblGrid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2431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&amp;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按位与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marL="0" indent="447675" algn="just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如果该运算符两边的操作数</a:t>
                      </a:r>
                      <a:r>
                        <a:rPr lang="zh-CN" altLang="en-US" sz="2800" kern="100" dirty="0">
                          <a:effectLst/>
                          <a:latin typeface="+mn-ea"/>
                          <a:ea typeface="+mn-ea"/>
                        </a:rPr>
                        <a:t>对应位</a:t>
                      </a: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都为</a:t>
                      </a: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1,</a:t>
                      </a: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则结果</a:t>
                      </a:r>
                      <a:r>
                        <a:rPr lang="zh-CN" altLang="en-US" sz="2800" kern="100" dirty="0">
                          <a:effectLst/>
                          <a:latin typeface="+mn-ea"/>
                          <a:ea typeface="+mn-ea"/>
                        </a:rPr>
                        <a:t>位</a:t>
                      </a: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为</a:t>
                      </a: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3798940004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>
                          <a:effectLst/>
                          <a:latin typeface="+mn-ea"/>
                          <a:ea typeface="+mn-ea"/>
                        </a:rPr>
                        <a:t>|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按位或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marL="0" indent="447675" algn="just" defTabSz="914400" rtl="0" eaLnBrk="1" latinLnBrk="0" hangingPunct="1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altLang="en-US" sz="28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如果该运算符两边的操作数对应位有一个为</a:t>
                      </a:r>
                      <a:r>
                        <a:rPr lang="en-US" sz="28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1,</a:t>
                      </a:r>
                      <a:r>
                        <a:rPr lang="zh-CN" altLang="en-US" sz="28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则结果位为</a:t>
                      </a:r>
                      <a:r>
                        <a:rPr lang="en-US" sz="28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8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4199067782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按位异或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marL="0" indent="447675" algn="just" defTabSz="914400" rtl="0" eaLnBrk="1" latinLnBrk="0" hangingPunct="1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altLang="en-US" sz="28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如果该运算符两边的操作数对应位只有一个为</a:t>
                      </a:r>
                      <a:r>
                        <a:rPr lang="en-US" sz="28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1,</a:t>
                      </a:r>
                      <a:r>
                        <a:rPr lang="zh-CN" altLang="en-US" sz="28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则结果位为</a:t>
                      </a:r>
                      <a:r>
                        <a:rPr lang="en-US" sz="28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8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644785863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>
                          <a:effectLst/>
                          <a:latin typeface="+mn-ea"/>
                          <a:ea typeface="+mn-ea"/>
                        </a:rPr>
                        <a:t>~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>
                          <a:effectLst/>
                          <a:latin typeface="+mn-ea"/>
                          <a:ea typeface="+mn-ea"/>
                        </a:rPr>
                        <a:t>取反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marL="0" indent="447675" algn="just" defTabSz="914400" rtl="0" eaLnBrk="1" latinLnBrk="0" hangingPunct="1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altLang="en-US" sz="28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对操作数的所有位取反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61346131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185A7CA-66C0-737F-7424-5961ACA25E07}"/>
              </a:ext>
            </a:extLst>
          </p:cNvPr>
          <p:cNvSpPr txBox="1"/>
          <p:nvPr/>
        </p:nvSpPr>
        <p:spPr>
          <a:xfrm>
            <a:off x="611560" y="1340768"/>
            <a:ext cx="853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 用于操作二进制数。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90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2992B0-2ECF-F3EF-2FCD-9CE2B76EC31B}"/>
              </a:ext>
            </a:extLst>
          </p:cNvPr>
          <p:cNvSpPr txBox="1"/>
          <p:nvPr/>
        </p:nvSpPr>
        <p:spPr>
          <a:xfrm>
            <a:off x="1475656" y="116632"/>
            <a:ext cx="65527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3.5 </a:t>
            </a: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位运算符</a:t>
            </a:r>
          </a:p>
        </p:txBody>
      </p:sp>
      <p:graphicFrame>
        <p:nvGraphicFramePr>
          <p:cNvPr id="2" name="表格 8">
            <a:extLst>
              <a:ext uri="{FF2B5EF4-FFF2-40B4-BE49-F238E27FC236}">
                <a16:creationId xmlns:a16="http://schemas.microsoft.com/office/drawing/2014/main" id="{4871E624-DCA3-556C-FCC7-123D1B7CE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301438"/>
              </p:ext>
            </p:extLst>
          </p:nvPr>
        </p:nvGraphicFramePr>
        <p:xfrm>
          <a:off x="611560" y="1863988"/>
          <a:ext cx="8280921" cy="36609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8291262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611512721"/>
                    </a:ext>
                  </a:extLst>
                </a:gridCol>
                <a:gridCol w="4680521">
                  <a:extLst>
                    <a:ext uri="{9D8B030D-6E8A-4147-A177-3AD203B41FA5}">
                      <a16:colId xmlns:a16="http://schemas.microsoft.com/office/drawing/2014/main" val="3551780181"/>
                    </a:ext>
                  </a:extLst>
                </a:gridCol>
              </a:tblGrid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2431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>
                          <a:effectLst/>
                          <a:latin typeface="+mn-ea"/>
                          <a:ea typeface="+mn-ea"/>
                        </a:rPr>
                        <a:t>&lt;&lt; 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零填充左移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marL="0" indent="447675" algn="just" defTabSz="914400" rtl="0" eaLnBrk="1" latinLnBrk="0" hangingPunct="1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altLang="en-US" sz="28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以右边填充</a:t>
                      </a:r>
                      <a:r>
                        <a:rPr lang="en-US" sz="28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8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的方式将所有位向左边移动给定位，最左边的位将被舍弃。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4233675853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>
                          <a:effectLst/>
                          <a:latin typeface="+mn-ea"/>
                          <a:ea typeface="+mn-ea"/>
                        </a:rPr>
                        <a:t>&gt;&gt; 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>
                          <a:effectLst/>
                          <a:latin typeface="+mn-ea"/>
                          <a:ea typeface="+mn-ea"/>
                        </a:rPr>
                        <a:t>带符号右移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marL="0" indent="447675" algn="just" defTabSz="914400" rtl="0" eaLnBrk="1" latinLnBrk="0" hangingPunct="1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altLang="en-US" sz="28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通过复制最左边位的方式将所有位右移给定位，最右边的位将被舍弃。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19249038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185A7CA-66C0-737F-7424-5961ACA25E07}"/>
              </a:ext>
            </a:extLst>
          </p:cNvPr>
          <p:cNvSpPr txBox="1"/>
          <p:nvPr/>
        </p:nvSpPr>
        <p:spPr>
          <a:xfrm>
            <a:off x="611560" y="1340768"/>
            <a:ext cx="853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 用于操作二进制数。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75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2992B0-2ECF-F3EF-2FCD-9CE2B76EC31B}"/>
              </a:ext>
            </a:extLst>
          </p:cNvPr>
          <p:cNvSpPr txBox="1"/>
          <p:nvPr/>
        </p:nvSpPr>
        <p:spPr>
          <a:xfrm>
            <a:off x="1475656" y="116632"/>
            <a:ext cx="65527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位运算例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E06FCB-46A0-CFE4-BD8C-CFAE2A90C494}"/>
              </a:ext>
            </a:extLst>
          </p:cNvPr>
          <p:cNvSpPr txBox="1"/>
          <p:nvPr/>
        </p:nvSpPr>
        <p:spPr>
          <a:xfrm>
            <a:off x="534937" y="119229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例：</a:t>
            </a:r>
            <a:r>
              <a:rPr lang="en-US" altLang="zh-CN" sz="2800" b="0" i="0" dirty="0">
                <a:latin typeface="+mn-ea"/>
                <a:ea typeface="+mn-ea"/>
              </a:rPr>
              <a:t>60</a:t>
            </a:r>
            <a:r>
              <a:rPr lang="zh-CN" altLang="en-US" sz="2800" b="0" i="0" dirty="0">
                <a:latin typeface="+mn-ea"/>
                <a:ea typeface="+mn-ea"/>
              </a:rPr>
              <a:t>与</a:t>
            </a:r>
            <a:r>
              <a:rPr lang="en-US" altLang="zh-CN" sz="2800" b="0" i="0" dirty="0">
                <a:latin typeface="+mn-ea"/>
                <a:ea typeface="+mn-ea"/>
              </a:rPr>
              <a:t>13</a:t>
            </a:r>
            <a:r>
              <a:rPr lang="zh-CN" altLang="en-US" sz="2800" b="0" i="0" dirty="0">
                <a:latin typeface="+mn-ea"/>
                <a:ea typeface="+mn-ea"/>
              </a:rPr>
              <a:t>的按位与运算。其它同理，只列结果。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0FEC874-A80D-B055-A489-CFFC7DBF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71" y="3260234"/>
            <a:ext cx="2731670" cy="333711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D8714C4-9CF6-3756-11C0-47A055D66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257" y="3260234"/>
            <a:ext cx="2304256" cy="333711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D6854DD-BC16-5C7F-9035-9C4808003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92" y="3228175"/>
            <a:ext cx="2304256" cy="3401236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0E8F6B81-93A3-2FE2-4EE7-1CC0D0C6F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37" y="1754813"/>
            <a:ext cx="8848897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60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10b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}\n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&amp;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9b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}\n{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-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"*10}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\n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={60 &amp; 13: 9b}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\n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60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10d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}\n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&amp;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9d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}\n{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-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"*10}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\n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={60 &amp; 13: 9d}"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915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2992B0-2ECF-F3EF-2FCD-9CE2B76EC31B}"/>
              </a:ext>
            </a:extLst>
          </p:cNvPr>
          <p:cNvSpPr txBox="1"/>
          <p:nvPr/>
        </p:nvSpPr>
        <p:spPr>
          <a:xfrm>
            <a:off x="1475656" y="116632"/>
            <a:ext cx="65527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位运算例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E06FCB-46A0-CFE4-BD8C-CFAE2A90C494}"/>
              </a:ext>
            </a:extLst>
          </p:cNvPr>
          <p:cNvSpPr txBox="1"/>
          <p:nvPr/>
        </p:nvSpPr>
        <p:spPr>
          <a:xfrm>
            <a:off x="534937" y="119229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例：</a:t>
            </a:r>
            <a:r>
              <a:rPr lang="en-US" altLang="zh-CN" sz="2800" b="0" i="0" dirty="0">
                <a:latin typeface="+mn-ea"/>
                <a:ea typeface="+mn-ea"/>
              </a:rPr>
              <a:t>60</a:t>
            </a:r>
            <a:r>
              <a:rPr lang="zh-CN" altLang="en-US" sz="2800" b="0" i="0" dirty="0">
                <a:latin typeface="+mn-ea"/>
                <a:ea typeface="+mn-ea"/>
              </a:rPr>
              <a:t>按位取反运算。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00FFB7A-279D-B6CF-1844-044D71138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37" y="1715518"/>
            <a:ext cx="7151317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f"~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60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032b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}\n{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-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"*33}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\n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={~60: 32b}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\n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f"~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60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32d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}\n{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-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"*33}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\n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={~60: 32d}"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CF096A7-ACE0-4076-EFA9-B4D74E04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10" y="3069188"/>
            <a:ext cx="6448054" cy="3548695"/>
          </a:xfrm>
          <a:prstGeom prst="rect">
            <a:avLst/>
          </a:prstGeom>
        </p:spPr>
      </p:pic>
      <p:sp>
        <p:nvSpPr>
          <p:cNvPr id="21" name="对话气泡: 圆角矩形 20">
            <a:extLst>
              <a:ext uri="{FF2B5EF4-FFF2-40B4-BE49-F238E27FC236}">
                <a16:creationId xmlns:a16="http://schemas.microsoft.com/office/drawing/2014/main" id="{27567DB7-E389-705A-483D-DE8976D42CD9}"/>
              </a:ext>
            </a:extLst>
          </p:cNvPr>
          <p:cNvSpPr/>
          <p:nvPr/>
        </p:nvSpPr>
        <p:spPr bwMode="auto">
          <a:xfrm>
            <a:off x="4355976" y="4904120"/>
            <a:ext cx="4464496" cy="476726"/>
          </a:xfrm>
          <a:prstGeom prst="wedgeRoundRectCallout">
            <a:avLst>
              <a:gd name="adj1" fmla="val -12974"/>
              <a:gd name="adj2" fmla="val -13251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/>
              <a:t>按位取反后补码对应的原码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356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2992B0-2ECF-F3EF-2FCD-9CE2B76EC31B}"/>
              </a:ext>
            </a:extLst>
          </p:cNvPr>
          <p:cNvSpPr txBox="1"/>
          <p:nvPr/>
        </p:nvSpPr>
        <p:spPr>
          <a:xfrm>
            <a:off x="1475656" y="116632"/>
            <a:ext cx="65527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位运算例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E06FCB-46A0-CFE4-BD8C-CFAE2A90C494}"/>
              </a:ext>
            </a:extLst>
          </p:cNvPr>
          <p:cNvSpPr txBox="1"/>
          <p:nvPr/>
        </p:nvSpPr>
        <p:spPr>
          <a:xfrm>
            <a:off x="534937" y="119229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例：</a:t>
            </a:r>
            <a:r>
              <a:rPr lang="en-US" altLang="zh-CN" sz="2800" b="0" i="0" dirty="0">
                <a:latin typeface="+mn-ea"/>
                <a:ea typeface="+mn-ea"/>
              </a:rPr>
              <a:t>6</a:t>
            </a:r>
            <a:r>
              <a:rPr lang="zh-CN" altLang="en-US" sz="2800" b="0" i="0" dirty="0">
                <a:latin typeface="+mn-ea"/>
                <a:ea typeface="+mn-ea"/>
              </a:rPr>
              <a:t>左移</a:t>
            </a:r>
            <a:r>
              <a:rPr lang="en-US" altLang="zh-CN" sz="2800" b="0" i="0" dirty="0">
                <a:latin typeface="+mn-ea"/>
                <a:ea typeface="+mn-ea"/>
              </a:rPr>
              <a:t>2</a:t>
            </a:r>
            <a:r>
              <a:rPr lang="zh-CN" altLang="en-US" sz="2800" b="0" i="0" dirty="0">
                <a:latin typeface="+mn-ea"/>
                <a:ea typeface="+mn-ea"/>
              </a:rPr>
              <a:t>位、右移</a:t>
            </a:r>
            <a:r>
              <a:rPr lang="en-US" altLang="zh-CN" sz="2800" b="0" i="0" dirty="0">
                <a:latin typeface="+mn-ea"/>
                <a:ea typeface="+mn-ea"/>
              </a:rPr>
              <a:t>2</a:t>
            </a:r>
            <a:r>
              <a:rPr lang="zh-CN" altLang="en-US" sz="2800" b="0" i="0" dirty="0">
                <a:latin typeface="+mn-ea"/>
                <a:ea typeface="+mn-ea"/>
              </a:rPr>
              <a:t>位运算。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540750-593B-0759-238F-916C87499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37" y="1715518"/>
            <a:ext cx="6513322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60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15b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}\n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&lt;&lt;2 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60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&lt;&lt;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10b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60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15d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}\n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&lt;&lt;2 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60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&lt;&lt;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10d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}\n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60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15b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}\n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&gt;&gt;2 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60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&gt;&gt;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10b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60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15d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}\n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&gt;&gt;2 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60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&gt;&gt;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10d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79B841-7EEC-597E-1CBA-61434FE0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29" y="3700518"/>
            <a:ext cx="4034771" cy="30289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D2668FA-164D-0861-1781-1E917A5A2082}"/>
              </a:ext>
            </a:extLst>
          </p:cNvPr>
          <p:cNvSpPr txBox="1"/>
          <p:nvPr/>
        </p:nvSpPr>
        <p:spPr>
          <a:xfrm>
            <a:off x="5076056" y="4437112"/>
            <a:ext cx="3386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左移</a:t>
            </a:r>
            <a:r>
              <a:rPr lang="en-US" altLang="zh-CN" sz="2800" b="0" i="0" dirty="0">
                <a:latin typeface="+mn-ea"/>
                <a:ea typeface="+mn-ea"/>
              </a:rPr>
              <a:t>n</a:t>
            </a:r>
            <a:r>
              <a:rPr lang="zh-CN" altLang="en-US" sz="2800" b="0" i="0" dirty="0">
                <a:latin typeface="+mn-ea"/>
                <a:ea typeface="+mn-ea"/>
              </a:rPr>
              <a:t>位：乘</a:t>
            </a:r>
            <a:r>
              <a:rPr lang="en-US" altLang="zh-CN" sz="2800" b="0" i="0" dirty="0">
                <a:latin typeface="+mn-ea"/>
                <a:ea typeface="+mn-ea"/>
              </a:rPr>
              <a:t>2**n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3C3F0B-E8E9-EAEF-FD63-789F3B19BE7E}"/>
              </a:ext>
            </a:extLst>
          </p:cNvPr>
          <p:cNvSpPr txBox="1"/>
          <p:nvPr/>
        </p:nvSpPr>
        <p:spPr>
          <a:xfrm>
            <a:off x="5076055" y="5991384"/>
            <a:ext cx="3386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右移</a:t>
            </a:r>
            <a:r>
              <a:rPr lang="en-US" altLang="zh-CN" sz="2800" b="0" i="0" dirty="0">
                <a:latin typeface="+mn-ea"/>
                <a:ea typeface="+mn-ea"/>
              </a:rPr>
              <a:t>n</a:t>
            </a:r>
            <a:r>
              <a:rPr lang="zh-CN" altLang="en-US" sz="2800" b="0" i="0" dirty="0">
                <a:latin typeface="+mn-ea"/>
                <a:ea typeface="+mn-ea"/>
              </a:rPr>
              <a:t>位：除</a:t>
            </a:r>
            <a:r>
              <a:rPr lang="en-US" altLang="zh-CN" sz="2800" b="0" i="0" dirty="0">
                <a:latin typeface="+mn-ea"/>
                <a:ea typeface="+mn-ea"/>
              </a:rPr>
              <a:t>2**n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487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340768"/>
            <a:ext cx="8137525" cy="3240360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endParaRPr lang="en-US" altLang="zh-CN" dirty="0"/>
          </a:p>
          <a:p>
            <a:pPr eaLnBrk="1" hangingPunct="1">
              <a:defRPr/>
            </a:pPr>
            <a:endParaRPr lang="zh-CN" altLang="zh-CN" dirty="0"/>
          </a:p>
          <a:p>
            <a:pPr eaLnBrk="1" hangingPunct="1">
              <a:defRPr/>
            </a:pPr>
            <a:endParaRPr lang="en-US" altLang="zh-CN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8783DEE-319E-4D8F-B53E-0F9D3C423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107950"/>
            <a:ext cx="268763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学习目标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261A8AA-ACD1-61F8-3BAE-BB4505F2F1FD}"/>
              </a:ext>
            </a:extLst>
          </p:cNvPr>
          <p:cNvGrpSpPr/>
          <p:nvPr/>
        </p:nvGrpSpPr>
        <p:grpSpPr bwMode="auto">
          <a:xfrm>
            <a:off x="589724" y="1340768"/>
            <a:ext cx="5671745" cy="954107"/>
            <a:chOff x="2986688" y="775290"/>
            <a:chExt cx="5668893" cy="954246"/>
          </a:xfrm>
        </p:grpSpPr>
        <p:sp>
          <p:nvSpPr>
            <p:cNvPr id="3" name="文本框 66">
              <a:extLst>
                <a:ext uri="{FF2B5EF4-FFF2-40B4-BE49-F238E27FC236}">
                  <a16:creationId xmlns:a16="http://schemas.microsoft.com/office/drawing/2014/main" id="{F50CB693-97D6-CAD8-5015-6D7080419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688" y="775290"/>
              <a:ext cx="5668893" cy="954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457200" indent="-457200">
                <a:buClr>
                  <a:srgbClr val="FF0000"/>
                </a:buClr>
                <a:buFont typeface="Wingdings" panose="05000000000000000000" pitchFamily="2" charset="2"/>
                <a:buChar char="p"/>
                <a:defRPr/>
              </a:pPr>
              <a:r>
                <a:rPr lang="zh-CN" altLang="en-US" sz="2800" b="0" i="0" dirty="0">
                  <a:latin typeface="+mn-ea"/>
                  <a:ea typeface="+mn-ea"/>
                  <a:cs typeface="+mn-ea"/>
                  <a:sym typeface="+mn-lt"/>
                </a:rPr>
                <a:t>了解</a:t>
              </a:r>
              <a:r>
                <a:rPr lang="en-US" altLang="zh-CN" sz="2800" b="0" i="0" dirty="0">
                  <a:latin typeface="+mn-ea"/>
                  <a:ea typeface="+mn-ea"/>
                  <a:cs typeface="+mn-ea"/>
                  <a:sym typeface="+mn-lt"/>
                </a:rPr>
                <a:t>Python</a:t>
              </a:r>
              <a:r>
                <a:rPr lang="zh-CN" altLang="en-US" sz="2800" b="0" i="0" dirty="0">
                  <a:latin typeface="+mn-ea"/>
                  <a:ea typeface="+mn-ea"/>
                  <a:cs typeface="+mn-ea"/>
                  <a:sym typeface="+mn-lt"/>
                </a:rPr>
                <a:t>表达式与语句的区别</a:t>
              </a:r>
            </a:p>
            <a:p>
              <a:pPr marL="457200" indent="-457200">
                <a:buClr>
                  <a:srgbClr val="FF0000"/>
                </a:buClr>
                <a:buFont typeface="Wingdings" panose="05000000000000000000" pitchFamily="2" charset="2"/>
                <a:buChar char="p"/>
                <a:defRPr/>
              </a:pPr>
              <a:endParaRPr lang="zh-CN" altLang="en-US" sz="2800" b="0" i="0" dirty="0"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" name="任意多边形 8">
              <a:extLst>
                <a:ext uri="{FF2B5EF4-FFF2-40B4-BE49-F238E27FC236}">
                  <a16:creationId xmlns:a16="http://schemas.microsoft.com/office/drawing/2014/main" id="{95B82926-5D84-74BA-7087-78F557F5596A}"/>
                </a:ext>
              </a:extLst>
            </p:cNvPr>
            <p:cNvSpPr/>
            <p:nvPr/>
          </p:nvSpPr>
          <p:spPr>
            <a:xfrm>
              <a:off x="3083475" y="1286573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 algn="ctr">
                <a:buFont typeface="Wingdings" panose="05000000000000000000" pitchFamily="2" charset="2"/>
                <a:buChar char="p"/>
                <a:defRPr/>
              </a:pPr>
              <a:endParaRPr lang="zh-CN" altLang="en-US" sz="2800" b="0" i="0">
                <a:solidFill>
                  <a:srgbClr val="0070BA"/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CF20882-26BA-655E-5770-AC80E1C35726}"/>
              </a:ext>
            </a:extLst>
          </p:cNvPr>
          <p:cNvGrpSpPr/>
          <p:nvPr/>
        </p:nvGrpSpPr>
        <p:grpSpPr bwMode="auto">
          <a:xfrm>
            <a:off x="589723" y="2163533"/>
            <a:ext cx="4660250" cy="523220"/>
            <a:chOff x="2986688" y="775290"/>
            <a:chExt cx="4657910" cy="523296"/>
          </a:xfrm>
        </p:grpSpPr>
        <p:sp>
          <p:nvSpPr>
            <p:cNvPr id="7" name="文本框 66">
              <a:extLst>
                <a:ext uri="{FF2B5EF4-FFF2-40B4-BE49-F238E27FC236}">
                  <a16:creationId xmlns:a16="http://schemas.microsoft.com/office/drawing/2014/main" id="{A464F96D-022C-70CF-145D-5D8F17371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688" y="775290"/>
              <a:ext cx="4657910" cy="52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342900" indent="-342900">
                <a:buClr>
                  <a:srgbClr val="FF0000"/>
                </a:buClr>
                <a:buFont typeface="Wingdings" panose="05000000000000000000" pitchFamily="2" charset="2"/>
                <a:buChar char="p"/>
                <a:defRPr/>
              </a:pPr>
              <a:r>
                <a:rPr lang="en-US" altLang="zh-CN" sz="2800" b="0" i="0" dirty="0">
                  <a:latin typeface="+mn-ea"/>
                  <a:ea typeface="+mn-ea"/>
                  <a:cs typeface="+mn-ea"/>
                  <a:sym typeface="+mn-lt"/>
                </a:rPr>
                <a:t> </a:t>
              </a:r>
              <a:r>
                <a:rPr lang="zh-CN" altLang="en-US" sz="2800" b="0" i="0" dirty="0">
                  <a:latin typeface="+mn-ea"/>
                  <a:ea typeface="+mn-ea"/>
                  <a:cs typeface="+mn-ea"/>
                  <a:sym typeface="+mn-lt"/>
                </a:rPr>
                <a:t>掌握常用运算符的使用；</a:t>
              </a:r>
            </a:p>
          </p:txBody>
        </p:sp>
        <p:sp>
          <p:nvSpPr>
            <p:cNvPr id="8" name="任意多边形 8">
              <a:extLst>
                <a:ext uri="{FF2B5EF4-FFF2-40B4-BE49-F238E27FC236}">
                  <a16:creationId xmlns:a16="http://schemas.microsoft.com/office/drawing/2014/main" id="{FC5C6BBA-0938-12AA-F286-1D9E7ACD2062}"/>
                </a:ext>
              </a:extLst>
            </p:cNvPr>
            <p:cNvSpPr/>
            <p:nvPr/>
          </p:nvSpPr>
          <p:spPr>
            <a:xfrm>
              <a:off x="3083475" y="1286573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 algn="ctr">
                <a:buFont typeface="Wingdings" panose="05000000000000000000" pitchFamily="2" charset="2"/>
                <a:buChar char="p"/>
                <a:defRPr/>
              </a:pPr>
              <a:endParaRPr lang="zh-CN" altLang="en-US" sz="2800" b="0" i="0">
                <a:solidFill>
                  <a:srgbClr val="0070BA"/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0CB1D49-2F27-85BC-1219-7F4C25920141}"/>
              </a:ext>
            </a:extLst>
          </p:cNvPr>
          <p:cNvGrpSpPr/>
          <p:nvPr/>
        </p:nvGrpSpPr>
        <p:grpSpPr bwMode="auto">
          <a:xfrm>
            <a:off x="589723" y="2986298"/>
            <a:ext cx="4301177" cy="523220"/>
            <a:chOff x="2986688" y="775290"/>
            <a:chExt cx="4299017" cy="523296"/>
          </a:xfrm>
        </p:grpSpPr>
        <p:sp>
          <p:nvSpPr>
            <p:cNvPr id="10" name="文本框 66">
              <a:extLst>
                <a:ext uri="{FF2B5EF4-FFF2-40B4-BE49-F238E27FC236}">
                  <a16:creationId xmlns:a16="http://schemas.microsoft.com/office/drawing/2014/main" id="{D38DB19F-BE7D-097F-549F-978A744E4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688" y="775290"/>
              <a:ext cx="4299017" cy="52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342900" indent="-342900">
                <a:buClr>
                  <a:srgbClr val="FF0000"/>
                </a:buClr>
                <a:buFont typeface="Wingdings" panose="05000000000000000000" pitchFamily="2" charset="2"/>
                <a:buChar char="p"/>
                <a:defRPr/>
              </a:pPr>
              <a:r>
                <a:rPr lang="zh-CN" altLang="en-US" sz="2800" b="0" i="0" dirty="0">
                  <a:latin typeface="+mn-ea"/>
                  <a:ea typeface="+mn-ea"/>
                  <a:cs typeface="+mn-ea"/>
                  <a:sym typeface="+mn-lt"/>
                </a:rPr>
                <a:t> 了解运算符的优先级。</a:t>
              </a:r>
            </a:p>
          </p:txBody>
        </p:sp>
        <p:sp>
          <p:nvSpPr>
            <p:cNvPr id="11" name="任意多边形 8">
              <a:extLst>
                <a:ext uri="{FF2B5EF4-FFF2-40B4-BE49-F238E27FC236}">
                  <a16:creationId xmlns:a16="http://schemas.microsoft.com/office/drawing/2014/main" id="{A0C3DA62-AD14-912D-B51E-F83EF5913FC3}"/>
                </a:ext>
              </a:extLst>
            </p:cNvPr>
            <p:cNvSpPr/>
            <p:nvPr/>
          </p:nvSpPr>
          <p:spPr>
            <a:xfrm>
              <a:off x="3083475" y="1286573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 algn="ctr">
                <a:buFont typeface="Wingdings" panose="05000000000000000000" pitchFamily="2" charset="2"/>
                <a:buChar char="p"/>
                <a:defRPr/>
              </a:pPr>
              <a:endParaRPr lang="zh-CN" altLang="en-US" sz="2800" b="0" i="0">
                <a:solidFill>
                  <a:srgbClr val="0070BA"/>
                </a:solidFill>
                <a:latin typeface="+mn-ea"/>
                <a:cs typeface="+mn-ea"/>
                <a:sym typeface="+mn-lt"/>
              </a:endParaRPr>
            </a:p>
          </p:txBody>
        </p:sp>
      </p:grpSp>
      <p:sp>
        <p:nvSpPr>
          <p:cNvPr id="14" name="任意多边形 8">
            <a:extLst>
              <a:ext uri="{FF2B5EF4-FFF2-40B4-BE49-F238E27FC236}">
                <a16:creationId xmlns:a16="http://schemas.microsoft.com/office/drawing/2014/main" id="{DC3514FB-680A-1477-8AA5-3A018DA3DB14}"/>
              </a:ext>
            </a:extLst>
          </p:cNvPr>
          <p:cNvSpPr/>
          <p:nvPr/>
        </p:nvSpPr>
        <p:spPr bwMode="auto">
          <a:xfrm>
            <a:off x="686554" y="4320459"/>
            <a:ext cx="287337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Wingdings" panose="05000000000000000000" pitchFamily="2" charset="2"/>
              <a:buChar char="p"/>
              <a:defRPr/>
            </a:pPr>
            <a:endParaRPr lang="zh-CN" altLang="en-US" sz="2800" b="0" i="0">
              <a:solidFill>
                <a:srgbClr val="0070BA"/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2992B0-2ECF-F3EF-2FCD-9CE2B76EC31B}"/>
              </a:ext>
            </a:extLst>
          </p:cNvPr>
          <p:cNvSpPr txBox="1"/>
          <p:nvPr/>
        </p:nvSpPr>
        <p:spPr>
          <a:xfrm>
            <a:off x="1475656" y="116632"/>
            <a:ext cx="65527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3.6 </a:t>
            </a: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身份运算符</a:t>
            </a:r>
          </a:p>
        </p:txBody>
      </p:sp>
      <p:graphicFrame>
        <p:nvGraphicFramePr>
          <p:cNvPr id="2" name="表格 8">
            <a:extLst>
              <a:ext uri="{FF2B5EF4-FFF2-40B4-BE49-F238E27FC236}">
                <a16:creationId xmlns:a16="http://schemas.microsoft.com/office/drawing/2014/main" id="{4871E624-DCA3-556C-FCC7-123D1B7CE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169094"/>
              </p:ext>
            </p:extLst>
          </p:nvPr>
        </p:nvGraphicFramePr>
        <p:xfrm>
          <a:off x="589390" y="1988840"/>
          <a:ext cx="8280921" cy="2632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82912620"/>
                    </a:ext>
                  </a:extLst>
                </a:gridCol>
                <a:gridCol w="4414658">
                  <a:extLst>
                    <a:ext uri="{9D8B030D-6E8A-4147-A177-3AD203B41FA5}">
                      <a16:colId xmlns:a16="http://schemas.microsoft.com/office/drawing/2014/main" val="611512721"/>
                    </a:ext>
                  </a:extLst>
                </a:gridCol>
                <a:gridCol w="2210079">
                  <a:extLst>
                    <a:ext uri="{9D8B030D-6E8A-4147-A177-3AD203B41FA5}">
                      <a16:colId xmlns:a16="http://schemas.microsoft.com/office/drawing/2014/main" val="3551780181"/>
                    </a:ext>
                  </a:extLst>
                </a:gridCol>
              </a:tblGrid>
              <a:tr h="53105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b="1" kern="100" dirty="0">
                          <a:effectLst/>
                        </a:rPr>
                        <a:t>运算符</a:t>
                      </a:r>
                      <a:endParaRPr lang="zh-CN" sz="2800" b="1" kern="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b="1" kern="100">
                          <a:effectLst/>
                        </a:rPr>
                        <a:t>描述</a:t>
                      </a:r>
                      <a:endParaRPr lang="zh-CN" sz="2800" b="1" kern="1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altLang="en-US" sz="2800" b="1" kern="100" dirty="0">
                          <a:effectLst/>
                        </a:rPr>
                        <a:t>示</a:t>
                      </a:r>
                      <a:r>
                        <a:rPr lang="zh-CN" sz="2800" b="1" kern="100" dirty="0">
                          <a:effectLst/>
                        </a:rPr>
                        <a:t>例</a:t>
                      </a:r>
                      <a:endParaRPr lang="zh-CN" sz="2800" b="1" kern="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359112431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 dirty="0">
                          <a:effectLst/>
                        </a:rPr>
                        <a:t>is</a:t>
                      </a:r>
                      <a:endParaRPr lang="zh-CN" sz="2800" kern="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marL="0" indent="447675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 dirty="0">
                          <a:effectLst/>
                        </a:rPr>
                        <a:t>如果两个操作变量是同一对象，则返回</a:t>
                      </a:r>
                      <a:r>
                        <a:rPr lang="en-US" sz="2800" kern="100" dirty="0">
                          <a:effectLst/>
                        </a:rPr>
                        <a:t>True</a:t>
                      </a:r>
                      <a:endParaRPr lang="zh-CN" sz="2800" kern="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>
                          <a:effectLst/>
                        </a:rPr>
                        <a:t>x is y</a:t>
                      </a:r>
                      <a:endParaRPr lang="zh-CN" sz="2800" kern="1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4233675853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>
                          <a:effectLst/>
                        </a:rPr>
                        <a:t>is not</a:t>
                      </a:r>
                      <a:endParaRPr lang="zh-CN" sz="2800" kern="1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marL="0" indent="447675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 dirty="0">
                          <a:effectLst/>
                        </a:rPr>
                        <a:t>如果两个操作变量不是同一对象，则返回</a:t>
                      </a:r>
                      <a:r>
                        <a:rPr lang="en-US" sz="2800" kern="100" dirty="0">
                          <a:effectLst/>
                        </a:rPr>
                        <a:t>True</a:t>
                      </a:r>
                      <a:endParaRPr lang="zh-CN" sz="2800" kern="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 dirty="0">
                          <a:effectLst/>
                        </a:rPr>
                        <a:t>x is not y</a:t>
                      </a:r>
                      <a:endParaRPr lang="zh-CN" sz="2800" kern="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19249038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185A7CA-66C0-737F-7424-5961ACA25E07}"/>
              </a:ext>
            </a:extLst>
          </p:cNvPr>
          <p:cNvSpPr txBox="1"/>
          <p:nvPr/>
        </p:nvSpPr>
        <p:spPr>
          <a:xfrm>
            <a:off x="611560" y="1340768"/>
            <a:ext cx="853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 用于比较对象是否为具有相同内存地址的相同对象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806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FEABE935-CE1B-4FA1-F2CC-A651F9811BF5}"/>
              </a:ext>
            </a:extLst>
          </p:cNvPr>
          <p:cNvSpPr txBox="1"/>
          <p:nvPr/>
        </p:nvSpPr>
        <p:spPr>
          <a:xfrm>
            <a:off x="611560" y="1340768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例：</a:t>
            </a:r>
            <a:r>
              <a:rPr lang="zh-CN" altLang="en-US" sz="2800" b="0" i="0" dirty="0">
                <a:latin typeface="+mn-ea"/>
                <a:ea typeface="+mn-ea"/>
              </a:rPr>
              <a:t>运行下列代码，理解身份运算符与值相等的不同。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3F80D3-5C8A-7BF8-A7FA-5A2BE31281C0}"/>
              </a:ext>
            </a:extLst>
          </p:cNvPr>
          <p:cNvSpPr txBox="1"/>
          <p:nvPr/>
        </p:nvSpPr>
        <p:spPr>
          <a:xfrm>
            <a:off x="1475656" y="116632"/>
            <a:ext cx="65527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3.6 </a:t>
            </a: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身份运算符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545230-2E8F-D7D5-52AC-1158423F0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988840"/>
            <a:ext cx="738214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a 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; b 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    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整数，不可变数据类型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f"a is b: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a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is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b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, a is not b: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a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is not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b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 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"abc"        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字符串，不可变数据类型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s1 = s[:]; s2 = s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f"s1 is s: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s1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is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, s1 is not s: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s1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is not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f"s2 is s: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s2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is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, s2 is not s: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s2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is not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 = [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               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列表，可变数据类型，不用理解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l1 = l[:]; l2 = l         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理解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l1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和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l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，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l2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和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l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是否相同对象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(l, l1, l2)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f"l1 is l: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l1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is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, l1 is not l: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l1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is not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f"l2 is l: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l2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is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, l2 is not l: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l2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is not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id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(l),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id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(l1),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id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(l2))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72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FEABE935-CE1B-4FA1-F2CC-A651F9811BF5}"/>
              </a:ext>
            </a:extLst>
          </p:cNvPr>
          <p:cNvSpPr txBox="1"/>
          <p:nvPr/>
        </p:nvSpPr>
        <p:spPr>
          <a:xfrm>
            <a:off x="611560" y="1340768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例：</a:t>
            </a:r>
            <a:r>
              <a:rPr lang="zh-CN" altLang="en-US" sz="2800" b="0" i="0" dirty="0">
                <a:latin typeface="+mn-ea"/>
                <a:ea typeface="+mn-ea"/>
              </a:rPr>
              <a:t>运行下列代码，理解身份运算符与值相等的不同。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3F80D3-5C8A-7BF8-A7FA-5A2BE31281C0}"/>
              </a:ext>
            </a:extLst>
          </p:cNvPr>
          <p:cNvSpPr txBox="1"/>
          <p:nvPr/>
        </p:nvSpPr>
        <p:spPr>
          <a:xfrm>
            <a:off x="1475656" y="116632"/>
            <a:ext cx="65527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3.6 </a:t>
            </a: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身份运算符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F27F14-A976-936A-8FD2-4BD201731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18682"/>
            <a:ext cx="8064896" cy="38466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960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2992B0-2ECF-F3EF-2FCD-9CE2B76EC31B}"/>
              </a:ext>
            </a:extLst>
          </p:cNvPr>
          <p:cNvSpPr txBox="1"/>
          <p:nvPr/>
        </p:nvSpPr>
        <p:spPr>
          <a:xfrm>
            <a:off x="1475656" y="116632"/>
            <a:ext cx="65527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3.7 </a:t>
            </a: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成员身份运算符</a:t>
            </a:r>
          </a:p>
        </p:txBody>
      </p:sp>
      <p:graphicFrame>
        <p:nvGraphicFramePr>
          <p:cNvPr id="2" name="表格 8">
            <a:extLst>
              <a:ext uri="{FF2B5EF4-FFF2-40B4-BE49-F238E27FC236}">
                <a16:creationId xmlns:a16="http://schemas.microsoft.com/office/drawing/2014/main" id="{4871E624-DCA3-556C-FCC7-123D1B7CE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077283"/>
              </p:ext>
            </p:extLst>
          </p:nvPr>
        </p:nvGraphicFramePr>
        <p:xfrm>
          <a:off x="589390" y="1988840"/>
          <a:ext cx="8280921" cy="36609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82912620"/>
                    </a:ext>
                  </a:extLst>
                </a:gridCol>
                <a:gridCol w="4414658">
                  <a:extLst>
                    <a:ext uri="{9D8B030D-6E8A-4147-A177-3AD203B41FA5}">
                      <a16:colId xmlns:a16="http://schemas.microsoft.com/office/drawing/2014/main" val="611512721"/>
                    </a:ext>
                  </a:extLst>
                </a:gridCol>
                <a:gridCol w="2210079">
                  <a:extLst>
                    <a:ext uri="{9D8B030D-6E8A-4147-A177-3AD203B41FA5}">
                      <a16:colId xmlns:a16="http://schemas.microsoft.com/office/drawing/2014/main" val="3551780181"/>
                    </a:ext>
                  </a:extLst>
                </a:gridCol>
              </a:tblGrid>
              <a:tr h="53105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b="1" kern="100" dirty="0">
                          <a:effectLst/>
                          <a:latin typeface="+mn-ea"/>
                          <a:ea typeface="+mn-ea"/>
                        </a:rPr>
                        <a:t>运算符</a:t>
                      </a:r>
                      <a:endParaRPr lang="zh-CN" sz="2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b="1" kern="100">
                          <a:effectLst/>
                          <a:latin typeface="+mn-ea"/>
                          <a:ea typeface="+mn-ea"/>
                        </a:rPr>
                        <a:t>描述</a:t>
                      </a:r>
                      <a:endParaRPr lang="zh-CN" sz="28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b="1" kern="100" dirty="0">
                          <a:effectLst/>
                          <a:latin typeface="+mn-ea"/>
                          <a:ea typeface="+mn-ea"/>
                        </a:rPr>
                        <a:t>实例</a:t>
                      </a:r>
                      <a:endParaRPr lang="zh-CN" sz="2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359112431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>
                          <a:effectLst/>
                          <a:latin typeface="+mn-ea"/>
                          <a:ea typeface="+mn-ea"/>
                        </a:rPr>
                        <a:t>in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marL="0" indent="447675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如果一个含有具体值的序列包含在指定的对象中，返回</a:t>
                      </a: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x in y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4233675853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>
                          <a:effectLst/>
                          <a:latin typeface="+mn-ea"/>
                          <a:ea typeface="+mn-ea"/>
                        </a:rPr>
                        <a:t>not in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marL="0" indent="447675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如果一个含有具体值的序列不包含在指定的对象中，返回</a:t>
                      </a: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x not in y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19249038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185A7CA-66C0-737F-7424-5961ACA25E07}"/>
              </a:ext>
            </a:extLst>
          </p:cNvPr>
          <p:cNvSpPr txBox="1"/>
          <p:nvPr/>
        </p:nvSpPr>
        <p:spPr>
          <a:xfrm>
            <a:off x="611560" y="1340768"/>
            <a:ext cx="853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 用于测试一个序列是否在一个对象中。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42914A-B6DA-F7F1-918E-AB0FD1EB396A}"/>
              </a:ext>
            </a:extLst>
          </p:cNvPr>
          <p:cNvSpPr txBox="1"/>
          <p:nvPr/>
        </p:nvSpPr>
        <p:spPr>
          <a:xfrm>
            <a:off x="611560" y="5877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字符串部分已学习</a:t>
            </a:r>
            <a:r>
              <a:rPr lang="en-US" altLang="zh-CN" sz="2800" b="0" i="0" dirty="0">
                <a:latin typeface="+mn-ea"/>
                <a:ea typeface="+mn-ea"/>
              </a:rPr>
              <a:t>in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not in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35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26B26D2-C5E3-1FFC-37D1-440511DB57F9}"/>
              </a:ext>
            </a:extLst>
          </p:cNvPr>
          <p:cNvSpPr txBox="1"/>
          <p:nvPr/>
        </p:nvSpPr>
        <p:spPr>
          <a:xfrm>
            <a:off x="1331640" y="104954"/>
            <a:ext cx="70567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3.8 </a:t>
            </a: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运算符优先级（了解）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02E8A5-13E6-B6D7-085B-91FB48B1ADF9}"/>
              </a:ext>
            </a:extLst>
          </p:cNvPr>
          <p:cNvSpPr txBox="1"/>
          <p:nvPr/>
        </p:nvSpPr>
        <p:spPr>
          <a:xfrm>
            <a:off x="611560" y="1340768"/>
            <a:ext cx="9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latin typeface="+mn-ea"/>
                <a:ea typeface="+mn-ea"/>
              </a:rPr>
              <a:t>Python</a:t>
            </a:r>
            <a:r>
              <a:rPr lang="zh-CN" altLang="en-US" sz="2800" b="0" i="0" dirty="0">
                <a:latin typeface="+mn-ea"/>
                <a:ea typeface="+mn-ea"/>
              </a:rPr>
              <a:t>运算符优先级从高到低如下表所示。多加</a:t>
            </a:r>
            <a:r>
              <a:rPr lang="en-US" altLang="zh-CN" sz="2800" b="0" i="0" dirty="0">
                <a:latin typeface="+mn-ea"/>
                <a:ea typeface="+mn-ea"/>
              </a:rPr>
              <a:t>()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B0C2BE4-2A44-020B-4A2E-F2D8087EC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63227"/>
              </p:ext>
            </p:extLst>
          </p:nvPr>
        </p:nvGraphicFramePr>
        <p:xfrm>
          <a:off x="755576" y="1898701"/>
          <a:ext cx="7848872" cy="44834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1587712877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513817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b="1" kern="100" dirty="0">
                          <a:effectLst/>
                          <a:latin typeface="+mn-ea"/>
                          <a:ea typeface="+mn-ea"/>
                        </a:rPr>
                        <a:t>运算符</a:t>
                      </a:r>
                      <a:endParaRPr lang="zh-CN" sz="2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b="1" kern="100" dirty="0">
                          <a:effectLst/>
                          <a:latin typeface="+mn-ea"/>
                          <a:ea typeface="+mn-ea"/>
                        </a:rPr>
                        <a:t>描述</a:t>
                      </a:r>
                      <a:endParaRPr lang="zh-CN" sz="2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26309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>
                          <a:effectLst/>
                          <a:latin typeface="+mn-ea"/>
                          <a:ea typeface="+mn-ea"/>
                        </a:rPr>
                        <a:t>圆括号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63852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f(</a:t>
                      </a:r>
                      <a:r>
                        <a:rPr lang="en-US" sz="2800" kern="100" dirty="0" err="1">
                          <a:effectLst/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...)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>
                          <a:effectLst/>
                          <a:latin typeface="+mn-ea"/>
                          <a:ea typeface="+mn-ea"/>
                        </a:rPr>
                        <a:t>函数调用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4646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x[</a:t>
                      </a:r>
                      <a:r>
                        <a:rPr lang="en-US" sz="2800" kern="100" dirty="0" err="1">
                          <a:effectLst/>
                          <a:latin typeface="+mn-ea"/>
                          <a:ea typeface="+mn-ea"/>
                        </a:rPr>
                        <a:t>index:index</a:t>
                      </a: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>
                          <a:effectLst/>
                          <a:latin typeface="+mn-ea"/>
                          <a:ea typeface="+mn-ea"/>
                        </a:rPr>
                        <a:t>切片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72951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x[index]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>
                          <a:effectLst/>
                          <a:latin typeface="+mn-ea"/>
                          <a:ea typeface="+mn-ea"/>
                        </a:rPr>
                        <a:t>下标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70454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 dirty="0" err="1">
                          <a:effectLst/>
                          <a:latin typeface="+mn-ea"/>
                          <a:ea typeface="+mn-ea"/>
                        </a:rPr>
                        <a:t>x.attribute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>
                          <a:effectLst/>
                          <a:latin typeface="+mn-ea"/>
                          <a:ea typeface="+mn-ea"/>
                        </a:rPr>
                        <a:t>属性引用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24832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**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乘方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633627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~x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按位取反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3768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+x, -x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正，负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1561072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1822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26B26D2-C5E3-1FFC-37D1-440511DB57F9}"/>
              </a:ext>
            </a:extLst>
          </p:cNvPr>
          <p:cNvSpPr txBox="1"/>
          <p:nvPr/>
        </p:nvSpPr>
        <p:spPr>
          <a:xfrm>
            <a:off x="1475656" y="116632"/>
            <a:ext cx="65527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3.8 </a:t>
            </a: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运算符优先级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B0C2BE4-2A44-020B-4A2E-F2D8087EC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582839"/>
              </p:ext>
            </p:extLst>
          </p:nvPr>
        </p:nvGraphicFramePr>
        <p:xfrm>
          <a:off x="611560" y="1268760"/>
          <a:ext cx="8064896" cy="50789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73483">
                  <a:extLst>
                    <a:ext uri="{9D8B030D-6E8A-4147-A177-3AD203B41FA5}">
                      <a16:colId xmlns:a16="http://schemas.microsoft.com/office/drawing/2014/main" val="1587712877"/>
                    </a:ext>
                  </a:extLst>
                </a:gridCol>
                <a:gridCol w="4291413">
                  <a:extLst>
                    <a:ext uri="{9D8B030D-6E8A-4147-A177-3AD203B41FA5}">
                      <a16:colId xmlns:a16="http://schemas.microsoft.com/office/drawing/2014/main" val="513817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b="1" kern="100" dirty="0">
                          <a:effectLst/>
                          <a:latin typeface="+mn-ea"/>
                          <a:ea typeface="+mn-ea"/>
                        </a:rPr>
                        <a:t>运算符</a:t>
                      </a:r>
                      <a:endParaRPr lang="zh-CN" sz="2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b="1" kern="100" dirty="0">
                          <a:effectLst/>
                          <a:latin typeface="+mn-ea"/>
                          <a:ea typeface="+mn-ea"/>
                        </a:rPr>
                        <a:t>描述</a:t>
                      </a:r>
                      <a:endParaRPr lang="zh-CN" sz="2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26309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>
                          <a:effectLst/>
                          <a:latin typeface="+mn-ea"/>
                          <a:ea typeface="+mn-ea"/>
                        </a:rPr>
                        <a:t>*, /, %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乘，除，取模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63581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+, -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加，减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23101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>
                          <a:effectLst/>
                          <a:latin typeface="+mn-ea"/>
                          <a:ea typeface="+mn-ea"/>
                        </a:rPr>
                        <a:t>&lt;&lt;, &gt;&gt;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>
                          <a:effectLst/>
                          <a:latin typeface="+mn-ea"/>
                          <a:ea typeface="+mn-ea"/>
                        </a:rPr>
                        <a:t>移位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64895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>
                          <a:effectLst/>
                          <a:latin typeface="+mn-ea"/>
                          <a:ea typeface="+mn-ea"/>
                        </a:rPr>
                        <a:t>&amp;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按位与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74476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按位异或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78156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>
                          <a:effectLst/>
                          <a:latin typeface="+mn-ea"/>
                          <a:ea typeface="+mn-ea"/>
                        </a:rPr>
                        <a:t>|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按位或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58021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in, not in, is, is not, &lt;, &lt;=,  &gt;,  &gt;=,&lt;&gt;, !=, ==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比较，关系，身份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17597481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5368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26B26D2-C5E3-1FFC-37D1-440511DB57F9}"/>
              </a:ext>
            </a:extLst>
          </p:cNvPr>
          <p:cNvSpPr txBox="1"/>
          <p:nvPr/>
        </p:nvSpPr>
        <p:spPr>
          <a:xfrm>
            <a:off x="1475656" y="116632"/>
            <a:ext cx="65527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3.8 </a:t>
            </a: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运算符优先级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B0C2BE4-2A44-020B-4A2E-F2D8087EC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710116"/>
              </p:ext>
            </p:extLst>
          </p:nvPr>
        </p:nvGraphicFramePr>
        <p:xfrm>
          <a:off x="647564" y="1340768"/>
          <a:ext cx="7848872" cy="20195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1587712877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513817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b="1" kern="100" dirty="0">
                          <a:effectLst/>
                          <a:latin typeface="+mn-ea"/>
                          <a:ea typeface="+mn-ea"/>
                        </a:rPr>
                        <a:t>运算符</a:t>
                      </a:r>
                      <a:endParaRPr lang="zh-CN" sz="2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b="1" kern="100" dirty="0">
                          <a:effectLst/>
                          <a:latin typeface="+mn-ea"/>
                          <a:ea typeface="+mn-ea"/>
                        </a:rPr>
                        <a:t>描述</a:t>
                      </a:r>
                      <a:endParaRPr lang="zh-CN" sz="2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26309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>
                          <a:effectLst/>
                          <a:latin typeface="+mn-ea"/>
                          <a:ea typeface="+mn-ea"/>
                        </a:rPr>
                        <a:t>not x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逻辑非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05478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and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逻辑与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4035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逻辑或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7488476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3183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9C28C2B-833B-9982-3980-867A070048A7}"/>
              </a:ext>
            </a:extLst>
          </p:cNvPr>
          <p:cNvSpPr txBox="1"/>
          <p:nvPr/>
        </p:nvSpPr>
        <p:spPr>
          <a:xfrm>
            <a:off x="611560" y="1196752"/>
            <a:ext cx="8208912" cy="1930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0" i="0" dirty="0">
                <a:latin typeface="+mn-ea"/>
                <a:ea typeface="+mn-ea"/>
                <a:cs typeface="Times New Roman" panose="02020603050405020304" pitchFamily="18" charset="0"/>
              </a:rPr>
              <a:t>编写一个程序，输入体重、跑步时间、跑步速度，计算并输出跑步距离和消耗的卡路里。消耗卡路里</a:t>
            </a:r>
            <a:r>
              <a:rPr lang="en-US" altLang="zh-CN" sz="2800" b="0" i="0" dirty="0">
                <a:latin typeface="+mn-ea"/>
                <a:ea typeface="+mn-ea"/>
                <a:cs typeface="Times New Roman" panose="02020603050405020304" pitchFamily="18" charset="0"/>
              </a:rPr>
              <a:t>=</a:t>
            </a:r>
            <a:r>
              <a:rPr lang="zh-CN" altLang="en-US" sz="2800" b="0" i="0" dirty="0">
                <a:latin typeface="+mn-ea"/>
                <a:ea typeface="+mn-ea"/>
                <a:cs typeface="Times New Roman" panose="02020603050405020304" pitchFamily="18" charset="0"/>
              </a:rPr>
              <a:t>体重</a:t>
            </a:r>
            <a:r>
              <a:rPr lang="en-US" altLang="zh-CN" sz="2800" b="0" i="0" dirty="0">
                <a:latin typeface="+mn-ea"/>
                <a:ea typeface="+mn-ea"/>
                <a:cs typeface="Times New Roman" panose="02020603050405020304" pitchFamily="18" charset="0"/>
              </a:rPr>
              <a:t>×</a:t>
            </a:r>
            <a:r>
              <a:rPr lang="zh-CN" altLang="en-US" sz="2800" b="0" i="0" dirty="0">
                <a:latin typeface="+mn-ea"/>
                <a:ea typeface="+mn-ea"/>
                <a:cs typeface="Times New Roman" panose="02020603050405020304" pitchFamily="18" charset="0"/>
              </a:rPr>
              <a:t>运动时间</a:t>
            </a:r>
            <a:r>
              <a:rPr lang="en-US" altLang="zh-CN" sz="2800" b="0" i="0" dirty="0">
                <a:latin typeface="+mn-ea"/>
                <a:ea typeface="+mn-ea"/>
                <a:cs typeface="Times New Roman" panose="02020603050405020304" pitchFamily="18" charset="0"/>
              </a:rPr>
              <a:t>×</a:t>
            </a:r>
            <a:r>
              <a:rPr lang="zh-CN" altLang="en-US" sz="2800" b="0" i="0" dirty="0">
                <a:latin typeface="+mn-ea"/>
                <a:ea typeface="+mn-ea"/>
                <a:cs typeface="Times New Roman" panose="02020603050405020304" pitchFamily="18" charset="0"/>
              </a:rPr>
              <a:t>运动系数。系数</a:t>
            </a:r>
            <a:r>
              <a:rPr lang="en-US" altLang="zh-CN" sz="2800" b="0" i="0" dirty="0">
                <a:latin typeface="+mn-ea"/>
                <a:ea typeface="+mn-ea"/>
                <a:cs typeface="Times New Roman" panose="02020603050405020304" pitchFamily="18" charset="0"/>
              </a:rPr>
              <a:t>=30÷</a:t>
            </a:r>
            <a:r>
              <a:rPr lang="zh-CN" altLang="en-US" sz="2800" b="0" i="0" dirty="0">
                <a:latin typeface="+mn-ea"/>
                <a:ea typeface="+mn-ea"/>
                <a:cs typeface="Times New Roman" panose="02020603050405020304" pitchFamily="18" charset="0"/>
              </a:rPr>
              <a:t>速度。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786B7A-98A3-8B52-DB69-A9A117D92C7A}"/>
              </a:ext>
            </a:extLst>
          </p:cNvPr>
          <p:cNvSpPr txBox="1"/>
          <p:nvPr/>
        </p:nvSpPr>
        <p:spPr>
          <a:xfrm>
            <a:off x="1475656" y="116632"/>
            <a:ext cx="65527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3.9 </a:t>
            </a: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项目实践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ADA269-ED24-B877-D1A8-2CC625699D43}"/>
              </a:ext>
            </a:extLst>
          </p:cNvPr>
          <p:cNvSpPr txBox="1"/>
          <p:nvPr/>
        </p:nvSpPr>
        <p:spPr>
          <a:xfrm>
            <a:off x="755576" y="4293096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根据题目，思考代码框架，看书理解代码。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600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26B26D2-C5E3-1FFC-37D1-440511DB57F9}"/>
              </a:ext>
            </a:extLst>
          </p:cNvPr>
          <p:cNvSpPr txBox="1"/>
          <p:nvPr/>
        </p:nvSpPr>
        <p:spPr>
          <a:xfrm>
            <a:off x="1475656" y="116632"/>
            <a:ext cx="65527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补充：函数的理解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E0AE2D-1FE2-CDC1-EC71-3A12A4925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91" y="2351740"/>
            <a:ext cx="7848873" cy="16533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8C4E29D-1386-7F9F-5C2E-EDDF28E7B054}"/>
              </a:ext>
            </a:extLst>
          </p:cNvPr>
          <p:cNvSpPr txBox="1"/>
          <p:nvPr/>
        </p:nvSpPr>
        <p:spPr>
          <a:xfrm>
            <a:off x="683568" y="1268760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查帮助，了解函数的返回值，参数。同数学函数理解。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CCD09C-9516-EB6E-AA25-452A5D41C96B}"/>
              </a:ext>
            </a:extLst>
          </p:cNvPr>
          <p:cNvSpPr txBox="1"/>
          <p:nvPr/>
        </p:nvSpPr>
        <p:spPr>
          <a:xfrm>
            <a:off x="801491" y="4158080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上述帮助文档说明字符串的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lower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方法返回串转小写的字符串结果。</a:t>
            </a: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参数无，计算结果字符串，可对结果继续实施字符串运算。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88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26B26D2-C5E3-1FFC-37D1-440511DB57F9}"/>
              </a:ext>
            </a:extLst>
          </p:cNvPr>
          <p:cNvSpPr txBox="1"/>
          <p:nvPr/>
        </p:nvSpPr>
        <p:spPr>
          <a:xfrm>
            <a:off x="1475656" y="116632"/>
            <a:ext cx="65527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补充：函数的理解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7F9606-AB7A-F920-82DF-784C740C6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340768"/>
            <a:ext cx="7992888" cy="30963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10EA98F-72B1-730E-3B81-A1401DC4F3EF}"/>
              </a:ext>
            </a:extLst>
          </p:cNvPr>
          <p:cNvSpPr txBox="1"/>
          <p:nvPr/>
        </p:nvSpPr>
        <p:spPr>
          <a:xfrm>
            <a:off x="683568" y="4221088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上述帮助文档说明字符串的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strip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方法返回串消除前后空格的字符串结果。</a:t>
            </a: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chars=None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，表示可默认不带参数，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None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，若给出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chars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且非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None, 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消除前后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chars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中的字符。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126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7544" y="1246801"/>
            <a:ext cx="8280920" cy="38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运算符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0" i="0" dirty="0">
                <a:latin typeface="+mn-ea"/>
                <a:ea typeface="+mn-ea"/>
                <a:cs typeface="Times New Roman" panose="02020603050405020304" pitchFamily="18" charset="0"/>
              </a:rPr>
              <a:t>被用于完成对变量和值进行各种操作的符号。例如：</a:t>
            </a:r>
            <a:r>
              <a:rPr lang="en-US" altLang="zh-CN" sz="2800" b="0" i="0" dirty="0">
                <a:latin typeface="+mn-ea"/>
                <a:ea typeface="+mn-ea"/>
                <a:cs typeface="Times New Roman" panose="02020603050405020304" pitchFamily="18" charset="0"/>
              </a:rPr>
              <a:t>+</a:t>
            </a:r>
            <a:r>
              <a:rPr lang="zh-CN" altLang="en-US" sz="2800" b="0" i="0" dirty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800" b="0" i="0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zh-CN" altLang="en-US" sz="2800" b="0" i="0" dirty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800" b="0" i="0" dirty="0">
                <a:latin typeface="+mn-ea"/>
                <a:ea typeface="+mn-ea"/>
                <a:cs typeface="Times New Roman" panose="02020603050405020304" pitchFamily="18" charset="0"/>
              </a:rPr>
              <a:t>*</a:t>
            </a:r>
            <a:r>
              <a:rPr lang="zh-CN" altLang="en-US" sz="2800" b="0" i="0" dirty="0">
                <a:latin typeface="+mn-ea"/>
                <a:ea typeface="+mn-ea"/>
                <a:cs typeface="Times New Roman" panose="02020603050405020304" pitchFamily="18" charset="0"/>
              </a:rPr>
              <a:t>等</a:t>
            </a:r>
            <a:endParaRPr lang="en-US" altLang="zh-CN" sz="2800" b="0" i="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表达式：</a:t>
            </a:r>
            <a:r>
              <a:rPr lang="zh-CN" altLang="zh-CN" sz="2800" b="0" i="0" dirty="0">
                <a:latin typeface="+mn-ea"/>
                <a:ea typeface="+mn-ea"/>
              </a:rPr>
              <a:t>表达式是可以计算的代码片段，由常量、变量和运算符或函数按规则构成，返回运算结果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zh-CN" altLang="zh-CN" sz="2800" b="0" i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2992B0-2ECF-F3EF-2FCD-9CE2B76EC31B}"/>
              </a:ext>
            </a:extLst>
          </p:cNvPr>
          <p:cNvSpPr txBox="1"/>
          <p:nvPr/>
        </p:nvSpPr>
        <p:spPr>
          <a:xfrm>
            <a:off x="2286000" y="116632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运算符与表达式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26B26D2-C5E3-1FFC-37D1-440511DB57F9}"/>
              </a:ext>
            </a:extLst>
          </p:cNvPr>
          <p:cNvSpPr txBox="1"/>
          <p:nvPr/>
        </p:nvSpPr>
        <p:spPr>
          <a:xfrm>
            <a:off x="1475656" y="116632"/>
            <a:ext cx="65527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补充：函数的理解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F8AF15-D40F-E9E8-CDA2-39DBC8BF65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66" t="13195" r="1066" b="13300"/>
          <a:stretch/>
        </p:blipFill>
        <p:spPr>
          <a:xfrm>
            <a:off x="589656" y="2110846"/>
            <a:ext cx="7344816" cy="14820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F3410EB-CE93-266D-F4CB-57AE7D4427B2}"/>
              </a:ext>
            </a:extLst>
          </p:cNvPr>
          <p:cNvSpPr txBox="1"/>
          <p:nvPr/>
        </p:nvSpPr>
        <p:spPr>
          <a:xfrm>
            <a:off x="539552" y="1207100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查看帮助后写简单语句测试用法。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3D1B3E-6D7F-C3BE-EEE3-E42E65636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232331"/>
            <a:ext cx="6984776" cy="17906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509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26B26D2-C5E3-1FFC-37D1-440511DB57F9}"/>
              </a:ext>
            </a:extLst>
          </p:cNvPr>
          <p:cNvSpPr txBox="1"/>
          <p:nvPr/>
        </p:nvSpPr>
        <p:spPr>
          <a:xfrm>
            <a:off x="1378346" y="117926"/>
            <a:ext cx="65527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练习</a:t>
            </a:r>
            <a:r>
              <a:rPr lang="en-US" altLang="zh-CN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2</a:t>
            </a:r>
            <a:endParaRPr lang="zh-CN" altLang="en-US" sz="4400" i="0" dirty="0">
              <a:solidFill>
                <a:schemeClr val="tx2"/>
              </a:solidFill>
              <a:latin typeface="Tahoma" pitchFamily="34" charset="0"/>
              <a:ea typeface="隶书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410EB-CE93-266D-F4CB-57AE7D4427B2}"/>
              </a:ext>
            </a:extLst>
          </p:cNvPr>
          <p:cNvSpPr txBox="1"/>
          <p:nvPr/>
        </p:nvSpPr>
        <p:spPr>
          <a:xfrm>
            <a:off x="539552" y="1207100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输入一个小数，输出整数部分和小数部分。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CC229E-BB68-50E4-165B-8F32FA7A9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916832"/>
            <a:ext cx="8064896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math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*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num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float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"input number:"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(num), num-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(num))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(modf(num)[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]), modf(num)[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516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26B26D2-C5E3-1FFC-37D1-440511DB57F9}"/>
              </a:ext>
            </a:extLst>
          </p:cNvPr>
          <p:cNvSpPr txBox="1"/>
          <p:nvPr/>
        </p:nvSpPr>
        <p:spPr>
          <a:xfrm>
            <a:off x="1378346" y="117926"/>
            <a:ext cx="65527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练习</a:t>
            </a:r>
            <a:r>
              <a:rPr lang="en-US" altLang="zh-CN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3</a:t>
            </a:r>
            <a:endParaRPr lang="zh-CN" altLang="en-US" sz="4400" i="0" dirty="0">
              <a:solidFill>
                <a:schemeClr val="tx2"/>
              </a:solidFill>
              <a:latin typeface="Tahoma" pitchFamily="34" charset="0"/>
              <a:ea typeface="隶书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410EB-CE93-266D-F4CB-57AE7D4427B2}"/>
              </a:ext>
            </a:extLst>
          </p:cNvPr>
          <p:cNvSpPr txBox="1"/>
          <p:nvPr/>
        </p:nvSpPr>
        <p:spPr>
          <a:xfrm>
            <a:off x="539552" y="1207100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四叶玫瑰数是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位数的自幂数。自幂数是指一个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位数，它的每个位上的数字的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次幂之和等于它本身。</a:t>
            </a: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输入一个四位数，判断其是否四叶玫瑰数（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1634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8208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9474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949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2992B0-2ECF-F3EF-2FCD-9CE2B76EC31B}"/>
              </a:ext>
            </a:extLst>
          </p:cNvPr>
          <p:cNvSpPr txBox="1"/>
          <p:nvPr/>
        </p:nvSpPr>
        <p:spPr>
          <a:xfrm>
            <a:off x="2555776" y="116632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3.1 </a:t>
            </a: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算术运算符</a:t>
            </a:r>
          </a:p>
        </p:txBody>
      </p:sp>
      <p:graphicFrame>
        <p:nvGraphicFramePr>
          <p:cNvPr id="2" name="表格 8">
            <a:extLst>
              <a:ext uri="{FF2B5EF4-FFF2-40B4-BE49-F238E27FC236}">
                <a16:creationId xmlns:a16="http://schemas.microsoft.com/office/drawing/2014/main" id="{4871E624-DCA3-556C-FCC7-123D1B7CE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147558"/>
              </p:ext>
            </p:extLst>
          </p:nvPr>
        </p:nvGraphicFramePr>
        <p:xfrm>
          <a:off x="625946" y="1340768"/>
          <a:ext cx="8194527" cy="42484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8632">
                  <a:extLst>
                    <a:ext uri="{9D8B030D-6E8A-4147-A177-3AD203B41FA5}">
                      <a16:colId xmlns:a16="http://schemas.microsoft.com/office/drawing/2014/main" val="382912620"/>
                    </a:ext>
                  </a:extLst>
                </a:gridCol>
                <a:gridCol w="2048632">
                  <a:extLst>
                    <a:ext uri="{9D8B030D-6E8A-4147-A177-3AD203B41FA5}">
                      <a16:colId xmlns:a16="http://schemas.microsoft.com/office/drawing/2014/main" val="611512721"/>
                    </a:ext>
                  </a:extLst>
                </a:gridCol>
                <a:gridCol w="2243018">
                  <a:extLst>
                    <a:ext uri="{9D8B030D-6E8A-4147-A177-3AD203B41FA5}">
                      <a16:colId xmlns:a16="http://schemas.microsoft.com/office/drawing/2014/main" val="3551780181"/>
                    </a:ext>
                  </a:extLst>
                </a:gridCol>
                <a:gridCol w="1854245">
                  <a:extLst>
                    <a:ext uri="{9D8B030D-6E8A-4147-A177-3AD203B41FA5}">
                      <a16:colId xmlns:a16="http://schemas.microsoft.com/office/drawing/2014/main" val="2515789752"/>
                    </a:ext>
                  </a:extLst>
                </a:gridCol>
              </a:tblGrid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示例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运算结果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2431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+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latin typeface="+mn-ea"/>
                          <a:ea typeface="+mn-ea"/>
                        </a:rPr>
                        <a:t>加法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5 + 10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15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40004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-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latin typeface="+mn-ea"/>
                          <a:ea typeface="+mn-ea"/>
                        </a:rPr>
                        <a:t>减法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100 – 5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95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067782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*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latin typeface="+mn-ea"/>
                          <a:ea typeface="+mn-ea"/>
                        </a:rPr>
                        <a:t>乘法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8 * 9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72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85863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/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latin typeface="+mn-ea"/>
                          <a:ea typeface="+mn-ea"/>
                        </a:rPr>
                        <a:t>浮点除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100 / 5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20.0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61319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//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latin typeface="+mn-ea"/>
                          <a:ea typeface="+mn-ea"/>
                        </a:rPr>
                        <a:t>整除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3 // 2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75853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%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latin typeface="+mn-ea"/>
                          <a:ea typeface="+mn-ea"/>
                        </a:rPr>
                        <a:t>模</a:t>
                      </a:r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800" b="0" dirty="0">
                          <a:latin typeface="+mn-ea"/>
                          <a:ea typeface="+mn-ea"/>
                        </a:rPr>
                        <a:t>求余）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9 % 4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90386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**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latin typeface="+mn-ea"/>
                          <a:ea typeface="+mn-ea"/>
                        </a:rPr>
                        <a:t>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2**3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8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6801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862A65B-EBB7-16ED-1A80-90E0135CB8DB}"/>
              </a:ext>
            </a:extLst>
          </p:cNvPr>
          <p:cNvSpPr txBox="1"/>
          <p:nvPr/>
        </p:nvSpPr>
        <p:spPr>
          <a:xfrm>
            <a:off x="683568" y="5877272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结合方向：自左向右。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6525D-7000-9EF0-81FB-E93A5933B5A9}"/>
              </a:ext>
            </a:extLst>
          </p:cNvPr>
          <p:cNvSpPr txBox="1"/>
          <p:nvPr/>
        </p:nvSpPr>
        <p:spPr>
          <a:xfrm>
            <a:off x="4427984" y="5911119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实验：（</a:t>
            </a:r>
            <a:r>
              <a:rPr lang="en-US" altLang="zh-CN" sz="2800" b="0" i="0" dirty="0">
                <a:latin typeface="+mn-ea"/>
                <a:ea typeface="+mn-ea"/>
              </a:rPr>
              <a:t>…)/(2*a)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578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2992B0-2ECF-F3EF-2FCD-9CE2B76EC31B}"/>
              </a:ext>
            </a:extLst>
          </p:cNvPr>
          <p:cNvSpPr txBox="1"/>
          <p:nvPr/>
        </p:nvSpPr>
        <p:spPr>
          <a:xfrm>
            <a:off x="2555776" y="116632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3.2 </a:t>
            </a: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赋值运算符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9FDC4D-963F-E340-EB92-5BEBE216EE2C}"/>
              </a:ext>
            </a:extLst>
          </p:cNvPr>
          <p:cNvSpPr txBox="1"/>
          <p:nvPr/>
        </p:nvSpPr>
        <p:spPr>
          <a:xfrm>
            <a:off x="587308" y="1306831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复合赋值运算符： </a:t>
            </a:r>
            <a:r>
              <a:rPr lang="en-US" altLang="zh-CN" sz="2800" b="0" i="0" dirty="0">
                <a:latin typeface="+mn-ea"/>
                <a:ea typeface="+mn-ea"/>
              </a:rPr>
              <a:t>op=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01769C-3244-20AB-99AE-E1F14F642ECA}"/>
              </a:ext>
            </a:extLst>
          </p:cNvPr>
          <p:cNvSpPr txBox="1"/>
          <p:nvPr/>
        </p:nvSpPr>
        <p:spPr>
          <a:xfrm>
            <a:off x="612826" y="1989199"/>
            <a:ext cx="78488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复合赋值表达式</a:t>
            </a:r>
            <a:endParaRPr lang="en-US" altLang="zh-CN" sz="2800" b="0" i="0" dirty="0">
              <a:latin typeface="+mn-ea"/>
              <a:ea typeface="+mn-ea"/>
            </a:endParaRPr>
          </a:p>
          <a:p>
            <a:pPr>
              <a:buClr>
                <a:srgbClr val="FF0000"/>
              </a:buClr>
            </a:pPr>
            <a:r>
              <a:rPr lang="en-US" altLang="zh-CN" sz="2800" b="0" i="0" dirty="0">
                <a:latin typeface="+mn-ea"/>
                <a:ea typeface="+mn-ea"/>
              </a:rPr>
              <a:t>       </a:t>
            </a:r>
            <a:r>
              <a:rPr lang="zh-CN" altLang="en-US" sz="2800" b="0" i="0" dirty="0">
                <a:latin typeface="+mn-ea"/>
                <a:ea typeface="+mn-ea"/>
              </a:rPr>
              <a:t>变量 </a:t>
            </a:r>
            <a:r>
              <a:rPr lang="en-US" altLang="zh-CN" sz="2800" b="0" i="0" dirty="0">
                <a:latin typeface="+mn-ea"/>
                <a:ea typeface="+mn-ea"/>
              </a:rPr>
              <a:t>op = </a:t>
            </a:r>
            <a:r>
              <a:rPr lang="zh-CN" altLang="en-US" sz="2800" b="0" i="0" dirty="0">
                <a:latin typeface="+mn-ea"/>
                <a:ea typeface="+mn-ea"/>
              </a:rPr>
              <a:t>表达式</a:t>
            </a:r>
            <a:endParaRPr lang="en-US" altLang="zh-CN" sz="2800" b="0" i="0" dirty="0">
              <a:latin typeface="+mn-ea"/>
              <a:ea typeface="+mn-ea"/>
            </a:endParaRPr>
          </a:p>
          <a:p>
            <a:pPr>
              <a:buClr>
                <a:srgbClr val="FF0000"/>
              </a:buClr>
            </a:pPr>
            <a:r>
              <a:rPr lang="en-US" altLang="zh-CN" sz="2800" b="0" i="0" dirty="0">
                <a:latin typeface="+mn-ea"/>
                <a:ea typeface="+mn-ea"/>
              </a:rPr>
              <a:t>   </a:t>
            </a:r>
            <a:r>
              <a:rPr lang="zh-CN" altLang="en-US" sz="2800" b="0" i="0" dirty="0">
                <a:latin typeface="+mn-ea"/>
                <a:ea typeface="+mn-ea"/>
              </a:rPr>
              <a:t>等价于</a:t>
            </a:r>
            <a:endParaRPr lang="en-US" altLang="zh-CN" sz="2800" b="0" i="0" dirty="0">
              <a:latin typeface="+mn-ea"/>
              <a:ea typeface="+mn-ea"/>
            </a:endParaRPr>
          </a:p>
          <a:p>
            <a:pPr>
              <a:buClr>
                <a:srgbClr val="FF0000"/>
              </a:buClr>
            </a:pPr>
            <a:r>
              <a:rPr lang="en-US" altLang="zh-CN" sz="2800" b="0" i="0" dirty="0">
                <a:latin typeface="+mn-ea"/>
                <a:ea typeface="+mn-ea"/>
              </a:rPr>
              <a:t>       </a:t>
            </a:r>
            <a:r>
              <a:rPr lang="zh-CN" altLang="en-US" sz="2800" b="0" i="0" dirty="0">
                <a:latin typeface="+mn-ea"/>
                <a:ea typeface="+mn-ea"/>
              </a:rPr>
              <a:t>变量 </a:t>
            </a:r>
            <a:r>
              <a:rPr lang="en-US" altLang="zh-CN" sz="2800" b="0" i="0" dirty="0">
                <a:latin typeface="+mn-ea"/>
                <a:ea typeface="+mn-ea"/>
              </a:rPr>
              <a:t>= </a:t>
            </a:r>
            <a:r>
              <a:rPr lang="zh-CN" altLang="en-US" sz="2800" b="0" i="0" dirty="0">
                <a:latin typeface="+mn-ea"/>
                <a:ea typeface="+mn-ea"/>
              </a:rPr>
              <a:t>变量 </a:t>
            </a:r>
            <a:r>
              <a:rPr lang="en-US" altLang="zh-CN" sz="2800" b="0" i="0" dirty="0">
                <a:latin typeface="+mn-ea"/>
                <a:ea typeface="+mn-ea"/>
              </a:rPr>
              <a:t>op (</a:t>
            </a:r>
            <a:r>
              <a:rPr lang="zh-CN" altLang="en-US" sz="2800" b="0" i="0" dirty="0">
                <a:latin typeface="+mn-ea"/>
                <a:ea typeface="+mn-ea"/>
              </a:rPr>
              <a:t>表达式）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E38540-213C-37FE-F942-D0B56444376E}"/>
              </a:ext>
            </a:extLst>
          </p:cNvPr>
          <p:cNvSpPr txBox="1"/>
          <p:nvPr/>
        </p:nvSpPr>
        <p:spPr>
          <a:xfrm>
            <a:off x="647564" y="3888887"/>
            <a:ext cx="8316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上述</a:t>
            </a:r>
            <a:r>
              <a:rPr lang="en-US" altLang="zh-CN" sz="2800" b="0" i="0" dirty="0">
                <a:latin typeface="+mn-ea"/>
                <a:ea typeface="+mn-ea"/>
              </a:rPr>
              <a:t>op</a:t>
            </a:r>
            <a:r>
              <a:rPr lang="zh-CN" altLang="en-US" sz="2800" b="0" i="0" dirty="0">
                <a:latin typeface="+mn-ea"/>
                <a:ea typeface="+mn-ea"/>
              </a:rPr>
              <a:t>表示双目运算符。</a:t>
            </a:r>
            <a:endParaRPr lang="en-US" altLang="zh-CN" sz="2800" b="0" i="0" dirty="0">
              <a:latin typeface="+mn-ea"/>
              <a:ea typeface="+mn-ea"/>
            </a:endParaRPr>
          </a:p>
          <a:p>
            <a:pPr>
              <a:buClr>
                <a:srgbClr val="FF0000"/>
              </a:buClr>
            </a:pPr>
            <a:r>
              <a:rPr lang="en-US" altLang="zh-CN" sz="2800" b="0" i="0" dirty="0">
                <a:latin typeface="+mn-ea"/>
                <a:ea typeface="+mn-ea"/>
              </a:rPr>
              <a:t>   </a:t>
            </a:r>
            <a:r>
              <a:rPr lang="zh-CN" altLang="en-US" sz="2800" b="0" i="0" dirty="0">
                <a:latin typeface="+mn-ea"/>
                <a:ea typeface="+mn-ea"/>
              </a:rPr>
              <a:t>除下表中给出的算术运算符外，还可以是下节的</a:t>
            </a:r>
            <a:endParaRPr lang="en-US" altLang="zh-CN" sz="2800" b="0" i="0" dirty="0">
              <a:latin typeface="+mn-ea"/>
              <a:ea typeface="+mn-ea"/>
            </a:endParaRPr>
          </a:p>
          <a:p>
            <a:pPr>
              <a:buClr>
                <a:srgbClr val="FF0000"/>
              </a:buClr>
            </a:pPr>
            <a:r>
              <a:rPr lang="en-US" altLang="zh-CN" sz="2800" b="0" i="0" dirty="0">
                <a:latin typeface="+mn-ea"/>
                <a:ea typeface="+mn-ea"/>
              </a:rPr>
              <a:t>   </a:t>
            </a:r>
            <a:r>
              <a:rPr lang="zh-CN" altLang="en-US" sz="2800" b="0" i="0" dirty="0">
                <a:latin typeface="+mn-ea"/>
                <a:ea typeface="+mn-ea"/>
              </a:rPr>
              <a:t>位运算符：</a:t>
            </a:r>
            <a:r>
              <a:rPr lang="en-US" altLang="zh-CN" sz="2800" b="0" i="0" dirty="0">
                <a:latin typeface="+mn-ea"/>
                <a:ea typeface="+mn-ea"/>
              </a:rPr>
              <a:t>&amp;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|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^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&gt;&gt;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&lt;&lt;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3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2992B0-2ECF-F3EF-2FCD-9CE2B76EC31B}"/>
              </a:ext>
            </a:extLst>
          </p:cNvPr>
          <p:cNvSpPr txBox="1"/>
          <p:nvPr/>
        </p:nvSpPr>
        <p:spPr>
          <a:xfrm>
            <a:off x="2555776" y="116632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3.2 </a:t>
            </a: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赋值运算符</a:t>
            </a:r>
          </a:p>
        </p:txBody>
      </p:sp>
      <p:graphicFrame>
        <p:nvGraphicFramePr>
          <p:cNvPr id="2" name="表格 8">
            <a:extLst>
              <a:ext uri="{FF2B5EF4-FFF2-40B4-BE49-F238E27FC236}">
                <a16:creationId xmlns:a16="http://schemas.microsoft.com/office/drawing/2014/main" id="{4871E624-DCA3-556C-FCC7-123D1B7CE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11076"/>
              </p:ext>
            </p:extLst>
          </p:nvPr>
        </p:nvGraphicFramePr>
        <p:xfrm>
          <a:off x="625946" y="1340768"/>
          <a:ext cx="8194527" cy="47795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8632">
                  <a:extLst>
                    <a:ext uri="{9D8B030D-6E8A-4147-A177-3AD203B41FA5}">
                      <a16:colId xmlns:a16="http://schemas.microsoft.com/office/drawing/2014/main" val="382912620"/>
                    </a:ext>
                  </a:extLst>
                </a:gridCol>
                <a:gridCol w="2048632">
                  <a:extLst>
                    <a:ext uri="{9D8B030D-6E8A-4147-A177-3AD203B41FA5}">
                      <a16:colId xmlns:a16="http://schemas.microsoft.com/office/drawing/2014/main" val="611512721"/>
                    </a:ext>
                  </a:extLst>
                </a:gridCol>
                <a:gridCol w="1793006">
                  <a:extLst>
                    <a:ext uri="{9D8B030D-6E8A-4147-A177-3AD203B41FA5}">
                      <a16:colId xmlns:a16="http://schemas.microsoft.com/office/drawing/2014/main" val="3551780181"/>
                    </a:ext>
                  </a:extLst>
                </a:gridCol>
                <a:gridCol w="2304257">
                  <a:extLst>
                    <a:ext uri="{9D8B030D-6E8A-4147-A177-3AD203B41FA5}">
                      <a16:colId xmlns:a16="http://schemas.microsoft.com/office/drawing/2014/main" val="2515789752"/>
                    </a:ext>
                  </a:extLst>
                </a:gridCol>
              </a:tblGrid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示例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等价形式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2431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=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latin typeface="+mn-ea"/>
                          <a:ea typeface="+mn-ea"/>
                        </a:rPr>
                        <a:t>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2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=</a:t>
                      </a:r>
                      <a:r>
                        <a:rPr lang="zh-CN" altLang="en-US" sz="2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5*2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x = 5*2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40004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+=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latin typeface="+mn-ea"/>
                          <a:ea typeface="+mn-ea"/>
                        </a:rPr>
                        <a:t>复合赋值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x += 5*2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x = x+(5*2)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067782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-=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latin typeface="+mn-ea"/>
                          <a:ea typeface="+mn-ea"/>
                        </a:rPr>
                        <a:t>复合赋值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x -= 5*2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x = x-(5*2)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85863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*=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latin typeface="+mn-ea"/>
                          <a:ea typeface="+mn-ea"/>
                        </a:rPr>
                        <a:t>复合赋值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x *= 5*2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x = x*(5*2)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61319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/=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latin typeface="+mn-ea"/>
                          <a:ea typeface="+mn-ea"/>
                        </a:rPr>
                        <a:t>复合赋值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x /= 5*2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x = x/(5*2)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75853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%=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latin typeface="+mn-ea"/>
                          <a:ea typeface="+mn-ea"/>
                        </a:rPr>
                        <a:t>复合赋值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x %= 5*2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x = x%(5*2)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90386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//=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latin typeface="+mn-ea"/>
                          <a:ea typeface="+mn-ea"/>
                        </a:rPr>
                        <a:t>复合赋值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x //= 5*2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x = x//(5*2)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68016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**=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latin typeface="+mn-ea"/>
                          <a:ea typeface="+mn-ea"/>
                        </a:rPr>
                        <a:t>复合赋值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x **= 5*2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x = x**(5*2)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7307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149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2992B0-2ECF-F3EF-2FCD-9CE2B76EC31B}"/>
              </a:ext>
            </a:extLst>
          </p:cNvPr>
          <p:cNvSpPr txBox="1"/>
          <p:nvPr/>
        </p:nvSpPr>
        <p:spPr>
          <a:xfrm>
            <a:off x="2123728" y="116632"/>
            <a:ext cx="60486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3.3 </a:t>
            </a: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比较</a:t>
            </a:r>
            <a:r>
              <a:rPr lang="en-US" altLang="zh-CN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(</a:t>
            </a: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关系</a:t>
            </a:r>
            <a:r>
              <a:rPr lang="en-US" altLang="zh-CN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)</a:t>
            </a: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运算符</a:t>
            </a:r>
          </a:p>
        </p:txBody>
      </p:sp>
      <p:graphicFrame>
        <p:nvGraphicFramePr>
          <p:cNvPr id="2" name="表格 8">
            <a:extLst>
              <a:ext uri="{FF2B5EF4-FFF2-40B4-BE49-F238E27FC236}">
                <a16:creationId xmlns:a16="http://schemas.microsoft.com/office/drawing/2014/main" id="{4871E624-DCA3-556C-FCC7-123D1B7CE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27795"/>
              </p:ext>
            </p:extLst>
          </p:nvPr>
        </p:nvGraphicFramePr>
        <p:xfrm>
          <a:off x="611560" y="2492896"/>
          <a:ext cx="8194527" cy="37174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8632">
                  <a:extLst>
                    <a:ext uri="{9D8B030D-6E8A-4147-A177-3AD203B41FA5}">
                      <a16:colId xmlns:a16="http://schemas.microsoft.com/office/drawing/2014/main" val="382912620"/>
                    </a:ext>
                  </a:extLst>
                </a:gridCol>
                <a:gridCol w="2048632">
                  <a:extLst>
                    <a:ext uri="{9D8B030D-6E8A-4147-A177-3AD203B41FA5}">
                      <a16:colId xmlns:a16="http://schemas.microsoft.com/office/drawing/2014/main" val="611512721"/>
                    </a:ext>
                  </a:extLst>
                </a:gridCol>
                <a:gridCol w="2023416">
                  <a:extLst>
                    <a:ext uri="{9D8B030D-6E8A-4147-A177-3AD203B41FA5}">
                      <a16:colId xmlns:a16="http://schemas.microsoft.com/office/drawing/2014/main" val="3551780181"/>
                    </a:ext>
                  </a:extLst>
                </a:gridCol>
                <a:gridCol w="2073847">
                  <a:extLst>
                    <a:ext uri="{9D8B030D-6E8A-4147-A177-3AD203B41FA5}">
                      <a16:colId xmlns:a16="http://schemas.microsoft.com/office/drawing/2014/main" val="2515789752"/>
                    </a:ext>
                  </a:extLst>
                </a:gridCol>
              </a:tblGrid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示例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2431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indent="228600"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==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>
                          <a:effectLst/>
                          <a:latin typeface="+mn-ea"/>
                          <a:ea typeface="+mn-ea"/>
                        </a:rPr>
                        <a:t>相等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>
                          <a:effectLst/>
                          <a:latin typeface="+mn-ea"/>
                          <a:ea typeface="+mn-ea"/>
                        </a:rPr>
                        <a:t>x == y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False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40004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indent="228600"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!=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不相等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>
                          <a:effectLst/>
                          <a:latin typeface="+mn-ea"/>
                          <a:ea typeface="+mn-ea"/>
                        </a:rPr>
                        <a:t>x != y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True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067782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indent="228600"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>
                          <a:effectLst/>
                          <a:latin typeface="+mn-ea"/>
                          <a:ea typeface="+mn-ea"/>
                        </a:rPr>
                        <a:t>&gt; 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大于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>
                          <a:effectLst/>
                          <a:latin typeface="+mn-ea"/>
                          <a:ea typeface="+mn-ea"/>
                        </a:rPr>
                        <a:t>x &gt; y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False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85863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indent="228600"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>
                          <a:effectLst/>
                          <a:latin typeface="+mn-ea"/>
                          <a:ea typeface="+mn-ea"/>
                        </a:rPr>
                        <a:t>&lt; 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小于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>
                          <a:effectLst/>
                          <a:latin typeface="+mn-ea"/>
                          <a:ea typeface="+mn-ea"/>
                        </a:rPr>
                        <a:t>x &lt; y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True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61319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indent="228600"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>
                          <a:effectLst/>
                          <a:latin typeface="+mn-ea"/>
                          <a:ea typeface="+mn-ea"/>
                        </a:rPr>
                        <a:t>&gt;=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 dirty="0">
                          <a:effectLst/>
                          <a:latin typeface="+mn-ea"/>
                          <a:ea typeface="+mn-ea"/>
                        </a:rPr>
                        <a:t>大于等于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x &gt;= y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False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75853"/>
                  </a:ext>
                </a:extLst>
              </a:tr>
              <a:tr h="531059">
                <a:tc>
                  <a:txBody>
                    <a:bodyPr/>
                    <a:lstStyle/>
                    <a:p>
                      <a:pPr indent="228600"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>
                          <a:effectLst/>
                          <a:latin typeface="+mn-ea"/>
                          <a:ea typeface="+mn-ea"/>
                        </a:rPr>
                        <a:t>&lt;=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zh-CN" sz="2800" kern="100">
                          <a:effectLst/>
                          <a:latin typeface="+mn-ea"/>
                          <a:ea typeface="+mn-ea"/>
                        </a:rPr>
                        <a:t>小于等于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25000"/>
                        </a:lnSpc>
                        <a:spcAft>
                          <a:spcPts val="1000"/>
                        </a:spcAft>
                      </a:pPr>
                      <a:r>
                        <a:rPr lang="en-US" sz="2800" kern="100" dirty="0">
                          <a:effectLst/>
                          <a:latin typeface="+mn-ea"/>
                          <a:ea typeface="+mn-ea"/>
                        </a:rPr>
                        <a:t>x &lt;= y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True</a:t>
                      </a:r>
                      <a:endParaRPr lang="zh-CN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9038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185A7CA-66C0-737F-7424-5961ACA25E07}"/>
              </a:ext>
            </a:extLst>
          </p:cNvPr>
          <p:cNvSpPr txBox="1"/>
          <p:nvPr/>
        </p:nvSpPr>
        <p:spPr>
          <a:xfrm>
            <a:off x="611560" y="1340768"/>
            <a:ext cx="8532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 用于对两个值进行比较，结果为布尔值</a:t>
            </a:r>
            <a:r>
              <a:rPr lang="en-US" altLang="zh-CN" sz="2800" b="0" i="0" dirty="0">
                <a:latin typeface="+mn-ea"/>
                <a:ea typeface="+mn-ea"/>
              </a:rPr>
              <a:t>(True, </a:t>
            </a:r>
          </a:p>
          <a:p>
            <a:pPr>
              <a:buClr>
                <a:srgbClr val="FF0000"/>
              </a:buClr>
            </a:pPr>
            <a:r>
              <a:rPr lang="en-US" altLang="zh-CN" sz="2800" b="0" i="0" dirty="0">
                <a:latin typeface="+mn-ea"/>
                <a:ea typeface="+mn-ea"/>
              </a:rPr>
              <a:t>   False)</a:t>
            </a:r>
            <a:r>
              <a:rPr lang="zh-CN" altLang="en-US" sz="2800" b="0" i="0" dirty="0">
                <a:latin typeface="+mn-ea"/>
                <a:ea typeface="+mn-ea"/>
              </a:rPr>
              <a:t>。常用于第</a:t>
            </a:r>
            <a:r>
              <a:rPr lang="en-US" altLang="zh-CN" sz="2800" b="0" i="0" dirty="0">
                <a:latin typeface="+mn-ea"/>
                <a:ea typeface="+mn-ea"/>
              </a:rPr>
              <a:t>4</a:t>
            </a:r>
            <a:r>
              <a:rPr lang="zh-CN" altLang="en-US" sz="2800" b="0" i="0" dirty="0">
                <a:latin typeface="+mn-ea"/>
                <a:ea typeface="+mn-ea"/>
              </a:rPr>
              <a:t>章</a:t>
            </a:r>
            <a:r>
              <a:rPr lang="en-US" altLang="zh-CN" sz="2800" b="0" i="0" dirty="0">
                <a:latin typeface="+mn-ea"/>
                <a:ea typeface="+mn-ea"/>
              </a:rPr>
              <a:t>if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while</a:t>
            </a:r>
            <a:r>
              <a:rPr lang="zh-CN" altLang="en-US" sz="2800" b="0" i="0" dirty="0">
                <a:latin typeface="+mn-ea"/>
                <a:ea typeface="+mn-ea"/>
              </a:rPr>
              <a:t>中。设</a:t>
            </a:r>
            <a:r>
              <a:rPr lang="en-US" altLang="zh-CN" sz="2800" b="0" i="0" dirty="0">
                <a:latin typeface="+mn-ea"/>
                <a:ea typeface="+mn-ea"/>
              </a:rPr>
              <a:t>x=5,y=10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92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比较</a:t>
            </a:r>
            <a:r>
              <a:rPr lang="zh-CN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运算符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48D13E-9556-43C2-8530-6CC0AE19B18F}"/>
              </a:ext>
            </a:extLst>
          </p:cNvPr>
          <p:cNvSpPr txBox="1"/>
          <p:nvPr/>
        </p:nvSpPr>
        <p:spPr>
          <a:xfrm>
            <a:off x="611560" y="1320003"/>
            <a:ext cx="8532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i="0" dirty="0"/>
              <a:t> 比较运算的两个操作数的数据类型相同。</a:t>
            </a:r>
            <a:endParaRPr lang="en-US" altLang="zh-CN" sz="2800" i="0" dirty="0"/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i="0" dirty="0"/>
              <a:t> </a:t>
            </a:r>
            <a:r>
              <a:rPr lang="zh-CN" altLang="en-US" sz="2800" i="0" dirty="0"/>
              <a:t>数值的关系运算即两数值大小比较。</a:t>
            </a:r>
            <a:endParaRPr lang="en-US" altLang="zh-CN" sz="2800" i="0" dirty="0"/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i="0" dirty="0"/>
              <a:t> </a:t>
            </a:r>
            <a:r>
              <a:rPr lang="zh-CN" altLang="en-US" sz="2800" i="0" dirty="0"/>
              <a:t>字符串的关系运算是字典序比较，即不等字符的 </a:t>
            </a:r>
            <a:endParaRPr lang="en-US" altLang="zh-CN" sz="2800" i="0" dirty="0"/>
          </a:p>
          <a:p>
            <a:pPr>
              <a:buClr>
                <a:srgbClr val="FF0000"/>
              </a:buClr>
            </a:pPr>
            <a:r>
              <a:rPr lang="en-US" altLang="zh-CN" sz="2800" i="0" dirty="0"/>
              <a:t>       </a:t>
            </a:r>
            <a:r>
              <a:rPr lang="zh-CN" altLang="en-US" sz="2800" i="0" dirty="0"/>
              <a:t>码值比较。例如：</a:t>
            </a:r>
            <a:r>
              <a:rPr lang="en-US" altLang="zh-CN" sz="2800" i="0" dirty="0"/>
              <a:t>″ABC″ &gt; ″</a:t>
            </a:r>
            <a:r>
              <a:rPr lang="en-US" altLang="zh-CN" sz="2800" i="0" dirty="0" err="1"/>
              <a:t>ABa</a:t>
            </a:r>
            <a:r>
              <a:rPr lang="en-US" altLang="zh-CN" sz="2800" i="0" dirty="0"/>
              <a:t>″ </a:t>
            </a:r>
            <a:r>
              <a:rPr lang="zh-CN" altLang="en-US" sz="2800" i="0" dirty="0"/>
              <a:t>为</a:t>
            </a:r>
            <a:r>
              <a:rPr lang="en-US" altLang="zh-CN" sz="2800" i="0" dirty="0"/>
              <a:t>False</a:t>
            </a:r>
            <a:r>
              <a:rPr lang="zh-CN" altLang="en-US" sz="2800" i="0" dirty="0"/>
              <a:t>。</a:t>
            </a:r>
            <a:r>
              <a:rPr lang="en-US" altLang="zh-CN" sz="2800" i="0" dirty="0"/>
              <a:t>  </a:t>
            </a:r>
            <a:endParaRPr lang="zh-CN" altLang="en-US" sz="2800" i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FAEF97-8D17-1803-A81F-4F21AC885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356772"/>
            <a:ext cx="4752528" cy="339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37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2992B0-2ECF-F3EF-2FCD-9CE2B76EC31B}"/>
              </a:ext>
            </a:extLst>
          </p:cNvPr>
          <p:cNvSpPr txBox="1"/>
          <p:nvPr/>
        </p:nvSpPr>
        <p:spPr>
          <a:xfrm>
            <a:off x="2555776" y="116632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3.3 </a:t>
            </a: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比较运算符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85A7CA-66C0-737F-7424-5961ACA25E07}"/>
              </a:ext>
            </a:extLst>
          </p:cNvPr>
          <p:cNvSpPr txBox="1"/>
          <p:nvPr/>
        </p:nvSpPr>
        <p:spPr>
          <a:xfrm>
            <a:off x="611560" y="1340768"/>
            <a:ext cx="853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例：</a:t>
            </a:r>
            <a:r>
              <a:rPr lang="zh-CN" altLang="en-US" sz="2800" b="0" i="0" dirty="0">
                <a:latin typeface="+mn-ea"/>
                <a:ea typeface="+mn-ea"/>
              </a:rPr>
              <a:t>运行下列代码，理解关系运算符。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1DBCC0-B07B-7FEF-F058-E808AA54E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427" y="2723347"/>
            <a:ext cx="7007046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score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'pls input score:'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zh-CN" sz="2800" b="0" i="0" dirty="0">
                <a:solidFill>
                  <a:srgbClr val="1750EB"/>
                </a:solidFill>
                <a:latin typeface="+mn-ea"/>
                <a:ea typeface="+mn-ea"/>
              </a:rPr>
              <a:t>0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&lt;= score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&gt;= 100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4B5540-7E30-A608-D4D8-D04FFA2C0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27" y="4365104"/>
            <a:ext cx="3931573" cy="11521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B7A6A6-F9ED-C0B0-C183-C3EFFAAFA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365104"/>
            <a:ext cx="4397226" cy="12241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719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第五章演示文稿</Template>
  <TotalTime>15117</TotalTime>
  <Words>2127</Words>
  <Application>Microsoft Office PowerPoint</Application>
  <PresentationFormat>全屏显示(4:3)</PresentationFormat>
  <Paragraphs>360</Paragraphs>
  <Slides>32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 Unicode MS</vt:lpstr>
      <vt:lpstr>黑体</vt:lpstr>
      <vt:lpstr>华文行楷</vt:lpstr>
      <vt:lpstr>楷体_GB2312</vt:lpstr>
      <vt:lpstr>隶书</vt:lpstr>
      <vt:lpstr>宋体</vt:lpstr>
      <vt:lpstr>Arial</vt:lpstr>
      <vt:lpstr>Calibri</vt:lpstr>
      <vt:lpstr>Tahoma</vt:lpstr>
      <vt:lpstr>Times New Roman</vt:lpstr>
      <vt:lpstr>Verdana</vt:lpstr>
      <vt:lpstr>Wingdings</vt:lpstr>
      <vt:lpstr>1_Profile</vt:lpstr>
      <vt:lpstr>Python程序设计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比较运算符</vt:lpstr>
      <vt:lpstr>PowerPoint 演示文稿</vt:lpstr>
      <vt:lpstr>PowerPoint 演示文稿</vt:lpstr>
      <vt:lpstr>PowerPoint 演示文稿</vt:lpstr>
      <vt:lpstr>练习1</vt:lpstr>
      <vt:lpstr>练习1</vt:lpstr>
      <vt:lpstr>运算符的优先级和结合性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Chen Hu</cp:lastModifiedBy>
  <cp:revision>1406</cp:revision>
  <cp:lastPrinted>2019-12-25T01:12:26Z</cp:lastPrinted>
  <dcterms:created xsi:type="dcterms:W3CDTF">2002-01-07T04:58:02Z</dcterms:created>
  <dcterms:modified xsi:type="dcterms:W3CDTF">2024-03-21T03:38:56Z</dcterms:modified>
</cp:coreProperties>
</file>