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8"/>
  </p:notesMasterIdLst>
  <p:handoutMasterIdLst>
    <p:handoutMasterId r:id="rId119"/>
  </p:handoutMasterIdLst>
  <p:sldIdLst>
    <p:sldId id="408" r:id="rId3"/>
    <p:sldId id="2936" r:id="rId4"/>
    <p:sldId id="389" r:id="rId5"/>
    <p:sldId id="2514" r:id="rId6"/>
    <p:sldId id="2515" r:id="rId7"/>
    <p:sldId id="2516" r:id="rId8"/>
    <p:sldId id="413" r:id="rId9"/>
    <p:sldId id="2511" r:id="rId10"/>
    <p:sldId id="3125" r:id="rId11"/>
    <p:sldId id="316" r:id="rId12"/>
    <p:sldId id="2517" r:id="rId13"/>
    <p:sldId id="3126" r:id="rId14"/>
    <p:sldId id="2521" r:id="rId15"/>
    <p:sldId id="3127" r:id="rId16"/>
    <p:sldId id="3036" r:id="rId17"/>
    <p:sldId id="3236" r:id="rId18"/>
    <p:sldId id="3072" r:id="rId19"/>
    <p:sldId id="3037" r:id="rId20"/>
    <p:sldId id="3237" r:id="rId21"/>
    <p:sldId id="2522" r:id="rId22"/>
    <p:sldId id="3241" r:id="rId23"/>
    <p:sldId id="2518" r:id="rId24"/>
    <p:sldId id="3238" r:id="rId25"/>
    <p:sldId id="3239" r:id="rId26"/>
    <p:sldId id="3240" r:id="rId27"/>
    <p:sldId id="2503" r:id="rId28"/>
    <p:sldId id="2524" r:id="rId29"/>
    <p:sldId id="3130" r:id="rId30"/>
    <p:sldId id="3131" r:id="rId31"/>
    <p:sldId id="3129" r:id="rId32"/>
    <p:sldId id="3213" r:id="rId33"/>
    <p:sldId id="3212" r:id="rId34"/>
    <p:sldId id="3215" r:id="rId35"/>
    <p:sldId id="3091" r:id="rId36"/>
    <p:sldId id="3242" r:id="rId37"/>
    <p:sldId id="3243" r:id="rId38"/>
    <p:sldId id="3040" r:id="rId39"/>
    <p:sldId id="3132" r:id="rId40"/>
    <p:sldId id="3041" r:id="rId41"/>
    <p:sldId id="327" r:id="rId42"/>
    <p:sldId id="326" r:id="rId43"/>
    <p:sldId id="426" r:id="rId44"/>
    <p:sldId id="3134" r:id="rId45"/>
    <p:sldId id="427" r:id="rId46"/>
    <p:sldId id="3135" r:id="rId47"/>
    <p:sldId id="3136" r:id="rId48"/>
    <p:sldId id="3137" r:id="rId49"/>
    <p:sldId id="391" r:id="rId50"/>
    <p:sldId id="3217" r:id="rId51"/>
    <p:sldId id="3219" r:id="rId52"/>
    <p:sldId id="3218" r:id="rId53"/>
    <p:sldId id="3054" r:id="rId54"/>
    <p:sldId id="3174" r:id="rId55"/>
    <p:sldId id="3175" r:id="rId56"/>
    <p:sldId id="3223" r:id="rId57"/>
    <p:sldId id="428" r:id="rId58"/>
    <p:sldId id="3176" r:id="rId59"/>
    <p:sldId id="3244" r:id="rId60"/>
    <p:sldId id="3177" r:id="rId61"/>
    <p:sldId id="3224" r:id="rId62"/>
    <p:sldId id="3196" r:id="rId63"/>
    <p:sldId id="3198" r:id="rId64"/>
    <p:sldId id="3197" r:id="rId65"/>
    <p:sldId id="3199" r:id="rId66"/>
    <p:sldId id="3201" r:id="rId67"/>
    <p:sldId id="432" r:id="rId68"/>
    <p:sldId id="3120" r:id="rId69"/>
    <p:sldId id="3250" r:id="rId70"/>
    <p:sldId id="3251" r:id="rId71"/>
    <p:sldId id="3252" r:id="rId72"/>
    <p:sldId id="3253" r:id="rId73"/>
    <p:sldId id="3254" r:id="rId74"/>
    <p:sldId id="3220" r:id="rId75"/>
    <p:sldId id="3245" r:id="rId76"/>
    <p:sldId id="3248" r:id="rId77"/>
    <p:sldId id="3249" r:id="rId78"/>
    <p:sldId id="3221" r:id="rId79"/>
    <p:sldId id="3222" r:id="rId80"/>
    <p:sldId id="3247" r:id="rId81"/>
    <p:sldId id="433" r:id="rId82"/>
    <p:sldId id="3205" r:id="rId83"/>
    <p:sldId id="3202" r:id="rId84"/>
    <p:sldId id="3246" r:id="rId85"/>
    <p:sldId id="435" r:id="rId86"/>
    <p:sldId id="3138" r:id="rId87"/>
    <p:sldId id="3209" r:id="rId88"/>
    <p:sldId id="261" r:id="rId89"/>
    <p:sldId id="3225" r:id="rId90"/>
    <p:sldId id="3226" r:id="rId91"/>
    <p:sldId id="3227" r:id="rId92"/>
    <p:sldId id="3210" r:id="rId93"/>
    <p:sldId id="314" r:id="rId94"/>
    <p:sldId id="3255" r:id="rId95"/>
    <p:sldId id="315" r:id="rId96"/>
    <p:sldId id="3256" r:id="rId97"/>
    <p:sldId id="3208" r:id="rId98"/>
    <p:sldId id="3211" r:id="rId99"/>
    <p:sldId id="3257" r:id="rId100"/>
    <p:sldId id="440" r:id="rId101"/>
    <p:sldId id="3258" r:id="rId102"/>
    <p:sldId id="3059" r:id="rId103"/>
    <p:sldId id="3228" r:id="rId104"/>
    <p:sldId id="3229" r:id="rId105"/>
    <p:sldId id="3260" r:id="rId106"/>
    <p:sldId id="3261" r:id="rId107"/>
    <p:sldId id="3259" r:id="rId108"/>
    <p:sldId id="441" r:id="rId109"/>
    <p:sldId id="328" r:id="rId110"/>
    <p:sldId id="3071" r:id="rId111"/>
    <p:sldId id="3231" r:id="rId112"/>
    <p:sldId id="3262" r:id="rId113"/>
    <p:sldId id="3232" r:id="rId114"/>
    <p:sldId id="3233" r:id="rId115"/>
    <p:sldId id="3234" r:id="rId116"/>
    <p:sldId id="3235" r:id="rId117"/>
  </p:sldIdLst>
  <p:sldSz cx="9144000" cy="6858000" type="screen4x3"/>
  <p:notesSz cx="7053263" cy="9309100"/>
  <p:custDataLst>
    <p:tags r:id="rId12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heme" Target="theme/theme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gs" Target="tags/tag1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commentAuthors" Target="commentAuthor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t>2024/4/18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panose="02010600030101010101" pitchFamily="2" charset="-122"/>
              </a:rPr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886F1E-DF14-4423-9EAE-CA0AC5D32B39}" type="slidenum">
              <a:rPr kumimoji="0" lang="zh-CN" altLang="en-US" sz="1200" b="1" i="1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0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70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3 5 4 8</a:t>
            </a:r>
          </a:p>
          <a:p>
            <a:r>
              <a:rPr lang="en-US" altLang="zh-CN" dirty="0"/>
              <a:t>good </a:t>
            </a:r>
            <a:r>
              <a:rPr lang="en-US" altLang="zh-CN" dirty="0" err="1"/>
              <a:t>good</a:t>
            </a:r>
            <a:r>
              <a:rPr lang="en-US" altLang="zh-CN" dirty="0"/>
              <a:t> study day </a:t>
            </a:r>
            <a:r>
              <a:rPr lang="en-US" altLang="zh-CN" dirty="0" err="1"/>
              <a:t>day</a:t>
            </a:r>
            <a:r>
              <a:rPr lang="en-US" altLang="zh-CN" dirty="0"/>
              <a:t> up</a:t>
            </a:r>
          </a:p>
          <a:p>
            <a:r>
              <a:rPr lang="en-US" altLang="zh-CN" dirty="0"/>
              <a:t>10 10000 2 100</a:t>
            </a:r>
          </a:p>
          <a:p>
            <a:r>
              <a:rPr lang="en-US" altLang="zh-CN" dirty="0"/>
              <a:t>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0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http://c.biancheng.net/view/2238.html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959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http://c.biancheng.net/view/2238.html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38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921" y="274639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3846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1743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2157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9624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58583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6799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2302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16381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02911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01824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8130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24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tieba.baidu.com/p/393423722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程序控制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anose="02010600030101010101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if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256" y="1227962"/>
            <a:ext cx="8685215" cy="4967287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语法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if </a:t>
            </a:r>
            <a:r>
              <a:rPr lang="zh-CN" altLang="en-US" sz="2800" dirty="0">
                <a:solidFill>
                  <a:schemeClr val="tx1"/>
                </a:solidFill>
              </a:rPr>
              <a:t>条件 </a:t>
            </a:r>
            <a:r>
              <a:rPr lang="en-US" altLang="zh-CN" sz="2800" dirty="0">
                <a:solidFill>
                  <a:schemeClr val="tx1"/>
                </a:solidFill>
              </a:rPr>
              <a:t>:</a:t>
            </a: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      </a:t>
            </a:r>
            <a:r>
              <a:rPr lang="zh-CN" altLang="en-US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  <a:p>
            <a:pPr marL="335915" lvl="1" indent="0">
              <a:buNone/>
            </a:pPr>
            <a:endParaRPr lang="en-US" altLang="zh-CN" sz="2800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</a:rPr>
              <a:t>语义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71170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zh-CN" altLang="en-US" sz="2800" dirty="0">
                <a:solidFill>
                  <a:schemeClr val="tx1"/>
                </a:solidFill>
              </a:rPr>
              <a:t>条件为真，执行语句块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  <a:p>
            <a:pPr marL="471170" lvl="1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10</a:t>
            </a:fld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l="4859" t="3685" r="3279"/>
          <a:stretch>
            <a:fillRect/>
          </a:stretch>
        </p:blipFill>
        <p:spPr>
          <a:xfrm>
            <a:off x="5031799" y="1988840"/>
            <a:ext cx="3788672" cy="3862248"/>
          </a:xfrm>
          <a:prstGeom prst="rect">
            <a:avLst/>
          </a:prstGeom>
        </p:spPr>
      </p:pic>
      <p:sp>
        <p:nvSpPr>
          <p:cNvPr id="24" name="对话气泡: 圆角矩形 23"/>
          <p:cNvSpPr/>
          <p:nvPr/>
        </p:nvSpPr>
        <p:spPr bwMode="auto">
          <a:xfrm>
            <a:off x="2815035" y="1212958"/>
            <a:ext cx="5760640" cy="476726"/>
          </a:xfrm>
          <a:prstGeom prst="wedgeRoundRectCallout">
            <a:avLst>
              <a:gd name="adj1" fmla="val -60892"/>
              <a:gd name="adj2" fmla="val 10380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i="0" dirty="0"/>
              <a:t>if </a:t>
            </a:r>
            <a:r>
              <a:rPr lang="zh-CN" altLang="en-US" sz="2800" i="0" dirty="0"/>
              <a:t>条件后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必须有冒号</a:t>
            </a:r>
            <a:r>
              <a:rPr lang="zh-CN" altLang="en-US" sz="2800" i="0" dirty="0"/>
              <a:t>。条件：表达式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04047" y="117758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流程图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3529" y="5368125"/>
            <a:ext cx="3554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语句块必须缩进。</a:t>
            </a:r>
            <a:endParaRPr lang="zh-CN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57587" y="273189"/>
            <a:ext cx="233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单路分支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BE325-2D47-71CA-0247-89C5ED6AA4E4}"/>
              </a:ext>
            </a:extLst>
          </p:cNvPr>
          <p:cNvSpPr txBox="1"/>
          <p:nvPr/>
        </p:nvSpPr>
        <p:spPr>
          <a:xfrm>
            <a:off x="323529" y="5948643"/>
            <a:ext cx="6057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US" altLang="zh-CN" sz="2800" i="0" dirty="0">
                <a:latin typeface="+mn-ea"/>
                <a:cs typeface="Times New Roman" panose="02020603050405020304"/>
              </a:rPr>
              <a:t>Python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通过缩进组织代码结构。</a:t>
            </a:r>
            <a:endParaRPr lang="zh-CN" altLang="zh-CN" sz="2800" i="0" dirty="0">
              <a:latin typeface="+mn-ea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5" grpId="1"/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143510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AB93B5-36B6-DF7C-D56B-1524AC32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268760"/>
            <a:ext cx="7164141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math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计数器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501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判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num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是否素数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(sqrt(num)) 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% i: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break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    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利用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else, for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循环正常结束，是素数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4d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cnt +=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8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65AA99-CE5B-48DC-A208-9C36B38CDC4D}"/>
              </a:ext>
            </a:extLst>
          </p:cNvPr>
          <p:cNvSpPr txBox="1"/>
          <p:nvPr/>
        </p:nvSpPr>
        <p:spPr>
          <a:xfrm>
            <a:off x="574675" y="4993341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尽可能减少循环重数。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9C7AA-55AE-459C-9572-3A22B383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333381"/>
            <a:ext cx="84930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已知公鸡 5 元钱一只，母鸡 3 元钱一只，小鸡 3只 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1元钱。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</a:br>
            <a:r>
              <a:rPr lang="zh-CN" altLang="en-US" sz="2800" b="0" i="0" dirty="0">
                <a:solidFill>
                  <a:srgbClr val="333333"/>
                </a:solidFill>
                <a:latin typeface="+mn-ea"/>
                <a:ea typeface="+mn-ea"/>
              </a:rPr>
              <a:t>输入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整数 n（1≤n≤1000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，现在要花 n 元钱去买 n 只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鸡，要求公鸡、母鸡和小鸡都必须至少买一只。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请输出所有可行方案，如果没有可行方案，输出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“so sad!”。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</p:spTree>
    <p:extLst>
      <p:ext uri="{BB962C8B-B14F-4D97-AF65-F5344CB8AC3E}">
        <p14:creationId xmlns:p14="http://schemas.microsoft.com/office/powerpoint/2010/main" val="1421922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B68668-4B41-CD51-E153-A271ED1D2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" y="1311278"/>
            <a:ext cx="8981946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n:"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公鸡数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母鸡数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 = n - x - y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小鸡数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*x 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*y + z//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== n: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(x,y,z)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lang="zh-CN" altLang="zh-CN" sz="2800" b="0" i="0" dirty="0">
                <a:solidFill>
                  <a:srgbClr val="000080"/>
                </a:solidFill>
                <a:latin typeface="+mn-ea"/>
                <a:ea typeface="+mn-ea"/>
              </a:rPr>
              <a:t>break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break只跳出最近循环层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F36B2-D131-3934-575D-9442FB6EF98C}"/>
              </a:ext>
            </a:extLst>
          </p:cNvPr>
          <p:cNvSpPr txBox="1"/>
          <p:nvPr/>
        </p:nvSpPr>
        <p:spPr>
          <a:xfrm>
            <a:off x="576262" y="5565516"/>
            <a:ext cx="8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如何只得到一组解？</a:t>
            </a:r>
          </a:p>
        </p:txBody>
      </p:sp>
    </p:spTree>
    <p:extLst>
      <p:ext uri="{BB962C8B-B14F-4D97-AF65-F5344CB8AC3E}">
        <p14:creationId xmlns:p14="http://schemas.microsoft.com/office/powerpoint/2010/main" val="66263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F36B2-D131-3934-575D-9442FB6EF98C}"/>
              </a:ext>
            </a:extLst>
          </p:cNvPr>
          <p:cNvSpPr txBox="1"/>
          <p:nvPr/>
        </p:nvSpPr>
        <p:spPr>
          <a:xfrm>
            <a:off x="576262" y="5565516"/>
            <a:ext cx="8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只得到一组解。利用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出来时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737B3-64B4-9530-8EE8-B5331483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12" y="1322708"/>
            <a:ext cx="741741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n:"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公鸡数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母鸡数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 = n - x - y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小鸡数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z%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*x 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*y + z//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== n: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(x,y,z)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break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       </a:t>
            </a:r>
            <a:br>
              <a:rPr lang="zh-CN" altLang="zh-CN" sz="2400" b="0" dirty="0">
                <a:solidFill>
                  <a:srgbClr val="8C8C8C"/>
                </a:solidFill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    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 != n//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-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break出来，y &lt; n//3-1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break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020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677846" cy="676275"/>
          </a:xfrm>
        </p:spPr>
        <p:txBody>
          <a:bodyPr/>
          <a:lstStyle/>
          <a:p>
            <a:pPr algn="ctr" latinLnBrk="1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主动结束程序方式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altLang="zh-CN" dirty="0"/>
              <a:t>                   </a:t>
            </a:r>
            <a:endParaRPr lang="zh-CN" altLang="zh-CN" dirty="0"/>
          </a:p>
          <a:p>
            <a:pPr fontAlgn="b"/>
            <a:endParaRPr lang="zh-CN" altLang="zh-CN" dirty="0"/>
          </a:p>
          <a:p>
            <a:pPr fontAlgn="b"/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A7F89-F8D1-477D-995E-110BF92C0019}"/>
              </a:ext>
            </a:extLst>
          </p:cNvPr>
          <p:cNvSpPr txBox="1"/>
          <p:nvPr/>
        </p:nvSpPr>
        <p:spPr>
          <a:xfrm>
            <a:off x="561041" y="1371445"/>
            <a:ext cx="7885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en-US" altLang="zh-CN" sz="2800" i="0" dirty="0">
                <a:latin typeface="+mn-ea"/>
                <a:ea typeface="+mn-ea"/>
              </a:rPr>
              <a:t>import sys</a:t>
            </a:r>
          </a:p>
          <a:p>
            <a:pPr>
              <a:buClr>
                <a:srgbClr val="FF0000"/>
              </a:buClr>
            </a:pPr>
            <a:r>
              <a:rPr lang="en-US" altLang="zh-CN" sz="2800" i="0" dirty="0">
                <a:latin typeface="+mn-ea"/>
                <a:ea typeface="+mn-ea"/>
              </a:rPr>
              <a:t>   </a:t>
            </a:r>
            <a:r>
              <a:rPr lang="en-US" altLang="zh-CN" sz="2800" i="0" dirty="0" err="1">
                <a:latin typeface="+mn-ea"/>
                <a:ea typeface="+mn-ea"/>
              </a:rPr>
              <a:t>sys.exit</a:t>
            </a:r>
            <a:r>
              <a:rPr lang="en-US" altLang="zh-CN" sz="2800" i="0" dirty="0">
                <a:latin typeface="+mn-ea"/>
                <a:ea typeface="+mn-ea"/>
              </a:rPr>
              <a:t>(0)  # 0</a:t>
            </a:r>
            <a:r>
              <a:rPr lang="zh-CN" altLang="en-US" sz="2800" i="0" dirty="0">
                <a:latin typeface="+mn-ea"/>
                <a:ea typeface="+mn-ea"/>
              </a:rPr>
              <a:t>，正常退出 </a:t>
            </a:r>
            <a:endParaRPr lang="en-US" altLang="zh-CN" sz="280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en-US" altLang="zh-CN" sz="2800" i="0" dirty="0">
                <a:latin typeface="+mn-ea"/>
                <a:ea typeface="+mn-ea"/>
              </a:rPr>
              <a:t>   </a:t>
            </a:r>
            <a:r>
              <a:rPr lang="en-US" altLang="zh-CN" sz="2800" i="0" dirty="0" err="1">
                <a:latin typeface="+mn-ea"/>
                <a:ea typeface="+mn-ea"/>
              </a:rPr>
              <a:t>sys.exit</a:t>
            </a:r>
            <a:r>
              <a:rPr lang="en-US" altLang="zh-CN" sz="2800" i="0" dirty="0">
                <a:latin typeface="+mn-ea"/>
                <a:ea typeface="+mn-ea"/>
              </a:rPr>
              <a:t>(1)  # 1</a:t>
            </a:r>
            <a:r>
              <a:rPr lang="zh-CN" altLang="en-US" sz="2800" i="0" dirty="0">
                <a:latin typeface="+mn-ea"/>
                <a:ea typeface="+mn-ea"/>
              </a:rPr>
              <a:t>，异常退出</a:t>
            </a:r>
          </a:p>
        </p:txBody>
      </p:sp>
    </p:spTree>
    <p:extLst>
      <p:ext uri="{BB962C8B-B14F-4D97-AF65-F5344CB8AC3E}">
        <p14:creationId xmlns:p14="http://schemas.microsoft.com/office/powerpoint/2010/main" val="2386329383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F36B2-D131-3934-575D-9442FB6EF98C}"/>
              </a:ext>
            </a:extLst>
          </p:cNvPr>
          <p:cNvSpPr txBox="1"/>
          <p:nvPr/>
        </p:nvSpPr>
        <p:spPr>
          <a:xfrm>
            <a:off x="576262" y="5565516"/>
            <a:ext cx="838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得到一组解，结束程序。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B1430-50E2-07C6-9DF5-372833D8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27" y="1341439"/>
            <a:ext cx="826380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sys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n:"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公鸡数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母鸡数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 = n - x - y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小鸡数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*x 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*y + z//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== n: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(x,y,z)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exit(0)</a:t>
            </a:r>
          </a:p>
        </p:txBody>
      </p:sp>
    </p:spTree>
    <p:extLst>
      <p:ext uri="{BB962C8B-B14F-4D97-AF65-F5344CB8AC3E}">
        <p14:creationId xmlns:p14="http://schemas.microsoft.com/office/powerpoint/2010/main" val="2470148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9A2546-405B-5429-4115-6BFF67066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341439"/>
            <a:ext cx="868578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n:"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output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是否有解状态标志，初始否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,n//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公鸡数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,n//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母鸡数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z = n - x - y 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小鸡数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z%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*x 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*y + z//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== n: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(x,y,z)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output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得到解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break 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break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只跳出最近循环层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output ==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"so sad"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35413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1505" y="1196340"/>
            <a:ext cx="726948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将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元钱换成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分、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分、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5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分的硬币，有多少种换法？</a:t>
            </a:r>
            <a:endParaRPr lang="zh-CN" altLang="en-US" sz="2800" b="0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143510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5804871"/>
            <a:ext cx="424847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尽可能减少循环重数。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A0CF40-81BA-54F9-6156-24CB0A7AE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06" y="2484278"/>
            <a:ext cx="1080295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count=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z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- x -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*y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 &gt;=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z%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f'1分硬币有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个,2分硬币有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个,5分硬币有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z//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个'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   count+=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f'一共有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count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种方案。'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n, </a:t>
            </a:r>
            <a:r>
              <a:rPr lang="zh-CN" altLang="en-US" dirty="0"/>
              <a:t>输出如下乘法表：</a:t>
            </a:r>
            <a:endParaRPr lang="en-US" altLang="zh-CN" dirty="0"/>
          </a:p>
          <a:p>
            <a:pPr marL="33337" indent="0">
              <a:buNone/>
            </a:pPr>
            <a:r>
              <a:rPr lang="en-US" altLang="zh-CN" dirty="0"/>
              <a:t>1 * 3 = 3</a:t>
            </a:r>
          </a:p>
          <a:p>
            <a:pPr marL="33337" indent="0">
              <a:buNone/>
            </a:pPr>
            <a:r>
              <a:rPr lang="en-US" altLang="zh-CN" dirty="0"/>
              <a:t>2 * 3 = 6</a:t>
            </a:r>
          </a:p>
          <a:p>
            <a:pPr marL="33337" indent="0">
              <a:buNone/>
            </a:pPr>
            <a:r>
              <a:rPr lang="en-US" altLang="zh-CN" dirty="0"/>
              <a:t>3 * 3 = 9</a:t>
            </a:r>
          </a:p>
          <a:p>
            <a:pPr marL="33337" indent="0">
              <a:buNone/>
            </a:pPr>
            <a:r>
              <a:rPr lang="en-US" altLang="zh-CN" dirty="0"/>
              <a:t>…</a:t>
            </a:r>
          </a:p>
          <a:p>
            <a:pPr marL="33337" indent="0">
              <a:buNone/>
            </a:pPr>
            <a:r>
              <a:rPr lang="en-US" altLang="zh-CN" dirty="0"/>
              <a:t>n * 3 = 3n</a:t>
            </a:r>
          </a:p>
          <a:p>
            <a:pPr marL="33337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89B0EC5-E9D9-A6DF-F7C3-D8B46239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</p:spTree>
    <p:extLst>
      <p:ext uri="{BB962C8B-B14F-4D97-AF65-F5344CB8AC3E}">
        <p14:creationId xmlns:p14="http://schemas.microsoft.com/office/powerpoint/2010/main" val="4129167478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F09737-F721-4354-6561-4B3526A2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4ACDA9-C2E9-323B-43FF-F3A1AD97A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340768"/>
            <a:ext cx="7461646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n: 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for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循环实现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"for"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3d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* 3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i*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while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循环实现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&lt;= n: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3d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* 3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i*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i 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4174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211137"/>
            <a:ext cx="6696744" cy="676275"/>
          </a:xfrm>
        </p:spPr>
        <p:txBody>
          <a:bodyPr>
            <a:noAutofit/>
          </a:bodyPr>
          <a:lstStyle/>
          <a:p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多分支结构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if…</a:t>
            </a:r>
            <a:r>
              <a:rPr lang="en-US" altLang="zh-CN" sz="4400" kern="1200" dirty="0" err="1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elif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…else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685782" cy="4967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FF0000"/>
                </a:solidFill>
              </a:rPr>
              <a:t>语法</a:t>
            </a:r>
            <a:endParaRPr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</a:rPr>
              <a:t>     </a:t>
            </a:r>
            <a:r>
              <a:rPr lang="en-US" altLang="zh-CN"/>
              <a:t>if </a:t>
            </a:r>
            <a:r>
              <a:rPr lang="zh-CN" altLang="en-US"/>
              <a:t>条件</a:t>
            </a:r>
            <a:r>
              <a:rPr lang="en-US" altLang="zh-CN"/>
              <a:t>1:</a:t>
            </a: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语句块</a:t>
            </a:r>
            <a:r>
              <a:rPr lang="en-US" altLang="zh-CN"/>
              <a:t>1</a:t>
            </a:r>
          </a:p>
          <a:p>
            <a:pPr marL="0" indent="0">
              <a:buNone/>
            </a:pPr>
            <a:r>
              <a:rPr lang="en-US" altLang="zh-CN"/>
              <a:t>     elif </a:t>
            </a:r>
            <a:r>
              <a:rPr lang="zh-CN" altLang="en-US"/>
              <a:t>条件</a:t>
            </a:r>
            <a:r>
              <a:rPr lang="en-US" altLang="zh-CN"/>
              <a:t>2:</a:t>
            </a: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语句块</a:t>
            </a:r>
            <a:r>
              <a:rPr lang="en-US" altLang="zh-CN"/>
              <a:t>2</a:t>
            </a:r>
          </a:p>
          <a:p>
            <a:pPr marL="0" indent="0">
              <a:buNone/>
            </a:pPr>
            <a:r>
              <a:rPr lang="en-US" altLang="zh-CN"/>
              <a:t>     …</a:t>
            </a:r>
          </a:p>
          <a:p>
            <a:pPr marL="0" indent="0">
              <a:buNone/>
            </a:pPr>
            <a:r>
              <a:rPr lang="en-US" altLang="zh-CN"/>
              <a:t>     else:</a:t>
            </a:r>
          </a:p>
          <a:p>
            <a:pPr marL="0" indent="0">
              <a:buNone/>
            </a:pPr>
            <a:r>
              <a:rPr lang="en-US" altLang="zh-CN"/>
              <a:t>         </a:t>
            </a:r>
            <a:r>
              <a:rPr lang="zh-CN" altLang="en-US"/>
              <a:t>语句块</a:t>
            </a:r>
            <a:r>
              <a:rPr lang="en-US" altLang="zh-CN"/>
              <a:t>n+1</a:t>
            </a:r>
            <a:endParaRPr lang="en-US" altLang="zh-C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022055" y="1147451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流程图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97" y="1670671"/>
            <a:ext cx="5114925" cy="36504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52604" y="114057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以</a:t>
            </a:r>
            <a:r>
              <a:rPr lang="en-US" altLang="zh-CN" sz="2800" i="0" dirty="0"/>
              <a:t>if…</a:t>
            </a:r>
            <a:r>
              <a:rPr lang="en-US" altLang="zh-CN" sz="2800" i="0" dirty="0" err="1"/>
              <a:t>elif</a:t>
            </a:r>
            <a:r>
              <a:rPr lang="en-US" altLang="zh-CN" sz="2800" i="0" dirty="0"/>
              <a:t>…else</a:t>
            </a:r>
            <a:r>
              <a:rPr lang="zh-CN" altLang="en-US" sz="2800" i="0" dirty="0"/>
              <a:t>为例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6541" y="5778626"/>
            <a:ext cx="9191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语句块必须缩进，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if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，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cs typeface="Times New Roman" panose="02020603050405020304"/>
              </a:rPr>
              <a:t>elif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else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必须在同一列对齐。</a:t>
            </a:r>
            <a:endParaRPr lang="zh-CN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B1024B-FA79-84E6-49CC-7C93E56F94DC}"/>
              </a:ext>
            </a:extLst>
          </p:cNvPr>
          <p:cNvSpPr txBox="1"/>
          <p:nvPr/>
        </p:nvSpPr>
        <p:spPr>
          <a:xfrm>
            <a:off x="90159" y="5152492"/>
            <a:ext cx="9191228" cy="151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115" lvl="1" indent="-457200"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语义</a:t>
            </a:r>
            <a:endParaRPr lang="en-US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  <a:p>
            <a:pPr marL="335915" lvl="1">
              <a:spcBef>
                <a:spcPts val="450"/>
              </a:spcBef>
              <a:spcAft>
                <a:spcPts val="450"/>
              </a:spcAft>
              <a:buClr>
                <a:srgbClr val="FF0000"/>
              </a:buClr>
            </a:pP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   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若条件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1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成立，执行语句块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1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；否则若条件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2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成立，执行语句块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2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；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…;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前面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n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个条件不成立，执行语句块</a:t>
            </a:r>
            <a:r>
              <a:rPr lang="en-US" altLang="zh-CN" sz="2800" i="0" dirty="0">
                <a:latin typeface="+mn-ea"/>
                <a:cs typeface="Times New Roman" panose="02020603050405020304"/>
              </a:rPr>
              <a:t>n+1</a:t>
            </a:r>
            <a:r>
              <a:rPr lang="zh-CN" altLang="en-US" sz="2800" i="0" dirty="0">
                <a:latin typeface="+mn-ea"/>
                <a:cs typeface="Times New Roman" panose="02020603050405020304"/>
              </a:rPr>
              <a:t>。</a:t>
            </a:r>
            <a:endParaRPr lang="zh-CN" altLang="zh-CN" sz="2800" i="0" dirty="0">
              <a:latin typeface="+mn-ea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/>
      <p:bldP spid="11" grpId="0"/>
      <p:bldP spid="4" grpId="0"/>
      <p:bldP spid="4" grpId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B1430-50E2-07C6-9DF5-372833D8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84" y="1268760"/>
            <a:ext cx="862287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800" b="0" i="0" dirty="0">
                <a:latin typeface="+mn-ea"/>
                <a:ea typeface="+mn-ea"/>
              </a:rPr>
              <a:t>自幂数是指一个</a:t>
            </a:r>
            <a:r>
              <a:rPr lang="en-US" altLang="zh-CN" sz="2800" b="0" i="0" dirty="0">
                <a:latin typeface="+mn-ea"/>
                <a:ea typeface="+mn-ea"/>
              </a:rPr>
              <a:t> n </a:t>
            </a:r>
            <a:r>
              <a:rPr lang="zh-CN" altLang="zh-CN" sz="2800" b="0" i="0" dirty="0">
                <a:latin typeface="+mn-ea"/>
                <a:ea typeface="+mn-ea"/>
              </a:rPr>
              <a:t>位数，它的每个位上的数字的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n </a:t>
            </a:r>
            <a:r>
              <a:rPr lang="zh-CN" altLang="zh-CN" sz="2800" b="0" i="0" dirty="0">
                <a:latin typeface="+mn-ea"/>
                <a:ea typeface="+mn-ea"/>
              </a:rPr>
              <a:t>次幂之和等于它本身。</a:t>
            </a:r>
          </a:p>
          <a:p>
            <a:r>
              <a:rPr lang="zh-CN" altLang="zh-CN" sz="2800" b="0" i="0" dirty="0">
                <a:latin typeface="+mn-ea"/>
                <a:ea typeface="+mn-ea"/>
              </a:rPr>
              <a:t>水仙花数实际上是一个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zh-CN" sz="2800" b="0" i="0" dirty="0">
                <a:latin typeface="+mn-ea"/>
                <a:ea typeface="+mn-ea"/>
              </a:rPr>
              <a:t>位的自幂数，而</a:t>
            </a:r>
            <a:r>
              <a:rPr lang="en-US" altLang="zh-CN" sz="2800" b="0" i="0" dirty="0">
                <a:latin typeface="+mn-ea"/>
                <a:ea typeface="+mn-ea"/>
              </a:rPr>
              <a:t>4</a:t>
            </a:r>
            <a:r>
              <a:rPr lang="zh-CN" altLang="zh-CN" sz="2800" b="0" i="0" dirty="0">
                <a:latin typeface="+mn-ea"/>
                <a:ea typeface="+mn-ea"/>
              </a:rPr>
              <a:t>位的自幂数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zh-CN" sz="2800" b="0" i="0" dirty="0">
                <a:latin typeface="+mn-ea"/>
                <a:ea typeface="+mn-ea"/>
              </a:rPr>
              <a:t>被称为四叶玫瑰数，如：</a:t>
            </a:r>
            <a:r>
              <a:rPr lang="en-US" altLang="zh-CN" sz="2800" b="0" i="0" dirty="0">
                <a:latin typeface="+mn-ea"/>
                <a:ea typeface="+mn-ea"/>
              </a:rPr>
              <a:t> 1634=1</a:t>
            </a:r>
            <a:r>
              <a:rPr lang="en-US" altLang="zh-CN" sz="2800" b="0" i="0" baseline="30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+6</a:t>
            </a:r>
            <a:r>
              <a:rPr lang="en-US" altLang="zh-CN" sz="2800" b="0" i="0" baseline="30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+3</a:t>
            </a:r>
            <a:r>
              <a:rPr lang="en-US" altLang="zh-CN" sz="2800" b="0" i="0" baseline="30000" dirty="0">
                <a:latin typeface="+mn-ea"/>
                <a:ea typeface="+mn-ea"/>
              </a:rPr>
              <a:t>4</a:t>
            </a:r>
            <a:r>
              <a:rPr lang="en-US" altLang="zh-CN" sz="2800" b="0" i="0" dirty="0">
                <a:latin typeface="+mn-ea"/>
                <a:ea typeface="+mn-ea"/>
              </a:rPr>
              <a:t>+4</a:t>
            </a:r>
            <a:r>
              <a:rPr lang="en-US" altLang="zh-CN" sz="2800" b="0" i="0" baseline="30000" dirty="0">
                <a:latin typeface="+mn-ea"/>
                <a:ea typeface="+mn-ea"/>
              </a:rPr>
              <a:t>4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</a:p>
          <a:p>
            <a:r>
              <a:rPr lang="zh-CN" altLang="zh-CN" sz="2800" b="0" i="0" dirty="0">
                <a:latin typeface="+mn-ea"/>
                <a:ea typeface="+mn-ea"/>
              </a:rPr>
              <a:t>请输出在区间</a:t>
            </a:r>
            <a:r>
              <a:rPr lang="en-US" altLang="zh-CN" sz="2800" b="0" i="0" dirty="0"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latin typeface="+mn-ea"/>
                <a:ea typeface="+mn-ea"/>
              </a:rPr>
              <a:t>a,b</a:t>
            </a:r>
            <a:r>
              <a:rPr lang="en-US" altLang="zh-CN" sz="2800" b="0" i="0" dirty="0">
                <a:latin typeface="+mn-ea"/>
                <a:ea typeface="+mn-ea"/>
              </a:rPr>
              <a:t>]</a:t>
            </a:r>
            <a:r>
              <a:rPr lang="zh-CN" altLang="zh-CN" sz="2800" b="0" i="0" dirty="0">
                <a:latin typeface="+mn-ea"/>
                <a:ea typeface="+mn-ea"/>
              </a:rPr>
              <a:t>内（</a:t>
            </a:r>
            <a:r>
              <a:rPr lang="en-US" altLang="zh-CN" sz="2800" b="0" i="0" dirty="0">
                <a:latin typeface="+mn-ea"/>
                <a:ea typeface="+mn-ea"/>
              </a:rPr>
              <a:t>1000&lt;=a&lt;=b&lt;10000</a:t>
            </a:r>
            <a:r>
              <a:rPr lang="zh-CN" altLang="zh-CN" sz="2800" b="0" i="0" dirty="0">
                <a:latin typeface="+mn-ea"/>
                <a:ea typeface="+mn-ea"/>
              </a:rPr>
              <a:t>）的所有四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zh-CN" sz="2800" b="0" i="0" dirty="0">
                <a:latin typeface="+mn-ea"/>
                <a:ea typeface="+mn-ea"/>
              </a:rPr>
              <a:t>叶玫瑰数，每行打印一个。若在区间</a:t>
            </a:r>
            <a:r>
              <a:rPr lang="en-US" altLang="zh-CN" sz="2800" b="0" i="0" dirty="0"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latin typeface="+mn-ea"/>
                <a:ea typeface="+mn-ea"/>
              </a:rPr>
              <a:t>a,b</a:t>
            </a:r>
            <a:r>
              <a:rPr lang="en-US" altLang="zh-CN" sz="2800" b="0" i="0" dirty="0">
                <a:latin typeface="+mn-ea"/>
                <a:ea typeface="+mn-ea"/>
              </a:rPr>
              <a:t>]</a:t>
            </a:r>
            <a:r>
              <a:rPr lang="zh-CN" altLang="zh-CN" sz="2800" b="0" i="0" dirty="0">
                <a:latin typeface="+mn-ea"/>
                <a:ea typeface="+mn-ea"/>
              </a:rPr>
              <a:t>内没有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zh-CN" sz="2800" b="0" i="0" dirty="0">
                <a:latin typeface="+mn-ea"/>
                <a:ea typeface="+mn-ea"/>
              </a:rPr>
              <a:t>四叶玫瑰数，则输出“</a:t>
            </a:r>
            <a:r>
              <a:rPr lang="en-US" altLang="zh-CN" sz="2800" b="0" i="0" dirty="0">
                <a:latin typeface="+mn-ea"/>
                <a:ea typeface="+mn-ea"/>
              </a:rPr>
              <a:t>no answer</a:t>
            </a:r>
            <a:r>
              <a:rPr lang="zh-CN" altLang="zh-CN" sz="2800" b="0" i="0" dirty="0">
                <a:latin typeface="+mn-ea"/>
                <a:ea typeface="+mn-ea"/>
              </a:rPr>
              <a:t>”。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516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13BA1-0C5F-B1F4-6915-5ACE6893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2" y="1341439"/>
            <a:ext cx="724562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a, b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flag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(a,b+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bits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(num))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得到每位数字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bits: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求和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 += x**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 == num: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判断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flag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有输出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flag: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"no answer"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0636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7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B1430-50E2-07C6-9DF5-372833D8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93" y="1393948"/>
            <a:ext cx="431400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输出所有的</a:t>
            </a:r>
            <a:r>
              <a:rPr lang="zh-CN" altLang="zh-CN" sz="2800" b="0" i="0" dirty="0">
                <a:latin typeface="+mn-ea"/>
                <a:ea typeface="+mn-ea"/>
              </a:rPr>
              <a:t>无重复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zh-CN" sz="2800" b="0" i="0" dirty="0">
                <a:latin typeface="+mn-ea"/>
                <a:ea typeface="+mn-ea"/>
              </a:rPr>
              <a:t>位</a:t>
            </a:r>
            <a:r>
              <a:rPr lang="zh-CN" altLang="en-US" sz="2800" b="0" i="0" dirty="0">
                <a:latin typeface="+mn-ea"/>
                <a:ea typeface="+mn-ea"/>
              </a:rPr>
              <a:t>数。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161E5-2E4E-262C-D1E1-3FA98A49C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56" y="2708920"/>
            <a:ext cx="613661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a!=b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b!=c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a!=c: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+b*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4d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377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8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B1430-50E2-07C6-9DF5-372833D8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393948"/>
            <a:ext cx="305724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OJ</a:t>
            </a:r>
            <a:r>
              <a:rPr lang="zh-CN" altLang="en-US" sz="2800" b="0" i="0" dirty="0">
                <a:latin typeface="+mn-ea"/>
                <a:ea typeface="+mn-ea"/>
              </a:rPr>
              <a:t>：选手的名次。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1256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9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B1430-50E2-07C6-9DF5-372833D83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1341439"/>
            <a:ext cx="8443337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假设字符集按顺序包含数字、大写字母、小写字母。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输入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n </a:t>
            </a:r>
            <a:r>
              <a:rPr lang="zh-CN" altLang="en-US" sz="2800" b="0" i="0" dirty="0">
                <a:latin typeface="+mn-ea"/>
                <a:ea typeface="+mn-ea"/>
              </a:rPr>
              <a:t>开始字符，输出下列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行上三角图案。</a:t>
            </a:r>
            <a:endParaRPr lang="en-US" altLang="zh-CN" sz="2800" b="0" i="0" dirty="0">
              <a:latin typeface="+mn-ea"/>
              <a:ea typeface="+mn-ea"/>
            </a:endParaRPr>
          </a:p>
          <a:p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例如输入：</a:t>
            </a:r>
            <a:r>
              <a:rPr lang="en-US" altLang="zh-CN" sz="2800" b="0" i="0" dirty="0">
                <a:latin typeface="+mn-ea"/>
                <a:ea typeface="+mn-ea"/>
              </a:rPr>
              <a:t>10  b,</a:t>
            </a:r>
            <a:r>
              <a:rPr lang="zh-CN" altLang="en-US" sz="2800" b="0" i="0" dirty="0">
                <a:latin typeface="+mn-ea"/>
                <a:ea typeface="+mn-ea"/>
              </a:rPr>
              <a:t>输出图案如下。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71E94F-75D6-2962-E987-BB3DDA96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98764"/>
            <a:ext cx="2390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1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C2466599-20F3-63BD-9427-481AA26F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09537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9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CEE93E-9062-1274-00C1-50ABD5FEB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95" y="1335699"/>
            <a:ext cx="775244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charset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"0123456789"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字符集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26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charset 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chr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)+i)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26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charset 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chr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ord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)+i)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, c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index = charset.index(c)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开始字符在字符集中的下标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row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(n):  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n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行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 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*row,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每行空格数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col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(row,n):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每行字符输出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(charset[index],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index = (index+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)%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62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6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569325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多分支特例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—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二路分支的条件语句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685782" cy="49672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语法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if </a:t>
            </a:r>
            <a:r>
              <a:rPr lang="zh-CN" altLang="en-US" sz="2800" dirty="0">
                <a:solidFill>
                  <a:schemeClr val="tx1"/>
                </a:solidFill>
              </a:rPr>
              <a:t>条件：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1 </a:t>
            </a: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else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</a:p>
          <a:p>
            <a:pPr marL="335915" lvl="1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354965" indent="-457200">
              <a:buFont typeface="Wingdings" panose="05000000000000000000" pitchFamily="2" charset="2"/>
              <a:buChar char="p"/>
            </a:pPr>
            <a:endParaRPr lang="en-US" altLang="zh-CN" dirty="0">
              <a:solidFill>
                <a:srgbClr val="FF0000"/>
              </a:solidFill>
            </a:endParaRPr>
          </a:p>
          <a:p>
            <a:pPr marL="354965" indent="-4572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语义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条件为真，执行语句块 </a:t>
            </a:r>
            <a:r>
              <a:rPr lang="en-US" altLang="zh-CN" dirty="0"/>
              <a:t>1; </a:t>
            </a:r>
            <a:r>
              <a:rPr lang="zh-CN" altLang="en-US" dirty="0"/>
              <a:t>否则，执行语句块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427984" y="132160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流程图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836" y="1838886"/>
            <a:ext cx="3924300" cy="2958266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14015" y="5877272"/>
            <a:ext cx="8261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语句块必须缩进，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if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else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必须在同一列对齐。</a:t>
            </a:r>
            <a:endParaRPr lang="zh-CN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253734" cy="6762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输入三个整数，若构成三角形，按如下公式计算三角形面积并输出</a:t>
            </a:r>
            <a:r>
              <a:rPr lang="en-US" altLang="zh-CN" dirty="0"/>
              <a:t>(</a:t>
            </a:r>
            <a:r>
              <a:rPr lang="zh-CN" altLang="en-US" dirty="0"/>
              <a:t>保留两位小数）。若不构成三角形输入</a:t>
            </a:r>
            <a:r>
              <a:rPr lang="en-US" altLang="zh-CN" dirty="0"/>
              <a:t>input error!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5362575" cy="11144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C5DC8EC-BA33-D257-D326-8D124ED11A4C}"/>
              </a:ext>
            </a:extLst>
          </p:cNvPr>
          <p:cNvSpPr txBox="1"/>
          <p:nvPr/>
        </p:nvSpPr>
        <p:spPr>
          <a:xfrm>
            <a:off x="683568" y="558924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二路分支。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139764-C4E0-4764-489C-C03A8B61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68760"/>
            <a:ext cx="10597773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from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math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import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sqrt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a, b, c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'input three numbers: 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#三角形判断：两边之和大于第三边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 + b &gt; c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b + c &gt; a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 + c &gt; b:      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s = (a + b + c) /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 = sqrt(s * (s - a) * (s - b) * (s - c))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f"area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: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.2f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print("area = {:.2f}".format(A))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"input error!"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5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输入</a:t>
            </a:r>
            <a:r>
              <a:rPr lang="en-US" altLang="zh-CN" sz="3000" dirty="0"/>
              <a:t>2</a:t>
            </a:r>
            <a:r>
              <a:rPr lang="zh-CN" altLang="en-US" sz="3000" dirty="0"/>
              <a:t>个整数，输出两个数的最大值。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DE9A81-1574-8C90-4FC2-0A3C26DDBA47}"/>
              </a:ext>
            </a:extLst>
          </p:cNvPr>
          <p:cNvSpPr txBox="1"/>
          <p:nvPr/>
        </p:nvSpPr>
        <p:spPr>
          <a:xfrm>
            <a:off x="574675" y="3933057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二路分支。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4675" y="1340768"/>
            <a:ext cx="9110186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num1, num2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"input two numbers: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num1 &gt;= num2: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max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v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alue = num1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max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v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alue = num2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#max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v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alue = num1 if num1 &gt;= num2 else num2   条件运算符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#max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v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alue = max(num1, num2)     #使用内置函数max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"max({},{}) = {}"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.format(num1,num2,maxValue))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7751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条件运算符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rgbClr val="FF0000"/>
                </a:solidFill>
              </a:rPr>
              <a:t>三目运算符：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exp1 if condition else exp2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539552" y="2032646"/>
            <a:ext cx="8001000" cy="2548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p"/>
            </a:pPr>
            <a:r>
              <a:rPr lang="zh-CN" altLang="en-US" b="0" i="0" kern="0" dirty="0">
                <a:solidFill>
                  <a:srgbClr val="FF0000"/>
                </a:solidFill>
              </a:rPr>
              <a:t>语义：</a:t>
            </a:r>
            <a:r>
              <a:rPr lang="zh-CN" altLang="en-US" b="0" i="0" kern="0" dirty="0"/>
              <a:t>若</a:t>
            </a:r>
            <a:r>
              <a:rPr lang="en-US" altLang="zh-CN" b="0" i="0" dirty="0">
                <a:effectLst/>
                <a:latin typeface="Helvetica Neue"/>
              </a:rPr>
              <a:t>condition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成立（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True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），执行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exp1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，并将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exp1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的结果作为整个表达式的结果；若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condition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不成立（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F</a:t>
            </a:r>
            <a:r>
              <a:rPr lang="en-US" altLang="zh-CN" b="0" i="0" dirty="0">
                <a:solidFill>
                  <a:srgbClr val="444444"/>
                </a:solidFill>
                <a:latin typeface="Helvetica Neue"/>
              </a:rPr>
              <a:t>alse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），执行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exp2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，并把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exp2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Helvetica Neue"/>
              </a:rPr>
              <a:t>的结果作为整个表达式的结果。</a:t>
            </a:r>
            <a:endParaRPr lang="zh-CN" altLang="en-US" b="0" i="0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1043607" y="4558336"/>
            <a:ext cx="7838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求两个数的最大值：</a:t>
            </a:r>
            <a:r>
              <a:rPr lang="en-US" altLang="zh-CN" sz="2800" i="0" dirty="0" err="1"/>
              <a:t>maxvalue</a:t>
            </a:r>
            <a:r>
              <a:rPr lang="en-US" altLang="zh-CN" sz="2800" i="0" dirty="0"/>
              <a:t> =  a if a&gt;=b else b </a:t>
            </a:r>
            <a:endParaRPr lang="zh-CN" altLang="en-US" sz="280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5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输入</a:t>
            </a:r>
            <a:r>
              <a:rPr lang="en-US" altLang="zh-CN" sz="3000" dirty="0"/>
              <a:t>1</a:t>
            </a:r>
            <a:r>
              <a:rPr lang="zh-CN" altLang="en-US" sz="3000" dirty="0"/>
              <a:t>个整数，判断它的奇偶性。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E2F4B1-B481-7442-6868-751B15BF2F18}"/>
              </a:ext>
            </a:extLst>
          </p:cNvPr>
          <p:cNvSpPr txBox="1"/>
          <p:nvPr/>
        </p:nvSpPr>
        <p:spPr>
          <a:xfrm>
            <a:off x="595273" y="3991344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lt"/>
                <a:ea typeface="+mn-ea"/>
              </a:rPr>
              <a:t>二路分支。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4675" y="1443841"/>
            <a:ext cx="7704856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"pls input number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：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方法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： 条件运算符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f"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 is"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"odd"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2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else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"even"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方法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2:  if...else...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f"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 is even"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f"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}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 is odd"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94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8137525" cy="3240360"/>
          </a:xfrm>
        </p:spPr>
        <p:txBody>
          <a:bodyPr>
            <a:noAutofit/>
          </a:bodyPr>
          <a:lstStyle/>
          <a:p>
            <a:pPr eaLnBrk="1" hangingPunct="1">
              <a:buNone/>
              <a:defRPr/>
            </a:pPr>
            <a:endParaRPr lang="en-US" altLang="zh-CN" dirty="0"/>
          </a:p>
          <a:p>
            <a:pPr eaLnBrk="1" hangingPunct="1">
              <a:defRPr/>
            </a:pPr>
            <a:endParaRPr lang="zh-CN" altLang="zh-CN" dirty="0"/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anose="02010509060101010101" pitchFamily="49" charset="-122"/>
                <a:sym typeface="Arial" panose="020B0604020202020204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39552" y="1394512"/>
            <a:ext cx="6417141" cy="954107"/>
            <a:chOff x="2957635" y="775029"/>
            <a:chExt cx="6413914" cy="954246"/>
          </a:xfrm>
        </p:grpSpPr>
        <p:sp>
          <p:nvSpPr>
            <p:cNvPr id="3" name="文本框 66"/>
            <p:cNvSpPr txBox="1">
              <a:spLocks noChangeArrowheads="1"/>
            </p:cNvSpPr>
            <p:nvPr/>
          </p:nvSpPr>
          <p:spPr bwMode="auto">
            <a:xfrm>
              <a:off x="2957635" y="775029"/>
              <a:ext cx="6413914" cy="954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理解并掌握程序设计的三种基本结构</a:t>
              </a:r>
            </a:p>
            <a:p>
              <a:pPr marL="457200" indent="-4572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endParaRPr lang="zh-CN" altLang="en-US" sz="2800" b="0" i="0" dirty="0"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" name="任意多边形 8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512380" y="2156733"/>
            <a:ext cx="8610049" cy="1384995"/>
            <a:chOff x="2909383" y="768489"/>
            <a:chExt cx="8605722" cy="1385197"/>
          </a:xfrm>
        </p:grpSpPr>
        <p:sp>
          <p:nvSpPr>
            <p:cNvPr id="7" name="文本框 66"/>
            <p:cNvSpPr txBox="1">
              <a:spLocks noChangeArrowheads="1"/>
            </p:cNvSpPr>
            <p:nvPr/>
          </p:nvSpPr>
          <p:spPr bwMode="auto">
            <a:xfrm>
              <a:off x="2909383" y="768489"/>
              <a:ext cx="8605722" cy="1385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 熟练运用三种结构解决各种顺序、选择及重复执行</a:t>
              </a:r>
              <a:endParaRPr lang="en-US" altLang="zh-CN" sz="2800" b="0" i="0" dirty="0">
                <a:latin typeface="+mn-ea"/>
                <a:ea typeface="+mn-ea"/>
                <a:cs typeface="+mn-ea"/>
                <a:sym typeface="+mn-lt"/>
              </a:endParaRPr>
            </a:p>
            <a:p>
              <a:pPr>
                <a:buClr>
                  <a:srgbClr val="FF0000"/>
                </a:buClr>
                <a:defRPr/>
              </a:pPr>
              <a:r>
                <a:rPr lang="en-US" altLang="zh-CN" sz="2800" b="0" i="0" dirty="0">
                  <a:latin typeface="+mn-ea"/>
                  <a:ea typeface="+mn-ea"/>
                  <a:cs typeface="+mn-ea"/>
                  <a:sym typeface="+mn-lt"/>
                </a:rPr>
                <a:t>   </a:t>
              </a:r>
              <a:r>
                <a:rPr lang="zh-CN" altLang="en-US" sz="2800" b="0" i="0" dirty="0">
                  <a:latin typeface="+mn-ea"/>
                  <a:ea typeface="+mn-ea"/>
                  <a:cs typeface="+mn-ea"/>
                  <a:sym typeface="+mn-lt"/>
                </a:rPr>
                <a:t>的问题</a:t>
              </a:r>
            </a:p>
            <a:p>
              <a:pPr marL="342900" indent="-342900">
                <a:buClr>
                  <a:srgbClr val="FF0000"/>
                </a:buClr>
                <a:buFont typeface="Wingdings" panose="05000000000000000000" pitchFamily="2" charset="2"/>
                <a:buChar char="p"/>
                <a:defRPr/>
              </a:pPr>
              <a:endParaRPr lang="zh-CN" altLang="en-US" sz="2800" b="0" i="0" dirty="0">
                <a:latin typeface="+mn-ea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任意多边形 8"/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85750" indent="-285750" algn="ctr">
                <a:buFont typeface="Wingdings" panose="05000000000000000000" pitchFamily="2" charset="2"/>
                <a:buChar char="p"/>
                <a:defRPr/>
              </a:pPr>
              <a:endParaRPr lang="zh-CN" altLang="en-US" sz="2800" b="0" i="0">
                <a:solidFill>
                  <a:srgbClr val="0070BA"/>
                </a:solidFill>
                <a:latin typeface="+mn-ea"/>
                <a:cs typeface="+mn-ea"/>
                <a:sym typeface="+mn-lt"/>
              </a:endParaRPr>
            </a:p>
          </p:txBody>
        </p:sp>
      </p:grpSp>
      <p:sp>
        <p:nvSpPr>
          <p:cNvPr id="14" name="任意多边形 8"/>
          <p:cNvSpPr/>
          <p:nvPr/>
        </p:nvSpPr>
        <p:spPr bwMode="auto">
          <a:xfrm>
            <a:off x="686554" y="4320459"/>
            <a:ext cx="287337" cy="0"/>
          </a:xfrm>
          <a:custGeom>
            <a:avLst/>
            <a:gdLst>
              <a:gd name="connsiteX0" fmla="*/ 0 w 504825"/>
              <a:gd name="connsiteY0" fmla="*/ 0 h 0"/>
              <a:gd name="connsiteX1" fmla="*/ 504825 w 504825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4825">
                <a:moveTo>
                  <a:pt x="0" y="0"/>
                </a:moveTo>
                <a:lnTo>
                  <a:pt x="504825" y="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>
              <a:buFont typeface="Wingdings" panose="05000000000000000000" pitchFamily="2" charset="2"/>
              <a:buChar char="p"/>
              <a:defRPr/>
            </a:pPr>
            <a:endParaRPr lang="zh-CN" altLang="en-US" sz="2800" b="0" i="0">
              <a:solidFill>
                <a:srgbClr val="0070BA"/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18864" y="90808"/>
            <a:ext cx="7149480" cy="8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CN" sz="4400" b="0" i="0" dirty="0" err="1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if,if</a:t>
            </a: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和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if...</a:t>
            </a:r>
            <a:r>
              <a:rPr lang="en-US" altLang="zh-CN" sz="4400" b="0" i="0" dirty="0" err="1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elif</a:t>
            </a: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的区别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47925" y="1241188"/>
            <a:ext cx="8796960" cy="496368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前者不存在排斥关系，依次判断。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后者存在排斥关系，只执行其中一路分支。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尽可能使用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if…</a:t>
            </a:r>
            <a:r>
              <a:rPr lang="en-US" altLang="zh-CN" sz="28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elif</a:t>
            </a:r>
            <a:r>
              <a:rPr lang="en-US" altLang="zh-CN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1" hangingPunct="1">
              <a:spcBef>
                <a:spcPct val="40000"/>
              </a:spcBef>
              <a:buClr>
                <a:srgbClr val="FF0000"/>
              </a:buClr>
              <a:defRPr/>
            </a:pPr>
            <a:endParaRPr lang="zh-CN" altLang="en-US" sz="290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18864" y="90808"/>
            <a:ext cx="7149480" cy="8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4</a:t>
            </a:r>
            <a:endParaRPr lang="zh-CN" altLang="en-US" sz="4400" b="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467544" y="1241188"/>
            <a:ext cx="8796960" cy="496368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l"/>
            <a:r>
              <a:rPr lang="en-US" altLang="zh-CN" sz="2905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对一个自然数作如下操作</a:t>
            </a:r>
            <a:r>
              <a:rPr lang="en-US" altLang="zh-CN" sz="2800" b="0" i="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如果是偶数则除以</a:t>
            </a:r>
            <a:r>
              <a:rPr lang="en-US" altLang="zh-CN" sz="2800" b="0" i="0" dirty="0">
                <a:solidFill>
                  <a:srgbClr val="000000"/>
                </a:solidFill>
                <a:latin typeface="+mn-ea"/>
                <a:ea typeface="+mn-ea"/>
              </a:rPr>
              <a:t>2,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如果</a:t>
            </a:r>
            <a:endParaRPr lang="en-US" altLang="zh-CN" sz="2800" b="0" i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800" b="0" i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是奇数则加</a:t>
            </a:r>
            <a:r>
              <a:rPr lang="en-US" altLang="zh-CN" sz="2800" b="0" i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800" b="0" i="0" dirty="0">
                <a:solidFill>
                  <a:srgbClr val="000000"/>
                </a:solidFill>
                <a:latin typeface="+mn-ea"/>
                <a:ea typeface="+mn-ea"/>
              </a:rPr>
              <a:t>。指出下列程序的错误。</a:t>
            </a:r>
            <a:br>
              <a:rPr lang="zh-CN" altLang="en-US" sz="60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zh-CN" altLang="en-US" sz="290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10A53-ECCA-6E44-8626-64D32A38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88" y="3140968"/>
            <a:ext cx="610936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"input number:"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 %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num //=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 %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num +=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35BD31-C24E-710E-AFB4-177ED4BAE9BF}"/>
              </a:ext>
            </a:extLst>
          </p:cNvPr>
          <p:cNvSpPr txBox="1"/>
          <p:nvPr/>
        </p:nvSpPr>
        <p:spPr>
          <a:xfrm>
            <a:off x="3635896" y="544522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排斥或，应改为</a:t>
            </a:r>
            <a:r>
              <a:rPr lang="en-US" altLang="zh-CN" sz="2800" b="0" i="0" dirty="0">
                <a:latin typeface="+mn-ea"/>
                <a:ea typeface="+mn-ea"/>
              </a:rPr>
              <a:t>if…else</a:t>
            </a:r>
            <a:r>
              <a:rPr lang="zh-CN" altLang="en-US" sz="2800" b="0" i="0" dirty="0">
                <a:latin typeface="+mn-ea"/>
                <a:ea typeface="+mn-ea"/>
              </a:rPr>
              <a:t>结构。</a:t>
            </a:r>
          </a:p>
        </p:txBody>
      </p:sp>
    </p:spTree>
    <p:extLst>
      <p:ext uri="{BB962C8B-B14F-4D97-AF65-F5344CB8AC3E}">
        <p14:creationId xmlns:p14="http://schemas.microsoft.com/office/powerpoint/2010/main" val="3303472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分支语句嵌套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685782" cy="11514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条件语句的三种格式中的语句块可以是另一个</a:t>
            </a:r>
            <a:r>
              <a:rPr lang="en-US" altLang="zh-CN" dirty="0"/>
              <a:t>if</a:t>
            </a:r>
            <a:r>
              <a:rPr lang="zh-CN" altLang="en-US" dirty="0"/>
              <a:t>语句，此为条件语句的嵌套。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91443" y="4217476"/>
            <a:ext cx="7984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i="0" dirty="0">
                <a:solidFill>
                  <a:srgbClr val="FF0000"/>
                </a:solidFill>
              </a:rPr>
              <a:t>注意：条件语句中语句块的缩进。</a:t>
            </a:r>
            <a:r>
              <a:rPr lang="en-US" altLang="zh-CN" sz="2800" i="0" dirty="0">
                <a:solidFill>
                  <a:srgbClr val="FF0000"/>
                </a:solidFill>
              </a:rPr>
              <a:t>else</a:t>
            </a:r>
            <a:r>
              <a:rPr lang="zh-CN" altLang="en-US" sz="2800" i="0" dirty="0">
                <a:solidFill>
                  <a:srgbClr val="FF0000"/>
                </a:solidFill>
              </a:rPr>
              <a:t>的匹配</a:t>
            </a:r>
            <a:endParaRPr lang="en-US" altLang="zh-CN" sz="2800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5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C16D945-7CB5-E950-4C1F-5F6492B7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05" y="1340768"/>
            <a:ext cx="8339376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输入年、月，输出该年该月有多少天。</a:t>
            </a:r>
            <a:endParaRPr lang="en-US" altLang="zh-CN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93550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5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812AFA-7A7A-66AE-4594-059917CDF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84784"/>
            <a:ext cx="8396850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, m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"/"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8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大月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f"There are 31 days 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02d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   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2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月单独处理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%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400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not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%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 %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闰年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f"There are 29 days 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02d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f"There are 28 days 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02d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            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小月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f"There are 30 days 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/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02d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7E1F41-32A9-7704-E81B-B166CC543324}"/>
              </a:ext>
            </a:extLst>
          </p:cNvPr>
          <p:cNvSpPr txBox="1"/>
          <p:nvPr/>
        </p:nvSpPr>
        <p:spPr>
          <a:xfrm>
            <a:off x="574675" y="5373216"/>
            <a:ext cx="7309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思考：第一句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if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条件能否改写？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如何改为不用嵌套的多路分支？</a:t>
            </a:r>
          </a:p>
        </p:txBody>
      </p:sp>
    </p:spTree>
    <p:extLst>
      <p:ext uri="{BB962C8B-B14F-4D97-AF65-F5344CB8AC3E}">
        <p14:creationId xmlns:p14="http://schemas.microsoft.com/office/powerpoint/2010/main" val="2604165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67544" y="1340768"/>
            <a:ext cx="8881920" cy="95410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ea typeface="宋体" panose="02010600030101010101" pitchFamily="2" charset="-122"/>
              </a:rPr>
              <a:t>判断输入数据的符号属性。输入</a:t>
            </a:r>
            <a:r>
              <a:rPr lang="en-US" altLang="zh-CN" sz="2800" i="0" dirty="0">
                <a:ea typeface="宋体" panose="02010600030101010101" pitchFamily="2" charset="-122"/>
              </a:rPr>
              <a:t>x</a:t>
            </a:r>
            <a:r>
              <a:rPr lang="zh-CN" altLang="en-US" sz="2800" i="0" dirty="0">
                <a:ea typeface="宋体" panose="02010600030101010101" pitchFamily="2" charset="-122"/>
              </a:rPr>
              <a:t>，打印出</a:t>
            </a:r>
            <a:r>
              <a:rPr lang="en-US" altLang="zh-CN" sz="2800" i="0" dirty="0">
                <a:ea typeface="宋体" panose="02010600030101010101" pitchFamily="2" charset="-122"/>
              </a:rPr>
              <a:t>-1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r>
              <a:rPr lang="en-US" altLang="zh-CN" sz="2800" i="0" dirty="0">
                <a:ea typeface="宋体" panose="02010600030101010101" pitchFamily="2" charset="-122"/>
              </a:rPr>
              <a:t>0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r>
              <a:rPr lang="en-US" altLang="zh-CN" sz="2800" i="0" dirty="0">
                <a:ea typeface="宋体" panose="02010600030101010101" pitchFamily="2" charset="-122"/>
              </a:rPr>
              <a:t>1</a:t>
            </a:r>
            <a:r>
              <a:rPr lang="zh-CN" altLang="en-US" sz="2800" i="0" dirty="0">
                <a:ea typeface="宋体" panose="02010600030101010101" pitchFamily="2" charset="-122"/>
              </a:rPr>
              <a:t>，分别对应负数、零、正数。</a:t>
            </a:r>
            <a:endParaRPr lang="en-US" altLang="zh-CN" sz="2800" i="0" dirty="0"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6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0317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6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74675" y="1412776"/>
            <a:ext cx="537358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'input number: 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&lt;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4768420"/>
            <a:ext cx="718177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 &gt;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num &lt;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076056" y="3802746"/>
            <a:ext cx="3862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zh-CN" altLang="en-US" sz="2800" b="0" i="0" kern="120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条件运算符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  <a:cs typeface="+mn-cs"/>
              </a:rPr>
              <a:t>可以嵌套</a:t>
            </a:r>
            <a:endParaRPr lang="zh-CN" altLang="en-US" sz="2800" b="0" i="0" kern="1200" dirty="0">
              <a:solidFill>
                <a:srgbClr val="FF0000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86624" y="1340768"/>
            <a:ext cx="8881920" cy="257705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ea typeface="宋体" panose="02010600030101010101" pitchFamily="2" charset="-122"/>
              </a:rPr>
              <a:t>输入平时成绩和期末成绩，按下列公式计算总评成绩</a:t>
            </a:r>
            <a:endParaRPr lang="en-US" altLang="zh-CN" sz="2800" i="0" dirty="0"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i="0" dirty="0">
                <a:ea typeface="宋体" panose="02010600030101010101" pitchFamily="2" charset="-122"/>
              </a:rPr>
              <a:t>          </a:t>
            </a:r>
            <a:r>
              <a:rPr lang="zh-CN" altLang="en-US" sz="2800" i="0" dirty="0">
                <a:ea typeface="宋体" panose="02010600030101010101" pitchFamily="2" charset="-122"/>
              </a:rPr>
              <a:t>总评成绩 </a:t>
            </a:r>
            <a:r>
              <a:rPr lang="en-US" altLang="zh-CN" sz="2800" i="0" dirty="0">
                <a:ea typeface="宋体" panose="02010600030101010101" pitchFamily="2" charset="-122"/>
              </a:rPr>
              <a:t>= </a:t>
            </a:r>
            <a:r>
              <a:rPr lang="zh-CN" altLang="en-US" sz="2800" i="0" dirty="0">
                <a:ea typeface="宋体" panose="02010600030101010101" pitchFamily="2" charset="-122"/>
              </a:rPr>
              <a:t>平成成绩</a:t>
            </a:r>
            <a:r>
              <a:rPr lang="en-US" altLang="zh-CN" sz="2800" i="0" dirty="0">
                <a:ea typeface="宋体" panose="02010600030101010101" pitchFamily="2" charset="-122"/>
              </a:rPr>
              <a:t>*0.6 + </a:t>
            </a:r>
            <a:r>
              <a:rPr lang="zh-CN" altLang="en-US" sz="2800" i="0" dirty="0">
                <a:ea typeface="宋体" panose="02010600030101010101" pitchFamily="2" charset="-122"/>
              </a:rPr>
              <a:t>期末成绩</a:t>
            </a:r>
            <a:r>
              <a:rPr lang="en-US" altLang="zh-CN" sz="2800" i="0" dirty="0">
                <a:ea typeface="宋体" panose="02010600030101010101" pitchFamily="2" charset="-122"/>
              </a:rPr>
              <a:t>*0.4</a:t>
            </a:r>
          </a:p>
          <a:p>
            <a:pPr eaLnBrk="1" latin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ea typeface="宋体" panose="02010600030101010101" pitchFamily="2" charset="-122"/>
              </a:rPr>
              <a:t>将总评成绩转换为</a:t>
            </a:r>
            <a:r>
              <a:rPr lang="en-US" altLang="zh-CN" sz="2800" i="0" dirty="0">
                <a:ea typeface="宋体" panose="02010600030101010101" pitchFamily="2" charset="-122"/>
              </a:rPr>
              <a:t>A(85~100)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r>
              <a:rPr lang="en-US" altLang="zh-CN" sz="2800" i="0" dirty="0">
                <a:ea typeface="宋体" panose="02010600030101010101" pitchFamily="2" charset="-122"/>
              </a:rPr>
              <a:t>B(75~84)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endParaRPr lang="en-US" altLang="zh-CN" sz="2800" i="0" dirty="0">
              <a:ea typeface="宋体" panose="02010600030101010101" pitchFamily="2" charset="-122"/>
            </a:endParaRPr>
          </a:p>
          <a:p>
            <a:pPr eaLnBrk="1" latin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800" i="0" dirty="0">
                <a:ea typeface="宋体" panose="02010600030101010101" pitchFamily="2" charset="-122"/>
              </a:rPr>
              <a:t>C(65~74)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r>
              <a:rPr lang="en-US" altLang="zh-CN" sz="2800" i="0" dirty="0">
                <a:ea typeface="宋体" panose="02010600030101010101" pitchFamily="2" charset="-122"/>
              </a:rPr>
              <a:t>D(60~64)</a:t>
            </a:r>
            <a:r>
              <a:rPr lang="zh-CN" altLang="en-US" sz="2800" i="0" dirty="0">
                <a:ea typeface="宋体" panose="02010600030101010101" pitchFamily="2" charset="-122"/>
              </a:rPr>
              <a:t>、</a:t>
            </a:r>
            <a:r>
              <a:rPr lang="en-US" altLang="zh-CN" sz="2800" i="0" dirty="0">
                <a:ea typeface="宋体" panose="02010600030101010101" pitchFamily="2" charset="-122"/>
              </a:rPr>
              <a:t>F(&lt;60)</a:t>
            </a:r>
            <a:r>
              <a:rPr lang="zh-CN" altLang="en-US" sz="2800" i="0" dirty="0">
                <a:ea typeface="宋体" panose="02010600030101010101" pitchFamily="2" charset="-122"/>
              </a:rPr>
              <a:t>。</a:t>
            </a:r>
            <a:endParaRPr lang="en-US" altLang="zh-CN" sz="2800" i="0" dirty="0"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7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7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366884-CFB9-BB6E-65EB-CF166DC7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25689"/>
            <a:ext cx="897393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ceil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uscore, fscore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“input scores: 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 uscore &lt;=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 fscore &lt;=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输入成绩合法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= ceil(uscore 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0.6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 fscore 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0.4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计算总评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85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B"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if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的匹配。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总是同缩进同列的最近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if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匹配。这里应缩进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error!"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7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0DD99-6810-156B-5B0A-A40DB9CCE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53837"/>
            <a:ext cx="888736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ceil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uscore, fscore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“input scores: 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= ceil(uscore 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0.6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+ fscore 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0.4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方法二，尽量减少嵌套层次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uscore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2000" b="0" i="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or</a:t>
            </a:r>
            <a:r>
              <a:rPr lang="zh-CN" altLang="en-US" sz="2000" b="0" i="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2000" b="0" i="0" dirty="0" err="1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uscore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 </a:t>
            </a:r>
            <a:r>
              <a:rPr lang="en-US" altLang="zh-CN" sz="2000" b="0" i="0" dirty="0">
                <a:solidFill>
                  <a:srgbClr val="0033B3"/>
                </a:solidFill>
                <a:latin typeface="Arial Unicode MS" panose="020B0604020202020204" pitchFamily="34" charset="-122"/>
                <a:ea typeface="JetBrains Mono"/>
              </a:rPr>
              <a:t>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fscore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or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fscore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&gt;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输入成绩</a:t>
            </a:r>
            <a:r>
              <a:rPr kumimoji="0" lang="zh-CN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非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法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error!"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85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B"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C"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 &gt;=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score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 ---&gt; F"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31840" y="142882"/>
            <a:ext cx="35076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4.1 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顺序结构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520" y="1268760"/>
            <a:ext cx="8496944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en-US" sz="2800" b="0" i="0" dirty="0">
                <a:latin typeface="+mn-ea"/>
                <a:ea typeface="+mn-ea"/>
              </a:rPr>
              <a:t>最简单的结构，自上而下依次执行各语句。流程</a:t>
            </a:r>
            <a:endParaRPr lang="en-US" altLang="zh-CN" sz="2800" b="0" i="0" dirty="0">
              <a:latin typeface="+mn-ea"/>
              <a:ea typeface="+mn-ea"/>
            </a:endParaRPr>
          </a:p>
          <a:p>
            <a:pPr indent="266700" algn="just">
              <a:lnSpc>
                <a:spcPct val="125000"/>
              </a:lnSpc>
            </a:pPr>
            <a:r>
              <a:rPr lang="zh-CN" altLang="en-US" sz="2800" b="0" i="0" dirty="0">
                <a:latin typeface="+mn-ea"/>
                <a:ea typeface="+mn-ea"/>
              </a:rPr>
              <a:t>图如下图所示。</a:t>
            </a:r>
            <a:endParaRPr lang="zh-CN" altLang="zh-CN" sz="2800" b="0" i="0" dirty="0"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792389" y="2024132"/>
          <a:ext cx="2807834" cy="393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24000" imgH="3683000" progId="Visio.Drawing.11">
                  <p:embed/>
                </p:oleObj>
              </mc:Choice>
              <mc:Fallback>
                <p:oleObj r:id="rId3" imgW="1524000" imgH="368300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389" y="2024132"/>
                        <a:ext cx="2807834" cy="3930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7564" y="3438261"/>
            <a:ext cx="5220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顺序结构例：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输入三条边，计算三角形面积。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输入一个三位数，输出各位和。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条件语句嵌套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4" y="1340769"/>
            <a:ext cx="8173789" cy="1512168"/>
          </a:xfrm>
        </p:spPr>
        <p:txBody>
          <a:bodyPr>
            <a:normAutofit/>
          </a:bodyPr>
          <a:lstStyle/>
          <a:p>
            <a:r>
              <a:rPr lang="zh-CN" altLang="zh-CN" dirty="0">
                <a:latin typeface="+mn-ea"/>
              </a:rPr>
              <a:t>嵌套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zh-CN" dirty="0">
                <a:latin typeface="+mn-ea"/>
              </a:rPr>
              <a:t>语句</a:t>
            </a:r>
            <a:r>
              <a:rPr lang="zh-CN" altLang="en-US" dirty="0">
                <a:latin typeface="+mn-ea"/>
              </a:rPr>
              <a:t>中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else</a:t>
            </a:r>
            <a:r>
              <a:rPr lang="zh-CN" altLang="zh-CN" dirty="0">
                <a:latin typeface="+mn-ea"/>
              </a:rPr>
              <a:t>总是</a:t>
            </a:r>
            <a:r>
              <a:rPr lang="zh-CN" altLang="en-US" dirty="0">
                <a:latin typeface="+mn-ea"/>
              </a:rPr>
              <a:t>同</a:t>
            </a:r>
            <a:r>
              <a:rPr lang="zh-CN" altLang="zh-CN" dirty="0">
                <a:latin typeface="+mn-ea"/>
              </a:rPr>
              <a:t>缩进同列的最近</a:t>
            </a:r>
            <a:r>
              <a:rPr lang="en-US" altLang="zh-CN" dirty="0">
                <a:latin typeface="+mn-ea"/>
              </a:rPr>
              <a:t>if</a:t>
            </a:r>
            <a:r>
              <a:rPr lang="zh-CN" altLang="zh-CN" dirty="0">
                <a:latin typeface="+mn-ea"/>
              </a:rPr>
              <a:t>匹配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尽量减少嵌套层次。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0587C5CA-C2C8-1E45-DDB1-34BA7D0A9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340768"/>
            <a:ext cx="8229600" cy="496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903" b="0" i="0" dirty="0">
                <a:latin typeface="+mn-ea"/>
                <a:ea typeface="+mn-ea"/>
              </a:rPr>
              <a:t>在多种分支中，执行其中一路分支。</a:t>
            </a:r>
            <a:endParaRPr lang="en-US" altLang="zh-CN" sz="2903" b="0" i="0" dirty="0">
              <a:latin typeface="+mn-ea"/>
              <a:ea typeface="+mn-ea"/>
            </a:endParaRPr>
          </a:p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zh-CN" sz="2903" b="0" i="0" dirty="0">
                <a:latin typeface="+mn-ea"/>
                <a:ea typeface="+mn-ea"/>
              </a:rPr>
              <a:t>生活中“鱼和熊掌不可兼得”</a:t>
            </a:r>
            <a:r>
              <a:rPr lang="zh-CN" altLang="en-US" sz="2903" b="0" i="0" dirty="0">
                <a:latin typeface="+mn-ea"/>
                <a:ea typeface="+mn-ea"/>
              </a:rPr>
              <a:t>。在面对各种抉择时，冷静的以正确人生观、价值观和社会主义核心价值观为依据。</a:t>
            </a:r>
            <a:endParaRPr lang="en-US" altLang="zh-CN" sz="2903" b="0" i="0" dirty="0">
              <a:latin typeface="+mn-ea"/>
              <a:ea typeface="+mn-ea"/>
            </a:endParaRPr>
          </a:p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903" b="0" i="0" dirty="0">
                <a:latin typeface="+mn-ea"/>
                <a:ea typeface="+mn-ea"/>
              </a:rPr>
              <a:t>在平时技术学习与实践中，能接纳不同建议和意见。</a:t>
            </a:r>
            <a:endParaRPr lang="en-US" altLang="zh-CN" sz="2903" b="0" i="0" dirty="0">
              <a:latin typeface="+mn-ea"/>
              <a:ea typeface="+mn-ea"/>
            </a:endParaRPr>
          </a:p>
          <a:p>
            <a:pPr eaLnBrk="1" hangingPunct="1"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903" b="0" i="0" dirty="0">
                <a:latin typeface="+mn-ea"/>
                <a:ea typeface="+mn-ea"/>
              </a:rPr>
              <a:t>在今后的职场中，学会选择和接纳，与团队成员协同攻关、合作共赢。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C0F93C-CACD-5B39-D166-210D3A454DC2}"/>
              </a:ext>
            </a:extLst>
          </p:cNvPr>
          <p:cNvSpPr txBox="1">
            <a:spLocks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if</a:t>
            </a:r>
            <a:r>
              <a:rPr lang="zh-CN" altLang="en-US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、</a:t>
            </a:r>
            <a:r>
              <a:rPr lang="en-US" altLang="zh-CN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if…</a:t>
            </a:r>
            <a:r>
              <a:rPr lang="en-US" altLang="zh-CN" sz="4400" b="0" i="0" dirty="0" err="1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elif</a:t>
            </a:r>
            <a:r>
              <a:rPr lang="en-US" altLang="zh-CN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…</a:t>
            </a:r>
            <a:r>
              <a:rPr lang="zh-CN" altLang="en-US" sz="4400" b="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条件语句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C16D945-7CB5-E950-4C1F-5F6492B7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04" y="1340768"/>
            <a:ext cx="907256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输入字符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）若为字母，输出“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alpha”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）若为数字，输出“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digit”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）若为其它字符，输出 “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not alpha &amp; digit”</a:t>
            </a:r>
          </a:p>
        </p:txBody>
      </p:sp>
    </p:spTree>
    <p:extLst>
      <p:ext uri="{BB962C8B-B14F-4D97-AF65-F5344CB8AC3E}">
        <p14:creationId xmlns:p14="http://schemas.microsoft.com/office/powerpoint/2010/main" val="1471008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ADC7E-34F4-7634-918F-FC78D63A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53" y="1268760"/>
            <a:ext cx="706796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 =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if s.isalpha():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"a"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&lt;= s &lt;=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"z"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or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"A"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&lt;= s &lt;=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"Z"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"alpha"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elif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s.isdigit():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"digit"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"not alpha &amp; digit"</a:t>
            </a:r>
            <a:r>
              <a:rPr kumimoji="0" lang="zh-CN" altLang="zh-CN" sz="280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61216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48DD72EF-35AD-48A6-B359-FCB0CDF63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52858"/>
              </p:ext>
            </p:extLst>
          </p:nvPr>
        </p:nvGraphicFramePr>
        <p:xfrm>
          <a:off x="596314" y="1196752"/>
          <a:ext cx="8173416" cy="42230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59662">
                  <a:extLst>
                    <a:ext uri="{9D8B030D-6E8A-4147-A177-3AD203B41FA5}">
                      <a16:colId xmlns:a16="http://schemas.microsoft.com/office/drawing/2014/main" val="1359320807"/>
                    </a:ext>
                  </a:extLst>
                </a:gridCol>
                <a:gridCol w="4413754">
                  <a:extLst>
                    <a:ext uri="{9D8B030D-6E8A-4147-A177-3AD203B41FA5}">
                      <a16:colId xmlns:a16="http://schemas.microsoft.com/office/drawing/2014/main" val="126494222"/>
                    </a:ext>
                  </a:extLst>
                </a:gridCol>
              </a:tblGrid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字符串常用方法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378702"/>
                  </a:ext>
                </a:extLst>
              </a:tr>
              <a:tr h="6264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S. </a:t>
                      </a:r>
                      <a:r>
                        <a:rPr lang="en-US" altLang="zh-CN" sz="2800" dirty="0" err="1"/>
                        <a:t>isalnum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如果串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的所有字符都是字母或数字且至少有一个字符，则返回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 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059132"/>
                  </a:ext>
                </a:extLst>
              </a:tr>
              <a:tr h="626459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2800" i="0" dirty="0"/>
                        <a:t>S.</a:t>
                      </a:r>
                      <a:r>
                        <a:rPr lang="en-US" altLang="zh-CN" sz="2800" dirty="0"/>
                        <a:t> </a:t>
                      </a:r>
                      <a:r>
                        <a:rPr lang="en-US" altLang="zh-CN" sz="2800" dirty="0" err="1">
                          <a:solidFill>
                            <a:schemeClr val="tx1"/>
                          </a:solidFill>
                        </a:rPr>
                        <a:t>isalpha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S.isascii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.isdecimal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.isdigit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.isidentifier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.islower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.isnumeric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.isprintable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.isspace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.isupper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CN" sz="2800" dirty="0" err="1"/>
                        <a:t>.istitle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2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S.rjust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</a:t>
                      </a:r>
                      <a:endParaRPr lang="en-US" altLang="zh-CN" sz="2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如果字符串以指定的 </a:t>
                      </a:r>
                      <a:r>
                        <a:rPr lang="en-US" altLang="zh-CN" sz="2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en-US" altLang="zh-CN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结束返回 </a:t>
                      </a:r>
                      <a:r>
                        <a:rPr lang="en-US" altLang="zh-CN" sz="2800" dirty="0">
                          <a:effectLst/>
                        </a:rPr>
                        <a:t>True</a:t>
                      </a:r>
                      <a:r>
                        <a:rPr lang="zh-CN" alt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，否则返回 </a:t>
                      </a:r>
                      <a:r>
                        <a:rPr lang="en-US" altLang="zh-CN" sz="2800" dirty="0">
                          <a:effectLst/>
                        </a:rPr>
                        <a:t>False</a:t>
                      </a:r>
                      <a:r>
                        <a:rPr lang="zh-CN" altLang="en-US" sz="2800" dirty="0">
                          <a:effectLst/>
                        </a:rPr>
                        <a:t>。可加位置参数</a:t>
                      </a:r>
                      <a:r>
                        <a:rPr lang="en-US" altLang="zh-CN" sz="2800" dirty="0" err="1">
                          <a:effectLst/>
                        </a:rPr>
                        <a:t>start,end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283126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id="{B5A4FBB8-081A-B2B3-13AD-7C08F3C38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512" y="192140"/>
            <a:ext cx="4212976" cy="676275"/>
          </a:xfrm>
        </p:spPr>
        <p:txBody>
          <a:bodyPr/>
          <a:lstStyle/>
          <a:p>
            <a:pPr algn="ctr"/>
            <a:r>
              <a:rPr lang="zh-CN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字符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串常用方法</a:t>
            </a:r>
          </a:p>
        </p:txBody>
      </p:sp>
    </p:spTree>
    <p:extLst>
      <p:ext uri="{BB962C8B-B14F-4D97-AF65-F5344CB8AC3E}">
        <p14:creationId xmlns:p14="http://schemas.microsoft.com/office/powerpoint/2010/main" val="274372593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上周课后实验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ADC7E-34F4-7634-918F-FC78D63A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09" y="1268760"/>
            <a:ext cx="868539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现在给你一个</a:t>
            </a:r>
            <a:r>
              <a:rPr lang="en-US" altLang="zh-CN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16</a:t>
            </a:r>
            <a:r>
              <a:rPr lang="zh-CN" altLang="en-US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进制的加减法的表达式，要求用</a:t>
            </a:r>
            <a:r>
              <a:rPr lang="en-US" altLang="zh-CN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8</a:t>
            </a:r>
            <a:r>
              <a:rPr lang="zh-CN" altLang="en-US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进制</a:t>
            </a:r>
            <a:endParaRPr lang="en-US" altLang="zh-CN" sz="2800" b="0" i="0" dirty="0">
              <a:solidFill>
                <a:srgbClr val="464646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464646"/>
                </a:solidFill>
                <a:effectLst/>
                <a:latin typeface="+mn-ea"/>
                <a:ea typeface="+mn-ea"/>
              </a:rPr>
              <a:t>输出表达式的结果。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512881-C600-AE62-DC69-F8055F4E7957}"/>
              </a:ext>
            </a:extLst>
          </p:cNvPr>
          <p:cNvSpPr txBox="1"/>
          <p:nvPr/>
        </p:nvSpPr>
        <p:spPr>
          <a:xfrm>
            <a:off x="574674" y="2780928"/>
            <a:ext cx="78857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/>
              <a:t>18be+6784                     100102</a:t>
            </a:r>
          </a:p>
          <a:p>
            <a:r>
              <a:rPr lang="en-US" altLang="zh-CN" sz="2800" b="0" i="0" dirty="0"/>
              <a:t>29+4823                         44114</a:t>
            </a:r>
            <a:endParaRPr lang="zh-CN" altLang="en-US" sz="2800" b="0" i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67573F-60F8-B2C4-4EC7-DDE364CDF372}"/>
              </a:ext>
            </a:extLst>
          </p:cNvPr>
          <p:cNvSpPr txBox="1"/>
          <p:nvPr/>
        </p:nvSpPr>
        <p:spPr>
          <a:xfrm>
            <a:off x="629120" y="4797152"/>
            <a:ext cx="7776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en-US" altLang="zh-CN" sz="2800" b="0" i="0" dirty="0">
                <a:latin typeface="+mn-ea"/>
                <a:ea typeface="+mn-ea"/>
              </a:rPr>
              <a:t>oct</a:t>
            </a:r>
            <a:r>
              <a:rPr lang="zh-CN" altLang="en-US" sz="2800" b="0" i="0" dirty="0"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en-US" sz="2800" b="0" i="0" dirty="0">
                <a:latin typeface="+mn-ea"/>
                <a:ea typeface="+mn-ea"/>
              </a:rPr>
              <a:t>串中</a:t>
            </a:r>
            <a:r>
              <a:rPr lang="en-US" altLang="zh-CN" sz="2800" b="0" i="0" dirty="0">
                <a:latin typeface="+mn-ea"/>
                <a:ea typeface="+mn-ea"/>
              </a:rPr>
              <a:t>o</a:t>
            </a:r>
            <a:r>
              <a:rPr lang="zh-CN" altLang="en-US" sz="2800" b="0" i="0" dirty="0">
                <a:latin typeface="+mn-ea"/>
                <a:ea typeface="+mn-ea"/>
              </a:rPr>
              <a:t>输出的差别，</a:t>
            </a:r>
            <a:r>
              <a:rPr lang="en-US" altLang="zh-CN" sz="2800" b="0" i="0" dirty="0">
                <a:latin typeface="+mn-ea"/>
                <a:ea typeface="+mn-ea"/>
              </a:rPr>
              <a:t>%</a:t>
            </a:r>
            <a:r>
              <a:rPr lang="en-US" altLang="zh-CN" sz="2800" b="0" i="0" dirty="0" err="1">
                <a:latin typeface="+mn-ea"/>
                <a:ea typeface="+mn-ea"/>
              </a:rPr>
              <a:t>O,%o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</a:t>
            </a:r>
            <a:r>
              <a:rPr lang="zh-CN" altLang="en-US" sz="2800" b="0" i="0" dirty="0">
                <a:latin typeface="+mn-ea"/>
                <a:ea typeface="+mn-ea"/>
              </a:rPr>
              <a:t>同理，</a:t>
            </a:r>
            <a:r>
              <a:rPr lang="en-US" altLang="zh-CN" sz="2800" b="0" i="0" dirty="0">
                <a:latin typeface="+mn-ea"/>
                <a:ea typeface="+mn-ea"/>
              </a:rPr>
              <a:t>hex</a:t>
            </a:r>
            <a:r>
              <a:rPr lang="zh-CN" altLang="en-US" sz="2800" b="0" i="0" dirty="0">
                <a:latin typeface="+mn-ea"/>
                <a:ea typeface="+mn-ea"/>
              </a:rPr>
              <a:t>与</a:t>
            </a:r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en-US" sz="2800" b="0" i="0" dirty="0">
                <a:latin typeface="+mn-ea"/>
                <a:ea typeface="+mn-ea"/>
              </a:rPr>
              <a:t>串中</a:t>
            </a:r>
            <a:r>
              <a:rPr lang="en-US" altLang="zh-CN" sz="2800" b="0" i="0" dirty="0" err="1">
                <a:latin typeface="+mn-ea"/>
                <a:ea typeface="+mn-ea"/>
              </a:rPr>
              <a:t>x,X</a:t>
            </a:r>
            <a:r>
              <a:rPr lang="zh-CN" altLang="en-US" sz="2800" b="0" i="0" dirty="0">
                <a:latin typeface="+mn-ea"/>
                <a:ea typeface="+mn-ea"/>
              </a:rPr>
              <a:t>的差别</a:t>
            </a:r>
            <a:r>
              <a:rPr lang="en-US" altLang="zh-CN" sz="2800" b="0" i="0" dirty="0">
                <a:latin typeface="+mn-ea"/>
                <a:ea typeface="+mn-ea"/>
              </a:rPr>
              <a:t>,%</a:t>
            </a:r>
            <a:r>
              <a:rPr lang="en-US" altLang="zh-CN" sz="2800" b="0" i="0" dirty="0" err="1">
                <a:latin typeface="+mn-ea"/>
                <a:ea typeface="+mn-ea"/>
              </a:rPr>
              <a:t>x,%X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eval</a:t>
            </a:r>
            <a:r>
              <a:rPr lang="zh-CN" altLang="en-US" sz="2800" b="0" i="0" dirty="0">
                <a:latin typeface="+mn-ea"/>
                <a:ea typeface="+mn-ea"/>
              </a:rPr>
              <a:t>不适用十六进制</a:t>
            </a:r>
          </a:p>
        </p:txBody>
      </p:sp>
    </p:spTree>
    <p:extLst>
      <p:ext uri="{BB962C8B-B14F-4D97-AF65-F5344CB8AC3E}">
        <p14:creationId xmlns:p14="http://schemas.microsoft.com/office/powerpoint/2010/main" val="404145504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上周课堂实验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ADC7E-34F4-7634-918F-FC78D63A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174237"/>
            <a:ext cx="8981946" cy="56938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i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现在王者荣耀升级了防沉迷系统，这可为难了我们</a:t>
            </a:r>
            <a:endParaRPr lang="en-US" altLang="zh-CN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小学生</a:t>
            </a:r>
            <a:r>
              <a:rPr lang="en-US" altLang="zh-CN" sz="2800" b="0" i="0" dirty="0" err="1">
                <a:solidFill>
                  <a:srgbClr val="303133"/>
                </a:solidFill>
                <a:effectLst/>
                <a:latin typeface="+mn-ea"/>
                <a:ea typeface="+mn-ea"/>
              </a:rPr>
              <a:t>cj</a:t>
            </a:r>
            <a:r>
              <a:rPr lang="zh-CN" altLang="en-US" sz="2800" b="0" i="0" dirty="0">
                <a:solidFill>
                  <a:srgbClr val="303133"/>
                </a:solidFill>
                <a:latin typeface="+mn-ea"/>
                <a:ea typeface="+mn-ea"/>
              </a:rPr>
              <a:t>。</a:t>
            </a:r>
            <a:endParaRPr lang="en-US" altLang="zh-CN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因为</a:t>
            </a:r>
            <a:r>
              <a:rPr lang="en-US" altLang="zh-CN" sz="2800" b="0" i="0" dirty="0" err="1">
                <a:solidFill>
                  <a:srgbClr val="303133"/>
                </a:solidFill>
                <a:effectLst/>
                <a:latin typeface="+mn-ea"/>
                <a:ea typeface="+mn-ea"/>
              </a:rPr>
              <a:t>cj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没有手机只能用妈妈的手机玩王者荣耀，但是</a:t>
            </a:r>
            <a:endParaRPr lang="en-US" altLang="zh-CN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妈妈每天心情都不一样，他每天能玩的时间段都不</a:t>
            </a:r>
            <a:endParaRPr lang="en-US" altLang="zh-CN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一样。</a:t>
            </a: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时间被描述为一个数轴（单位：分钟）</a:t>
            </a: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现在王者规定小学生能玩的时间段是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303133"/>
                </a:solidFill>
                <a:effectLst/>
                <a:latin typeface="+mn-ea"/>
                <a:ea typeface="+mn-ea"/>
              </a:rPr>
              <a:t>a,b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]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（一个区间）</a:t>
            </a: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妈妈给</a:t>
            </a:r>
            <a:r>
              <a:rPr lang="en-US" altLang="zh-CN" sz="2800" b="0" i="0" dirty="0" err="1">
                <a:solidFill>
                  <a:srgbClr val="303133"/>
                </a:solidFill>
                <a:effectLst/>
                <a:latin typeface="+mn-ea"/>
                <a:ea typeface="+mn-ea"/>
              </a:rPr>
              <a:t>cj</a:t>
            </a:r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玩手机的时间段是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[</a:t>
            </a:r>
            <a:r>
              <a:rPr lang="en-US" altLang="zh-CN" sz="2800" b="0" i="0" dirty="0" err="1">
                <a:solidFill>
                  <a:srgbClr val="303133"/>
                </a:solidFill>
                <a:effectLst/>
                <a:latin typeface="+mn-ea"/>
                <a:ea typeface="+mn-ea"/>
              </a:rPr>
              <a:t>c,d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]</a:t>
            </a: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已经知道打完一局王者平均时间是</a:t>
            </a:r>
            <a:r>
              <a:rPr lang="en-US" altLang="zh-CN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20min.</a:t>
            </a:r>
          </a:p>
          <a:p>
            <a:pPr algn="l"/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为了不坑队友如果剩余的时间少过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20min,cj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不会开</a:t>
            </a:r>
            <a:endParaRPr lang="en-US" altLang="zh-CN" sz="28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下一局。</a:t>
            </a:r>
            <a:endParaRPr lang="zh-CN" altLang="en-US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现在问你如果小明是否能开打王者，如果可以打他最</a:t>
            </a:r>
            <a:endParaRPr lang="en-US" altLang="zh-CN" sz="2800" b="0" i="0" dirty="0">
              <a:solidFill>
                <a:srgbClr val="303133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sz="2800" b="0" i="0" dirty="0">
                <a:solidFill>
                  <a:srgbClr val="303133"/>
                </a:solidFill>
                <a:effectLst/>
                <a:latin typeface="+mn-ea"/>
                <a:ea typeface="+mn-ea"/>
              </a:rPr>
              <a:t>多可以打多少局？</a:t>
            </a:r>
            <a:endParaRPr kumimoji="0" lang="zh-CN" altLang="zh-CN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1722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98107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4.3 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在一定条件下重复执行某些操作的结构称为循环结构。</a:t>
            </a:r>
            <a:endParaRPr lang="en-US" altLang="zh-CN" dirty="0"/>
          </a:p>
          <a:p>
            <a:r>
              <a:rPr lang="zh-CN" altLang="en-US" dirty="0"/>
              <a:t>循环结构由循环体及循环条件两部分组成，被重复执行的语句称为循环体，决定是否继续执行的表达式称为循环条件。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提供</a:t>
            </a:r>
            <a:r>
              <a:rPr lang="en-US" altLang="zh-CN" dirty="0"/>
              <a:t>while</a:t>
            </a:r>
            <a:r>
              <a:rPr lang="zh-CN" altLang="en-US" dirty="0"/>
              <a:t>语句和</a:t>
            </a:r>
            <a:r>
              <a:rPr lang="en-US" altLang="zh-CN" dirty="0"/>
              <a:t>for</a:t>
            </a:r>
            <a:r>
              <a:rPr lang="zh-CN" altLang="en-US" dirty="0"/>
              <a:t>语句实现循环结构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先学习</a:t>
            </a:r>
            <a:r>
              <a:rPr lang="en-US" altLang="zh-CN" dirty="0">
                <a:solidFill>
                  <a:srgbClr val="FF0000"/>
                </a:solidFill>
                <a:hlinkClick r:id="rId2" action="ppaction://hlinksldjump"/>
              </a:rPr>
              <a:t>for</a:t>
            </a:r>
            <a:r>
              <a:rPr lang="zh-CN" altLang="en-US" dirty="0">
                <a:solidFill>
                  <a:srgbClr val="FF0000"/>
                </a:solidFill>
                <a:hlinkClick r:id="rId2" action="ppaction://hlinksldjump"/>
              </a:rPr>
              <a:t>结构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0"/>
            <a:ext cx="8001000" cy="981075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4.3.1 while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语句两种格式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38</a:t>
            </a:fld>
            <a:endParaRPr lang="en-US" altLang="zh-CN"/>
          </a:p>
        </p:txBody>
      </p: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1403648" y="1988840"/>
          <a:ext cx="609600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无</a:t>
                      </a:r>
                      <a:r>
                        <a:rPr lang="en-US" altLang="zh-CN" sz="2800" dirty="0"/>
                        <a:t>else</a:t>
                      </a:r>
                      <a:r>
                        <a:rPr lang="zh-CN" altLang="en-US" sz="2800" dirty="0"/>
                        <a:t>子句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有</a:t>
                      </a:r>
                      <a:r>
                        <a:rPr lang="en-US" altLang="zh-CN" sz="2800" dirty="0"/>
                        <a:t>else</a:t>
                      </a:r>
                      <a:r>
                        <a:rPr lang="zh-CN" altLang="en-US" sz="2800" dirty="0"/>
                        <a:t>子句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while 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:</a:t>
                      </a:r>
                    </a:p>
                    <a:p>
                      <a:pPr algn="l"/>
                      <a:r>
                        <a:rPr lang="en-US" altLang="zh-CN" sz="2800" dirty="0"/>
                        <a:t>      </a:t>
                      </a:r>
                      <a:r>
                        <a:rPr lang="zh-CN" altLang="en-US" sz="2800" dirty="0"/>
                        <a:t>语句块</a:t>
                      </a:r>
                      <a:endParaRPr lang="en-US" altLang="zh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while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:</a:t>
                      </a:r>
                    </a:p>
                    <a:p>
                      <a:pPr algn="l"/>
                      <a:r>
                        <a:rPr lang="en-US" altLang="zh-CN" sz="2800" dirty="0"/>
                        <a:t> 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</a:t>
                      </a:r>
                    </a:p>
                    <a:p>
                      <a:pPr algn="l"/>
                      <a:r>
                        <a:rPr lang="en-US" altLang="zh-CN" sz="2800" dirty="0"/>
                        <a:t>else:</a:t>
                      </a:r>
                    </a:p>
                    <a:p>
                      <a:pPr algn="l"/>
                      <a:r>
                        <a:rPr lang="en-US" altLang="zh-CN" sz="2800" dirty="0"/>
                        <a:t>  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else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子句的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while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72752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语法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while </a:t>
            </a:r>
            <a:r>
              <a:rPr lang="zh-CN" altLang="zh-CN" sz="2800" dirty="0">
                <a:solidFill>
                  <a:schemeClr val="tx1"/>
                </a:solidFill>
              </a:rPr>
              <a:t>条件：</a:t>
            </a:r>
            <a:r>
              <a:rPr lang="en-US" altLang="zh-CN" sz="2800" dirty="0">
                <a:solidFill>
                  <a:schemeClr val="tx1"/>
                </a:solidFill>
              </a:rPr>
              <a:t>       		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1    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               </a:t>
            </a:r>
            <a:r>
              <a:rPr lang="zh-CN" altLang="en-US" sz="1350" dirty="0">
                <a:solidFill>
                  <a:srgbClr val="92D050"/>
                </a:solidFill>
              </a:rPr>
              <a:t> </a:t>
            </a:r>
            <a:endParaRPr lang="en-US" altLang="zh-CN" sz="1350" dirty="0">
              <a:solidFill>
                <a:srgbClr val="92D050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1350" dirty="0"/>
              <a:t>				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39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601316"/>
            <a:ext cx="4705350" cy="377190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4355976" y="132160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流程图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23751" y="5731847"/>
            <a:ext cx="371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语句块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1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必须缩进。</a:t>
            </a:r>
            <a:endParaRPr lang="zh-CN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</p:txBody>
      </p:sp>
      <p:sp>
        <p:nvSpPr>
          <p:cNvPr id="3" name="内容占位符 74">
            <a:extLst>
              <a:ext uri="{FF2B5EF4-FFF2-40B4-BE49-F238E27FC236}">
                <a16:creationId xmlns:a16="http://schemas.microsoft.com/office/drawing/2014/main" id="{EF36DAD2-0C55-9410-5596-29D93CFE05AA}"/>
              </a:ext>
            </a:extLst>
          </p:cNvPr>
          <p:cNvSpPr txBox="1">
            <a:spLocks/>
          </p:cNvSpPr>
          <p:nvPr/>
        </p:nvSpPr>
        <p:spPr bwMode="auto">
          <a:xfrm>
            <a:off x="584386" y="3068961"/>
            <a:ext cx="8001000" cy="17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i="0" kern="0" dirty="0">
                <a:solidFill>
                  <a:srgbClr val="FF0000"/>
                </a:solidFill>
              </a:rPr>
              <a:t>语义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条件成立，重复执行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语句块</a:t>
            </a:r>
            <a:r>
              <a:rPr lang="en-US" altLang="zh-CN" sz="2800" b="0" i="0" kern="0" dirty="0">
                <a:solidFill>
                  <a:schemeClr val="tx1"/>
                </a:solidFill>
              </a:rPr>
              <a:t>1</a:t>
            </a:r>
            <a:r>
              <a:rPr lang="zh-CN" altLang="en-US" sz="2800" b="0" i="0" kern="0" dirty="0">
                <a:solidFill>
                  <a:schemeClr val="tx1"/>
                </a:solidFill>
              </a:rPr>
              <a:t>，直到条件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不成立，执行</a:t>
            </a:r>
            <a:r>
              <a:rPr lang="en-US" altLang="zh-CN" sz="2800" b="0" i="0" kern="0" dirty="0">
                <a:solidFill>
                  <a:schemeClr val="tx1"/>
                </a:solidFill>
              </a:rPr>
              <a:t>while</a:t>
            </a:r>
            <a:r>
              <a:rPr lang="zh-CN" altLang="en-US" sz="2800" b="0" i="0" kern="0" dirty="0">
                <a:solidFill>
                  <a:schemeClr val="tx1"/>
                </a:solidFill>
              </a:rPr>
              <a:t>之后语句。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en-US" altLang="zh-CN" sz="1350" b="0" i="0" kern="0" dirty="0"/>
              <a:t>				</a:t>
            </a:r>
            <a:endParaRPr lang="zh-CN" altLang="en-US" b="0" i="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13188" y="92520"/>
            <a:ext cx="3289484" cy="849600"/>
          </a:xfrm>
        </p:spPr>
        <p:txBody>
          <a:bodyPr vert="horz" wrap="square" lIns="82944" tIns="41472" rIns="82944" bIns="41472" numCol="1" anchor="t" anchorCtr="0" compatLnSpc="1"/>
          <a:lstStyle/>
          <a:p>
            <a:pPr algn="ctr">
              <a:defRPr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流程图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89601" y="1314472"/>
            <a:ext cx="8853120" cy="15752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solidFill>
                  <a:srgbClr val="FF0000"/>
                </a:solidFill>
                <a:ea typeface="宋体" panose="02010600030101010101" pitchFamily="2" charset="-122"/>
              </a:rPr>
              <a:t>程序</a:t>
            </a:r>
            <a:r>
              <a:rPr lang="en-US" altLang="zh-CN" sz="2800" i="0" dirty="0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zh-CN" altLang="en-US" sz="2800" i="0" dirty="0">
                <a:solidFill>
                  <a:srgbClr val="FF0000"/>
                </a:solidFill>
                <a:ea typeface="宋体" panose="02010600030101010101" pitchFamily="2" charset="-122"/>
              </a:rPr>
              <a:t>数据结构</a:t>
            </a:r>
            <a:r>
              <a:rPr lang="en-US" altLang="zh-CN" sz="2800" i="0" dirty="0">
                <a:solidFill>
                  <a:srgbClr val="FF0000"/>
                </a:solidFill>
                <a:ea typeface="宋体" panose="02010600030101010101" pitchFamily="2" charset="-122"/>
              </a:rPr>
              <a:t> + </a:t>
            </a:r>
            <a:r>
              <a:rPr lang="zh-CN" altLang="en-US" sz="2800" i="0" dirty="0">
                <a:solidFill>
                  <a:srgbClr val="FF0000"/>
                </a:solidFill>
                <a:ea typeface="宋体" panose="02010600030101010101" pitchFamily="2" charset="-122"/>
              </a:rPr>
              <a:t>算法。</a:t>
            </a:r>
            <a:r>
              <a:rPr lang="zh-CN" altLang="en-US" sz="2800" i="0" dirty="0">
                <a:ea typeface="宋体" panose="02010600030101010101" pitchFamily="2" charset="-122"/>
              </a:rPr>
              <a:t>流程图是一种传统的算法表示法，利用几何图形的框代表各种不同性质的操作，用流程线表示算法的执行方向。</a:t>
            </a:r>
          </a:p>
        </p:txBody>
      </p:sp>
      <p:grpSp>
        <p:nvGrpSpPr>
          <p:cNvPr id="9220" name="Group 4"/>
          <p:cNvGrpSpPr/>
          <p:nvPr/>
        </p:nvGrpSpPr>
        <p:grpSpPr bwMode="auto">
          <a:xfrm>
            <a:off x="1045872" y="5132543"/>
            <a:ext cx="1373760" cy="1398240"/>
            <a:chOff x="0" y="0"/>
            <a:chExt cx="953" cy="971"/>
          </a:xfrm>
        </p:grpSpPr>
        <p:sp>
          <p:nvSpPr>
            <p:cNvPr id="17429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953" cy="499"/>
            </a:xfrm>
            <a:prstGeom prst="flowChartProcess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2800" i="0"/>
            </a:p>
          </p:txBody>
        </p:sp>
        <p:sp>
          <p:nvSpPr>
            <p:cNvPr id="17430" name="Text Box 6"/>
            <p:cNvSpPr txBox="1">
              <a:spLocks noChangeArrowheads="1"/>
            </p:cNvSpPr>
            <p:nvPr/>
          </p:nvSpPr>
          <p:spPr bwMode="auto">
            <a:xfrm>
              <a:off x="0" y="608"/>
              <a:ext cx="90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i="0">
                  <a:latin typeface="Times New Roman" panose="02020603050405020304" pitchFamily="18" charset="0"/>
                  <a:ea typeface="宋体" panose="02010600030101010101" pitchFamily="2" charset="-122"/>
                </a:rPr>
                <a:t>处理框</a:t>
              </a:r>
            </a:p>
          </p:txBody>
        </p:sp>
      </p:grpSp>
      <p:grpSp>
        <p:nvGrpSpPr>
          <p:cNvPr id="9223" name="Group 7"/>
          <p:cNvGrpSpPr/>
          <p:nvPr/>
        </p:nvGrpSpPr>
        <p:grpSpPr bwMode="auto">
          <a:xfrm>
            <a:off x="3302352" y="3489873"/>
            <a:ext cx="2283840" cy="1424160"/>
            <a:chOff x="0" y="0"/>
            <a:chExt cx="1587" cy="989"/>
          </a:xfrm>
        </p:grpSpPr>
        <p:sp>
          <p:nvSpPr>
            <p:cNvPr id="17427" name="AutoShape 8"/>
            <p:cNvSpPr>
              <a:spLocks noChangeArrowheads="1"/>
            </p:cNvSpPr>
            <p:nvPr/>
          </p:nvSpPr>
          <p:spPr bwMode="auto">
            <a:xfrm>
              <a:off x="0" y="0"/>
              <a:ext cx="1587" cy="544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2800" i="0"/>
            </a:p>
          </p:txBody>
        </p:sp>
        <p:sp>
          <p:nvSpPr>
            <p:cNvPr id="17428" name="Text Box 9"/>
            <p:cNvSpPr txBox="1">
              <a:spLocks noChangeArrowheads="1"/>
            </p:cNvSpPr>
            <p:nvPr/>
          </p:nvSpPr>
          <p:spPr bwMode="auto">
            <a:xfrm>
              <a:off x="340" y="626"/>
              <a:ext cx="90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i="0">
                  <a:latin typeface="Times New Roman" panose="02020603050405020304" pitchFamily="18" charset="0"/>
                  <a:ea typeface="宋体" panose="02010600030101010101" pitchFamily="2" charset="-122"/>
                </a:rPr>
                <a:t>判断框</a:t>
              </a:r>
            </a:p>
          </p:txBody>
        </p:sp>
      </p:grpSp>
      <p:grpSp>
        <p:nvGrpSpPr>
          <p:cNvPr id="9226" name="Group 10"/>
          <p:cNvGrpSpPr/>
          <p:nvPr/>
        </p:nvGrpSpPr>
        <p:grpSpPr bwMode="auto">
          <a:xfrm>
            <a:off x="6402672" y="3489873"/>
            <a:ext cx="2057760" cy="1424160"/>
            <a:chOff x="0" y="0"/>
            <a:chExt cx="1429" cy="989"/>
          </a:xfrm>
        </p:grpSpPr>
        <p:sp>
          <p:nvSpPr>
            <p:cNvPr id="17425" name="AutoShape 11"/>
            <p:cNvSpPr>
              <a:spLocks noChangeArrowheads="1"/>
            </p:cNvSpPr>
            <p:nvPr/>
          </p:nvSpPr>
          <p:spPr bwMode="auto">
            <a:xfrm>
              <a:off x="171" y="0"/>
              <a:ext cx="1179" cy="499"/>
            </a:xfrm>
            <a:prstGeom prst="flowChartInputOut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2800" i="0"/>
            </a:p>
          </p:txBody>
        </p:sp>
        <p:sp>
          <p:nvSpPr>
            <p:cNvPr id="17426" name="Text Box 12"/>
            <p:cNvSpPr txBox="1">
              <a:spLocks noChangeArrowheads="1"/>
            </p:cNvSpPr>
            <p:nvPr/>
          </p:nvSpPr>
          <p:spPr bwMode="auto">
            <a:xfrm>
              <a:off x="0" y="626"/>
              <a:ext cx="1429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i="0">
                  <a:latin typeface="Times New Roman" panose="02020603050405020304" pitchFamily="18" charset="0"/>
                  <a:ea typeface="宋体" panose="02010600030101010101" pitchFamily="2" charset="-122"/>
                </a:rPr>
                <a:t>输入输出框</a:t>
              </a:r>
            </a:p>
          </p:txBody>
        </p:sp>
      </p:grpSp>
      <p:grpSp>
        <p:nvGrpSpPr>
          <p:cNvPr id="9229" name="Group 13"/>
          <p:cNvGrpSpPr/>
          <p:nvPr/>
        </p:nvGrpSpPr>
        <p:grpSpPr bwMode="auto">
          <a:xfrm>
            <a:off x="6827472" y="5602721"/>
            <a:ext cx="1306080" cy="1097280"/>
            <a:chOff x="0" y="0"/>
            <a:chExt cx="907" cy="762"/>
          </a:xfrm>
        </p:grpSpPr>
        <p:sp>
          <p:nvSpPr>
            <p:cNvPr id="17423" name="AutoShape 14"/>
            <p:cNvSpPr>
              <a:spLocks noChangeArrowheads="1"/>
            </p:cNvSpPr>
            <p:nvPr/>
          </p:nvSpPr>
          <p:spPr bwMode="auto">
            <a:xfrm>
              <a:off x="204" y="0"/>
              <a:ext cx="363" cy="318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algn="ctr" eaLnBrk="1" latin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FF0000"/>
                </a:buClr>
                <a:buFont typeface="Wingdings" panose="05000000000000000000" pitchFamily="2" charset="2"/>
                <a:buNone/>
              </a:pPr>
              <a:endParaRPr lang="zh-CN" altLang="en-US" sz="2800" i="0"/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0" y="399"/>
              <a:ext cx="90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i="0">
                  <a:latin typeface="Times New Roman" panose="02020603050405020304" pitchFamily="18" charset="0"/>
                  <a:ea typeface="宋体" panose="02010600030101010101" pitchFamily="2" charset="-122"/>
                  <a:hlinkClick r:id="rId2"/>
                </a:rPr>
                <a:t>连接点</a:t>
              </a:r>
              <a:endParaRPr lang="zh-CN" altLang="en-US" sz="2800" i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89601" y="3007791"/>
            <a:ext cx="4608000" cy="4497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i="0" dirty="0">
                <a:solidFill>
                  <a:srgbClr val="FF0000"/>
                </a:solidFill>
                <a:ea typeface="宋体" panose="02010600030101010101" pitchFamily="2" charset="-122"/>
              </a:rPr>
              <a:t>常见流程图符号：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916272" y="3645024"/>
            <a:ext cx="1568160" cy="52272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z="2800" i="0"/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1112111" y="4349184"/>
            <a:ext cx="13075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ea typeface="宋体" panose="02010600030101010101" pitchFamily="2" charset="-122"/>
              </a:rPr>
              <a:t>起止框</a:t>
            </a:r>
          </a:p>
        </p:txBody>
      </p:sp>
      <p:grpSp>
        <p:nvGrpSpPr>
          <p:cNvPr id="9235" name="Group 19"/>
          <p:cNvGrpSpPr/>
          <p:nvPr/>
        </p:nvGrpSpPr>
        <p:grpSpPr bwMode="auto">
          <a:xfrm>
            <a:off x="3790512" y="5098352"/>
            <a:ext cx="1501568" cy="1859040"/>
            <a:chOff x="0" y="0"/>
            <a:chExt cx="862" cy="1291"/>
          </a:xfrm>
        </p:grpSpPr>
        <p:sp>
          <p:nvSpPr>
            <p:cNvPr id="17420" name="Line 20"/>
            <p:cNvSpPr>
              <a:spLocks noChangeShapeType="1"/>
            </p:cNvSpPr>
            <p:nvPr/>
          </p:nvSpPr>
          <p:spPr bwMode="auto">
            <a:xfrm>
              <a:off x="340" y="0"/>
              <a:ext cx="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17421" name="Line 21"/>
            <p:cNvSpPr>
              <a:spLocks noChangeShapeType="1"/>
            </p:cNvSpPr>
            <p:nvPr/>
          </p:nvSpPr>
          <p:spPr bwMode="auto">
            <a:xfrm flipH="1">
              <a:off x="431" y="27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17422" name="Text Box 22"/>
            <p:cNvSpPr txBox="1">
              <a:spLocks noChangeArrowheads="1"/>
            </p:cNvSpPr>
            <p:nvPr/>
          </p:nvSpPr>
          <p:spPr bwMode="auto">
            <a:xfrm>
              <a:off x="0" y="628"/>
              <a:ext cx="86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Gulim" panose="020B0600000101010101" pitchFamily="34" charset="-127"/>
                  <a:ea typeface="Gulim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sz="2800" i="0">
                  <a:latin typeface="Times New Roman" panose="02020603050405020304" pitchFamily="18" charset="0"/>
                  <a:ea typeface="宋体" panose="02010600030101010101" pitchFamily="2" charset="-122"/>
                </a:rPr>
                <a:t>流程线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  <p:bldP spid="9233" grpId="0" animBg="1"/>
      <p:bldP spid="923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有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else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子句的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while</a:t>
            </a:r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</a:t>
            </a:r>
          </a:p>
        </p:txBody>
      </p:sp>
      <p:sp>
        <p:nvSpPr>
          <p:cNvPr id="75" name="内容占位符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语法</a:t>
            </a:r>
            <a:endParaRPr lang="en-US" altLang="zh-CN" dirty="0">
              <a:solidFill>
                <a:srgbClr val="FF0000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while </a:t>
            </a:r>
            <a:r>
              <a:rPr lang="zh-CN" altLang="zh-CN" sz="2800" dirty="0">
                <a:solidFill>
                  <a:schemeClr val="tx1"/>
                </a:solidFill>
              </a:rPr>
              <a:t>条件：</a:t>
            </a:r>
            <a:r>
              <a:rPr lang="en-US" altLang="zh-CN" sz="2800" dirty="0">
                <a:solidFill>
                  <a:schemeClr val="tx1"/>
                </a:solidFill>
              </a:rPr>
              <a:t>       		          </a:t>
            </a:r>
            <a:endParaRPr lang="zh-CN" altLang="zh-CN" sz="280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</a:t>
            </a:r>
            <a:r>
              <a:rPr lang="zh-CN" altLang="zh-CN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else:</a:t>
            </a: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语句块</a:t>
            </a:r>
            <a:r>
              <a:rPr lang="en-US" altLang="zh-CN" sz="2800" dirty="0">
                <a:solidFill>
                  <a:schemeClr val="tx1"/>
                </a:solidFill>
              </a:rPr>
              <a:t>2     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endParaRPr lang="zh-CN" altLang="zh-CN" sz="2800" dirty="0">
              <a:solidFill>
                <a:schemeClr val="tx1"/>
              </a:solidFill>
              <a:latin typeface="Cambria" panose="02040503050406030204"/>
              <a:ea typeface="宋体" panose="02010600030101010101" pitchFamily="2" charset="-122"/>
              <a:cs typeface="Times New Roman" panose="02020603050405020304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316403" y="6003592"/>
            <a:ext cx="8720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lvl="1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语句块必须缩进，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while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else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cs typeface="Times New Roman" panose="02020603050405020304"/>
              </a:rPr>
              <a:t>必须在同一列对齐。</a:t>
            </a:r>
            <a:endParaRPr lang="zh-CN" altLang="zh-CN" sz="2800" i="0" dirty="0">
              <a:solidFill>
                <a:srgbClr val="FF0000"/>
              </a:solidFill>
              <a:latin typeface="+mn-ea"/>
              <a:cs typeface="Times New Roman" panose="020206030504050203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771" y="1715616"/>
            <a:ext cx="5038725" cy="365760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4355976" y="132160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流程图</a:t>
            </a:r>
          </a:p>
        </p:txBody>
      </p:sp>
      <p:sp>
        <p:nvSpPr>
          <p:cNvPr id="3" name="内容占位符 74">
            <a:extLst>
              <a:ext uri="{FF2B5EF4-FFF2-40B4-BE49-F238E27FC236}">
                <a16:creationId xmlns:a16="http://schemas.microsoft.com/office/drawing/2014/main" id="{CEC0B0D8-4D42-3A1F-B145-720B86928244}"/>
              </a:ext>
            </a:extLst>
          </p:cNvPr>
          <p:cNvSpPr txBox="1">
            <a:spLocks/>
          </p:cNvSpPr>
          <p:nvPr/>
        </p:nvSpPr>
        <p:spPr bwMode="auto">
          <a:xfrm>
            <a:off x="467544" y="3741477"/>
            <a:ext cx="8001000" cy="172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i="0" kern="0" dirty="0">
                <a:solidFill>
                  <a:srgbClr val="FF0000"/>
                </a:solidFill>
              </a:rPr>
              <a:t>语义</a:t>
            </a:r>
            <a:endParaRPr lang="en-US" altLang="zh-CN" b="0" i="0" kern="0" dirty="0">
              <a:solidFill>
                <a:srgbClr val="FF0000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条件成立，重复执行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语句块</a:t>
            </a:r>
            <a:r>
              <a:rPr lang="en-US" altLang="zh-CN" sz="2800" b="0" i="0" kern="0" dirty="0">
                <a:solidFill>
                  <a:schemeClr val="tx1"/>
                </a:solidFill>
              </a:rPr>
              <a:t>1</a:t>
            </a:r>
            <a:r>
              <a:rPr lang="zh-CN" altLang="en-US" sz="2800" b="0" i="0" kern="0" dirty="0">
                <a:solidFill>
                  <a:schemeClr val="tx1"/>
                </a:solidFill>
              </a:rPr>
              <a:t>，直到条件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None/>
            </a:pPr>
            <a:r>
              <a:rPr lang="zh-CN" altLang="en-US" sz="2800" b="0" i="0" kern="0" dirty="0">
                <a:solidFill>
                  <a:schemeClr val="tx1"/>
                </a:solidFill>
              </a:rPr>
              <a:t>不成立，执行语句块</a:t>
            </a:r>
            <a:r>
              <a:rPr lang="en-US" altLang="zh-CN" sz="2800" b="0" i="0" kern="0" dirty="0">
                <a:solidFill>
                  <a:schemeClr val="tx1"/>
                </a:solidFill>
              </a:rPr>
              <a:t>2</a:t>
            </a:r>
            <a:r>
              <a:rPr lang="zh-CN" altLang="en-US" sz="2800" b="0" i="0" kern="0" dirty="0">
                <a:solidFill>
                  <a:schemeClr val="tx1"/>
                </a:solidFill>
              </a:rPr>
              <a:t>，执行</a:t>
            </a:r>
            <a:r>
              <a:rPr lang="en-US" altLang="zh-CN" sz="2800" b="0" i="0" kern="0" dirty="0">
                <a:solidFill>
                  <a:schemeClr val="tx1"/>
                </a:solidFill>
              </a:rPr>
              <a:t>while</a:t>
            </a:r>
            <a:r>
              <a:rPr lang="zh-CN" altLang="en-US" sz="2800" b="0" i="0" kern="0" dirty="0">
                <a:solidFill>
                  <a:schemeClr val="tx1"/>
                </a:solidFill>
              </a:rPr>
              <a:t>之后语句。</a:t>
            </a:r>
            <a:endParaRPr lang="en-US" altLang="zh-CN" sz="2800" b="0" i="0" kern="0" dirty="0">
              <a:solidFill>
                <a:schemeClr val="tx1"/>
              </a:solidFill>
            </a:endParaRPr>
          </a:p>
          <a:p>
            <a:pPr marL="562610" lvl="2" indent="0">
              <a:spcBef>
                <a:spcPts val="150"/>
              </a:spcBef>
              <a:spcAft>
                <a:spcPts val="150"/>
              </a:spcAft>
              <a:buFont typeface="Wingdings" panose="05000000000000000000" pitchFamily="2" charset="2"/>
              <a:buNone/>
            </a:pPr>
            <a:r>
              <a:rPr lang="en-US" altLang="zh-CN" sz="1350" b="0" i="0" kern="0" dirty="0"/>
              <a:t>				</a:t>
            </a:r>
            <a:endParaRPr lang="zh-CN" altLang="en-US" b="0" i="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while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09718" cy="49672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执行</a:t>
            </a:r>
            <a:r>
              <a:rPr lang="en-US" altLang="zh-CN" dirty="0"/>
              <a:t>while</a:t>
            </a:r>
            <a:r>
              <a:rPr lang="zh-CN" altLang="en-US" dirty="0"/>
              <a:t>语句的流程</a:t>
            </a:r>
            <a:endParaRPr lang="en-US" altLang="zh-CN" dirty="0"/>
          </a:p>
          <a:p>
            <a:pPr marL="622935" lvl="1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判断条件是否成立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622935" lvl="1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如果条件成立，则执行语句块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</a:p>
          <a:p>
            <a:pPr marL="622935" lvl="1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回到第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步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622935" lvl="1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如果条件不成立，若有</a:t>
            </a:r>
            <a:r>
              <a:rPr lang="en-US" altLang="zh-CN" sz="2800" dirty="0">
                <a:solidFill>
                  <a:schemeClr val="tx1"/>
                </a:solidFill>
              </a:rPr>
              <a:t>else</a:t>
            </a:r>
            <a:r>
              <a:rPr lang="zh-CN" altLang="en-US" sz="2800" dirty="0">
                <a:solidFill>
                  <a:schemeClr val="tx1"/>
                </a:solidFill>
              </a:rPr>
              <a:t>子句，执行语句块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</a:p>
          <a:p>
            <a:pPr marL="622935" lvl="1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</a:rPr>
              <a:t>结束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49885" lvl="1" indent="0">
              <a:buNone/>
            </a:pPr>
            <a:endParaRPr lang="en-US" altLang="zh-CN" dirty="0"/>
          </a:p>
          <a:p>
            <a:pPr marL="368935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循环体书写必须缩进</a:t>
            </a:r>
            <a:endParaRPr lang="en-US" altLang="zh-CN" dirty="0"/>
          </a:p>
          <a:p>
            <a:pPr marL="692785" lvl="1" indent="-342900"/>
            <a:endParaRPr lang="en-US" altLang="zh-CN" dirty="0"/>
          </a:p>
          <a:p>
            <a:r>
              <a:rPr lang="zh-CN" altLang="en-US" dirty="0"/>
              <a:t>在循环体内部，应该有改变循环条件的语句，以控制循环的次数，避免产生无限循环（死循环）。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61522" y="164585"/>
            <a:ext cx="16209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8</a:t>
            </a:r>
            <a:endParaRPr lang="zh-CN" altLang="en-US" sz="4400" b="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9206" y="1253883"/>
            <a:ext cx="8203838" cy="130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5735" lvl="1">
              <a:lnSpc>
                <a:spcPct val="150000"/>
              </a:lnSpc>
              <a:spcBef>
                <a:spcPct val="10000"/>
              </a:spcBef>
              <a:buClr>
                <a:schemeClr val="accent2"/>
              </a:buClr>
            </a:pPr>
            <a:r>
              <a:rPr lang="zh-CN" altLang="zh-CN" sz="2800" b="0" i="0" dirty="0">
                <a:latin typeface="+mn-ea"/>
                <a:ea typeface="+mn-ea"/>
              </a:rPr>
              <a:t>编写程序，统计并输出</a:t>
            </a:r>
            <a:r>
              <a:rPr lang="en-US" altLang="zh-CN" sz="2800" b="0" i="0" dirty="0">
                <a:latin typeface="+mn-ea"/>
                <a:ea typeface="+mn-ea"/>
              </a:rPr>
              <a:t>1~1000</a:t>
            </a:r>
            <a:r>
              <a:rPr lang="zh-CN" altLang="zh-CN" sz="2800" b="0" i="0" dirty="0">
                <a:latin typeface="+mn-ea"/>
                <a:ea typeface="+mn-ea"/>
              </a:rPr>
              <a:t>以内所有能够同时被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zh-CN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7</a:t>
            </a:r>
            <a:r>
              <a:rPr lang="zh-CN" altLang="zh-CN" sz="2800" b="0" i="0" dirty="0">
                <a:latin typeface="+mn-ea"/>
                <a:ea typeface="+mn-ea"/>
              </a:rPr>
              <a:t>整除的数字个数。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60" y="2602695"/>
            <a:ext cx="7951484" cy="217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  <a:cs typeface="宋体" panose="02010600030101010101" pitchFamily="2" charset="-122"/>
              </a:rPr>
              <a:t>思路：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循环变量的初始值为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，如果循环变量的值小于等于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1000(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满足循环进行的条件），则进入循环体使用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if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语句进行判断，然后循环变量自增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并进入下一轮循环，循环结束后输出统计结果。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61522" y="164585"/>
            <a:ext cx="16209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8</a:t>
            </a:r>
            <a:endParaRPr lang="zh-CN" altLang="en-US" sz="4400" b="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3993" y="5874192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46C65C5-3597-A158-044E-2122D9C41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351508"/>
            <a:ext cx="7736413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初值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计数器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&lt;=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循环条件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not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循环体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+=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+=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循环变量改变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else:              # else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子句输出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    print("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同时能够被数字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和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整除的数字个数为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:", cnt)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</a:rPr>
              <a:t>同时能够被数字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</a:rPr>
              <a:t>和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7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宋体" panose="02010600030101010101" pitchFamily="2" charset="-122"/>
              </a:rPr>
              <a:t>整除的数字个数为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:"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cnt)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11560" y="1215222"/>
            <a:ext cx="7920880" cy="130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编写程序，用下列公式计算</a:t>
            </a:r>
            <a:r>
              <a:rPr lang="en-US" altLang="zh-CN" sz="2800" b="0" i="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π</a:t>
            </a:r>
            <a:r>
              <a:rPr lang="zh-CN" altLang="en-US" sz="2800" b="0" i="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的近似值，直到最后一项的绝对值小于</a:t>
            </a:r>
            <a:r>
              <a:rPr lang="en-US" altLang="zh-CN" sz="2800" b="0" i="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10</a:t>
            </a:r>
            <a:r>
              <a:rPr lang="en-US" altLang="zh-CN" sz="2800" b="0" i="0" kern="0" baseline="30000" dirty="0">
                <a:effectLst/>
                <a:latin typeface="+mn-ea"/>
                <a:ea typeface="+mn-ea"/>
                <a:cs typeface="宋体" panose="02010600030101010101" pitchFamily="2" charset="-122"/>
              </a:rPr>
              <a:t>-6</a:t>
            </a:r>
            <a:r>
              <a:rPr lang="zh-CN" altLang="en-US" sz="2800" b="0" i="0" kern="0" dirty="0">
                <a:effectLst/>
                <a:latin typeface="+mn-ea"/>
                <a:ea typeface="+mn-ea"/>
                <a:cs typeface="宋体" panose="02010600030101010101" pitchFamily="2" charset="-122"/>
              </a:rPr>
              <a:t>为止。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4352" y="4509120"/>
            <a:ext cx="8628168" cy="217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迭代法求解。这类题思路：观察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π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的计算公式可知，循环变量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(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分母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)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初值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1,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循环条件为每项绝对值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(1/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循环变量）≥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1e-6,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循环变量变化规律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: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每项分母比上一项增加</a:t>
            </a:r>
            <a:r>
              <a:rPr lang="en-US" altLang="zh-CN" sz="2800" b="0" i="0" dirty="0">
                <a:latin typeface="+mn-ea"/>
                <a:ea typeface="+mn-ea"/>
                <a:cs typeface="宋体" panose="02010600030101010101" pitchFamily="2" charset="-122"/>
              </a:rPr>
              <a:t>2,</a:t>
            </a:r>
            <a:r>
              <a:rPr lang="zh-CN" altLang="en-US" sz="2800" b="0" i="0" dirty="0">
                <a:latin typeface="+mn-ea"/>
                <a:ea typeface="+mn-ea"/>
                <a:cs typeface="宋体" panose="02010600030101010101" pitchFamily="2" charset="-122"/>
              </a:rPr>
              <a:t>符号与上一项相反。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534" y="2670892"/>
            <a:ext cx="4987594" cy="13031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761522" y="164585"/>
            <a:ext cx="16209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9</a:t>
            </a:r>
            <a:endParaRPr lang="zh-CN" altLang="en-US" sz="4400" b="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5205"/>
            <a:ext cx="3528392" cy="92191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761522" y="164585"/>
            <a:ext cx="16209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9</a:t>
            </a:r>
            <a:endParaRPr lang="zh-CN" altLang="en-US" sz="4400" b="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5E04DB7-41F1-039D-62F1-DF0BE90B0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30" y="2664603"/>
            <a:ext cx="87030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item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每项分母值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π/4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的值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右边序列和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sign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符号标记位，初始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+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/item &gt;=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e-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8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当每项值的绝对值大于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1e-6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时进行计算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 += sign/item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加每项值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item 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分母自增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sign = -sign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符号反号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"π ="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sum *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020" indent="0">
              <a:buNone/>
            </a:pPr>
            <a:r>
              <a:rPr lang="zh-CN" altLang="en-US" dirty="0"/>
              <a:t>输入正整数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，输出两个数的最大公约数。</a:t>
            </a:r>
            <a:endParaRPr lang="en-US" altLang="zh-CN" dirty="0"/>
          </a:p>
          <a:p>
            <a:pPr marL="33020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3302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辗转相除法：</a:t>
            </a:r>
            <a:endParaRPr lang="en-US" altLang="zh-CN" dirty="0">
              <a:solidFill>
                <a:schemeClr val="tx1"/>
              </a:solidFill>
            </a:endParaRPr>
          </a:p>
          <a:p>
            <a:pPr marL="33020" indent="0">
              <a:buNone/>
            </a:pPr>
            <a:r>
              <a:rPr lang="en-US" altLang="zh-CN" dirty="0"/>
              <a:t>1) </a:t>
            </a:r>
            <a:r>
              <a:rPr lang="zh-CN" altLang="en-US" dirty="0"/>
              <a:t> </a:t>
            </a:r>
            <a:r>
              <a:rPr lang="en-US" altLang="zh-CN" dirty="0"/>
              <a:t>r = </a:t>
            </a:r>
            <a:r>
              <a:rPr lang="en-US" altLang="zh-CN" dirty="0" err="1"/>
              <a:t>n%m</a:t>
            </a:r>
            <a:endParaRPr lang="en-US" altLang="zh-CN" dirty="0"/>
          </a:p>
          <a:p>
            <a:pPr marL="3302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2)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r==0,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/>
              <a:t>m</a:t>
            </a:r>
            <a:r>
              <a:rPr lang="zh-CN" altLang="en-US" dirty="0"/>
              <a:t>为最大公约数，结束；</a:t>
            </a:r>
            <a:endParaRPr lang="en-US" altLang="zh-CN" dirty="0"/>
          </a:p>
          <a:p>
            <a:pPr marL="33020" indent="0">
              <a:buNone/>
            </a:pPr>
            <a:r>
              <a:rPr lang="zh-CN" altLang="en-US" dirty="0"/>
              <a:t>     否则，令</a:t>
            </a:r>
            <a:r>
              <a:rPr lang="en-US" altLang="zh-CN" dirty="0"/>
              <a:t>n = m, m = r</a:t>
            </a:r>
            <a:r>
              <a:rPr lang="zh-CN" altLang="en-US" dirty="0"/>
              <a:t>，转</a:t>
            </a:r>
            <a:r>
              <a:rPr lang="en-US" altLang="zh-CN" dirty="0"/>
              <a:t>1)</a:t>
            </a:r>
            <a:r>
              <a:rPr lang="zh-CN" altLang="en-US" dirty="0"/>
              <a:t>继续。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47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4675" y="1341650"/>
            <a:ext cx="711444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输入正整数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n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m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，输出两个数的最大公约数。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import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math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n, 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"input n(&gt;0), m(&gt;0):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).split(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','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n1, 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= n, 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辗转相除法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r = n%m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r: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while r != 0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n,m = m,r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r = n%m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(m)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使用系统函数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(math.gcd(n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,m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9319" y="3019032"/>
            <a:ext cx="3126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，非零表示真，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表示假。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99319" y="4142655"/>
            <a:ext cx="3126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，非空表示真，空表示假。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B6D314C-9AE8-4C30-877C-C46942C8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6"/>
          </a:xfrm>
        </p:spPr>
        <p:txBody>
          <a:bodyPr>
            <a:normAutofit/>
          </a:bodyPr>
          <a:lstStyle/>
          <a:p>
            <a:pPr marL="33337" indent="0">
              <a:buNone/>
            </a:pPr>
            <a:r>
              <a:rPr lang="zh-CN" altLang="en-US" dirty="0"/>
              <a:t>进制转换。输入</a:t>
            </a:r>
            <a:r>
              <a:rPr lang="en-US" altLang="zh-CN" dirty="0"/>
              <a:t>10</a:t>
            </a:r>
            <a:r>
              <a:rPr lang="zh-CN" altLang="en-US" dirty="0"/>
              <a:t>进制数，转</a:t>
            </a:r>
            <a:r>
              <a:rPr lang="en-US" altLang="zh-CN" dirty="0"/>
              <a:t>16</a:t>
            </a:r>
            <a:r>
              <a:rPr lang="zh-CN" altLang="en-US" dirty="0"/>
              <a:t>进制数输出。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63ED27-B8CD-4FE1-A23B-FC56229DB0FA}"/>
              </a:ext>
            </a:extLst>
          </p:cNvPr>
          <p:cNvSpPr txBox="1"/>
          <p:nvPr/>
        </p:nvSpPr>
        <p:spPr>
          <a:xfrm>
            <a:off x="790699" y="5877272"/>
            <a:ext cx="2605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测试</a:t>
            </a:r>
            <a:r>
              <a:rPr lang="en-US" altLang="zh-CN" sz="2800" i="0" dirty="0">
                <a:solidFill>
                  <a:srgbClr val="FF0000"/>
                </a:solidFill>
              </a:rPr>
              <a:t>0</a:t>
            </a:r>
            <a:r>
              <a:rPr lang="zh-CN" altLang="en-US" sz="2800" i="0" dirty="0">
                <a:solidFill>
                  <a:srgbClr val="FF0000"/>
                </a:solidFill>
              </a:rPr>
              <a:t>，错误。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AD4CAF-1689-4DD7-8FC0-2A33BFAA555C}"/>
              </a:ext>
            </a:extLst>
          </p:cNvPr>
          <p:cNvSpPr txBox="1"/>
          <p:nvPr/>
        </p:nvSpPr>
        <p:spPr>
          <a:xfrm>
            <a:off x="3923928" y="5848701"/>
            <a:ext cx="268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与转向语句结合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0CF9F7E-104F-CBDE-C772-8E06A2AD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617DE1-E44E-FC9F-6F28-F7529C4D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33" y="2017715"/>
            <a:ext cx="5416868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"input number: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index 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"0123456789ABCDEF"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res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while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res = index[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(num%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)] + res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num //=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16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(res)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452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0CF9F7E-104F-CBDE-C772-8E06A2AD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617DE1-E44E-FC9F-6F28-F7529C4D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412776"/>
            <a:ext cx="800099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代码中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res = index[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)] + res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 改</a:t>
            </a:r>
            <a:endParaRPr lang="en-US" altLang="zh-CN" sz="2800" b="0" i="0" dirty="0">
              <a:solidFill>
                <a:srgbClr val="080808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res += index[int(num%16)],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输出结果？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05B28B-9354-628C-A05F-4BA9B4C1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106123"/>
            <a:ext cx="8000999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反序。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方法一：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反向切片</a:t>
            </a:r>
            <a:r>
              <a:rPr lang="en-US" altLang="zh-CN" sz="2800" b="0" i="0" dirty="0">
                <a:solidFill>
                  <a:srgbClr val="080808"/>
                </a:solidFill>
                <a:latin typeface="+mn-ea"/>
                <a:ea typeface="+mn-ea"/>
              </a:rPr>
              <a:t>res[::-1]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方法二：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reversed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函数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4241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9504" y="1268760"/>
            <a:ext cx="887904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944" tIns="41472" rIns="82944" bIns="41472" numCol="1" anchor="t" anchorCtr="0" compatLnSpc="1"/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A50021"/>
                </a:solidFill>
                <a:latin typeface="+mn-ea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对下列编程题，画出流程图描述求解算法。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     输入三角形三条边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</a:t>
            </a:r>
            <a:r>
              <a:rPr lang="zh-CN" altLang="en-US" dirty="0">
                <a:latin typeface="+mn-ea"/>
              </a:rPr>
              <a:t>（假设输入有效），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     按如下公式求三角形面积</a:t>
            </a:r>
            <a:r>
              <a:rPr lang="en-US" altLang="zh-CN" dirty="0">
                <a:latin typeface="+mn-ea"/>
              </a:rPr>
              <a:t>: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s  =  ( a + b + c) / 2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A =  √ s ( s – a )( s – b )( s – c 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     </a:t>
            </a:r>
            <a:endParaRPr lang="zh-CN" altLang="en-US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4036859" y="386281"/>
            <a:ext cx="1303562" cy="7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609600" indent="-609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latinLnBrk="1" hangingPunct="1"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r>
              <a:rPr lang="ko-KR" altLang="en-US" sz="1995">
                <a:solidFill>
                  <a:schemeClr val="bg1"/>
                </a:solidFill>
                <a:latin typeface="HY헤드라인M" pitchFamily="2" charset="-127"/>
                <a:ea typeface="HY헤드라인M" pitchFamily="2" charset="-127"/>
              </a:rPr>
              <a:t> 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059832" y="4040001"/>
            <a:ext cx="5688632" cy="720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27258" y="168390"/>
            <a:ext cx="3289484" cy="849600"/>
          </a:xfrm>
        </p:spPr>
        <p:txBody>
          <a:bodyPr vert="horz" wrap="square" lIns="82944" tIns="41472" rIns="82944" bIns="41472" numCol="1" anchor="t" anchorCtr="0" compatLnSpc="1"/>
          <a:lstStyle/>
          <a:p>
            <a:pPr algn="ctr">
              <a:defRPr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流程图例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0CF9F7E-104F-CBDE-C772-8E06A2AD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41" y="279807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内置函数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617DE1-E44E-FC9F-6F28-F7529C4D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6" y="1351584"/>
            <a:ext cx="800099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reversed (seq, /)</a:t>
            </a:r>
          </a:p>
          <a:p>
            <a:pPr lvl="0"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功能：</a:t>
            </a:r>
            <a:r>
              <a:rPr lang="zh-CN" altLang="en-US" sz="2800" b="0" i="0" dirty="0"/>
              <a:t>对于给定的序列</a:t>
            </a:r>
            <a:r>
              <a:rPr lang="en-US" altLang="zh-CN" sz="2800" b="0" i="0" dirty="0"/>
              <a:t>seq</a:t>
            </a:r>
            <a:r>
              <a:rPr lang="zh-CN" altLang="en-US" sz="2800" b="0" i="0" dirty="0"/>
              <a:t>（包括列表、元组、</a:t>
            </a:r>
            <a:r>
              <a:rPr lang="zh-CN" altLang="en-US" sz="2800" b="0" i="0" dirty="0">
                <a:solidFill>
                  <a:srgbClr val="FF0000"/>
                </a:solidFill>
              </a:rPr>
              <a:t>字符串</a:t>
            </a:r>
            <a:r>
              <a:rPr lang="zh-CN" altLang="en-US" sz="2800" b="0" i="0" dirty="0"/>
              <a:t>以及 </a:t>
            </a:r>
            <a:r>
              <a:rPr lang="en-US" altLang="zh-CN" sz="2800" b="0" i="0" dirty="0"/>
              <a:t>range(n) </a:t>
            </a:r>
            <a:r>
              <a:rPr lang="zh-CN" altLang="en-US" sz="2800" b="0" i="0" dirty="0"/>
              <a:t>区间），返回一个逆序序列的迭代器（用于遍历该逆序序列）。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05B28B-9354-628C-A05F-4BA9B4C1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537010"/>
            <a:ext cx="80009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4F4CF8-952E-1654-E7BB-381CEAB2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53" y="3429000"/>
            <a:ext cx="472437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number: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index =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"0123456789ABCDEF"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res += index[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(num%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16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num //=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16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.join(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reversed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(res)))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0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0CF9F7E-104F-CBDE-C772-8E06A2AD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Python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内置函数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617DE1-E44E-FC9F-6F28-F7529C4D2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298937"/>
            <a:ext cx="800099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/>
              <a:t>sorted(</a:t>
            </a:r>
            <a:r>
              <a:rPr lang="en-US" altLang="zh-CN" sz="2800" b="0" i="0" dirty="0" err="1"/>
              <a:t>iterable</a:t>
            </a:r>
            <a:r>
              <a:rPr lang="en-US" altLang="zh-CN" sz="2800" b="0" i="0" dirty="0"/>
              <a:t>, key=None, reverse=False)  </a:t>
            </a:r>
          </a:p>
          <a:p>
            <a:pPr lvl="0">
              <a:buClr>
                <a:srgbClr val="FF0000"/>
              </a:buClr>
            </a:pP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功能：</a:t>
            </a:r>
            <a:r>
              <a:rPr lang="zh-CN" altLang="en-US" sz="2800" b="0" i="0" dirty="0"/>
              <a:t>对序列（列表、元组、字典、集合、还包括</a:t>
            </a:r>
            <a:r>
              <a:rPr lang="zh-CN" altLang="en-US" sz="2800" b="0" i="0" dirty="0">
                <a:solidFill>
                  <a:srgbClr val="FF0000"/>
                </a:solidFill>
              </a:rPr>
              <a:t>字符串</a:t>
            </a:r>
            <a:r>
              <a:rPr lang="zh-CN" altLang="en-US" sz="2800" b="0" i="0" dirty="0"/>
              <a:t>）进行排序。</a:t>
            </a:r>
            <a:endParaRPr lang="en-US" altLang="zh-CN" sz="2800" b="0" i="0" dirty="0"/>
          </a:p>
          <a:p>
            <a:pPr lvl="0">
              <a:buClr>
                <a:srgbClr val="FF0000"/>
              </a:buClr>
            </a:pPr>
            <a:r>
              <a:rPr lang="zh-CN" altLang="en-US" sz="2800" b="0" i="0" dirty="0"/>
              <a:t>      返回一个排好序的列表</a:t>
            </a:r>
            <a:endParaRPr lang="en-US" altLang="zh-CN" sz="2800" b="0" i="0" dirty="0"/>
          </a:p>
          <a:p>
            <a:pPr lvl="0">
              <a:buClr>
                <a:srgbClr val="FF0000"/>
              </a:buClr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  </a:t>
            </a:r>
            <a:r>
              <a:rPr lang="en-US" altLang="zh-CN" sz="2800" b="0" i="0" dirty="0"/>
              <a:t>key</a:t>
            </a:r>
            <a:r>
              <a:rPr lang="zh-CN" altLang="en-US" sz="2800" b="0" i="0" dirty="0"/>
              <a:t>：自定义排序规则</a:t>
            </a:r>
            <a:endParaRPr lang="en-US" altLang="zh-CN" sz="2800" b="0" i="0" dirty="0"/>
          </a:p>
          <a:p>
            <a:pPr lvl="0">
              <a:buClr>
                <a:srgbClr val="FF0000"/>
              </a:buClr>
            </a:pPr>
            <a:r>
              <a:rPr lang="en-US" altLang="zh-CN" sz="2800" b="0" i="0" dirty="0"/>
              <a:t>      reverse: False</a:t>
            </a:r>
            <a:r>
              <a:rPr lang="zh-CN" altLang="en-US" sz="2800" b="0" i="0" dirty="0"/>
              <a:t>，默认升序，</a:t>
            </a:r>
            <a:r>
              <a:rPr lang="en-US" altLang="zh-CN" sz="2800" b="0" i="0" dirty="0"/>
              <a:t>True</a:t>
            </a:r>
            <a:r>
              <a:rPr lang="zh-CN" altLang="en-US" sz="2800" b="0" i="0" dirty="0"/>
              <a:t>，降序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05B28B-9354-628C-A05F-4BA9B4C1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537010"/>
            <a:ext cx="80009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3D9FF0-EA22-960F-23D0-0352CDEC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60230"/>
            <a:ext cx="8113067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index =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"0123456789ABCDEF"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sorted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(index,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reverse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.join(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sorted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(index,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reverse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6F2232-3389-9BE2-80AF-4E4224E54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5738999"/>
            <a:ext cx="9144000" cy="8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13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B6D314C-9AE8-4C30-877C-C46942C8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253734" cy="523220"/>
          </a:xfrm>
        </p:spPr>
        <p:txBody>
          <a:bodyPr>
            <a:normAutofit/>
          </a:bodyPr>
          <a:lstStyle/>
          <a:p>
            <a:pPr marL="33337" indent="0">
              <a:buNone/>
            </a:pPr>
            <a:r>
              <a:rPr lang="zh-CN" altLang="en-US" dirty="0"/>
              <a:t>求大于</a:t>
            </a:r>
            <a:r>
              <a:rPr lang="en-US" altLang="zh-CN" dirty="0"/>
              <a:t>2950</a:t>
            </a:r>
            <a:r>
              <a:rPr lang="zh-CN" altLang="en-US" dirty="0"/>
              <a:t>的</a:t>
            </a:r>
            <a:r>
              <a:rPr lang="en-US" altLang="zh-CN" dirty="0"/>
              <a:t>37</a:t>
            </a:r>
            <a:r>
              <a:rPr lang="zh-CN" altLang="en-US" dirty="0"/>
              <a:t>的第一个倍数。</a:t>
            </a:r>
            <a:endParaRPr lang="en-US" altLang="zh-CN" dirty="0"/>
          </a:p>
          <a:p>
            <a:pPr marL="33337" indent="0">
              <a:buNone/>
            </a:pPr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AFC1D26-8531-44CF-B216-90C8F6A1EB9C}"/>
              </a:ext>
            </a:extLst>
          </p:cNvPr>
          <p:cNvSpPr txBox="1">
            <a:spLocks/>
          </p:cNvSpPr>
          <p:nvPr/>
        </p:nvSpPr>
        <p:spPr bwMode="auto">
          <a:xfrm>
            <a:off x="755576" y="5576115"/>
            <a:ext cx="423893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r>
              <a:rPr lang="zh-CN" altLang="en-US" sz="2800" b="0" i="0" kern="0" dirty="0">
                <a:solidFill>
                  <a:srgbClr val="FF0000"/>
                </a:solidFill>
              </a:rPr>
              <a:t>不确定循环次数用</a:t>
            </a:r>
            <a:r>
              <a:rPr lang="en-US" altLang="zh-CN" sz="2800" b="0" i="0" kern="0" dirty="0">
                <a:solidFill>
                  <a:srgbClr val="FF0000"/>
                </a:solidFill>
              </a:rPr>
              <a:t>while</a:t>
            </a:r>
            <a:r>
              <a:rPr lang="zh-CN" altLang="en-US" sz="2800" b="0" i="0" kern="0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6906BF-9FEC-4176-88FC-FFF66B9C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16" y="2441151"/>
            <a:ext cx="5636479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求大于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2950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的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37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的第一个倍数。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2950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//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37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37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2950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n +=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9CD5139-66EB-4C06-E310-04B06D23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41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4" y="1365176"/>
            <a:ext cx="8101781" cy="1631776"/>
          </a:xfrm>
        </p:spPr>
        <p:txBody>
          <a:bodyPr>
            <a:normAutofit/>
          </a:bodyPr>
          <a:lstStyle/>
          <a:p>
            <a:r>
              <a:rPr lang="zh-CN" altLang="zh-CN" sz="3000" dirty="0"/>
              <a:t>当有一个序列，需要按照</a:t>
            </a:r>
            <a:r>
              <a:rPr lang="zh-CN" altLang="en-US" sz="3000" dirty="0"/>
              <a:t>其</a:t>
            </a:r>
            <a:r>
              <a:rPr lang="zh-CN" altLang="zh-CN" sz="3000" dirty="0"/>
              <a:t>顺序遍历其中每一个</a:t>
            </a:r>
            <a:r>
              <a:rPr lang="zh-CN" altLang="en-US" sz="3000" dirty="0"/>
              <a:t>元素</a:t>
            </a:r>
            <a:r>
              <a:rPr lang="zh-CN" altLang="zh-CN" sz="3000" dirty="0"/>
              <a:t>的时候，可以</a:t>
            </a:r>
            <a:r>
              <a:rPr lang="zh-CN" altLang="zh-CN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  <a:r>
              <a:rPr lang="zh-CN" altLang="zh-CN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循环</a:t>
            </a:r>
            <a:r>
              <a:rPr lang="zh-CN" altLang="zh-CN" sz="3000" dirty="0"/>
              <a:t>。</a:t>
            </a:r>
            <a:endParaRPr lang="en-US" altLang="zh-CN" sz="3000" dirty="0"/>
          </a:p>
          <a:p>
            <a:r>
              <a:rPr lang="en-US" altLang="zh-CN" sz="3000" dirty="0"/>
              <a:t>for</a:t>
            </a:r>
            <a:r>
              <a:rPr lang="zh-CN" altLang="en-US" sz="3000" dirty="0"/>
              <a:t>语言的两种格式：</a:t>
            </a:r>
            <a:endParaRPr lang="en-US" altLang="zh-CN" sz="3000" dirty="0"/>
          </a:p>
          <a:p>
            <a:endParaRPr lang="en-US" altLang="zh-CN" sz="3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53</a:t>
            </a:fld>
            <a:endParaRPr lang="en-US" altLang="zh-CN"/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27584" y="2996952"/>
          <a:ext cx="7560840" cy="2316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无</a:t>
                      </a:r>
                      <a:r>
                        <a:rPr lang="en-US" altLang="zh-CN" sz="2800" dirty="0"/>
                        <a:t>else</a:t>
                      </a:r>
                      <a:r>
                        <a:rPr lang="zh-CN" altLang="en-US" sz="2800" dirty="0"/>
                        <a:t>子句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有</a:t>
                      </a:r>
                      <a:r>
                        <a:rPr lang="en-US" altLang="zh-CN" sz="2800" dirty="0"/>
                        <a:t>else</a:t>
                      </a:r>
                      <a:r>
                        <a:rPr lang="zh-CN" altLang="en-US" sz="2800" dirty="0"/>
                        <a:t>子句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for </a:t>
                      </a:r>
                      <a:r>
                        <a:rPr lang="zh-CN" altLang="en-US" sz="2800" dirty="0"/>
                        <a:t>循环变量 </a:t>
                      </a:r>
                      <a:r>
                        <a:rPr lang="en-US" altLang="zh-CN" sz="2800" dirty="0"/>
                        <a:t>in </a:t>
                      </a:r>
                      <a:r>
                        <a:rPr lang="zh-CN" altLang="en-US" sz="2800" dirty="0"/>
                        <a:t>序列</a:t>
                      </a:r>
                      <a:r>
                        <a:rPr lang="en-US" altLang="zh-CN" sz="2800" dirty="0"/>
                        <a:t>:</a:t>
                      </a:r>
                    </a:p>
                    <a:p>
                      <a:pPr algn="l"/>
                      <a:r>
                        <a:rPr lang="en-US" altLang="zh-CN" sz="2800" dirty="0"/>
                        <a:t> 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 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for </a:t>
                      </a:r>
                      <a:r>
                        <a:rPr lang="zh-CN" altLang="en-US" sz="2800" dirty="0"/>
                        <a:t>循环变量 </a:t>
                      </a:r>
                      <a:r>
                        <a:rPr lang="en-US" altLang="zh-CN" sz="2800" dirty="0"/>
                        <a:t>in </a:t>
                      </a:r>
                      <a:r>
                        <a:rPr lang="zh-CN" altLang="en-US" sz="2800" dirty="0"/>
                        <a:t>序列</a:t>
                      </a:r>
                      <a:r>
                        <a:rPr lang="en-US" altLang="zh-CN" sz="2800" dirty="0"/>
                        <a:t>:   </a:t>
                      </a:r>
                    </a:p>
                    <a:p>
                      <a:pPr algn="l"/>
                      <a:r>
                        <a:rPr lang="en-US" altLang="zh-CN" sz="2800" dirty="0"/>
                        <a:t>  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    </a:t>
                      </a:r>
                      <a:r>
                        <a:rPr lang="en-US" altLang="zh-CN" sz="2800" i="1" dirty="0"/>
                        <a:t>#</a:t>
                      </a:r>
                      <a:r>
                        <a:rPr lang="zh-CN" altLang="en-US" sz="2800" i="1" dirty="0"/>
                        <a:t>循环体</a:t>
                      </a:r>
                      <a:endParaRPr lang="en-US" altLang="zh-CN" sz="2800" dirty="0"/>
                    </a:p>
                    <a:p>
                      <a:pPr algn="l"/>
                      <a:r>
                        <a:rPr lang="en-US" altLang="zh-CN" sz="2800" dirty="0"/>
                        <a:t>else:</a:t>
                      </a:r>
                    </a:p>
                    <a:p>
                      <a:pPr algn="l"/>
                      <a:r>
                        <a:rPr lang="en-US" altLang="zh-CN" sz="2800" dirty="0"/>
                        <a:t>  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2 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对话气泡: 圆角矩形 3"/>
          <p:cNvSpPr/>
          <p:nvPr/>
        </p:nvSpPr>
        <p:spPr bwMode="auto">
          <a:xfrm>
            <a:off x="5076056" y="711510"/>
            <a:ext cx="3024336" cy="578882"/>
          </a:xfrm>
          <a:prstGeom prst="wedgeRoundRect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i="0" dirty="0"/>
              <a:t>确定的循环次数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对话气泡: 圆角矩形 5"/>
          <p:cNvSpPr/>
          <p:nvPr/>
        </p:nvSpPr>
        <p:spPr bwMode="auto">
          <a:xfrm>
            <a:off x="3643635" y="5843185"/>
            <a:ext cx="4932040" cy="578882"/>
          </a:xfrm>
          <a:prstGeom prst="wedgeRoundRectCallout">
            <a:avLst>
              <a:gd name="adj1" fmla="val -23262"/>
              <a:gd name="adj2" fmla="val -21858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同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2800" i="0" dirty="0"/>
              <a:t>循环，结束</a:t>
            </a:r>
            <a:r>
              <a:rPr lang="en-US" altLang="zh-CN" sz="2800" i="0" dirty="0"/>
              <a:t>for</a:t>
            </a:r>
            <a:r>
              <a:rPr lang="zh-CN" altLang="en-US" sz="2800" i="0" dirty="0"/>
              <a:t>时执行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574675" y="0"/>
            <a:ext cx="8001000" cy="981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4.3.2  for</a:t>
            </a:r>
            <a:r>
              <a:rPr lang="zh-CN" altLang="en-US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循环和</a:t>
            </a:r>
            <a:r>
              <a:rPr lang="en-US" altLang="zh-CN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range</a:t>
            </a:r>
            <a:r>
              <a:rPr lang="zh-CN" altLang="en-US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for...in循环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45" y="1340484"/>
            <a:ext cx="9095923" cy="5688915"/>
          </a:xfrm>
        </p:spPr>
        <p:txBody>
          <a:bodyPr>
            <a:normAutofit/>
          </a:bodyPr>
          <a:lstStyle/>
          <a:p>
            <a:pPr marL="354965" indent="-457200">
              <a:buFont typeface="Wingdings" panose="05000000000000000000" pitchFamily="2" charset="2"/>
              <a:buChar char="p"/>
            </a:pPr>
            <a:r>
              <a:rPr lang="en-US" altLang="zh-CN" sz="2800" dirty="0" err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for循环又被叫做for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... </a:t>
            </a:r>
            <a:r>
              <a:rPr lang="en-US" altLang="zh-CN" sz="2800" dirty="0" err="1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in循环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  </a:t>
            </a:r>
            <a:endParaRPr lang="en-US" altLang="zh-CN" sz="2800" dirty="0">
              <a:solidFill>
                <a:srgbClr val="92D05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4965" indent="-457200" latinLnBrk="1"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无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else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子句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、无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else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子句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流程图分别见左图、右图：</a:t>
            </a:r>
          </a:p>
          <a:p>
            <a:pPr marL="354965" indent="-457200" latinLnBrk="1">
              <a:buFont typeface="Wingdings" panose="05000000000000000000" pitchFamily="2" charset="2"/>
              <a:buChar char="p"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latinLnBrk="1">
              <a:buFont typeface="Wingdings" panose="05000000000000000000" pitchFamily="2" charset="2"/>
              <a:buNone/>
            </a:pPr>
            <a:endParaRPr lang="zh-CN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4965" indent="-457200" latinLnBrk="1">
              <a:buFont typeface="Wingdings" panose="05000000000000000000" pitchFamily="2" charset="2"/>
              <a:buChar char="p"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54965" indent="-457200" latinLnBrk="1">
              <a:buFont typeface="Wingdings" panose="05000000000000000000" pitchFamily="2" charset="2"/>
              <a:buChar char="p"/>
            </a:pP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在循环的每一轮，变量依次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取序列</a:t>
            </a:r>
            <a:r>
              <a:rPr lang="zh-CN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中的一个值。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对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0" indent="0" latinLnBrk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序列中的最后一个值执行完语句块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后，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若有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else,</a:t>
            </a:r>
          </a:p>
          <a:p>
            <a:pPr marL="0" indent="0" latinLnBrk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执行语句块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结束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for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循环。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35915" lvl="1" indent="0" latinLnBrk="1"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 marL="335915" lvl="1" indent="0" latinLnBrk="1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335915" lvl="1" indent="0" latinLnBrk="1">
              <a:buNone/>
            </a:pPr>
            <a:endParaRPr lang="en-US" altLang="zh-CN" dirty="0">
              <a:solidFill>
                <a:srgbClr val="92D05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54</a:t>
            </a:fld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1115616" y="2514600"/>
            <a:ext cx="3024336" cy="2570584"/>
            <a:chOff x="4756071" y="70811"/>
            <a:chExt cx="3322716" cy="2971800"/>
          </a:xfrm>
        </p:grpSpPr>
        <p:grpSp>
          <p:nvGrpSpPr>
            <p:cNvPr id="12" name="Group 7"/>
            <p:cNvGrpSpPr/>
            <p:nvPr/>
          </p:nvGrpSpPr>
          <p:grpSpPr bwMode="auto">
            <a:xfrm>
              <a:off x="5487987" y="70811"/>
              <a:ext cx="2590800" cy="2971800"/>
              <a:chOff x="0" y="0"/>
              <a:chExt cx="1632" cy="1872"/>
            </a:xfrm>
          </p:grpSpPr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200" cy="528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序列有值？</a:t>
                </a: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00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16" name="AutoShape 11"/>
              <p:cNvSpPr>
                <a:spLocks noChangeArrowheads="1"/>
              </p:cNvSpPr>
              <p:nvPr/>
            </p:nvSpPr>
            <p:spPr bwMode="auto">
              <a:xfrm>
                <a:off x="73" y="1104"/>
                <a:ext cx="839" cy="254"/>
              </a:xfrm>
              <a:prstGeom prst="flowChartProcess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语句块</a:t>
                </a:r>
                <a:r>
                  <a:rPr lang="en-US" altLang="zh-CN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800" i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600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1200" y="5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H="1">
                <a:off x="1632" y="576"/>
                <a:ext cx="0" cy="10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1344" y="288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800" b="1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假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240" y="768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800" b="1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真</a:t>
                </a: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 flipH="1">
                <a:off x="624" y="1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</p:grp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flipH="1">
              <a:off x="4756073" y="2034499"/>
              <a:ext cx="847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4756072" y="981987"/>
              <a:ext cx="29546" cy="1052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 flipV="1">
              <a:off x="4756071" y="977298"/>
              <a:ext cx="731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C717D2F-5069-8E05-034E-5E8ED5F522F9}"/>
              </a:ext>
            </a:extLst>
          </p:cNvPr>
          <p:cNvGrpSpPr/>
          <p:nvPr/>
        </p:nvGrpSpPr>
        <p:grpSpPr>
          <a:xfrm>
            <a:off x="5270641" y="2472673"/>
            <a:ext cx="3038785" cy="2570584"/>
            <a:chOff x="5270641" y="2472673"/>
            <a:chExt cx="3038785" cy="2570584"/>
          </a:xfrm>
        </p:grpSpPr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9A3F7249-659D-2C54-FC70-E9531197F8C1}"/>
                </a:ext>
              </a:extLst>
            </p:cNvPr>
            <p:cNvGrpSpPr/>
            <p:nvPr/>
          </p:nvGrpSpPr>
          <p:grpSpPr bwMode="auto">
            <a:xfrm>
              <a:off x="5936831" y="2472673"/>
              <a:ext cx="2372595" cy="2570584"/>
              <a:chOff x="0" y="0"/>
              <a:chExt cx="1642" cy="1872"/>
            </a:xfrm>
          </p:grpSpPr>
          <p:sp>
            <p:nvSpPr>
              <p:cNvPr id="23" name="AutoShape 8">
                <a:extLst>
                  <a:ext uri="{FF2B5EF4-FFF2-40B4-BE49-F238E27FC236}">
                    <a16:creationId xmlns:a16="http://schemas.microsoft.com/office/drawing/2014/main" id="{2FC33334-6D33-CB0F-7B3D-7B80B676B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200" cy="528"/>
              </a:xfrm>
              <a:prstGeom prst="flowChartDecision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序列有值？</a:t>
                </a:r>
              </a:p>
            </p:txBody>
          </p:sp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0133A4CE-DBCF-0CA5-A954-A983AE249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29" name="AutoShape 11">
                <a:extLst>
                  <a:ext uri="{FF2B5EF4-FFF2-40B4-BE49-F238E27FC236}">
                    <a16:creationId xmlns:a16="http://schemas.microsoft.com/office/drawing/2014/main" id="{F2573EA0-F508-64A1-C4BE-535134AD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" y="1104"/>
                <a:ext cx="839" cy="254"/>
              </a:xfrm>
              <a:prstGeom prst="flowChartProcess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zh-CN" altLang="en-US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语句块</a:t>
                </a:r>
                <a:r>
                  <a:rPr lang="en-US" altLang="zh-CN" sz="1800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zh-CN" altLang="en-US" sz="1800" i="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66B14F1D-F73E-A1CA-99B1-95204BBE8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8A059AA0-9EC8-4833-F169-DA1B72B5C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5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1BD628C7-96A3-9336-09E5-D76FE0D36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576"/>
                <a:ext cx="10" cy="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33" name="Text Box 15">
                <a:extLst>
                  <a:ext uri="{FF2B5EF4-FFF2-40B4-BE49-F238E27FC236}">
                    <a16:creationId xmlns:a16="http://schemas.microsoft.com/office/drawing/2014/main" id="{953F8418-BC58-5CB0-03B4-9A91497EF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88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800" b="1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假</a:t>
                </a:r>
              </a:p>
            </p:txBody>
          </p:sp>
          <p:sp>
            <p:nvSpPr>
              <p:cNvPr id="34" name="Text Box 16">
                <a:extLst>
                  <a:ext uri="{FF2B5EF4-FFF2-40B4-BE49-F238E27FC236}">
                    <a16:creationId xmlns:a16="http://schemas.microsoft.com/office/drawing/2014/main" id="{5CA9FCF8-95EC-8100-B239-E6F9EB1E40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768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Gulim" panose="020B0600000101010101" pitchFamily="34" charset="-127"/>
                    <a:ea typeface="Gulim" panose="020B0600000101010101" pitchFamily="34" charset="-127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1800" b="1" i="0" dirty="0">
                    <a:latin typeface="Arial" panose="020B0604020202020204" pitchFamily="34" charset="0"/>
                    <a:ea typeface="宋体" panose="02010600030101010101" pitchFamily="2" charset="-122"/>
                  </a:rPr>
                  <a:t>真</a:t>
                </a:r>
              </a:p>
            </p:txBody>
          </p:sp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D267CA17-51EE-AE5F-8064-CDABA4B5D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39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  <p:sp>
            <p:nvSpPr>
              <p:cNvPr id="36" name="Line 19">
                <a:extLst>
                  <a:ext uri="{FF2B5EF4-FFF2-40B4-BE49-F238E27FC236}">
                    <a16:creationId xmlns:a16="http://schemas.microsoft.com/office/drawing/2014/main" id="{6C87A170-38FA-D82A-3A6D-E928F461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67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 i="0"/>
              </a:p>
            </p:txBody>
          </p:sp>
        </p:grp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0360AC0C-6DC8-EFD5-4F7D-E7B80B0C12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0643" y="4171248"/>
              <a:ext cx="7716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9842C6B3-558D-AE0B-2A42-16CF161FF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642" y="3260833"/>
              <a:ext cx="26893" cy="910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030A5CE-225F-351D-C892-7A7B4EA6C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0641" y="3256777"/>
              <a:ext cx="6661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i="0"/>
            </a:p>
          </p:txBody>
        </p:sp>
      </p:grpSp>
      <p:sp>
        <p:nvSpPr>
          <p:cNvPr id="38" name="AutoShape 11">
            <a:extLst>
              <a:ext uri="{FF2B5EF4-FFF2-40B4-BE49-F238E27FC236}">
                <a16:creationId xmlns:a16="http://schemas.microsoft.com/office/drawing/2014/main" id="{B00A0C72-2469-8A23-86F2-BC64B389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762" y="3935790"/>
            <a:ext cx="1212307" cy="348787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i="0" dirty="0">
                <a:latin typeface="Arial" panose="020B0604020202020204" pitchFamily="34" charset="0"/>
                <a:ea typeface="宋体" panose="02010600030101010101" pitchFamily="2" charset="-122"/>
              </a:rPr>
              <a:t>语句块</a:t>
            </a:r>
            <a:r>
              <a:rPr lang="en-US" altLang="zh-CN" sz="1800" i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1800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Line 14">
            <a:extLst>
              <a:ext uri="{FF2B5EF4-FFF2-40B4-BE49-F238E27FC236}">
                <a16:creationId xmlns:a16="http://schemas.microsoft.com/office/drawing/2014/main" id="{8C356B84-F796-F5D9-D6E0-291BB557E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983" y="4330882"/>
            <a:ext cx="1" cy="437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i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for...in循环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67544" y="1340768"/>
            <a:ext cx="800099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序列：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数据容器，顺序存放，下标从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0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开始。</a:t>
            </a:r>
            <a:endParaRPr lang="en-US" altLang="zh-CN" sz="2800" b="0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   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字符串、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range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对象、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列表、元祖等。</a:t>
            </a:r>
          </a:p>
        </p:txBody>
      </p:sp>
    </p:spTree>
    <p:extLst>
      <p:ext uri="{BB962C8B-B14F-4D97-AF65-F5344CB8AC3E}">
        <p14:creationId xmlns:p14="http://schemas.microsoft.com/office/powerpoint/2010/main" val="4409973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52780" y="1245870"/>
            <a:ext cx="6943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例：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4869160"/>
            <a:ext cx="3466984" cy="958994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zh-CN" altLang="en-US" sz="4400" b="1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for...in循环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1B271C-C6D8-3384-2590-EEEF4110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83" y="1766644"/>
            <a:ext cx="8802410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word=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"Hello"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iNum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word: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(iNum,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#以空格作为输出结束字符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60648"/>
            <a:ext cx="2088232" cy="676275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400" b="1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57</a:t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1002" y="1412776"/>
            <a:ext cx="8115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输入字符串（只含英文字母），统计其中小写字母、大写字母的出现次数。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855" y="260350"/>
            <a:ext cx="8001000" cy="676275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727ADF-6648-8BAB-16F3-5023BA07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56" y="1268760"/>
            <a:ext cx="835837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s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input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"input str: 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lcnt = ucnt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0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for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x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in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s: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x.islower():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        lcnt = lcnt+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1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B3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else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        ucnt = ucnt+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1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750EB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print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f"number of lower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7A6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{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lcnt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7A6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}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, number of upper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7A6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{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ucnt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7A6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}\n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67D17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rial Unicode MS" panose="020B0604020202020204" pitchFamily="34" charset="-122"/>
                <a:ea typeface="JetBrains Mono"/>
                <a:cs typeface="+mn-cs"/>
              </a:rPr>
              <a:t>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0F3C9-F631-4144-5257-0E4451DC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5" y="5198715"/>
            <a:ext cx="58197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47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练习1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输入</a:t>
            </a:r>
            <a:r>
              <a:rPr lang="en-US" altLang="zh-CN" sz="3000" dirty="0"/>
              <a:t>n</a:t>
            </a:r>
            <a:r>
              <a:rPr lang="zh-CN" altLang="en-US" sz="3000" dirty="0"/>
              <a:t>，求</a:t>
            </a:r>
            <a:r>
              <a:rPr lang="en-US" altLang="zh-CN" sz="3000" dirty="0"/>
              <a:t>1+2+3+…+n</a:t>
            </a:r>
            <a:r>
              <a:rPr lang="zh-CN" altLang="en-US" sz="3000" dirty="0"/>
              <a:t>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683568" y="3212976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000" b="0" i="0" kern="0" dirty="0"/>
              <a:t>如何得到序列</a:t>
            </a:r>
            <a:r>
              <a:rPr lang="en-US" altLang="zh-CN" sz="3000" b="0" i="0" kern="0" dirty="0"/>
              <a:t>1</a:t>
            </a:r>
            <a:r>
              <a:rPr lang="zh-CN" altLang="en-US" sz="3000" b="0" i="0" kern="0" dirty="0"/>
              <a:t>、</a:t>
            </a:r>
            <a:r>
              <a:rPr lang="en-US" altLang="zh-CN" sz="3000" b="0" i="0" kern="0" dirty="0"/>
              <a:t>2</a:t>
            </a:r>
            <a:r>
              <a:rPr lang="zh-CN" altLang="en-US" sz="3000" b="0" i="0" kern="0" dirty="0"/>
              <a:t>、</a:t>
            </a:r>
            <a:r>
              <a:rPr lang="en-US" altLang="zh-CN" sz="3000" b="0" i="0" kern="0" dirty="0"/>
              <a:t>3</a:t>
            </a:r>
            <a:r>
              <a:rPr lang="zh-CN" altLang="en-US" sz="3000" b="0" i="0" kern="0" dirty="0"/>
              <a:t>、</a:t>
            </a:r>
            <a:r>
              <a:rPr lang="en-US" altLang="zh-CN" sz="3000" b="0" i="0" kern="0" dirty="0"/>
              <a:t>…</a:t>
            </a:r>
            <a:r>
              <a:rPr lang="zh-CN" altLang="en-US" sz="3000" b="0" i="0" kern="0" dirty="0"/>
              <a:t>、</a:t>
            </a:r>
            <a:r>
              <a:rPr lang="en-US" altLang="zh-CN" sz="3000" b="0" i="0" kern="0" dirty="0"/>
              <a:t>n?</a:t>
            </a:r>
            <a:endParaRPr lang="zh-CN" altLang="en-US" b="0" i="0" kern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683568" y="3874252"/>
            <a:ext cx="8001000" cy="994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000" b="0" i="0" kern="0" dirty="0">
                <a:solidFill>
                  <a:srgbClr val="FF0000"/>
                </a:solidFill>
              </a:rPr>
              <a:t>更一般的，如何得到有规律可循的序列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n</a:t>
            </a:r>
            <a:r>
              <a:rPr lang="en-US" altLang="zh-CN" sz="3000" b="0" i="0" kern="0" baseline="-25000" dirty="0">
                <a:solidFill>
                  <a:srgbClr val="FF0000"/>
                </a:solidFill>
              </a:rPr>
              <a:t>1</a:t>
            </a:r>
            <a:r>
              <a:rPr lang="zh-CN" altLang="en-US" sz="3000" b="0" i="0" kern="0" dirty="0">
                <a:solidFill>
                  <a:srgbClr val="FF0000"/>
                </a:solidFill>
              </a:rPr>
              <a:t>、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n</a:t>
            </a:r>
            <a:r>
              <a:rPr lang="en-US" altLang="zh-CN" sz="3000" b="0" i="0" kern="0" baseline="-25000" dirty="0">
                <a:solidFill>
                  <a:srgbClr val="FF0000"/>
                </a:solidFill>
              </a:rPr>
              <a:t>2</a:t>
            </a:r>
            <a:r>
              <a:rPr lang="zh-CN" altLang="en-US" sz="3000" b="0" i="0" kern="0" dirty="0">
                <a:solidFill>
                  <a:srgbClr val="FF0000"/>
                </a:solidFill>
              </a:rPr>
              <a:t>、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n</a:t>
            </a:r>
            <a:r>
              <a:rPr lang="en-US" altLang="zh-CN" sz="3000" b="0" i="0" kern="0" baseline="-25000" dirty="0">
                <a:solidFill>
                  <a:srgbClr val="FF0000"/>
                </a:solidFill>
              </a:rPr>
              <a:t>3</a:t>
            </a:r>
            <a:r>
              <a:rPr lang="zh-CN" altLang="en-US" sz="3000" b="0" i="0" kern="0" dirty="0">
                <a:solidFill>
                  <a:srgbClr val="FF0000"/>
                </a:solidFill>
              </a:rPr>
              <a:t>、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…</a:t>
            </a:r>
            <a:r>
              <a:rPr lang="zh-CN" altLang="en-US" sz="3000" b="0" i="0" kern="0" dirty="0">
                <a:solidFill>
                  <a:srgbClr val="FF0000"/>
                </a:solidFill>
              </a:rPr>
              <a:t>、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n</a:t>
            </a:r>
            <a:r>
              <a:rPr lang="en-US" altLang="zh-CN" sz="3000" b="0" i="0" kern="0" baseline="-25000" dirty="0">
                <a:solidFill>
                  <a:srgbClr val="FF0000"/>
                </a:solidFill>
              </a:rPr>
              <a:t>m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0" i="0" kern="0" dirty="0"/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683568" y="5321576"/>
            <a:ext cx="408269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b="0" i="0" kern="0" dirty="0">
                <a:solidFill>
                  <a:srgbClr val="FF0000"/>
                </a:solidFill>
              </a:rPr>
              <a:t>Python</a:t>
            </a:r>
            <a:r>
              <a:rPr lang="zh-CN" altLang="en-US" sz="3000" b="0" i="0" kern="0" dirty="0">
                <a:solidFill>
                  <a:srgbClr val="FF0000"/>
                </a:solidFill>
              </a:rPr>
              <a:t>内置函数：</a:t>
            </a:r>
            <a:r>
              <a:rPr lang="en-US" altLang="zh-CN" sz="3000" b="0" i="0" kern="0" dirty="0">
                <a:solidFill>
                  <a:srgbClr val="FF0000"/>
                </a:solidFill>
              </a:rPr>
              <a:t>range()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b="0" i="0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3"/>
          <p:cNvSpPr>
            <a:spLocks noChangeShapeType="1"/>
          </p:cNvSpPr>
          <p:nvPr/>
        </p:nvSpPr>
        <p:spPr bwMode="auto">
          <a:xfrm>
            <a:off x="4392136" y="2914695"/>
            <a:ext cx="0" cy="32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i="0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3741256" y="1412776"/>
            <a:ext cx="1332000" cy="52272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4407975" y="1935495"/>
            <a:ext cx="0" cy="32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i="0"/>
          </a:p>
        </p:txBody>
      </p:sp>
      <p:sp>
        <p:nvSpPr>
          <p:cNvPr id="11271" name="AutoShape 6"/>
          <p:cNvSpPr>
            <a:spLocks noChangeArrowheads="1"/>
          </p:cNvSpPr>
          <p:nvPr/>
        </p:nvSpPr>
        <p:spPr bwMode="auto">
          <a:xfrm>
            <a:off x="3297736" y="2262375"/>
            <a:ext cx="2144160" cy="65232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i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输入边</a:t>
            </a:r>
            <a:r>
              <a:rPr lang="en-US" altLang="zh-CN" sz="2800" i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a,b,c</a:t>
            </a:r>
            <a:endParaRPr lang="en-US" altLang="zh-CN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AutoShape 7"/>
          <p:cNvSpPr>
            <a:spLocks noChangeArrowheads="1"/>
          </p:cNvSpPr>
          <p:nvPr/>
        </p:nvSpPr>
        <p:spPr bwMode="auto">
          <a:xfrm>
            <a:off x="2986696" y="3291976"/>
            <a:ext cx="2809440" cy="784800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2800" i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3299175" y="4351816"/>
            <a:ext cx="2142720" cy="588960"/>
          </a:xfrm>
          <a:prstGeom prst="flowChartInputOutpu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800" i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1274" name="AutoShape 9"/>
          <p:cNvSpPr>
            <a:spLocks noChangeArrowheads="1"/>
          </p:cNvSpPr>
          <p:nvPr/>
        </p:nvSpPr>
        <p:spPr bwMode="auto">
          <a:xfrm>
            <a:off x="3742696" y="5289256"/>
            <a:ext cx="1332000" cy="522720"/>
          </a:xfrm>
          <a:prstGeom prst="flowChartTermina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i="0">
                <a:latin typeface="Times New Roman" panose="02020603050405020304" pitchFamily="18" charset="0"/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4407975" y="4091175"/>
            <a:ext cx="0" cy="2606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i="0"/>
          </a:p>
        </p:txBody>
      </p:sp>
      <p:sp>
        <p:nvSpPr>
          <p:cNvPr id="11276" name="Line 11"/>
          <p:cNvSpPr>
            <a:spLocks noChangeShapeType="1"/>
          </p:cNvSpPr>
          <p:nvPr/>
        </p:nvSpPr>
        <p:spPr bwMode="auto">
          <a:xfrm>
            <a:off x="4407975" y="4939335"/>
            <a:ext cx="0" cy="326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i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986696" y="3306376"/>
          <a:ext cx="2809440" cy="7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27200" imgH="482600" progId="Equation.3">
                  <p:embed/>
                </p:oleObj>
              </mc:Choice>
              <mc:Fallback>
                <p:oleObj name="公式" r:id="rId2" imgW="17272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96" y="3306376"/>
                        <a:ext cx="2809440" cy="7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93601" y="489961"/>
            <a:ext cx="3265920" cy="58362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例</a:t>
            </a:r>
            <a:r>
              <a:rPr lang="en-US" altLang="zh-CN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3.1 </a:t>
            </a:r>
            <a:r>
              <a:rPr lang="zh-CN" altLang="en-US" sz="399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流程图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131840" y="113176"/>
            <a:ext cx="3289484" cy="8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4" tIns="41472" rIns="82944" bIns="41472" numCol="1" anchor="t" anchorCtr="0" compatLnSpc="1"/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spcBef>
                <a:spcPct val="0"/>
              </a:spcBef>
              <a:buNone/>
              <a:defRPr/>
            </a:pP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流程图例</a:t>
            </a: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1" grpId="0" animBg="1"/>
      <p:bldP spid="11272" grpId="0" animBg="1"/>
      <p:bldP spid="11273" grpId="0" animBg="1"/>
      <p:bldP spid="11274" grpId="0" animBg="1"/>
      <p:bldP spid="1127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Python内置函数range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469758" cy="5211761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循环经常与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range()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函数配合使用。</a:t>
            </a:r>
          </a:p>
          <a:p>
            <a:r>
              <a:rPr lang="en-US" altLang="zh-CN" dirty="0">
                <a:latin typeface="+mn-ea"/>
              </a:rPr>
              <a:t>class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range</a:t>
            </a:r>
            <a:r>
              <a:rPr lang="en-US" altLang="zh-CN" dirty="0">
                <a:latin typeface="+mn-ea"/>
              </a:rPr>
              <a:t>(start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stop[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step])</a:t>
            </a:r>
            <a:r>
              <a:rPr lang="zh-CN" altLang="zh-CN" dirty="0">
                <a:latin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功能：</a:t>
            </a:r>
            <a:r>
              <a:rPr lang="zh-CN" altLang="en-US" dirty="0">
                <a:latin typeface="+mn-ea"/>
              </a:rPr>
              <a:t>返回在</a:t>
            </a:r>
            <a:r>
              <a:rPr lang="en-US" altLang="zh-CN" dirty="0">
                <a:latin typeface="+mn-ea"/>
              </a:rPr>
              <a:t>[</a:t>
            </a:r>
            <a:r>
              <a:rPr lang="en-US" altLang="zh-CN" dirty="0" err="1">
                <a:latin typeface="+mn-ea"/>
              </a:rPr>
              <a:t>start,stop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区间，以</a:t>
            </a:r>
            <a:r>
              <a:rPr lang="en-US" altLang="zh-CN" dirty="0">
                <a:latin typeface="+mn-ea"/>
              </a:rPr>
              <a:t>step</a:t>
            </a:r>
            <a:r>
              <a:rPr lang="zh-CN" altLang="en-US" dirty="0">
                <a:latin typeface="+mn-ea"/>
              </a:rPr>
              <a:t>为步长的可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      </a:t>
            </a:r>
            <a:r>
              <a:rPr lang="zh-CN" altLang="en-US" dirty="0">
                <a:latin typeface="+mn-ea"/>
              </a:rPr>
              <a:t>迭代序列。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print(list(range(start, stop, step))</a:t>
            </a:r>
            <a:r>
              <a:rPr lang="zh-CN" altLang="en-US" dirty="0">
                <a:latin typeface="+mn-ea"/>
              </a:rPr>
              <a:t>输出产生的序列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latin typeface="+mn-ea"/>
              </a:rPr>
              <a:t>start:</a:t>
            </a:r>
            <a:r>
              <a:rPr lang="zh-CN" altLang="zh-CN" dirty="0">
                <a:latin typeface="+mn-ea"/>
              </a:rPr>
              <a:t>计数从</a:t>
            </a:r>
            <a:r>
              <a:rPr lang="en-US" altLang="zh-CN" dirty="0">
                <a:latin typeface="+mn-ea"/>
              </a:rPr>
              <a:t>start</a:t>
            </a:r>
            <a:r>
              <a:rPr lang="zh-CN" altLang="zh-CN" dirty="0">
                <a:latin typeface="+mn-ea"/>
              </a:rPr>
              <a:t>开始。默认从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zh-CN" dirty="0">
                <a:latin typeface="+mn-ea"/>
              </a:rPr>
              <a:t>开始。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range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）等价于</a:t>
            </a:r>
            <a:r>
              <a:rPr lang="en-US" altLang="zh-CN" dirty="0">
                <a:latin typeface="+mn-ea"/>
              </a:rPr>
              <a:t>range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zh-CN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zh-CN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stop:</a:t>
            </a:r>
            <a:r>
              <a:rPr lang="zh-CN" altLang="zh-CN" dirty="0">
                <a:latin typeface="+mn-ea"/>
              </a:rPr>
              <a:t>计数到</a:t>
            </a:r>
            <a:r>
              <a:rPr lang="en-US" altLang="zh-CN" dirty="0">
                <a:latin typeface="+mn-ea"/>
              </a:rPr>
              <a:t>stop</a:t>
            </a:r>
            <a:r>
              <a:rPr lang="zh-CN" altLang="zh-CN" dirty="0">
                <a:latin typeface="+mn-ea"/>
              </a:rPr>
              <a:t>结束，但不包括</a:t>
            </a:r>
            <a:r>
              <a:rPr lang="en-US" altLang="zh-CN" dirty="0">
                <a:latin typeface="+mn-ea"/>
              </a:rPr>
              <a:t>stop</a:t>
            </a:r>
            <a:r>
              <a:rPr lang="zh-CN" altLang="zh-CN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range(0,5,1)</a:t>
            </a:r>
            <a:r>
              <a:rPr lang="zh-CN" altLang="en-US" dirty="0">
                <a:latin typeface="+mn-ea"/>
              </a:rPr>
              <a:t>得到</a:t>
            </a:r>
            <a:r>
              <a:rPr lang="en-US" altLang="zh-CN" dirty="0">
                <a:latin typeface="+mn-ea"/>
              </a:rPr>
              <a:t>0, 1, 2, 3, 4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 </a:t>
            </a:r>
          </a:p>
          <a:p>
            <a:pPr marL="0" indent="0">
              <a:buNone/>
            </a:pPr>
            <a:endParaRPr lang="zh-CN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64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Python内置函数range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81726" cy="5211761"/>
          </a:xfrm>
        </p:spPr>
        <p:txBody>
          <a:bodyPr>
            <a:normAutofit fontScale="97500"/>
          </a:bodyPr>
          <a:lstStyle/>
          <a:p>
            <a:r>
              <a:rPr lang="en-US" altLang="zh-CN" dirty="0">
                <a:latin typeface="+mn-ea"/>
              </a:rPr>
              <a:t>step:</a:t>
            </a:r>
            <a:r>
              <a:rPr lang="zh-CN" altLang="zh-CN" dirty="0">
                <a:latin typeface="+mn-ea"/>
              </a:rPr>
              <a:t>步长，默认为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   range</a:t>
            </a:r>
            <a:r>
              <a:rPr lang="zh-CN" altLang="zh-CN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0,5</a:t>
            </a:r>
            <a:r>
              <a:rPr lang="zh-CN" altLang="zh-CN" dirty="0">
                <a:latin typeface="+mn-ea"/>
              </a:rPr>
              <a:t>）等价于</a:t>
            </a:r>
            <a:r>
              <a:rPr lang="en-US" altLang="zh-CN" dirty="0">
                <a:latin typeface="+mn-ea"/>
              </a:rPr>
              <a:t>range(0, 5, 1)</a:t>
            </a:r>
            <a:endParaRPr lang="zh-CN" altLang="zh-CN" dirty="0">
              <a:latin typeface="+mn-ea"/>
            </a:endParaRPr>
          </a:p>
          <a:p>
            <a:endParaRPr lang="en-US" altLang="zh-CN" dirty="0"/>
          </a:p>
          <a:p>
            <a:r>
              <a:rPr lang="en-US" altLang="zh-CN" dirty="0"/>
              <a:t>range(0) </a:t>
            </a:r>
            <a:r>
              <a:rPr lang="zh-CN" altLang="en-US" dirty="0"/>
              <a:t>生成空序列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5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输入</a:t>
            </a:r>
            <a:r>
              <a:rPr lang="en-US" altLang="zh-CN" sz="3000" dirty="0"/>
              <a:t>n</a:t>
            </a:r>
            <a:r>
              <a:rPr lang="zh-CN" altLang="en-US" sz="3000" dirty="0"/>
              <a:t>，求</a:t>
            </a:r>
            <a:r>
              <a:rPr lang="en-US" altLang="zh-CN" sz="3000" dirty="0"/>
              <a:t>1+2+3+…+n</a:t>
            </a:r>
            <a:r>
              <a:rPr lang="zh-CN" altLang="en-US" sz="3000" dirty="0"/>
              <a:t>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62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练习1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439EFB-20FE-37D5-A603-72275EC35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1855"/>
            <a:ext cx="7404591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number: 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(x,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 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方法一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sum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内置函数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，求序列和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方法二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sumval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for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求和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sumval = sumval + x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f"sum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sumval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 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14" y="1502395"/>
            <a:ext cx="3409950" cy="1657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Python内置函数sum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973814" cy="1295474"/>
          </a:xfrm>
        </p:spPr>
        <p:txBody>
          <a:bodyPr/>
          <a:lstStyle/>
          <a:p>
            <a:r>
              <a:rPr kumimoji="0" lang="zh-CN" altLang="zh-CN" b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sum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iterable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,  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start=0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kumimoji="0" lang="zh-CN" altLang="zh-CN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计算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可迭代对象，如：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range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对象、列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             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表、元组、集合</a:t>
            </a:r>
            <a:r>
              <a:rPr lang="zh-CN" altLang="en-US" dirty="0"/>
              <a:t>的元素和。返回计算结果。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              start 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指定相加的参数，默认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63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8DEA19-B7C6-97FC-5ABD-FB961B48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00090"/>
            <a:ext cx="580319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number: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BC8EFE-7CB3-47B6-0F60-C1318B25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312843"/>
            <a:ext cx="4663114" cy="124035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59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输入</a:t>
            </a:r>
            <a:r>
              <a:rPr lang="en-US" altLang="zh-CN" sz="3000" dirty="0"/>
              <a:t>n</a:t>
            </a:r>
            <a:r>
              <a:rPr lang="zh-CN" altLang="en-US" sz="3000" dirty="0"/>
              <a:t>，求</a:t>
            </a:r>
            <a:r>
              <a:rPr lang="en-US" altLang="zh-CN" sz="3000" dirty="0"/>
              <a:t>n!</a:t>
            </a:r>
            <a:r>
              <a:rPr lang="zh-CN" altLang="en-US" sz="3000" dirty="0"/>
              <a:t>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64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5425161"/>
            <a:ext cx="3096344" cy="10325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568" y="542516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隶书" panose="02010509060101010101" pitchFamily="49" charset="-122"/>
                <a:ea typeface="隶书" panose="02010509060101010101" pitchFamily="49" charset="-122"/>
              </a:rPr>
              <a:t>练习1</a:t>
            </a:r>
            <a:r>
              <a:rPr lang="en-US" altLang="zh-CN" sz="4400" b="1" kern="1200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endParaRPr lang="zh-CN" altLang="en-US" sz="4400" b="1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6BD2E2-D394-6988-256B-B9B0239A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38" y="2001453"/>
            <a:ext cx="952055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n: 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mul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,n+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mul *= i   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复合赋值运算符，与mul = mul * i等价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!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mul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67544" y="1262640"/>
            <a:ext cx="8948160" cy="411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j-ea"/>
                <a:ea typeface="+mj-ea"/>
              </a:rPr>
              <a:t>某班有一位同学做了好事没留下姓名，他是</a:t>
            </a:r>
            <a:r>
              <a:rPr lang="en-US" altLang="zh-CN" sz="2800" b="0" i="0" dirty="0">
                <a:latin typeface="+mj-ea"/>
                <a:ea typeface="+mj-ea"/>
              </a:rPr>
              <a:t>A</a:t>
            </a:r>
            <a:r>
              <a:rPr lang="zh-CN" altLang="en-US" sz="2800" b="0" i="0" dirty="0">
                <a:latin typeface="+mj-ea"/>
                <a:ea typeface="+mj-ea"/>
              </a:rPr>
              <a:t>、</a:t>
            </a:r>
            <a:r>
              <a:rPr lang="en-US" altLang="zh-CN" sz="2800" b="0" i="0" dirty="0">
                <a:latin typeface="+mj-ea"/>
                <a:ea typeface="+mj-ea"/>
              </a:rPr>
              <a:t>B</a:t>
            </a:r>
            <a:r>
              <a:rPr lang="zh-CN" altLang="en-US" sz="2800" b="0" i="0" dirty="0">
                <a:latin typeface="+mj-ea"/>
                <a:ea typeface="+mj-ea"/>
              </a:rPr>
              <a:t>、</a:t>
            </a:r>
            <a:r>
              <a:rPr lang="en-US" altLang="zh-CN" sz="2800" b="0" i="0" dirty="0">
                <a:latin typeface="+mj-ea"/>
                <a:ea typeface="+mj-ea"/>
              </a:rPr>
              <a:t>C</a:t>
            </a:r>
            <a:r>
              <a:rPr lang="zh-CN" altLang="en-US" sz="2800" b="0" i="0" dirty="0">
                <a:latin typeface="+mj-ea"/>
                <a:ea typeface="+mj-ea"/>
              </a:rPr>
              <a:t>、</a:t>
            </a:r>
            <a:r>
              <a:rPr lang="en-US" altLang="zh-CN" sz="2800" b="0" i="0" dirty="0">
                <a:latin typeface="+mj-ea"/>
                <a:ea typeface="+mj-ea"/>
              </a:rPr>
              <a:t>D</a:t>
            </a:r>
            <a:r>
              <a:rPr lang="zh-CN" altLang="en-US" sz="2800" b="0" i="0" dirty="0">
                <a:latin typeface="+mj-ea"/>
                <a:ea typeface="+mj-ea"/>
              </a:rPr>
              <a:t>四人中的一个。当老师问他们时，他们分别这样说：</a:t>
            </a:r>
            <a:br>
              <a:rPr lang="zh-CN" altLang="en-US" sz="2800" b="0" i="0" dirty="0">
                <a:latin typeface="+mj-ea"/>
                <a:ea typeface="+mj-ea"/>
              </a:rPr>
            </a:br>
            <a:r>
              <a:rPr lang="zh-CN" altLang="en-US" sz="2800" b="0" i="0" dirty="0">
                <a:latin typeface="+mj-ea"/>
                <a:ea typeface="+mj-ea"/>
              </a:rPr>
              <a:t>　　</a:t>
            </a:r>
            <a:r>
              <a:rPr lang="en-US" altLang="zh-CN" sz="2800" b="0" i="0" dirty="0">
                <a:latin typeface="+mj-ea"/>
                <a:ea typeface="+mj-ea"/>
              </a:rPr>
              <a:t>A</a:t>
            </a:r>
            <a:r>
              <a:rPr lang="zh-CN" altLang="en-US" sz="2800" b="0" i="0" dirty="0">
                <a:latin typeface="+mj-ea"/>
                <a:ea typeface="+mj-ea"/>
              </a:rPr>
              <a:t>：这件好事不是我做的。</a:t>
            </a:r>
            <a:br>
              <a:rPr lang="zh-CN" altLang="en-US" sz="2800" b="0" i="0" dirty="0">
                <a:latin typeface="+mj-ea"/>
                <a:ea typeface="+mj-ea"/>
              </a:rPr>
            </a:br>
            <a:r>
              <a:rPr lang="zh-CN" altLang="en-US" sz="2800" b="0" i="0" dirty="0">
                <a:latin typeface="+mj-ea"/>
                <a:ea typeface="+mj-ea"/>
              </a:rPr>
              <a:t>　　</a:t>
            </a:r>
            <a:r>
              <a:rPr lang="en-US" altLang="zh-CN" sz="2800" b="0" i="0" dirty="0">
                <a:latin typeface="+mj-ea"/>
                <a:ea typeface="+mj-ea"/>
              </a:rPr>
              <a:t>B</a:t>
            </a:r>
            <a:r>
              <a:rPr lang="zh-CN" altLang="en-US" sz="2800" b="0" i="0" dirty="0">
                <a:latin typeface="+mj-ea"/>
                <a:ea typeface="+mj-ea"/>
              </a:rPr>
              <a:t>：这件好事是</a:t>
            </a:r>
            <a:r>
              <a:rPr lang="en-US" altLang="zh-CN" sz="2800" b="0" i="0" dirty="0">
                <a:latin typeface="+mj-ea"/>
                <a:ea typeface="+mj-ea"/>
              </a:rPr>
              <a:t>D</a:t>
            </a:r>
            <a:r>
              <a:rPr lang="zh-CN" altLang="en-US" sz="2800" b="0" i="0" dirty="0">
                <a:latin typeface="+mj-ea"/>
                <a:ea typeface="+mj-ea"/>
              </a:rPr>
              <a:t>做的。</a:t>
            </a:r>
            <a:br>
              <a:rPr lang="zh-CN" altLang="en-US" sz="2800" b="0" i="0" dirty="0">
                <a:latin typeface="+mj-ea"/>
                <a:ea typeface="+mj-ea"/>
              </a:rPr>
            </a:br>
            <a:r>
              <a:rPr lang="zh-CN" altLang="en-US" sz="2800" b="0" i="0" dirty="0">
                <a:latin typeface="+mj-ea"/>
                <a:ea typeface="+mj-ea"/>
              </a:rPr>
              <a:t>　　</a:t>
            </a:r>
            <a:r>
              <a:rPr lang="en-US" altLang="zh-CN" sz="2800" b="0" i="0" dirty="0">
                <a:latin typeface="+mj-ea"/>
                <a:ea typeface="+mj-ea"/>
              </a:rPr>
              <a:t>C</a:t>
            </a:r>
            <a:r>
              <a:rPr lang="zh-CN" altLang="en-US" sz="2800" b="0" i="0" dirty="0">
                <a:latin typeface="+mj-ea"/>
                <a:ea typeface="+mj-ea"/>
              </a:rPr>
              <a:t>：这件好事是</a:t>
            </a:r>
            <a:r>
              <a:rPr lang="en-US" altLang="zh-CN" sz="2800" b="0" i="0" dirty="0">
                <a:latin typeface="+mj-ea"/>
                <a:ea typeface="+mj-ea"/>
              </a:rPr>
              <a:t>B</a:t>
            </a:r>
            <a:r>
              <a:rPr lang="zh-CN" altLang="en-US" sz="2800" b="0" i="0" dirty="0">
                <a:latin typeface="+mj-ea"/>
                <a:ea typeface="+mj-ea"/>
              </a:rPr>
              <a:t>做的。</a:t>
            </a:r>
            <a:br>
              <a:rPr lang="zh-CN" altLang="en-US" sz="2800" b="0" i="0" dirty="0">
                <a:latin typeface="+mj-ea"/>
                <a:ea typeface="+mj-ea"/>
              </a:rPr>
            </a:br>
            <a:r>
              <a:rPr lang="zh-CN" altLang="en-US" sz="2800" b="0" i="0" dirty="0">
                <a:latin typeface="+mj-ea"/>
                <a:ea typeface="+mj-ea"/>
              </a:rPr>
              <a:t>　　</a:t>
            </a:r>
            <a:r>
              <a:rPr lang="en-US" altLang="zh-CN" sz="2800" b="0" i="0" dirty="0">
                <a:latin typeface="+mj-ea"/>
                <a:ea typeface="+mj-ea"/>
              </a:rPr>
              <a:t>D</a:t>
            </a:r>
            <a:r>
              <a:rPr lang="zh-CN" altLang="en-US" sz="2800" b="0" i="0" dirty="0">
                <a:latin typeface="+mj-ea"/>
                <a:ea typeface="+mj-ea"/>
              </a:rPr>
              <a:t>：这件好事不是我做的。</a:t>
            </a:r>
            <a:br>
              <a:rPr lang="zh-CN" altLang="en-US" sz="2800" b="0" i="0" dirty="0">
                <a:latin typeface="+mj-ea"/>
                <a:ea typeface="+mj-ea"/>
              </a:rPr>
            </a:br>
            <a:r>
              <a:rPr lang="zh-CN" altLang="en-US" sz="2800" b="0" i="0" dirty="0">
                <a:latin typeface="+mj-ea"/>
                <a:ea typeface="+mj-ea"/>
              </a:rPr>
              <a:t>　　这四人中只有一个人说了真话，请你推出是谁做了好事？</a:t>
            </a:r>
            <a:br>
              <a:rPr lang="zh-CN" altLang="en-US" sz="2905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sz="2905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62081" y="358920"/>
            <a:ext cx="8229600" cy="84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3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</a:t>
            </a:r>
            <a:endParaRPr lang="el-GR" altLang="en-US" sz="363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rmAutofit fontScale="90000"/>
          </a:bodyPr>
          <a:lstStyle/>
          <a:p>
            <a:pPr algn="ctr">
              <a:buClrTx/>
              <a:buSzTx/>
              <a:buFontTx/>
            </a:pPr>
            <a:r>
              <a:rPr lang="zh-CN" altLang="en-US" sz="4890" b="1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练习1</a:t>
            </a:r>
            <a:r>
              <a:rPr lang="en-US" altLang="zh-CN" sz="4890" b="1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endParaRPr lang="zh-CN" altLang="en-US" sz="4890" b="1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115" y="5085080"/>
            <a:ext cx="8373745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思路：</a:t>
            </a:r>
            <a:r>
              <a:rPr lang="zh-CN" altLang="en-US" sz="2800" b="0" i="0" dirty="0">
                <a:latin typeface="+mj-ea"/>
                <a:ea typeface="+mj-ea"/>
              </a:rPr>
              <a:t>穷举法，对ABCD循环，用if判断四句中一句为真。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zh-CN" altLang="en-US" sz="4400" b="0" i="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练习1</a:t>
            </a:r>
            <a:r>
              <a:rPr lang="en-US" altLang="zh-CN" sz="4400" b="0" i="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C5A845-83CD-19D0-A68C-B8B2192E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97" y="1340768"/>
            <a:ext cx="786305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good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good=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chr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(good 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ord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(good !=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!=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(good)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for good in "ABCD":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good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"ABCD"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(good !=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'B'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+ (good !=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'D'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(good)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29D9B0-3923-79D0-BE99-F9E01F1D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5373216"/>
            <a:ext cx="792088" cy="8609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18" y="1183305"/>
            <a:ext cx="8491178" cy="2965775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浮点数运算有误差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D2A8E1-1C42-45FD-AAC9-A9E3C45C4A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67"/>
          <a:stretch/>
        </p:blipFill>
        <p:spPr>
          <a:xfrm>
            <a:off x="606225" y="1792724"/>
            <a:ext cx="6455814" cy="98820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9438AB-8E5C-DDEE-13CE-31CCDF3CF7E8}"/>
              </a:ext>
            </a:extLst>
          </p:cNvPr>
          <p:cNvSpPr txBox="1"/>
          <p:nvPr/>
        </p:nvSpPr>
        <p:spPr>
          <a:xfrm>
            <a:off x="606225" y="2983086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浮点数不能用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a==b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判相等</a:t>
            </a:r>
            <a:r>
              <a:rPr lang="zh-CN" altLang="en-US" sz="2800" b="0" i="0" dirty="0">
                <a:latin typeface="+mn-ea"/>
                <a:ea typeface="+mn-ea"/>
              </a:rPr>
              <a:t>，用两数之差绝对值小于阈值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判相等，即</a:t>
            </a:r>
            <a:r>
              <a:rPr lang="en-US" altLang="zh-CN" sz="2800" b="0" i="0" dirty="0">
                <a:latin typeface="+mn-ea"/>
                <a:ea typeface="+mn-ea"/>
              </a:rPr>
              <a:t>abs(a-b)&lt;e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r>
              <a:rPr lang="en-US" altLang="zh-CN" sz="2800" b="0" i="0" dirty="0">
                <a:latin typeface="+mn-ea"/>
                <a:ea typeface="+mn-ea"/>
              </a:rPr>
              <a:t>e = 1e-4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1e-5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…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6122760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2822" y="1299836"/>
            <a:ext cx="8491178" cy="29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输入一个三位字符串，判是否数字串。不能使用</a:t>
            </a:r>
            <a:r>
              <a:rPr lang="en-US" altLang="zh-CN" dirty="0" err="1"/>
              <a:t>isdigit</a:t>
            </a:r>
            <a:r>
              <a:rPr lang="zh-CN" altLang="en-US" dirty="0"/>
              <a:t>函数。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C75A67-541C-6F69-32CE-107053F6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22" y="2700527"/>
            <a:ext cx="901080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'0'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&lt;=s[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]&lt;=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'9'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'0'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&lt;=s[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]&lt;=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'9'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'0'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&lt;=s[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]&lt;=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'9'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1D75CE4-18B3-9E18-8213-58029603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92" y="4128120"/>
            <a:ext cx="413446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字符串比较按码值比较。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4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18" y="1183305"/>
            <a:ext cx="8491178" cy="536989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用户输入一个算术运算的式子，运算包括了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+</a:t>
            </a: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、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-</a:t>
            </a: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、*、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/</a:t>
            </a: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、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%</a:t>
            </a: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，首先输出该式子，如果运算符不在这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5</a:t>
            </a: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种操作内，输出运算符错误的信息；如果式子是正确的，输出式子正确的相应信息；如果式子是错误的，输出式子错误的相应信息。例如：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输入：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1+2=3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输出：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1+2=3 correct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输入：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2/3=8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输出：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2/3=8 wrong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输入：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6&amp;7=12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输出：</a:t>
            </a:r>
            <a:r>
              <a:rPr lang="en-US" altLang="zh-CN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6&amp;7=12 error op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ED1767-A081-BE09-F154-54372513102F}"/>
              </a:ext>
            </a:extLst>
          </p:cNvPr>
          <p:cNvSpPr txBox="1"/>
          <p:nvPr/>
        </p:nvSpPr>
        <p:spPr>
          <a:xfrm>
            <a:off x="5148064" y="5445224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eval(exp)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计算合法字符串表达式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exp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426146783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72856" y="259564"/>
            <a:ext cx="30059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defRPr/>
            </a:pP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顺序结构例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3528" y="1250691"/>
            <a:ext cx="8568952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1000"/>
              </a:spcAft>
            </a:pPr>
            <a:r>
              <a:rPr lang="zh-CN" altLang="en-US" sz="2800" b="0" i="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编写程序，从键盘输入年份，输出当年的年历。</a:t>
            </a:r>
            <a:endParaRPr lang="zh-CN" altLang="zh-CN" sz="2800" b="0" i="0" dirty="0">
              <a:effectLst/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1559" y="1976248"/>
            <a:ext cx="7824877" cy="130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solidFill>
                  <a:srgbClr val="FF0000"/>
                </a:solidFill>
                <a:latin typeface="+mn-ea"/>
                <a:ea typeface="+mn-ea"/>
                <a:cs typeface="宋体" panose="02010600030101010101" pitchFamily="2" charset="-122"/>
              </a:rPr>
              <a:t>提示：</a:t>
            </a:r>
            <a:r>
              <a:rPr lang="zh-CN" altLang="en-US" sz="2800" b="0" i="0" kern="0" dirty="0">
                <a:latin typeface="+mn-ea"/>
                <a:ea typeface="+mn-ea"/>
                <a:cs typeface="宋体" panose="02010600030101010101" pitchFamily="2" charset="-122"/>
              </a:rPr>
              <a:t>导入</a:t>
            </a:r>
            <a:r>
              <a:rPr lang="en-US" altLang="zh-CN" sz="2800" b="0" i="0" kern="0" dirty="0">
                <a:latin typeface="+mn-ea"/>
                <a:ea typeface="+mn-ea"/>
                <a:cs typeface="宋体" panose="02010600030101010101" pitchFamily="2" charset="-122"/>
              </a:rPr>
              <a:t>calendar</a:t>
            </a:r>
            <a:r>
              <a:rPr lang="zh-CN" altLang="en-US" sz="2800" b="0" i="0" kern="0" dirty="0">
                <a:latin typeface="+mn-ea"/>
                <a:ea typeface="+mn-ea"/>
                <a:cs typeface="宋体" panose="02010600030101010101" pitchFamily="2" charset="-122"/>
              </a:rPr>
              <a:t>模块，然后调用该模块中的 </a:t>
            </a:r>
            <a:r>
              <a:rPr lang="en-US" altLang="zh-CN" sz="2800" b="0" i="0" kern="0" dirty="0">
                <a:latin typeface="+mn-ea"/>
                <a:ea typeface="+mn-ea"/>
                <a:cs typeface="宋体" panose="02010600030101010101" pitchFamily="2" charset="-122"/>
              </a:rPr>
              <a:t>calendar</a:t>
            </a:r>
            <a:r>
              <a:rPr lang="zh-CN" altLang="en-US" sz="2800" b="0" i="0" kern="0" dirty="0">
                <a:latin typeface="+mn-ea"/>
                <a:ea typeface="+mn-ea"/>
                <a:cs typeface="宋体" panose="02010600030101010101" pitchFamily="2" charset="-122"/>
              </a:rPr>
              <a:t>函数即可得到该年的日历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0144" y="3553674"/>
            <a:ext cx="610936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calendar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year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"请输入年份："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table = calendar.calendar(year)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(table)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318" y="1183305"/>
            <a:ext cx="8491178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计算邮资、输出扑克牌。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53DD13-8509-3070-DC2B-DF6C285442E3}"/>
              </a:ext>
            </a:extLst>
          </p:cNvPr>
          <p:cNvSpPr txBox="1"/>
          <p:nvPr/>
        </p:nvSpPr>
        <p:spPr>
          <a:xfrm>
            <a:off x="547640" y="1859580"/>
            <a:ext cx="85689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i="0" dirty="0"/>
              <a:t>这类题注意</a:t>
            </a:r>
            <a:r>
              <a:rPr lang="en-US" altLang="zh-CN" sz="2800" i="0" dirty="0"/>
              <a:t>if</a:t>
            </a:r>
            <a:r>
              <a:rPr lang="zh-CN" altLang="en-US" sz="2800" i="0" dirty="0"/>
              <a:t>顺序，计算邮资，最后判是否加急。</a:t>
            </a:r>
            <a:endParaRPr lang="en-US" altLang="zh-CN" sz="2800" i="0" dirty="0"/>
          </a:p>
          <a:p>
            <a:pPr marL="0" indent="0">
              <a:buNone/>
            </a:pPr>
            <a:r>
              <a:rPr lang="zh-CN" altLang="en-US" sz="2800" i="0" dirty="0"/>
              <a:t>输出扑克牌，先</a:t>
            </a:r>
            <a:r>
              <a:rPr lang="en-US" altLang="zh-CN" sz="2800" i="0" dirty="0"/>
              <a:t>if</a:t>
            </a:r>
            <a:r>
              <a:rPr lang="zh-CN" altLang="en-US" sz="2800" i="0" dirty="0"/>
              <a:t>输出花色，再</a:t>
            </a:r>
            <a:r>
              <a:rPr lang="en-US" altLang="zh-CN" sz="2800" i="0" dirty="0"/>
              <a:t>if</a:t>
            </a:r>
            <a:r>
              <a:rPr lang="zh-CN" altLang="en-US" sz="2800" i="0" dirty="0"/>
              <a:t>输出面值。</a:t>
            </a:r>
            <a:endParaRPr lang="en-US" altLang="zh-CN" sz="2800" i="0" dirty="0"/>
          </a:p>
          <a:p>
            <a:pPr marL="0" indent="0">
              <a:buNone/>
            </a:pPr>
            <a:r>
              <a:rPr lang="zh-CN" altLang="en-US" sz="2800" i="0" dirty="0"/>
              <a:t>即</a:t>
            </a:r>
            <a:r>
              <a:rPr lang="zh-CN" altLang="en-US" sz="2800" i="0" dirty="0">
                <a:solidFill>
                  <a:srgbClr val="FF0000"/>
                </a:solidFill>
              </a:rPr>
              <a:t>尽量减少重复代码</a:t>
            </a:r>
            <a:r>
              <a:rPr lang="zh-CN" altLang="en-US" sz="2800" i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8932771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68761"/>
            <a:ext cx="8491178" cy="216024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CN" altLang="en-US" sz="3000" dirty="0">
                <a:latin typeface="+mn-ea"/>
              </a:rPr>
              <a:t>初中数学题：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给你一个函数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ax^2+bx+c=0</a:t>
            </a:r>
          </a:p>
          <a:p>
            <a:pPr marL="0" indent="0" algn="l">
              <a:buNone/>
            </a:pP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问你这个函数有多少个在实数域的解，并且把解给输出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(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因为解不一定是整数输出保留两位小数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)</a:t>
            </a:r>
          </a:p>
          <a:p>
            <a:pPr marL="0" indent="0" algn="l">
              <a:buNone/>
            </a:pP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如果</a:t>
            </a:r>
            <a:r>
              <a:rPr lang="zh-CN" altLang="en-US" sz="3000" b="1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不存在合法解输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出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“</a:t>
            </a:r>
            <a:r>
              <a:rPr lang="en-US" altLang="zh-CN" sz="3000" b="0" i="0" dirty="0" err="1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wa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”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，如果有</a:t>
            </a:r>
            <a:r>
              <a:rPr lang="zh-CN" altLang="en-US" sz="3000" b="1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无穷多个解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输出“</a:t>
            </a:r>
            <a:r>
              <a:rPr lang="en-US" altLang="zh-CN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inf”</a:t>
            </a:r>
            <a:r>
              <a:rPr lang="zh-CN" altLang="en-US" sz="3000" b="0" i="0" dirty="0">
                <a:solidFill>
                  <a:srgbClr val="303133"/>
                </a:solidFill>
                <a:effectLst/>
                <a:highlight>
                  <a:srgbClr val="FFFFFF"/>
                </a:highlight>
                <a:latin typeface="+mn-ea"/>
              </a:rPr>
              <a:t>。</a:t>
            </a:r>
            <a:endParaRPr lang="en-US" altLang="zh-CN" sz="3000" b="0" i="0" dirty="0">
              <a:solidFill>
                <a:srgbClr val="303133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189DA7-4755-DD0D-C434-9BDCA6C440DC}"/>
              </a:ext>
            </a:extLst>
          </p:cNvPr>
          <p:cNvSpPr txBox="1"/>
          <p:nvPr/>
        </p:nvSpPr>
        <p:spPr>
          <a:xfrm>
            <a:off x="610081" y="3520880"/>
            <a:ext cx="8136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latin typeface="+mn-ea"/>
                <a:ea typeface="+mn-ea"/>
              </a:rPr>
              <a:t>仔细读题，草稿纸上理清思路：</a:t>
            </a:r>
            <a:endParaRPr lang="en-US" altLang="zh-CN" sz="2800" i="0" dirty="0">
              <a:latin typeface="+mn-ea"/>
              <a:ea typeface="+mn-ea"/>
            </a:endParaRPr>
          </a:p>
          <a:p>
            <a:pPr marL="514350" indent="-514350">
              <a:buAutoNum type="arabicParenR"/>
            </a:pPr>
            <a:r>
              <a:rPr lang="en-US" altLang="zh-CN" sz="2800" i="0" dirty="0">
                <a:latin typeface="+mn-ea"/>
                <a:ea typeface="+mn-ea"/>
              </a:rPr>
              <a:t>a = 0, b = 0, c = 0:  </a:t>
            </a:r>
            <a:r>
              <a:rPr lang="zh-CN" altLang="en-US" sz="2800" i="0" dirty="0">
                <a:latin typeface="+mn-ea"/>
                <a:ea typeface="+mn-ea"/>
              </a:rPr>
              <a:t>无穷解</a:t>
            </a:r>
            <a:endParaRPr lang="en-US" altLang="zh-CN" sz="2800" i="0" dirty="0">
              <a:latin typeface="+mn-ea"/>
              <a:ea typeface="+mn-ea"/>
            </a:endParaRPr>
          </a:p>
          <a:p>
            <a:pPr marL="514350" indent="-514350">
              <a:buAutoNum type="arabicParenR"/>
            </a:pPr>
            <a:r>
              <a:rPr lang="en-US" altLang="zh-CN" sz="2800" i="0" dirty="0">
                <a:latin typeface="+mn-ea"/>
                <a:ea typeface="+mn-ea"/>
              </a:rPr>
              <a:t>a = 0, b = 0, c ≠ 0: </a:t>
            </a:r>
            <a:r>
              <a:rPr lang="zh-CN" altLang="en-US" sz="2800" i="0" dirty="0">
                <a:latin typeface="+mn-ea"/>
                <a:ea typeface="+mn-ea"/>
              </a:rPr>
              <a:t>无解</a:t>
            </a:r>
            <a:endParaRPr lang="en-US" altLang="zh-CN" sz="2800" i="0" dirty="0">
              <a:latin typeface="+mn-ea"/>
              <a:ea typeface="+mn-ea"/>
            </a:endParaRPr>
          </a:p>
          <a:p>
            <a:pPr marL="514350" indent="-514350">
              <a:buAutoNum type="arabicParenR"/>
            </a:pPr>
            <a:r>
              <a:rPr lang="en-US" altLang="zh-CN" sz="2800" i="0" dirty="0">
                <a:latin typeface="+mn-ea"/>
                <a:ea typeface="+mn-ea"/>
              </a:rPr>
              <a:t>a = 0, b ≠ 0 : </a:t>
            </a:r>
            <a:r>
              <a:rPr lang="zh-CN" altLang="en-US" sz="2800" i="0" dirty="0">
                <a:latin typeface="+mn-ea"/>
                <a:ea typeface="+mn-ea"/>
              </a:rPr>
              <a:t>一个解， </a:t>
            </a:r>
            <a:r>
              <a:rPr lang="en-US" altLang="zh-CN" sz="2800" i="0" dirty="0">
                <a:latin typeface="+mn-ea"/>
                <a:ea typeface="+mn-ea"/>
              </a:rPr>
              <a:t>x = -c/b</a:t>
            </a:r>
          </a:p>
          <a:p>
            <a:pPr marL="514350" indent="-514350">
              <a:buAutoNum type="arabicParenR"/>
            </a:pPr>
            <a:r>
              <a:rPr lang="en-US" altLang="zh-CN" sz="2800" i="0" dirty="0">
                <a:latin typeface="+mn-ea"/>
                <a:ea typeface="+mn-ea"/>
              </a:rPr>
              <a:t>a ≠ 0 , b*b-4*a*c &lt; 0, </a:t>
            </a:r>
            <a:r>
              <a:rPr lang="zh-CN" altLang="en-US" sz="2800" i="0" dirty="0">
                <a:latin typeface="+mn-ea"/>
                <a:ea typeface="+mn-ea"/>
              </a:rPr>
              <a:t>无解</a:t>
            </a:r>
            <a:endParaRPr lang="en-US" altLang="zh-CN" sz="2800" i="0" dirty="0">
              <a:latin typeface="+mn-ea"/>
              <a:ea typeface="+mn-ea"/>
            </a:endParaRPr>
          </a:p>
          <a:p>
            <a:r>
              <a:rPr lang="en-US" altLang="zh-CN" sz="2800" i="0" dirty="0">
                <a:latin typeface="+mn-ea"/>
                <a:ea typeface="+mn-ea"/>
              </a:rPr>
              <a:t>            b*b–4*a*c =0 </a:t>
            </a:r>
            <a:r>
              <a:rPr lang="zh-CN" altLang="en-US" sz="2800" i="0" dirty="0">
                <a:latin typeface="+mn-ea"/>
                <a:ea typeface="+mn-ea"/>
              </a:rPr>
              <a:t>，</a:t>
            </a:r>
            <a:r>
              <a:rPr lang="en-US" altLang="zh-CN" sz="2800" i="0" dirty="0">
                <a:latin typeface="+mn-ea"/>
                <a:ea typeface="+mn-ea"/>
              </a:rPr>
              <a:t>1</a:t>
            </a:r>
            <a:r>
              <a:rPr lang="zh-CN" altLang="en-US" sz="2800" i="0" dirty="0">
                <a:latin typeface="+mn-ea"/>
                <a:ea typeface="+mn-ea"/>
              </a:rPr>
              <a:t>个解</a:t>
            </a:r>
            <a:endParaRPr lang="en-US" altLang="zh-CN" sz="2800" i="0" dirty="0">
              <a:latin typeface="+mn-ea"/>
              <a:ea typeface="+mn-ea"/>
            </a:endParaRPr>
          </a:p>
          <a:p>
            <a:r>
              <a:rPr lang="en-US" altLang="zh-CN" sz="2800" i="0" dirty="0">
                <a:latin typeface="+mn-ea"/>
                <a:ea typeface="+mn-ea"/>
              </a:rPr>
              <a:t>            b*b-4*a*c &gt; 0, 2</a:t>
            </a:r>
            <a:r>
              <a:rPr lang="zh-CN" altLang="en-US" sz="2800" i="0" dirty="0">
                <a:latin typeface="+mn-ea"/>
                <a:ea typeface="+mn-ea"/>
              </a:rPr>
              <a:t>个解，排序解</a:t>
            </a:r>
          </a:p>
        </p:txBody>
      </p:sp>
    </p:spTree>
    <p:extLst>
      <p:ext uri="{BB962C8B-B14F-4D97-AF65-F5344CB8AC3E}">
        <p14:creationId xmlns:p14="http://schemas.microsoft.com/office/powerpoint/2010/main" val="406440391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8ADB4BD-785E-ED75-E9AA-67CDFF71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实验讲解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D313BB-40CB-5F69-9228-143CDE874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4" y="1254746"/>
            <a:ext cx="824579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a, b, c=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"inf"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and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b*b-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*a*c 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"wa"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a: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-c/b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elif not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b*b-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*a*c 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-b/(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*a)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x1 = (-b-sqrt(b*b-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*a*c))/(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*a)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x2 = (-b + sqrt(b * b -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 a * c)) / 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 a)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min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(x1,x2)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 {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max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(x1,x2)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62957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7426727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循环输出如图所示三角形图案。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74675" y="4221088"/>
            <a:ext cx="8028305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思路：</a:t>
            </a:r>
            <a:r>
              <a:rPr lang="zh-CN" altLang="en-US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图案题，循环控制行数，每行用字符串</a:t>
            </a:r>
            <a:r>
              <a:rPr lang="en-US" altLang="zh-CN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+</a:t>
            </a:r>
            <a:r>
              <a:rPr lang="zh-CN" altLang="en-US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和</a:t>
            </a:r>
            <a:r>
              <a:rPr lang="en-US" altLang="zh-CN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*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n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控制</a:t>
            </a:r>
            <a:r>
              <a:rPr lang="zh-CN" altLang="en-US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输出空格和</a:t>
            </a:r>
            <a:r>
              <a:rPr lang="en-US" altLang="zh-CN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*</a:t>
            </a:r>
            <a:r>
              <a:rPr lang="zh-CN" altLang="en-US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的个数。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65" y="2132856"/>
            <a:ext cx="1542794" cy="15028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0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7426727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循环输出如图所示三角形图案。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2025052"/>
            <a:ext cx="1542794" cy="15028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A3C843-C525-AF51-A1A1-A8CA5D5FB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284984"/>
            <a:ext cx="592982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-i)+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"*"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*i-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8928645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循环输出如下图所示各种图形。</a:t>
            </a:r>
            <a:endParaRPr lang="en-US" altLang="zh-CN" sz="2800" b="0" i="0" kern="0" dirty="0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直角三角形，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n=4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棱形，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n=4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，空心菱形？          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更多图形练习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F4666-E8CA-5AD2-6C0B-98E9DB43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564904"/>
            <a:ext cx="1944216" cy="3351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9E277A-873D-6A89-6121-A403E55A8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385039"/>
            <a:ext cx="1296144" cy="3872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358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7426727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for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循环输出如下图所示各种图形。</a:t>
            </a:r>
            <a:endParaRPr lang="en-US" altLang="zh-CN" sz="2800" b="0" i="0" kern="0" dirty="0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3. X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型，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n=6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平行四边形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更多图形练习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BC469C-70B6-8BA3-53B0-84FEFACBB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36912"/>
            <a:ext cx="1224136" cy="34242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7CF92DF-CFE3-8573-44CA-27E4E6ABC6D6}"/>
              </a:ext>
            </a:extLst>
          </p:cNvPr>
          <p:cNvSpPr txBox="1"/>
          <p:nvPr/>
        </p:nvSpPr>
        <p:spPr>
          <a:xfrm>
            <a:off x="3563888" y="245224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5. 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倒金字塔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545314-CD88-B3F8-6BA1-D3B83C7BCAB5}"/>
              </a:ext>
            </a:extLst>
          </p:cNvPr>
          <p:cNvSpPr txBox="1"/>
          <p:nvPr/>
        </p:nvSpPr>
        <p:spPr>
          <a:xfrm>
            <a:off x="3635896" y="31673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6. K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型、正方形等等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119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8035776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dirty="0">
                <a:latin typeface="+mn-ea"/>
                <a:ea typeface="+mn-ea"/>
              </a:rPr>
              <a:t>输入正整数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，判断是否素数。素数，只能被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和自身整除的数。</a:t>
            </a:r>
            <a:endParaRPr lang="zh-CN" altLang="en-US" sz="2800" b="0" i="0" kern="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899" y="2564904"/>
            <a:ext cx="8028305" cy="1095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思路：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统计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1~n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之间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n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的因子个数，若为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，素数，否则非素数。</a:t>
            </a: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4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71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3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3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 sz="43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C7FF2-9F47-8DFF-2989-7A5257256D4D}"/>
              </a:ext>
            </a:extLst>
          </p:cNvPr>
          <p:cNvSpPr txBox="1"/>
          <p:nvPr/>
        </p:nvSpPr>
        <p:spPr>
          <a:xfrm>
            <a:off x="574674" y="1268760"/>
            <a:ext cx="8000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  <a:ea typeface="+mn-ea"/>
              </a:rPr>
              <a:t>"input n: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  <a:t># 方法一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cnt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, 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n % i: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        cnt +=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1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  <a:ea typeface="+mn-ea"/>
              </a:rPr>
              <a:t>"yes"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cnt == 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else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ea"/>
                <a:ea typeface="+mn-ea"/>
              </a:rPr>
              <a:t>"no"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</a:b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DE382-F15F-0DAD-7B56-9EB20B9F33F0}"/>
              </a:ext>
            </a:extLst>
          </p:cNvPr>
          <p:cNvSpPr txBox="1"/>
          <p:nvPr/>
        </p:nvSpPr>
        <p:spPr>
          <a:xfrm>
            <a:off x="683568" y="5157192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如何优化？  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int(sqrt(n))</a:t>
            </a:r>
            <a:r>
              <a:rPr lang="zh-CN" altLang="en-US" sz="2800" b="0" i="0" dirty="0">
                <a:latin typeface="+mn-ea"/>
                <a:ea typeface="+mn-ea"/>
              </a:rPr>
              <a:t>之间的因子，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            </a:t>
            </a:r>
            <a:r>
              <a:rPr lang="zh-CN" altLang="en-US" sz="2800" b="0" i="0" dirty="0">
                <a:latin typeface="+mn-ea"/>
                <a:ea typeface="+mn-ea"/>
              </a:rPr>
              <a:t>单独处理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94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3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课堂练习</a:t>
            </a:r>
            <a:r>
              <a:rPr lang="en-US" altLang="zh-CN" sz="4300" b="0" i="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 sz="43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E845A-C760-D9EE-978C-982980B45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40768"/>
            <a:ext cx="10512814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单独处理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"no"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exit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flag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大于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的数的处理， 初始假设素数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(sqrt(n))+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优化循环到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n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开根号，因因子成对出现，判小于的一边即可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(n%i):          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若为因子，非素数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flag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"yes"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flag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"no"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167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9640"/>
            <a:ext cx="8229600" cy="1036800"/>
          </a:xfrm>
        </p:spPr>
        <p:txBody>
          <a:bodyPr vert="horz" wrap="square" lIns="82944" tIns="41472" rIns="82944" bIns="41472" numCol="1" anchor="t" anchorCtr="0" compatLnSpc="1"/>
          <a:lstStyle/>
          <a:p>
            <a:pPr algn="ctr">
              <a:defRPr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引例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—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幸运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52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猜数游戏</a:t>
            </a:r>
            <a:br>
              <a:rPr lang="zh-CN" altLang="en-US" sz="3630" dirty="0">
                <a:solidFill>
                  <a:schemeClr val="tx1"/>
                </a:solidFill>
                <a:ea typeface="宋体" panose="02010600030101010101" pitchFamily="2" charset="-122"/>
              </a:rPr>
            </a:br>
            <a:endParaRPr lang="zh-CN" altLang="en-US" sz="363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1041" y="1404360"/>
            <a:ext cx="8817120" cy="27432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944" tIns="41472" rIns="82944" bIns="41472" numCol="1" anchor="t" anchorCtr="0" compatLnSpc="1"/>
          <a:lstStyle/>
          <a:p>
            <a:pPr marL="0" indent="0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随机生成</a:t>
            </a:r>
            <a:r>
              <a:rPr lang="zh-CN" altLang="en-US" dirty="0"/>
              <a:t>一个</a:t>
            </a:r>
            <a:r>
              <a:rPr lang="en-US" altLang="zh-CN" dirty="0"/>
              <a:t>1-100</a:t>
            </a:r>
            <a:r>
              <a:rPr lang="zh-CN" altLang="en-US" dirty="0"/>
              <a:t>之间的数字。用户输入数字，若两数相等，则提示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en-US" altLang="zh-CN" dirty="0"/>
              <a:t>Right!”,</a:t>
            </a:r>
            <a:r>
              <a:rPr lang="zh-CN" altLang="en-US" dirty="0"/>
              <a:t>并在屏幕上输出用户猜了多少次才猜对此数。</a:t>
            </a:r>
            <a:endParaRPr lang="en-US" altLang="zh-CN" dirty="0"/>
          </a:p>
          <a:p>
            <a:pPr marL="0" indent="0">
              <a:lnSpc>
                <a:spcPct val="80000"/>
              </a:lnSpc>
              <a:buSzPct val="70000"/>
              <a:buNone/>
            </a:pPr>
            <a:r>
              <a:rPr lang="zh-CN" altLang="en-US" dirty="0"/>
              <a:t>，   </a:t>
            </a:r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zh-CN" altLang="en-US" dirty="0"/>
              <a:t>用户猜错了，提示“</a:t>
            </a:r>
            <a:r>
              <a:rPr lang="en-US" altLang="zh-CN" dirty="0"/>
              <a:t>Wrong!”</a:t>
            </a:r>
            <a:r>
              <a:rPr lang="zh-CN" altLang="en-US" dirty="0"/>
              <a:t>，并告诉用户所猜的数是</a:t>
            </a:r>
            <a:r>
              <a:rPr lang="zh-CN" altLang="en-US" dirty="0">
                <a:solidFill>
                  <a:srgbClr val="FF0000"/>
                </a:solidFill>
              </a:rPr>
              <a:t>高了</a:t>
            </a:r>
            <a:r>
              <a:rPr lang="zh-CN" altLang="en-US" dirty="0"/>
              <a:t>还是</a:t>
            </a:r>
            <a:r>
              <a:rPr lang="zh-CN" altLang="en-US" dirty="0">
                <a:solidFill>
                  <a:srgbClr val="FF0000"/>
                </a:solidFill>
              </a:rPr>
              <a:t>低了</a:t>
            </a:r>
            <a:r>
              <a:rPr lang="zh-CN" altLang="en-US" dirty="0"/>
              <a:t>。最多可以猜</a:t>
            </a:r>
            <a:r>
              <a:rPr lang="en-US" altLang="zh-CN" dirty="0"/>
              <a:t>10</a:t>
            </a:r>
            <a:r>
              <a:rPr lang="zh-CN" altLang="en-US" dirty="0"/>
              <a:t>次。</a:t>
            </a:r>
            <a:endParaRPr lang="en-US" altLang="zh-CN" dirty="0"/>
          </a:p>
          <a:p>
            <a:pPr marL="0" indent="0">
              <a:lnSpc>
                <a:spcPct val="80000"/>
              </a:lnSpc>
              <a:buSzPct val="70000"/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次仍未猜中</a:t>
            </a:r>
            <a:r>
              <a:rPr lang="zh-CN" altLang="en-US" dirty="0"/>
              <a:t>，则停止本次猜数。继续生成下一个随机数，重复游戏。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27584" y="544522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知识点：选择，循环。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574675" y="0"/>
            <a:ext cx="8001000" cy="9810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4.3.3 </a:t>
            </a:r>
            <a:r>
              <a:rPr lang="zh-CN" altLang="en-US" sz="4400" i="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循环语句嵌套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7405" y="4149090"/>
            <a:ext cx="741489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同时钟的分针和秒针，秒针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内层循环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)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走一圈，分针走下一分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(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外循环的下一个值）。</a:t>
            </a:r>
            <a:endParaRPr lang="en-US" altLang="zh-CN" sz="2800" b="0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674" y="1125209"/>
            <a:ext cx="6415395" cy="62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1000"/>
              </a:spcAft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8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0" i="0" dirty="0">
                <a:solidFill>
                  <a:schemeClr val="accent4">
                    <a:lumMod val="5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循环语句嵌套</a:t>
            </a:r>
            <a:endParaRPr lang="zh-CN" altLang="zh-CN" sz="2800" b="0" i="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3305" y="1701165"/>
            <a:ext cx="764794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嵌套循环是由一个外循环和一个或多个内层循环构成。每次重复外层循环时，内层循环都要重新进入并要循环一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遍</a:t>
            </a:r>
            <a:r>
              <a:rPr lang="zh-CN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。</a:t>
            </a:r>
            <a:endParaRPr lang="zh-CN" altLang="en-US" sz="2800" b="0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1505" y="3068955"/>
            <a:ext cx="82797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for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while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、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if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  <a:sym typeface="+mn-ea"/>
              </a:rPr>
              <a:t>可以任意嵌套。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68760"/>
            <a:ext cx="8379529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000" dirty="0"/>
              <a:t>运行下列程序，理解循环嵌套。</a:t>
            </a:r>
            <a:endParaRPr lang="en-US" altLang="zh-CN" sz="3000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81</a:t>
            </a:fld>
            <a:endParaRPr lang="en-US" altLang="zh-CN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675" y="1973158"/>
            <a:ext cx="6415539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):  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外层循环    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j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):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内层循环   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(i)+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(j),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charset="-122"/>
                <a:ea typeface="JetBrains Mono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' 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()         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换行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803" y="4027211"/>
            <a:ext cx="4556577" cy="1815882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 bwMode="auto">
          <a:xfrm>
            <a:off x="647557" y="4072503"/>
            <a:ext cx="2088246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b="0" i="0" kern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4" name="对话气泡: 圆角矩形 3"/>
          <p:cNvSpPr/>
          <p:nvPr/>
        </p:nvSpPr>
        <p:spPr bwMode="auto">
          <a:xfrm>
            <a:off x="2470467" y="3109004"/>
            <a:ext cx="1813501" cy="578882"/>
          </a:xfrm>
          <a:prstGeom prst="wedgeRoundRectCallout">
            <a:avLst>
              <a:gd name="adj1" fmla="val -26185"/>
              <a:gd name="adj2" fmla="val 13888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i="0" dirty="0"/>
              <a:t>第</a:t>
            </a:r>
            <a:r>
              <a:rPr lang="en-US" altLang="zh-CN" sz="2800" i="0" dirty="0"/>
              <a:t>1</a:t>
            </a:r>
            <a:r>
              <a:rPr lang="zh-CN" altLang="en-US" sz="2800" i="0" dirty="0"/>
              <a:t>个数</a:t>
            </a:r>
            <a:r>
              <a:rPr lang="en-US" altLang="zh-CN" sz="2800" i="0" dirty="0" err="1"/>
              <a:t>i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对话气泡: 圆角矩形 9"/>
          <p:cNvSpPr/>
          <p:nvPr/>
        </p:nvSpPr>
        <p:spPr bwMode="auto">
          <a:xfrm>
            <a:off x="5648357" y="3068960"/>
            <a:ext cx="1707344" cy="578882"/>
          </a:xfrm>
          <a:prstGeom prst="wedgeRoundRectCallout">
            <a:avLst>
              <a:gd name="adj1" fmla="val -26185"/>
              <a:gd name="adj2" fmla="val 13888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i="0" dirty="0"/>
              <a:t>第</a:t>
            </a:r>
            <a:r>
              <a:rPr lang="en-US" altLang="zh-CN" sz="2800" i="0" dirty="0"/>
              <a:t>2</a:t>
            </a:r>
            <a:r>
              <a:rPr lang="zh-CN" altLang="en-US" sz="2800" i="0" dirty="0"/>
              <a:t>个数</a:t>
            </a:r>
            <a:r>
              <a:rPr lang="en-US" altLang="zh-CN" sz="2800" i="0" dirty="0"/>
              <a:t>j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675" y="5687310"/>
            <a:ext cx="800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对方阵输出，外层循环控制输出多少行</a:t>
            </a:r>
            <a:r>
              <a:rPr lang="en-US" altLang="zh-CN" sz="2800" i="0" dirty="0">
                <a:solidFill>
                  <a:srgbClr val="FF0000"/>
                </a:solidFill>
              </a:rPr>
              <a:t>(</a:t>
            </a:r>
            <a:r>
              <a:rPr lang="en-US" altLang="zh-CN" sz="2800" i="0" dirty="0" err="1">
                <a:solidFill>
                  <a:srgbClr val="FF0000"/>
                </a:solidFill>
              </a:rPr>
              <a:t>i</a:t>
            </a:r>
            <a:r>
              <a:rPr lang="en-US" altLang="zh-CN" sz="2800" i="0" dirty="0">
                <a:solidFill>
                  <a:srgbClr val="FF0000"/>
                </a:solidFill>
              </a:rPr>
              <a:t>=1,2,…n)</a:t>
            </a:r>
            <a:r>
              <a:rPr lang="zh-CN" altLang="en-US" sz="2800" i="0" dirty="0">
                <a:solidFill>
                  <a:srgbClr val="FF0000"/>
                </a:solidFill>
              </a:rPr>
              <a:t>，里层循环控制每行</a:t>
            </a:r>
            <a:r>
              <a:rPr lang="en-US" altLang="zh-CN" sz="2800" i="0" dirty="0">
                <a:solidFill>
                  <a:srgbClr val="FF0000"/>
                </a:solidFill>
              </a:rPr>
              <a:t>(</a:t>
            </a:r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 err="1">
                <a:solidFill>
                  <a:srgbClr val="FF0000"/>
                </a:solidFill>
              </a:rPr>
              <a:t>i</a:t>
            </a:r>
            <a:r>
              <a:rPr lang="zh-CN" altLang="en-US" sz="2800" i="0" dirty="0">
                <a:solidFill>
                  <a:srgbClr val="FF0000"/>
                </a:solidFill>
              </a:rPr>
              <a:t>行</a:t>
            </a:r>
            <a:r>
              <a:rPr lang="en-US" altLang="zh-CN" sz="2800" i="0" dirty="0">
                <a:solidFill>
                  <a:srgbClr val="FF0000"/>
                </a:solidFill>
              </a:rPr>
              <a:t>)</a:t>
            </a:r>
            <a:r>
              <a:rPr lang="zh-CN" altLang="en-US" sz="2800" i="0" dirty="0">
                <a:solidFill>
                  <a:srgbClr val="FF0000"/>
                </a:solidFill>
              </a:rPr>
              <a:t>的输出。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bldLvl="0" animBg="1"/>
      <p:bldP spid="10" grpId="0" bldLvl="0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9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练习1</a:t>
            </a:r>
            <a:r>
              <a:rPr lang="en-US" altLang="zh-CN" sz="489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 sz="489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t>82</a:t>
            </a:fld>
            <a:endParaRPr lang="en-US" altLang="zh-CN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6"/>
          </a:xfrm>
        </p:spPr>
        <p:txBody>
          <a:bodyPr>
            <a:normAutofit/>
          </a:bodyPr>
          <a:lstStyle/>
          <a:p>
            <a:pPr marL="33020" indent="0">
              <a:buNone/>
            </a:pPr>
            <a:r>
              <a:rPr lang="zh-CN" altLang="en-US" dirty="0"/>
              <a:t>打印如下九九乘法表。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0524" y="2132856"/>
            <a:ext cx="7782951" cy="27074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9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练习1</a:t>
            </a:r>
            <a:r>
              <a:rPr lang="en-US" altLang="zh-CN" sz="489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 sz="489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t>83</a:t>
            </a:fld>
            <a:endParaRPr lang="en-US" altLang="zh-CN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6"/>
          </a:xfrm>
        </p:spPr>
        <p:txBody>
          <a:bodyPr>
            <a:normAutofit/>
          </a:bodyPr>
          <a:lstStyle/>
          <a:p>
            <a:pPr marL="33020" indent="0">
              <a:buNone/>
            </a:pPr>
            <a:r>
              <a:rPr lang="zh-CN" altLang="en-US" dirty="0"/>
              <a:t>打印九九乘法表。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3F4736-3289-E308-3744-5EB4BD3465C7}"/>
              </a:ext>
            </a:extLst>
          </p:cNvPr>
          <p:cNvSpPr txBox="1"/>
          <p:nvPr/>
        </p:nvSpPr>
        <p:spPr>
          <a:xfrm>
            <a:off x="755576" y="4824063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如何只输出上半部分或下半部分？里层循环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控制。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884E55-DA87-EBFA-4F80-4BFFF367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93" y="2305615"/>
            <a:ext cx="79736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外层循环控制输出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9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行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里层循环控制输出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9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列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j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i*j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&lt;4d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9899" y="1053057"/>
            <a:ext cx="7426727" cy="737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使用双重循环输出如图所示三角形图案。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9750" y="1703070"/>
            <a:ext cx="8028305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思路：</a:t>
            </a:r>
            <a:r>
              <a:rPr lang="zh-CN" altLang="en-US" sz="2800" b="0" i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图案题，外层循环控制行数，里层循环控制每行的输出（先空格，星号，回车）。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16" y="26482"/>
            <a:ext cx="1542794" cy="15028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/>
          <p:cNvSpPr>
            <a:spLocks noGrp="1"/>
          </p:cNvSpPr>
          <p:nvPr/>
        </p:nvSpPr>
        <p:spPr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algn="ctr">
              <a:buClrTx/>
              <a:buSzTx/>
              <a:buFontTx/>
            </a:pPr>
            <a:r>
              <a:rPr lang="zh-CN" altLang="en-US" sz="4400" b="0" i="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练习1</a:t>
            </a:r>
            <a:r>
              <a:rPr lang="en-US" altLang="zh-CN" sz="4400" b="0" i="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6</a:t>
            </a:r>
            <a:endParaRPr lang="zh-CN" altLang="en-US" sz="4400" b="0" i="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34556-734B-166E-218A-A7CEB104B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045226"/>
            <a:ext cx="4852610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j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-i):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j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*i):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"*"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81369" y="244176"/>
            <a:ext cx="6159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4.4 </a:t>
            </a: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流程控制的其他语句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3198" y="5785937"/>
            <a:ext cx="7496301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8605" indent="-1905"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对于包含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else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子句的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while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循环和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for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循环，一旦执行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break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语句，</a:t>
            </a:r>
            <a:r>
              <a:rPr lang="en-US" altLang="zh-CN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else</a:t>
            </a:r>
            <a:r>
              <a:rPr lang="zh-CN" altLang="en-US" sz="2800" b="0" i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子句将不执行。</a:t>
            </a:r>
            <a:endParaRPr lang="zh-CN" altLang="zh-CN" sz="2800" b="0" i="0" dirty="0">
              <a:effectLst/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567055" y="1341755"/>
            <a:ext cx="8627110" cy="115125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0" i="0" kern="0"/>
              <a:t>跳出循环</a:t>
            </a:r>
            <a:r>
              <a:rPr lang="en-US" altLang="zh-CN" b="0" i="0" kern="0"/>
              <a:t>break</a:t>
            </a:r>
          </a:p>
          <a:p>
            <a:pPr marL="335915" lvl="1" indent="0">
              <a:buFont typeface="Wingdings" panose="05000000000000000000" pitchFamily="2" charset="2"/>
              <a:buNone/>
            </a:pPr>
            <a:r>
              <a:rPr lang="en-US" altLang="zh-CN" sz="2800" b="0" i="0" kern="0"/>
              <a:t>  </a:t>
            </a:r>
            <a:r>
              <a:rPr lang="zh-CN" altLang="en-US" sz="2800" b="0" i="0" kern="0">
                <a:solidFill>
                  <a:schemeClr val="tx1"/>
                </a:solidFill>
              </a:rPr>
              <a:t>与</a:t>
            </a:r>
            <a:r>
              <a:rPr lang="en-US" altLang="zh-CN" sz="2800" b="0" i="0" kern="0">
                <a:solidFill>
                  <a:schemeClr val="tx1"/>
                </a:solidFill>
              </a:rPr>
              <a:t>while</a:t>
            </a:r>
            <a:r>
              <a:rPr lang="zh-CN" altLang="en-US" sz="2800" b="0" i="0" kern="0">
                <a:solidFill>
                  <a:schemeClr val="tx1"/>
                </a:solidFill>
              </a:rPr>
              <a:t>、</a:t>
            </a:r>
            <a:r>
              <a:rPr lang="en-US" altLang="zh-CN" sz="2800" b="0" i="0" kern="0">
                <a:solidFill>
                  <a:schemeClr val="tx1"/>
                </a:solidFill>
              </a:rPr>
              <a:t>for</a:t>
            </a:r>
            <a:r>
              <a:rPr lang="zh-CN" altLang="en-US" sz="2800" b="0" i="0" kern="0">
                <a:solidFill>
                  <a:schemeClr val="tx1"/>
                </a:solidFill>
              </a:rPr>
              <a:t>结合，中断当前循环的执行，</a:t>
            </a:r>
            <a:r>
              <a:rPr lang="zh-CN" altLang="en-US" sz="2800" b="0" i="0" kern="0">
                <a:solidFill>
                  <a:srgbClr val="FF0000"/>
                </a:solidFill>
              </a:rPr>
              <a:t>跳出循环</a:t>
            </a:r>
            <a:r>
              <a:rPr lang="zh-CN" altLang="en-US" sz="2800" b="0" i="0" kern="0">
                <a:solidFill>
                  <a:schemeClr val="tx1"/>
                </a:solidFill>
              </a:rPr>
              <a:t>。</a:t>
            </a:r>
            <a:endParaRPr lang="en-US" altLang="zh-CN" sz="2800" b="0" i="0" kern="0">
              <a:solidFill>
                <a:schemeClr val="tx1"/>
              </a:solidFill>
            </a:endParaRPr>
          </a:p>
          <a:p>
            <a:pPr marL="335915" lvl="1" indent="0">
              <a:buFont typeface="Wingdings" panose="05000000000000000000" pitchFamily="2" charset="2"/>
              <a:buNone/>
            </a:pPr>
            <a:endParaRPr lang="en-US" altLang="zh-CN" sz="2800" b="0" i="0" kern="0">
              <a:solidFill>
                <a:schemeClr val="tx1"/>
              </a:solidFill>
            </a:endParaRPr>
          </a:p>
          <a:p>
            <a:pPr marL="335915" lvl="1" indent="0">
              <a:buFont typeface="Wingdings" panose="05000000000000000000" pitchFamily="2" charset="2"/>
              <a:buNone/>
            </a:pPr>
            <a:endParaRPr lang="zh-CN" altLang="en-US" b="0" i="0" kern="0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5998" y="2227074"/>
            <a:ext cx="598067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while </a:t>
            </a:r>
            <a:r>
              <a:rPr lang="zh-CN" altLang="zh-CN" sz="2800" i="0" dirty="0">
                <a:solidFill>
                  <a:schemeClr val="tx1"/>
                </a:solidFill>
              </a:rPr>
              <a:t>条件</a:t>
            </a:r>
            <a:r>
              <a:rPr lang="en-US" altLang="zh-CN" sz="2800" i="0" dirty="0">
                <a:solidFill>
                  <a:schemeClr val="tx1"/>
                </a:solidFill>
              </a:rPr>
              <a:t>1</a:t>
            </a:r>
            <a:r>
              <a:rPr lang="zh-CN" altLang="zh-CN" sz="2800" i="0" dirty="0">
                <a:solidFill>
                  <a:schemeClr val="tx1"/>
                </a:solidFill>
              </a:rPr>
              <a:t>：</a:t>
            </a:r>
            <a:r>
              <a:rPr lang="en-US" altLang="zh-CN" sz="2800" i="0" dirty="0">
                <a:solidFill>
                  <a:schemeClr val="tx1"/>
                </a:solidFill>
              </a:rPr>
              <a:t>       		</a:t>
            </a:r>
            <a:endParaRPr lang="zh-CN" altLang="zh-CN" sz="2800" i="0" dirty="0">
              <a:solidFill>
                <a:schemeClr val="tx1"/>
              </a:solidFill>
            </a:endParaRP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     </a:t>
            </a:r>
            <a:r>
              <a:rPr lang="zh-CN" altLang="zh-CN" sz="2800" i="0" dirty="0">
                <a:solidFill>
                  <a:schemeClr val="tx1"/>
                </a:solidFill>
              </a:rPr>
              <a:t>语句块</a:t>
            </a:r>
            <a:r>
              <a:rPr lang="en-US" altLang="zh-CN" sz="2800" i="0" dirty="0">
                <a:solidFill>
                  <a:schemeClr val="tx1"/>
                </a:solidFill>
              </a:rPr>
              <a:t>1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rgbClr val="FF0000"/>
                </a:solidFill>
              </a:rPr>
              <a:t>      if </a:t>
            </a:r>
            <a:r>
              <a:rPr lang="zh-CN" altLang="en-US" sz="2800" i="0" dirty="0">
                <a:solidFill>
                  <a:srgbClr val="FF0000"/>
                </a:solidFill>
              </a:rPr>
              <a:t>条件</a:t>
            </a:r>
            <a:r>
              <a:rPr lang="en-US" altLang="zh-CN" sz="2800" i="0" dirty="0">
                <a:solidFill>
                  <a:srgbClr val="FF0000"/>
                </a:solidFill>
              </a:rPr>
              <a:t>2: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rgbClr val="FF0000"/>
                </a:solidFill>
              </a:rPr>
              <a:t>            break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      </a:t>
            </a:r>
            <a:r>
              <a:rPr lang="zh-CN" altLang="en-US" sz="2800" i="0" dirty="0">
                <a:solidFill>
                  <a:schemeClr val="tx1"/>
                </a:solidFill>
              </a:rPr>
              <a:t>语句块</a:t>
            </a:r>
            <a:r>
              <a:rPr lang="en-US" altLang="zh-CN" sz="2800" i="0" dirty="0">
                <a:solidFill>
                  <a:schemeClr val="tx1"/>
                </a:solidFill>
              </a:rPr>
              <a:t>2               </a:t>
            </a:r>
            <a:r>
              <a:rPr lang="zh-CN" altLang="en-US" sz="2800" i="0" dirty="0">
                <a:solidFill>
                  <a:srgbClr val="92D050"/>
                </a:solidFill>
              </a:rPr>
              <a:t> </a:t>
            </a:r>
            <a:endParaRPr lang="en-US" altLang="zh-CN" sz="2800" i="0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0" name="未知"/>
          <p:cNvSpPr/>
          <p:nvPr/>
        </p:nvSpPr>
        <p:spPr bwMode="auto">
          <a:xfrm>
            <a:off x="1512570" y="3933190"/>
            <a:ext cx="3791585" cy="725805"/>
          </a:xfrm>
          <a:custGeom>
            <a:avLst/>
            <a:gdLst>
              <a:gd name="T0" fmla="*/ 2147483646 w 2840"/>
              <a:gd name="T1" fmla="*/ 0 h 912"/>
              <a:gd name="T2" fmla="*/ 2147483646 w 2840"/>
              <a:gd name="T3" fmla="*/ 2147483646 h 912"/>
              <a:gd name="T4" fmla="*/ 0 w 2840"/>
              <a:gd name="T5" fmla="*/ 2147483646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912">
                <a:moveTo>
                  <a:pt x="1488" y="0"/>
                </a:moveTo>
                <a:cubicBezTo>
                  <a:pt x="2164" y="188"/>
                  <a:pt x="2840" y="376"/>
                  <a:pt x="2592" y="528"/>
                </a:cubicBezTo>
                <a:cubicBezTo>
                  <a:pt x="2344" y="680"/>
                  <a:pt x="1172" y="796"/>
                  <a:pt x="0" y="912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66738" y="4798264"/>
            <a:ext cx="9144000" cy="99504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注：</a:t>
            </a:r>
            <a:r>
              <a:rPr lang="zh-CN" altLang="en-US" sz="2800" b="0" i="0" dirty="0">
                <a:latin typeface="+mn-ea"/>
                <a:ea typeface="+mn-ea"/>
              </a:rPr>
              <a:t>执行至</a:t>
            </a:r>
            <a:r>
              <a:rPr lang="en-US" altLang="zh-CN" sz="2800" b="0" i="0" dirty="0">
                <a:latin typeface="+mn-ea"/>
                <a:ea typeface="+mn-ea"/>
              </a:rPr>
              <a:t>if</a:t>
            </a:r>
            <a:r>
              <a:rPr lang="zh-CN" altLang="en-US" sz="2800" b="0" i="0" dirty="0">
                <a:latin typeface="+mn-ea"/>
                <a:ea typeface="+mn-ea"/>
              </a:rPr>
              <a:t>，若条件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为真，则跳出</a:t>
            </a:r>
            <a:r>
              <a:rPr lang="en-US" altLang="zh-CN" sz="2800" b="0" i="0" dirty="0">
                <a:latin typeface="+mn-ea"/>
                <a:ea typeface="+mn-ea"/>
              </a:rPr>
              <a:t>while</a:t>
            </a:r>
            <a:r>
              <a:rPr lang="zh-CN" altLang="en-US" sz="2800" b="0" i="0" dirty="0">
                <a:latin typeface="+mn-ea"/>
                <a:ea typeface="+mn-ea"/>
              </a:rPr>
              <a:t>循环。</a:t>
            </a:r>
          </a:p>
          <a:p>
            <a:pPr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 使用</a:t>
            </a:r>
            <a:r>
              <a:rPr lang="en-US" altLang="zh-CN" sz="2800" b="0" i="0" dirty="0">
                <a:latin typeface="+mn-ea"/>
                <a:ea typeface="+mn-ea"/>
              </a:rPr>
              <a:t>break</a:t>
            </a:r>
            <a:r>
              <a:rPr lang="zh-CN" altLang="en-US" sz="2800" b="0" i="0" dirty="0">
                <a:latin typeface="+mn-ea"/>
                <a:ea typeface="+mn-ea"/>
              </a:rPr>
              <a:t>可跳出循环，故条件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可为</a:t>
            </a:r>
            <a:r>
              <a:rPr lang="en-US" altLang="zh-CN" sz="2800" b="0" i="0" dirty="0">
                <a:latin typeface="+mn-ea"/>
                <a:ea typeface="+mn-ea"/>
              </a:rPr>
              <a:t>True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12" name="对话气泡: 圆角矩形 11"/>
          <p:cNvSpPr/>
          <p:nvPr/>
        </p:nvSpPr>
        <p:spPr bwMode="auto">
          <a:xfrm>
            <a:off x="4211707" y="2348875"/>
            <a:ext cx="1885540" cy="476726"/>
          </a:xfrm>
          <a:prstGeom prst="wedgeRoundRectCallout">
            <a:avLst>
              <a:gd name="adj1" fmla="val -90266"/>
              <a:gd name="adj2" fmla="val -981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i="0" dirty="0"/>
              <a:t>w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hile True: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 bldLvl="0" animBg="1" autoUpdateAnimBg="0"/>
      <p:bldP spid="12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86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16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325742" cy="2807642"/>
          </a:xfrm>
        </p:spPr>
        <p:txBody>
          <a:bodyPr>
            <a:normAutofit/>
          </a:bodyPr>
          <a:lstStyle/>
          <a:p>
            <a:pPr marL="3302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1-100</a:t>
            </a:r>
            <a:r>
              <a:rPr lang="zh-CN" altLang="en-US" dirty="0"/>
              <a:t>之间的随机整数</a:t>
            </a:r>
            <a:r>
              <a:rPr lang="en-US" altLang="zh-CN" dirty="0"/>
              <a:t>num</a:t>
            </a:r>
            <a:r>
              <a:rPr lang="zh-CN" altLang="en-US" dirty="0"/>
              <a:t>。让用户猜这个数字，最多猜</a:t>
            </a:r>
            <a:r>
              <a:rPr lang="en-US" altLang="zh-CN" dirty="0"/>
              <a:t>10</a:t>
            </a:r>
            <a:r>
              <a:rPr lang="zh-CN" altLang="en-US" dirty="0"/>
              <a:t>次。根据用户输入数字，分别输出“高了”，“低了”，“恭喜，猜中了！”。如果</a:t>
            </a:r>
            <a:r>
              <a:rPr lang="en-US" altLang="zh-CN" dirty="0"/>
              <a:t>10</a:t>
            </a:r>
            <a:r>
              <a:rPr lang="zh-CN" altLang="en-US" dirty="0"/>
              <a:t>次都没猜中，输出“很遗憾，没有猜中！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随机函数库（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random</a:t>
            </a:r>
            <a:r>
              <a:rPr lang="zh-CN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库）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7" y="1341438"/>
            <a:ext cx="8008937" cy="4967287"/>
          </a:xfrm>
        </p:spPr>
        <p:txBody>
          <a:bodyPr/>
          <a:lstStyle/>
          <a:p>
            <a:r>
              <a:rPr lang="zh-CN" altLang="en-US" dirty="0"/>
              <a:t>计算机的随机函数生成的随机数，是按照一定的算法模拟产生的，其结果是确定的，是伪随机数。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/>
              <a:t>random</a:t>
            </a:r>
            <a:r>
              <a:rPr lang="zh-CN" altLang="en-US" dirty="0"/>
              <a:t>模块用于生成伪随机数。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EEA42B2-0AC7-4694-8A7F-97DA56884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592" y="3900046"/>
            <a:ext cx="551785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random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导入</a:t>
            </a:r>
            <a:r>
              <a:rPr lang="zh-CN" altLang="en-US" sz="2800" b="0" dirty="0">
                <a:solidFill>
                  <a:srgbClr val="808080"/>
                </a:solidFill>
                <a:latin typeface="宋体" panose="02010600030101010101" pitchFamily="2" charset="-122"/>
              </a:rPr>
              <a:t>随机函数库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14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random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库常用方法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445AE5F-1A0D-4DD0-86E0-DC081CFCA821}"/>
              </a:ext>
            </a:extLst>
          </p:cNvPr>
          <p:cNvGraphicFramePr>
            <a:graphicFrameLocks noGrp="1"/>
          </p:cNvGraphicFramePr>
          <p:nvPr/>
        </p:nvGraphicFramePr>
        <p:xfrm>
          <a:off x="640332" y="1341364"/>
          <a:ext cx="7935342" cy="4512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7477">
                  <a:extLst>
                    <a:ext uri="{9D8B030D-6E8A-4147-A177-3AD203B41FA5}">
                      <a16:colId xmlns:a16="http://schemas.microsoft.com/office/drawing/2014/main" val="3262916911"/>
                    </a:ext>
                  </a:extLst>
                </a:gridCol>
                <a:gridCol w="3406359">
                  <a:extLst>
                    <a:ext uri="{9D8B030D-6E8A-4147-A177-3AD203B41FA5}">
                      <a16:colId xmlns:a16="http://schemas.microsoft.com/office/drawing/2014/main" val="1307249943"/>
                    </a:ext>
                  </a:extLst>
                </a:gridCol>
                <a:gridCol w="2491506">
                  <a:extLst>
                    <a:ext uri="{9D8B030D-6E8A-4147-A177-3AD203B41FA5}">
                      <a16:colId xmlns:a16="http://schemas.microsoft.com/office/drawing/2014/main" val="181600568"/>
                    </a:ext>
                  </a:extLst>
                </a:gridCol>
              </a:tblGrid>
              <a:tr h="671876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dirty="0">
                          <a:effectLst/>
                        </a:rPr>
                        <a:t>函数名</a:t>
                      </a:r>
                      <a:endParaRPr lang="zh-CN" sz="2800" b="1" dirty="0">
                        <a:solidFill>
                          <a:srgbClr val="4F81BD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498052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random()</a:t>
                      </a:r>
                      <a:endParaRPr lang="zh-CN" sz="2800" b="1" dirty="0">
                        <a:solidFill>
                          <a:srgbClr val="4F81BD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返回一个介于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[0.1,1.0)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的浮点数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random.random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669690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uniform(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返回一个介于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的浮点数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random.uniform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(1,10)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916144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返回一个介于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的整数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random.randint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(1,100)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0103931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randrange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([start],stop[,step])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从指定范围内获取一个随机数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random.randrange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(10,30,2)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14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025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random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库常用方法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D445AE5F-1A0D-4DD0-86E0-DC081CFC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58419"/>
              </p:ext>
            </p:extLst>
          </p:nvPr>
        </p:nvGraphicFramePr>
        <p:xfrm>
          <a:off x="640332" y="1341364"/>
          <a:ext cx="8001000" cy="4939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9420">
                  <a:extLst>
                    <a:ext uri="{9D8B030D-6E8A-4147-A177-3AD203B41FA5}">
                      <a16:colId xmlns:a16="http://schemas.microsoft.com/office/drawing/2014/main" val="326291691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1307249943"/>
                    </a:ext>
                  </a:extLst>
                </a:gridCol>
                <a:gridCol w="2485156">
                  <a:extLst>
                    <a:ext uri="{9D8B030D-6E8A-4147-A177-3AD203B41FA5}">
                      <a16:colId xmlns:a16="http://schemas.microsoft.com/office/drawing/2014/main" val="181600568"/>
                    </a:ext>
                  </a:extLst>
                </a:gridCol>
              </a:tblGrid>
              <a:tr h="671876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dirty="0">
                          <a:effectLst/>
                        </a:rPr>
                        <a:t>函数名</a:t>
                      </a:r>
                      <a:endParaRPr lang="zh-CN" sz="2800" b="1" dirty="0">
                        <a:solidFill>
                          <a:srgbClr val="4F81BD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功能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示例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498052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choice(sequence)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从序列中获取一个随机元素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random.choice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([10,20,30,40])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669690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shuffle(x)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将列表内的元素随机排列。返回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random.shuffle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(l)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是序列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8916144"/>
                  </a:ext>
                </a:extLst>
              </a:tr>
              <a:tr h="67187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sample(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sequence,k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序列中随机获取长度为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的序列，并随机排列，返回列表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random.sample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([1,4,70,80],2)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010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seed(n)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对随机数生成器进行初始化的函数，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为随机种子，默认为系统时间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random.seed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814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20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2207" y="86272"/>
            <a:ext cx="339958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4.2 </a:t>
            </a:r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选择结构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611560" y="1245390"/>
            <a:ext cx="8001000" cy="4967287"/>
          </a:xfrm>
          <a:prstGeom prst="rect">
            <a:avLst/>
          </a:prstGeom>
        </p:spPr>
        <p:txBody>
          <a:bodyPr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0" i="0" kern="0" dirty="0"/>
              <a:t>if</a:t>
            </a:r>
            <a:r>
              <a:rPr lang="zh-CN" altLang="zh-CN" b="0" i="0" kern="0" dirty="0"/>
              <a:t>语句</a:t>
            </a:r>
            <a:r>
              <a:rPr lang="zh-CN" altLang="en-US" b="0" i="0" kern="0" dirty="0"/>
              <a:t>的</a:t>
            </a:r>
            <a:r>
              <a:rPr lang="zh-CN" altLang="zh-CN" b="0" i="0" kern="0" dirty="0"/>
              <a:t>三种格式：</a:t>
            </a:r>
            <a:endParaRPr lang="en-US" altLang="zh-CN" b="0" i="0" kern="0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格 7"/>
          <p:cNvGraphicFramePr>
            <a:graphicFrameLocks noGrp="1"/>
          </p:cNvGraphicFramePr>
          <p:nvPr/>
        </p:nvGraphicFramePr>
        <p:xfrm>
          <a:off x="666007" y="1844824"/>
          <a:ext cx="7892106" cy="487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基本的条件语句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有分支的条件语句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连缀的</a:t>
                      </a:r>
                      <a:r>
                        <a:rPr lang="en-US" altLang="zh-CN" sz="2800" dirty="0"/>
                        <a:t>if-</a:t>
                      </a:r>
                      <a:r>
                        <a:rPr lang="en-US" altLang="zh-CN" sz="2800" dirty="0" err="1"/>
                        <a:t>elif</a:t>
                      </a:r>
                      <a:r>
                        <a:rPr lang="en-US" altLang="zh-CN" sz="2800" dirty="0"/>
                        <a:t>-else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if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:</a:t>
                      </a:r>
                    </a:p>
                    <a:p>
                      <a:pPr algn="l"/>
                      <a:r>
                        <a:rPr lang="en-US" altLang="zh-CN" sz="2800" dirty="0"/>
                        <a:t>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 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if 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:</a:t>
                      </a:r>
                    </a:p>
                    <a:p>
                      <a:pPr algn="l"/>
                      <a:r>
                        <a:rPr lang="en-US" altLang="zh-CN" sz="2800" dirty="0"/>
                        <a:t> 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</a:t>
                      </a:r>
                    </a:p>
                    <a:p>
                      <a:pPr algn="l"/>
                      <a:r>
                        <a:rPr lang="en-US" altLang="zh-CN" sz="2800" dirty="0"/>
                        <a:t>else:</a:t>
                      </a:r>
                    </a:p>
                    <a:p>
                      <a:pPr algn="l"/>
                      <a:r>
                        <a:rPr lang="zh-CN" altLang="en-US" sz="2800" dirty="0"/>
                        <a:t>     语句块</a:t>
                      </a:r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/>
                        <a:t>if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1:</a:t>
                      </a:r>
                    </a:p>
                    <a:p>
                      <a:pPr algn="l"/>
                      <a:r>
                        <a:rPr lang="en-US" altLang="zh-CN" sz="2800" dirty="0"/>
                        <a:t>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1</a:t>
                      </a:r>
                    </a:p>
                    <a:p>
                      <a:pPr algn="l"/>
                      <a:r>
                        <a:rPr lang="en-US" altLang="zh-CN" sz="2800" dirty="0" err="1"/>
                        <a:t>elif</a:t>
                      </a:r>
                      <a:r>
                        <a:rPr lang="en-US" altLang="zh-CN" sz="2800" dirty="0"/>
                        <a:t>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2:</a:t>
                      </a:r>
                    </a:p>
                    <a:p>
                      <a:pPr algn="l"/>
                      <a:r>
                        <a:rPr lang="en-US" altLang="zh-CN" sz="2800" dirty="0"/>
                        <a:t>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2</a:t>
                      </a:r>
                    </a:p>
                    <a:p>
                      <a:pPr algn="l"/>
                      <a:r>
                        <a:rPr lang="en-US" altLang="zh-CN" sz="2800" dirty="0"/>
                        <a:t>…</a:t>
                      </a:r>
                    </a:p>
                    <a:p>
                      <a:pPr algn="l"/>
                      <a:r>
                        <a:rPr lang="en-US" altLang="zh-CN" sz="2800" dirty="0" err="1"/>
                        <a:t>elif</a:t>
                      </a:r>
                      <a:r>
                        <a:rPr lang="en-US" altLang="zh-CN" sz="2800" dirty="0"/>
                        <a:t> </a:t>
                      </a:r>
                      <a:r>
                        <a:rPr lang="zh-CN" altLang="en-US" sz="2800" dirty="0"/>
                        <a:t>条件</a:t>
                      </a:r>
                      <a:r>
                        <a:rPr lang="en-US" altLang="zh-CN" sz="2800" dirty="0"/>
                        <a:t>n:</a:t>
                      </a:r>
                    </a:p>
                    <a:p>
                      <a:pPr algn="l"/>
                      <a:r>
                        <a:rPr lang="en-US" altLang="zh-CN" sz="2800" dirty="0"/>
                        <a:t>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n</a:t>
                      </a:r>
                    </a:p>
                    <a:p>
                      <a:pPr algn="l"/>
                      <a:r>
                        <a:rPr lang="en-US" altLang="zh-CN" sz="2800" dirty="0"/>
                        <a:t>else:</a:t>
                      </a:r>
                    </a:p>
                    <a:p>
                      <a:pPr algn="l"/>
                      <a:r>
                        <a:rPr lang="en-US" altLang="zh-CN" sz="2800" dirty="0"/>
                        <a:t>    </a:t>
                      </a:r>
                      <a:r>
                        <a:rPr lang="zh-CN" altLang="en-US" sz="2800" dirty="0"/>
                        <a:t>语句块</a:t>
                      </a:r>
                      <a:r>
                        <a:rPr lang="en-US" altLang="zh-CN" sz="2800" dirty="0"/>
                        <a:t>n+1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90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random</a:t>
            </a: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库例</a:t>
            </a:r>
            <a:endParaRPr lang="en-US" altLang="zh-CN" sz="4400" kern="12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F381A-0613-240A-F5BA-32060F4B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36" y="1340768"/>
            <a:ext cx="993092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random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seed(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修改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seed(3)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，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seed()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理解种子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生成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[0,100]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间的随机整数，每行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(randint(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 ”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 +=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 </a:t>
            </a:r>
            <a:r>
              <a:rPr lang="en-US" altLang="zh-CN" sz="28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# </a:t>
            </a:r>
            <a:r>
              <a:rPr lang="zh-CN" altLang="en-US" sz="28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计数器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cnt%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en-US" altLang="zh-CN" sz="2800" b="0" i="0" dirty="0">
                <a:solidFill>
                  <a:srgbClr val="080808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00484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91</a:t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16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4674" y="1269057"/>
            <a:ext cx="8569326" cy="5015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random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= random.randint(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count = </a:t>
            </a:r>
            <a:r>
              <a:rPr lang="en-US" altLang="zh-CN" sz="2000" b="0" i="0" dirty="0">
                <a:solidFill>
                  <a:srgbClr val="0000FF"/>
                </a:solidFill>
                <a:latin typeface="Arial Unicode MS" panose="020B0604020202020204" charset="-122"/>
                <a:ea typeface="JetBrains Mon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count &lt;=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guessnum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输入你的数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: 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i="0" dirty="0">
                <a:solidFill>
                  <a:srgbClr val="000000"/>
                </a:solidFill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count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+= </a:t>
            </a:r>
            <a:r>
              <a:rPr lang="en-US" altLang="zh-CN" sz="2000" b="0" i="0" dirty="0">
                <a:solidFill>
                  <a:srgbClr val="0000FF"/>
                </a:solidFill>
                <a:latin typeface="Arial Unicode MS" panose="020B0604020202020204" charset="-122"/>
                <a:ea typeface="JetBrains Mon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guessnum == num: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恭喜，猜中了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break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guessnum &gt; num: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高了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低了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很遗憾，没有猜中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71055"/>
            <a:ext cx="8001000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17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151458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en-US" altLang="zh-CN" dirty="0"/>
              <a:t>掷10000次硬币，正面向上用1表示，反面向上用0表示。</a:t>
            </a:r>
            <a:r>
              <a:rPr lang="zh-CN" altLang="en-US" dirty="0"/>
              <a:t>统计</a:t>
            </a:r>
            <a:r>
              <a:rPr lang="zh-CN" altLang="zh-CN" dirty="0"/>
              <a:t>正面向上的概率是多少？</a:t>
            </a:r>
            <a:r>
              <a:rPr lang="en-US" altLang="zh-CN" dirty="0"/>
              <a:t> 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77C545-D6BF-4A4C-95D9-B0181A2D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42" y="7504075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3545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71055"/>
            <a:ext cx="8001000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17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77C545-D6BF-4A4C-95D9-B0181A2D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42" y="7504075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BBA924-CD44-58DE-C889-EB2B8A8B6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340768"/>
            <a:ext cx="8133156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from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random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*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cnt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cnt += randint(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f"概率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cnt/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%"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BF6870-7B8A-E4D4-A13E-474DC652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313791"/>
            <a:ext cx="2082302" cy="62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1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372" y="1268760"/>
            <a:ext cx="8219256" cy="676276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zh-CN" altLang="zh-CN" dirty="0"/>
              <a:t>随机产生</a:t>
            </a:r>
            <a:r>
              <a:rPr lang="en-US" altLang="zh-CN" dirty="0"/>
              <a:t>8</a:t>
            </a:r>
            <a:r>
              <a:rPr lang="zh-CN" altLang="zh-CN" dirty="0"/>
              <a:t>位密码，密码由数字和字母组成。</a:t>
            </a:r>
          </a:p>
          <a:p>
            <a:pPr marL="36576" indent="0">
              <a:buNone/>
            </a:pP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648800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</a:rPr>
              <a:t>18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7FC3E-B9EA-55DA-33BA-BE3B12483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27" y="1196752"/>
            <a:ext cx="403187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charset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"0123456789"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charset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chr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ord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)+i)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charset +=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chr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ord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'a'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)+i)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(charset)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可以重复字符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passwd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passwd += choice(charset)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(passwd)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采样，不重复字符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passwd = sample(charset,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.join(passwd))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45464D-44AF-09F3-CF37-9EC233E2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005512"/>
            <a:ext cx="73247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1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81726" cy="4967287"/>
          </a:xfrm>
        </p:spPr>
        <p:txBody>
          <a:bodyPr>
            <a:normAutofit/>
          </a:bodyPr>
          <a:lstStyle/>
          <a:p>
            <a:r>
              <a:rPr lang="zh-CN" altLang="en-US" dirty="0"/>
              <a:t>跳过一轮循环</a:t>
            </a:r>
            <a:r>
              <a:rPr lang="en-US" altLang="zh-CN" dirty="0"/>
              <a:t>continue</a:t>
            </a:r>
          </a:p>
          <a:p>
            <a:pPr marL="335915" lvl="1" indent="0">
              <a:buNone/>
            </a:pP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</a:rPr>
              <a:t>for</a:t>
            </a:r>
            <a:r>
              <a:rPr lang="zh-CN" altLang="en-US" sz="2800" dirty="0">
                <a:solidFill>
                  <a:schemeClr val="tx1"/>
                </a:solidFill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</a:rPr>
              <a:t>while</a:t>
            </a:r>
            <a:r>
              <a:rPr lang="zh-CN" altLang="en-US" sz="2800" dirty="0">
                <a:solidFill>
                  <a:schemeClr val="tx1"/>
                </a:solidFill>
              </a:rPr>
              <a:t>循环</a:t>
            </a:r>
            <a:r>
              <a:rPr lang="zh-CN" altLang="en-US" sz="2800">
                <a:solidFill>
                  <a:schemeClr val="tx1"/>
                </a:solidFill>
              </a:rPr>
              <a:t>结合，</a:t>
            </a:r>
            <a:r>
              <a:rPr lang="zh-CN" altLang="en-US" sz="2800">
                <a:solidFill>
                  <a:srgbClr val="FF0000"/>
                </a:solidFill>
              </a:rPr>
              <a:t>结束本轮</a:t>
            </a:r>
            <a:r>
              <a:rPr lang="zh-CN" altLang="en-US" sz="2800" dirty="0">
                <a:solidFill>
                  <a:srgbClr val="FF0000"/>
                </a:solidFill>
              </a:rPr>
              <a:t>循环</a:t>
            </a:r>
            <a:r>
              <a:rPr lang="zh-CN" altLang="en-US" sz="2800" dirty="0">
                <a:solidFill>
                  <a:schemeClr val="tx1"/>
                </a:solidFill>
              </a:rPr>
              <a:t>，进入到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  </a:t>
            </a:r>
            <a:r>
              <a:rPr lang="zh-CN" altLang="en-US" sz="2800" dirty="0">
                <a:solidFill>
                  <a:schemeClr val="tx1"/>
                </a:solidFill>
              </a:rPr>
              <a:t>下一轮循环。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335915" lvl="1" indent="0">
              <a:buNone/>
            </a:pP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96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43608" y="3140968"/>
            <a:ext cx="5980670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while </a:t>
            </a:r>
            <a:r>
              <a:rPr lang="zh-CN" altLang="zh-CN" sz="2800" i="0" dirty="0">
                <a:solidFill>
                  <a:schemeClr val="tx1"/>
                </a:solidFill>
              </a:rPr>
              <a:t>条件</a:t>
            </a:r>
            <a:r>
              <a:rPr lang="en-US" altLang="zh-CN" sz="2800" i="0" dirty="0">
                <a:solidFill>
                  <a:schemeClr val="tx1"/>
                </a:solidFill>
              </a:rPr>
              <a:t>1</a:t>
            </a:r>
            <a:r>
              <a:rPr lang="zh-CN" altLang="zh-CN" sz="2800" i="0" dirty="0">
                <a:solidFill>
                  <a:schemeClr val="tx1"/>
                </a:solidFill>
              </a:rPr>
              <a:t>：</a:t>
            </a:r>
            <a:r>
              <a:rPr lang="en-US" altLang="zh-CN" sz="2800" i="0" dirty="0">
                <a:solidFill>
                  <a:schemeClr val="tx1"/>
                </a:solidFill>
              </a:rPr>
              <a:t>       		</a:t>
            </a:r>
            <a:endParaRPr lang="zh-CN" altLang="zh-CN" sz="2800" i="0" dirty="0">
              <a:solidFill>
                <a:schemeClr val="tx1"/>
              </a:solidFill>
            </a:endParaRP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     </a:t>
            </a:r>
            <a:r>
              <a:rPr lang="zh-CN" altLang="zh-CN" sz="2800" i="0" dirty="0">
                <a:solidFill>
                  <a:schemeClr val="tx1"/>
                </a:solidFill>
              </a:rPr>
              <a:t>语句块</a:t>
            </a:r>
            <a:r>
              <a:rPr lang="en-US" altLang="zh-CN" sz="2800" i="0" dirty="0">
                <a:solidFill>
                  <a:schemeClr val="tx1"/>
                </a:solidFill>
              </a:rPr>
              <a:t>1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rgbClr val="FF0000"/>
                </a:solidFill>
              </a:rPr>
              <a:t>      if </a:t>
            </a:r>
            <a:r>
              <a:rPr lang="zh-CN" altLang="en-US" sz="2800" i="0" dirty="0">
                <a:solidFill>
                  <a:srgbClr val="FF0000"/>
                </a:solidFill>
              </a:rPr>
              <a:t>条件</a:t>
            </a:r>
            <a:r>
              <a:rPr lang="en-US" altLang="zh-CN" sz="2800" i="0" dirty="0">
                <a:solidFill>
                  <a:srgbClr val="FF0000"/>
                </a:solidFill>
              </a:rPr>
              <a:t>2: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rgbClr val="FF0000"/>
                </a:solidFill>
              </a:rPr>
              <a:t>            continue</a:t>
            </a:r>
          </a:p>
          <a:p>
            <a:pPr marL="105410" lvl="1">
              <a:spcBef>
                <a:spcPts val="150"/>
              </a:spcBef>
              <a:spcAft>
                <a:spcPts val="150"/>
              </a:spcAft>
            </a:pPr>
            <a:r>
              <a:rPr lang="en-US" altLang="zh-CN" sz="2800" i="0" dirty="0">
                <a:solidFill>
                  <a:schemeClr val="tx1"/>
                </a:solidFill>
              </a:rPr>
              <a:t>      </a:t>
            </a:r>
            <a:r>
              <a:rPr lang="zh-CN" altLang="en-US" sz="2800" i="0" dirty="0">
                <a:solidFill>
                  <a:schemeClr val="tx1"/>
                </a:solidFill>
              </a:rPr>
              <a:t>语句块</a:t>
            </a:r>
            <a:r>
              <a:rPr lang="en-US" altLang="zh-CN" sz="2800" i="0" dirty="0">
                <a:solidFill>
                  <a:schemeClr val="tx1"/>
                </a:solidFill>
              </a:rPr>
              <a:t>2               </a:t>
            </a:r>
            <a:r>
              <a:rPr lang="zh-CN" altLang="en-US" sz="2800" i="0" dirty="0">
                <a:solidFill>
                  <a:srgbClr val="92D050"/>
                </a:solidFill>
              </a:rPr>
              <a:t> </a:t>
            </a:r>
            <a:endParaRPr lang="en-US" altLang="zh-CN" sz="2800" i="0" dirty="0">
              <a:solidFill>
                <a:srgbClr val="92D05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7" name="未知"/>
          <p:cNvSpPr/>
          <p:nvPr/>
        </p:nvSpPr>
        <p:spPr bwMode="auto">
          <a:xfrm flipV="1">
            <a:off x="3275856" y="3429000"/>
            <a:ext cx="1080120" cy="1440160"/>
          </a:xfrm>
          <a:custGeom>
            <a:avLst/>
            <a:gdLst>
              <a:gd name="T0" fmla="*/ 2147483646 w 2840"/>
              <a:gd name="T1" fmla="*/ 0 h 912"/>
              <a:gd name="T2" fmla="*/ 2147483646 w 2840"/>
              <a:gd name="T3" fmla="*/ 2147483646 h 912"/>
              <a:gd name="T4" fmla="*/ 0 w 2840"/>
              <a:gd name="T5" fmla="*/ 2147483646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40" h="912">
                <a:moveTo>
                  <a:pt x="1488" y="0"/>
                </a:moveTo>
                <a:cubicBezTo>
                  <a:pt x="2164" y="188"/>
                  <a:pt x="2840" y="376"/>
                  <a:pt x="2592" y="528"/>
                </a:cubicBezTo>
                <a:cubicBezTo>
                  <a:pt x="2344" y="680"/>
                  <a:pt x="1172" y="796"/>
                  <a:pt x="0" y="912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76253" y="86709"/>
            <a:ext cx="639149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b="0" i="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lt"/>
              </a:rPr>
              <a:t>4.4 </a:t>
            </a:r>
            <a:r>
              <a:rPr lang="zh-CN" altLang="en-US" sz="4400" b="0" i="0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  <a:sym typeface="+mn-lt"/>
              </a:rPr>
              <a:t>流程控制的其他语句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19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04007"/>
            <a:ext cx="8001000" cy="1504913"/>
          </a:xfrm>
        </p:spPr>
        <p:txBody>
          <a:bodyPr>
            <a:normAutofit/>
          </a:bodyPr>
          <a:lstStyle/>
          <a:p>
            <a:pPr marL="0" indent="-102235">
              <a:buNone/>
            </a:pPr>
            <a:r>
              <a:rPr lang="zh-CN" altLang="zh-CN" dirty="0">
                <a:solidFill>
                  <a:schemeClr val="tx1"/>
                </a:solidFill>
              </a:rPr>
              <a:t>输入一系列的整数，输入</a:t>
            </a:r>
            <a:r>
              <a:rPr lang="en-US" altLang="zh-CN" dirty="0">
                <a:solidFill>
                  <a:schemeClr val="tx1"/>
                </a:solidFill>
              </a:rPr>
              <a:t>-1</a:t>
            </a:r>
            <a:r>
              <a:rPr lang="zh-CN" altLang="zh-CN" dirty="0">
                <a:solidFill>
                  <a:schemeClr val="tx1"/>
                </a:solidFill>
              </a:rPr>
              <a:t>表示输入结束，输出输入的数字中的偶数的个数和偶数的</a:t>
            </a:r>
            <a:r>
              <a:rPr lang="zh-CN" altLang="en-US" dirty="0"/>
              <a:t>和</a:t>
            </a:r>
            <a:r>
              <a:rPr lang="zh-CN" altLang="zh-CN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97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19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98</a:t>
            </a:fld>
            <a:endParaRPr lang="en-US" altLang="zh-C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4675" y="1412776"/>
            <a:ext cx="752571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sum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count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while 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num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== 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break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num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continue</a:t>
            </a:r>
            <a:b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sum += num; count +=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charset="-122"/>
                <a:ea typeface="JetBrains Mono"/>
              </a:rPr>
              <a:t>"sum = {},count = {}"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charset="-122"/>
                <a:ea typeface="JetBrains Mono"/>
              </a:rPr>
              <a:t>.format(sum,count))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21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9672" y="1109547"/>
            <a:ext cx="8604327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输出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500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到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1000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之间的全部素数。每行输出</a:t>
            </a:r>
            <a:r>
              <a:rPr lang="en-US" altLang="zh-CN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10</a:t>
            </a:r>
            <a:r>
              <a:rPr lang="zh-CN" altLang="en-US" sz="2800" b="0" i="0" kern="0" dirty="0"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个。</a:t>
            </a:r>
            <a:endParaRPr lang="zh-CN" altLang="en-US" sz="2800" b="0" i="0" dirty="0"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315" y="143510"/>
            <a:ext cx="7772400" cy="879475"/>
          </a:xfrm>
        </p:spPr>
        <p:txBody>
          <a:bodyPr>
            <a:normAutofit/>
          </a:bodyPr>
          <a:lstStyle/>
          <a:p>
            <a:pPr algn="ctr">
              <a:buClrTx/>
              <a:buSzTx/>
              <a:buFontTx/>
            </a:pPr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4.5 项目实践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57e93ae-bcdf-4bb0-92f1-097044599750"/>
  <p:tag name="COMMONDATA" val="eyJoZGlkIjoiZDJhMGY2NTliNjM3ZDM2Y2ExZTAwZGE4Y2I5MzU0Y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85,&quot;width&quot;:8580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fded818-76fe-4339-a122-ba3b712d6544}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8783</Words>
  <Application>Microsoft Office PowerPoint</Application>
  <PresentationFormat>全屏显示(4:3)</PresentationFormat>
  <Paragraphs>709</Paragraphs>
  <Slides>115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115</vt:i4>
      </vt:variant>
    </vt:vector>
  </HeadingPairs>
  <TitlesOfParts>
    <vt:vector size="135" baseType="lpstr">
      <vt:lpstr>Arial Unicode MS</vt:lpstr>
      <vt:lpstr>Gulim</vt:lpstr>
      <vt:lpstr>Helvetica Neue</vt:lpstr>
      <vt:lpstr>HY헤드라인M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Cambria</vt:lpstr>
      <vt:lpstr>Tahoma</vt:lpstr>
      <vt:lpstr>Times New Roman</vt:lpstr>
      <vt:lpstr>Verdana</vt:lpstr>
      <vt:lpstr>Wingdings</vt:lpstr>
      <vt:lpstr>1_Profile</vt:lpstr>
      <vt:lpstr>2_Profile</vt:lpstr>
      <vt:lpstr>Microsoft Visio 2003-2010 绘图</vt:lpstr>
      <vt:lpstr>公式</vt:lpstr>
      <vt:lpstr>Python程序设计</vt:lpstr>
      <vt:lpstr>PowerPoint 演示文稿</vt:lpstr>
      <vt:lpstr>PowerPoint 演示文稿</vt:lpstr>
      <vt:lpstr>流程图</vt:lpstr>
      <vt:lpstr>流程图例</vt:lpstr>
      <vt:lpstr>PowerPoint 演示文稿</vt:lpstr>
      <vt:lpstr>PowerPoint 演示文稿</vt:lpstr>
      <vt:lpstr>引例—幸运52猜数游戏 </vt:lpstr>
      <vt:lpstr>PowerPoint 演示文稿</vt:lpstr>
      <vt:lpstr>if语句</vt:lpstr>
      <vt:lpstr>多分支结构if…elif…else</vt:lpstr>
      <vt:lpstr>多分支特例—二路分支的条件语句</vt:lpstr>
      <vt:lpstr>练习1</vt:lpstr>
      <vt:lpstr>练习1</vt:lpstr>
      <vt:lpstr>练习2</vt:lpstr>
      <vt:lpstr>练习2</vt:lpstr>
      <vt:lpstr>条件运算符</vt:lpstr>
      <vt:lpstr>练习3</vt:lpstr>
      <vt:lpstr>练习3</vt:lpstr>
      <vt:lpstr>PowerPoint 演示文稿</vt:lpstr>
      <vt:lpstr>PowerPoint 演示文稿</vt:lpstr>
      <vt:lpstr>分支语句嵌套</vt:lpstr>
      <vt:lpstr>练习5</vt:lpstr>
      <vt:lpstr>练习5</vt:lpstr>
      <vt:lpstr>练习6</vt:lpstr>
      <vt:lpstr>练习6</vt:lpstr>
      <vt:lpstr>练习7</vt:lpstr>
      <vt:lpstr>练习7</vt:lpstr>
      <vt:lpstr>练习7</vt:lpstr>
      <vt:lpstr>条件语句嵌套</vt:lpstr>
      <vt:lpstr>PowerPoint 演示文稿</vt:lpstr>
      <vt:lpstr>课堂练习1</vt:lpstr>
      <vt:lpstr>课堂练习1</vt:lpstr>
      <vt:lpstr>字符串常用方法</vt:lpstr>
      <vt:lpstr>上周课后实验</vt:lpstr>
      <vt:lpstr>上周课堂实验</vt:lpstr>
      <vt:lpstr>4.3 循环结构</vt:lpstr>
      <vt:lpstr>4.3.1 while语句</vt:lpstr>
      <vt:lpstr>无else子句的while循环</vt:lpstr>
      <vt:lpstr>有else子句的while循环</vt:lpstr>
      <vt:lpstr>while循环</vt:lpstr>
      <vt:lpstr>PowerPoint 演示文稿</vt:lpstr>
      <vt:lpstr>PowerPoint 演示文稿</vt:lpstr>
      <vt:lpstr>PowerPoint 演示文稿</vt:lpstr>
      <vt:lpstr>PowerPoint 演示文稿</vt:lpstr>
      <vt:lpstr>练习10</vt:lpstr>
      <vt:lpstr>练习10</vt:lpstr>
      <vt:lpstr>课堂练习2</vt:lpstr>
      <vt:lpstr>课堂练习2</vt:lpstr>
      <vt:lpstr>Python内置函数</vt:lpstr>
      <vt:lpstr>Python内置函数</vt:lpstr>
      <vt:lpstr>课堂练习3</vt:lpstr>
      <vt:lpstr>PowerPoint 演示文稿</vt:lpstr>
      <vt:lpstr>for...in循环</vt:lpstr>
      <vt:lpstr>for...in循环</vt:lpstr>
      <vt:lpstr>PowerPoint 演示文稿</vt:lpstr>
      <vt:lpstr>练习11</vt:lpstr>
      <vt:lpstr>练习11</vt:lpstr>
      <vt:lpstr>练习12</vt:lpstr>
      <vt:lpstr>Python内置函数range</vt:lpstr>
      <vt:lpstr>Python内置函数range</vt:lpstr>
      <vt:lpstr>练习12</vt:lpstr>
      <vt:lpstr>Python内置函数sum</vt:lpstr>
      <vt:lpstr>练习13</vt:lpstr>
      <vt:lpstr>练习14</vt:lpstr>
      <vt:lpstr>PowerPoint 演示文稿</vt:lpstr>
      <vt:lpstr>实验讲解</vt:lpstr>
      <vt:lpstr>实验讲解</vt:lpstr>
      <vt:lpstr>实验讲解</vt:lpstr>
      <vt:lpstr>实验讲解</vt:lpstr>
      <vt:lpstr>实验讲解</vt:lpstr>
      <vt:lpstr>实验讲解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循环嵌套</vt:lpstr>
      <vt:lpstr>练习15</vt:lpstr>
      <vt:lpstr>练习15</vt:lpstr>
      <vt:lpstr>PowerPoint 演示文稿</vt:lpstr>
      <vt:lpstr>PowerPoint 演示文稿</vt:lpstr>
      <vt:lpstr>练习16</vt:lpstr>
      <vt:lpstr>随机函数库（random库）</vt:lpstr>
      <vt:lpstr>random库常用方法</vt:lpstr>
      <vt:lpstr>random库常用方法</vt:lpstr>
      <vt:lpstr>random库例</vt:lpstr>
      <vt:lpstr>练习16</vt:lpstr>
      <vt:lpstr>练习17</vt:lpstr>
      <vt:lpstr>练习17</vt:lpstr>
      <vt:lpstr>练习18</vt:lpstr>
      <vt:lpstr>练习18</vt:lpstr>
      <vt:lpstr>PowerPoint 演示文稿</vt:lpstr>
      <vt:lpstr>练习19</vt:lpstr>
      <vt:lpstr>练习19</vt:lpstr>
      <vt:lpstr>4.5 项目实践</vt:lpstr>
      <vt:lpstr>4.5 项目实践</vt:lpstr>
      <vt:lpstr>4.5 项目实践</vt:lpstr>
      <vt:lpstr>4.5 项目实践</vt:lpstr>
      <vt:lpstr>4.5 项目实践</vt:lpstr>
      <vt:lpstr>Python主动结束程序方式</vt:lpstr>
      <vt:lpstr>4.5 项目实践</vt:lpstr>
      <vt:lpstr>4.5 项目实践</vt:lpstr>
      <vt:lpstr>4.5 项目实践</vt:lpstr>
      <vt:lpstr>4.5 项目实践</vt:lpstr>
      <vt:lpstr>4.5 项目实践</vt:lpstr>
      <vt:lpstr>课堂练习6</vt:lpstr>
      <vt:lpstr>课堂练习6</vt:lpstr>
      <vt:lpstr>课堂练习7</vt:lpstr>
      <vt:lpstr>课堂练习8</vt:lpstr>
      <vt:lpstr>课堂练习9</vt:lpstr>
      <vt:lpstr>课堂练习9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1507</cp:revision>
  <cp:lastPrinted>2019-12-25T01:12:00Z</cp:lastPrinted>
  <dcterms:created xsi:type="dcterms:W3CDTF">2002-01-07T04:58:00Z</dcterms:created>
  <dcterms:modified xsi:type="dcterms:W3CDTF">2024-04-18T04:10:41Z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05DA3F4D82714A73A4D5EADDDD52A80F</vt:lpwstr>
  </property>
  <property fmtid="{D5CDD505-2E9C-101B-9397-08002B2CF9AE}" pid="3" name="KSOProductBuildVer">
    <vt:lpwstr>2052-11.1.0.12970</vt:lpwstr>
  </property>
</Properties>
</file>