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9"/>
  </p:notesMasterIdLst>
  <p:handoutMasterIdLst>
    <p:handoutMasterId r:id="rId110"/>
  </p:handoutMasterIdLst>
  <p:sldIdLst>
    <p:sldId id="408" r:id="rId2"/>
    <p:sldId id="2936" r:id="rId3"/>
    <p:sldId id="2558" r:id="rId4"/>
    <p:sldId id="2559" r:id="rId5"/>
    <p:sldId id="2560" r:id="rId6"/>
    <p:sldId id="587" r:id="rId7"/>
    <p:sldId id="322" r:id="rId8"/>
    <p:sldId id="3215" r:id="rId9"/>
    <p:sldId id="2642" r:id="rId10"/>
    <p:sldId id="3217" r:id="rId11"/>
    <p:sldId id="442" r:id="rId12"/>
    <p:sldId id="3216" r:id="rId13"/>
    <p:sldId id="2659" r:id="rId14"/>
    <p:sldId id="2561" r:id="rId15"/>
    <p:sldId id="443" r:id="rId16"/>
    <p:sldId id="3218" r:id="rId17"/>
    <p:sldId id="3219" r:id="rId18"/>
    <p:sldId id="2636" r:id="rId19"/>
    <p:sldId id="3220" r:id="rId20"/>
    <p:sldId id="447" r:id="rId21"/>
    <p:sldId id="2643" r:id="rId22"/>
    <p:sldId id="3221" r:id="rId23"/>
    <p:sldId id="2638" r:id="rId24"/>
    <p:sldId id="3222" r:id="rId25"/>
    <p:sldId id="3223" r:id="rId26"/>
    <p:sldId id="2639" r:id="rId27"/>
    <p:sldId id="2640" r:id="rId28"/>
    <p:sldId id="3225" r:id="rId29"/>
    <p:sldId id="390" r:id="rId30"/>
    <p:sldId id="448" r:id="rId31"/>
    <p:sldId id="3226" r:id="rId32"/>
    <p:sldId id="449" r:id="rId33"/>
    <p:sldId id="3227" r:id="rId34"/>
    <p:sldId id="542" r:id="rId35"/>
    <p:sldId id="535" r:id="rId36"/>
    <p:sldId id="2564" r:id="rId37"/>
    <p:sldId id="536" r:id="rId38"/>
    <p:sldId id="3228" r:id="rId39"/>
    <p:sldId id="310" r:id="rId40"/>
    <p:sldId id="556" r:id="rId41"/>
    <p:sldId id="557" r:id="rId42"/>
    <p:sldId id="560" r:id="rId43"/>
    <p:sldId id="2645" r:id="rId44"/>
    <p:sldId id="590" r:id="rId45"/>
    <p:sldId id="453" r:id="rId46"/>
    <p:sldId id="2568" r:id="rId47"/>
    <p:sldId id="2567" r:id="rId48"/>
    <p:sldId id="546" r:id="rId49"/>
    <p:sldId id="547" r:id="rId50"/>
    <p:sldId id="3229" r:id="rId51"/>
    <p:sldId id="459" r:id="rId52"/>
    <p:sldId id="549" r:id="rId53"/>
    <p:sldId id="461" r:id="rId54"/>
    <p:sldId id="581" r:id="rId55"/>
    <p:sldId id="2647" r:id="rId56"/>
    <p:sldId id="2563" r:id="rId57"/>
    <p:sldId id="2633" r:id="rId58"/>
    <p:sldId id="2630" r:id="rId59"/>
    <p:sldId id="2570" r:id="rId60"/>
    <p:sldId id="2631" r:id="rId61"/>
    <p:sldId id="550" r:id="rId62"/>
    <p:sldId id="3232" r:id="rId63"/>
    <p:sldId id="3233" r:id="rId64"/>
    <p:sldId id="2634" r:id="rId65"/>
    <p:sldId id="551" r:id="rId66"/>
    <p:sldId id="552" r:id="rId67"/>
    <p:sldId id="463" r:id="rId68"/>
    <p:sldId id="3236" r:id="rId69"/>
    <p:sldId id="371" r:id="rId70"/>
    <p:sldId id="372" r:id="rId71"/>
    <p:sldId id="466" r:id="rId72"/>
    <p:sldId id="467" r:id="rId73"/>
    <p:sldId id="3237" r:id="rId74"/>
    <p:sldId id="464" r:id="rId75"/>
    <p:sldId id="3213" r:id="rId76"/>
    <p:sldId id="3238" r:id="rId77"/>
    <p:sldId id="3239" r:id="rId78"/>
    <p:sldId id="3214" r:id="rId79"/>
    <p:sldId id="3240" r:id="rId80"/>
    <p:sldId id="554" r:id="rId81"/>
    <p:sldId id="566" r:id="rId82"/>
    <p:sldId id="567" r:id="rId83"/>
    <p:sldId id="568" r:id="rId84"/>
    <p:sldId id="569" r:id="rId85"/>
    <p:sldId id="570" r:id="rId86"/>
    <p:sldId id="2635" r:id="rId87"/>
    <p:sldId id="2672" r:id="rId88"/>
    <p:sldId id="571" r:id="rId89"/>
    <p:sldId id="582" r:id="rId90"/>
    <p:sldId id="2669" r:id="rId91"/>
    <p:sldId id="3314" r:id="rId92"/>
    <p:sldId id="2668" r:id="rId93"/>
    <p:sldId id="2664" r:id="rId94"/>
    <p:sldId id="2665" r:id="rId95"/>
    <p:sldId id="2666" r:id="rId96"/>
    <p:sldId id="2667" r:id="rId97"/>
    <p:sldId id="2663" r:id="rId98"/>
    <p:sldId id="3304" r:id="rId99"/>
    <p:sldId id="3305" r:id="rId100"/>
    <p:sldId id="3306" r:id="rId101"/>
    <p:sldId id="3307" r:id="rId102"/>
    <p:sldId id="3308" r:id="rId103"/>
    <p:sldId id="3309" r:id="rId104"/>
    <p:sldId id="3310" r:id="rId105"/>
    <p:sldId id="3311" r:id="rId106"/>
    <p:sldId id="3312" r:id="rId107"/>
    <p:sldId id="3313" r:id="rId108"/>
  </p:sldIdLst>
  <p:sldSz cx="9144000" cy="6858000" type="screen4x3"/>
  <p:notesSz cx="7053263" cy="9309100"/>
  <p:custDataLst>
    <p:tags r:id="rId111"/>
  </p:custDataLst>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2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00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167" autoAdjust="0"/>
  </p:normalViewPr>
  <p:slideViewPr>
    <p:cSldViewPr showGuides="1">
      <p:cViewPr varScale="1">
        <p:scale>
          <a:sx n="56" d="100"/>
          <a:sy n="56" d="100"/>
        </p:scale>
        <p:origin x="1580" y="56"/>
      </p:cViewPr>
      <p:guideLst>
        <p:guide orient="horz" pos="2160"/>
        <p:guide pos="2882"/>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gs" Target="tags/tag1.xml"/></Relationships>
</file>

<file path=ppt/_rels/viewProps.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t>2024/5/2</a:t>
            </a:fld>
            <a:endParaRPr lang="zh-CN" altLang="en-US"/>
          </a:p>
        </p:txBody>
      </p:sp>
      <p:sp>
        <p:nvSpPr>
          <p:cNvPr id="4" name="页脚占位符 3"/>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lstStyle>
            <a:lvl1pPr algn="r" eaLnBrk="1" hangingPunct="1">
              <a:spcBef>
                <a:spcPct val="50000"/>
              </a:spcBef>
              <a:defRPr sz="1200"/>
            </a:lvl1pPr>
          </a:lstStyle>
          <a:p>
            <a:pPr>
              <a:defRPr/>
            </a:pPr>
            <a:fld id="{38EC63C6-01A6-4CCC-BA52-6C0016C1108C}"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t>2024/5/2</a:t>
            </a:fld>
            <a:endParaRPr lang="zh-CN" altLang="en-US"/>
          </a:p>
        </p:txBody>
      </p:sp>
      <p:sp>
        <p:nvSpPr>
          <p:cNvPr id="4" name="幻灯片图像占位符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lstStyle>
            <a:lvl1pPr algn="r" eaLnBrk="1" hangingPunct="1">
              <a:spcBef>
                <a:spcPct val="50000"/>
              </a:spcBef>
              <a:defRPr sz="1200"/>
            </a:lvl1pPr>
          </a:lstStyle>
          <a:p>
            <a:pPr>
              <a:defRPr/>
            </a:pPr>
            <a:fld id="{E2886F1E-DF14-4423-9EAE-CA0AC5D32B39}"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p:sp>
      <p:sp>
        <p:nvSpPr>
          <p:cNvPr id="22530" name="备注占位符 2"/>
          <p:cNvSpPr>
            <a:spLocks noGrp="1"/>
          </p:cNvSpPr>
          <p:nvPr>
            <p:ph type="body" idx="1"/>
          </p:nvPr>
        </p:nvSpPr>
        <p:spPr>
          <a:noFill/>
        </p:spPr>
        <p:txBody>
          <a:bodyPr/>
          <a:lstStyle/>
          <a:p>
            <a:endParaRPr lang="zh-CN" altLang="en-US" dirty="0">
              <a:ea typeface="宋体" panose="02010600030101010101" pitchFamily="2" charset="-122"/>
            </a:endParaRPr>
          </a:p>
        </p:txBody>
      </p:sp>
      <p:sp>
        <p:nvSpPr>
          <p:cNvPr id="22531" name="灯片编号占位符 3"/>
          <p:cNvSpPr>
            <a:spLocks noGrp="1"/>
          </p:cNvSpPr>
          <p:nvPr>
            <p:ph type="sldNum" sz="quarter" idx="5"/>
          </p:nvPr>
        </p:nvSpPr>
        <p:spPr>
          <a:noFill/>
          <a:ln>
            <a:miter lim="800000"/>
          </a:ln>
        </p:spPr>
        <p:txBody>
          <a:bodyPr/>
          <a:lstStyle/>
          <a:p>
            <a:fld id="{2215F2EB-4EF9-4FE0-92BA-658BE8B77B91}" type="slidenum">
              <a:rPr lang="en-US" altLang="zh-CN" smtClean="0">
                <a:ea typeface="宋体" panose="02010600030101010101" pitchFamily="2" charset="-122"/>
              </a:rPr>
              <a:t>2</a:t>
            </a:fld>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https://www.cnblogs.com/yyds/p/6276746.html</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85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86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87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anose="05000000000000000000" pitchFamily="2" charset="2"/>
              <a:buNone/>
              <a:defRPr sz="26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lgn="ctr">
              <a:defRPr/>
            </a:lvl1pPr>
          </a:lstStyle>
          <a:p>
            <a:pPr>
              <a:defRPr/>
            </a:pPr>
            <a:endParaRPr lang="en-US" altLang="zh-CN"/>
          </a:p>
        </p:txBody>
      </p:sp>
      <p:sp>
        <p:nvSpPr>
          <p:cNvPr id="7" name="Rectangle 6"/>
          <p:cNvSpPr>
            <a:spLocks noGrp="1" noChangeArrowheads="1"/>
          </p:cNvSpPr>
          <p:nvPr>
            <p:ph type="sldNum" sz="quarter" idx="12"/>
          </p:nvPr>
        </p:nvSpPr>
        <p:spPr bwMode="auto">
          <a:xfrm>
            <a:off x="6553200" y="6248400"/>
            <a:ext cx="1905000" cy="457200"/>
          </a:xfrm>
          <a:prstGeom prst="rect">
            <a:avLst/>
          </a:prstGeom>
          <a:ln>
            <a:miter lim="800000"/>
          </a:ln>
        </p:spPr>
        <p:txBody>
          <a:bodyPr vert="horz" wrap="square" lIns="91440" tIns="45720" rIns="91440" bIns="45720" numCol="1" anchor="t" anchorCtr="0" compatLnSpc="1"/>
          <a:lstStyle>
            <a:lvl1pPr algn="r" eaLnBrk="1" hangingPunct="1">
              <a:defRPr sz="1200" b="0" i="0">
                <a:latin typeface="Verdana" panose="020B0604030504040204" pitchFamily="34" charset="0"/>
              </a:defRPr>
            </a:lvl1pPr>
          </a:lstStyle>
          <a:p>
            <a:pPr>
              <a:defRPr/>
            </a:pPr>
            <a:fld id="{AEFB9E9D-B4A0-4754-82A5-D6F3B5F5C043}" type="slidenum">
              <a:rPr lang="en-US" altLang="zh-CN"/>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fld id="{64793927-80C2-4A1D-A722-2DF6B0F029CE}" type="slidenum">
              <a:rPr lang="en-US" altLang="zh-CN"/>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fld id="{0DDF9C4D-452E-4A35-9FC2-4446F6F4800C}" type="slidenum">
              <a:rPr lang="en-US" altLang="zh-CN"/>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fld id="{BED4C918-4673-4FD1-9DE6-62282A0F5C38}" type="slidenum">
              <a:rPr lang="en-US" altLang="zh-CN"/>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fld id="{25F29EE8-9238-40D9-B914-CD91B7A90F54}" type="slidenum">
              <a:rPr lang="en-US" altLang="zh-CN"/>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fld id="{623D1820-A405-4A5B-8C6B-D4251DE20CED}" type="slidenum">
              <a:rPr lang="en-US" altLang="zh-CN"/>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fld id="{9450DBA7-4FBC-42A4-BED9-64859011D117}" type="slidenum">
              <a:rPr lang="en-US" altLang="zh-CN"/>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fld id="{FB17DF36-A72F-4060-B13B-AE7AA7141250}" type="slidenum">
              <a:rPr lang="en-US" altLang="zh-CN"/>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fld id="{BBE82323-E455-47E7-A754-0A63A55F216F}" type="slidenum">
              <a:rPr lang="en-US" altLang="zh-CN"/>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fld id="{D433F731-DA8A-4C5D-B067-63C1C1E82C0F}" type="slidenum">
              <a:rPr lang="en-US" altLang="zh-CN"/>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fld id="{18D2653D-44F1-4EAA-B6BF-DA10394E2549}" type="slidenum">
              <a:rPr lang="en-US" altLang="zh-CN"/>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391173" name="Rectangle 5"/>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defRPr sz="1200" b="0" i="0">
                <a:latin typeface="Verdana" panose="020B0604030504040204" pitchFamily="34" charset="0"/>
              </a:defRPr>
            </a:lvl1pPr>
          </a:lstStyle>
          <a:p>
            <a:pPr>
              <a:defRPr/>
            </a:pPr>
            <a:endParaRPr lang="en-US" altLang="zh-CN"/>
          </a:p>
        </p:txBody>
      </p:sp>
      <p:sp>
        <p:nvSpPr>
          <p:cNvPr id="391174" name="Rectangle 6"/>
          <p:cNvSpPr>
            <a:spLocks noGrp="1" noChangeArrowheads="1"/>
          </p:cNvSpPr>
          <p:nvPr>
            <p:ph type="ftr" sz="quarter" idx="3"/>
          </p:nvPr>
        </p:nvSpPr>
        <p:spPr bwMode="auto">
          <a:xfrm>
            <a:off x="7191375" y="6381750"/>
            <a:ext cx="1952625"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i="0">
                <a:latin typeface="Verdana" panose="020B0604030504040204" pitchFamily="34" charset="0"/>
              </a:defRPr>
            </a:lvl1pPr>
          </a:lstStyle>
          <a:p>
            <a:pPr>
              <a:defRPr/>
            </a:pPr>
            <a:fld id="{790B65A0-2926-4C69-8321-067D3A66B6DD}"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880"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605"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4180"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4230" indent="-398780"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4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6pPr>
      <a:lvl7pPr marL="30086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7pPr>
      <a:lvl8pPr marL="34658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8pPr>
      <a:lvl9pPr marL="39230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tags" Target="../tags/tag9.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6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7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8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701675" y="1564680"/>
            <a:ext cx="7772400" cy="1323975"/>
          </a:xfrm>
        </p:spPr>
        <p:txBody>
          <a:bodyPr/>
          <a:lstStyle/>
          <a:p>
            <a:pPr eaLnBrk="1" hangingPunct="1"/>
            <a:r>
              <a:rPr lang="en-US" altLang="zh-CN" sz="6600" dirty="0"/>
              <a:t>Python</a:t>
            </a:r>
            <a:r>
              <a:rPr lang="zh-CN" altLang="en-US" sz="6600" dirty="0"/>
              <a:t>程序设计</a:t>
            </a:r>
            <a:endParaRPr lang="en-US" altLang="zh-CN" sz="4000" dirty="0"/>
          </a:p>
        </p:txBody>
      </p:sp>
      <p:sp>
        <p:nvSpPr>
          <p:cNvPr id="2" name="副标题 1"/>
          <p:cNvSpPr>
            <a:spLocks noGrp="1"/>
          </p:cNvSpPr>
          <p:nvPr>
            <p:ph type="subTitle" idx="1"/>
          </p:nvPr>
        </p:nvSpPr>
        <p:spPr/>
        <p:txBody>
          <a:bodyPr/>
          <a:lstStyle/>
          <a:p>
            <a:pPr>
              <a:defRPr/>
            </a:pPr>
            <a:r>
              <a:rPr lang="zh-CN" altLang="en-US" sz="4000" dirty="0">
                <a:solidFill>
                  <a:schemeClr val="tx2"/>
                </a:solidFill>
                <a:latin typeface="+mj-lt"/>
                <a:ea typeface="+mj-ea"/>
                <a:cs typeface="+mj-cs"/>
              </a:rPr>
              <a:t>第</a:t>
            </a:r>
            <a:r>
              <a:rPr lang="en-US" altLang="zh-CN" sz="4000" dirty="0">
                <a:solidFill>
                  <a:schemeClr val="tx2"/>
                </a:solidFill>
                <a:latin typeface="+mj-lt"/>
                <a:ea typeface="+mj-ea"/>
                <a:cs typeface="+mj-cs"/>
              </a:rPr>
              <a:t>5</a:t>
            </a:r>
            <a:r>
              <a:rPr lang="zh-CN" altLang="en-US" sz="4000" dirty="0">
                <a:solidFill>
                  <a:schemeClr val="tx2"/>
                </a:solidFill>
                <a:latin typeface="+mj-lt"/>
                <a:ea typeface="+mj-ea"/>
                <a:cs typeface="+mj-cs"/>
              </a:rPr>
              <a:t>章 </a:t>
            </a:r>
            <a:r>
              <a:rPr lang="en-US" altLang="zh-CN" sz="4000">
                <a:solidFill>
                  <a:schemeClr val="tx2"/>
                </a:solidFill>
                <a:latin typeface="+mj-lt"/>
                <a:ea typeface="+mj-ea"/>
                <a:cs typeface="+mj-cs"/>
              </a:rPr>
              <a:t>Python</a:t>
            </a:r>
            <a:r>
              <a:rPr lang="zh-CN" altLang="en-US" sz="4000" dirty="0">
                <a:solidFill>
                  <a:schemeClr val="tx2"/>
                </a:solidFill>
                <a:latin typeface="+mj-lt"/>
                <a:ea typeface="+mj-ea"/>
                <a:cs typeface="+mj-cs"/>
              </a:rPr>
              <a:t>函数</a:t>
            </a:r>
          </a:p>
        </p:txBody>
      </p:sp>
      <p:sp>
        <p:nvSpPr>
          <p:cNvPr id="3" name="Text Box 10"/>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anose="02010600030101010101" pitchFamily="2" charset="-122"/>
              </a:rPr>
              <a:t>深圳大学计算机与软件学院</a:t>
            </a:r>
            <a:endParaRPr lang="zh-CN" altLang="en-US" sz="3200" i="0" dirty="0">
              <a:solidFill>
                <a:srgbClr val="808080"/>
              </a:solidFill>
              <a:latin typeface="华文行楷" panose="02010800040101010101" pitchFamily="2" charset="-122"/>
              <a:ea typeface="华文行楷"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66738" y="1341439"/>
            <a:ext cx="8469758" cy="769441"/>
          </a:xfrm>
        </p:spPr>
        <p:txBody>
          <a:bodyPr>
            <a:normAutofit/>
          </a:bodyPr>
          <a:lstStyle/>
          <a:p>
            <a:pPr marL="0" indent="0">
              <a:lnSpc>
                <a:spcPct val="150000"/>
              </a:lnSpc>
              <a:buNone/>
            </a:pPr>
            <a:r>
              <a:rPr lang="zh-CN" altLang="en-US" dirty="0">
                <a:solidFill>
                  <a:srgbClr val="FF0000"/>
                </a:solidFill>
                <a:latin typeface="+mn-ea"/>
              </a:rPr>
              <a:t>例：</a:t>
            </a:r>
            <a:r>
              <a:rPr lang="en-US" altLang="zh-CN" dirty="0">
                <a:latin typeface="+mn-ea"/>
              </a:rPr>
              <a:t>         </a:t>
            </a:r>
            <a:endParaRPr lang="zh-CN" altLang="en-US" dirty="0"/>
          </a:p>
        </p:txBody>
      </p:sp>
      <p:sp>
        <p:nvSpPr>
          <p:cNvPr id="5" name="文本框 4"/>
          <p:cNvSpPr txBox="1"/>
          <p:nvPr/>
        </p:nvSpPr>
        <p:spPr>
          <a:xfrm>
            <a:off x="1547664" y="270049"/>
            <a:ext cx="57711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i="0" dirty="0">
                <a:solidFill>
                  <a:schemeClr val="tx2"/>
                </a:solidFill>
                <a:latin typeface="Tahoma" panose="020B0604030504040204" pitchFamily="34" charset="0"/>
                <a:ea typeface="隶书" panose="02010509060101010101" pitchFamily="49" charset="-122"/>
                <a:cs typeface="+mn-cs"/>
                <a:sym typeface="+mn-lt"/>
              </a:rPr>
              <a:t>5.1 </a:t>
            </a:r>
            <a:r>
              <a:rPr lang="zh-CN" altLang="en-US" sz="4400" i="0" dirty="0">
                <a:solidFill>
                  <a:schemeClr val="tx2"/>
                </a:solidFill>
                <a:latin typeface="Tahoma" panose="020B0604030504040204" pitchFamily="34" charset="0"/>
                <a:ea typeface="隶书" panose="02010509060101010101" pitchFamily="49" charset="-122"/>
                <a:cs typeface="+mn-cs"/>
                <a:sym typeface="+mn-lt"/>
              </a:rPr>
              <a:t>函数的定义和调用</a:t>
            </a:r>
          </a:p>
        </p:txBody>
      </p:sp>
      <p:pic>
        <p:nvPicPr>
          <p:cNvPr id="9" name="图片 8"/>
          <p:cNvPicPr>
            <a:picLocks noChangeAspect="1"/>
          </p:cNvPicPr>
          <p:nvPr/>
        </p:nvPicPr>
        <p:blipFill>
          <a:blip r:embed="rId2"/>
          <a:stretch>
            <a:fillRect/>
          </a:stretch>
        </p:blipFill>
        <p:spPr>
          <a:xfrm>
            <a:off x="1328625" y="4653135"/>
            <a:ext cx="4493538" cy="1934815"/>
          </a:xfrm>
          <a:prstGeom prst="rect">
            <a:avLst/>
          </a:prstGeom>
        </p:spPr>
      </p:pic>
      <p:sp>
        <p:nvSpPr>
          <p:cNvPr id="11" name="Rectangle 4"/>
          <p:cNvSpPr>
            <a:spLocks noChangeArrowheads="1"/>
          </p:cNvSpPr>
          <p:nvPr/>
        </p:nvSpPr>
        <p:spPr bwMode="auto">
          <a:xfrm>
            <a:off x="1328625" y="1484784"/>
            <a:ext cx="9520555"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0033B3"/>
                </a:solidFill>
                <a:effectLst/>
                <a:latin typeface="+mn-ea"/>
                <a:ea typeface="+mn-ea"/>
              </a:rPr>
              <a:t>def </a:t>
            </a:r>
            <a:r>
              <a:rPr kumimoji="0" lang="zh-CN" altLang="zh-CN" sz="2800" b="0" i="0" u="none" strike="noStrike" cap="none" normalizeH="0" baseline="0" dirty="0">
                <a:ln>
                  <a:noFill/>
                </a:ln>
                <a:solidFill>
                  <a:srgbClr val="00627A"/>
                </a:solidFill>
                <a:effectLst/>
                <a:latin typeface="+mn-ea"/>
                <a:ea typeface="+mn-ea"/>
              </a:rPr>
              <a:t>fun</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067D17"/>
                </a:solidFill>
                <a:effectLst/>
                <a:latin typeface="+mn-ea"/>
                <a:ea typeface="+mn-ea"/>
              </a:rPr>
              <a:t>"menu"</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(fun())  </a:t>
            </a:r>
            <a:r>
              <a:rPr kumimoji="0" lang="zh-CN" altLang="zh-CN" sz="2800" b="0" i="1" u="none" strike="noStrike" cap="none" normalizeH="0" baseline="0" dirty="0">
                <a:ln>
                  <a:noFill/>
                </a:ln>
                <a:solidFill>
                  <a:srgbClr val="8C8C8C"/>
                </a:solidFill>
                <a:effectLst/>
                <a:latin typeface="+mn-ea"/>
                <a:ea typeface="+mn-ea"/>
              </a:rPr>
              <a:t># 调用fun,输出fun的返回值</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000080"/>
                </a:solidFill>
                <a:effectLst/>
                <a:latin typeface="+mn-ea"/>
                <a:ea typeface="+mn-ea"/>
              </a:rPr>
              <a:t>type</a:t>
            </a:r>
            <a:r>
              <a:rPr kumimoji="0" lang="zh-CN" altLang="zh-CN" sz="2800" b="0" i="0" u="none" strike="noStrike" cap="none" normalizeH="0" baseline="0" dirty="0">
                <a:ln>
                  <a:noFill/>
                </a:ln>
                <a:solidFill>
                  <a:srgbClr val="080808"/>
                </a:solidFill>
                <a:effectLst/>
                <a:latin typeface="+mn-ea"/>
                <a:ea typeface="+mn-ea"/>
              </a:rPr>
              <a:t>(fun),</a:t>
            </a:r>
            <a:r>
              <a:rPr kumimoji="0" lang="zh-CN" altLang="zh-CN" sz="2800" b="0" i="0" u="none" strike="noStrike" cap="none" normalizeH="0" baseline="0" dirty="0">
                <a:ln>
                  <a:noFill/>
                </a:ln>
                <a:solidFill>
                  <a:srgbClr val="000080"/>
                </a:solidFill>
                <a:effectLst/>
                <a:latin typeface="+mn-ea"/>
                <a:ea typeface="+mn-ea"/>
              </a:rPr>
              <a:t>id</a:t>
            </a:r>
            <a:r>
              <a:rPr kumimoji="0" lang="zh-CN" altLang="zh-CN" sz="2800" b="0" i="0" u="none" strike="noStrike" cap="none" normalizeH="0" baseline="0" dirty="0">
                <a:ln>
                  <a:noFill/>
                </a:ln>
                <a:solidFill>
                  <a:srgbClr val="080808"/>
                </a:solidFill>
                <a:effectLst/>
                <a:latin typeface="+mn-ea"/>
                <a:ea typeface="+mn-ea"/>
              </a:rPr>
              <a:t>(fun))   </a:t>
            </a:r>
            <a:r>
              <a:rPr kumimoji="0" lang="zh-CN" altLang="zh-CN" sz="2800" b="0" i="1" u="none" strike="noStrike" cap="none" normalizeH="0" baseline="0" dirty="0">
                <a:ln>
                  <a:noFill/>
                </a:ln>
                <a:solidFill>
                  <a:srgbClr val="8C8C8C"/>
                </a:solidFill>
                <a:effectLst/>
                <a:latin typeface="+mn-ea"/>
                <a:ea typeface="+mn-ea"/>
              </a:rPr>
              <a:t># 输出fun类型，唯一标识符</a:t>
            </a:r>
            <a:endParaRPr kumimoji="0" lang="zh-CN" altLang="zh-CN" sz="2800" b="0" i="0" u="none" strike="noStrike" cap="none" normalizeH="0" baseline="0" dirty="0">
              <a:ln>
                <a:noFill/>
              </a:ln>
              <a:solidFill>
                <a:schemeClr val="tx1"/>
              </a:solidFill>
              <a:effectLst/>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4400" b="1" kern="1200" dirty="0">
                <a:latin typeface="Tahoma" panose="020B0604030504040204" pitchFamily="34" charset="0"/>
                <a:ea typeface="隶书" panose="02010509060101010101" pitchFamily="49" charset="-122"/>
                <a:cs typeface="+mn-cs"/>
              </a:rPr>
              <a:t>异常处理</a:t>
            </a:r>
            <a:endParaRPr lang="zh-CN" altLang="en-US" sz="4400" b="1" kern="1200" dirty="0">
              <a:latin typeface="Tahoma" panose="020B0604030504040204" pitchFamily="34" charset="0"/>
              <a:ea typeface="隶书" panose="02010509060101010101" pitchFamily="49" charset="-122"/>
              <a:cs typeface="+mn-cs"/>
            </a:endParaRPr>
          </a:p>
        </p:txBody>
      </p:sp>
      <p:sp>
        <p:nvSpPr>
          <p:cNvPr id="3" name="内容占位符 2"/>
          <p:cNvSpPr>
            <a:spLocks noGrp="1"/>
          </p:cNvSpPr>
          <p:nvPr>
            <p:ph idx="1"/>
          </p:nvPr>
        </p:nvSpPr>
        <p:spPr>
          <a:xfrm>
            <a:off x="571500" y="1268760"/>
            <a:ext cx="8001000" cy="5759970"/>
          </a:xfrm>
        </p:spPr>
        <p:txBody>
          <a:bodyPr>
            <a:normAutofit fontScale="77500" lnSpcReduction="20000"/>
          </a:bodyPr>
          <a:lstStyle/>
          <a:p>
            <a:r>
              <a:rPr lang="zh-CN" altLang="en-US" sz="3600" dirty="0"/>
              <a:t>语法</a:t>
            </a:r>
            <a:endParaRPr lang="en-US" altLang="zh-CN" sz="3600" dirty="0"/>
          </a:p>
          <a:p>
            <a:pPr marL="335915" lvl="1" indent="0">
              <a:buNone/>
            </a:pPr>
            <a:r>
              <a:rPr lang="en-US" altLang="zh-CN" sz="3600" dirty="0">
                <a:solidFill>
                  <a:schemeClr val="tx1"/>
                </a:solidFill>
              </a:rPr>
              <a:t>try:</a:t>
            </a:r>
            <a:endParaRPr lang="zh-CN" altLang="zh-CN" sz="3600" dirty="0">
              <a:solidFill>
                <a:schemeClr val="tx1"/>
              </a:solidFill>
            </a:endParaRPr>
          </a:p>
          <a:p>
            <a:pPr marL="335915" lvl="1" indent="0">
              <a:buNone/>
            </a:pPr>
            <a:r>
              <a:rPr lang="en-US" altLang="zh-CN" sz="3600" dirty="0">
                <a:solidFill>
                  <a:schemeClr val="tx1"/>
                </a:solidFill>
              </a:rPr>
              <a:t>     </a:t>
            </a:r>
            <a:r>
              <a:rPr lang="zh-CN" altLang="zh-CN" sz="3600" dirty="0">
                <a:solidFill>
                  <a:schemeClr val="tx1"/>
                </a:solidFill>
              </a:rPr>
              <a:t>语句块</a:t>
            </a:r>
            <a:r>
              <a:rPr lang="en-US" altLang="zh-CN" sz="3600" dirty="0">
                <a:solidFill>
                  <a:schemeClr val="tx1"/>
                </a:solidFill>
              </a:rPr>
              <a:t>1</a:t>
            </a:r>
            <a:endParaRPr lang="zh-CN" altLang="zh-CN" sz="3600" dirty="0">
              <a:solidFill>
                <a:schemeClr val="tx1"/>
              </a:solidFill>
            </a:endParaRPr>
          </a:p>
          <a:p>
            <a:pPr marL="335915" lvl="1" indent="0">
              <a:buNone/>
            </a:pPr>
            <a:r>
              <a:rPr lang="en-US" altLang="zh-CN" sz="3600" dirty="0">
                <a:solidFill>
                  <a:schemeClr val="tx1"/>
                </a:solidFill>
              </a:rPr>
              <a:t>except </a:t>
            </a:r>
            <a:r>
              <a:rPr lang="zh-CN" altLang="zh-CN" sz="3600" dirty="0">
                <a:solidFill>
                  <a:schemeClr val="tx1"/>
                </a:solidFill>
              </a:rPr>
              <a:t>异常类型</a:t>
            </a:r>
            <a:r>
              <a:rPr lang="en-US" altLang="zh-CN" sz="3600" dirty="0">
                <a:solidFill>
                  <a:schemeClr val="tx1"/>
                </a:solidFill>
              </a:rPr>
              <a:t>1:</a:t>
            </a:r>
            <a:endParaRPr lang="zh-CN" altLang="zh-CN" sz="3600" dirty="0">
              <a:solidFill>
                <a:schemeClr val="tx1"/>
              </a:solidFill>
            </a:endParaRPr>
          </a:p>
          <a:p>
            <a:pPr marL="335915" lvl="1" indent="0">
              <a:buNone/>
            </a:pPr>
            <a:r>
              <a:rPr lang="en-US" altLang="zh-CN" sz="3600" dirty="0">
                <a:solidFill>
                  <a:schemeClr val="tx1"/>
                </a:solidFill>
              </a:rPr>
              <a:t>     </a:t>
            </a:r>
            <a:r>
              <a:rPr lang="zh-CN" altLang="zh-CN" sz="3600" dirty="0">
                <a:solidFill>
                  <a:schemeClr val="tx1"/>
                </a:solidFill>
              </a:rPr>
              <a:t>语句块</a:t>
            </a:r>
            <a:r>
              <a:rPr lang="en-US" altLang="zh-CN" sz="3600" dirty="0">
                <a:solidFill>
                  <a:schemeClr val="tx1"/>
                </a:solidFill>
              </a:rPr>
              <a:t>2</a:t>
            </a:r>
            <a:endParaRPr lang="zh-CN" altLang="zh-CN" sz="3600" dirty="0">
              <a:solidFill>
                <a:schemeClr val="tx1"/>
              </a:solidFill>
            </a:endParaRPr>
          </a:p>
          <a:p>
            <a:pPr marL="335915" lvl="1" indent="0">
              <a:buNone/>
            </a:pPr>
            <a:r>
              <a:rPr lang="en-US" altLang="zh-CN" sz="3600" dirty="0">
                <a:solidFill>
                  <a:schemeClr val="tx1"/>
                </a:solidFill>
              </a:rPr>
              <a:t>…</a:t>
            </a:r>
            <a:endParaRPr lang="zh-CN" altLang="zh-CN" sz="3600" dirty="0">
              <a:solidFill>
                <a:schemeClr val="tx1"/>
              </a:solidFill>
            </a:endParaRPr>
          </a:p>
          <a:p>
            <a:pPr marL="335915" lvl="1" indent="0">
              <a:buNone/>
            </a:pPr>
            <a:r>
              <a:rPr lang="en-US" altLang="zh-CN" sz="3600" dirty="0">
                <a:solidFill>
                  <a:schemeClr val="tx1"/>
                </a:solidFill>
              </a:rPr>
              <a:t>except </a:t>
            </a:r>
            <a:r>
              <a:rPr lang="zh-CN" altLang="zh-CN" sz="3600" dirty="0">
                <a:solidFill>
                  <a:schemeClr val="tx1"/>
                </a:solidFill>
              </a:rPr>
              <a:t>异常类型</a:t>
            </a:r>
            <a:r>
              <a:rPr lang="en-US" altLang="zh-CN" sz="3600" dirty="0">
                <a:solidFill>
                  <a:schemeClr val="tx1"/>
                </a:solidFill>
              </a:rPr>
              <a:t>N:</a:t>
            </a:r>
            <a:endParaRPr lang="zh-CN" altLang="zh-CN" sz="3600" dirty="0">
              <a:solidFill>
                <a:schemeClr val="tx1"/>
              </a:solidFill>
            </a:endParaRPr>
          </a:p>
          <a:p>
            <a:pPr marL="335915" lvl="1" indent="0">
              <a:buNone/>
            </a:pPr>
            <a:r>
              <a:rPr lang="en-US" altLang="zh-CN" sz="3600" dirty="0">
                <a:solidFill>
                  <a:schemeClr val="tx1"/>
                </a:solidFill>
              </a:rPr>
              <a:t>     </a:t>
            </a:r>
            <a:r>
              <a:rPr lang="zh-CN" altLang="zh-CN" sz="3600" dirty="0">
                <a:solidFill>
                  <a:schemeClr val="tx1"/>
                </a:solidFill>
              </a:rPr>
              <a:t>语句块</a:t>
            </a:r>
            <a:r>
              <a:rPr lang="en-US" altLang="zh-CN" sz="3600" dirty="0">
                <a:solidFill>
                  <a:schemeClr val="tx1"/>
                </a:solidFill>
              </a:rPr>
              <a:t>N+1</a:t>
            </a:r>
            <a:endParaRPr lang="zh-CN" altLang="zh-CN" sz="3600" dirty="0">
              <a:solidFill>
                <a:schemeClr val="tx1"/>
              </a:solidFill>
            </a:endParaRPr>
          </a:p>
          <a:p>
            <a:pPr marL="335915" lvl="1" indent="0">
              <a:buNone/>
            </a:pPr>
            <a:r>
              <a:rPr lang="en-US" altLang="zh-CN" sz="3600" dirty="0">
                <a:solidFill>
                  <a:schemeClr val="tx1"/>
                </a:solidFill>
              </a:rPr>
              <a:t>except:</a:t>
            </a:r>
            <a:endParaRPr lang="zh-CN" altLang="zh-CN" sz="3600" dirty="0">
              <a:solidFill>
                <a:schemeClr val="tx1"/>
              </a:solidFill>
            </a:endParaRPr>
          </a:p>
          <a:p>
            <a:pPr marL="335915" lvl="1" indent="0">
              <a:buNone/>
            </a:pPr>
            <a:r>
              <a:rPr lang="en-US" altLang="zh-CN" sz="3600" dirty="0">
                <a:solidFill>
                  <a:schemeClr val="tx1"/>
                </a:solidFill>
              </a:rPr>
              <a:t>     </a:t>
            </a:r>
            <a:r>
              <a:rPr lang="zh-CN" altLang="zh-CN" sz="3600" dirty="0">
                <a:solidFill>
                  <a:schemeClr val="tx1"/>
                </a:solidFill>
              </a:rPr>
              <a:t>语句块</a:t>
            </a:r>
            <a:r>
              <a:rPr lang="en-US" altLang="zh-CN" sz="3600" dirty="0">
                <a:solidFill>
                  <a:schemeClr val="tx1"/>
                </a:solidFill>
              </a:rPr>
              <a:t>N+2</a:t>
            </a:r>
            <a:endParaRPr lang="zh-CN" altLang="zh-CN" sz="3600" dirty="0">
              <a:solidFill>
                <a:schemeClr val="tx1"/>
              </a:solidFill>
            </a:endParaRPr>
          </a:p>
          <a:p>
            <a:pPr marL="335915" lvl="1" indent="0">
              <a:buNone/>
            </a:pPr>
            <a:r>
              <a:rPr lang="en-US" altLang="zh-CN" sz="3600" dirty="0">
                <a:solidFill>
                  <a:schemeClr val="tx1"/>
                </a:solidFill>
              </a:rPr>
              <a:t>else:</a:t>
            </a:r>
            <a:endParaRPr lang="zh-CN" altLang="zh-CN" sz="3600" dirty="0">
              <a:solidFill>
                <a:schemeClr val="tx1"/>
              </a:solidFill>
            </a:endParaRPr>
          </a:p>
          <a:p>
            <a:pPr marL="335915" lvl="1" indent="0">
              <a:buNone/>
            </a:pPr>
            <a:r>
              <a:rPr lang="en-US" altLang="zh-CN" sz="3600" dirty="0">
                <a:solidFill>
                  <a:schemeClr val="tx1"/>
                </a:solidFill>
              </a:rPr>
              <a:t>     </a:t>
            </a:r>
            <a:r>
              <a:rPr lang="zh-CN" altLang="zh-CN" sz="3600" dirty="0">
                <a:solidFill>
                  <a:schemeClr val="tx1"/>
                </a:solidFill>
              </a:rPr>
              <a:t>语句块</a:t>
            </a:r>
            <a:r>
              <a:rPr lang="en-US" altLang="zh-CN" sz="3600" dirty="0">
                <a:solidFill>
                  <a:schemeClr val="tx1"/>
                </a:solidFill>
              </a:rPr>
              <a:t>N+3</a:t>
            </a:r>
            <a:endParaRPr lang="zh-CN" altLang="zh-CN" sz="3600" dirty="0">
              <a:solidFill>
                <a:schemeClr val="tx1"/>
              </a:solidFill>
            </a:endParaRPr>
          </a:p>
          <a:p>
            <a:pPr marL="335915" lvl="1" indent="0">
              <a:buNone/>
            </a:pPr>
            <a:r>
              <a:rPr lang="en-US" altLang="zh-CN" sz="3600" dirty="0">
                <a:solidFill>
                  <a:schemeClr val="tx1"/>
                </a:solidFill>
              </a:rPr>
              <a:t>finally:</a:t>
            </a:r>
            <a:endParaRPr lang="zh-CN" altLang="zh-CN" sz="3600" dirty="0">
              <a:solidFill>
                <a:schemeClr val="tx1"/>
              </a:solidFill>
            </a:endParaRPr>
          </a:p>
          <a:p>
            <a:pPr marL="335915" lvl="1" indent="0">
              <a:buNone/>
            </a:pPr>
            <a:r>
              <a:rPr lang="en-US" altLang="zh-CN" sz="3600" dirty="0">
                <a:solidFill>
                  <a:schemeClr val="tx1"/>
                </a:solidFill>
              </a:rPr>
              <a:t>    </a:t>
            </a:r>
            <a:r>
              <a:rPr lang="zh-CN" altLang="zh-CN" sz="3600" dirty="0">
                <a:solidFill>
                  <a:schemeClr val="tx1"/>
                </a:solidFill>
              </a:rPr>
              <a:t>语句块</a:t>
            </a:r>
            <a:r>
              <a:rPr lang="en-US" altLang="zh-CN" sz="3600" dirty="0">
                <a:solidFill>
                  <a:schemeClr val="tx1"/>
                </a:solidFill>
              </a:rPr>
              <a:t>N+4  </a:t>
            </a:r>
            <a:endParaRPr lang="zh-CN" altLang="zh-CN" sz="3600" dirty="0">
              <a:solidFill>
                <a:schemeClr val="tx1"/>
              </a:solidFill>
            </a:endParaRPr>
          </a:p>
          <a:p>
            <a:endParaRPr lang="zh-CN" altLang="en-US" dirty="0"/>
          </a:p>
        </p:txBody>
      </p:sp>
      <p:sp>
        <p:nvSpPr>
          <p:cNvPr id="5" name="灯片编号占位符 4"/>
          <p:cNvSpPr>
            <a:spLocks noGrp="1"/>
          </p:cNvSpPr>
          <p:nvPr>
            <p:ph type="sldNum" sz="quarter" idx="12"/>
          </p:nvPr>
        </p:nvSpPr>
        <p:spPr>
          <a:xfrm>
            <a:off x="10871199" y="642206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100</a:t>
            </a:fld>
            <a:endParaRPr lang="en-US" altLang="zh-CN"/>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4400" b="1" kern="1200" dirty="0">
                <a:latin typeface="Tahoma" panose="020B0604030504040204" pitchFamily="34" charset="0"/>
                <a:ea typeface="隶书" panose="02010509060101010101" pitchFamily="49" charset="-122"/>
                <a:cs typeface="+mn-cs"/>
              </a:rPr>
              <a:t>异常处理</a:t>
            </a:r>
            <a:endParaRPr lang="zh-CN" altLang="en-US" sz="4400" b="1" kern="1200" dirty="0">
              <a:latin typeface="Tahoma" panose="020B0604030504040204" pitchFamily="34" charset="0"/>
              <a:ea typeface="隶书" panose="02010509060101010101" pitchFamily="49" charset="-122"/>
              <a:cs typeface="+mn-cs"/>
            </a:endParaRPr>
          </a:p>
        </p:txBody>
      </p:sp>
      <p:sp>
        <p:nvSpPr>
          <p:cNvPr id="3" name="内容占位符 2"/>
          <p:cNvSpPr>
            <a:spLocks noGrp="1"/>
          </p:cNvSpPr>
          <p:nvPr>
            <p:ph idx="1"/>
          </p:nvPr>
        </p:nvSpPr>
        <p:spPr>
          <a:xfrm>
            <a:off x="574675" y="1268760"/>
            <a:ext cx="8469758" cy="6048002"/>
          </a:xfrm>
        </p:spPr>
        <p:txBody>
          <a:bodyPr>
            <a:normAutofit/>
          </a:bodyPr>
          <a:lstStyle/>
          <a:p>
            <a:r>
              <a:rPr lang="zh-CN" altLang="en-US" dirty="0"/>
              <a:t>语义</a:t>
            </a:r>
            <a:endParaRPr lang="en-US" altLang="zh-CN" dirty="0"/>
          </a:p>
          <a:p>
            <a:pPr marL="895350" lvl="1" indent="-457200">
              <a:buFont typeface="Wingdings" panose="05000000000000000000" pitchFamily="2" charset="2"/>
              <a:buChar char="ü"/>
            </a:pPr>
            <a:r>
              <a:rPr lang="zh-CN" altLang="en-US" sz="2800" dirty="0">
                <a:solidFill>
                  <a:schemeClr val="tx1"/>
                </a:solidFill>
                <a:latin typeface="+mn-ea"/>
              </a:rPr>
              <a:t>执行语句块</a:t>
            </a:r>
            <a:r>
              <a:rPr lang="en-US" altLang="zh-CN" sz="2800" dirty="0">
                <a:solidFill>
                  <a:schemeClr val="tx1"/>
                </a:solidFill>
                <a:latin typeface="+mn-ea"/>
              </a:rPr>
              <a:t>1</a:t>
            </a:r>
            <a:r>
              <a:rPr lang="zh-CN" altLang="en-US" sz="2800" dirty="0">
                <a:solidFill>
                  <a:schemeClr val="tx1"/>
                </a:solidFill>
                <a:latin typeface="+mn-ea"/>
              </a:rPr>
              <a:t>，如果发生异常，中止程序运行，跳转到所对应的异常处理块中执行。</a:t>
            </a:r>
            <a:endParaRPr lang="en-US" altLang="zh-CN" sz="2800" dirty="0">
              <a:solidFill>
                <a:schemeClr val="tx1"/>
              </a:solidFill>
              <a:latin typeface="+mn-ea"/>
            </a:endParaRPr>
          </a:p>
          <a:p>
            <a:pPr lvl="1">
              <a:buFont typeface="Wingdings" panose="05000000000000000000" pitchFamily="2" charset="2"/>
              <a:buChar char="ü"/>
            </a:pPr>
            <a:r>
              <a:rPr lang="zh-CN" altLang="en-US" sz="2800" dirty="0">
                <a:solidFill>
                  <a:schemeClr val="tx1"/>
                </a:solidFill>
                <a:latin typeface="+mn-ea"/>
              </a:rPr>
              <a:t>在“</a:t>
            </a:r>
            <a:r>
              <a:rPr lang="en-US" altLang="zh-CN" sz="2800" dirty="0">
                <a:solidFill>
                  <a:schemeClr val="tx1"/>
                </a:solidFill>
                <a:latin typeface="+mn-ea"/>
              </a:rPr>
              <a:t>except </a:t>
            </a:r>
            <a:r>
              <a:rPr lang="zh-CN" altLang="en-US" sz="2800" dirty="0">
                <a:solidFill>
                  <a:schemeClr val="tx1"/>
                </a:solidFill>
                <a:latin typeface="+mn-ea"/>
              </a:rPr>
              <a:t>异常类型 ”语句中如果能找到对应的异常类型，执行后面的语句块。</a:t>
            </a:r>
            <a:endParaRPr lang="en-US" altLang="zh-CN" sz="2800" dirty="0">
              <a:solidFill>
                <a:schemeClr val="tx1"/>
              </a:solidFill>
              <a:latin typeface="+mn-ea"/>
            </a:endParaRPr>
          </a:p>
          <a:p>
            <a:pPr lvl="1">
              <a:buFont typeface="Wingdings" panose="05000000000000000000" pitchFamily="2" charset="2"/>
              <a:buChar char="ü"/>
            </a:pPr>
            <a:r>
              <a:rPr lang="zh-CN" altLang="en-US" sz="2800" dirty="0">
                <a:solidFill>
                  <a:schemeClr val="tx1"/>
                </a:solidFill>
                <a:latin typeface="+mn-ea"/>
              </a:rPr>
              <a:t>如果找不到，则执行“</a:t>
            </a:r>
            <a:r>
              <a:rPr lang="en-US" altLang="zh-CN" sz="2800" dirty="0">
                <a:solidFill>
                  <a:schemeClr val="tx1"/>
                </a:solidFill>
                <a:latin typeface="+mn-ea"/>
              </a:rPr>
              <a:t>except</a:t>
            </a:r>
            <a:r>
              <a:rPr lang="zh-CN" altLang="en-US" sz="2800" dirty="0">
                <a:solidFill>
                  <a:schemeClr val="tx1"/>
                </a:solidFill>
                <a:latin typeface="+mn-ea"/>
              </a:rPr>
              <a:t>”后面的语句块</a:t>
            </a:r>
            <a:r>
              <a:rPr lang="en-US" altLang="zh-CN" sz="2800" dirty="0">
                <a:solidFill>
                  <a:schemeClr val="tx1"/>
                </a:solidFill>
                <a:latin typeface="+mn-ea"/>
              </a:rPr>
              <a:t>N+2</a:t>
            </a:r>
            <a:r>
              <a:rPr lang="zh-CN" altLang="en-US" sz="2800" dirty="0">
                <a:solidFill>
                  <a:schemeClr val="tx1"/>
                </a:solidFill>
                <a:latin typeface="+mn-ea"/>
              </a:rPr>
              <a:t>。</a:t>
            </a:r>
            <a:endParaRPr lang="en-US" altLang="zh-CN" sz="2800" dirty="0">
              <a:solidFill>
                <a:schemeClr val="tx1"/>
              </a:solidFill>
              <a:latin typeface="+mn-ea"/>
            </a:endParaRPr>
          </a:p>
          <a:p>
            <a:pPr lvl="1">
              <a:buFont typeface="Wingdings" panose="05000000000000000000" pitchFamily="2" charset="2"/>
              <a:buChar char="ü"/>
            </a:pPr>
            <a:r>
              <a:rPr lang="zh-CN" altLang="en-US" sz="2800" dirty="0">
                <a:solidFill>
                  <a:schemeClr val="tx1"/>
                </a:solidFill>
                <a:latin typeface="+mn-ea"/>
              </a:rPr>
              <a:t>如果程序正常执行没有发生异常，则继续执行</a:t>
            </a:r>
            <a:r>
              <a:rPr lang="en-US" altLang="zh-CN" sz="2800" dirty="0">
                <a:solidFill>
                  <a:schemeClr val="tx1"/>
                </a:solidFill>
                <a:latin typeface="+mn-ea"/>
              </a:rPr>
              <a:t>else</a:t>
            </a:r>
            <a:r>
              <a:rPr lang="zh-CN" altLang="en-US" sz="2800" dirty="0">
                <a:solidFill>
                  <a:schemeClr val="tx1"/>
                </a:solidFill>
                <a:latin typeface="+mn-ea"/>
              </a:rPr>
              <a:t>后的语句块</a:t>
            </a:r>
            <a:r>
              <a:rPr lang="en-US" altLang="zh-CN" sz="2800" dirty="0">
                <a:solidFill>
                  <a:schemeClr val="tx1"/>
                </a:solidFill>
                <a:latin typeface="+mn-ea"/>
              </a:rPr>
              <a:t>N+3</a:t>
            </a:r>
            <a:r>
              <a:rPr lang="zh-CN" altLang="en-US" sz="2800" dirty="0">
                <a:solidFill>
                  <a:schemeClr val="tx1"/>
                </a:solidFill>
                <a:latin typeface="+mn-ea"/>
              </a:rPr>
              <a:t>。</a:t>
            </a:r>
            <a:endParaRPr lang="en-US" altLang="zh-CN" sz="2800" dirty="0">
              <a:solidFill>
                <a:schemeClr val="tx1"/>
              </a:solidFill>
              <a:latin typeface="+mn-ea"/>
            </a:endParaRPr>
          </a:p>
          <a:p>
            <a:pPr lvl="1">
              <a:buFont typeface="Wingdings" panose="05000000000000000000" pitchFamily="2" charset="2"/>
              <a:buChar char="ü"/>
            </a:pPr>
            <a:r>
              <a:rPr lang="zh-CN" altLang="en-US" sz="2800" dirty="0">
                <a:solidFill>
                  <a:schemeClr val="tx1"/>
                </a:solidFill>
                <a:latin typeface="+mn-ea"/>
              </a:rPr>
              <a:t>无论异常是否发生，最后都执行</a:t>
            </a:r>
            <a:r>
              <a:rPr lang="en-US" altLang="zh-CN" sz="2800" dirty="0">
                <a:solidFill>
                  <a:schemeClr val="tx1"/>
                </a:solidFill>
                <a:latin typeface="+mn-ea"/>
              </a:rPr>
              <a:t>finally</a:t>
            </a:r>
            <a:r>
              <a:rPr lang="zh-CN" altLang="en-US" sz="2800" dirty="0">
                <a:solidFill>
                  <a:schemeClr val="tx1"/>
                </a:solidFill>
                <a:latin typeface="+mn-ea"/>
              </a:rPr>
              <a:t>后面语句块</a:t>
            </a:r>
            <a:r>
              <a:rPr lang="en-US" altLang="zh-CN" sz="2800" dirty="0">
                <a:solidFill>
                  <a:schemeClr val="tx1"/>
                </a:solidFill>
                <a:latin typeface="+mn-ea"/>
              </a:rPr>
              <a:t>N+4</a:t>
            </a:r>
            <a:r>
              <a:rPr lang="zh-CN" altLang="en-US" sz="2800" dirty="0">
                <a:solidFill>
                  <a:schemeClr val="tx1"/>
                </a:solidFill>
                <a:latin typeface="+mn-ea"/>
              </a:rPr>
              <a:t>。</a:t>
            </a:r>
          </a:p>
        </p:txBody>
      </p:sp>
      <p:sp>
        <p:nvSpPr>
          <p:cNvPr id="5" name="灯片编号占位符 4"/>
          <p:cNvSpPr>
            <a:spLocks noGrp="1"/>
          </p:cNvSpPr>
          <p:nvPr>
            <p:ph type="sldNum" sz="quarter" idx="12"/>
          </p:nvPr>
        </p:nvSpPr>
        <p:spPr>
          <a:xfrm>
            <a:off x="10871199" y="642206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101</a:t>
            </a:fld>
            <a:endParaRPr lang="en-US" altLang="zh-CN"/>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4400" b="1" kern="1200" dirty="0">
                <a:latin typeface="Tahoma" panose="020B0604030504040204" pitchFamily="34" charset="0"/>
                <a:ea typeface="隶书" panose="02010509060101010101" pitchFamily="49" charset="-122"/>
                <a:cs typeface="+mn-cs"/>
              </a:rPr>
              <a:t>异常处理</a:t>
            </a:r>
            <a:endParaRPr lang="zh-CN" altLang="en-US" sz="4400" b="1"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10871199" y="642206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102</a:t>
            </a:fld>
            <a:endParaRPr lang="en-US" altLang="zh-CN"/>
          </a:p>
        </p:txBody>
      </p:sp>
      <p:sp>
        <p:nvSpPr>
          <p:cNvPr id="8" name="内容占位符 2"/>
          <p:cNvSpPr txBox="1"/>
          <p:nvPr/>
        </p:nvSpPr>
        <p:spPr bwMode="auto">
          <a:xfrm>
            <a:off x="574675" y="1268760"/>
            <a:ext cx="846975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880"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605"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4180"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4230" indent="-398780"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4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6pPr>
            <a:lvl7pPr marL="30086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7pPr>
            <a:lvl8pPr marL="34658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8pPr>
            <a:lvl9pPr marL="39230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9pPr>
          </a:lstStyle>
          <a:p>
            <a:r>
              <a:rPr lang="en-US" altLang="zh-CN" b="0" i="0" kern="0" dirty="0"/>
              <a:t>Python</a:t>
            </a:r>
            <a:r>
              <a:rPr lang="zh-CN" altLang="en-US" b="0" i="0" kern="0" dirty="0"/>
              <a:t>常见的标准异常</a:t>
            </a:r>
            <a:endParaRPr lang="en-US" altLang="zh-CN" b="0" i="0" kern="0" dirty="0"/>
          </a:p>
        </p:txBody>
      </p:sp>
      <p:graphicFrame>
        <p:nvGraphicFramePr>
          <p:cNvPr id="10" name="表格 10"/>
          <p:cNvGraphicFramePr>
            <a:graphicFrameLocks noGrp="1"/>
          </p:cNvGraphicFramePr>
          <p:nvPr/>
        </p:nvGraphicFramePr>
        <p:xfrm>
          <a:off x="574675" y="1924427"/>
          <a:ext cx="7994650" cy="4572000"/>
        </p:xfrm>
        <a:graphic>
          <a:graphicData uri="http://schemas.openxmlformats.org/drawingml/2006/table">
            <a:tbl>
              <a:tblPr firstRow="1" bandRow="1">
                <a:tableStyleId>{21E4AEA4-8DFA-4A89-87EB-49C32662AFE0}</a:tableStyleId>
              </a:tblPr>
              <a:tblGrid>
                <a:gridCol w="3997325">
                  <a:extLst>
                    <a:ext uri="{9D8B030D-6E8A-4147-A177-3AD203B41FA5}">
                      <a16:colId xmlns:a16="http://schemas.microsoft.com/office/drawing/2014/main" val="20000"/>
                    </a:ext>
                  </a:extLst>
                </a:gridCol>
                <a:gridCol w="3997325">
                  <a:extLst>
                    <a:ext uri="{9D8B030D-6E8A-4147-A177-3AD203B41FA5}">
                      <a16:colId xmlns:a16="http://schemas.microsoft.com/office/drawing/2014/main" val="20001"/>
                    </a:ext>
                  </a:extLst>
                </a:gridCol>
              </a:tblGrid>
              <a:tr h="370840">
                <a:tc>
                  <a:txBody>
                    <a:bodyPr/>
                    <a:lstStyle/>
                    <a:p>
                      <a:pPr algn="ctr"/>
                      <a:r>
                        <a:rPr lang="zh-CN" altLang="en-US" sz="2800" dirty="0"/>
                        <a:t>异常名称</a:t>
                      </a:r>
                    </a:p>
                  </a:txBody>
                  <a:tcPr/>
                </a:tc>
                <a:tc>
                  <a:txBody>
                    <a:bodyPr/>
                    <a:lstStyle/>
                    <a:p>
                      <a:pPr algn="ctr"/>
                      <a:r>
                        <a:rPr lang="zh-CN" altLang="en-US" sz="2800" dirty="0"/>
                        <a:t>描述</a:t>
                      </a:r>
                    </a:p>
                  </a:txBody>
                  <a:tcPr/>
                </a:tc>
                <a:extLst>
                  <a:ext uri="{0D108BD9-81ED-4DB2-BD59-A6C34878D82A}">
                    <a16:rowId xmlns:a16="http://schemas.microsoft.com/office/drawing/2014/main" val="10000"/>
                  </a:ext>
                </a:extLst>
              </a:tr>
              <a:tr h="370840">
                <a:tc>
                  <a:txBody>
                    <a:bodyPr/>
                    <a:lstStyle/>
                    <a:p>
                      <a:pPr algn="ctr"/>
                      <a:r>
                        <a:rPr lang="en-US" altLang="zh-CN" sz="2800" dirty="0" err="1"/>
                        <a:t>SystemExit</a:t>
                      </a:r>
                      <a:endParaRPr lang="zh-CN" altLang="en-US" sz="2800" dirty="0"/>
                    </a:p>
                  </a:txBody>
                  <a:tcPr/>
                </a:tc>
                <a:tc>
                  <a:txBody>
                    <a:bodyPr/>
                    <a:lstStyle/>
                    <a:p>
                      <a:pPr algn="ctr"/>
                      <a:r>
                        <a:rPr lang="zh-CN" altLang="en-US" sz="2800" dirty="0"/>
                        <a:t>解释器请求退出</a:t>
                      </a:r>
                    </a:p>
                  </a:txBody>
                  <a:tcPr/>
                </a:tc>
                <a:extLst>
                  <a:ext uri="{0D108BD9-81ED-4DB2-BD59-A6C34878D82A}">
                    <a16:rowId xmlns:a16="http://schemas.microsoft.com/office/drawing/2014/main" val="10001"/>
                  </a:ext>
                </a:extLst>
              </a:tr>
              <a:tr h="370840">
                <a:tc>
                  <a:txBody>
                    <a:bodyPr/>
                    <a:lstStyle/>
                    <a:p>
                      <a:pPr algn="ctr"/>
                      <a:r>
                        <a:rPr lang="en-US" altLang="zh-CN" sz="2800" dirty="0" err="1"/>
                        <a:t>FloatPointError</a:t>
                      </a:r>
                      <a:endParaRPr lang="zh-CN" altLang="en-US" sz="2800" dirty="0"/>
                    </a:p>
                  </a:txBody>
                  <a:tcPr/>
                </a:tc>
                <a:tc>
                  <a:txBody>
                    <a:bodyPr/>
                    <a:lstStyle/>
                    <a:p>
                      <a:pPr algn="ctr"/>
                      <a:r>
                        <a:rPr lang="zh-CN" altLang="en-US" sz="2800" dirty="0"/>
                        <a:t>浮点计算错误</a:t>
                      </a:r>
                    </a:p>
                  </a:txBody>
                  <a:tcPr/>
                </a:tc>
                <a:extLst>
                  <a:ext uri="{0D108BD9-81ED-4DB2-BD59-A6C34878D82A}">
                    <a16:rowId xmlns:a16="http://schemas.microsoft.com/office/drawing/2014/main" val="10002"/>
                  </a:ext>
                </a:extLst>
              </a:tr>
              <a:tr h="370840">
                <a:tc>
                  <a:txBody>
                    <a:bodyPr/>
                    <a:lstStyle/>
                    <a:p>
                      <a:pPr algn="ctr"/>
                      <a:r>
                        <a:rPr lang="en-US" altLang="zh-CN" sz="2800" dirty="0" err="1"/>
                        <a:t>OverflowError</a:t>
                      </a:r>
                      <a:endParaRPr lang="zh-CN" altLang="en-US" sz="2800" dirty="0"/>
                    </a:p>
                  </a:txBody>
                  <a:tcPr/>
                </a:tc>
                <a:tc>
                  <a:txBody>
                    <a:bodyPr/>
                    <a:lstStyle/>
                    <a:p>
                      <a:pPr algn="ctr"/>
                      <a:r>
                        <a:rPr lang="zh-CN" altLang="en-US" sz="2800" dirty="0"/>
                        <a:t>数值计算超出最大限制</a:t>
                      </a:r>
                    </a:p>
                  </a:txBody>
                  <a:tcPr/>
                </a:tc>
                <a:extLst>
                  <a:ext uri="{0D108BD9-81ED-4DB2-BD59-A6C34878D82A}">
                    <a16:rowId xmlns:a16="http://schemas.microsoft.com/office/drawing/2014/main" val="10003"/>
                  </a:ext>
                </a:extLst>
              </a:tr>
              <a:tr h="370840">
                <a:tc>
                  <a:txBody>
                    <a:bodyPr/>
                    <a:lstStyle/>
                    <a:p>
                      <a:pPr algn="ctr"/>
                      <a:r>
                        <a:rPr lang="en-US" altLang="zh-CN" sz="2800" dirty="0" err="1"/>
                        <a:t>ZeroDivisionError</a:t>
                      </a:r>
                      <a:endParaRPr lang="zh-CN" altLang="en-US" sz="2800" dirty="0"/>
                    </a:p>
                  </a:txBody>
                  <a:tcPr/>
                </a:tc>
                <a:tc>
                  <a:txBody>
                    <a:bodyPr/>
                    <a:lstStyle/>
                    <a:p>
                      <a:pPr algn="ctr"/>
                      <a:r>
                        <a:rPr lang="zh-CN" altLang="en-US" sz="2800" dirty="0"/>
                        <a:t>除或取模零</a:t>
                      </a:r>
                    </a:p>
                  </a:txBody>
                  <a:tcPr/>
                </a:tc>
                <a:extLst>
                  <a:ext uri="{0D108BD9-81ED-4DB2-BD59-A6C34878D82A}">
                    <a16:rowId xmlns:a16="http://schemas.microsoft.com/office/drawing/2014/main" val="10004"/>
                  </a:ext>
                </a:extLst>
              </a:tr>
              <a:tr h="370840">
                <a:tc>
                  <a:txBody>
                    <a:bodyPr/>
                    <a:lstStyle/>
                    <a:p>
                      <a:pPr algn="ctr"/>
                      <a:r>
                        <a:rPr lang="en-US" altLang="zh-CN" sz="2800" dirty="0" err="1"/>
                        <a:t>KeyboardInterrupt</a:t>
                      </a:r>
                      <a:endParaRPr lang="zh-CN" altLang="en-US" sz="2800" dirty="0"/>
                    </a:p>
                  </a:txBody>
                  <a:tcPr/>
                </a:tc>
                <a:tc>
                  <a:txBody>
                    <a:bodyPr/>
                    <a:lstStyle/>
                    <a:p>
                      <a:pPr algn="ctr"/>
                      <a:r>
                        <a:rPr lang="zh-CN" altLang="en-US" sz="2800" dirty="0"/>
                        <a:t>用户中断执行</a:t>
                      </a:r>
                      <a:r>
                        <a:rPr lang="en-US" altLang="zh-CN" sz="2800" dirty="0"/>
                        <a:t>(</a:t>
                      </a:r>
                      <a:r>
                        <a:rPr lang="zh-CN" altLang="en-US" sz="2800" dirty="0"/>
                        <a:t>通常输入</a:t>
                      </a:r>
                      <a:r>
                        <a:rPr lang="en-US" altLang="zh-CN" sz="2800" dirty="0"/>
                        <a:t>^C)</a:t>
                      </a:r>
                      <a:endParaRPr lang="zh-CN" altLang="en-US" sz="2800" dirty="0"/>
                    </a:p>
                  </a:txBody>
                  <a:tcPr/>
                </a:tc>
                <a:extLst>
                  <a:ext uri="{0D108BD9-81ED-4DB2-BD59-A6C34878D82A}">
                    <a16:rowId xmlns:a16="http://schemas.microsoft.com/office/drawing/2014/main" val="10005"/>
                  </a:ext>
                </a:extLst>
              </a:tr>
              <a:tr h="370840">
                <a:tc>
                  <a:txBody>
                    <a:bodyPr/>
                    <a:lstStyle/>
                    <a:p>
                      <a:pPr algn="ctr"/>
                      <a:r>
                        <a:rPr lang="en-US" altLang="zh-CN" sz="2800" dirty="0" err="1"/>
                        <a:t>ImportError</a:t>
                      </a:r>
                      <a:endParaRPr lang="zh-CN" altLang="en-US" sz="2800" dirty="0"/>
                    </a:p>
                  </a:txBody>
                  <a:tcPr/>
                </a:tc>
                <a:tc>
                  <a:txBody>
                    <a:bodyPr/>
                    <a:lstStyle/>
                    <a:p>
                      <a:pPr algn="ctr"/>
                      <a:r>
                        <a:rPr lang="zh-CN" altLang="en-US" sz="2800" dirty="0"/>
                        <a:t>导入模块</a:t>
                      </a:r>
                      <a:r>
                        <a:rPr lang="en-US" altLang="zh-CN" sz="2800" dirty="0"/>
                        <a:t>/</a:t>
                      </a:r>
                      <a:r>
                        <a:rPr lang="zh-CN" altLang="en-US" sz="2800" dirty="0"/>
                        <a:t>对象失败</a:t>
                      </a:r>
                    </a:p>
                  </a:txBody>
                  <a:tcPr/>
                </a:tc>
                <a:extLst>
                  <a:ext uri="{0D108BD9-81ED-4DB2-BD59-A6C34878D82A}">
                    <a16:rowId xmlns:a16="http://schemas.microsoft.com/office/drawing/2014/main" val="10006"/>
                  </a:ext>
                </a:extLst>
              </a:tr>
              <a:tr h="370840">
                <a:tc>
                  <a:txBody>
                    <a:bodyPr/>
                    <a:lstStyle/>
                    <a:p>
                      <a:pPr algn="ctr"/>
                      <a:r>
                        <a:rPr lang="en-US" altLang="zh-CN" sz="2800" dirty="0" err="1"/>
                        <a:t>IndexError</a:t>
                      </a:r>
                      <a:endParaRPr lang="zh-CN" altLang="en-US" sz="2800" dirty="0"/>
                    </a:p>
                  </a:txBody>
                  <a:tcPr/>
                </a:tc>
                <a:tc>
                  <a:txBody>
                    <a:bodyPr/>
                    <a:lstStyle/>
                    <a:p>
                      <a:pPr algn="ctr"/>
                      <a:r>
                        <a:rPr lang="zh-CN" altLang="en-US" sz="2800" dirty="0"/>
                        <a:t>序列中没有此索引</a:t>
                      </a:r>
                    </a:p>
                  </a:txBody>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4400" b="1" kern="1200" dirty="0">
                <a:latin typeface="Tahoma" panose="020B0604030504040204" pitchFamily="34" charset="0"/>
                <a:ea typeface="隶书" panose="02010509060101010101" pitchFamily="49" charset="-122"/>
                <a:cs typeface="+mn-cs"/>
              </a:rPr>
              <a:t>异常处理</a:t>
            </a:r>
            <a:endParaRPr lang="zh-CN" altLang="en-US" sz="4400" b="1"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10871199" y="642206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103</a:t>
            </a:fld>
            <a:endParaRPr lang="en-US" altLang="zh-CN"/>
          </a:p>
        </p:txBody>
      </p:sp>
      <p:sp>
        <p:nvSpPr>
          <p:cNvPr id="8" name="内容占位符 2"/>
          <p:cNvSpPr txBox="1"/>
          <p:nvPr/>
        </p:nvSpPr>
        <p:spPr bwMode="auto">
          <a:xfrm>
            <a:off x="574675" y="1268760"/>
            <a:ext cx="846975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880"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605"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4180"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4230" indent="-398780"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4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6pPr>
            <a:lvl7pPr marL="30086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7pPr>
            <a:lvl8pPr marL="34658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8pPr>
            <a:lvl9pPr marL="39230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9pPr>
          </a:lstStyle>
          <a:p>
            <a:r>
              <a:rPr lang="en-US" altLang="zh-CN" b="0" i="0" kern="0" dirty="0"/>
              <a:t>Python</a:t>
            </a:r>
            <a:r>
              <a:rPr lang="zh-CN" altLang="en-US" b="0" i="0" kern="0" dirty="0"/>
              <a:t>常见的标准异常</a:t>
            </a:r>
            <a:endParaRPr lang="en-US" altLang="zh-CN" b="0" i="0" kern="0" dirty="0"/>
          </a:p>
        </p:txBody>
      </p:sp>
      <p:graphicFrame>
        <p:nvGraphicFramePr>
          <p:cNvPr id="10" name="表格 10"/>
          <p:cNvGraphicFramePr>
            <a:graphicFrameLocks noGrp="1"/>
          </p:cNvGraphicFramePr>
          <p:nvPr/>
        </p:nvGraphicFramePr>
        <p:xfrm>
          <a:off x="574675" y="1924427"/>
          <a:ext cx="7994650" cy="4145280"/>
        </p:xfrm>
        <a:graphic>
          <a:graphicData uri="http://schemas.openxmlformats.org/drawingml/2006/table">
            <a:tbl>
              <a:tblPr firstRow="1" bandRow="1">
                <a:tableStyleId>{21E4AEA4-8DFA-4A89-87EB-49C32662AFE0}</a:tableStyleId>
              </a:tblPr>
              <a:tblGrid>
                <a:gridCol w="3997325">
                  <a:extLst>
                    <a:ext uri="{9D8B030D-6E8A-4147-A177-3AD203B41FA5}">
                      <a16:colId xmlns:a16="http://schemas.microsoft.com/office/drawing/2014/main" val="20000"/>
                    </a:ext>
                  </a:extLst>
                </a:gridCol>
                <a:gridCol w="3997325">
                  <a:extLst>
                    <a:ext uri="{9D8B030D-6E8A-4147-A177-3AD203B41FA5}">
                      <a16:colId xmlns:a16="http://schemas.microsoft.com/office/drawing/2014/main" val="20001"/>
                    </a:ext>
                  </a:extLst>
                </a:gridCol>
              </a:tblGrid>
              <a:tr h="370840">
                <a:tc>
                  <a:txBody>
                    <a:bodyPr/>
                    <a:lstStyle/>
                    <a:p>
                      <a:pPr algn="ctr"/>
                      <a:r>
                        <a:rPr lang="zh-CN" altLang="en-US" sz="2800" dirty="0"/>
                        <a:t>异常名称</a:t>
                      </a:r>
                    </a:p>
                  </a:txBody>
                  <a:tcPr/>
                </a:tc>
                <a:tc>
                  <a:txBody>
                    <a:bodyPr/>
                    <a:lstStyle/>
                    <a:p>
                      <a:pPr algn="ctr"/>
                      <a:r>
                        <a:rPr lang="zh-CN" altLang="en-US" sz="2800" dirty="0"/>
                        <a:t>描述</a:t>
                      </a:r>
                    </a:p>
                  </a:txBody>
                  <a:tcPr/>
                </a:tc>
                <a:extLst>
                  <a:ext uri="{0D108BD9-81ED-4DB2-BD59-A6C34878D82A}">
                    <a16:rowId xmlns:a16="http://schemas.microsoft.com/office/drawing/2014/main" val="10000"/>
                  </a:ext>
                </a:extLst>
              </a:tr>
              <a:tr h="370840">
                <a:tc>
                  <a:txBody>
                    <a:bodyPr/>
                    <a:lstStyle/>
                    <a:p>
                      <a:pPr algn="ctr"/>
                      <a:r>
                        <a:rPr lang="en-US" altLang="zh-CN" sz="2800" dirty="0" err="1"/>
                        <a:t>RuntimeError</a:t>
                      </a:r>
                      <a:endParaRPr lang="zh-CN" altLang="en-US" sz="2800" dirty="0"/>
                    </a:p>
                  </a:txBody>
                  <a:tcPr/>
                </a:tc>
                <a:tc>
                  <a:txBody>
                    <a:bodyPr/>
                    <a:lstStyle/>
                    <a:p>
                      <a:pPr algn="ctr"/>
                      <a:r>
                        <a:rPr lang="zh-CN" altLang="en-US" sz="2800" dirty="0"/>
                        <a:t>一般的运行时错误</a:t>
                      </a:r>
                    </a:p>
                  </a:txBody>
                  <a:tcPr/>
                </a:tc>
                <a:extLst>
                  <a:ext uri="{0D108BD9-81ED-4DB2-BD59-A6C34878D82A}">
                    <a16:rowId xmlns:a16="http://schemas.microsoft.com/office/drawing/2014/main" val="10001"/>
                  </a:ext>
                </a:extLst>
              </a:tr>
              <a:tr h="370840">
                <a:tc>
                  <a:txBody>
                    <a:bodyPr/>
                    <a:lstStyle/>
                    <a:p>
                      <a:pPr algn="ctr"/>
                      <a:r>
                        <a:rPr lang="en-US" altLang="zh-CN" sz="2800" dirty="0" err="1"/>
                        <a:t>AttributeError</a:t>
                      </a:r>
                      <a:endParaRPr lang="zh-CN" altLang="en-US" sz="2800" dirty="0"/>
                    </a:p>
                  </a:txBody>
                  <a:tcPr/>
                </a:tc>
                <a:tc>
                  <a:txBody>
                    <a:bodyPr/>
                    <a:lstStyle/>
                    <a:p>
                      <a:pPr algn="ctr"/>
                      <a:r>
                        <a:rPr lang="zh-CN" altLang="en-US" sz="2800" dirty="0"/>
                        <a:t>对象没有这个属性</a:t>
                      </a:r>
                    </a:p>
                  </a:txBody>
                  <a:tcPr/>
                </a:tc>
                <a:extLst>
                  <a:ext uri="{0D108BD9-81ED-4DB2-BD59-A6C34878D82A}">
                    <a16:rowId xmlns:a16="http://schemas.microsoft.com/office/drawing/2014/main" val="10002"/>
                  </a:ext>
                </a:extLst>
              </a:tr>
              <a:tr h="370840">
                <a:tc>
                  <a:txBody>
                    <a:bodyPr/>
                    <a:lstStyle/>
                    <a:p>
                      <a:pPr algn="ctr"/>
                      <a:r>
                        <a:rPr lang="en-US" altLang="zh-CN" sz="2800" dirty="0" err="1"/>
                        <a:t>IOError</a:t>
                      </a:r>
                      <a:endParaRPr lang="zh-CN" altLang="en-US" sz="2800" dirty="0"/>
                    </a:p>
                  </a:txBody>
                  <a:tcPr/>
                </a:tc>
                <a:tc>
                  <a:txBody>
                    <a:bodyPr/>
                    <a:lstStyle/>
                    <a:p>
                      <a:pPr algn="ctr"/>
                      <a:r>
                        <a:rPr lang="zh-CN" altLang="en-US" sz="2800" dirty="0"/>
                        <a:t>输入</a:t>
                      </a:r>
                      <a:r>
                        <a:rPr lang="en-US" altLang="zh-CN" sz="2800" dirty="0"/>
                        <a:t>/</a:t>
                      </a:r>
                      <a:r>
                        <a:rPr lang="zh-CN" altLang="en-US" sz="2800" dirty="0"/>
                        <a:t>输出操作失败</a:t>
                      </a:r>
                    </a:p>
                  </a:txBody>
                  <a:tcPr/>
                </a:tc>
                <a:extLst>
                  <a:ext uri="{0D108BD9-81ED-4DB2-BD59-A6C34878D82A}">
                    <a16:rowId xmlns:a16="http://schemas.microsoft.com/office/drawing/2014/main" val="10003"/>
                  </a:ext>
                </a:extLst>
              </a:tr>
              <a:tr h="370840">
                <a:tc>
                  <a:txBody>
                    <a:bodyPr/>
                    <a:lstStyle/>
                    <a:p>
                      <a:pPr algn="ctr"/>
                      <a:r>
                        <a:rPr lang="en-US" altLang="zh-CN" sz="2800" dirty="0" err="1"/>
                        <a:t>OSError</a:t>
                      </a:r>
                      <a:endParaRPr lang="zh-CN" altLang="en-US" sz="2800" dirty="0"/>
                    </a:p>
                  </a:txBody>
                  <a:tcPr/>
                </a:tc>
                <a:tc>
                  <a:txBody>
                    <a:bodyPr/>
                    <a:lstStyle/>
                    <a:p>
                      <a:pPr algn="ctr"/>
                      <a:r>
                        <a:rPr lang="zh-CN" altLang="en-US" sz="2800" dirty="0"/>
                        <a:t>操作系统错误</a:t>
                      </a:r>
                    </a:p>
                  </a:txBody>
                  <a:tcPr/>
                </a:tc>
                <a:extLst>
                  <a:ext uri="{0D108BD9-81ED-4DB2-BD59-A6C34878D82A}">
                    <a16:rowId xmlns:a16="http://schemas.microsoft.com/office/drawing/2014/main" val="10004"/>
                  </a:ext>
                </a:extLst>
              </a:tr>
              <a:tr h="370840">
                <a:tc>
                  <a:txBody>
                    <a:bodyPr/>
                    <a:lstStyle/>
                    <a:p>
                      <a:pPr algn="ctr"/>
                      <a:r>
                        <a:rPr lang="en-US" altLang="zh-CN" sz="2800" dirty="0" err="1"/>
                        <a:t>KeyError</a:t>
                      </a:r>
                      <a:endParaRPr lang="zh-CN" altLang="en-US" sz="2800" dirty="0"/>
                    </a:p>
                  </a:txBody>
                  <a:tcPr/>
                </a:tc>
                <a:tc>
                  <a:txBody>
                    <a:bodyPr/>
                    <a:lstStyle/>
                    <a:p>
                      <a:pPr algn="ctr"/>
                      <a:r>
                        <a:rPr lang="zh-CN" altLang="en-US" sz="2800" dirty="0"/>
                        <a:t>映射中没有这个键</a:t>
                      </a:r>
                    </a:p>
                  </a:txBody>
                  <a:tcPr/>
                </a:tc>
                <a:extLst>
                  <a:ext uri="{0D108BD9-81ED-4DB2-BD59-A6C34878D82A}">
                    <a16:rowId xmlns:a16="http://schemas.microsoft.com/office/drawing/2014/main" val="10005"/>
                  </a:ext>
                </a:extLst>
              </a:tr>
              <a:tr h="370840">
                <a:tc>
                  <a:txBody>
                    <a:bodyPr/>
                    <a:lstStyle/>
                    <a:p>
                      <a:pPr algn="ctr"/>
                      <a:r>
                        <a:rPr lang="en-US" altLang="zh-CN" sz="2800" dirty="0" err="1"/>
                        <a:t>TypeError</a:t>
                      </a:r>
                      <a:endParaRPr lang="zh-CN" altLang="en-US" sz="2800" dirty="0"/>
                    </a:p>
                  </a:txBody>
                  <a:tcPr/>
                </a:tc>
                <a:tc>
                  <a:txBody>
                    <a:bodyPr/>
                    <a:lstStyle/>
                    <a:p>
                      <a:pPr algn="ctr"/>
                      <a:r>
                        <a:rPr lang="zh-CN" altLang="en-US" sz="2800" dirty="0"/>
                        <a:t>对类型无效的操作</a:t>
                      </a:r>
                    </a:p>
                  </a:txBody>
                  <a:tcPr/>
                </a:tc>
                <a:extLst>
                  <a:ext uri="{0D108BD9-81ED-4DB2-BD59-A6C34878D82A}">
                    <a16:rowId xmlns:a16="http://schemas.microsoft.com/office/drawing/2014/main" val="10006"/>
                  </a:ext>
                </a:extLst>
              </a:tr>
              <a:tr h="370840">
                <a:tc>
                  <a:txBody>
                    <a:bodyPr/>
                    <a:lstStyle/>
                    <a:p>
                      <a:pPr algn="ctr"/>
                      <a:r>
                        <a:rPr lang="en-US" altLang="zh-CN" sz="2800" dirty="0" err="1"/>
                        <a:t>ValueError</a:t>
                      </a:r>
                      <a:endParaRPr lang="zh-CN" altLang="en-US" sz="2800" dirty="0"/>
                    </a:p>
                  </a:txBody>
                  <a:tcPr/>
                </a:tc>
                <a:tc>
                  <a:txBody>
                    <a:bodyPr/>
                    <a:lstStyle/>
                    <a:p>
                      <a:pPr algn="ctr"/>
                      <a:r>
                        <a:rPr lang="zh-CN" altLang="en-US" sz="2800" dirty="0"/>
                        <a:t>传入无效的参数</a:t>
                      </a:r>
                    </a:p>
                  </a:txBody>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4400" b="1" kern="1200" dirty="0">
                <a:latin typeface="Tahoma" panose="020B0604030504040204" pitchFamily="34" charset="0"/>
                <a:ea typeface="隶书" panose="02010509060101010101" pitchFamily="49" charset="-122"/>
                <a:cs typeface="+mn-cs"/>
              </a:rPr>
              <a:t>异常处理</a:t>
            </a:r>
            <a:endParaRPr lang="zh-CN" altLang="en-US" sz="4400" b="1" kern="1200" dirty="0">
              <a:latin typeface="Tahoma" panose="020B0604030504040204" pitchFamily="34" charset="0"/>
              <a:ea typeface="隶书" panose="02010509060101010101" pitchFamily="49" charset="-122"/>
              <a:cs typeface="+mn-cs"/>
            </a:endParaRPr>
          </a:p>
        </p:txBody>
      </p:sp>
      <p:sp>
        <p:nvSpPr>
          <p:cNvPr id="3" name="内容占位符 2"/>
          <p:cNvSpPr>
            <a:spLocks noGrp="1"/>
          </p:cNvSpPr>
          <p:nvPr>
            <p:ph idx="1"/>
          </p:nvPr>
        </p:nvSpPr>
        <p:spPr>
          <a:xfrm>
            <a:off x="566738" y="1341439"/>
            <a:ext cx="8001000" cy="3815754"/>
          </a:xfrm>
        </p:spPr>
        <p:txBody>
          <a:bodyPr>
            <a:normAutofit/>
          </a:bodyPr>
          <a:lstStyle/>
          <a:p>
            <a:r>
              <a:rPr lang="zh-CN" altLang="zh-CN" dirty="0"/>
              <a:t>有时需要除了异常类型以外其他的异常细节，可以使用下面的格式获取整个异常对象：</a:t>
            </a:r>
          </a:p>
          <a:p>
            <a:pPr marL="0" indent="-102235">
              <a:buNone/>
            </a:pPr>
            <a:r>
              <a:rPr lang="en-US" altLang="zh-CN" dirty="0">
                <a:solidFill>
                  <a:srgbClr val="FF0000"/>
                </a:solidFill>
              </a:rPr>
              <a:t>                  except Exception as name</a:t>
            </a:r>
          </a:p>
          <a:p>
            <a:pPr marL="0" indent="-102235">
              <a:buNone/>
            </a:pPr>
            <a:endParaRPr lang="zh-CN" altLang="zh-CN" dirty="0">
              <a:solidFill>
                <a:srgbClr val="00B0F0"/>
              </a:solidFill>
            </a:endParaRPr>
          </a:p>
          <a:p>
            <a:r>
              <a:rPr lang="zh-CN" altLang="en-US" dirty="0"/>
              <a:t>除使用</a:t>
            </a:r>
            <a:r>
              <a:rPr lang="en-US" altLang="zh-CN" dirty="0"/>
              <a:t>Python </a:t>
            </a:r>
            <a:r>
              <a:rPr lang="zh-CN" altLang="zh-CN" dirty="0"/>
              <a:t>或者它的标准库中提前定义好的</a:t>
            </a:r>
            <a:r>
              <a:rPr lang="zh-CN" altLang="en-US" dirty="0"/>
              <a:t>异常类型，</a:t>
            </a:r>
            <a:r>
              <a:rPr lang="zh-CN" altLang="zh-CN" dirty="0"/>
              <a:t>也可以自己定义异常类型</a:t>
            </a:r>
            <a:r>
              <a:rPr lang="zh-CN" altLang="en-US" dirty="0"/>
              <a:t>。这部分这里不做介绍。</a:t>
            </a:r>
          </a:p>
        </p:txBody>
      </p:sp>
      <p:sp>
        <p:nvSpPr>
          <p:cNvPr id="5" name="灯片编号占位符 4"/>
          <p:cNvSpPr>
            <a:spLocks noGrp="1"/>
          </p:cNvSpPr>
          <p:nvPr>
            <p:ph type="sldNum" sz="quarter" idx="12"/>
          </p:nvPr>
        </p:nvSpPr>
        <p:spPr>
          <a:xfrm>
            <a:off x="10871199" y="642206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104</a:t>
            </a:fld>
            <a:endParaRPr lang="en-US" altLang="zh-CN"/>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4400" b="1" kern="1200" dirty="0">
                <a:latin typeface="Tahoma" panose="020B0604030504040204" pitchFamily="34" charset="0"/>
                <a:ea typeface="隶书" panose="02010509060101010101" pitchFamily="49" charset="-122"/>
                <a:cs typeface="+mn-cs"/>
              </a:rPr>
              <a:t>异常处理</a:t>
            </a:r>
            <a:endParaRPr lang="zh-CN" altLang="en-US" sz="4400" b="1" kern="1200" dirty="0">
              <a:latin typeface="Tahoma" panose="020B0604030504040204" pitchFamily="34" charset="0"/>
              <a:ea typeface="隶书" panose="02010509060101010101" pitchFamily="49" charset="-122"/>
              <a:cs typeface="+mn-cs"/>
            </a:endParaRPr>
          </a:p>
        </p:txBody>
      </p:sp>
      <p:sp>
        <p:nvSpPr>
          <p:cNvPr id="3" name="内容占位符 2"/>
          <p:cNvSpPr>
            <a:spLocks noGrp="1"/>
          </p:cNvSpPr>
          <p:nvPr>
            <p:ph idx="1"/>
          </p:nvPr>
        </p:nvSpPr>
        <p:spPr>
          <a:xfrm>
            <a:off x="582009" y="1340768"/>
            <a:ext cx="5688632" cy="676275"/>
          </a:xfrm>
        </p:spPr>
        <p:txBody>
          <a:bodyPr>
            <a:normAutofit/>
          </a:bodyPr>
          <a:lstStyle/>
          <a:p>
            <a:pPr marL="0" indent="-102235">
              <a:buNone/>
            </a:pPr>
            <a:r>
              <a:rPr lang="zh-CN" altLang="zh-CN" sz="3000" dirty="0">
                <a:solidFill>
                  <a:srgbClr val="FF0000"/>
                </a:solidFill>
              </a:rPr>
              <a:t>例</a:t>
            </a:r>
            <a:r>
              <a:rPr lang="zh-CN" altLang="en-US" sz="3000" dirty="0">
                <a:solidFill>
                  <a:srgbClr val="FF0000"/>
                </a:solidFill>
              </a:rPr>
              <a:t>：</a:t>
            </a:r>
            <a:r>
              <a:rPr lang="en-US" altLang="zh-CN" sz="3000" dirty="0"/>
              <a:t> </a:t>
            </a:r>
            <a:r>
              <a:rPr lang="zh-CN" altLang="zh-CN" sz="3000" dirty="0"/>
              <a:t>除数为</a:t>
            </a:r>
            <a:r>
              <a:rPr lang="en-US" altLang="zh-CN" sz="3000" dirty="0"/>
              <a:t>0</a:t>
            </a:r>
            <a:r>
              <a:rPr lang="zh-CN" altLang="zh-CN" sz="3000" dirty="0"/>
              <a:t>的异常处理</a:t>
            </a:r>
            <a:r>
              <a:rPr lang="zh-CN" altLang="en-US" sz="3000" dirty="0"/>
              <a:t>。</a:t>
            </a:r>
            <a:endParaRPr lang="zh-CN" altLang="zh-CN" sz="3000" dirty="0"/>
          </a:p>
          <a:p>
            <a:pPr marL="335915" lvl="1" indent="0">
              <a:buNone/>
            </a:pPr>
            <a:endParaRPr lang="zh-CN" altLang="en-US" dirty="0"/>
          </a:p>
        </p:txBody>
      </p:sp>
      <p:sp>
        <p:nvSpPr>
          <p:cNvPr id="5" name="灯片编号占位符 4"/>
          <p:cNvSpPr>
            <a:spLocks noGrp="1"/>
          </p:cNvSpPr>
          <p:nvPr>
            <p:ph type="sldNum" sz="quarter" idx="12"/>
          </p:nvPr>
        </p:nvSpPr>
        <p:spPr>
          <a:xfrm>
            <a:off x="10871199" y="642206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105</a:t>
            </a:fld>
            <a:endParaRPr lang="en-US" altLang="zh-CN"/>
          </a:p>
        </p:txBody>
      </p:sp>
      <p:sp>
        <p:nvSpPr>
          <p:cNvPr id="7" name="Rectangle 1"/>
          <p:cNvSpPr>
            <a:spLocks noChangeArrowheads="1"/>
          </p:cNvSpPr>
          <p:nvPr/>
        </p:nvSpPr>
        <p:spPr bwMode="auto">
          <a:xfrm>
            <a:off x="686632" y="2017043"/>
            <a:ext cx="5479385"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x=</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y=</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try</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result = x / y</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except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ZeroDivisionError</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"division by zero!"</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else</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"result is"</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result)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finally</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"executing finally clause"</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a:picLocks noChangeAspect="1"/>
          </p:cNvPicPr>
          <p:nvPr/>
        </p:nvPicPr>
        <p:blipFill rotWithShape="1">
          <a:blip r:embed="rId2"/>
          <a:srcRect r="7751"/>
          <a:stretch>
            <a:fillRect/>
          </a:stretch>
        </p:blipFill>
        <p:spPr>
          <a:xfrm>
            <a:off x="5333194" y="2017043"/>
            <a:ext cx="3391682" cy="1619250"/>
          </a:xfrm>
          <a:prstGeom prst="rect">
            <a:avLst/>
          </a:prstGeom>
        </p:spPr>
      </p:pic>
      <p:pic>
        <p:nvPicPr>
          <p:cNvPr id="11" name="图片 10"/>
          <p:cNvPicPr>
            <a:picLocks noChangeAspect="1"/>
          </p:cNvPicPr>
          <p:nvPr/>
        </p:nvPicPr>
        <p:blipFill rotWithShape="1">
          <a:blip r:embed="rId3"/>
          <a:srcRect r="8601"/>
          <a:stretch>
            <a:fillRect/>
          </a:stretch>
        </p:blipFill>
        <p:spPr>
          <a:xfrm>
            <a:off x="5482396" y="3984566"/>
            <a:ext cx="3093279" cy="1543050"/>
          </a:xfrm>
          <a:prstGeom prst="rect">
            <a:avLst/>
          </a:prstGeom>
        </p:spPr>
      </p:pic>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871199" y="642206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106</a:t>
            </a:fld>
            <a:endParaRPr lang="en-US" altLang="zh-CN"/>
          </a:p>
        </p:txBody>
      </p:sp>
      <p:sp>
        <p:nvSpPr>
          <p:cNvPr id="6" name="标题 1"/>
          <p:cNvSpPr txBox="1"/>
          <p:nvPr/>
        </p:nvSpPr>
        <p:spPr bwMode="auto">
          <a:xfrm>
            <a:off x="570660" y="116632"/>
            <a:ext cx="882186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r>
              <a:rPr lang="zh-CN" altLang="zh-CN" sz="3600" b="0" i="0" dirty="0">
                <a:latin typeface="Tahoma" panose="020B0604030504040204" pitchFamily="34" charset="0"/>
                <a:ea typeface="隶书" panose="02010509060101010101" pitchFamily="49" charset="-122"/>
                <a:cs typeface="+mn-cs"/>
              </a:rPr>
              <a:t>异常处理</a:t>
            </a:r>
            <a:r>
              <a:rPr lang="en-US" altLang="zh-CN" sz="3600" b="0" i="0" dirty="0">
                <a:latin typeface="Tahoma" panose="020B0604030504040204" pitchFamily="34" charset="0"/>
                <a:ea typeface="隶书" panose="02010509060101010101" pitchFamily="49" charset="-122"/>
                <a:cs typeface="+mn-cs"/>
              </a:rPr>
              <a:t>:except Exception as name</a:t>
            </a:r>
            <a:r>
              <a:rPr lang="zh-CN" altLang="en-US" sz="3600" b="0" i="0" dirty="0">
                <a:latin typeface="Tahoma" panose="020B0604030504040204" pitchFamily="34" charset="0"/>
                <a:ea typeface="隶书" panose="02010509060101010101" pitchFamily="49" charset="-122"/>
                <a:cs typeface="+mn-cs"/>
              </a:rPr>
              <a:t>例</a:t>
            </a:r>
          </a:p>
        </p:txBody>
      </p:sp>
      <p:sp>
        <p:nvSpPr>
          <p:cNvPr id="8" name="Rectangle 1"/>
          <p:cNvSpPr>
            <a:spLocks noChangeArrowheads="1"/>
          </p:cNvSpPr>
          <p:nvPr/>
        </p:nvSpPr>
        <p:spPr bwMode="auto">
          <a:xfrm>
            <a:off x="574674" y="1290221"/>
            <a:ext cx="6559809"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short_list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while True</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value =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'Position [q to quit]?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if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value ==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'q'</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break</a:t>
            </a:r>
            <a:b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    try</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position =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(value)</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(short_list[position])</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except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IndexError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as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err:</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'Bad index:'</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position)</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except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Exception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as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other:</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'Something else broke:'</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other)</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1440" y="1196752"/>
            <a:ext cx="8001000" cy="562059"/>
          </a:xfrm>
        </p:spPr>
        <p:txBody>
          <a:bodyPr>
            <a:normAutofit/>
          </a:bodyPr>
          <a:lstStyle/>
          <a:p>
            <a:r>
              <a:rPr lang="zh-CN" altLang="en-US" sz="2800" dirty="0">
                <a:solidFill>
                  <a:srgbClr val="FF0000"/>
                </a:solidFill>
              </a:rPr>
              <a:t>例</a:t>
            </a:r>
            <a:r>
              <a:rPr lang="en-US" altLang="zh-CN" sz="2800" dirty="0">
                <a:solidFill>
                  <a:srgbClr val="FF0000"/>
                </a:solidFill>
              </a:rPr>
              <a:t>:</a:t>
            </a:r>
            <a:r>
              <a:rPr lang="en-US" altLang="zh-CN" sz="2800" dirty="0">
                <a:solidFill>
                  <a:srgbClr val="00B0F0"/>
                </a:solidFill>
              </a:rPr>
              <a:t> </a:t>
            </a:r>
            <a:r>
              <a:rPr lang="en-US" altLang="zh-CN" sz="2800" dirty="0">
                <a:solidFill>
                  <a:schemeClr val="tx1"/>
                </a:solidFill>
              </a:rPr>
              <a:t>except Exception as name</a:t>
            </a:r>
            <a:r>
              <a:rPr lang="zh-CN" altLang="en-US" sz="2800" dirty="0">
                <a:solidFill>
                  <a:schemeClr val="tx1"/>
                </a:solidFill>
              </a:rPr>
              <a:t>应用举例。</a:t>
            </a:r>
          </a:p>
        </p:txBody>
      </p:sp>
      <p:sp>
        <p:nvSpPr>
          <p:cNvPr id="5" name="灯片编号占位符 4"/>
          <p:cNvSpPr>
            <a:spLocks noGrp="1"/>
          </p:cNvSpPr>
          <p:nvPr>
            <p:ph type="sldNum" sz="quarter" idx="12"/>
          </p:nvPr>
        </p:nvSpPr>
        <p:spPr>
          <a:xfrm>
            <a:off x="10871199" y="642206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107</a:t>
            </a:fld>
            <a:endParaRPr lang="en-US" altLang="zh-CN"/>
          </a:p>
        </p:txBody>
      </p:sp>
      <p:sp>
        <p:nvSpPr>
          <p:cNvPr id="6" name="标题 1"/>
          <p:cNvSpPr txBox="1"/>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zh-CN" sz="4400" b="0" i="0" dirty="0">
                <a:latin typeface="Tahoma" panose="020B0604030504040204" pitchFamily="34" charset="0"/>
                <a:ea typeface="隶书" panose="02010509060101010101" pitchFamily="49" charset="-122"/>
                <a:cs typeface="+mn-cs"/>
              </a:rPr>
              <a:t>异常处理</a:t>
            </a:r>
            <a:endParaRPr lang="zh-CN" altLang="en-US" sz="4400" b="0" i="0" dirty="0">
              <a:latin typeface="Tahoma" panose="020B0604030504040204" pitchFamily="34" charset="0"/>
              <a:ea typeface="隶书" panose="02010509060101010101" pitchFamily="49" charset="-122"/>
              <a:cs typeface="+mn-cs"/>
            </a:endParaRPr>
          </a:p>
        </p:txBody>
      </p:sp>
      <p:pic>
        <p:nvPicPr>
          <p:cNvPr id="4" name="图片 3"/>
          <p:cNvPicPr>
            <a:picLocks noChangeAspect="1"/>
          </p:cNvPicPr>
          <p:nvPr/>
        </p:nvPicPr>
        <p:blipFill rotWithShape="1">
          <a:blip r:embed="rId2"/>
          <a:srcRect r="3139"/>
          <a:stretch>
            <a:fillRect/>
          </a:stretch>
        </p:blipFill>
        <p:spPr>
          <a:xfrm>
            <a:off x="395536" y="3045422"/>
            <a:ext cx="8856984" cy="2042507"/>
          </a:xfrm>
          <a:prstGeom prst="rect">
            <a:avLst/>
          </a:prstGeom>
        </p:spPr>
      </p:pic>
      <p:sp>
        <p:nvSpPr>
          <p:cNvPr id="7" name="文本框 6"/>
          <p:cNvSpPr txBox="1"/>
          <p:nvPr/>
        </p:nvSpPr>
        <p:spPr>
          <a:xfrm>
            <a:off x="537080" y="2264207"/>
            <a:ext cx="1909093" cy="523220"/>
          </a:xfrm>
          <a:prstGeom prst="rect">
            <a:avLst/>
          </a:prstGeom>
          <a:noFill/>
        </p:spPr>
        <p:txBody>
          <a:bodyPr wrap="square" rtlCol="0">
            <a:spAutoFit/>
          </a:bodyPr>
          <a:lstStyle/>
          <a:p>
            <a:r>
              <a:rPr lang="zh-CN" altLang="en-US" sz="2800" i="0" dirty="0">
                <a:solidFill>
                  <a:srgbClr val="FF0000"/>
                </a:solidFill>
              </a:rPr>
              <a:t>运行结果</a:t>
            </a:r>
            <a:r>
              <a:rPr lang="en-US" altLang="zh-CN" sz="2800" i="0" dirty="0">
                <a:solidFill>
                  <a:srgbClr val="FF0000"/>
                </a:solidFill>
              </a:rPr>
              <a:t>:</a:t>
            </a:r>
            <a:endParaRPr lang="zh-CN" altLang="en-US" sz="2800" i="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39552" y="1233562"/>
            <a:ext cx="4576968" cy="556884"/>
          </a:xfrm>
          <a:prstGeom prst="rect">
            <a:avLst/>
          </a:prstGeom>
          <a:noFill/>
        </p:spPr>
        <p:txBody>
          <a:bodyPr wrap="square">
            <a:spAutoFit/>
          </a:bodyPr>
          <a:lstStyle/>
          <a:p>
            <a:pPr marL="457200" indent="-457200" algn="just">
              <a:lnSpc>
                <a:spcPct val="125000"/>
              </a:lnSpc>
              <a:buClr>
                <a:srgbClr val="FF0000"/>
              </a:buClr>
              <a:buFont typeface="Wingdings" panose="05000000000000000000" pitchFamily="2" charset="2"/>
              <a:buChar char="p"/>
            </a:pPr>
            <a:r>
              <a:rPr lang="zh-CN" altLang="en-US" sz="2800" i="0" dirty="0">
                <a:solidFill>
                  <a:schemeClr val="accent4">
                    <a:lumMod val="50000"/>
                  </a:schemeClr>
                </a:solidFill>
                <a:latin typeface="黑体" panose="02010609060101010101" pitchFamily="2" charset="-122"/>
                <a:ea typeface="黑体" panose="02010609060101010101" pitchFamily="2" charset="-122"/>
                <a:cs typeface="Times New Roman" panose="02020603050405020304" pitchFamily="18" charset="0"/>
              </a:rPr>
              <a:t>空函数</a:t>
            </a:r>
          </a:p>
        </p:txBody>
      </p:sp>
      <p:sp>
        <p:nvSpPr>
          <p:cNvPr id="11" name="文本框 10"/>
          <p:cNvSpPr txBox="1"/>
          <p:nvPr/>
        </p:nvSpPr>
        <p:spPr>
          <a:xfrm>
            <a:off x="1019968" y="1833547"/>
            <a:ext cx="7800504" cy="1750736"/>
          </a:xfrm>
          <a:prstGeom prst="rect">
            <a:avLst/>
          </a:prstGeom>
          <a:noFill/>
        </p:spPr>
        <p:txBody>
          <a:bodyPr wrap="square">
            <a:spAutoFit/>
          </a:bodyPr>
          <a:lstStyle/>
          <a:p>
            <a:pPr>
              <a:lnSpc>
                <a:spcPct val="150000"/>
              </a:lnSpc>
            </a:pPr>
            <a:r>
              <a:rPr lang="en-US" altLang="zh-CN" sz="2800" b="0" i="0" kern="0" dirty="0">
                <a:latin typeface="+mn-ea"/>
                <a:ea typeface="+mn-ea"/>
                <a:cs typeface="宋体" panose="02010600030101010101" pitchFamily="2" charset="-122"/>
              </a:rPr>
              <a:t>Python</a:t>
            </a:r>
            <a:r>
              <a:rPr lang="zh-CN" altLang="en-US" sz="2800" b="0" i="0" kern="0" dirty="0">
                <a:latin typeface="+mn-ea"/>
                <a:ea typeface="+mn-ea"/>
                <a:cs typeface="宋体" panose="02010600030101010101" pitchFamily="2" charset="-122"/>
              </a:rPr>
              <a:t>允许函数体为空的函数，调用此函数时，执行一个空语句，即什么工作也不做。</a:t>
            </a:r>
          </a:p>
          <a:p>
            <a:pPr>
              <a:lnSpc>
                <a:spcPct val="150000"/>
              </a:lnSpc>
            </a:pPr>
            <a:endParaRPr lang="zh-CN" altLang="en-US" dirty="0"/>
          </a:p>
        </p:txBody>
      </p:sp>
      <p:sp>
        <p:nvSpPr>
          <p:cNvPr id="6" name="文本框 5"/>
          <p:cNvSpPr txBox="1"/>
          <p:nvPr/>
        </p:nvSpPr>
        <p:spPr>
          <a:xfrm>
            <a:off x="1523380" y="209479"/>
            <a:ext cx="57711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i="0" dirty="0">
                <a:solidFill>
                  <a:schemeClr val="tx2"/>
                </a:solidFill>
                <a:latin typeface="Tahoma" panose="020B0604030504040204" pitchFamily="34" charset="0"/>
                <a:ea typeface="隶书" panose="02010509060101010101" pitchFamily="49" charset="-122"/>
                <a:cs typeface="+mn-cs"/>
                <a:sym typeface="+mn-lt"/>
              </a:rPr>
              <a:t>5.1 </a:t>
            </a:r>
            <a:r>
              <a:rPr lang="zh-CN" altLang="en-US" sz="4400" i="0" dirty="0">
                <a:solidFill>
                  <a:schemeClr val="tx2"/>
                </a:solidFill>
                <a:latin typeface="Tahoma" panose="020B0604030504040204" pitchFamily="34" charset="0"/>
                <a:ea typeface="隶书" panose="02010509060101010101" pitchFamily="49" charset="-122"/>
                <a:cs typeface="+mn-cs"/>
                <a:sym typeface="+mn-lt"/>
              </a:rPr>
              <a:t>函数的定义和调用</a:t>
            </a:r>
          </a:p>
        </p:txBody>
      </p:sp>
      <p:sp>
        <p:nvSpPr>
          <p:cNvPr id="7" name="Rectangle 1"/>
          <p:cNvSpPr>
            <a:spLocks noChangeArrowheads="1"/>
          </p:cNvSpPr>
          <p:nvPr/>
        </p:nvSpPr>
        <p:spPr bwMode="auto">
          <a:xfrm>
            <a:off x="1089161" y="3284984"/>
            <a:ext cx="2518638"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0033B3"/>
                </a:solidFill>
                <a:effectLst/>
                <a:latin typeface="+mn-ea"/>
                <a:ea typeface="+mn-ea"/>
              </a:rPr>
              <a:t>def </a:t>
            </a:r>
            <a:r>
              <a:rPr kumimoji="0" lang="zh-CN" altLang="zh-CN" sz="2800" b="0" i="0" u="none" strike="noStrike" cap="none" normalizeH="0" baseline="0" dirty="0">
                <a:ln>
                  <a:noFill/>
                </a:ln>
                <a:solidFill>
                  <a:srgbClr val="00627A"/>
                </a:solidFill>
                <a:effectLst/>
                <a:latin typeface="+mn-ea"/>
                <a:ea typeface="+mn-ea"/>
              </a:rPr>
              <a:t>函数名</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pass</a:t>
            </a:r>
            <a:endParaRPr kumimoji="0" lang="zh-CN" altLang="zh-CN" sz="2800" b="0" i="0" u="none" strike="noStrike" cap="none" normalizeH="0" baseline="0" dirty="0">
              <a:ln>
                <a:noFill/>
              </a:ln>
              <a:solidFill>
                <a:schemeClr val="tx1"/>
              </a:solidFill>
              <a:effectLst/>
              <a:latin typeface="+mn-ea"/>
              <a:ea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39552" y="1233562"/>
            <a:ext cx="4576968" cy="556884"/>
          </a:xfrm>
          <a:prstGeom prst="rect">
            <a:avLst/>
          </a:prstGeom>
          <a:noFill/>
        </p:spPr>
        <p:txBody>
          <a:bodyPr wrap="square">
            <a:spAutoFit/>
          </a:bodyPr>
          <a:lstStyle/>
          <a:p>
            <a:pPr marL="457200" indent="-457200" algn="just">
              <a:lnSpc>
                <a:spcPct val="125000"/>
              </a:lnSpc>
              <a:buClr>
                <a:srgbClr val="FF0000"/>
              </a:buClr>
              <a:buFont typeface="Wingdings" panose="05000000000000000000" pitchFamily="2" charset="2"/>
              <a:buChar char="p"/>
            </a:pPr>
            <a:r>
              <a:rPr lang="zh-CN" altLang="en-US" sz="2800" i="0" dirty="0">
                <a:solidFill>
                  <a:schemeClr val="accent4">
                    <a:lumMod val="50000"/>
                  </a:schemeClr>
                </a:solidFill>
                <a:latin typeface="黑体" panose="02010609060101010101" pitchFamily="2" charset="-122"/>
                <a:ea typeface="黑体" panose="02010609060101010101" pitchFamily="2" charset="-122"/>
                <a:cs typeface="Times New Roman" panose="02020603050405020304" pitchFamily="18" charset="0"/>
              </a:rPr>
              <a:t>空函数</a:t>
            </a:r>
          </a:p>
        </p:txBody>
      </p:sp>
      <p:sp>
        <p:nvSpPr>
          <p:cNvPr id="10" name="文本框 9"/>
          <p:cNvSpPr txBox="1"/>
          <p:nvPr/>
        </p:nvSpPr>
        <p:spPr>
          <a:xfrm>
            <a:off x="899592" y="1790446"/>
            <a:ext cx="7944520" cy="3869329"/>
          </a:xfrm>
          <a:prstGeom prst="rect">
            <a:avLst/>
          </a:prstGeom>
          <a:noFill/>
        </p:spPr>
        <p:txBody>
          <a:bodyPr wrap="square">
            <a:spAutoFit/>
          </a:bodyPr>
          <a:lstStyle/>
          <a:p>
            <a:pPr>
              <a:lnSpc>
                <a:spcPct val="150000"/>
              </a:lnSpc>
            </a:pPr>
            <a:r>
              <a:rPr lang="zh-CN" altLang="en-US" sz="2800" b="0" i="0" kern="0" dirty="0">
                <a:latin typeface="黑体" panose="02010609060101010101" pitchFamily="2" charset="-122"/>
                <a:ea typeface="黑体" panose="02010609060101010101" pitchFamily="2" charset="-122"/>
                <a:cs typeface="宋体" panose="02010600030101010101" pitchFamily="2" charset="-122"/>
              </a:rPr>
              <a:t>表明在这个位置要定义或调用某个目前还未实现的函数，先把位置预留出来。在程序开发过程中，通常先开发主要的函数，次要的函数或准备扩充程序功能的函数暂写成空函数，使能在程序还未完整的情况下调试部分程序，又能为以后程序的完善和功能扩充打下一定的基础。</a:t>
            </a:r>
            <a:endParaRPr lang="zh-CN" altLang="en-US" sz="2800" b="0" i="0" dirty="0">
              <a:latin typeface="黑体" panose="02010609060101010101" pitchFamily="2" charset="-122"/>
              <a:ea typeface="黑体" panose="02010609060101010101" pitchFamily="2" charset="-122"/>
            </a:endParaRPr>
          </a:p>
        </p:txBody>
      </p:sp>
      <p:sp>
        <p:nvSpPr>
          <p:cNvPr id="6" name="文本框 5"/>
          <p:cNvSpPr txBox="1"/>
          <p:nvPr/>
        </p:nvSpPr>
        <p:spPr>
          <a:xfrm>
            <a:off x="1523380" y="209479"/>
            <a:ext cx="57711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i="0" dirty="0">
                <a:solidFill>
                  <a:schemeClr val="tx2"/>
                </a:solidFill>
                <a:latin typeface="Tahoma" panose="020B0604030504040204" pitchFamily="34" charset="0"/>
                <a:ea typeface="隶书" panose="02010509060101010101" pitchFamily="49" charset="-122"/>
                <a:cs typeface="+mn-cs"/>
                <a:sym typeface="+mn-lt"/>
              </a:rPr>
              <a:t>5.1 </a:t>
            </a:r>
            <a:r>
              <a:rPr lang="zh-CN" altLang="en-US" sz="4400" i="0" dirty="0">
                <a:solidFill>
                  <a:schemeClr val="tx2"/>
                </a:solidFill>
                <a:latin typeface="Tahoma" panose="020B0604030504040204" pitchFamily="34" charset="0"/>
                <a:ea typeface="隶书" panose="02010509060101010101" pitchFamily="49" charset="-122"/>
                <a:cs typeface="+mn-cs"/>
                <a:sym typeface="+mn-lt"/>
              </a:rPr>
              <a:t>函数的定义和调用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补充：</a:t>
            </a:r>
            <a:r>
              <a:rPr lang="en-US" altLang="zh-CN" sz="4400" b="1" kern="1200" dirty="0">
                <a:latin typeface="Tahoma" panose="020B0604030504040204" pitchFamily="34" charset="0"/>
                <a:ea typeface="隶书" panose="02010509060101010101" pitchFamily="49" charset="-122"/>
                <a:cs typeface="+mn-cs"/>
              </a:rPr>
              <a:t>pass</a:t>
            </a:r>
            <a:r>
              <a:rPr lang="zh-CN" altLang="en-US" sz="4400" b="1" kern="1200" dirty="0">
                <a:latin typeface="Tahoma" panose="020B0604030504040204" pitchFamily="34" charset="0"/>
                <a:ea typeface="隶书" panose="02010509060101010101" pitchFamily="49" charset="-122"/>
                <a:cs typeface="+mn-cs"/>
              </a:rPr>
              <a:t>语句</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13</a:t>
            </a:fld>
            <a:endParaRPr lang="en-US" altLang="zh-CN"/>
          </a:p>
        </p:txBody>
      </p:sp>
      <p:sp>
        <p:nvSpPr>
          <p:cNvPr id="3" name="Rectangle 1"/>
          <p:cNvSpPr>
            <a:spLocks noChangeArrowheads="1"/>
          </p:cNvSpPr>
          <p:nvPr/>
        </p:nvSpPr>
        <p:spPr bwMode="auto">
          <a:xfrm>
            <a:off x="574675" y="1511786"/>
            <a:ext cx="7827784"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457200" marR="0" lvl="0" indent="-4572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pPr>
            <a:r>
              <a:rPr lang="zh-CN" altLang="en-US" sz="2800" b="0" i="0" dirty="0">
                <a:solidFill>
                  <a:srgbClr val="000000"/>
                </a:solidFill>
                <a:latin typeface="Arial Unicode MS" panose="020B0604020202020204" pitchFamily="34" charset="-128"/>
                <a:ea typeface="JetBrains Mono"/>
              </a:rPr>
              <a:t>语句：</a:t>
            </a:r>
            <a:r>
              <a:rPr lang="en-US" altLang="zh-CN" sz="2800" b="0" i="0" dirty="0">
                <a:solidFill>
                  <a:srgbClr val="000000"/>
                </a:solidFill>
                <a:latin typeface="Arial Unicode MS" panose="020B0604020202020204" pitchFamily="34" charset="-128"/>
                <a:ea typeface="JetBrains Mono"/>
              </a:rPr>
              <a:t>pass</a:t>
            </a:r>
          </a:p>
          <a:p>
            <a:pPr marL="457200" marR="0" lvl="0" indent="-4572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pPr>
            <a:r>
              <a:rPr lang="zh-CN" altLang="en-US" sz="2800" b="0" i="0" dirty="0">
                <a:solidFill>
                  <a:srgbClr val="000000"/>
                </a:solidFill>
                <a:latin typeface="Arial Unicode MS" panose="020B0604020202020204" pitchFamily="34" charset="-128"/>
                <a:ea typeface="JetBrains Mono"/>
              </a:rPr>
              <a:t>功能：空语句，用作占位语句，不做任何事情</a:t>
            </a:r>
            <a:endParaRPr lang="en-US" altLang="zh-CN" sz="2800" b="0" i="0" dirty="0">
              <a:solidFill>
                <a:srgbClr val="000000"/>
              </a:solidFill>
              <a:latin typeface="Arial Unicode MS" panose="020B0604020202020204" pitchFamily="34" charset="-128"/>
              <a:ea typeface="JetBrains Mono"/>
            </a:endParaRPr>
          </a:p>
        </p:txBody>
      </p:sp>
      <p:sp>
        <p:nvSpPr>
          <p:cNvPr id="4" name="Rectangle 1"/>
          <p:cNvSpPr>
            <a:spLocks noChangeArrowheads="1"/>
          </p:cNvSpPr>
          <p:nvPr/>
        </p:nvSpPr>
        <p:spPr bwMode="auto">
          <a:xfrm>
            <a:off x="600127" y="4151236"/>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692492" y="2904741"/>
            <a:ext cx="485261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1" u="none" strike="noStrike" cap="none" normalizeH="0" baseline="0" dirty="0">
                <a:ln>
                  <a:noFill/>
                </a:ln>
                <a:solidFill>
                  <a:srgbClr val="8C8C8C"/>
                </a:solidFill>
                <a:effectLst/>
                <a:latin typeface="+mn-ea"/>
                <a:ea typeface="+mn-ea"/>
              </a:rPr>
              <a:t># 输出l中所有字母</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l = </a:t>
            </a:r>
            <a:r>
              <a:rPr kumimoji="0" lang="zh-CN" altLang="zh-CN" sz="2800" b="0" i="0" u="none" strike="noStrike" cap="none" normalizeH="0" baseline="0" dirty="0">
                <a:ln>
                  <a:noFill/>
                </a:ln>
                <a:solidFill>
                  <a:srgbClr val="067D17"/>
                </a:solidFill>
                <a:effectLst/>
                <a:latin typeface="+mn-ea"/>
                <a:ea typeface="+mn-ea"/>
              </a:rPr>
              <a:t>"ab13f3253"</a:t>
            </a:r>
            <a:br>
              <a:rPr kumimoji="0" lang="zh-CN" altLang="zh-CN" sz="2800" b="0" i="0" u="none" strike="noStrike" cap="none" normalizeH="0" baseline="0" dirty="0">
                <a:ln>
                  <a:noFill/>
                </a:ln>
                <a:solidFill>
                  <a:srgbClr val="067D17"/>
                </a:solidFill>
                <a:effectLst/>
                <a:latin typeface="+mn-ea"/>
                <a:ea typeface="+mn-ea"/>
              </a:rPr>
            </a:br>
            <a:r>
              <a:rPr kumimoji="0" lang="zh-CN" altLang="zh-CN" sz="2800" b="0" i="0" u="none" strike="noStrike" cap="none" normalizeH="0" baseline="0" dirty="0">
                <a:ln>
                  <a:noFill/>
                </a:ln>
                <a:solidFill>
                  <a:srgbClr val="0033B3"/>
                </a:solidFill>
                <a:effectLst/>
                <a:latin typeface="+mn-ea"/>
                <a:ea typeface="+mn-ea"/>
              </a:rPr>
              <a:t>for </a:t>
            </a:r>
            <a:r>
              <a:rPr kumimoji="0" lang="zh-CN" altLang="zh-CN" sz="2800" b="0" i="0" u="none" strike="noStrike" cap="none" normalizeH="0" baseline="0" dirty="0">
                <a:ln>
                  <a:noFill/>
                </a:ln>
                <a:solidFill>
                  <a:srgbClr val="080808"/>
                </a:solidFill>
                <a:effectLst/>
                <a:latin typeface="+mn-ea"/>
                <a:ea typeface="+mn-ea"/>
              </a:rPr>
              <a:t>x </a:t>
            </a:r>
            <a:r>
              <a:rPr kumimoji="0" lang="zh-CN" altLang="zh-CN" sz="2800" b="0" i="0" u="none" strike="noStrike" cap="none" normalizeH="0" baseline="0" dirty="0">
                <a:ln>
                  <a:noFill/>
                </a:ln>
                <a:solidFill>
                  <a:srgbClr val="0033B3"/>
                </a:solidFill>
                <a:effectLst/>
                <a:latin typeface="+mn-ea"/>
                <a:ea typeface="+mn-ea"/>
              </a:rPr>
              <a:t>in </a:t>
            </a:r>
            <a:r>
              <a:rPr kumimoji="0" lang="zh-CN" altLang="zh-CN" sz="2800" b="0" i="0" u="none" strike="noStrike" cap="none" normalizeH="0" baseline="0" dirty="0">
                <a:ln>
                  <a:noFill/>
                </a:ln>
                <a:solidFill>
                  <a:srgbClr val="080808"/>
                </a:solidFill>
                <a:effectLst/>
                <a:latin typeface="+mn-ea"/>
                <a:ea typeface="+mn-ea"/>
              </a:rPr>
              <a:t>l:</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if </a:t>
            </a:r>
            <a:r>
              <a:rPr kumimoji="0" lang="zh-CN" altLang="zh-CN" sz="2800" b="0" i="0" u="none" strike="noStrike" cap="none" normalizeH="0" baseline="0" dirty="0">
                <a:ln>
                  <a:noFill/>
                </a:ln>
                <a:solidFill>
                  <a:srgbClr val="080808"/>
                </a:solidFill>
                <a:effectLst/>
                <a:latin typeface="+mn-ea"/>
                <a:ea typeface="+mn-ea"/>
              </a:rPr>
              <a:t>x.isdigit():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pass</a:t>
            </a:r>
            <a:br>
              <a:rPr kumimoji="0" lang="zh-CN" altLang="zh-CN" sz="2800" b="0" i="0" u="none" strike="noStrike" cap="none" normalizeH="0" baseline="0" dirty="0">
                <a:ln>
                  <a:noFill/>
                </a:ln>
                <a:solidFill>
                  <a:srgbClr val="0033B3"/>
                </a:solidFill>
                <a:effectLst/>
                <a:latin typeface="+mn-ea"/>
                <a:ea typeface="+mn-ea"/>
              </a:rPr>
            </a:br>
            <a:r>
              <a:rPr kumimoji="0" lang="zh-CN" altLang="zh-CN" sz="2800" b="0" i="0" u="none" strike="noStrike" cap="none" normalizeH="0" baseline="0" dirty="0">
                <a:ln>
                  <a:noFill/>
                </a:ln>
                <a:solidFill>
                  <a:srgbClr val="0033B3"/>
                </a:solidFill>
                <a:effectLst/>
                <a:latin typeface="+mn-ea"/>
                <a:ea typeface="+mn-ea"/>
              </a:rPr>
              <a:t>    else</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(x,</a:t>
            </a:r>
            <a:r>
              <a:rPr kumimoji="0" lang="zh-CN" altLang="zh-CN" sz="2800" b="0" i="0" u="none" strike="noStrike" cap="none" normalizeH="0" baseline="0" dirty="0">
                <a:ln>
                  <a:noFill/>
                </a:ln>
                <a:solidFill>
                  <a:srgbClr val="660099"/>
                </a:solidFill>
                <a:effectLst/>
                <a:latin typeface="+mn-ea"/>
                <a:ea typeface="+mn-ea"/>
              </a:rPr>
              <a:t>end </a:t>
            </a: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67D17"/>
                </a:solidFill>
                <a:effectLst/>
                <a:latin typeface="+mn-ea"/>
                <a:ea typeface="+mn-ea"/>
              </a:rPr>
              <a:t>' '</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endParaRPr kumimoji="0" lang="zh-CN" altLang="zh-CN" sz="2800" b="0" i="0" u="none" strike="noStrike" cap="none" normalizeH="0" baseline="0" dirty="0">
              <a:ln>
                <a:noFill/>
              </a:ln>
              <a:solidFill>
                <a:schemeClr val="tx1"/>
              </a:solidFill>
              <a:effectLst/>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373030" y="1301527"/>
            <a:ext cx="7366119"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1" u="none" strike="noStrike" cap="none" normalizeH="0" baseline="0" dirty="0">
                <a:ln>
                  <a:noFill/>
                </a:ln>
                <a:solidFill>
                  <a:srgbClr val="8C8C8C"/>
                </a:solidFill>
                <a:effectLst/>
                <a:latin typeface="+mn-ea"/>
                <a:ea typeface="+mn-ea"/>
              </a:rPr>
              <a:t># 定义函数power，计算x的y次方</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0" u="none" strike="noStrike" cap="none" normalizeH="0" baseline="0" dirty="0">
                <a:ln>
                  <a:noFill/>
                </a:ln>
                <a:solidFill>
                  <a:srgbClr val="0033B3"/>
                </a:solidFill>
                <a:effectLst/>
                <a:latin typeface="+mn-ea"/>
                <a:ea typeface="+mn-ea"/>
              </a:rPr>
              <a:t>def </a:t>
            </a:r>
            <a:r>
              <a:rPr kumimoji="0" lang="zh-CN" altLang="zh-CN" sz="2800" b="0" i="0" u="none" strike="noStrike" cap="none" normalizeH="0" baseline="0" dirty="0">
                <a:ln>
                  <a:noFill/>
                </a:ln>
                <a:solidFill>
                  <a:srgbClr val="00627A"/>
                </a:solidFill>
                <a:effectLst/>
                <a:latin typeface="+mn-ea"/>
                <a:ea typeface="+mn-ea"/>
              </a:rPr>
              <a:t>power</a:t>
            </a:r>
            <a:r>
              <a:rPr kumimoji="0" lang="zh-CN" altLang="zh-CN" sz="2800" b="0" i="0" u="none" strike="noStrike" cap="none" normalizeH="0" baseline="0" dirty="0">
                <a:ln>
                  <a:noFill/>
                </a:ln>
                <a:solidFill>
                  <a:srgbClr val="080808"/>
                </a:solidFill>
                <a:effectLst/>
                <a:latin typeface="+mn-ea"/>
                <a:ea typeface="+mn-ea"/>
              </a:rPr>
              <a:t>(x,y):</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return </a:t>
            </a:r>
            <a:r>
              <a:rPr kumimoji="0" lang="zh-CN" altLang="zh-CN" sz="2800" b="0" i="0" u="none" strike="noStrike" cap="none" normalizeH="0" baseline="0" dirty="0">
                <a:ln>
                  <a:noFill/>
                </a:ln>
                <a:solidFill>
                  <a:srgbClr val="080808"/>
                </a:solidFill>
                <a:effectLst/>
                <a:latin typeface="+mn-ea"/>
                <a:ea typeface="+mn-ea"/>
              </a:rPr>
              <a:t>x**y    </a:t>
            </a:r>
            <a:r>
              <a:rPr kumimoji="0" lang="zh-CN" altLang="zh-CN" sz="2800" b="0" i="1" u="none" strike="noStrike" cap="none" normalizeH="0" baseline="0" dirty="0">
                <a:ln>
                  <a:noFill/>
                </a:ln>
                <a:solidFill>
                  <a:srgbClr val="8C8C8C"/>
                </a:solidFill>
                <a:effectLst/>
                <a:latin typeface="+mn-ea"/>
                <a:ea typeface="+mn-ea"/>
              </a:rPr>
              <a:t># return,返回计算结果</a:t>
            </a:r>
            <a:br>
              <a:rPr kumimoji="0" lang="zh-CN" altLang="zh-CN" sz="2800" b="0" i="1" u="none" strike="noStrike" cap="none" normalizeH="0" baseline="0" dirty="0">
                <a:ln>
                  <a:noFill/>
                </a:ln>
                <a:solidFill>
                  <a:srgbClr val="8C8C8C"/>
                </a:solidFill>
                <a:effectLst/>
                <a:latin typeface="+mn-ea"/>
                <a:ea typeface="+mn-ea"/>
              </a:rPr>
            </a:br>
            <a:br>
              <a:rPr kumimoji="0" lang="zh-CN" altLang="zh-CN" sz="2800" b="0" i="1" u="none" strike="noStrike" cap="none" normalizeH="0" baseline="0" dirty="0">
                <a:ln>
                  <a:noFill/>
                </a:ln>
                <a:solidFill>
                  <a:srgbClr val="8C8C8C"/>
                </a:solidFill>
                <a:effectLst/>
                <a:latin typeface="+mn-ea"/>
                <a:ea typeface="+mn-ea"/>
              </a:rPr>
            </a:br>
            <a:r>
              <a:rPr kumimoji="0" lang="zh-CN" altLang="zh-CN" sz="2800" b="0" i="1" u="none" strike="noStrike" cap="none" normalizeH="0" baseline="0" dirty="0">
                <a:ln>
                  <a:noFill/>
                </a:ln>
                <a:solidFill>
                  <a:srgbClr val="8C8C8C"/>
                </a:solidFill>
                <a:effectLst/>
                <a:latin typeface="+mn-ea"/>
                <a:ea typeface="+mn-ea"/>
              </a:rPr>
              <a:t># 调用power，输出2的1次方到4次方</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0" u="none" strike="noStrike" cap="none" normalizeH="0" baseline="0" dirty="0">
                <a:ln>
                  <a:noFill/>
                </a:ln>
                <a:solidFill>
                  <a:srgbClr val="0033B3"/>
                </a:solidFill>
                <a:effectLst/>
                <a:latin typeface="+mn-ea"/>
                <a:ea typeface="+mn-ea"/>
              </a:rPr>
              <a:t>for </a:t>
            </a:r>
            <a:r>
              <a:rPr kumimoji="0" lang="zh-CN" altLang="zh-CN" sz="2800" b="0" i="0" u="none" strike="noStrike" cap="none" normalizeH="0" baseline="0" dirty="0">
                <a:ln>
                  <a:noFill/>
                </a:ln>
                <a:solidFill>
                  <a:srgbClr val="080808"/>
                </a:solidFill>
                <a:effectLst/>
                <a:latin typeface="+mn-ea"/>
                <a:ea typeface="+mn-ea"/>
              </a:rPr>
              <a:t>i </a:t>
            </a:r>
            <a:r>
              <a:rPr kumimoji="0" lang="zh-CN" altLang="zh-CN" sz="2800" b="0" i="0" u="none" strike="noStrike" cap="none" normalizeH="0" baseline="0" dirty="0">
                <a:ln>
                  <a:noFill/>
                </a:ln>
                <a:solidFill>
                  <a:srgbClr val="0033B3"/>
                </a:solidFill>
                <a:effectLst/>
                <a:latin typeface="+mn-ea"/>
                <a:ea typeface="+mn-ea"/>
              </a:rPr>
              <a:t>in </a:t>
            </a:r>
            <a:r>
              <a:rPr kumimoji="0" lang="zh-CN" altLang="zh-CN" sz="2800" b="0" i="0" u="none" strike="noStrike" cap="none" normalizeH="0" baseline="0" dirty="0">
                <a:ln>
                  <a:noFill/>
                </a:ln>
                <a:solidFill>
                  <a:srgbClr val="000080"/>
                </a:solidFill>
                <a:effectLst/>
                <a:latin typeface="+mn-ea"/>
                <a:ea typeface="+mn-ea"/>
              </a:rPr>
              <a:t>range</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1750EB"/>
                </a:solidFill>
                <a:effectLst/>
                <a:latin typeface="+mn-ea"/>
                <a:ea typeface="+mn-ea"/>
              </a:rPr>
              <a:t>1</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1750EB"/>
                </a:solidFill>
                <a:effectLst/>
                <a:latin typeface="+mn-ea"/>
                <a:ea typeface="+mn-ea"/>
              </a:rPr>
              <a:t>5</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067D17"/>
                </a:solidFill>
                <a:effectLst/>
                <a:latin typeface="+mn-ea"/>
                <a:ea typeface="+mn-ea"/>
              </a:rPr>
              <a:t>f"2^</a:t>
            </a:r>
            <a:r>
              <a:rPr kumimoji="0" lang="zh-CN" altLang="zh-CN" sz="2800" b="0" i="0" u="none" strike="noStrike" cap="none" normalizeH="0" baseline="0" dirty="0">
                <a:ln>
                  <a:noFill/>
                </a:ln>
                <a:solidFill>
                  <a:srgbClr val="0037A6"/>
                </a:solidFill>
                <a:effectLst/>
                <a:latin typeface="+mn-ea"/>
                <a:ea typeface="+mn-ea"/>
              </a:rPr>
              <a:t>{</a:t>
            </a:r>
            <a:r>
              <a:rPr kumimoji="0" lang="zh-CN" altLang="zh-CN" sz="2800" b="0" i="0" u="none" strike="noStrike" cap="none" normalizeH="0" baseline="0" dirty="0">
                <a:ln>
                  <a:noFill/>
                </a:ln>
                <a:solidFill>
                  <a:srgbClr val="080808"/>
                </a:solidFill>
                <a:effectLst/>
                <a:latin typeface="+mn-ea"/>
                <a:ea typeface="+mn-ea"/>
              </a:rPr>
              <a:t>i</a:t>
            </a:r>
            <a:r>
              <a:rPr kumimoji="0" lang="zh-CN" altLang="zh-CN" sz="2800" b="0" i="0" u="none" strike="noStrike" cap="none" normalizeH="0" baseline="0" dirty="0">
                <a:ln>
                  <a:noFill/>
                </a:ln>
                <a:solidFill>
                  <a:srgbClr val="0037A6"/>
                </a:solidFill>
                <a:effectLst/>
                <a:latin typeface="+mn-ea"/>
                <a:ea typeface="+mn-ea"/>
              </a:rPr>
              <a:t>}</a:t>
            </a:r>
            <a:r>
              <a:rPr kumimoji="0" lang="zh-CN" altLang="zh-CN" sz="2800" b="0" i="0" u="none" strike="noStrike" cap="none" normalizeH="0" baseline="0" dirty="0">
                <a:ln>
                  <a:noFill/>
                </a:ln>
                <a:solidFill>
                  <a:srgbClr val="067D17"/>
                </a:solidFill>
                <a:effectLst/>
                <a:latin typeface="+mn-ea"/>
                <a:ea typeface="+mn-ea"/>
              </a:rPr>
              <a:t> = </a:t>
            </a:r>
            <a:r>
              <a:rPr kumimoji="0" lang="zh-CN" altLang="zh-CN" sz="2800" b="0" i="0" u="none" strike="noStrike" cap="none" normalizeH="0" baseline="0" dirty="0">
                <a:ln>
                  <a:noFill/>
                </a:ln>
                <a:solidFill>
                  <a:srgbClr val="0037A6"/>
                </a:solidFill>
                <a:effectLst/>
                <a:latin typeface="+mn-ea"/>
                <a:ea typeface="+mn-ea"/>
              </a:rPr>
              <a:t>{</a:t>
            </a:r>
            <a:r>
              <a:rPr kumimoji="0" lang="zh-CN" altLang="zh-CN" sz="2800" b="0" i="0" u="none" strike="noStrike" cap="none" normalizeH="0" baseline="0" dirty="0">
                <a:ln>
                  <a:noFill/>
                </a:ln>
                <a:solidFill>
                  <a:srgbClr val="080808"/>
                </a:solidFill>
                <a:effectLst/>
                <a:latin typeface="+mn-ea"/>
                <a:ea typeface="+mn-ea"/>
              </a:rPr>
              <a:t>power(</a:t>
            </a:r>
            <a:r>
              <a:rPr kumimoji="0" lang="zh-CN" altLang="zh-CN" sz="2800" b="0" i="0" u="none" strike="noStrike" cap="none" normalizeH="0" baseline="0" dirty="0">
                <a:ln>
                  <a:noFill/>
                </a:ln>
                <a:solidFill>
                  <a:srgbClr val="1750EB"/>
                </a:solidFill>
                <a:effectLst/>
                <a:latin typeface="+mn-ea"/>
                <a:ea typeface="+mn-ea"/>
              </a:rPr>
              <a:t>2</a:t>
            </a:r>
            <a:r>
              <a:rPr kumimoji="0" lang="zh-CN" altLang="zh-CN" sz="2800" b="0" i="0" u="none" strike="noStrike" cap="none" normalizeH="0" baseline="0" dirty="0">
                <a:ln>
                  <a:noFill/>
                </a:ln>
                <a:solidFill>
                  <a:srgbClr val="080808"/>
                </a:solidFill>
                <a:effectLst/>
                <a:latin typeface="+mn-ea"/>
                <a:ea typeface="+mn-ea"/>
              </a:rPr>
              <a:t>,i)</a:t>
            </a:r>
            <a:r>
              <a:rPr kumimoji="0" lang="zh-CN" altLang="zh-CN" sz="2800" b="0" i="0" u="none" strike="noStrike" cap="none" normalizeH="0" baseline="0" dirty="0">
                <a:ln>
                  <a:noFill/>
                </a:ln>
                <a:solidFill>
                  <a:srgbClr val="0037A6"/>
                </a:solidFill>
                <a:effectLst/>
                <a:latin typeface="+mn-ea"/>
                <a:ea typeface="+mn-ea"/>
              </a:rPr>
              <a:t>}</a:t>
            </a:r>
            <a:r>
              <a:rPr kumimoji="0" lang="zh-CN" altLang="zh-CN" sz="2800" b="0" i="0" u="none" strike="noStrike" cap="none" normalizeH="0" baseline="0" dirty="0">
                <a:ln>
                  <a:noFill/>
                </a:ln>
                <a:solidFill>
                  <a:srgbClr val="067D17"/>
                </a:solidFill>
                <a:effectLst/>
                <a:latin typeface="+mn-ea"/>
                <a:ea typeface="+mn-ea"/>
              </a:rPr>
              <a:t>"</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endParaRPr kumimoji="0" lang="zh-CN" altLang="zh-CN" sz="2800" b="0" i="0" u="none" strike="noStrike" cap="none" normalizeH="0" baseline="0" dirty="0">
              <a:ln>
                <a:noFill/>
              </a:ln>
              <a:solidFill>
                <a:schemeClr val="tx1"/>
              </a:solidFill>
              <a:effectLst/>
              <a:latin typeface="+mn-ea"/>
              <a:ea typeface="+mn-ea"/>
            </a:endParaRPr>
          </a:p>
        </p:txBody>
      </p:sp>
      <p:sp>
        <p:nvSpPr>
          <p:cNvPr id="2" name="标题 1"/>
          <p:cNvSpPr>
            <a:spLocks noGrp="1"/>
          </p:cNvSpPr>
          <p:nvPr>
            <p:ph type="title"/>
          </p:nvPr>
        </p:nvSpPr>
        <p:spPr>
          <a:xfrm>
            <a:off x="563847" y="272847"/>
            <a:ext cx="8001000" cy="676275"/>
          </a:xfrm>
        </p:spPr>
        <p:txBody>
          <a:bodyPr/>
          <a:lstStyle/>
          <a:p>
            <a:pPr algn="ctr"/>
            <a:r>
              <a:rPr lang="zh-CN" altLang="en-US" sz="4400" b="1" kern="1200" dirty="0">
                <a:latin typeface="Tahoma" panose="020B0604030504040204" pitchFamily="34" charset="0"/>
                <a:ea typeface="隶书" panose="02010509060101010101" pitchFamily="49" charset="-122"/>
                <a:cs typeface="+mn-cs"/>
              </a:rPr>
              <a:t>函数定义例</a:t>
            </a:r>
            <a:r>
              <a:rPr lang="en-US" altLang="zh-CN" sz="4400" b="1" kern="1200" dirty="0">
                <a:latin typeface="Tahoma" panose="020B0604030504040204" pitchFamily="34" charset="0"/>
                <a:ea typeface="隶书" panose="02010509060101010101" pitchFamily="49" charset="-122"/>
                <a:cs typeface="+mn-cs"/>
              </a:rPr>
              <a:t>: </a:t>
            </a:r>
            <a:r>
              <a:rPr lang="zh-CN" altLang="en-US" sz="4400" b="1" kern="1200" dirty="0">
                <a:latin typeface="Tahoma" panose="020B0604030504040204" pitchFamily="34" charset="0"/>
                <a:ea typeface="隶书" panose="02010509060101010101" pitchFamily="49" charset="-122"/>
                <a:cs typeface="+mn-cs"/>
              </a:rPr>
              <a:t>计算</a:t>
            </a:r>
            <a:r>
              <a:rPr lang="en-US" altLang="zh-CN" sz="4400" b="1" kern="1200" dirty="0">
                <a:latin typeface="Tahoma" panose="020B0604030504040204" pitchFamily="34" charset="0"/>
                <a:ea typeface="隶书" panose="02010509060101010101" pitchFamily="49" charset="-122"/>
                <a:cs typeface="+mn-cs"/>
              </a:rPr>
              <a:t>x</a:t>
            </a:r>
            <a:r>
              <a:rPr lang="zh-CN" altLang="en-US" sz="4400" b="1" kern="1200" dirty="0">
                <a:latin typeface="Tahoma" panose="020B0604030504040204" pitchFamily="34" charset="0"/>
                <a:ea typeface="隶书" panose="02010509060101010101" pitchFamily="49" charset="-122"/>
                <a:cs typeface="+mn-cs"/>
              </a:rPr>
              <a:t>的</a:t>
            </a:r>
            <a:r>
              <a:rPr lang="en-US" altLang="zh-CN" sz="4400" b="1" kern="1200" dirty="0">
                <a:latin typeface="Tahoma" panose="020B0604030504040204" pitchFamily="34" charset="0"/>
                <a:ea typeface="隶书" panose="02010509060101010101" pitchFamily="49" charset="-122"/>
                <a:cs typeface="+mn-cs"/>
              </a:rPr>
              <a:t>y</a:t>
            </a:r>
            <a:r>
              <a:rPr lang="zh-CN" altLang="en-US" sz="4400" b="1" kern="1200" dirty="0">
                <a:latin typeface="Tahoma" panose="020B0604030504040204" pitchFamily="34" charset="0"/>
                <a:ea typeface="隶书" panose="02010509060101010101" pitchFamily="49" charset="-122"/>
                <a:cs typeface="+mn-cs"/>
              </a:rPr>
              <a:t>次方</a:t>
            </a:r>
          </a:p>
        </p:txBody>
      </p:sp>
      <p:sp>
        <p:nvSpPr>
          <p:cNvPr id="9" name="标题 1"/>
          <p:cNvSpPr txBox="1"/>
          <p:nvPr/>
        </p:nvSpPr>
        <p:spPr bwMode="auto">
          <a:xfrm>
            <a:off x="532654" y="5060149"/>
            <a:ext cx="641561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r>
              <a:rPr lang="zh-CN" altLang="en-US" sz="2800" b="0" i="0" kern="0" dirty="0">
                <a:solidFill>
                  <a:srgbClr val="FF0000"/>
                </a:solidFill>
              </a:rPr>
              <a:t>函数必须先定义，再使用。</a:t>
            </a:r>
            <a:endParaRPr lang="en-US" altLang="zh-CN" sz="2800" b="0" i="0" kern="0" dirty="0">
              <a:solidFill>
                <a:srgbClr val="FF0000"/>
              </a:solidFill>
            </a:endParaRPr>
          </a:p>
        </p:txBody>
      </p:sp>
      <p:cxnSp>
        <p:nvCxnSpPr>
          <p:cNvPr id="5" name="直接连接符 4"/>
          <p:cNvCxnSpPr/>
          <p:nvPr/>
        </p:nvCxnSpPr>
        <p:spPr bwMode="auto">
          <a:xfrm>
            <a:off x="4788024" y="4449311"/>
            <a:ext cx="1584176"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7" name="对话气泡: 圆角矩形 6"/>
          <p:cNvSpPr/>
          <p:nvPr/>
        </p:nvSpPr>
        <p:spPr bwMode="auto">
          <a:xfrm>
            <a:off x="3502245" y="4616059"/>
            <a:ext cx="3003606" cy="476726"/>
          </a:xfrm>
          <a:prstGeom prst="wedgeRoundRectCallout">
            <a:avLst>
              <a:gd name="adj1" fmla="val 18290"/>
              <a:gd name="adj2" fmla="val -8372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函数调用</a:t>
            </a:r>
            <a:r>
              <a:rPr lang="en-US" altLang="zh-CN" sz="2800" i="0" dirty="0"/>
              <a:t>:</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a:t>
            </a:r>
            <a:r>
              <a:rPr lang="en-US" altLang="zh-CN" sz="2800" i="0" dirty="0"/>
              <a:t>,i</a:t>
            </a:r>
            <a:r>
              <a:rPr lang="zh-CN" altLang="en-US" sz="2800" i="0" dirty="0"/>
              <a:t>实参</a:t>
            </a:r>
            <a:endPar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10" name="对话气泡: 圆角矩形 9"/>
          <p:cNvSpPr/>
          <p:nvPr/>
        </p:nvSpPr>
        <p:spPr bwMode="auto">
          <a:xfrm>
            <a:off x="4211960" y="1798008"/>
            <a:ext cx="1584176" cy="476726"/>
          </a:xfrm>
          <a:prstGeom prst="wedgeRoundRectCallout">
            <a:avLst>
              <a:gd name="adj1" fmla="val -121663"/>
              <a:gd name="adj2" fmla="val 5609"/>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en-US" altLang="zh-CN" sz="28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x,y</a:t>
            </a: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虚参</a:t>
            </a:r>
          </a:p>
        </p:txBody>
      </p:sp>
      <p:pic>
        <p:nvPicPr>
          <p:cNvPr id="11" name="图片 10"/>
          <p:cNvPicPr>
            <a:picLocks noChangeAspect="1"/>
          </p:cNvPicPr>
          <p:nvPr/>
        </p:nvPicPr>
        <p:blipFill rotWithShape="1">
          <a:blip r:embed="rId2"/>
          <a:srcRect r="20795"/>
          <a:stretch>
            <a:fillRect/>
          </a:stretch>
        </p:blipFill>
        <p:spPr>
          <a:xfrm>
            <a:off x="7027168" y="4317871"/>
            <a:ext cx="2035827" cy="247720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11560" y="1259027"/>
            <a:ext cx="4576968" cy="556884"/>
          </a:xfrm>
          <a:prstGeom prst="rect">
            <a:avLst/>
          </a:prstGeom>
          <a:noFill/>
        </p:spPr>
        <p:txBody>
          <a:bodyPr wrap="square">
            <a:spAutoFit/>
          </a:bodyPr>
          <a:lstStyle/>
          <a:p>
            <a:pPr marL="457200" indent="-457200" algn="just">
              <a:lnSpc>
                <a:spcPct val="125000"/>
              </a:lnSpc>
              <a:buClr>
                <a:srgbClr val="FF0000"/>
              </a:buClr>
              <a:buFont typeface="Wingdings" panose="05000000000000000000" pitchFamily="2" charset="2"/>
              <a:buChar char="p"/>
            </a:pPr>
            <a:r>
              <a:rPr lang="zh-CN" altLang="en-US" sz="2800" b="0" i="0" dirty="0">
                <a:solidFill>
                  <a:schemeClr val="accent4">
                    <a:lumMod val="50000"/>
                  </a:schemeClr>
                </a:solidFill>
                <a:latin typeface="黑体" panose="02010609060101010101" pitchFamily="2" charset="-122"/>
                <a:ea typeface="黑体" panose="02010609060101010101" pitchFamily="2" charset="-122"/>
                <a:cs typeface="Times New Roman" panose="02020603050405020304" pitchFamily="18" charset="0"/>
              </a:rPr>
              <a:t>函数的调用</a:t>
            </a:r>
          </a:p>
        </p:txBody>
      </p:sp>
      <p:sp>
        <p:nvSpPr>
          <p:cNvPr id="11" name="文本框 10"/>
          <p:cNvSpPr txBox="1"/>
          <p:nvPr/>
        </p:nvSpPr>
        <p:spPr>
          <a:xfrm>
            <a:off x="1029377" y="1894445"/>
            <a:ext cx="7791095" cy="1384995"/>
          </a:xfrm>
          <a:prstGeom prst="rect">
            <a:avLst/>
          </a:prstGeom>
          <a:noFill/>
        </p:spPr>
        <p:txBody>
          <a:bodyPr wrap="square">
            <a:spAutoFit/>
          </a:bodyPr>
          <a:lstStyle/>
          <a:p>
            <a:r>
              <a:rPr lang="zh-CN" altLang="en-US" sz="2800" b="0" i="0" kern="0" dirty="0">
                <a:latin typeface="黑体" panose="02010609060101010101" pitchFamily="2" charset="-122"/>
                <a:ea typeface="黑体" panose="02010609060101010101" pitchFamily="2" charset="-122"/>
                <a:cs typeface="宋体" panose="02010600030101010101" pitchFamily="2" charset="-122"/>
              </a:rPr>
              <a:t>调用函数时，和形式参数对应的参数因为有值的概念，所以称为实际参数，简称实参。当有多个实际参数时，实际参数之间用逗号分隔。</a:t>
            </a:r>
            <a:endParaRPr lang="zh-CN" altLang="en-US" sz="2800" b="0" i="0" dirty="0">
              <a:latin typeface="黑体" panose="02010609060101010101" pitchFamily="2" charset="-122"/>
              <a:ea typeface="黑体" panose="02010609060101010101" pitchFamily="2" charset="-122"/>
            </a:endParaRPr>
          </a:p>
        </p:txBody>
      </p:sp>
      <p:sp>
        <p:nvSpPr>
          <p:cNvPr id="8" name="文本框 7"/>
          <p:cNvSpPr txBox="1"/>
          <p:nvPr/>
        </p:nvSpPr>
        <p:spPr>
          <a:xfrm>
            <a:off x="1152000" y="3378321"/>
            <a:ext cx="6840000" cy="523220"/>
          </a:xfrm>
          <a:prstGeom prst="rect">
            <a:avLst/>
          </a:prstGeom>
          <a:noFill/>
          <a:ln>
            <a:noFill/>
          </a:ln>
          <a:effectLst>
            <a:innerShdw dist="50800" dir="10800000">
              <a:prstClr val="black">
                <a:alpha val="50000"/>
              </a:prstClr>
            </a:innerShdw>
          </a:effectLst>
        </p:spPr>
        <p:txBody>
          <a:bodyPr wrap="square">
            <a:spAutoFit/>
          </a:bodyPr>
          <a:lstStyle/>
          <a:p>
            <a:pPr marL="17970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800" b="0" i="0" dirty="0">
                <a:solidFill>
                  <a:srgbClr val="FF0000"/>
                </a:solidFill>
                <a:latin typeface="+mn-ea"/>
                <a:ea typeface="+mn-ea"/>
                <a:cs typeface="+mn-ea"/>
              </a:rPr>
              <a:t>函数名</a:t>
            </a:r>
            <a:r>
              <a:rPr lang="en-US" altLang="zh-CN" sz="2800" b="0" i="0" dirty="0">
                <a:solidFill>
                  <a:srgbClr val="FF0000"/>
                </a:solidFill>
                <a:latin typeface="+mn-ea"/>
                <a:ea typeface="+mn-ea"/>
                <a:cs typeface="+mn-ea"/>
              </a:rPr>
              <a:t>(</a:t>
            </a:r>
            <a:r>
              <a:rPr lang="zh-CN" altLang="en-US" sz="2800" b="0" i="0" dirty="0">
                <a:solidFill>
                  <a:srgbClr val="FF0000"/>
                </a:solidFill>
                <a:latin typeface="+mn-ea"/>
                <a:ea typeface="+mn-ea"/>
                <a:cs typeface="+mn-ea"/>
              </a:rPr>
              <a:t>实际参数表</a:t>
            </a:r>
            <a:r>
              <a:rPr lang="en-US" altLang="zh-CN" sz="2800" b="0" i="0" dirty="0">
                <a:solidFill>
                  <a:srgbClr val="FF0000"/>
                </a:solidFill>
                <a:latin typeface="+mn-ea"/>
                <a:ea typeface="+mn-ea"/>
                <a:cs typeface="+mn-ea"/>
              </a:rPr>
              <a:t>)</a:t>
            </a:r>
          </a:p>
        </p:txBody>
      </p:sp>
      <p:sp>
        <p:nvSpPr>
          <p:cNvPr id="10" name="文本框 9"/>
          <p:cNvSpPr txBox="1"/>
          <p:nvPr/>
        </p:nvSpPr>
        <p:spPr>
          <a:xfrm>
            <a:off x="1024672" y="4053428"/>
            <a:ext cx="7791095" cy="1941301"/>
          </a:xfrm>
          <a:prstGeom prst="rect">
            <a:avLst/>
          </a:prstGeom>
          <a:noFill/>
        </p:spPr>
        <p:txBody>
          <a:bodyPr wrap="square">
            <a:spAutoFit/>
          </a:bodyPr>
          <a:lstStyle/>
          <a:p>
            <a:pPr>
              <a:lnSpc>
                <a:spcPct val="150000"/>
              </a:lnSpc>
            </a:pPr>
            <a:r>
              <a:rPr lang="zh-CN" altLang="en-US" sz="2800" b="0" i="0" kern="0" dirty="0">
                <a:latin typeface="+mn-ea"/>
                <a:ea typeface="+mn-ea"/>
                <a:cs typeface="宋体" panose="02010600030101010101" pitchFamily="2" charset="-122"/>
              </a:rPr>
              <a:t>如果调用的是无参数函数，调用形式为：</a:t>
            </a:r>
            <a:endParaRPr lang="en-US" altLang="zh-CN" sz="2800" b="0" i="0" kern="0" dirty="0">
              <a:latin typeface="+mn-ea"/>
              <a:ea typeface="+mn-ea"/>
              <a:cs typeface="宋体" panose="02010600030101010101" pitchFamily="2" charset="-122"/>
            </a:endParaRPr>
          </a:p>
          <a:p>
            <a:pPr>
              <a:lnSpc>
                <a:spcPct val="150000"/>
              </a:lnSpc>
            </a:pPr>
            <a:endParaRPr lang="en-US" altLang="zh-CN" sz="2800" b="0" i="0" kern="0" dirty="0">
              <a:latin typeface="+mn-ea"/>
              <a:ea typeface="+mn-ea"/>
              <a:cs typeface="宋体" panose="02010600030101010101" pitchFamily="2" charset="-122"/>
            </a:endParaRPr>
          </a:p>
          <a:p>
            <a:pPr>
              <a:lnSpc>
                <a:spcPct val="150000"/>
              </a:lnSpc>
            </a:pPr>
            <a:r>
              <a:rPr lang="zh-CN" altLang="en-US" sz="2800" b="0" i="0" kern="0" dirty="0">
                <a:latin typeface="+mn-ea"/>
                <a:ea typeface="+mn-ea"/>
                <a:cs typeface="宋体" panose="02010600030101010101" pitchFamily="2" charset="-122"/>
              </a:rPr>
              <a:t>其中，函数名之后的一对括号不能省略。</a:t>
            </a:r>
          </a:p>
        </p:txBody>
      </p:sp>
      <p:sp>
        <p:nvSpPr>
          <p:cNvPr id="6" name="文本框 5"/>
          <p:cNvSpPr txBox="1"/>
          <p:nvPr/>
        </p:nvSpPr>
        <p:spPr>
          <a:xfrm>
            <a:off x="1152000" y="4854801"/>
            <a:ext cx="6840000" cy="523220"/>
          </a:xfrm>
          <a:prstGeom prst="rect">
            <a:avLst/>
          </a:prstGeom>
          <a:noFill/>
          <a:ln>
            <a:noFill/>
          </a:ln>
          <a:effectLst>
            <a:innerShdw dist="50800" dir="10800000">
              <a:prstClr val="black">
                <a:alpha val="50000"/>
              </a:prstClr>
            </a:innerShdw>
          </a:effectLst>
        </p:spPr>
        <p:txBody>
          <a:bodyPr wrap="square">
            <a:spAutoFit/>
          </a:bodyPr>
          <a:lstStyle/>
          <a:p>
            <a:pPr marL="179705">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zh-CN" altLang="en-US" sz="2800" b="0" i="0" dirty="0">
                <a:solidFill>
                  <a:srgbClr val="FF0000"/>
                </a:solidFill>
                <a:latin typeface="+mn-ea"/>
                <a:ea typeface="+mn-ea"/>
                <a:cs typeface="+mn-ea"/>
              </a:rPr>
              <a:t>函数名</a:t>
            </a:r>
            <a:r>
              <a:rPr lang="en-US" altLang="zh-CN" sz="2800" b="0" i="0" dirty="0">
                <a:solidFill>
                  <a:srgbClr val="FF0000"/>
                </a:solidFill>
                <a:latin typeface="+mn-ea"/>
                <a:ea typeface="+mn-ea"/>
                <a:cs typeface="+mn-ea"/>
              </a:rPr>
              <a:t>()</a:t>
            </a:r>
          </a:p>
        </p:txBody>
      </p:sp>
      <p:sp>
        <p:nvSpPr>
          <p:cNvPr id="7" name="文本框 6"/>
          <p:cNvSpPr txBox="1"/>
          <p:nvPr/>
        </p:nvSpPr>
        <p:spPr>
          <a:xfrm>
            <a:off x="1523380" y="209479"/>
            <a:ext cx="57711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i="0" dirty="0">
                <a:solidFill>
                  <a:schemeClr val="tx2"/>
                </a:solidFill>
                <a:latin typeface="Tahoma" panose="020B0604030504040204" pitchFamily="34" charset="0"/>
                <a:ea typeface="隶书" panose="02010509060101010101" pitchFamily="49" charset="-122"/>
                <a:cs typeface="+mn-cs"/>
                <a:sym typeface="+mn-lt"/>
              </a:rPr>
              <a:t>5.1 </a:t>
            </a:r>
            <a:r>
              <a:rPr lang="zh-CN" altLang="en-US" sz="4400" i="0" dirty="0">
                <a:solidFill>
                  <a:schemeClr val="tx2"/>
                </a:solidFill>
                <a:latin typeface="Tahoma" panose="020B0604030504040204" pitchFamily="34" charset="0"/>
                <a:ea typeface="隶书" panose="02010509060101010101" pitchFamily="49" charset="-122"/>
                <a:cs typeface="+mn-cs"/>
                <a:sym typeface="+mn-lt"/>
              </a:rPr>
              <a:t>函数的定义和调用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animBg="1"/>
      <p:bldP spid="10"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11560" y="1259027"/>
            <a:ext cx="4576968" cy="556884"/>
          </a:xfrm>
          <a:prstGeom prst="rect">
            <a:avLst/>
          </a:prstGeom>
          <a:noFill/>
        </p:spPr>
        <p:txBody>
          <a:bodyPr wrap="square">
            <a:spAutoFit/>
          </a:bodyPr>
          <a:lstStyle/>
          <a:p>
            <a:pPr marL="457200" indent="-457200" algn="just">
              <a:lnSpc>
                <a:spcPct val="125000"/>
              </a:lnSpc>
              <a:buClr>
                <a:srgbClr val="FF0000"/>
              </a:buClr>
              <a:buFont typeface="Wingdings" panose="05000000000000000000" pitchFamily="2" charset="2"/>
              <a:buChar char="p"/>
            </a:pPr>
            <a:r>
              <a:rPr lang="zh-CN" altLang="en-US" sz="2800" b="0" i="0" dirty="0">
                <a:solidFill>
                  <a:schemeClr val="accent4">
                    <a:lumMod val="50000"/>
                  </a:schemeClr>
                </a:solidFill>
                <a:latin typeface="黑体" panose="02010609060101010101" pitchFamily="2" charset="-122"/>
                <a:ea typeface="黑体" panose="02010609060101010101" pitchFamily="2" charset="-122"/>
                <a:cs typeface="Times New Roman" panose="02020603050405020304" pitchFamily="18" charset="0"/>
              </a:rPr>
              <a:t>函数的调用</a:t>
            </a:r>
          </a:p>
        </p:txBody>
      </p:sp>
      <p:sp>
        <p:nvSpPr>
          <p:cNvPr id="11" name="文本框 10"/>
          <p:cNvSpPr txBox="1"/>
          <p:nvPr/>
        </p:nvSpPr>
        <p:spPr>
          <a:xfrm>
            <a:off x="1029377" y="1894445"/>
            <a:ext cx="7791095" cy="954107"/>
          </a:xfrm>
          <a:prstGeom prst="rect">
            <a:avLst/>
          </a:prstGeom>
          <a:noFill/>
        </p:spPr>
        <p:txBody>
          <a:bodyPr wrap="square">
            <a:spAutoFit/>
          </a:bodyPr>
          <a:lstStyle/>
          <a:p>
            <a:r>
              <a:rPr lang="zh-CN" altLang="en-US" sz="2800" b="0" i="0" kern="0" dirty="0">
                <a:latin typeface="+mn-ea"/>
                <a:ea typeface="+mn-ea"/>
                <a:cs typeface="宋体" panose="02010600030101010101" pitchFamily="2" charset="-122"/>
              </a:rPr>
              <a:t>函数调用时提供的实际参数应与被调用函数的形式参数按顺序一一对应，而且参数类型要兼容。</a:t>
            </a:r>
            <a:endParaRPr lang="zh-CN" altLang="en-US" sz="2800" b="0" i="0" dirty="0">
              <a:latin typeface="+mn-ea"/>
              <a:ea typeface="+mn-ea"/>
            </a:endParaRPr>
          </a:p>
        </p:txBody>
      </p:sp>
      <p:sp>
        <p:nvSpPr>
          <p:cNvPr id="7" name="文本框 6"/>
          <p:cNvSpPr txBox="1"/>
          <p:nvPr/>
        </p:nvSpPr>
        <p:spPr>
          <a:xfrm>
            <a:off x="1523380" y="209479"/>
            <a:ext cx="57711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i="0" dirty="0">
                <a:solidFill>
                  <a:schemeClr val="tx2"/>
                </a:solidFill>
                <a:latin typeface="Tahoma" panose="020B0604030504040204" pitchFamily="34" charset="0"/>
                <a:ea typeface="隶书" panose="02010509060101010101" pitchFamily="49" charset="-122"/>
                <a:cs typeface="+mn-cs"/>
                <a:sym typeface="+mn-lt"/>
              </a:rPr>
              <a:t>5.1 </a:t>
            </a:r>
            <a:r>
              <a:rPr lang="zh-CN" altLang="en-US" sz="4400" i="0" dirty="0">
                <a:solidFill>
                  <a:schemeClr val="tx2"/>
                </a:solidFill>
                <a:latin typeface="Tahoma" panose="020B0604030504040204" pitchFamily="34" charset="0"/>
                <a:ea typeface="隶书" panose="02010509060101010101" pitchFamily="49" charset="-122"/>
                <a:cs typeface="+mn-cs"/>
                <a:sym typeface="+mn-lt"/>
              </a:rPr>
              <a:t>函数的定义和调用</a:t>
            </a:r>
          </a:p>
        </p:txBody>
      </p:sp>
      <p:sp>
        <p:nvSpPr>
          <p:cNvPr id="3" name="文本框 2"/>
          <p:cNvSpPr txBox="1"/>
          <p:nvPr/>
        </p:nvSpPr>
        <p:spPr>
          <a:xfrm>
            <a:off x="683567" y="3645024"/>
            <a:ext cx="8460433" cy="1815882"/>
          </a:xfrm>
          <a:prstGeom prst="rect">
            <a:avLst/>
          </a:prstGeom>
          <a:noFill/>
        </p:spPr>
        <p:txBody>
          <a:bodyPr wrap="square">
            <a:spAutoFit/>
          </a:bodyPr>
          <a:lstStyle/>
          <a:p>
            <a:r>
              <a:rPr lang="zh-CN" altLang="en-US" sz="2800" b="0" i="0" dirty="0">
                <a:solidFill>
                  <a:srgbClr val="FF0000"/>
                </a:solidFill>
                <a:latin typeface="+mn-ea"/>
                <a:ea typeface="+mn-ea"/>
              </a:rPr>
              <a:t>例：</a:t>
            </a:r>
            <a:r>
              <a:rPr lang="zh-CN" altLang="en-US" sz="2800" b="0" i="0" dirty="0">
                <a:latin typeface="+mn-ea"/>
                <a:ea typeface="+mn-ea"/>
              </a:rPr>
              <a:t>将</a:t>
            </a:r>
            <a:r>
              <a:rPr lang="en-US" altLang="zh-CN" sz="2800" b="0" i="0" dirty="0">
                <a:latin typeface="+mn-ea"/>
                <a:ea typeface="+mn-ea"/>
              </a:rPr>
              <a:t>P14,power</a:t>
            </a:r>
            <a:r>
              <a:rPr lang="zh-CN" altLang="en-US" sz="2800" b="0" i="0" dirty="0">
                <a:latin typeface="+mn-ea"/>
                <a:ea typeface="+mn-ea"/>
              </a:rPr>
              <a:t>调用参数修改为</a:t>
            </a:r>
            <a:r>
              <a:rPr lang="en-US" altLang="zh-CN" sz="2800" b="0" i="0" dirty="0">
                <a:latin typeface="+mn-ea"/>
                <a:ea typeface="+mn-ea"/>
              </a:rPr>
              <a:t>i,2</a:t>
            </a:r>
            <a:r>
              <a:rPr lang="zh-CN" altLang="en-US" sz="2800" b="0" i="0" dirty="0">
                <a:latin typeface="+mn-ea"/>
                <a:ea typeface="+mn-ea"/>
              </a:rPr>
              <a:t>，输出结果？</a:t>
            </a:r>
            <a:endParaRPr lang="en-US" altLang="zh-CN" sz="2800" b="0" i="0" dirty="0">
              <a:latin typeface="+mn-ea"/>
              <a:ea typeface="+mn-ea"/>
            </a:endParaRPr>
          </a:p>
          <a:p>
            <a:r>
              <a:rPr kumimoji="0" lang="zh-CN" altLang="zh-CN" sz="2800" b="0" i="0" u="none" strike="noStrike" cap="none" normalizeH="0" baseline="0" dirty="0">
                <a:ln>
                  <a:noFill/>
                </a:ln>
                <a:solidFill>
                  <a:srgbClr val="0033B3"/>
                </a:solidFill>
                <a:effectLst/>
                <a:latin typeface="+mn-ea"/>
                <a:ea typeface="+mn-ea"/>
              </a:rPr>
              <a:t>for </a:t>
            </a:r>
            <a:r>
              <a:rPr kumimoji="0" lang="zh-CN" altLang="zh-CN" sz="2800" b="0" i="0" u="none" strike="noStrike" cap="none" normalizeH="0" baseline="0" dirty="0">
                <a:ln>
                  <a:noFill/>
                </a:ln>
                <a:solidFill>
                  <a:srgbClr val="080808"/>
                </a:solidFill>
                <a:effectLst/>
                <a:latin typeface="+mn-ea"/>
                <a:ea typeface="+mn-ea"/>
              </a:rPr>
              <a:t>i </a:t>
            </a:r>
            <a:r>
              <a:rPr kumimoji="0" lang="zh-CN" altLang="zh-CN" sz="2800" b="0" i="0" u="none" strike="noStrike" cap="none" normalizeH="0" baseline="0" dirty="0">
                <a:ln>
                  <a:noFill/>
                </a:ln>
                <a:solidFill>
                  <a:srgbClr val="0033B3"/>
                </a:solidFill>
                <a:effectLst/>
                <a:latin typeface="+mn-ea"/>
                <a:ea typeface="+mn-ea"/>
              </a:rPr>
              <a:t>in </a:t>
            </a:r>
            <a:r>
              <a:rPr kumimoji="0" lang="zh-CN" altLang="zh-CN" sz="2800" b="0" i="0" u="none" strike="noStrike" cap="none" normalizeH="0" baseline="0" dirty="0">
                <a:ln>
                  <a:noFill/>
                </a:ln>
                <a:solidFill>
                  <a:srgbClr val="000080"/>
                </a:solidFill>
                <a:effectLst/>
                <a:latin typeface="+mn-ea"/>
                <a:ea typeface="+mn-ea"/>
              </a:rPr>
              <a:t>range</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1750EB"/>
                </a:solidFill>
                <a:effectLst/>
                <a:latin typeface="+mn-ea"/>
                <a:ea typeface="+mn-ea"/>
              </a:rPr>
              <a:t>1</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1750EB"/>
                </a:solidFill>
                <a:effectLst/>
                <a:latin typeface="+mn-ea"/>
                <a:ea typeface="+mn-ea"/>
              </a:rPr>
              <a:t>5</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067D17"/>
                </a:solidFill>
                <a:effectLst/>
                <a:latin typeface="+mn-ea"/>
                <a:ea typeface="+mn-ea"/>
              </a:rPr>
              <a:t>f"2^</a:t>
            </a:r>
            <a:r>
              <a:rPr kumimoji="0" lang="zh-CN" altLang="zh-CN" sz="2800" b="0" i="0" u="none" strike="noStrike" cap="none" normalizeH="0" baseline="0" dirty="0">
                <a:ln>
                  <a:noFill/>
                </a:ln>
                <a:solidFill>
                  <a:srgbClr val="0037A6"/>
                </a:solidFill>
                <a:effectLst/>
                <a:latin typeface="+mn-ea"/>
                <a:ea typeface="+mn-ea"/>
              </a:rPr>
              <a:t>{</a:t>
            </a:r>
            <a:r>
              <a:rPr kumimoji="0" lang="zh-CN" altLang="zh-CN" sz="2800" b="0" i="0" u="none" strike="noStrike" cap="none" normalizeH="0" baseline="0" dirty="0">
                <a:ln>
                  <a:noFill/>
                </a:ln>
                <a:solidFill>
                  <a:srgbClr val="080808"/>
                </a:solidFill>
                <a:effectLst/>
                <a:latin typeface="+mn-ea"/>
                <a:ea typeface="+mn-ea"/>
              </a:rPr>
              <a:t>i</a:t>
            </a:r>
            <a:r>
              <a:rPr kumimoji="0" lang="zh-CN" altLang="zh-CN" sz="2800" b="0" i="0" u="none" strike="noStrike" cap="none" normalizeH="0" baseline="0" dirty="0">
                <a:ln>
                  <a:noFill/>
                </a:ln>
                <a:solidFill>
                  <a:srgbClr val="0037A6"/>
                </a:solidFill>
                <a:effectLst/>
                <a:latin typeface="+mn-ea"/>
                <a:ea typeface="+mn-ea"/>
              </a:rPr>
              <a:t>}</a:t>
            </a:r>
            <a:r>
              <a:rPr kumimoji="0" lang="zh-CN" altLang="zh-CN" sz="2800" b="0" i="0" u="none" strike="noStrike" cap="none" normalizeH="0" baseline="0" dirty="0">
                <a:ln>
                  <a:noFill/>
                </a:ln>
                <a:solidFill>
                  <a:srgbClr val="067D17"/>
                </a:solidFill>
                <a:effectLst/>
                <a:latin typeface="+mn-ea"/>
                <a:ea typeface="+mn-ea"/>
              </a:rPr>
              <a:t> = </a:t>
            </a:r>
            <a:r>
              <a:rPr kumimoji="0" lang="zh-CN" altLang="zh-CN" sz="2800" b="0" i="0" u="none" strike="noStrike" cap="none" normalizeH="0" baseline="0" dirty="0">
                <a:ln>
                  <a:noFill/>
                </a:ln>
                <a:solidFill>
                  <a:srgbClr val="0037A6"/>
                </a:solidFill>
                <a:effectLst/>
                <a:latin typeface="+mn-ea"/>
                <a:ea typeface="+mn-ea"/>
              </a:rPr>
              <a:t>{</a:t>
            </a:r>
            <a:r>
              <a:rPr kumimoji="0" lang="zh-CN" altLang="zh-CN" sz="2800" b="0" i="0" u="none" strike="noStrike" cap="none" normalizeH="0" baseline="0" dirty="0">
                <a:ln>
                  <a:noFill/>
                </a:ln>
                <a:solidFill>
                  <a:srgbClr val="080808"/>
                </a:solidFill>
                <a:effectLst/>
                <a:latin typeface="+mn-ea"/>
                <a:ea typeface="+mn-ea"/>
              </a:rPr>
              <a:t>power</a:t>
            </a:r>
            <a:r>
              <a:rPr lang="en-US" altLang="zh-CN" sz="2800" b="0" i="0" dirty="0">
                <a:solidFill>
                  <a:srgbClr val="080808"/>
                </a:solidFill>
                <a:latin typeface="+mn-ea"/>
                <a:ea typeface="+mn-ea"/>
              </a:rPr>
              <a:t>(</a:t>
            </a:r>
            <a:r>
              <a:rPr lang="en-US" altLang="zh-CN" sz="2800" b="0" i="0" dirty="0" err="1">
                <a:solidFill>
                  <a:srgbClr val="080808"/>
                </a:solidFill>
                <a:latin typeface="+mn-ea"/>
                <a:ea typeface="+mn-ea"/>
              </a:rPr>
              <a:t>i</a:t>
            </a:r>
            <a:r>
              <a:rPr kumimoji="0" lang="zh-CN" altLang="zh-CN" sz="2800" b="0" i="0" u="none" strike="noStrike" cap="none" normalizeH="0" baseline="0" dirty="0">
                <a:ln>
                  <a:noFill/>
                </a:ln>
                <a:solidFill>
                  <a:srgbClr val="080808"/>
                </a:solidFill>
                <a:effectLst/>
                <a:latin typeface="+mn-ea"/>
                <a:ea typeface="+mn-ea"/>
              </a:rPr>
              <a:t>,</a:t>
            </a:r>
            <a:r>
              <a:rPr lang="en-US" altLang="zh-CN" sz="2800" b="0" i="0" dirty="0">
                <a:solidFill>
                  <a:srgbClr val="080808"/>
                </a:solidFill>
                <a:latin typeface="+mn-ea"/>
                <a:ea typeface="+mn-ea"/>
              </a:rPr>
              <a:t>2</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0037A6"/>
                </a:solidFill>
                <a:effectLst/>
                <a:latin typeface="+mn-ea"/>
                <a:ea typeface="+mn-ea"/>
              </a:rPr>
              <a:t>}</a:t>
            </a:r>
            <a:r>
              <a:rPr kumimoji="0" lang="zh-CN" altLang="zh-CN" sz="2800" b="0" i="0" u="none" strike="noStrike" cap="none" normalizeH="0" baseline="0" dirty="0">
                <a:ln>
                  <a:noFill/>
                </a:ln>
                <a:solidFill>
                  <a:srgbClr val="067D17"/>
                </a:solidFill>
                <a:effectLst/>
                <a:latin typeface="+mn-ea"/>
                <a:ea typeface="+mn-ea"/>
              </a:rPr>
              <a:t>"</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endParaRPr lang="zh-CN" altLang="en-US" sz="2800" dirty="0">
              <a:latin typeface="+mn-ea"/>
              <a:ea typeface="+mn-ea"/>
            </a:endParaRPr>
          </a:p>
        </p:txBody>
      </p:sp>
      <p:pic>
        <p:nvPicPr>
          <p:cNvPr id="5" name="图片 4"/>
          <p:cNvPicPr>
            <a:picLocks noChangeAspect="1"/>
          </p:cNvPicPr>
          <p:nvPr/>
        </p:nvPicPr>
        <p:blipFill>
          <a:blip r:embed="rId3"/>
          <a:stretch>
            <a:fillRect/>
          </a:stretch>
        </p:blipFill>
        <p:spPr>
          <a:xfrm>
            <a:off x="7164288" y="4365104"/>
            <a:ext cx="2055636" cy="1892274"/>
          </a:xfrm>
          <a:prstGeom prst="rect">
            <a:avLst/>
          </a:prstGeom>
        </p:spPr>
      </p:pic>
      <p:sp>
        <p:nvSpPr>
          <p:cNvPr id="12" name="文本框 11"/>
          <p:cNvSpPr txBox="1"/>
          <p:nvPr/>
        </p:nvSpPr>
        <p:spPr>
          <a:xfrm>
            <a:off x="683567" y="5597532"/>
            <a:ext cx="6120681" cy="523220"/>
          </a:xfrm>
          <a:prstGeom prst="rect">
            <a:avLst/>
          </a:prstGeom>
          <a:noFill/>
        </p:spPr>
        <p:txBody>
          <a:bodyPr wrap="square" rtlCol="0">
            <a:spAutoFit/>
          </a:bodyPr>
          <a:lstStyle/>
          <a:p>
            <a:r>
              <a:rPr lang="zh-CN" altLang="en-US" sz="2800" b="0" i="0" dirty="0">
                <a:latin typeface="+mn-ea"/>
                <a:ea typeface="+mn-ea"/>
              </a:rPr>
              <a:t>输出</a:t>
            </a:r>
            <a:r>
              <a:rPr lang="en-US" altLang="zh-CN" sz="2800" b="0" i="0" dirty="0">
                <a:latin typeface="+mn-ea"/>
                <a:ea typeface="+mn-ea"/>
              </a:rPr>
              <a:t>1</a:t>
            </a:r>
            <a:r>
              <a:rPr lang="zh-CN" altLang="en-US" sz="2800" b="0" i="0" dirty="0">
                <a:latin typeface="+mn-ea"/>
                <a:ea typeface="+mn-ea"/>
              </a:rPr>
              <a:t>到</a:t>
            </a:r>
            <a:r>
              <a:rPr lang="en-US" altLang="zh-CN" sz="2800" b="0" i="0" dirty="0">
                <a:latin typeface="+mn-ea"/>
                <a:ea typeface="+mn-ea"/>
              </a:rPr>
              <a:t>4</a:t>
            </a:r>
            <a:r>
              <a:rPr lang="zh-CN" altLang="en-US" sz="2800" b="0" i="0" dirty="0">
                <a:latin typeface="+mn-ea"/>
                <a:ea typeface="+mn-ea"/>
              </a:rPr>
              <a:t>的平方值，结果完全不同。</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36692" y="127512"/>
            <a:ext cx="507062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zh-CN" altLang="en-US" sz="4400" i="0" dirty="0">
                <a:solidFill>
                  <a:schemeClr val="tx2"/>
                </a:solidFill>
                <a:latin typeface="Tahoma" panose="020B0604030504040204" pitchFamily="34" charset="0"/>
                <a:ea typeface="隶书" panose="02010509060101010101" pitchFamily="49" charset="-122"/>
                <a:cs typeface="+mn-cs"/>
                <a:sym typeface="+mn-lt"/>
              </a:rPr>
              <a:t>函数定义和调用例</a:t>
            </a:r>
            <a:r>
              <a:rPr lang="en-US" altLang="zh-CN" sz="4400" i="0" dirty="0">
                <a:solidFill>
                  <a:schemeClr val="tx2"/>
                </a:solidFill>
                <a:latin typeface="Tahoma" panose="020B0604030504040204" pitchFamily="34" charset="0"/>
                <a:ea typeface="隶书" panose="02010509060101010101" pitchFamily="49" charset="-122"/>
                <a:cs typeface="+mn-cs"/>
                <a:sym typeface="+mn-lt"/>
              </a:rPr>
              <a:t>1</a:t>
            </a:r>
            <a:endParaRPr lang="zh-CN" altLang="en-US" sz="4400" i="0" dirty="0">
              <a:solidFill>
                <a:schemeClr val="tx2"/>
              </a:solidFill>
              <a:latin typeface="Tahoma" panose="020B0604030504040204" pitchFamily="34" charset="0"/>
              <a:ea typeface="隶书" panose="02010509060101010101" pitchFamily="49" charset="-122"/>
              <a:cs typeface="+mn-cs"/>
              <a:sym typeface="+mn-lt"/>
            </a:endParaRPr>
          </a:p>
        </p:txBody>
      </p:sp>
      <p:sp>
        <p:nvSpPr>
          <p:cNvPr id="2" name="Rectangle 1"/>
          <p:cNvSpPr>
            <a:spLocks noChangeArrowheads="1"/>
          </p:cNvSpPr>
          <p:nvPr/>
        </p:nvSpPr>
        <p:spPr bwMode="auto">
          <a:xfrm>
            <a:off x="467544" y="1268760"/>
            <a:ext cx="8263801"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1" u="none" strike="noStrike" cap="none" normalizeH="0" baseline="0" dirty="0">
                <a:ln>
                  <a:noFill/>
                </a:ln>
                <a:solidFill>
                  <a:srgbClr val="8C8C8C"/>
                </a:solidFill>
                <a:effectLst/>
                <a:latin typeface="+mn-ea"/>
                <a:ea typeface="+mn-ea"/>
              </a:rPr>
              <a:t># 定义myf函数，虚参x,y</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0" u="none" strike="noStrike" cap="none" normalizeH="0" baseline="0" dirty="0">
                <a:ln>
                  <a:noFill/>
                </a:ln>
                <a:solidFill>
                  <a:srgbClr val="0033B3"/>
                </a:solidFill>
                <a:effectLst/>
                <a:latin typeface="+mn-ea"/>
                <a:ea typeface="+mn-ea"/>
              </a:rPr>
              <a:t>def </a:t>
            </a:r>
            <a:r>
              <a:rPr kumimoji="0" lang="zh-CN" altLang="zh-CN" sz="2800" b="0" i="0" u="none" strike="noStrike" cap="none" normalizeH="0" baseline="0" dirty="0">
                <a:ln>
                  <a:noFill/>
                </a:ln>
                <a:solidFill>
                  <a:srgbClr val="00627A"/>
                </a:solidFill>
                <a:effectLst/>
                <a:latin typeface="+mn-ea"/>
                <a:ea typeface="+mn-ea"/>
              </a:rPr>
              <a:t>myf</a:t>
            </a:r>
            <a:r>
              <a:rPr kumimoji="0" lang="zh-CN" altLang="zh-CN" sz="2800" b="0" i="0" u="none" strike="noStrike" cap="none" normalizeH="0" baseline="0" dirty="0">
                <a:ln>
                  <a:noFill/>
                </a:ln>
                <a:solidFill>
                  <a:srgbClr val="080808"/>
                </a:solidFill>
                <a:effectLst/>
                <a:latin typeface="+mn-ea"/>
                <a:ea typeface="+mn-ea"/>
              </a:rPr>
              <a:t>(x, y):</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return </a:t>
            </a:r>
            <a:r>
              <a:rPr kumimoji="0" lang="zh-CN" altLang="zh-CN" sz="2800" b="0" i="0" u="none" strike="noStrike" cap="none" normalizeH="0" baseline="0" dirty="0">
                <a:ln>
                  <a:noFill/>
                </a:ln>
                <a:solidFill>
                  <a:srgbClr val="080808"/>
                </a:solidFill>
                <a:effectLst/>
                <a:latin typeface="+mn-ea"/>
                <a:ea typeface="+mn-ea"/>
              </a:rPr>
              <a:t>x * x + y * y  </a:t>
            </a:r>
            <a:r>
              <a:rPr kumimoji="0" lang="zh-CN" altLang="zh-CN" sz="2800" b="0" i="1" u="none" strike="noStrike" cap="none" normalizeH="0" baseline="0" dirty="0">
                <a:ln>
                  <a:noFill/>
                </a:ln>
                <a:solidFill>
                  <a:srgbClr val="8C8C8C"/>
                </a:solidFill>
                <a:effectLst/>
                <a:latin typeface="+mn-ea"/>
                <a:ea typeface="+mn-ea"/>
              </a:rPr>
              <a:t># 计算^2+y^2,并返回</a:t>
            </a:r>
            <a:br>
              <a:rPr kumimoji="0" lang="zh-CN" altLang="zh-CN" sz="2800" b="0" i="1" u="none" strike="noStrike" cap="none" normalizeH="0" baseline="0" dirty="0">
                <a:ln>
                  <a:noFill/>
                </a:ln>
                <a:solidFill>
                  <a:srgbClr val="8C8C8C"/>
                </a:solidFill>
                <a:effectLst/>
                <a:latin typeface="+mn-ea"/>
                <a:ea typeface="+mn-ea"/>
              </a:rPr>
            </a:br>
            <a:br>
              <a:rPr kumimoji="0" lang="zh-CN" altLang="zh-CN" sz="2800" b="0" i="1" u="none" strike="noStrike" cap="none" normalizeH="0" baseline="0" dirty="0">
                <a:ln>
                  <a:noFill/>
                </a:ln>
                <a:solidFill>
                  <a:srgbClr val="8C8C8C"/>
                </a:solidFill>
                <a:effectLst/>
                <a:latin typeface="+mn-ea"/>
                <a:ea typeface="+mn-ea"/>
              </a:rPr>
            </a:br>
            <a:br>
              <a:rPr kumimoji="0" lang="zh-CN" altLang="zh-CN" sz="2800" b="0" i="1" u="none" strike="noStrike" cap="none" normalizeH="0" baseline="0" dirty="0">
                <a:ln>
                  <a:noFill/>
                </a:ln>
                <a:solidFill>
                  <a:srgbClr val="8C8C8C"/>
                </a:solidFill>
                <a:effectLst/>
                <a:latin typeface="+mn-ea"/>
                <a:ea typeface="+mn-ea"/>
              </a:rPr>
            </a:br>
            <a:r>
              <a:rPr kumimoji="0" lang="zh-CN" altLang="zh-CN" sz="2800" b="0" i="1" u="none" strike="noStrike" cap="none" normalizeH="0" baseline="0" dirty="0">
                <a:ln>
                  <a:noFill/>
                </a:ln>
                <a:solidFill>
                  <a:srgbClr val="8C8C8C"/>
                </a:solidFill>
                <a:effectLst/>
                <a:latin typeface="+mn-ea"/>
                <a:ea typeface="+mn-ea"/>
              </a:rPr>
              <a:t># 定义主函数</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0" u="none" strike="noStrike" cap="none" normalizeH="0" baseline="0" dirty="0">
                <a:ln>
                  <a:noFill/>
                </a:ln>
                <a:solidFill>
                  <a:srgbClr val="0033B3"/>
                </a:solidFill>
                <a:effectLst/>
                <a:latin typeface="+mn-ea"/>
                <a:ea typeface="+mn-ea"/>
              </a:rPr>
              <a:t>def </a:t>
            </a:r>
            <a:r>
              <a:rPr kumimoji="0" lang="zh-CN" altLang="zh-CN" sz="2800" b="0" i="0" u="none" strike="noStrike" cap="none" normalizeH="0" baseline="0" dirty="0">
                <a:ln>
                  <a:noFill/>
                </a:ln>
                <a:solidFill>
                  <a:srgbClr val="00627A"/>
                </a:solidFill>
                <a:effectLst/>
                <a:latin typeface="+mn-ea"/>
                <a:ea typeface="+mn-ea"/>
              </a:rPr>
              <a:t>main</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 b = </a:t>
            </a:r>
            <a:r>
              <a:rPr kumimoji="0" lang="zh-CN" altLang="zh-CN" sz="2800" b="0" i="0" u="none" strike="noStrike" cap="none" normalizeH="0" baseline="0" dirty="0">
                <a:ln>
                  <a:noFill/>
                </a:ln>
                <a:solidFill>
                  <a:srgbClr val="000080"/>
                </a:solidFill>
                <a:effectLst/>
                <a:latin typeface="+mn-ea"/>
                <a:ea typeface="+mn-ea"/>
              </a:rPr>
              <a:t>eval</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000080"/>
                </a:solidFill>
                <a:effectLst/>
                <a:latin typeface="+mn-ea"/>
                <a:ea typeface="+mn-ea"/>
              </a:rPr>
              <a:t>input</a:t>
            </a: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1" u="none" strike="noStrike" cap="none" normalizeH="0" baseline="0" dirty="0">
                <a:ln>
                  <a:noFill/>
                </a:ln>
                <a:solidFill>
                  <a:srgbClr val="8C8C8C"/>
                </a:solidFill>
                <a:effectLst/>
                <a:latin typeface="+mn-ea"/>
                <a:ea typeface="+mn-ea"/>
              </a:rPr>
              <a:t># 输入a,b</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1" u="none" strike="noStrike" cap="none" normalizeH="0" baseline="0" dirty="0">
                <a:ln>
                  <a:noFill/>
                </a:ln>
                <a:solidFill>
                  <a:srgbClr val="8C8C8C"/>
                </a:solidFill>
                <a:effectLst/>
                <a:latin typeface="+mn-ea"/>
                <a:ea typeface="+mn-ea"/>
              </a:rPr>
              <a:t>    </a:t>
            </a: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(myf(a, b))  </a:t>
            </a:r>
            <a:r>
              <a:rPr kumimoji="0" lang="zh-CN" altLang="zh-CN" sz="2800" b="0" i="1" u="none" strike="noStrike" cap="none" normalizeH="0" baseline="0" dirty="0">
                <a:ln>
                  <a:noFill/>
                </a:ln>
                <a:solidFill>
                  <a:srgbClr val="8C8C8C"/>
                </a:solidFill>
                <a:effectLst/>
                <a:latin typeface="+mn-ea"/>
                <a:ea typeface="+mn-ea"/>
              </a:rPr>
              <a:t># 调用myf函数</a:t>
            </a:r>
            <a:br>
              <a:rPr kumimoji="0" lang="zh-CN" altLang="zh-CN" sz="2800" b="0" i="1" u="none" strike="noStrike" cap="none" normalizeH="0" baseline="0" dirty="0">
                <a:ln>
                  <a:noFill/>
                </a:ln>
                <a:solidFill>
                  <a:srgbClr val="8C8C8C"/>
                </a:solidFill>
                <a:effectLst/>
                <a:latin typeface="+mn-ea"/>
                <a:ea typeface="+mn-ea"/>
              </a:rPr>
            </a:br>
            <a:br>
              <a:rPr kumimoji="0" lang="zh-CN" altLang="zh-CN" sz="2800" b="0" i="1" u="none" strike="noStrike" cap="none" normalizeH="0" baseline="0" dirty="0">
                <a:ln>
                  <a:noFill/>
                </a:ln>
                <a:solidFill>
                  <a:srgbClr val="8C8C8C"/>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main()</a:t>
            </a:r>
            <a:br>
              <a:rPr kumimoji="0" lang="zh-CN" altLang="zh-CN" sz="2800" b="0" i="0" u="none" strike="noStrike" cap="none" normalizeH="0" baseline="0" dirty="0">
                <a:ln>
                  <a:noFill/>
                </a:ln>
                <a:solidFill>
                  <a:srgbClr val="080808"/>
                </a:solidFill>
                <a:effectLst/>
                <a:latin typeface="+mn-ea"/>
                <a:ea typeface="+mn-ea"/>
              </a:rPr>
            </a:br>
            <a:endParaRPr kumimoji="0" lang="zh-CN" altLang="zh-CN" sz="2800" b="0" i="0" u="none" strike="noStrike" cap="none" normalizeH="0" baseline="0" dirty="0">
              <a:ln>
                <a:noFill/>
              </a:ln>
              <a:solidFill>
                <a:schemeClr val="tx1"/>
              </a:solidFill>
              <a:effectLst/>
              <a:latin typeface="+mn-ea"/>
              <a:ea typeface="+mn-ea"/>
            </a:endParaRPr>
          </a:p>
        </p:txBody>
      </p:sp>
      <p:sp>
        <p:nvSpPr>
          <p:cNvPr id="4" name="文本框 3"/>
          <p:cNvSpPr txBox="1"/>
          <p:nvPr/>
        </p:nvSpPr>
        <p:spPr>
          <a:xfrm>
            <a:off x="3532560" y="5619540"/>
            <a:ext cx="5611440" cy="1284006"/>
          </a:xfrm>
          <a:prstGeom prst="rect">
            <a:avLst/>
          </a:prstGeom>
          <a:noFill/>
        </p:spPr>
        <p:txBody>
          <a:bodyPr wrap="square">
            <a:spAutoFit/>
          </a:bodyPr>
          <a:lstStyle/>
          <a:p>
            <a:pPr>
              <a:lnSpc>
                <a:spcPct val="150000"/>
              </a:lnSpc>
            </a:pPr>
            <a:r>
              <a:rPr lang="zh-CN" altLang="en-US" sz="2800" b="0" i="0" kern="0" dirty="0">
                <a:latin typeface="黑体" panose="02010609060101010101" pitchFamily="2" charset="-122"/>
                <a:ea typeface="黑体" panose="02010609060101010101" pitchFamily="2" charset="-122"/>
                <a:cs typeface="宋体" panose="02010600030101010101" pitchFamily="2" charset="-122"/>
              </a:rPr>
              <a:t>程序可以定义一个主函数，用于完成程序的总体调度功能。</a:t>
            </a:r>
            <a:endParaRPr lang="zh-CN" altLang="en-US" sz="2800" b="0" i="0" dirty="0">
              <a:latin typeface="黑体" panose="02010609060101010101" pitchFamily="2" charset="-122"/>
              <a:ea typeface="黑体" panose="02010609060101010101" pitchFamily="2"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2"/>
          <a:srcRect b="16986"/>
          <a:stretch>
            <a:fillRect/>
          </a:stretch>
        </p:blipFill>
        <p:spPr>
          <a:xfrm>
            <a:off x="574675" y="1270601"/>
            <a:ext cx="7760735" cy="3885466"/>
          </a:xfrm>
          <a:prstGeom prst="rect">
            <a:avLst/>
          </a:prstGeom>
        </p:spPr>
      </p:pic>
      <p:sp>
        <p:nvSpPr>
          <p:cNvPr id="2" name="标题 1"/>
          <p:cNvSpPr>
            <a:spLocks noGrp="1"/>
          </p:cNvSpPr>
          <p:nvPr>
            <p:ph type="title"/>
          </p:nvPr>
        </p:nvSpPr>
        <p:spPr/>
        <p:txBody>
          <a:bodyPr>
            <a:noAutofit/>
          </a:bodyPr>
          <a:lstStyle/>
          <a:p>
            <a:pPr algn="ctr"/>
            <a:r>
              <a:rPr lang="zh-CN" altLang="en-US" sz="4400" b="1" kern="1200" dirty="0">
                <a:latin typeface="Tahoma" panose="020B0604030504040204" pitchFamily="34" charset="0"/>
                <a:ea typeface="隶书" panose="02010509060101010101" pitchFamily="49" charset="-122"/>
                <a:cs typeface="+mn-cs"/>
              </a:rPr>
              <a:t>函数调用执行过程</a:t>
            </a:r>
          </a:p>
        </p:txBody>
      </p:sp>
      <p:sp>
        <p:nvSpPr>
          <p:cNvPr id="9" name="矩形 8"/>
          <p:cNvSpPr/>
          <p:nvPr/>
        </p:nvSpPr>
        <p:spPr bwMode="auto">
          <a:xfrm>
            <a:off x="1403648" y="1701933"/>
            <a:ext cx="1152128" cy="55131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4" name="任意多边形: 形状 13"/>
          <p:cNvSpPr/>
          <p:nvPr/>
        </p:nvSpPr>
        <p:spPr bwMode="auto">
          <a:xfrm>
            <a:off x="538603" y="1843613"/>
            <a:ext cx="1005112" cy="2605097"/>
          </a:xfrm>
          <a:custGeom>
            <a:avLst/>
            <a:gdLst>
              <a:gd name="connsiteX0" fmla="*/ 997270 w 997270"/>
              <a:gd name="connsiteY0" fmla="*/ 2404997 h 2404997"/>
              <a:gd name="connsiteX1" fmla="*/ 32766 w 997270"/>
              <a:gd name="connsiteY1" fmla="*/ 1227550 h 2404997"/>
              <a:gd name="connsiteX2" fmla="*/ 208130 w 997270"/>
              <a:gd name="connsiteY2" fmla="*/ 0 h 2404997"/>
              <a:gd name="connsiteX3" fmla="*/ 208130 w 997270"/>
              <a:gd name="connsiteY3" fmla="*/ 0 h 2404997"/>
            </a:gdLst>
            <a:ahLst/>
            <a:cxnLst>
              <a:cxn ang="0">
                <a:pos x="connsiteX0" y="connsiteY0"/>
              </a:cxn>
              <a:cxn ang="0">
                <a:pos x="connsiteX1" y="connsiteY1"/>
              </a:cxn>
              <a:cxn ang="0">
                <a:pos x="connsiteX2" y="connsiteY2"/>
              </a:cxn>
              <a:cxn ang="0">
                <a:pos x="connsiteX3" y="connsiteY3"/>
              </a:cxn>
            </a:cxnLst>
            <a:rect l="l" t="t" r="r" b="b"/>
            <a:pathLst>
              <a:path w="997270" h="2404997">
                <a:moveTo>
                  <a:pt x="997270" y="2404997"/>
                </a:moveTo>
                <a:cubicBezTo>
                  <a:pt x="580779" y="2016690"/>
                  <a:pt x="164289" y="1628383"/>
                  <a:pt x="32766" y="1227550"/>
                </a:cubicBezTo>
                <a:cubicBezTo>
                  <a:pt x="-98757" y="826717"/>
                  <a:pt x="208130" y="0"/>
                  <a:pt x="208130" y="0"/>
                </a:cubicBezTo>
                <a:lnTo>
                  <a:pt x="208130" y="0"/>
                </a:lnTo>
              </a:path>
            </a:pathLst>
          </a:custGeom>
          <a:noFill/>
          <a:ln w="31750" cap="flat" cmpd="sng" algn="ctr">
            <a:solidFill>
              <a:schemeClr val="accent2"/>
            </a:solidFill>
            <a:prstDash val="solid"/>
            <a:round/>
            <a:headEnd type="none" w="med" len="med"/>
            <a:tailEnd type="triangle" w="lg" len="lg"/>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5" name="任意多边形: 形状 14"/>
          <p:cNvSpPr/>
          <p:nvPr/>
        </p:nvSpPr>
        <p:spPr bwMode="auto">
          <a:xfrm>
            <a:off x="6156176" y="1977589"/>
            <a:ext cx="2224084" cy="2605097"/>
          </a:xfrm>
          <a:custGeom>
            <a:avLst/>
            <a:gdLst>
              <a:gd name="connsiteX0" fmla="*/ 250521 w 1005113"/>
              <a:gd name="connsiteY0" fmla="*/ 0 h 939452"/>
              <a:gd name="connsiteX1" fmla="*/ 1002082 w 1005113"/>
              <a:gd name="connsiteY1" fmla="*/ 501041 h 939452"/>
              <a:gd name="connsiteX2" fmla="*/ 0 w 1005113"/>
              <a:gd name="connsiteY2" fmla="*/ 939452 h 939452"/>
            </a:gdLst>
            <a:ahLst/>
            <a:cxnLst>
              <a:cxn ang="0">
                <a:pos x="connsiteX0" y="connsiteY0"/>
              </a:cxn>
              <a:cxn ang="0">
                <a:pos x="connsiteX1" y="connsiteY1"/>
              </a:cxn>
              <a:cxn ang="0">
                <a:pos x="connsiteX2" y="connsiteY2"/>
              </a:cxn>
            </a:cxnLst>
            <a:rect l="l" t="t" r="r" b="b"/>
            <a:pathLst>
              <a:path w="1005113" h="939452">
                <a:moveTo>
                  <a:pt x="250521" y="0"/>
                </a:moveTo>
                <a:cubicBezTo>
                  <a:pt x="647178" y="172233"/>
                  <a:pt x="1043836" y="344466"/>
                  <a:pt x="1002082" y="501041"/>
                </a:cubicBezTo>
                <a:cubicBezTo>
                  <a:pt x="960329" y="657616"/>
                  <a:pt x="480164" y="798534"/>
                  <a:pt x="0" y="939452"/>
                </a:cubicBezTo>
              </a:path>
            </a:pathLst>
          </a:custGeom>
          <a:noFill/>
          <a:ln w="38100" cap="flat" cmpd="sng" algn="ctr">
            <a:solidFill>
              <a:schemeClr val="accent2"/>
            </a:solidFill>
            <a:prstDash val="solid"/>
            <a:round/>
            <a:headEnd type="none" w="med" len="med"/>
            <a:tailEnd type="triangl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6" name="文本框 15"/>
          <p:cNvSpPr txBox="1"/>
          <p:nvPr/>
        </p:nvSpPr>
        <p:spPr>
          <a:xfrm>
            <a:off x="555681" y="5382806"/>
            <a:ext cx="7741741" cy="954107"/>
          </a:xfrm>
          <a:prstGeom prst="rect">
            <a:avLst/>
          </a:prstGeom>
          <a:noFill/>
        </p:spPr>
        <p:txBody>
          <a:bodyPr wrap="square" rtlCol="0">
            <a:spAutoFit/>
          </a:bodyPr>
          <a:lstStyle/>
          <a:p>
            <a:r>
              <a:rPr lang="zh-CN" altLang="en-US" sz="2800" i="0" dirty="0"/>
              <a:t>执行到调用函数处，转到被调子函数开始执行，子函数结束或遇到</a:t>
            </a:r>
            <a:r>
              <a:rPr lang="en-US" altLang="zh-CN" sz="2800" i="0" dirty="0"/>
              <a:t>return</a:t>
            </a:r>
            <a:r>
              <a:rPr lang="zh-CN" altLang="en-US" sz="2800" i="0" dirty="0"/>
              <a:t>语句，返回到调用处。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animBg="1"/>
      <p:bldP spid="15" grpId="0" animBg="1"/>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036692" y="127512"/>
            <a:ext cx="507062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zh-CN" altLang="en-US" sz="4400" i="0" dirty="0">
                <a:solidFill>
                  <a:schemeClr val="tx2"/>
                </a:solidFill>
                <a:latin typeface="Tahoma" panose="020B0604030504040204" pitchFamily="34" charset="0"/>
                <a:ea typeface="隶书" panose="02010509060101010101" pitchFamily="49" charset="-122"/>
                <a:cs typeface="+mn-cs"/>
                <a:sym typeface="+mn-lt"/>
              </a:rPr>
              <a:t>函数定义和调用例</a:t>
            </a:r>
            <a:r>
              <a:rPr lang="en-US" altLang="zh-CN" sz="4400" i="0" dirty="0">
                <a:solidFill>
                  <a:schemeClr val="tx2"/>
                </a:solidFill>
                <a:latin typeface="Tahoma" panose="020B0604030504040204" pitchFamily="34" charset="0"/>
                <a:ea typeface="隶书" panose="02010509060101010101" pitchFamily="49" charset="-122"/>
                <a:cs typeface="+mn-cs"/>
                <a:sym typeface="+mn-lt"/>
              </a:rPr>
              <a:t>2</a:t>
            </a:r>
            <a:endParaRPr lang="zh-CN" altLang="en-US" sz="4400" i="0" dirty="0">
              <a:solidFill>
                <a:schemeClr val="tx2"/>
              </a:solidFill>
              <a:latin typeface="Tahoma" panose="020B0604030504040204" pitchFamily="34" charset="0"/>
              <a:ea typeface="隶书" panose="02010509060101010101" pitchFamily="49" charset="-122"/>
              <a:cs typeface="+mn-cs"/>
              <a:sym typeface="+mn-lt"/>
            </a:endParaRPr>
          </a:p>
        </p:txBody>
      </p:sp>
      <p:sp>
        <p:nvSpPr>
          <p:cNvPr id="2" name="Rectangle 1"/>
          <p:cNvSpPr>
            <a:spLocks noChangeArrowheads="1"/>
          </p:cNvSpPr>
          <p:nvPr/>
        </p:nvSpPr>
        <p:spPr bwMode="auto">
          <a:xfrm>
            <a:off x="539552" y="1340768"/>
            <a:ext cx="6647974"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2800" b="0" i="0" dirty="0">
                <a:latin typeface="+mn-ea"/>
                <a:ea typeface="+mn-ea"/>
                <a:cs typeface="宋体" panose="02010600030101010101" pitchFamily="2" charset="-122"/>
              </a:rPr>
              <a:t>求五边形面积，长度</a:t>
            </a:r>
            <a:r>
              <a:rPr lang="en-US" altLang="zh-CN" sz="2800" b="0" i="0" dirty="0">
                <a:latin typeface="+mn-ea"/>
                <a:ea typeface="+mn-ea"/>
                <a:cs typeface="宋体" panose="02010600030101010101" pitchFamily="2" charset="-122"/>
              </a:rPr>
              <a:t>k1</a:t>
            </a:r>
            <a:r>
              <a:rPr lang="zh-CN" altLang="en-US" sz="2800" b="0" i="0" dirty="0">
                <a:latin typeface="+mn-ea"/>
                <a:ea typeface="+mn-ea"/>
                <a:cs typeface="宋体" panose="02010600030101010101" pitchFamily="2" charset="-122"/>
              </a:rPr>
              <a:t>～</a:t>
            </a:r>
            <a:r>
              <a:rPr lang="en-US" altLang="zh-CN" sz="2800" b="0" i="0" dirty="0">
                <a:latin typeface="+mn-ea"/>
                <a:ea typeface="+mn-ea"/>
                <a:cs typeface="宋体" panose="02010600030101010101" pitchFamily="2" charset="-122"/>
              </a:rPr>
              <a:t>k7</a:t>
            </a:r>
            <a:r>
              <a:rPr lang="zh-CN" altLang="en-US" sz="2800" b="0" i="0" dirty="0">
                <a:latin typeface="+mn-ea"/>
                <a:ea typeface="+mn-ea"/>
                <a:cs typeface="宋体" panose="02010600030101010101" pitchFamily="2" charset="-122"/>
              </a:rPr>
              <a:t>从键盘输入。</a:t>
            </a:r>
            <a:endParaRPr kumimoji="0" lang="zh-CN" altLang="zh-CN" sz="2800" b="0" i="0" u="none" strike="noStrike" cap="none" normalizeH="0" baseline="0" dirty="0">
              <a:ln>
                <a:noFill/>
              </a:ln>
              <a:solidFill>
                <a:schemeClr val="tx1"/>
              </a:solidFill>
              <a:effectLst/>
              <a:latin typeface="+mn-ea"/>
              <a:ea typeface="+mn-ea"/>
            </a:endParaRPr>
          </a:p>
        </p:txBody>
      </p:sp>
      <p:graphicFrame>
        <p:nvGraphicFramePr>
          <p:cNvPr id="3" name="对象 2"/>
          <p:cNvGraphicFramePr>
            <a:graphicFrameLocks noChangeAspect="1"/>
          </p:cNvGraphicFramePr>
          <p:nvPr/>
        </p:nvGraphicFramePr>
        <p:xfrm>
          <a:off x="5646610" y="4221088"/>
          <a:ext cx="3081832" cy="2027149"/>
        </p:xfrm>
        <a:graphic>
          <a:graphicData uri="http://schemas.openxmlformats.org/presentationml/2006/ole">
            <mc:AlternateContent xmlns:mc="http://schemas.openxmlformats.org/markup-compatibility/2006">
              <mc:Choice xmlns:v="urn:schemas-microsoft-com:vml" Requires="v">
                <p:oleObj r:id="rId3" imgW="3149600" imgH="2019300" progId="Visio.Drawing.11">
                  <p:embed/>
                </p:oleObj>
              </mc:Choice>
              <mc:Fallback>
                <p:oleObj r:id="rId3" imgW="3149600" imgH="2019300" progId="Visio.Drawing.11">
                  <p:embed/>
                  <p:pic>
                    <p:nvPicPr>
                      <p:cNvPr id="0" name="对象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6610" y="4221088"/>
                        <a:ext cx="3081832" cy="2027149"/>
                      </a:xfrm>
                      <a:prstGeom prst="rect">
                        <a:avLst/>
                      </a:prstGeom>
                      <a:noFill/>
                    </p:spPr>
                  </p:pic>
                </p:oleObj>
              </mc:Fallback>
            </mc:AlternateContent>
          </a:graphicData>
        </a:graphic>
      </p:graphicFrame>
      <p:sp>
        <p:nvSpPr>
          <p:cNvPr id="6" name="文本框 5"/>
          <p:cNvSpPr txBox="1"/>
          <p:nvPr/>
        </p:nvSpPr>
        <p:spPr>
          <a:xfrm>
            <a:off x="539552" y="1988840"/>
            <a:ext cx="8604448" cy="2576667"/>
          </a:xfrm>
          <a:prstGeom prst="rect">
            <a:avLst/>
          </a:prstGeom>
          <a:noFill/>
        </p:spPr>
        <p:txBody>
          <a:bodyPr wrap="square">
            <a:spAutoFit/>
          </a:bodyPr>
          <a:lstStyle/>
          <a:p>
            <a:pPr>
              <a:lnSpc>
                <a:spcPct val="150000"/>
              </a:lnSpc>
            </a:pPr>
            <a:r>
              <a:rPr lang="zh-CN" altLang="en-US" sz="2800" b="0" i="0" kern="0" dirty="0">
                <a:solidFill>
                  <a:srgbClr val="FF0000"/>
                </a:solidFill>
                <a:latin typeface="+mn-ea"/>
                <a:ea typeface="+mn-ea"/>
                <a:cs typeface="宋体" panose="02010600030101010101" pitchFamily="2" charset="-122"/>
              </a:rPr>
              <a:t>思路：</a:t>
            </a:r>
            <a:r>
              <a:rPr lang="zh-CN" altLang="en-US" sz="2800" b="0" i="0" kern="0" dirty="0">
                <a:latin typeface="+mn-ea"/>
                <a:ea typeface="+mn-ea"/>
                <a:cs typeface="宋体" panose="02010600030101010101" pitchFamily="2" charset="-122"/>
              </a:rPr>
              <a:t>求五边形面积可以变成求三个三角形面积的</a:t>
            </a:r>
            <a:endParaRPr lang="en-US" altLang="zh-CN" sz="2800" b="0" i="0" kern="0" dirty="0">
              <a:latin typeface="+mn-ea"/>
              <a:ea typeface="+mn-ea"/>
              <a:cs typeface="宋体" panose="02010600030101010101" pitchFamily="2" charset="-122"/>
            </a:endParaRPr>
          </a:p>
          <a:p>
            <a:pPr>
              <a:lnSpc>
                <a:spcPct val="150000"/>
              </a:lnSpc>
            </a:pPr>
            <a:r>
              <a:rPr lang="en-US" altLang="zh-CN" sz="2800" b="0" i="0" kern="0" dirty="0">
                <a:latin typeface="+mn-ea"/>
                <a:ea typeface="+mn-ea"/>
                <a:cs typeface="宋体" panose="02010600030101010101" pitchFamily="2" charset="-122"/>
              </a:rPr>
              <a:t>      </a:t>
            </a:r>
            <a:r>
              <a:rPr lang="zh-CN" altLang="en-US" sz="2800" b="0" i="0" kern="0" dirty="0">
                <a:latin typeface="+mn-ea"/>
                <a:ea typeface="+mn-ea"/>
                <a:cs typeface="宋体" panose="02010600030101010101" pitchFamily="2" charset="-122"/>
              </a:rPr>
              <a:t>和，面积公式第二章课件。</a:t>
            </a:r>
            <a:endParaRPr lang="en-US" altLang="zh-CN" sz="2800" b="0" i="0" kern="0" dirty="0">
              <a:latin typeface="+mn-ea"/>
              <a:ea typeface="+mn-ea"/>
              <a:cs typeface="宋体" panose="02010600030101010101" pitchFamily="2" charset="-122"/>
            </a:endParaRPr>
          </a:p>
          <a:p>
            <a:pPr>
              <a:lnSpc>
                <a:spcPct val="150000"/>
              </a:lnSpc>
            </a:pPr>
            <a:r>
              <a:rPr lang="zh-CN" altLang="en-US" sz="2800" b="0" i="0" kern="0" dirty="0">
                <a:latin typeface="+mn-ea"/>
                <a:ea typeface="+mn-ea"/>
                <a:cs typeface="宋体" panose="02010600030101010101" pitchFamily="2" charset="-122"/>
              </a:rPr>
              <a:t>      将计算三角形面积定义成函数，然后在主函数中三次调用它。</a:t>
            </a:r>
            <a:endParaRPr lang="zh-CN" altLang="en-US" sz="2800" b="0" i="0" dirty="0">
              <a:latin typeface="+mn-ea"/>
              <a:ea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3203575" y="107950"/>
            <a:ext cx="268763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4400" b="1" i="0" dirty="0">
                <a:solidFill>
                  <a:schemeClr val="tx2"/>
                </a:solidFill>
                <a:ea typeface="隶书" panose="02010509060101010101" pitchFamily="49" charset="-122"/>
                <a:sym typeface="Arial" panose="020B0604020202020204" pitchFamily="34" charset="0"/>
              </a:rPr>
              <a:t>学习目标</a:t>
            </a:r>
            <a:endParaRPr lang="en-US" altLang="en-US" sz="4400" b="1" i="0" dirty="0">
              <a:solidFill>
                <a:schemeClr val="tx2"/>
              </a:solidFill>
              <a:ea typeface="隶书" panose="02010509060101010101" pitchFamily="49" charset="-122"/>
              <a:sym typeface="Arial" panose="020B0604020202020204" pitchFamily="34" charset="0"/>
            </a:endParaRPr>
          </a:p>
        </p:txBody>
      </p:sp>
      <p:sp>
        <p:nvSpPr>
          <p:cNvPr id="3" name="文本框 66"/>
          <p:cNvSpPr txBox="1">
            <a:spLocks noChangeArrowheads="1"/>
          </p:cNvSpPr>
          <p:nvPr/>
        </p:nvSpPr>
        <p:spPr bwMode="auto">
          <a:xfrm>
            <a:off x="512380" y="1364913"/>
            <a:ext cx="4974439"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457200" indent="-457200">
              <a:buClr>
                <a:srgbClr val="FF0000"/>
              </a:buClr>
              <a:buFont typeface="Wingdings" panose="05000000000000000000" pitchFamily="2" charset="2"/>
              <a:buChar char="p"/>
              <a:defRPr/>
            </a:pPr>
            <a:r>
              <a:rPr lang="zh-CN" altLang="en-US" sz="2800" b="0" i="0" dirty="0">
                <a:latin typeface="+mn-ea"/>
                <a:ea typeface="+mn-ea"/>
                <a:cs typeface="+mn-ea"/>
                <a:sym typeface="+mn-lt"/>
              </a:rPr>
              <a:t>掌握函数的定义与调用方法</a:t>
            </a:r>
          </a:p>
          <a:p>
            <a:pPr marL="457200" indent="-457200">
              <a:buClr>
                <a:srgbClr val="FF0000"/>
              </a:buClr>
              <a:buFont typeface="Wingdings" panose="05000000000000000000" pitchFamily="2" charset="2"/>
              <a:buChar char="p"/>
              <a:defRPr/>
            </a:pPr>
            <a:endParaRPr lang="zh-CN" altLang="en-US" sz="2800" b="0" i="0" dirty="0">
              <a:latin typeface="+mn-ea"/>
              <a:ea typeface="+mn-ea"/>
              <a:cs typeface="+mn-ea"/>
              <a:sym typeface="+mn-lt"/>
            </a:endParaRPr>
          </a:p>
        </p:txBody>
      </p:sp>
      <p:sp>
        <p:nvSpPr>
          <p:cNvPr id="7" name="文本框 66"/>
          <p:cNvSpPr txBox="1">
            <a:spLocks noChangeArrowheads="1"/>
          </p:cNvSpPr>
          <p:nvPr/>
        </p:nvSpPr>
        <p:spPr bwMode="auto">
          <a:xfrm>
            <a:off x="512380" y="2156733"/>
            <a:ext cx="55717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342900" indent="-342900">
              <a:buClr>
                <a:srgbClr val="FF0000"/>
              </a:buClr>
              <a:buFont typeface="Wingdings" panose="05000000000000000000" pitchFamily="2" charset="2"/>
              <a:buChar char="p"/>
              <a:defRPr/>
            </a:pPr>
            <a:r>
              <a:rPr lang="zh-CN" altLang="en-US" sz="2800" b="0" i="0" dirty="0">
                <a:latin typeface="+mn-ea"/>
                <a:ea typeface="+mn-ea"/>
                <a:cs typeface="+mn-ea"/>
                <a:sym typeface="+mn-lt"/>
              </a:rPr>
              <a:t> 理解并掌握函数的参数传递</a:t>
            </a:r>
          </a:p>
          <a:p>
            <a:pPr marL="342900" indent="-342900">
              <a:buClr>
                <a:srgbClr val="FF0000"/>
              </a:buClr>
              <a:buFont typeface="Wingdings" panose="05000000000000000000" pitchFamily="2" charset="2"/>
              <a:buChar char="p"/>
              <a:defRPr/>
            </a:pPr>
            <a:endParaRPr lang="zh-CN" altLang="en-US" sz="2800" b="0" i="0" dirty="0">
              <a:latin typeface="+mn-ea"/>
              <a:ea typeface="+mn-ea"/>
              <a:cs typeface="+mn-ea"/>
              <a:sym typeface="+mn-lt"/>
            </a:endParaRPr>
          </a:p>
        </p:txBody>
      </p:sp>
      <p:sp>
        <p:nvSpPr>
          <p:cNvPr id="9" name="文本框 66"/>
          <p:cNvSpPr txBox="1">
            <a:spLocks noChangeArrowheads="1"/>
          </p:cNvSpPr>
          <p:nvPr/>
        </p:nvSpPr>
        <p:spPr bwMode="auto">
          <a:xfrm>
            <a:off x="537032" y="2898262"/>
            <a:ext cx="35830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342900" indent="-342900">
              <a:buClr>
                <a:srgbClr val="FF0000"/>
              </a:buClr>
              <a:buFont typeface="Wingdings" panose="05000000000000000000" pitchFamily="2" charset="2"/>
              <a:buChar char="p"/>
              <a:defRPr/>
            </a:pPr>
            <a:r>
              <a:rPr lang="zh-CN" altLang="en-US" sz="2800" b="0" i="0" dirty="0">
                <a:latin typeface="+mn-ea"/>
                <a:ea typeface="+mn-ea"/>
                <a:cs typeface="+mn-ea"/>
                <a:sym typeface="+mn-lt"/>
              </a:rPr>
              <a:t> 理解变量的作用域</a:t>
            </a:r>
          </a:p>
        </p:txBody>
      </p:sp>
      <p:sp>
        <p:nvSpPr>
          <p:cNvPr id="10" name="文本框 66"/>
          <p:cNvSpPr txBox="1">
            <a:spLocks noChangeArrowheads="1"/>
          </p:cNvSpPr>
          <p:nvPr/>
        </p:nvSpPr>
        <p:spPr bwMode="auto">
          <a:xfrm>
            <a:off x="540313" y="3625860"/>
            <a:ext cx="32239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342900" indent="-342900">
              <a:buClr>
                <a:srgbClr val="FF0000"/>
              </a:buClr>
              <a:buFont typeface="Wingdings" panose="05000000000000000000" pitchFamily="2" charset="2"/>
              <a:buChar char="p"/>
              <a:defRPr/>
            </a:pPr>
            <a:r>
              <a:rPr lang="zh-CN" altLang="en-US" sz="2800" b="0" i="0" dirty="0">
                <a:latin typeface="+mn-ea"/>
                <a:ea typeface="+mn-ea"/>
                <a:cs typeface="+mn-ea"/>
                <a:sym typeface="+mn-lt"/>
              </a:rPr>
              <a:t> 掌握函数的递归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036692" y="127512"/>
            <a:ext cx="507062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zh-CN" altLang="en-US" sz="4400" i="0" dirty="0">
                <a:solidFill>
                  <a:schemeClr val="tx2"/>
                </a:solidFill>
                <a:latin typeface="Tahoma" panose="020B0604030504040204" pitchFamily="34" charset="0"/>
                <a:ea typeface="隶书" panose="02010509060101010101" pitchFamily="49" charset="-122"/>
                <a:cs typeface="+mn-cs"/>
                <a:sym typeface="+mn-lt"/>
              </a:rPr>
              <a:t>函数定义和调用例</a:t>
            </a:r>
            <a:r>
              <a:rPr lang="en-US" altLang="zh-CN" sz="4400" i="0" dirty="0">
                <a:solidFill>
                  <a:schemeClr val="tx2"/>
                </a:solidFill>
                <a:latin typeface="Tahoma" panose="020B0604030504040204" pitchFamily="34" charset="0"/>
                <a:ea typeface="隶书" panose="02010509060101010101" pitchFamily="49" charset="-122"/>
                <a:cs typeface="+mn-cs"/>
                <a:sym typeface="+mn-lt"/>
              </a:rPr>
              <a:t>2</a:t>
            </a:r>
            <a:endParaRPr lang="zh-CN" altLang="en-US" sz="4400" i="0" dirty="0">
              <a:solidFill>
                <a:schemeClr val="tx2"/>
              </a:solidFill>
              <a:latin typeface="Tahoma" panose="020B0604030504040204" pitchFamily="34" charset="0"/>
              <a:ea typeface="隶书" panose="02010509060101010101" pitchFamily="49" charset="-122"/>
              <a:cs typeface="+mn-cs"/>
              <a:sym typeface="+mn-lt"/>
            </a:endParaRPr>
          </a:p>
        </p:txBody>
      </p:sp>
      <p:sp>
        <p:nvSpPr>
          <p:cNvPr id="9" name="Rectangle 2"/>
          <p:cNvSpPr>
            <a:spLocks noChangeArrowheads="1"/>
          </p:cNvSpPr>
          <p:nvPr/>
        </p:nvSpPr>
        <p:spPr bwMode="auto">
          <a:xfrm>
            <a:off x="467544" y="1225689"/>
            <a:ext cx="8802410"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1" u="none" strike="noStrike" cap="none" normalizeH="0" baseline="0" dirty="0">
                <a:ln>
                  <a:noFill/>
                </a:ln>
                <a:solidFill>
                  <a:srgbClr val="8C8C8C"/>
                </a:solidFill>
                <a:effectLst/>
                <a:latin typeface="+mn-ea"/>
                <a:ea typeface="+mn-ea"/>
              </a:rPr>
              <a:t># 计算三角形面积</a:t>
            </a:r>
            <a:br>
              <a:rPr kumimoji="0" lang="zh-CN" altLang="zh-CN" sz="2400" b="0" i="1" u="none" strike="noStrike" cap="none" normalizeH="0" baseline="0" dirty="0">
                <a:ln>
                  <a:noFill/>
                </a:ln>
                <a:solidFill>
                  <a:srgbClr val="8C8C8C"/>
                </a:solidFill>
                <a:effectLst/>
                <a:latin typeface="+mn-ea"/>
                <a:ea typeface="+mn-ea"/>
              </a:rPr>
            </a:br>
            <a:r>
              <a:rPr kumimoji="0" lang="zh-CN" altLang="zh-CN" sz="2400" b="0" i="0" u="none" strike="noStrike" cap="none" normalizeH="0" baseline="0" dirty="0">
                <a:ln>
                  <a:noFill/>
                </a:ln>
                <a:solidFill>
                  <a:srgbClr val="0033B3"/>
                </a:solidFill>
                <a:effectLst/>
                <a:latin typeface="+mn-ea"/>
                <a:ea typeface="+mn-ea"/>
              </a:rPr>
              <a:t>def </a:t>
            </a:r>
            <a:r>
              <a:rPr kumimoji="0" lang="zh-CN" altLang="zh-CN" sz="2400" b="0" i="0" u="none" strike="noStrike" cap="none" normalizeH="0" baseline="0" dirty="0">
                <a:ln>
                  <a:noFill/>
                </a:ln>
                <a:solidFill>
                  <a:srgbClr val="00627A"/>
                </a:solidFill>
                <a:effectLst/>
                <a:latin typeface="+mn-ea"/>
                <a:ea typeface="+mn-ea"/>
              </a:rPr>
              <a:t>ts</a:t>
            </a:r>
            <a:r>
              <a:rPr kumimoji="0" lang="zh-CN" altLang="zh-CN" sz="2400" b="0" i="0" u="none" strike="noStrike" cap="none" normalizeH="0" baseline="0" dirty="0">
                <a:ln>
                  <a:noFill/>
                </a:ln>
                <a:solidFill>
                  <a:srgbClr val="080808"/>
                </a:solidFill>
                <a:effectLst/>
                <a:latin typeface="+mn-ea"/>
                <a:ea typeface="+mn-ea"/>
              </a:rPr>
              <a:t>(a, b, c):</a:t>
            </a:r>
            <a:br>
              <a:rPr kumimoji="0" lang="zh-CN" altLang="zh-CN" sz="2400" b="0" i="0" u="none" strike="noStrike" cap="none" normalizeH="0" baseline="0" dirty="0">
                <a:ln>
                  <a:noFill/>
                </a:ln>
                <a:solidFill>
                  <a:srgbClr val="080808"/>
                </a:solidFill>
                <a:effectLst/>
                <a:latin typeface="+mn-ea"/>
                <a:ea typeface="+mn-ea"/>
              </a:rPr>
            </a:br>
            <a:r>
              <a:rPr kumimoji="0" lang="zh-CN" altLang="zh-CN" sz="2400" b="0" i="0" u="none" strike="noStrike" cap="none" normalizeH="0" baseline="0" dirty="0">
                <a:ln>
                  <a:noFill/>
                </a:ln>
                <a:solidFill>
                  <a:srgbClr val="080808"/>
                </a:solidFill>
                <a:effectLst/>
                <a:latin typeface="+mn-ea"/>
                <a:ea typeface="+mn-ea"/>
              </a:rPr>
              <a:t>    s = (a + b + c) / </a:t>
            </a:r>
            <a:r>
              <a:rPr kumimoji="0" lang="zh-CN" altLang="zh-CN" sz="2400" b="0" i="0" u="none" strike="noStrike" cap="none" normalizeH="0" baseline="0" dirty="0">
                <a:ln>
                  <a:noFill/>
                </a:ln>
                <a:solidFill>
                  <a:srgbClr val="1750EB"/>
                </a:solidFill>
                <a:effectLst/>
                <a:latin typeface="+mn-ea"/>
                <a:ea typeface="+mn-ea"/>
              </a:rPr>
              <a:t>2</a:t>
            </a:r>
            <a:br>
              <a:rPr kumimoji="0" lang="zh-CN" altLang="zh-CN" sz="2400" b="0" i="0" u="none" strike="noStrike" cap="none" normalizeH="0" baseline="0" dirty="0">
                <a:ln>
                  <a:noFill/>
                </a:ln>
                <a:solidFill>
                  <a:srgbClr val="1750EB"/>
                </a:solidFill>
                <a:effectLst/>
                <a:latin typeface="+mn-ea"/>
                <a:ea typeface="+mn-ea"/>
              </a:rPr>
            </a:br>
            <a:r>
              <a:rPr kumimoji="0" lang="zh-CN" altLang="zh-CN" sz="2400" b="0" i="0" u="none" strike="noStrike" cap="none" normalizeH="0" baseline="0" dirty="0">
                <a:ln>
                  <a:noFill/>
                </a:ln>
                <a:solidFill>
                  <a:srgbClr val="1750EB"/>
                </a:solidFill>
                <a:effectLst/>
                <a:latin typeface="+mn-ea"/>
                <a:ea typeface="+mn-ea"/>
              </a:rPr>
              <a:t>    </a:t>
            </a:r>
            <a:r>
              <a:rPr kumimoji="0" lang="zh-CN" altLang="zh-CN" sz="2400" b="0" i="0" u="none" strike="noStrike" cap="none" normalizeH="0" baseline="0" dirty="0">
                <a:ln>
                  <a:noFill/>
                </a:ln>
                <a:solidFill>
                  <a:srgbClr val="080808"/>
                </a:solidFill>
                <a:effectLst/>
                <a:latin typeface="+mn-ea"/>
                <a:ea typeface="+mn-ea"/>
              </a:rPr>
              <a:t>s = sqrt(s * (s - a) * (s - b) * (s - c))</a:t>
            </a:r>
            <a:br>
              <a:rPr kumimoji="0" lang="zh-CN" altLang="zh-CN" sz="2400" b="0" i="0" u="none" strike="noStrike" cap="none" normalizeH="0" baseline="0" dirty="0">
                <a:ln>
                  <a:noFill/>
                </a:ln>
                <a:solidFill>
                  <a:srgbClr val="080808"/>
                </a:solidFill>
                <a:effectLst/>
                <a:latin typeface="+mn-ea"/>
                <a:ea typeface="+mn-ea"/>
              </a:rPr>
            </a:br>
            <a:r>
              <a:rPr kumimoji="0" lang="zh-CN" altLang="zh-CN" sz="2400" b="0" i="0" u="none" strike="noStrike" cap="none" normalizeH="0" baseline="0" dirty="0">
                <a:ln>
                  <a:noFill/>
                </a:ln>
                <a:solidFill>
                  <a:srgbClr val="080808"/>
                </a:solidFill>
                <a:effectLst/>
                <a:latin typeface="+mn-ea"/>
                <a:ea typeface="+mn-ea"/>
              </a:rPr>
              <a:t>    </a:t>
            </a:r>
            <a:r>
              <a:rPr kumimoji="0" lang="zh-CN" altLang="zh-CN" sz="2400" b="0" i="0" u="none" strike="noStrike" cap="none" normalizeH="0" baseline="0" dirty="0">
                <a:ln>
                  <a:noFill/>
                </a:ln>
                <a:solidFill>
                  <a:srgbClr val="0033B3"/>
                </a:solidFill>
                <a:effectLst/>
                <a:latin typeface="+mn-ea"/>
                <a:ea typeface="+mn-ea"/>
              </a:rPr>
              <a:t>return </a:t>
            </a:r>
            <a:r>
              <a:rPr kumimoji="0" lang="zh-CN" altLang="zh-CN" sz="2400" b="0" i="0" u="none" strike="noStrike" cap="none" normalizeH="0" baseline="0" dirty="0">
                <a:ln>
                  <a:noFill/>
                </a:ln>
                <a:solidFill>
                  <a:srgbClr val="080808"/>
                </a:solidFill>
                <a:effectLst/>
                <a:latin typeface="+mn-ea"/>
                <a:ea typeface="+mn-ea"/>
              </a:rPr>
              <a:t>s</a:t>
            </a:r>
            <a:br>
              <a:rPr kumimoji="0" lang="zh-CN" altLang="zh-CN" sz="2400" b="0" i="0" u="none" strike="noStrike" cap="none" normalizeH="0" baseline="0" dirty="0">
                <a:ln>
                  <a:noFill/>
                </a:ln>
                <a:solidFill>
                  <a:srgbClr val="080808"/>
                </a:solidFill>
                <a:effectLst/>
                <a:latin typeface="+mn-ea"/>
                <a:ea typeface="+mn-ea"/>
              </a:rPr>
            </a:br>
            <a:br>
              <a:rPr kumimoji="0" lang="zh-CN" altLang="zh-CN" sz="2400" b="0" i="0" u="none" strike="noStrike" cap="none" normalizeH="0" baseline="0" dirty="0">
                <a:ln>
                  <a:noFill/>
                </a:ln>
                <a:solidFill>
                  <a:srgbClr val="080808"/>
                </a:solidFill>
                <a:effectLst/>
                <a:latin typeface="+mn-ea"/>
                <a:ea typeface="+mn-ea"/>
              </a:rPr>
            </a:br>
            <a:br>
              <a:rPr kumimoji="0" lang="zh-CN" altLang="zh-CN" sz="2400" b="0" i="0" u="none" strike="noStrike" cap="none" normalizeH="0" baseline="0" dirty="0">
                <a:ln>
                  <a:noFill/>
                </a:ln>
                <a:solidFill>
                  <a:srgbClr val="080808"/>
                </a:solidFill>
                <a:effectLst/>
                <a:latin typeface="+mn-ea"/>
                <a:ea typeface="+mn-ea"/>
              </a:rPr>
            </a:br>
            <a:r>
              <a:rPr kumimoji="0" lang="zh-CN" altLang="zh-CN" sz="2400" b="0" i="1" u="none" strike="noStrike" cap="none" normalizeH="0" baseline="0" dirty="0">
                <a:ln>
                  <a:noFill/>
                </a:ln>
                <a:solidFill>
                  <a:srgbClr val="8C8C8C"/>
                </a:solidFill>
                <a:effectLst/>
                <a:latin typeface="+mn-ea"/>
                <a:ea typeface="+mn-ea"/>
              </a:rPr>
              <a:t># 主函数</a:t>
            </a:r>
            <a:br>
              <a:rPr kumimoji="0" lang="zh-CN" altLang="zh-CN" sz="2400" b="0" i="1" u="none" strike="noStrike" cap="none" normalizeH="0" baseline="0" dirty="0">
                <a:ln>
                  <a:noFill/>
                </a:ln>
                <a:solidFill>
                  <a:srgbClr val="8C8C8C"/>
                </a:solidFill>
                <a:effectLst/>
                <a:latin typeface="+mn-ea"/>
                <a:ea typeface="+mn-ea"/>
              </a:rPr>
            </a:br>
            <a:r>
              <a:rPr kumimoji="0" lang="zh-CN" altLang="zh-CN" sz="2400" b="0" i="0" u="none" strike="noStrike" cap="none" normalizeH="0" baseline="0" dirty="0">
                <a:ln>
                  <a:noFill/>
                </a:ln>
                <a:solidFill>
                  <a:srgbClr val="0033B3"/>
                </a:solidFill>
                <a:effectLst/>
                <a:latin typeface="+mn-ea"/>
                <a:ea typeface="+mn-ea"/>
              </a:rPr>
              <a:t>def </a:t>
            </a:r>
            <a:r>
              <a:rPr kumimoji="0" lang="zh-CN" altLang="zh-CN" sz="2400" b="0" i="0" u="none" strike="noStrike" cap="none" normalizeH="0" baseline="0" dirty="0">
                <a:ln>
                  <a:noFill/>
                </a:ln>
                <a:solidFill>
                  <a:srgbClr val="00627A"/>
                </a:solidFill>
                <a:effectLst/>
                <a:latin typeface="+mn-ea"/>
                <a:ea typeface="+mn-ea"/>
              </a:rPr>
              <a:t>main</a:t>
            </a:r>
            <a:r>
              <a:rPr kumimoji="0" lang="zh-CN" altLang="zh-CN" sz="2400" b="0" i="0" u="none" strike="noStrike" cap="none" normalizeH="0" baseline="0" dirty="0">
                <a:ln>
                  <a:noFill/>
                </a:ln>
                <a:solidFill>
                  <a:srgbClr val="080808"/>
                </a:solidFill>
                <a:effectLst/>
                <a:latin typeface="+mn-ea"/>
                <a:ea typeface="+mn-ea"/>
              </a:rPr>
              <a:t>():</a:t>
            </a:r>
            <a:br>
              <a:rPr kumimoji="0" lang="zh-CN" altLang="zh-CN" sz="2400" b="0" i="0" u="none" strike="noStrike" cap="none" normalizeH="0" baseline="0" dirty="0">
                <a:ln>
                  <a:noFill/>
                </a:ln>
                <a:solidFill>
                  <a:srgbClr val="080808"/>
                </a:solidFill>
                <a:effectLst/>
                <a:latin typeface="+mn-ea"/>
                <a:ea typeface="+mn-ea"/>
              </a:rPr>
            </a:br>
            <a:r>
              <a:rPr kumimoji="0" lang="zh-CN" altLang="zh-CN" sz="2400" b="0" i="0" u="none" strike="noStrike" cap="none" normalizeH="0" baseline="0" dirty="0">
                <a:ln>
                  <a:noFill/>
                </a:ln>
                <a:solidFill>
                  <a:srgbClr val="080808"/>
                </a:solidFill>
                <a:effectLst/>
                <a:latin typeface="+mn-ea"/>
                <a:ea typeface="+mn-ea"/>
              </a:rPr>
              <a:t>    k1, k2, k3, k4, k5, k6, k7 = </a:t>
            </a:r>
            <a:r>
              <a:rPr kumimoji="0" lang="zh-CN" altLang="zh-CN" sz="2400" b="0" i="0" u="none" strike="noStrike" cap="none" normalizeH="0" baseline="0" dirty="0">
                <a:ln>
                  <a:noFill/>
                </a:ln>
                <a:solidFill>
                  <a:srgbClr val="000080"/>
                </a:solidFill>
                <a:effectLst/>
                <a:latin typeface="+mn-ea"/>
                <a:ea typeface="+mn-ea"/>
              </a:rPr>
              <a:t>eval</a:t>
            </a:r>
            <a:r>
              <a:rPr kumimoji="0" lang="zh-CN" altLang="zh-CN" sz="2400" b="0" i="0" u="none" strike="noStrike" cap="none" normalizeH="0" baseline="0" dirty="0">
                <a:ln>
                  <a:noFill/>
                </a:ln>
                <a:solidFill>
                  <a:srgbClr val="080808"/>
                </a:solidFill>
                <a:effectLst/>
                <a:latin typeface="+mn-ea"/>
                <a:ea typeface="+mn-ea"/>
              </a:rPr>
              <a:t>(</a:t>
            </a:r>
            <a:r>
              <a:rPr kumimoji="0" lang="zh-CN" altLang="zh-CN" sz="2400" b="0" i="0" u="none" strike="noStrike" cap="none" normalizeH="0" baseline="0" dirty="0">
                <a:ln>
                  <a:noFill/>
                </a:ln>
                <a:solidFill>
                  <a:srgbClr val="000080"/>
                </a:solidFill>
                <a:effectLst/>
                <a:latin typeface="+mn-ea"/>
                <a:ea typeface="+mn-ea"/>
              </a:rPr>
              <a:t>input</a:t>
            </a:r>
            <a:r>
              <a:rPr kumimoji="0" lang="zh-CN" altLang="zh-CN" sz="2400" b="0" i="0" u="none" strike="noStrike" cap="none" normalizeH="0" baseline="0" dirty="0">
                <a:ln>
                  <a:noFill/>
                </a:ln>
                <a:solidFill>
                  <a:srgbClr val="080808"/>
                </a:solidFill>
                <a:effectLst/>
                <a:latin typeface="+mn-ea"/>
                <a:ea typeface="+mn-ea"/>
              </a:rPr>
              <a:t>())</a:t>
            </a:r>
            <a:br>
              <a:rPr kumimoji="0" lang="zh-CN" altLang="zh-CN" sz="2400" b="0" i="0" u="none" strike="noStrike" cap="none" normalizeH="0" baseline="0" dirty="0">
                <a:ln>
                  <a:noFill/>
                </a:ln>
                <a:solidFill>
                  <a:srgbClr val="080808"/>
                </a:solidFill>
                <a:effectLst/>
                <a:latin typeface="+mn-ea"/>
                <a:ea typeface="+mn-ea"/>
              </a:rPr>
            </a:br>
            <a:r>
              <a:rPr kumimoji="0" lang="zh-CN" altLang="zh-CN" sz="2400" b="0" i="0" u="none" strike="noStrike" cap="none" normalizeH="0" baseline="0" dirty="0">
                <a:ln>
                  <a:noFill/>
                </a:ln>
                <a:solidFill>
                  <a:srgbClr val="080808"/>
                </a:solidFill>
                <a:effectLst/>
                <a:latin typeface="+mn-ea"/>
                <a:ea typeface="+mn-ea"/>
              </a:rPr>
              <a:t>    s = ts(k1, k2, k6) + ts(k6, k3, k7) + ts(k7, k4, k5)</a:t>
            </a:r>
            <a:br>
              <a:rPr kumimoji="0" lang="zh-CN" altLang="zh-CN" sz="2400" b="0" i="0" u="none" strike="noStrike" cap="none" normalizeH="0" baseline="0" dirty="0">
                <a:ln>
                  <a:noFill/>
                </a:ln>
                <a:solidFill>
                  <a:srgbClr val="080808"/>
                </a:solidFill>
                <a:effectLst/>
                <a:latin typeface="+mn-ea"/>
                <a:ea typeface="+mn-ea"/>
              </a:rPr>
            </a:br>
            <a:r>
              <a:rPr kumimoji="0" lang="zh-CN" altLang="zh-CN" sz="2400" b="0" i="0" u="none" strike="noStrike" cap="none" normalizeH="0" baseline="0" dirty="0">
                <a:ln>
                  <a:noFill/>
                </a:ln>
                <a:solidFill>
                  <a:srgbClr val="080808"/>
                </a:solidFill>
                <a:effectLst/>
                <a:latin typeface="+mn-ea"/>
                <a:ea typeface="+mn-ea"/>
              </a:rPr>
              <a:t>    </a:t>
            </a:r>
            <a:r>
              <a:rPr kumimoji="0" lang="zh-CN" altLang="zh-CN" sz="2400" b="0" i="0" u="none" strike="noStrike" cap="none" normalizeH="0" baseline="0" dirty="0">
                <a:ln>
                  <a:noFill/>
                </a:ln>
                <a:solidFill>
                  <a:srgbClr val="000080"/>
                </a:solidFill>
                <a:effectLst/>
                <a:latin typeface="+mn-ea"/>
                <a:ea typeface="+mn-ea"/>
              </a:rPr>
              <a:t>print</a:t>
            </a:r>
            <a:r>
              <a:rPr kumimoji="0" lang="zh-CN" altLang="zh-CN" sz="2400" b="0" i="0" u="none" strike="noStrike" cap="none" normalizeH="0" baseline="0" dirty="0">
                <a:ln>
                  <a:noFill/>
                </a:ln>
                <a:solidFill>
                  <a:srgbClr val="080808"/>
                </a:solidFill>
                <a:effectLst/>
                <a:latin typeface="+mn-ea"/>
                <a:ea typeface="+mn-ea"/>
              </a:rPr>
              <a:t>(</a:t>
            </a:r>
            <a:r>
              <a:rPr kumimoji="0" lang="zh-CN" altLang="zh-CN" sz="2400" b="0" i="0" u="none" strike="noStrike" cap="none" normalizeH="0" baseline="0" dirty="0">
                <a:ln>
                  <a:noFill/>
                </a:ln>
                <a:solidFill>
                  <a:srgbClr val="067D17"/>
                </a:solidFill>
                <a:effectLst/>
                <a:latin typeface="+mn-ea"/>
                <a:ea typeface="+mn-ea"/>
              </a:rPr>
              <a:t>f"area=</a:t>
            </a:r>
            <a:r>
              <a:rPr kumimoji="0" lang="zh-CN" altLang="zh-CN" sz="2400" b="0" i="0" u="none" strike="noStrike" cap="none" normalizeH="0" baseline="0" dirty="0">
                <a:ln>
                  <a:noFill/>
                </a:ln>
                <a:solidFill>
                  <a:srgbClr val="0037A6"/>
                </a:solidFill>
                <a:effectLst/>
                <a:latin typeface="+mn-ea"/>
                <a:ea typeface="+mn-ea"/>
              </a:rPr>
              <a:t>{</a:t>
            </a:r>
            <a:r>
              <a:rPr kumimoji="0" lang="zh-CN" altLang="zh-CN" sz="2400" b="0" i="0" u="none" strike="noStrike" cap="none" normalizeH="0" baseline="0" dirty="0">
                <a:ln>
                  <a:noFill/>
                </a:ln>
                <a:solidFill>
                  <a:srgbClr val="080808"/>
                </a:solidFill>
                <a:effectLst/>
                <a:latin typeface="+mn-ea"/>
                <a:ea typeface="+mn-ea"/>
              </a:rPr>
              <a:t>s</a:t>
            </a:r>
            <a:r>
              <a:rPr kumimoji="0" lang="zh-CN" altLang="zh-CN" sz="2400" b="0" i="0" u="none" strike="noStrike" cap="none" normalizeH="0" baseline="0" dirty="0">
                <a:ln>
                  <a:noFill/>
                </a:ln>
                <a:solidFill>
                  <a:srgbClr val="0037A6"/>
                </a:solidFill>
                <a:effectLst/>
                <a:latin typeface="+mn-ea"/>
                <a:ea typeface="+mn-ea"/>
              </a:rPr>
              <a:t>:</a:t>
            </a:r>
            <a:r>
              <a:rPr kumimoji="0" lang="zh-CN" altLang="zh-CN" sz="2400" b="0" i="0" u="none" strike="noStrike" cap="none" normalizeH="0" baseline="0" dirty="0">
                <a:ln>
                  <a:noFill/>
                </a:ln>
                <a:solidFill>
                  <a:srgbClr val="067D17"/>
                </a:solidFill>
                <a:effectLst/>
                <a:latin typeface="+mn-ea"/>
                <a:ea typeface="+mn-ea"/>
              </a:rPr>
              <a:t>.2f</a:t>
            </a:r>
            <a:r>
              <a:rPr kumimoji="0" lang="zh-CN" altLang="zh-CN" sz="2400" b="0" i="0" u="none" strike="noStrike" cap="none" normalizeH="0" baseline="0" dirty="0">
                <a:ln>
                  <a:noFill/>
                </a:ln>
                <a:solidFill>
                  <a:srgbClr val="0037A6"/>
                </a:solidFill>
                <a:effectLst/>
                <a:latin typeface="+mn-ea"/>
                <a:ea typeface="+mn-ea"/>
              </a:rPr>
              <a:t>}</a:t>
            </a:r>
            <a:r>
              <a:rPr kumimoji="0" lang="zh-CN" altLang="zh-CN" sz="2400" b="0" i="0" u="none" strike="noStrike" cap="none" normalizeH="0" baseline="0" dirty="0">
                <a:ln>
                  <a:noFill/>
                </a:ln>
                <a:solidFill>
                  <a:srgbClr val="067D17"/>
                </a:solidFill>
                <a:effectLst/>
                <a:latin typeface="+mn-ea"/>
                <a:ea typeface="+mn-ea"/>
              </a:rPr>
              <a:t>"</a:t>
            </a:r>
            <a:r>
              <a:rPr kumimoji="0" lang="zh-CN" altLang="zh-CN" sz="2400" b="0" i="0" u="none" strike="noStrike" cap="none" normalizeH="0" baseline="0" dirty="0">
                <a:ln>
                  <a:noFill/>
                </a:ln>
                <a:solidFill>
                  <a:srgbClr val="080808"/>
                </a:solidFill>
                <a:effectLst/>
                <a:latin typeface="+mn-ea"/>
                <a:ea typeface="+mn-ea"/>
              </a:rPr>
              <a:t>)</a:t>
            </a:r>
            <a:br>
              <a:rPr kumimoji="0" lang="zh-CN" altLang="zh-CN" sz="2400" b="0" i="0" u="none" strike="noStrike" cap="none" normalizeH="0" baseline="0" dirty="0">
                <a:ln>
                  <a:noFill/>
                </a:ln>
                <a:solidFill>
                  <a:srgbClr val="080808"/>
                </a:solidFill>
                <a:effectLst/>
                <a:latin typeface="+mn-ea"/>
                <a:ea typeface="+mn-ea"/>
              </a:rPr>
            </a:br>
            <a:br>
              <a:rPr kumimoji="0" lang="zh-CN" altLang="zh-CN" sz="2400" b="0" i="0" u="none" strike="noStrike" cap="none" normalizeH="0" baseline="0" dirty="0">
                <a:ln>
                  <a:noFill/>
                </a:ln>
                <a:solidFill>
                  <a:srgbClr val="080808"/>
                </a:solidFill>
                <a:effectLst/>
                <a:latin typeface="+mn-ea"/>
                <a:ea typeface="+mn-ea"/>
              </a:rPr>
            </a:br>
            <a:r>
              <a:rPr kumimoji="0" lang="zh-CN" altLang="zh-CN" sz="2400" b="0" i="0" u="none" strike="noStrike" cap="none" normalizeH="0" baseline="0" dirty="0">
                <a:ln>
                  <a:noFill/>
                </a:ln>
                <a:solidFill>
                  <a:srgbClr val="080808"/>
                </a:solidFill>
                <a:effectLst/>
                <a:latin typeface="+mn-ea"/>
                <a:ea typeface="+mn-ea"/>
              </a:rPr>
              <a:t>main()</a:t>
            </a:r>
            <a:br>
              <a:rPr kumimoji="0" lang="zh-CN" altLang="zh-CN" sz="2400" b="0" i="0" u="none" strike="noStrike" cap="none" normalizeH="0" baseline="0" dirty="0">
                <a:ln>
                  <a:noFill/>
                </a:ln>
                <a:solidFill>
                  <a:srgbClr val="080808"/>
                </a:solidFill>
                <a:effectLst/>
                <a:latin typeface="+mn-ea"/>
                <a:ea typeface="+mn-ea"/>
              </a:rPr>
            </a:br>
            <a:endParaRPr kumimoji="0" lang="zh-CN" altLang="zh-CN" sz="2400" b="0" i="0" u="none" strike="noStrike" cap="none" normalizeH="0" baseline="0" dirty="0">
              <a:ln>
                <a:noFill/>
              </a:ln>
              <a:solidFill>
                <a:schemeClr val="tx1"/>
              </a:solidFill>
              <a:effectLst/>
              <a:latin typeface="+mn-ea"/>
              <a:ea typeface="+mn-ea"/>
            </a:endParaRPr>
          </a:p>
        </p:txBody>
      </p:sp>
      <p:pic>
        <p:nvPicPr>
          <p:cNvPr id="17" name="图片 16"/>
          <p:cNvPicPr>
            <a:picLocks noChangeAspect="1"/>
          </p:cNvPicPr>
          <p:nvPr/>
        </p:nvPicPr>
        <p:blipFill rotWithShape="1">
          <a:blip r:embed="rId3"/>
          <a:srcRect r="14166"/>
          <a:stretch>
            <a:fillRect/>
          </a:stretch>
        </p:blipFill>
        <p:spPr>
          <a:xfrm>
            <a:off x="6804248" y="118084"/>
            <a:ext cx="2016225" cy="131768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4400" b="1" kern="1200" dirty="0">
                <a:latin typeface="Tahoma" panose="020B0604030504040204" pitchFamily="34" charset="0"/>
                <a:ea typeface="隶书" panose="02010509060101010101" pitchFamily="49" charset="-122"/>
                <a:cs typeface="+mn-cs"/>
              </a:rPr>
              <a:t>练习</a:t>
            </a:r>
            <a:r>
              <a:rPr lang="en-US" altLang="zh-CN" sz="4400" b="1" kern="1200" dirty="0">
                <a:latin typeface="Tahoma" panose="020B0604030504040204" pitchFamily="34" charset="0"/>
                <a:ea typeface="隶书" panose="02010509060101010101" pitchFamily="49" charset="-122"/>
                <a:cs typeface="+mn-cs"/>
              </a:rPr>
              <a:t>1</a:t>
            </a:r>
            <a:endParaRPr lang="zh-CN" altLang="en-US" sz="4400" b="1" kern="1200" dirty="0">
              <a:latin typeface="Tahoma" panose="020B0604030504040204" pitchFamily="34" charset="0"/>
              <a:ea typeface="隶书" panose="02010509060101010101" pitchFamily="49" charset="-122"/>
              <a:cs typeface="+mn-cs"/>
            </a:endParaRPr>
          </a:p>
        </p:txBody>
      </p:sp>
      <p:sp>
        <p:nvSpPr>
          <p:cNvPr id="16" name="文本框 15"/>
          <p:cNvSpPr txBox="1"/>
          <p:nvPr/>
        </p:nvSpPr>
        <p:spPr>
          <a:xfrm>
            <a:off x="574675" y="1412776"/>
            <a:ext cx="7741741" cy="954107"/>
          </a:xfrm>
          <a:prstGeom prst="rect">
            <a:avLst/>
          </a:prstGeom>
          <a:noFill/>
        </p:spPr>
        <p:txBody>
          <a:bodyPr wrap="square" rtlCol="0">
            <a:spAutoFit/>
          </a:bodyPr>
          <a:lstStyle/>
          <a:p>
            <a:r>
              <a:rPr lang="en-US" altLang="zh-CN" sz="2800" i="0" dirty="0"/>
              <a:t>OJ</a:t>
            </a:r>
            <a:r>
              <a:rPr lang="zh-CN" altLang="en-US" sz="2800" i="0" dirty="0"/>
              <a:t>实验，验证哥德巴赫猜想：任何大于</a:t>
            </a:r>
            <a:r>
              <a:rPr lang="en-US" altLang="zh-CN" sz="2800" i="0" dirty="0"/>
              <a:t>2</a:t>
            </a:r>
            <a:r>
              <a:rPr lang="zh-CN" altLang="en-US" sz="2800" i="0" dirty="0"/>
              <a:t>的偶数可以分解为两个素数之和。</a:t>
            </a:r>
          </a:p>
        </p:txBody>
      </p:sp>
      <p:sp>
        <p:nvSpPr>
          <p:cNvPr id="6" name="文本框 5"/>
          <p:cNvSpPr txBox="1"/>
          <p:nvPr/>
        </p:nvSpPr>
        <p:spPr>
          <a:xfrm>
            <a:off x="755576" y="2828835"/>
            <a:ext cx="7741740" cy="2677656"/>
          </a:xfrm>
          <a:prstGeom prst="rect">
            <a:avLst/>
          </a:prstGeom>
          <a:noFill/>
        </p:spPr>
        <p:txBody>
          <a:bodyPr wrap="square">
            <a:spAutoFit/>
          </a:bodyPr>
          <a:lstStyle/>
          <a:p>
            <a:r>
              <a:rPr lang="zh-CN" altLang="en-US" sz="2800" b="0" i="0" dirty="0">
                <a:latin typeface="+mn-ea"/>
                <a:ea typeface="+mn-ea"/>
              </a:rPr>
              <a:t>用函数实现：</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zh-CN" altLang="en-US" sz="2800" b="0" i="0" dirty="0">
                <a:latin typeface="+mn-ea"/>
                <a:ea typeface="+mn-ea"/>
              </a:rPr>
              <a:t> 判素数的函数。</a:t>
            </a:r>
            <a:endParaRPr lang="en-US" altLang="zh-CN" sz="2800" b="0" i="0" dirty="0">
              <a:latin typeface="+mn-ea"/>
              <a:ea typeface="+mn-ea"/>
            </a:endParaRPr>
          </a:p>
          <a:p>
            <a:pPr>
              <a:buClr>
                <a:srgbClr val="FF0000"/>
              </a:buClr>
            </a:pPr>
            <a:r>
              <a:rPr lang="en-US" altLang="zh-CN" sz="2800" b="0" i="0" dirty="0">
                <a:latin typeface="+mn-ea"/>
                <a:ea typeface="+mn-ea"/>
              </a:rPr>
              <a:t>   </a:t>
            </a:r>
            <a:r>
              <a:rPr lang="zh-CN" altLang="en-US" sz="2800" b="0" i="0" dirty="0">
                <a:latin typeface="+mn-ea"/>
                <a:ea typeface="+mn-ea"/>
              </a:rPr>
              <a:t>函数名：</a:t>
            </a:r>
            <a:r>
              <a:rPr lang="en-US" altLang="zh-CN" sz="2800" b="0" i="0" dirty="0" err="1">
                <a:latin typeface="+mn-ea"/>
                <a:ea typeface="+mn-ea"/>
              </a:rPr>
              <a:t>isprime</a:t>
            </a:r>
            <a:endParaRPr lang="en-US" altLang="zh-CN" sz="2800" b="0" i="0" dirty="0">
              <a:latin typeface="+mn-ea"/>
              <a:ea typeface="+mn-ea"/>
            </a:endParaRPr>
          </a:p>
          <a:p>
            <a:pPr>
              <a:buClr>
                <a:srgbClr val="FF0000"/>
              </a:buClr>
            </a:pPr>
            <a:r>
              <a:rPr lang="en-US" altLang="zh-CN" sz="2800" b="0" i="0" dirty="0">
                <a:latin typeface="+mn-ea"/>
                <a:ea typeface="+mn-ea"/>
              </a:rPr>
              <a:t>   </a:t>
            </a:r>
            <a:r>
              <a:rPr lang="zh-CN" altLang="en-US" sz="2800" b="0" i="0" dirty="0">
                <a:latin typeface="+mn-ea"/>
                <a:ea typeface="+mn-ea"/>
              </a:rPr>
              <a:t>参数：正整数</a:t>
            </a:r>
            <a:r>
              <a:rPr lang="en-US" altLang="zh-CN" sz="2800" b="0" i="0" dirty="0">
                <a:latin typeface="+mn-ea"/>
                <a:ea typeface="+mn-ea"/>
              </a:rPr>
              <a:t>n,</a:t>
            </a:r>
          </a:p>
          <a:p>
            <a:pPr>
              <a:buClr>
                <a:srgbClr val="FF0000"/>
              </a:buClr>
            </a:pPr>
            <a:r>
              <a:rPr lang="en-US" altLang="zh-CN" sz="2800" b="0" i="0" dirty="0">
                <a:latin typeface="+mn-ea"/>
                <a:ea typeface="+mn-ea"/>
              </a:rPr>
              <a:t>   </a:t>
            </a:r>
            <a:r>
              <a:rPr lang="zh-CN" altLang="en-US" sz="2800" b="0" i="0" dirty="0">
                <a:latin typeface="+mn-ea"/>
                <a:ea typeface="+mn-ea"/>
              </a:rPr>
              <a:t>返回值：</a:t>
            </a:r>
            <a:r>
              <a:rPr lang="en-US" altLang="zh-CN" sz="2800" b="0" i="0" dirty="0" err="1">
                <a:latin typeface="+mn-ea"/>
                <a:ea typeface="+mn-ea"/>
              </a:rPr>
              <a:t>True,False</a:t>
            </a:r>
            <a:endParaRPr lang="en-US" altLang="zh-CN" sz="2800" b="0" i="0" dirty="0">
              <a:latin typeface="+mn-ea"/>
              <a:ea typeface="+mn-ea"/>
            </a:endParaRPr>
          </a:p>
          <a:p>
            <a:pPr>
              <a:buClr>
                <a:srgbClr val="FF0000"/>
              </a:buClr>
            </a:pPr>
            <a:r>
              <a:rPr lang="en-US" altLang="zh-CN" sz="2800" b="0" i="0" dirty="0">
                <a:latin typeface="+mn-ea"/>
                <a:ea typeface="+mn-ea"/>
              </a:rPr>
              <a:t>   </a:t>
            </a:r>
            <a:r>
              <a:rPr lang="zh-CN" altLang="en-US" sz="2800" b="0" i="0" dirty="0">
                <a:latin typeface="+mn-ea"/>
                <a:ea typeface="+mn-ea"/>
              </a:rPr>
              <a:t>功能：判</a:t>
            </a:r>
            <a:r>
              <a:rPr lang="en-US" altLang="zh-CN" sz="2800" b="0" i="0" dirty="0">
                <a:latin typeface="+mn-ea"/>
                <a:ea typeface="+mn-ea"/>
              </a:rPr>
              <a:t>n</a:t>
            </a:r>
            <a:r>
              <a:rPr lang="zh-CN" altLang="en-US" sz="2800" b="0" i="0" dirty="0">
                <a:latin typeface="+mn-ea"/>
                <a:ea typeface="+mn-ea"/>
              </a:rPr>
              <a:t>是否素数</a:t>
            </a:r>
            <a:endParaRPr lang="zh-CN" altLang="en-US" sz="2800" b="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4400" b="1" kern="1200" dirty="0">
                <a:latin typeface="Tahoma" panose="020B0604030504040204" pitchFamily="34" charset="0"/>
                <a:ea typeface="隶书" panose="02010509060101010101" pitchFamily="49" charset="-122"/>
                <a:cs typeface="+mn-cs"/>
              </a:rPr>
              <a:t>练习</a:t>
            </a:r>
            <a:r>
              <a:rPr lang="en-US" altLang="zh-CN" sz="4400" b="1" kern="1200" dirty="0">
                <a:latin typeface="Tahoma" panose="020B0604030504040204" pitchFamily="34" charset="0"/>
                <a:ea typeface="隶书" panose="02010509060101010101" pitchFamily="49" charset="-122"/>
                <a:cs typeface="+mn-cs"/>
              </a:rPr>
              <a:t>1</a:t>
            </a:r>
            <a:endParaRPr lang="zh-CN" altLang="en-US" sz="4400" b="1" kern="1200" dirty="0">
              <a:latin typeface="Tahoma" panose="020B0604030504040204" pitchFamily="34" charset="0"/>
              <a:ea typeface="隶书" panose="02010509060101010101" pitchFamily="49" charset="-122"/>
              <a:cs typeface="+mn-cs"/>
            </a:endParaRPr>
          </a:p>
        </p:txBody>
      </p:sp>
      <p:sp>
        <p:nvSpPr>
          <p:cNvPr id="3" name="Rectangle 1"/>
          <p:cNvSpPr>
            <a:spLocks noChangeArrowheads="1"/>
          </p:cNvSpPr>
          <p:nvPr/>
        </p:nvSpPr>
        <p:spPr bwMode="auto">
          <a:xfrm>
            <a:off x="590616" y="1268760"/>
            <a:ext cx="6801862"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0033B3"/>
                </a:solidFill>
                <a:effectLst/>
                <a:latin typeface="+mn-ea"/>
                <a:ea typeface="+mn-ea"/>
              </a:rPr>
              <a:t>from </a:t>
            </a:r>
            <a:r>
              <a:rPr kumimoji="0" lang="zh-CN" altLang="zh-CN" sz="2400" b="0" i="0" u="none" strike="noStrike" cap="none" normalizeH="0" baseline="0" dirty="0">
                <a:ln>
                  <a:noFill/>
                </a:ln>
                <a:solidFill>
                  <a:srgbClr val="080808"/>
                </a:solidFill>
                <a:effectLst/>
                <a:latin typeface="+mn-ea"/>
                <a:ea typeface="+mn-ea"/>
              </a:rPr>
              <a:t>math </a:t>
            </a:r>
            <a:r>
              <a:rPr kumimoji="0" lang="zh-CN" altLang="zh-CN" sz="2400" b="0" i="0" u="none" strike="noStrike" cap="none" normalizeH="0" baseline="0" dirty="0">
                <a:ln>
                  <a:noFill/>
                </a:ln>
                <a:solidFill>
                  <a:srgbClr val="0033B3"/>
                </a:solidFill>
                <a:effectLst/>
                <a:latin typeface="+mn-ea"/>
                <a:ea typeface="+mn-ea"/>
              </a:rPr>
              <a:t>import </a:t>
            </a:r>
            <a:r>
              <a:rPr kumimoji="0" lang="zh-CN" altLang="zh-CN" sz="2400" b="0" i="0" u="none" strike="noStrike" cap="none" normalizeH="0" baseline="0" dirty="0">
                <a:ln>
                  <a:noFill/>
                </a:ln>
                <a:solidFill>
                  <a:srgbClr val="080808"/>
                </a:solidFill>
                <a:effectLst/>
                <a:latin typeface="+mn-ea"/>
                <a:ea typeface="+mn-ea"/>
              </a:rPr>
              <a:t>sqrt</a:t>
            </a:r>
            <a:br>
              <a:rPr kumimoji="0" lang="zh-CN" altLang="zh-CN" sz="2400" b="0" i="0" u="none" strike="noStrike" cap="none" normalizeH="0" baseline="0" dirty="0">
                <a:ln>
                  <a:noFill/>
                </a:ln>
                <a:solidFill>
                  <a:srgbClr val="080808"/>
                </a:solidFill>
                <a:effectLst/>
                <a:latin typeface="+mn-ea"/>
                <a:ea typeface="+mn-ea"/>
              </a:rPr>
            </a:br>
            <a:r>
              <a:rPr kumimoji="0" lang="zh-CN" altLang="zh-CN" sz="2400" b="0" i="1" u="none" strike="noStrike" cap="none" normalizeH="0" baseline="0" dirty="0">
                <a:ln>
                  <a:noFill/>
                </a:ln>
                <a:solidFill>
                  <a:srgbClr val="8C8C8C"/>
                </a:solidFill>
                <a:effectLst/>
                <a:latin typeface="+mn-ea"/>
                <a:ea typeface="+mn-ea"/>
              </a:rPr>
              <a:t># 判素数函数，参数非负整数n，返回True,False</a:t>
            </a:r>
            <a:br>
              <a:rPr kumimoji="0" lang="zh-CN" altLang="zh-CN" sz="2400" b="0" i="1" u="none" strike="noStrike" cap="none" normalizeH="0" baseline="0" dirty="0">
                <a:ln>
                  <a:noFill/>
                </a:ln>
                <a:solidFill>
                  <a:srgbClr val="8C8C8C"/>
                </a:solidFill>
                <a:effectLst/>
                <a:latin typeface="+mn-ea"/>
                <a:ea typeface="+mn-ea"/>
              </a:rPr>
            </a:br>
            <a:r>
              <a:rPr kumimoji="0" lang="zh-CN" altLang="zh-CN" sz="2400" b="0" i="0" u="none" strike="noStrike" cap="none" normalizeH="0" baseline="0" dirty="0">
                <a:ln>
                  <a:noFill/>
                </a:ln>
                <a:solidFill>
                  <a:srgbClr val="0033B3"/>
                </a:solidFill>
                <a:effectLst/>
                <a:latin typeface="+mn-ea"/>
                <a:ea typeface="+mn-ea"/>
              </a:rPr>
              <a:t>def </a:t>
            </a:r>
            <a:r>
              <a:rPr kumimoji="0" lang="zh-CN" altLang="zh-CN" sz="2400" b="0" i="0" u="none" strike="noStrike" cap="none" normalizeH="0" baseline="0" dirty="0">
                <a:ln>
                  <a:noFill/>
                </a:ln>
                <a:solidFill>
                  <a:srgbClr val="00627A"/>
                </a:solidFill>
                <a:effectLst/>
                <a:latin typeface="+mn-ea"/>
                <a:ea typeface="+mn-ea"/>
              </a:rPr>
              <a:t>isprime</a:t>
            </a:r>
            <a:r>
              <a:rPr kumimoji="0" lang="zh-CN" altLang="zh-CN" sz="2400" b="0" i="0" u="none" strike="noStrike" cap="none" normalizeH="0" baseline="0" dirty="0">
                <a:ln>
                  <a:noFill/>
                </a:ln>
                <a:solidFill>
                  <a:srgbClr val="080808"/>
                </a:solidFill>
                <a:effectLst/>
                <a:latin typeface="+mn-ea"/>
                <a:ea typeface="+mn-ea"/>
              </a:rPr>
              <a:t>(n):</a:t>
            </a:r>
            <a:br>
              <a:rPr kumimoji="0" lang="zh-CN" altLang="zh-CN" sz="2400" b="0" i="0" u="none" strike="noStrike" cap="none" normalizeH="0" baseline="0" dirty="0">
                <a:ln>
                  <a:noFill/>
                </a:ln>
                <a:solidFill>
                  <a:srgbClr val="080808"/>
                </a:solidFill>
                <a:effectLst/>
                <a:latin typeface="+mn-ea"/>
                <a:ea typeface="+mn-ea"/>
              </a:rPr>
            </a:br>
            <a:r>
              <a:rPr kumimoji="0" lang="zh-CN" altLang="zh-CN" sz="2400" b="0" i="0" u="none" strike="noStrike" cap="none" normalizeH="0" baseline="0" dirty="0">
                <a:ln>
                  <a:noFill/>
                </a:ln>
                <a:solidFill>
                  <a:srgbClr val="080808"/>
                </a:solidFill>
                <a:effectLst/>
                <a:latin typeface="+mn-ea"/>
                <a:ea typeface="+mn-ea"/>
              </a:rPr>
              <a:t>    </a:t>
            </a:r>
            <a:r>
              <a:rPr kumimoji="0" lang="zh-CN" altLang="zh-CN" sz="2400" b="0" i="0" u="none" strike="noStrike" cap="none" normalizeH="0" baseline="0" dirty="0">
                <a:ln>
                  <a:noFill/>
                </a:ln>
                <a:solidFill>
                  <a:srgbClr val="0033B3"/>
                </a:solidFill>
                <a:effectLst/>
                <a:latin typeface="+mn-ea"/>
                <a:ea typeface="+mn-ea"/>
              </a:rPr>
              <a:t>if </a:t>
            </a:r>
            <a:r>
              <a:rPr kumimoji="0" lang="zh-CN" altLang="zh-CN" sz="2400" b="0" i="0" u="none" strike="noStrike" cap="none" normalizeH="0" baseline="0" dirty="0">
                <a:ln>
                  <a:noFill/>
                </a:ln>
                <a:solidFill>
                  <a:srgbClr val="080808"/>
                </a:solidFill>
                <a:effectLst/>
                <a:latin typeface="+mn-ea"/>
                <a:ea typeface="+mn-ea"/>
              </a:rPr>
              <a:t>n &lt;= </a:t>
            </a:r>
            <a:r>
              <a:rPr kumimoji="0" lang="zh-CN" altLang="zh-CN" sz="2400" b="0" i="0" u="none" strike="noStrike" cap="none" normalizeH="0" baseline="0" dirty="0">
                <a:ln>
                  <a:noFill/>
                </a:ln>
                <a:solidFill>
                  <a:srgbClr val="1750EB"/>
                </a:solidFill>
                <a:effectLst/>
                <a:latin typeface="+mn-ea"/>
                <a:ea typeface="+mn-ea"/>
              </a:rPr>
              <a:t>1</a:t>
            </a:r>
            <a:r>
              <a:rPr kumimoji="0" lang="zh-CN" altLang="zh-CN" sz="2400" b="0" i="0" u="none" strike="noStrike" cap="none" normalizeH="0" baseline="0" dirty="0">
                <a:ln>
                  <a:noFill/>
                </a:ln>
                <a:solidFill>
                  <a:srgbClr val="080808"/>
                </a:solidFill>
                <a:effectLst/>
                <a:latin typeface="+mn-ea"/>
                <a:ea typeface="+mn-ea"/>
              </a:rPr>
              <a:t>:     </a:t>
            </a:r>
            <a:r>
              <a:rPr kumimoji="0" lang="zh-CN" altLang="zh-CN" sz="2400" b="0" i="1" u="none" strike="noStrike" cap="none" normalizeH="0" baseline="0" dirty="0">
                <a:ln>
                  <a:noFill/>
                </a:ln>
                <a:solidFill>
                  <a:srgbClr val="8C8C8C"/>
                </a:solidFill>
                <a:effectLst/>
                <a:latin typeface="+mn-ea"/>
                <a:ea typeface="+mn-ea"/>
              </a:rPr>
              <a:t># 非素数</a:t>
            </a:r>
            <a:br>
              <a:rPr kumimoji="0" lang="zh-CN" altLang="zh-CN" sz="2400" b="0" i="1" u="none" strike="noStrike" cap="none" normalizeH="0" baseline="0" dirty="0">
                <a:ln>
                  <a:noFill/>
                </a:ln>
                <a:solidFill>
                  <a:srgbClr val="8C8C8C"/>
                </a:solidFill>
                <a:effectLst/>
                <a:latin typeface="+mn-ea"/>
                <a:ea typeface="+mn-ea"/>
              </a:rPr>
            </a:br>
            <a:r>
              <a:rPr kumimoji="0" lang="zh-CN" altLang="zh-CN" sz="2400" b="0" i="1" u="none" strike="noStrike" cap="none" normalizeH="0" baseline="0" dirty="0">
                <a:ln>
                  <a:noFill/>
                </a:ln>
                <a:solidFill>
                  <a:srgbClr val="8C8C8C"/>
                </a:solidFill>
                <a:effectLst/>
                <a:latin typeface="+mn-ea"/>
                <a:ea typeface="+mn-ea"/>
              </a:rPr>
              <a:t>        </a:t>
            </a:r>
            <a:r>
              <a:rPr kumimoji="0" lang="zh-CN" altLang="zh-CN" sz="2400" b="0" i="0" u="none" strike="noStrike" cap="none" normalizeH="0" baseline="0" dirty="0">
                <a:ln>
                  <a:noFill/>
                </a:ln>
                <a:solidFill>
                  <a:srgbClr val="0033B3"/>
                </a:solidFill>
                <a:effectLst/>
                <a:latin typeface="+mn-ea"/>
                <a:ea typeface="+mn-ea"/>
              </a:rPr>
              <a:t>return False</a:t>
            </a:r>
            <a:br>
              <a:rPr kumimoji="0" lang="zh-CN" altLang="zh-CN" sz="2400" b="0" i="0" u="none" strike="noStrike" cap="none" normalizeH="0" baseline="0" dirty="0">
                <a:ln>
                  <a:noFill/>
                </a:ln>
                <a:solidFill>
                  <a:srgbClr val="0033B3"/>
                </a:solidFill>
                <a:effectLst/>
                <a:latin typeface="+mn-ea"/>
                <a:ea typeface="+mn-ea"/>
              </a:rPr>
            </a:br>
            <a:r>
              <a:rPr kumimoji="0" lang="zh-CN" altLang="zh-CN" sz="2400" b="0" i="0" u="none" strike="noStrike" cap="none" normalizeH="0" baseline="0" dirty="0">
                <a:ln>
                  <a:noFill/>
                </a:ln>
                <a:solidFill>
                  <a:srgbClr val="0033B3"/>
                </a:solidFill>
                <a:effectLst/>
                <a:latin typeface="+mn-ea"/>
                <a:ea typeface="+mn-ea"/>
              </a:rPr>
              <a:t>    for </a:t>
            </a:r>
            <a:r>
              <a:rPr kumimoji="0" lang="zh-CN" altLang="zh-CN" sz="2400" b="0" i="0" u="none" strike="noStrike" cap="none" normalizeH="0" baseline="0" dirty="0">
                <a:ln>
                  <a:noFill/>
                </a:ln>
                <a:solidFill>
                  <a:srgbClr val="080808"/>
                </a:solidFill>
                <a:effectLst/>
                <a:latin typeface="+mn-ea"/>
                <a:ea typeface="+mn-ea"/>
              </a:rPr>
              <a:t>i </a:t>
            </a:r>
            <a:r>
              <a:rPr kumimoji="0" lang="zh-CN" altLang="zh-CN" sz="2400" b="0" i="0" u="none" strike="noStrike" cap="none" normalizeH="0" baseline="0" dirty="0">
                <a:ln>
                  <a:noFill/>
                </a:ln>
                <a:solidFill>
                  <a:srgbClr val="0033B3"/>
                </a:solidFill>
                <a:effectLst/>
                <a:latin typeface="+mn-ea"/>
                <a:ea typeface="+mn-ea"/>
              </a:rPr>
              <a:t>in </a:t>
            </a:r>
            <a:r>
              <a:rPr kumimoji="0" lang="zh-CN" altLang="zh-CN" sz="2400" b="0" i="0" u="none" strike="noStrike" cap="none" normalizeH="0" baseline="0" dirty="0">
                <a:ln>
                  <a:noFill/>
                </a:ln>
                <a:solidFill>
                  <a:srgbClr val="000080"/>
                </a:solidFill>
                <a:effectLst/>
                <a:latin typeface="+mn-ea"/>
                <a:ea typeface="+mn-ea"/>
              </a:rPr>
              <a:t>range</a:t>
            </a:r>
            <a:r>
              <a:rPr kumimoji="0" lang="zh-CN" altLang="zh-CN" sz="2400" b="0" i="0" u="none" strike="noStrike" cap="none" normalizeH="0" baseline="0" dirty="0">
                <a:ln>
                  <a:noFill/>
                </a:ln>
                <a:solidFill>
                  <a:srgbClr val="080808"/>
                </a:solidFill>
                <a:effectLst/>
                <a:latin typeface="+mn-ea"/>
                <a:ea typeface="+mn-ea"/>
              </a:rPr>
              <a:t>(</a:t>
            </a:r>
            <a:r>
              <a:rPr kumimoji="0" lang="zh-CN" altLang="zh-CN" sz="2400" b="0" i="0" u="none" strike="noStrike" cap="none" normalizeH="0" baseline="0" dirty="0">
                <a:ln>
                  <a:noFill/>
                </a:ln>
                <a:solidFill>
                  <a:srgbClr val="1750EB"/>
                </a:solidFill>
                <a:effectLst/>
                <a:latin typeface="+mn-ea"/>
                <a:ea typeface="+mn-ea"/>
              </a:rPr>
              <a:t>2</a:t>
            </a:r>
            <a:r>
              <a:rPr kumimoji="0" lang="zh-CN" altLang="zh-CN" sz="2400" b="0" i="0" u="none" strike="noStrike" cap="none" normalizeH="0" baseline="0" dirty="0">
                <a:ln>
                  <a:noFill/>
                </a:ln>
                <a:solidFill>
                  <a:srgbClr val="080808"/>
                </a:solidFill>
                <a:effectLst/>
                <a:latin typeface="+mn-ea"/>
                <a:ea typeface="+mn-ea"/>
              </a:rPr>
              <a:t>, </a:t>
            </a:r>
            <a:r>
              <a:rPr kumimoji="0" lang="zh-CN" altLang="zh-CN" sz="2400" b="0" i="0" u="none" strike="noStrike" cap="none" normalizeH="0" baseline="0" dirty="0">
                <a:ln>
                  <a:noFill/>
                </a:ln>
                <a:solidFill>
                  <a:srgbClr val="000080"/>
                </a:solidFill>
                <a:effectLst/>
                <a:latin typeface="+mn-ea"/>
                <a:ea typeface="+mn-ea"/>
              </a:rPr>
              <a:t>int</a:t>
            </a:r>
            <a:r>
              <a:rPr kumimoji="0" lang="zh-CN" altLang="zh-CN" sz="2400" b="0" i="0" u="none" strike="noStrike" cap="none" normalizeH="0" baseline="0" dirty="0">
                <a:ln>
                  <a:noFill/>
                </a:ln>
                <a:solidFill>
                  <a:srgbClr val="080808"/>
                </a:solidFill>
                <a:effectLst/>
                <a:latin typeface="+mn-ea"/>
                <a:ea typeface="+mn-ea"/>
              </a:rPr>
              <a:t>(sqrt(n)) + </a:t>
            </a:r>
            <a:r>
              <a:rPr kumimoji="0" lang="zh-CN" altLang="zh-CN" sz="2400" b="0" i="0" u="none" strike="noStrike" cap="none" normalizeH="0" baseline="0" dirty="0">
                <a:ln>
                  <a:noFill/>
                </a:ln>
                <a:solidFill>
                  <a:srgbClr val="1750EB"/>
                </a:solidFill>
                <a:effectLst/>
                <a:latin typeface="+mn-ea"/>
                <a:ea typeface="+mn-ea"/>
              </a:rPr>
              <a:t>1</a:t>
            </a:r>
            <a:r>
              <a:rPr kumimoji="0" lang="zh-CN" altLang="zh-CN" sz="2400" b="0" i="0" u="none" strike="noStrike" cap="none" normalizeH="0" baseline="0" dirty="0">
                <a:ln>
                  <a:noFill/>
                </a:ln>
                <a:solidFill>
                  <a:srgbClr val="080808"/>
                </a:solidFill>
                <a:effectLst/>
                <a:latin typeface="+mn-ea"/>
                <a:ea typeface="+mn-ea"/>
              </a:rPr>
              <a:t>):</a:t>
            </a:r>
            <a:br>
              <a:rPr kumimoji="0" lang="zh-CN" altLang="zh-CN" sz="2400" b="0" i="0" u="none" strike="noStrike" cap="none" normalizeH="0" baseline="0" dirty="0">
                <a:ln>
                  <a:noFill/>
                </a:ln>
                <a:solidFill>
                  <a:srgbClr val="080808"/>
                </a:solidFill>
                <a:effectLst/>
                <a:latin typeface="+mn-ea"/>
                <a:ea typeface="+mn-ea"/>
              </a:rPr>
            </a:br>
            <a:r>
              <a:rPr kumimoji="0" lang="zh-CN" altLang="zh-CN" sz="2400" b="0" i="0" u="none" strike="noStrike" cap="none" normalizeH="0" baseline="0" dirty="0">
                <a:ln>
                  <a:noFill/>
                </a:ln>
                <a:solidFill>
                  <a:srgbClr val="080808"/>
                </a:solidFill>
                <a:effectLst/>
                <a:latin typeface="+mn-ea"/>
                <a:ea typeface="+mn-ea"/>
              </a:rPr>
              <a:t>        </a:t>
            </a:r>
            <a:r>
              <a:rPr kumimoji="0" lang="zh-CN" altLang="zh-CN" sz="2400" b="0" i="0" u="none" strike="noStrike" cap="none" normalizeH="0" baseline="0" dirty="0">
                <a:ln>
                  <a:noFill/>
                </a:ln>
                <a:solidFill>
                  <a:srgbClr val="0033B3"/>
                </a:solidFill>
                <a:effectLst/>
                <a:latin typeface="+mn-ea"/>
                <a:ea typeface="+mn-ea"/>
              </a:rPr>
              <a:t>if not </a:t>
            </a:r>
            <a:r>
              <a:rPr kumimoji="0" lang="zh-CN" altLang="zh-CN" sz="2400" b="0" i="0" u="none" strike="noStrike" cap="none" normalizeH="0" baseline="0" dirty="0">
                <a:ln>
                  <a:noFill/>
                </a:ln>
                <a:solidFill>
                  <a:srgbClr val="080808"/>
                </a:solidFill>
                <a:effectLst/>
                <a:latin typeface="+mn-ea"/>
                <a:ea typeface="+mn-ea"/>
              </a:rPr>
              <a:t>n % i:   </a:t>
            </a:r>
            <a:r>
              <a:rPr kumimoji="0" lang="zh-CN" altLang="zh-CN" sz="2400" b="0" i="1" u="none" strike="noStrike" cap="none" normalizeH="0" baseline="0" dirty="0">
                <a:ln>
                  <a:noFill/>
                </a:ln>
                <a:solidFill>
                  <a:srgbClr val="8C8C8C"/>
                </a:solidFill>
                <a:effectLst/>
                <a:latin typeface="+mn-ea"/>
                <a:ea typeface="+mn-ea"/>
              </a:rPr>
              <a:t># 有因子</a:t>
            </a:r>
            <a:br>
              <a:rPr kumimoji="0" lang="zh-CN" altLang="zh-CN" sz="2400" b="0" i="1" u="none" strike="noStrike" cap="none" normalizeH="0" baseline="0" dirty="0">
                <a:ln>
                  <a:noFill/>
                </a:ln>
                <a:solidFill>
                  <a:srgbClr val="8C8C8C"/>
                </a:solidFill>
                <a:effectLst/>
                <a:latin typeface="+mn-ea"/>
                <a:ea typeface="+mn-ea"/>
              </a:rPr>
            </a:br>
            <a:r>
              <a:rPr kumimoji="0" lang="zh-CN" altLang="zh-CN" sz="2400" b="0" i="1" u="none" strike="noStrike" cap="none" normalizeH="0" baseline="0" dirty="0">
                <a:ln>
                  <a:noFill/>
                </a:ln>
                <a:solidFill>
                  <a:srgbClr val="8C8C8C"/>
                </a:solidFill>
                <a:effectLst/>
                <a:latin typeface="+mn-ea"/>
                <a:ea typeface="+mn-ea"/>
              </a:rPr>
              <a:t>            </a:t>
            </a:r>
            <a:r>
              <a:rPr kumimoji="0" lang="zh-CN" altLang="zh-CN" sz="2400" b="0" i="0" u="none" strike="noStrike" cap="none" normalizeH="0" baseline="0" dirty="0">
                <a:ln>
                  <a:noFill/>
                </a:ln>
                <a:solidFill>
                  <a:srgbClr val="0033B3"/>
                </a:solidFill>
                <a:effectLst/>
                <a:latin typeface="+mn-ea"/>
                <a:ea typeface="+mn-ea"/>
              </a:rPr>
              <a:t>return False   </a:t>
            </a:r>
            <a:r>
              <a:rPr kumimoji="0" lang="zh-CN" altLang="zh-CN" sz="2400" b="0" i="1" u="none" strike="noStrike" cap="none" normalizeH="0" baseline="0" dirty="0">
                <a:ln>
                  <a:noFill/>
                </a:ln>
                <a:solidFill>
                  <a:srgbClr val="8C8C8C"/>
                </a:solidFill>
                <a:effectLst/>
                <a:latin typeface="+mn-ea"/>
                <a:ea typeface="+mn-ea"/>
              </a:rPr>
              <a:t>#非素数</a:t>
            </a:r>
            <a:br>
              <a:rPr kumimoji="0" lang="zh-CN" altLang="zh-CN" sz="2400" b="0" i="1" u="none" strike="noStrike" cap="none" normalizeH="0" baseline="0" dirty="0">
                <a:ln>
                  <a:noFill/>
                </a:ln>
                <a:solidFill>
                  <a:srgbClr val="8C8C8C"/>
                </a:solidFill>
                <a:effectLst/>
                <a:latin typeface="+mn-ea"/>
                <a:ea typeface="+mn-ea"/>
              </a:rPr>
            </a:br>
            <a:r>
              <a:rPr kumimoji="0" lang="zh-CN" altLang="zh-CN" sz="2400" b="0" i="1" u="none" strike="noStrike" cap="none" normalizeH="0" baseline="0" dirty="0">
                <a:ln>
                  <a:noFill/>
                </a:ln>
                <a:solidFill>
                  <a:srgbClr val="8C8C8C"/>
                </a:solidFill>
                <a:effectLst/>
                <a:latin typeface="+mn-ea"/>
                <a:ea typeface="+mn-ea"/>
              </a:rPr>
              <a:t>    </a:t>
            </a:r>
            <a:r>
              <a:rPr kumimoji="0" lang="zh-CN" altLang="zh-CN" sz="2400" b="0" i="0" u="none" strike="noStrike" cap="none" normalizeH="0" baseline="0" dirty="0">
                <a:ln>
                  <a:noFill/>
                </a:ln>
                <a:solidFill>
                  <a:srgbClr val="0033B3"/>
                </a:solidFill>
                <a:effectLst/>
                <a:latin typeface="+mn-ea"/>
                <a:ea typeface="+mn-ea"/>
              </a:rPr>
              <a:t>return True   </a:t>
            </a:r>
            <a:r>
              <a:rPr kumimoji="0" lang="zh-CN" altLang="zh-CN" sz="2400" b="0" i="1" u="none" strike="noStrike" cap="none" normalizeH="0" baseline="0" dirty="0">
                <a:ln>
                  <a:noFill/>
                </a:ln>
                <a:solidFill>
                  <a:srgbClr val="8C8C8C"/>
                </a:solidFill>
                <a:effectLst/>
                <a:latin typeface="+mn-ea"/>
                <a:ea typeface="+mn-ea"/>
              </a:rPr>
              <a:t>#素数</a:t>
            </a:r>
            <a:br>
              <a:rPr kumimoji="0" lang="zh-CN" altLang="zh-CN" sz="2400" b="0" i="1" u="none" strike="noStrike" cap="none" normalizeH="0" baseline="0" dirty="0">
                <a:ln>
                  <a:noFill/>
                </a:ln>
                <a:solidFill>
                  <a:srgbClr val="8C8C8C"/>
                </a:solidFill>
                <a:effectLst/>
                <a:latin typeface="+mn-ea"/>
                <a:ea typeface="+mn-ea"/>
              </a:rPr>
            </a:br>
            <a:endParaRPr kumimoji="0" lang="zh-CN" altLang="zh-CN" sz="2400" b="0" i="0" u="none" strike="noStrike" cap="none" normalizeH="0" baseline="0" dirty="0">
              <a:ln>
                <a:noFill/>
              </a:ln>
              <a:solidFill>
                <a:schemeClr val="tx1"/>
              </a:solidFill>
              <a:effectLst/>
              <a:latin typeface="+mn-ea"/>
              <a:ea typeface="+mn-ea"/>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4400" b="1" kern="1200" dirty="0">
                <a:latin typeface="Tahoma" panose="020B0604030504040204" pitchFamily="34" charset="0"/>
                <a:ea typeface="隶书" panose="02010509060101010101" pitchFamily="49" charset="-122"/>
                <a:cs typeface="+mn-cs"/>
              </a:rPr>
              <a:t>练习</a:t>
            </a:r>
            <a:r>
              <a:rPr lang="en-US" altLang="zh-CN" sz="4400" b="1" kern="1200" dirty="0">
                <a:latin typeface="Tahoma" panose="020B0604030504040204" pitchFamily="34" charset="0"/>
                <a:ea typeface="隶书" panose="02010509060101010101" pitchFamily="49" charset="-122"/>
                <a:cs typeface="+mn-cs"/>
              </a:rPr>
              <a:t>1</a:t>
            </a:r>
            <a:endParaRPr lang="zh-CN" altLang="en-US" sz="4400" b="1" kern="1200" dirty="0">
              <a:latin typeface="Tahoma" panose="020B0604030504040204" pitchFamily="34" charset="0"/>
              <a:ea typeface="隶书" panose="02010509060101010101" pitchFamily="49" charset="-122"/>
              <a:cs typeface="+mn-cs"/>
            </a:endParaRPr>
          </a:p>
        </p:txBody>
      </p:sp>
      <p:sp>
        <p:nvSpPr>
          <p:cNvPr id="6" name="文本框 5"/>
          <p:cNvSpPr txBox="1"/>
          <p:nvPr/>
        </p:nvSpPr>
        <p:spPr>
          <a:xfrm>
            <a:off x="565830" y="1340768"/>
            <a:ext cx="7741740" cy="2677656"/>
          </a:xfrm>
          <a:prstGeom prst="rect">
            <a:avLst/>
          </a:prstGeom>
          <a:noFill/>
        </p:spPr>
        <p:txBody>
          <a:bodyPr wrap="square">
            <a:spAutoFit/>
          </a:bodyPr>
          <a:lstStyle/>
          <a:p>
            <a:r>
              <a:rPr lang="zh-CN" altLang="en-US" sz="2800" b="0" i="0" dirty="0">
                <a:latin typeface="+mn-ea"/>
                <a:ea typeface="+mn-ea"/>
              </a:rPr>
              <a:t>用函数实现：</a:t>
            </a:r>
            <a:endParaRPr lang="en-US" altLang="zh-CN" sz="2800" b="0" i="0" dirty="0">
              <a:latin typeface="+mn-ea"/>
              <a:ea typeface="+mn-ea"/>
            </a:endParaRPr>
          </a:p>
          <a:p>
            <a:pPr marL="457200" indent="-457200">
              <a:buClr>
                <a:srgbClr val="FF0000"/>
              </a:buClr>
              <a:buFont typeface="Wingdings" panose="05000000000000000000" pitchFamily="2" charset="2"/>
              <a:buChar char="p"/>
            </a:pPr>
            <a:r>
              <a:rPr lang="zh-CN" altLang="en-US" sz="2800" b="0" i="0" dirty="0">
                <a:latin typeface="+mn-ea"/>
                <a:ea typeface="+mn-ea"/>
              </a:rPr>
              <a:t>验证哥德巴赫猜想的函数。</a:t>
            </a:r>
            <a:endParaRPr lang="en-US" altLang="zh-CN" sz="2800" b="0" i="0" dirty="0">
              <a:latin typeface="+mn-ea"/>
              <a:ea typeface="+mn-ea"/>
            </a:endParaRPr>
          </a:p>
          <a:p>
            <a:pPr>
              <a:buClr>
                <a:srgbClr val="FF0000"/>
              </a:buClr>
            </a:pPr>
            <a:r>
              <a:rPr lang="en-US" altLang="zh-CN" sz="2800" b="0" i="0" dirty="0">
                <a:latin typeface="+mn-ea"/>
                <a:ea typeface="+mn-ea"/>
              </a:rPr>
              <a:t>   </a:t>
            </a:r>
            <a:r>
              <a:rPr lang="zh-CN" altLang="en-US" sz="2800" b="0" i="0" dirty="0">
                <a:latin typeface="+mn-ea"/>
                <a:ea typeface="+mn-ea"/>
              </a:rPr>
              <a:t>函数名：</a:t>
            </a:r>
            <a:r>
              <a:rPr lang="en-US" altLang="zh-CN" sz="2800" b="0" i="0" dirty="0">
                <a:latin typeface="+mn-ea"/>
                <a:ea typeface="+mn-ea"/>
              </a:rPr>
              <a:t>Goldbach</a:t>
            </a:r>
          </a:p>
          <a:p>
            <a:pPr>
              <a:buClr>
                <a:srgbClr val="FF0000"/>
              </a:buClr>
            </a:pPr>
            <a:r>
              <a:rPr lang="en-US" altLang="zh-CN" sz="2800" b="0" i="0" dirty="0">
                <a:latin typeface="+mn-ea"/>
                <a:ea typeface="+mn-ea"/>
              </a:rPr>
              <a:t>   </a:t>
            </a:r>
            <a:r>
              <a:rPr lang="zh-CN" altLang="en-US" sz="2800" b="0" i="0" dirty="0">
                <a:latin typeface="+mn-ea"/>
                <a:ea typeface="+mn-ea"/>
              </a:rPr>
              <a:t>参数：正偶数</a:t>
            </a:r>
            <a:r>
              <a:rPr lang="en-US" altLang="zh-CN" sz="2800" b="0" i="0" dirty="0">
                <a:latin typeface="+mn-ea"/>
                <a:ea typeface="+mn-ea"/>
              </a:rPr>
              <a:t>n</a:t>
            </a:r>
          </a:p>
          <a:p>
            <a:pPr>
              <a:buClr>
                <a:srgbClr val="FF0000"/>
              </a:buClr>
            </a:pPr>
            <a:r>
              <a:rPr lang="en-US" altLang="zh-CN" sz="2800" b="0" i="0" dirty="0">
                <a:latin typeface="+mn-ea"/>
                <a:ea typeface="+mn-ea"/>
              </a:rPr>
              <a:t>   </a:t>
            </a:r>
            <a:r>
              <a:rPr lang="zh-CN" altLang="en-US" sz="2800" b="0" i="0" dirty="0">
                <a:latin typeface="+mn-ea"/>
                <a:ea typeface="+mn-ea"/>
              </a:rPr>
              <a:t>返回值：无计算结果，默认返回</a:t>
            </a:r>
            <a:r>
              <a:rPr lang="en-US" altLang="zh-CN" sz="2800" b="0" i="0" dirty="0">
                <a:latin typeface="+mn-ea"/>
                <a:ea typeface="+mn-ea"/>
              </a:rPr>
              <a:t>None</a:t>
            </a:r>
          </a:p>
          <a:p>
            <a:pPr>
              <a:buClr>
                <a:srgbClr val="FF0000"/>
              </a:buClr>
            </a:pPr>
            <a:r>
              <a:rPr lang="en-US" altLang="zh-CN" sz="2800" b="0" i="0" dirty="0">
                <a:latin typeface="+mn-ea"/>
                <a:ea typeface="+mn-ea"/>
              </a:rPr>
              <a:t>   </a:t>
            </a:r>
            <a:r>
              <a:rPr lang="zh-CN" altLang="en-US" sz="2800" b="0" i="0" dirty="0">
                <a:latin typeface="+mn-ea"/>
                <a:ea typeface="+mn-ea"/>
              </a:rPr>
              <a:t>功能</a:t>
            </a:r>
            <a:r>
              <a:rPr lang="en-US" altLang="zh-CN" sz="2800" b="0" i="0" dirty="0">
                <a:latin typeface="+mn-ea"/>
                <a:ea typeface="+mn-ea"/>
              </a:rPr>
              <a:t>:</a:t>
            </a:r>
            <a:r>
              <a:rPr lang="zh-CN" altLang="en-US" sz="2800" b="0" i="0" dirty="0">
                <a:latin typeface="+mn-ea"/>
                <a:ea typeface="+mn-ea"/>
              </a:rPr>
              <a:t>输出</a:t>
            </a:r>
            <a:r>
              <a:rPr lang="en-US" altLang="zh-CN" sz="2800" b="0" i="0" dirty="0">
                <a:latin typeface="+mn-ea"/>
                <a:ea typeface="+mn-ea"/>
              </a:rPr>
              <a:t>n</a:t>
            </a:r>
            <a:r>
              <a:rPr lang="zh-CN" altLang="en-US" sz="2800" b="0" i="0" dirty="0">
                <a:latin typeface="+mn-ea"/>
                <a:ea typeface="+mn-ea"/>
              </a:rPr>
              <a:t>的两个素数拆分</a:t>
            </a:r>
            <a:endParaRPr lang="zh-CN" altLang="en-US" sz="2800" b="0" dirty="0">
              <a:latin typeface="+mn-ea"/>
              <a:ea typeface="+mn-ea"/>
            </a:endParaRPr>
          </a:p>
        </p:txBody>
      </p:sp>
      <p:sp>
        <p:nvSpPr>
          <p:cNvPr id="4" name="文本框 3"/>
          <p:cNvSpPr txBox="1"/>
          <p:nvPr/>
        </p:nvSpPr>
        <p:spPr>
          <a:xfrm>
            <a:off x="574675" y="4581128"/>
            <a:ext cx="7741740" cy="954107"/>
          </a:xfrm>
          <a:prstGeom prst="rect">
            <a:avLst/>
          </a:prstGeom>
          <a:noFill/>
        </p:spPr>
        <p:txBody>
          <a:bodyPr wrap="square">
            <a:spAutoFit/>
          </a:bodyPr>
          <a:lstStyle/>
          <a:p>
            <a:pPr marL="457200" indent="-457200">
              <a:buClr>
                <a:srgbClr val="FF0000"/>
              </a:buClr>
              <a:buFont typeface="Wingdings" panose="05000000000000000000" pitchFamily="2" charset="2"/>
              <a:buChar char="p"/>
            </a:pPr>
            <a:r>
              <a:rPr lang="zh-CN" altLang="en-US" sz="2800" b="0" i="0" dirty="0">
                <a:latin typeface="+mn-ea"/>
                <a:ea typeface="+mn-ea"/>
              </a:rPr>
              <a:t>主函数</a:t>
            </a:r>
            <a:r>
              <a:rPr lang="en-US" altLang="zh-CN" sz="2800" b="0" i="0" dirty="0">
                <a:latin typeface="+mn-ea"/>
                <a:ea typeface="+mn-ea"/>
              </a:rPr>
              <a:t>main</a:t>
            </a:r>
            <a:r>
              <a:rPr lang="zh-CN" altLang="en-US" sz="2800" b="0" i="0" dirty="0">
                <a:latin typeface="+mn-ea"/>
                <a:ea typeface="+mn-ea"/>
              </a:rPr>
              <a:t>，输入大于</a:t>
            </a:r>
            <a:r>
              <a:rPr lang="en-US" altLang="zh-CN" sz="2800" b="0" i="0" dirty="0">
                <a:latin typeface="+mn-ea"/>
                <a:ea typeface="+mn-ea"/>
              </a:rPr>
              <a:t>2</a:t>
            </a:r>
            <a:r>
              <a:rPr lang="zh-CN" altLang="en-US" sz="2800" b="0" i="0" dirty="0">
                <a:latin typeface="+mn-ea"/>
                <a:ea typeface="+mn-ea"/>
              </a:rPr>
              <a:t>的偶数，调</a:t>
            </a:r>
            <a:r>
              <a:rPr lang="en-US" altLang="zh-CN" sz="2800" b="0" i="0" dirty="0">
                <a:latin typeface="+mn-ea"/>
                <a:ea typeface="+mn-ea"/>
              </a:rPr>
              <a:t>Goldbach</a:t>
            </a:r>
            <a:r>
              <a:rPr lang="zh-CN" altLang="en-US" sz="2800" b="0" i="0" dirty="0">
                <a:latin typeface="+mn-ea"/>
                <a:ea typeface="+mn-ea"/>
              </a:rPr>
              <a:t>输出分解数。</a:t>
            </a:r>
            <a:endParaRPr lang="zh-CN" altLang="en-US" sz="2800" b="0" dirty="0">
              <a:latin typeface="+mn-ea"/>
              <a:ea typeface="+mn-ea"/>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4400" b="1" kern="1200" dirty="0">
                <a:latin typeface="Tahoma" panose="020B0604030504040204" pitchFamily="34" charset="0"/>
                <a:ea typeface="隶书" panose="02010509060101010101" pitchFamily="49" charset="-122"/>
                <a:cs typeface="+mn-cs"/>
              </a:rPr>
              <a:t>练习</a:t>
            </a:r>
            <a:r>
              <a:rPr lang="en-US" altLang="zh-CN" sz="4400" b="1" kern="1200" dirty="0">
                <a:latin typeface="Tahoma" panose="020B0604030504040204" pitchFamily="34" charset="0"/>
                <a:ea typeface="隶书" panose="02010509060101010101" pitchFamily="49" charset="-122"/>
                <a:cs typeface="+mn-cs"/>
              </a:rPr>
              <a:t>1</a:t>
            </a:r>
            <a:endParaRPr lang="zh-CN" altLang="en-US" sz="4400" b="1" kern="1200" dirty="0">
              <a:latin typeface="Tahoma" panose="020B0604030504040204" pitchFamily="34" charset="0"/>
              <a:ea typeface="隶书" panose="02010509060101010101" pitchFamily="49" charset="-122"/>
              <a:cs typeface="+mn-cs"/>
            </a:endParaRPr>
          </a:p>
        </p:txBody>
      </p:sp>
      <p:sp>
        <p:nvSpPr>
          <p:cNvPr id="4" name="Rectangle 1"/>
          <p:cNvSpPr>
            <a:spLocks noChangeArrowheads="1"/>
          </p:cNvSpPr>
          <p:nvPr/>
        </p:nvSpPr>
        <p:spPr bwMode="auto">
          <a:xfrm>
            <a:off x="574675" y="1484784"/>
            <a:ext cx="7545655"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1" u="none" strike="noStrike" cap="none" normalizeH="0" baseline="0" dirty="0">
                <a:ln>
                  <a:noFill/>
                </a:ln>
                <a:solidFill>
                  <a:srgbClr val="8C8C8C"/>
                </a:solidFill>
                <a:effectLst/>
                <a:latin typeface="+mn-ea"/>
                <a:ea typeface="+mn-ea"/>
              </a:rPr>
              <a:t># 哥德巴赫猜想，偶数n能分解为两个</a:t>
            </a:r>
            <a:r>
              <a:rPr kumimoji="0" lang="zh-CN" altLang="en-US" sz="2800" b="0" i="1" u="none" strike="noStrike" cap="none" normalizeH="0" baseline="0" dirty="0">
                <a:ln>
                  <a:noFill/>
                </a:ln>
                <a:solidFill>
                  <a:srgbClr val="8C8C8C"/>
                </a:solidFill>
                <a:effectLst/>
                <a:latin typeface="+mn-ea"/>
                <a:ea typeface="+mn-ea"/>
              </a:rPr>
              <a:t>素</a:t>
            </a:r>
            <a:r>
              <a:rPr kumimoji="0" lang="zh-CN" altLang="zh-CN" sz="2800" b="0" i="1" u="none" strike="noStrike" cap="none" normalizeH="0" baseline="0" dirty="0">
                <a:ln>
                  <a:noFill/>
                </a:ln>
                <a:solidFill>
                  <a:srgbClr val="8C8C8C"/>
                </a:solidFill>
                <a:effectLst/>
                <a:latin typeface="+mn-ea"/>
                <a:ea typeface="+mn-ea"/>
              </a:rPr>
              <a:t>数之和</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0" u="none" strike="noStrike" cap="none" normalizeH="0" baseline="0" dirty="0">
                <a:ln>
                  <a:noFill/>
                </a:ln>
                <a:solidFill>
                  <a:srgbClr val="0033B3"/>
                </a:solidFill>
                <a:effectLst/>
                <a:latin typeface="+mn-ea"/>
                <a:ea typeface="+mn-ea"/>
              </a:rPr>
              <a:t>def </a:t>
            </a:r>
            <a:r>
              <a:rPr kumimoji="0" lang="zh-CN" altLang="zh-CN" sz="2800" b="0" i="0" u="none" strike="noStrike" cap="none" normalizeH="0" baseline="0" dirty="0">
                <a:ln>
                  <a:noFill/>
                </a:ln>
                <a:solidFill>
                  <a:srgbClr val="00627A"/>
                </a:solidFill>
                <a:effectLst/>
                <a:latin typeface="+mn-ea"/>
                <a:ea typeface="+mn-ea"/>
              </a:rPr>
              <a:t>goldbach</a:t>
            </a:r>
            <a:r>
              <a:rPr kumimoji="0" lang="zh-CN" altLang="zh-CN" sz="2800" b="0" i="0" u="none" strike="noStrike" cap="none" normalizeH="0" baseline="0" dirty="0">
                <a:ln>
                  <a:noFill/>
                </a:ln>
                <a:solidFill>
                  <a:srgbClr val="080808"/>
                </a:solidFill>
                <a:effectLst/>
                <a:latin typeface="+mn-ea"/>
                <a:ea typeface="+mn-ea"/>
              </a:rPr>
              <a:t>(n):</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for </a:t>
            </a:r>
            <a:r>
              <a:rPr kumimoji="0" lang="zh-CN" altLang="zh-CN" sz="2800" b="0" i="0" u="none" strike="noStrike" cap="none" normalizeH="0" baseline="0" dirty="0">
                <a:ln>
                  <a:noFill/>
                </a:ln>
                <a:solidFill>
                  <a:srgbClr val="080808"/>
                </a:solidFill>
                <a:effectLst/>
                <a:latin typeface="+mn-ea"/>
                <a:ea typeface="+mn-ea"/>
              </a:rPr>
              <a:t>i </a:t>
            </a:r>
            <a:r>
              <a:rPr kumimoji="0" lang="zh-CN" altLang="zh-CN" sz="2800" b="0" i="0" u="none" strike="noStrike" cap="none" normalizeH="0" baseline="0" dirty="0">
                <a:ln>
                  <a:noFill/>
                </a:ln>
                <a:solidFill>
                  <a:srgbClr val="0033B3"/>
                </a:solidFill>
                <a:effectLst/>
                <a:latin typeface="+mn-ea"/>
                <a:ea typeface="+mn-ea"/>
              </a:rPr>
              <a:t>in </a:t>
            </a:r>
            <a:r>
              <a:rPr kumimoji="0" lang="zh-CN" altLang="zh-CN" sz="2800" b="0" i="0" u="none" strike="noStrike" cap="none" normalizeH="0" baseline="0" dirty="0">
                <a:ln>
                  <a:noFill/>
                </a:ln>
                <a:solidFill>
                  <a:srgbClr val="000080"/>
                </a:solidFill>
                <a:effectLst/>
                <a:latin typeface="+mn-ea"/>
                <a:ea typeface="+mn-ea"/>
              </a:rPr>
              <a:t>range</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1750EB"/>
                </a:solidFill>
                <a:effectLst/>
                <a:latin typeface="+mn-ea"/>
                <a:ea typeface="+mn-ea"/>
              </a:rPr>
              <a:t>2</a:t>
            </a:r>
            <a:r>
              <a:rPr kumimoji="0" lang="zh-CN" altLang="zh-CN" sz="2800" b="0" i="0" u="none" strike="noStrike" cap="none" normalizeH="0" baseline="0" dirty="0">
                <a:ln>
                  <a:noFill/>
                </a:ln>
                <a:solidFill>
                  <a:srgbClr val="080808"/>
                </a:solidFill>
                <a:effectLst/>
                <a:latin typeface="+mn-ea"/>
                <a:ea typeface="+mn-ea"/>
              </a:rPr>
              <a:t>,n//</a:t>
            </a:r>
            <a:r>
              <a:rPr kumimoji="0" lang="zh-CN" altLang="zh-CN" sz="2800" b="0" i="0" u="none" strike="noStrike" cap="none" normalizeH="0" baseline="0" dirty="0">
                <a:ln>
                  <a:noFill/>
                </a:ln>
                <a:solidFill>
                  <a:srgbClr val="1750EB"/>
                </a:solidFill>
                <a:effectLst/>
                <a:latin typeface="+mn-ea"/>
                <a:ea typeface="+mn-ea"/>
              </a:rPr>
              <a:t>2</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1750EB"/>
                </a:solidFill>
                <a:effectLst/>
                <a:latin typeface="+mn-ea"/>
                <a:ea typeface="+mn-ea"/>
              </a:rPr>
              <a:t>1</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if </a:t>
            </a:r>
            <a:r>
              <a:rPr kumimoji="0" lang="zh-CN" altLang="zh-CN" sz="2800" b="0" i="0" u="none" strike="noStrike" cap="none" normalizeH="0" baseline="0" dirty="0">
                <a:ln>
                  <a:noFill/>
                </a:ln>
                <a:solidFill>
                  <a:srgbClr val="080808"/>
                </a:solidFill>
                <a:effectLst/>
                <a:latin typeface="+mn-ea"/>
                <a:ea typeface="+mn-ea"/>
              </a:rPr>
              <a:t>isprime(i) </a:t>
            </a:r>
            <a:r>
              <a:rPr kumimoji="0" lang="zh-CN" altLang="zh-CN" sz="2800" b="0" i="0" u="none" strike="noStrike" cap="none" normalizeH="0" baseline="0" dirty="0">
                <a:ln>
                  <a:noFill/>
                </a:ln>
                <a:solidFill>
                  <a:srgbClr val="0033B3"/>
                </a:solidFill>
                <a:effectLst/>
                <a:latin typeface="+mn-ea"/>
                <a:ea typeface="+mn-ea"/>
              </a:rPr>
              <a:t>and </a:t>
            </a:r>
            <a:r>
              <a:rPr kumimoji="0" lang="zh-CN" altLang="zh-CN" sz="2800" b="0" i="0" u="none" strike="noStrike" cap="none" normalizeH="0" baseline="0" dirty="0">
                <a:ln>
                  <a:noFill/>
                </a:ln>
                <a:solidFill>
                  <a:srgbClr val="080808"/>
                </a:solidFill>
                <a:effectLst/>
                <a:latin typeface="+mn-ea"/>
                <a:ea typeface="+mn-ea"/>
              </a:rPr>
              <a:t>isprime(n-i):</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(i,n-i)</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return</a:t>
            </a:r>
            <a:endParaRPr kumimoji="0" lang="zh-CN" altLang="zh-CN" sz="2800" b="0" i="0" u="none" strike="noStrike" cap="none" normalizeH="0" baseline="0" dirty="0">
              <a:ln>
                <a:noFill/>
              </a:ln>
              <a:solidFill>
                <a:schemeClr val="tx1"/>
              </a:solidFill>
              <a:effectLst/>
              <a:latin typeface="+mn-ea"/>
              <a:ea typeface="+mn-ea"/>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4400" b="1" kern="1200" dirty="0">
                <a:latin typeface="Tahoma" panose="020B0604030504040204" pitchFamily="34" charset="0"/>
                <a:ea typeface="隶书" panose="02010509060101010101" pitchFamily="49" charset="-122"/>
                <a:cs typeface="+mn-cs"/>
              </a:rPr>
              <a:t>练习</a:t>
            </a:r>
            <a:r>
              <a:rPr lang="en-US" altLang="zh-CN" sz="4400" b="1" kern="1200" dirty="0">
                <a:latin typeface="Tahoma" panose="020B0604030504040204" pitchFamily="34" charset="0"/>
                <a:ea typeface="隶书" panose="02010509060101010101" pitchFamily="49" charset="-122"/>
                <a:cs typeface="+mn-cs"/>
              </a:rPr>
              <a:t>1</a:t>
            </a:r>
            <a:endParaRPr lang="zh-CN" altLang="en-US" sz="4400" b="1" kern="1200" dirty="0">
              <a:latin typeface="Tahoma" panose="020B0604030504040204" pitchFamily="34" charset="0"/>
              <a:ea typeface="隶书" panose="02010509060101010101" pitchFamily="49" charset="-122"/>
              <a:cs typeface="+mn-cs"/>
            </a:endParaRPr>
          </a:p>
        </p:txBody>
      </p:sp>
      <p:sp>
        <p:nvSpPr>
          <p:cNvPr id="3" name="Rectangle 1"/>
          <p:cNvSpPr>
            <a:spLocks noChangeArrowheads="1"/>
          </p:cNvSpPr>
          <p:nvPr/>
        </p:nvSpPr>
        <p:spPr bwMode="auto">
          <a:xfrm>
            <a:off x="574808" y="1412776"/>
            <a:ext cx="740940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1" u="none" strike="noStrike" cap="none" normalizeH="0" baseline="0" dirty="0">
                <a:ln>
                  <a:noFill/>
                </a:ln>
                <a:solidFill>
                  <a:srgbClr val="8C8C8C"/>
                </a:solidFill>
                <a:effectLst/>
                <a:latin typeface="+mn-ea"/>
                <a:ea typeface="+mn-ea"/>
              </a:rPr>
              <a:t># 主函数，循环输入偶数测试，n&lt;=2结束循环</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0" u="none" strike="noStrike" cap="none" normalizeH="0" baseline="0" dirty="0">
                <a:ln>
                  <a:noFill/>
                </a:ln>
                <a:solidFill>
                  <a:srgbClr val="0033B3"/>
                </a:solidFill>
                <a:effectLst/>
                <a:latin typeface="+mn-ea"/>
                <a:ea typeface="+mn-ea"/>
              </a:rPr>
              <a:t>def </a:t>
            </a:r>
            <a:r>
              <a:rPr kumimoji="0" lang="zh-CN" altLang="zh-CN" sz="2800" b="0" i="0" u="none" strike="noStrike" cap="none" normalizeH="0" baseline="0" dirty="0">
                <a:ln>
                  <a:noFill/>
                </a:ln>
                <a:solidFill>
                  <a:srgbClr val="00627A"/>
                </a:solidFill>
                <a:effectLst/>
                <a:latin typeface="+mn-ea"/>
                <a:ea typeface="+mn-ea"/>
              </a:rPr>
              <a:t>main</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while True</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n = </a:t>
            </a:r>
            <a:r>
              <a:rPr kumimoji="0" lang="zh-CN" altLang="zh-CN" sz="2800" b="0" i="0" u="none" strike="noStrike" cap="none" normalizeH="0" baseline="0" dirty="0">
                <a:ln>
                  <a:noFill/>
                </a:ln>
                <a:solidFill>
                  <a:srgbClr val="000080"/>
                </a:solidFill>
                <a:effectLst/>
                <a:latin typeface="+mn-ea"/>
                <a:ea typeface="+mn-ea"/>
              </a:rPr>
              <a:t>int</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000080"/>
                </a:solidFill>
                <a:effectLst/>
                <a:latin typeface="+mn-ea"/>
                <a:ea typeface="+mn-ea"/>
              </a:rPr>
              <a:t>input</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if </a:t>
            </a:r>
            <a:r>
              <a:rPr kumimoji="0" lang="zh-CN" altLang="zh-CN" sz="2800" b="0" i="0" u="none" strike="noStrike" cap="none" normalizeH="0" baseline="0" dirty="0">
                <a:ln>
                  <a:noFill/>
                </a:ln>
                <a:solidFill>
                  <a:srgbClr val="080808"/>
                </a:solidFill>
                <a:effectLst/>
                <a:latin typeface="+mn-ea"/>
                <a:ea typeface="+mn-ea"/>
              </a:rPr>
              <a:t>n &lt;= </a:t>
            </a:r>
            <a:r>
              <a:rPr kumimoji="0" lang="zh-CN" altLang="zh-CN" sz="2800" b="0" i="0" u="none" strike="noStrike" cap="none" normalizeH="0" baseline="0" dirty="0">
                <a:ln>
                  <a:noFill/>
                </a:ln>
                <a:solidFill>
                  <a:srgbClr val="1750EB"/>
                </a:solidFill>
                <a:effectLst/>
                <a:latin typeface="+mn-ea"/>
                <a:ea typeface="+mn-ea"/>
              </a:rPr>
              <a:t>2</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break</a:t>
            </a:r>
            <a:br>
              <a:rPr kumimoji="0" lang="zh-CN" altLang="zh-CN" sz="2800" b="0" i="0" u="none" strike="noStrike" cap="none" normalizeH="0" baseline="0" dirty="0">
                <a:ln>
                  <a:noFill/>
                </a:ln>
                <a:solidFill>
                  <a:srgbClr val="0033B3"/>
                </a:solidFill>
                <a:effectLst/>
                <a:latin typeface="+mn-ea"/>
                <a:ea typeface="+mn-ea"/>
              </a:rPr>
            </a:br>
            <a:r>
              <a:rPr kumimoji="0" lang="zh-CN" altLang="zh-CN" sz="2800" b="0" i="0" u="none" strike="noStrike" cap="none" normalizeH="0" baseline="0" dirty="0">
                <a:ln>
                  <a:noFill/>
                </a:ln>
                <a:solidFill>
                  <a:srgbClr val="0033B3"/>
                </a:solidFill>
                <a:effectLst/>
                <a:latin typeface="+mn-ea"/>
                <a:ea typeface="+mn-ea"/>
              </a:rPr>
              <a:t>        </a:t>
            </a:r>
            <a:r>
              <a:rPr kumimoji="0" lang="zh-CN" altLang="zh-CN" sz="2800" b="0" i="0" u="none" strike="noStrike" cap="none" normalizeH="0" baseline="0" dirty="0">
                <a:ln>
                  <a:noFill/>
                </a:ln>
                <a:solidFill>
                  <a:srgbClr val="080808"/>
                </a:solidFill>
                <a:effectLst/>
                <a:latin typeface="+mn-ea"/>
                <a:ea typeface="+mn-ea"/>
              </a:rPr>
              <a:t>goldbach(n)</a:t>
            </a:r>
            <a:br>
              <a:rPr kumimoji="0" lang="zh-CN" altLang="zh-CN" sz="2800" b="0" i="0" u="none" strike="noStrike" cap="none" normalizeH="0" baseline="0" dirty="0">
                <a:ln>
                  <a:noFill/>
                </a:ln>
                <a:solidFill>
                  <a:srgbClr val="080808"/>
                </a:solidFill>
                <a:effectLst/>
                <a:latin typeface="+mn-ea"/>
                <a:ea typeface="+mn-ea"/>
              </a:rPr>
            </a:b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main()</a:t>
            </a:r>
            <a:br>
              <a:rPr kumimoji="0" lang="zh-CN" altLang="zh-CN" sz="2800" b="0" i="0" u="none" strike="noStrike" cap="none" normalizeH="0" baseline="0" dirty="0">
                <a:ln>
                  <a:noFill/>
                </a:ln>
                <a:solidFill>
                  <a:srgbClr val="080808"/>
                </a:solidFill>
                <a:effectLst/>
                <a:latin typeface="+mn-ea"/>
                <a:ea typeface="+mn-ea"/>
              </a:rPr>
            </a:br>
            <a:endParaRPr kumimoji="0" lang="zh-CN" altLang="zh-CN" sz="2800" b="0" i="0" u="none" strike="noStrike" cap="none" normalizeH="0" baseline="0" dirty="0">
              <a:ln>
                <a:noFill/>
              </a:ln>
              <a:solidFill>
                <a:schemeClr val="tx1"/>
              </a:solidFill>
              <a:effectLst/>
              <a:latin typeface="+mn-ea"/>
              <a:ea typeface="+mn-ea"/>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4400" b="1" kern="1200" dirty="0">
                <a:latin typeface="Tahoma" panose="020B0604030504040204" pitchFamily="34" charset="0"/>
                <a:ea typeface="隶书" panose="02010509060101010101" pitchFamily="49" charset="-122"/>
                <a:cs typeface="+mn-cs"/>
              </a:rPr>
              <a:t>函数的嵌套调用</a:t>
            </a:r>
          </a:p>
        </p:txBody>
      </p:sp>
      <p:sp>
        <p:nvSpPr>
          <p:cNvPr id="16" name="文本框 15"/>
          <p:cNvSpPr txBox="1"/>
          <p:nvPr/>
        </p:nvSpPr>
        <p:spPr>
          <a:xfrm>
            <a:off x="701129" y="2591674"/>
            <a:ext cx="7741741" cy="1384995"/>
          </a:xfrm>
          <a:prstGeom prst="rect">
            <a:avLst/>
          </a:prstGeom>
          <a:noFill/>
        </p:spPr>
        <p:txBody>
          <a:bodyPr wrap="square" rtlCol="0">
            <a:spAutoFit/>
          </a:bodyPr>
          <a:lstStyle/>
          <a:p>
            <a:r>
              <a:rPr lang="zh-CN" altLang="en-US" sz="2800" b="0" i="0" dirty="0">
                <a:latin typeface="+mn-ea"/>
                <a:ea typeface="+mn-ea"/>
                <a:sym typeface="Wingdings" panose="05000000000000000000" pitchFamily="2" charset="2"/>
              </a:rPr>
              <a:t>练习</a:t>
            </a:r>
            <a:r>
              <a:rPr lang="en-US" altLang="zh-CN" sz="2800" b="0" i="0" dirty="0">
                <a:latin typeface="+mn-ea"/>
                <a:ea typeface="+mn-ea"/>
                <a:sym typeface="Wingdings" panose="05000000000000000000" pitchFamily="2" charset="2"/>
              </a:rPr>
              <a:t>1</a:t>
            </a:r>
            <a:r>
              <a:rPr lang="zh-CN" altLang="en-US" sz="2800" b="0" i="0" dirty="0">
                <a:latin typeface="+mn-ea"/>
                <a:ea typeface="+mn-ea"/>
                <a:sym typeface="Wingdings" panose="05000000000000000000" pitchFamily="2" charset="2"/>
              </a:rPr>
              <a:t>中：</a:t>
            </a:r>
            <a:endParaRPr lang="en-US" altLang="zh-CN" sz="2800" b="0" i="0" dirty="0">
              <a:latin typeface="+mn-ea"/>
              <a:ea typeface="+mn-ea"/>
              <a:sym typeface="Wingdings" panose="05000000000000000000" pitchFamily="2" charset="2"/>
            </a:endParaRPr>
          </a:p>
          <a:p>
            <a:endParaRPr lang="en-US" altLang="zh-CN" sz="2800" b="0" i="0" dirty="0">
              <a:latin typeface="+mn-ea"/>
              <a:ea typeface="+mn-ea"/>
              <a:sym typeface="Wingdings" panose="05000000000000000000" pitchFamily="2" charset="2"/>
            </a:endParaRPr>
          </a:p>
          <a:p>
            <a:r>
              <a:rPr lang="en-US" altLang="zh-CN" sz="2800" b="0" i="0" dirty="0">
                <a:latin typeface="+mn-ea"/>
                <a:ea typeface="+mn-ea"/>
                <a:sym typeface="Wingdings" panose="05000000000000000000" pitchFamily="2" charset="2"/>
              </a:rPr>
              <a:t>main()—&gt;</a:t>
            </a:r>
            <a:r>
              <a:rPr lang="zh-CN" altLang="en-US" sz="2800" b="0" i="0" dirty="0">
                <a:latin typeface="+mn-ea"/>
                <a:ea typeface="+mn-ea"/>
                <a:sym typeface="Wingdings" panose="05000000000000000000" pitchFamily="2" charset="2"/>
              </a:rPr>
              <a:t>调用</a:t>
            </a:r>
            <a:r>
              <a:rPr lang="en-US" altLang="zh-CN" sz="2800" b="0" i="0" dirty="0" err="1">
                <a:latin typeface="+mn-ea"/>
                <a:ea typeface="+mn-ea"/>
                <a:sym typeface="Wingdings" panose="05000000000000000000" pitchFamily="2" charset="2"/>
              </a:rPr>
              <a:t>goldbach</a:t>
            </a:r>
            <a:r>
              <a:rPr lang="en-US" altLang="zh-CN" sz="2800" b="0" i="0" dirty="0">
                <a:latin typeface="+mn-ea"/>
                <a:ea typeface="+mn-ea"/>
                <a:sym typeface="Wingdings" panose="05000000000000000000" pitchFamily="2" charset="2"/>
              </a:rPr>
              <a:t>(n)—&gt;</a:t>
            </a:r>
            <a:r>
              <a:rPr lang="zh-CN" altLang="en-US" sz="2800" b="0" i="0" dirty="0">
                <a:latin typeface="+mn-ea"/>
                <a:ea typeface="+mn-ea"/>
                <a:sym typeface="Wingdings" panose="05000000000000000000" pitchFamily="2" charset="2"/>
              </a:rPr>
              <a:t>调用</a:t>
            </a:r>
            <a:r>
              <a:rPr lang="en-US" altLang="zh-CN" sz="2800" b="0" i="0" dirty="0" err="1">
                <a:latin typeface="+mn-ea"/>
                <a:ea typeface="+mn-ea"/>
                <a:sym typeface="Wingdings" panose="05000000000000000000" pitchFamily="2" charset="2"/>
              </a:rPr>
              <a:t>isprime</a:t>
            </a:r>
            <a:r>
              <a:rPr lang="en-US" altLang="zh-CN" sz="2800" b="0" i="0" dirty="0">
                <a:latin typeface="+mn-ea"/>
                <a:ea typeface="+mn-ea"/>
                <a:sym typeface="Wingdings" panose="05000000000000000000" pitchFamily="2" charset="2"/>
              </a:rPr>
              <a:t>(n)</a:t>
            </a:r>
            <a:endParaRPr lang="zh-CN" altLang="en-US" sz="2800" b="0" i="0" dirty="0">
              <a:latin typeface="+mn-ea"/>
              <a:ea typeface="+mn-ea"/>
            </a:endParaRPr>
          </a:p>
        </p:txBody>
      </p:sp>
      <p:sp>
        <p:nvSpPr>
          <p:cNvPr id="6" name="文本框 5"/>
          <p:cNvSpPr txBox="1"/>
          <p:nvPr/>
        </p:nvSpPr>
        <p:spPr>
          <a:xfrm>
            <a:off x="574675" y="1351507"/>
            <a:ext cx="7741741" cy="954107"/>
          </a:xfrm>
          <a:prstGeom prst="rect">
            <a:avLst/>
          </a:prstGeom>
          <a:noFill/>
        </p:spPr>
        <p:txBody>
          <a:bodyPr wrap="square" rtlCol="0">
            <a:spAutoFit/>
          </a:bodyPr>
          <a:lstStyle/>
          <a:p>
            <a:r>
              <a:rPr lang="zh-CN" altLang="en-US" sz="2800" b="0" i="0" dirty="0">
                <a:latin typeface="+mn-ea"/>
                <a:ea typeface="+mn-ea"/>
                <a:sym typeface="Wingdings" panose="05000000000000000000" pitchFamily="2" charset="2"/>
              </a:rPr>
              <a:t>函数的嵌套调用是指在一个函数的内部调用其它函数的过程。</a:t>
            </a:r>
            <a:endParaRPr lang="zh-CN" altLang="en-US" sz="2800" b="0" i="0" dirty="0">
              <a:latin typeface="+mn-ea"/>
              <a:ea typeface="+mn-ea"/>
            </a:endParaRPr>
          </a:p>
        </p:txBody>
      </p:sp>
      <p:sp>
        <p:nvSpPr>
          <p:cNvPr id="8" name="文本框 7"/>
          <p:cNvSpPr txBox="1"/>
          <p:nvPr/>
        </p:nvSpPr>
        <p:spPr>
          <a:xfrm>
            <a:off x="701128" y="4509120"/>
            <a:ext cx="7741741" cy="1057790"/>
          </a:xfrm>
          <a:prstGeom prst="rect">
            <a:avLst/>
          </a:prstGeom>
          <a:noFill/>
        </p:spPr>
        <p:txBody>
          <a:bodyPr wrap="square">
            <a:spAutoFit/>
          </a:bodyPr>
          <a:lstStyle/>
          <a:p>
            <a:pPr eaLnBrk="1" latinLnBrk="1" hangingPunct="1">
              <a:lnSpc>
                <a:spcPct val="120000"/>
              </a:lnSpc>
              <a:spcBef>
                <a:spcPct val="50000"/>
              </a:spcBef>
              <a:buClr>
                <a:srgbClr val="FF0000"/>
              </a:buClr>
              <a:buFont typeface="Wingdings" panose="05000000000000000000" pitchFamily="2" charset="2"/>
              <a:buNone/>
              <a:defRPr/>
            </a:pPr>
            <a:r>
              <a:rPr lang="zh-CN" altLang="en-US" sz="2800" b="0" i="0" dirty="0">
                <a:solidFill>
                  <a:srgbClr val="FF0000"/>
                </a:solidFill>
                <a:latin typeface="+mn-ea"/>
                <a:ea typeface="+mn-ea"/>
              </a:rPr>
              <a:t>函数通常实现较为单一的功能，提高了程序的独立性。</a:t>
            </a:r>
            <a:endParaRPr lang="en-US" altLang="zh-CN" sz="2800" b="0" i="0" dirty="0">
              <a:solidFill>
                <a:srgbClr val="FF0000"/>
              </a:solidFill>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6"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4400" b="1" kern="1200" dirty="0">
                <a:latin typeface="Tahoma" panose="020B0604030504040204" pitchFamily="34" charset="0"/>
                <a:ea typeface="隶书" panose="02010509060101010101" pitchFamily="49" charset="-122"/>
                <a:cs typeface="+mn-cs"/>
              </a:rPr>
              <a:t>函数的嵌套定义</a:t>
            </a:r>
          </a:p>
        </p:txBody>
      </p:sp>
      <p:sp>
        <p:nvSpPr>
          <p:cNvPr id="16" name="文本框 15"/>
          <p:cNvSpPr txBox="1"/>
          <p:nvPr/>
        </p:nvSpPr>
        <p:spPr>
          <a:xfrm>
            <a:off x="581704" y="3140968"/>
            <a:ext cx="7741741" cy="954107"/>
          </a:xfrm>
          <a:prstGeom prst="rect">
            <a:avLst/>
          </a:prstGeom>
          <a:noFill/>
        </p:spPr>
        <p:txBody>
          <a:bodyPr wrap="square" rtlCol="0">
            <a:spAutoFit/>
          </a:bodyPr>
          <a:lstStyle/>
          <a:p>
            <a:r>
              <a:rPr lang="zh-CN" altLang="en-US" sz="2800" i="0" dirty="0">
                <a:solidFill>
                  <a:srgbClr val="FF0000"/>
                </a:solidFill>
                <a:sym typeface="Wingdings" panose="05000000000000000000" pitchFamily="2" charset="2"/>
              </a:rPr>
              <a:t>例：</a:t>
            </a:r>
            <a:r>
              <a:rPr lang="zh-CN" altLang="en-US" sz="2800" i="0" dirty="0">
                <a:sym typeface="Wingdings" panose="05000000000000000000" pitchFamily="2" charset="2"/>
              </a:rPr>
              <a:t>改写练习</a:t>
            </a:r>
            <a:r>
              <a:rPr lang="en-US" altLang="zh-CN" sz="2800" i="0" dirty="0">
                <a:sym typeface="Wingdings" panose="05000000000000000000" pitchFamily="2" charset="2"/>
              </a:rPr>
              <a:t>1</a:t>
            </a:r>
            <a:r>
              <a:rPr lang="zh-CN" altLang="en-US" sz="2800" i="0" dirty="0">
                <a:sym typeface="Wingdings" panose="05000000000000000000" pitchFamily="2" charset="2"/>
              </a:rPr>
              <a:t>代码，将</a:t>
            </a:r>
            <a:r>
              <a:rPr lang="en-US" altLang="zh-CN" sz="2800" i="0" dirty="0" err="1">
                <a:sym typeface="Wingdings" panose="05000000000000000000" pitchFamily="2" charset="2"/>
              </a:rPr>
              <a:t>isprime</a:t>
            </a:r>
            <a:r>
              <a:rPr lang="en-US" altLang="zh-CN" sz="2800" i="0" dirty="0">
                <a:sym typeface="Wingdings" panose="05000000000000000000" pitchFamily="2" charset="2"/>
              </a:rPr>
              <a:t>(m)</a:t>
            </a:r>
            <a:r>
              <a:rPr lang="zh-CN" altLang="en-US" sz="2800" i="0" dirty="0">
                <a:sym typeface="Wingdings" panose="05000000000000000000" pitchFamily="2" charset="2"/>
              </a:rPr>
              <a:t>内嵌在函数</a:t>
            </a:r>
            <a:r>
              <a:rPr lang="en-US" altLang="zh-CN" sz="2800" i="0" dirty="0" err="1">
                <a:sym typeface="Wingdings" panose="05000000000000000000" pitchFamily="2" charset="2"/>
              </a:rPr>
              <a:t>goldbach</a:t>
            </a:r>
            <a:r>
              <a:rPr lang="en-US" altLang="zh-CN" sz="2800" i="0" dirty="0">
                <a:sym typeface="Wingdings" panose="05000000000000000000" pitchFamily="2" charset="2"/>
              </a:rPr>
              <a:t>(n)</a:t>
            </a:r>
            <a:r>
              <a:rPr lang="zh-CN" altLang="en-US" sz="2800" i="0" dirty="0">
                <a:sym typeface="Wingdings" panose="05000000000000000000" pitchFamily="2" charset="2"/>
              </a:rPr>
              <a:t>中。</a:t>
            </a:r>
            <a:endParaRPr lang="zh-CN" altLang="en-US" sz="2800" i="0" dirty="0"/>
          </a:p>
        </p:txBody>
      </p:sp>
      <p:sp>
        <p:nvSpPr>
          <p:cNvPr id="4" name="文本框 3"/>
          <p:cNvSpPr txBox="1"/>
          <p:nvPr/>
        </p:nvSpPr>
        <p:spPr>
          <a:xfrm>
            <a:off x="574675" y="1351507"/>
            <a:ext cx="7741741" cy="954107"/>
          </a:xfrm>
          <a:prstGeom prst="rect">
            <a:avLst/>
          </a:prstGeom>
          <a:noFill/>
        </p:spPr>
        <p:txBody>
          <a:bodyPr wrap="square" rtlCol="0">
            <a:spAutoFit/>
          </a:bodyPr>
          <a:lstStyle/>
          <a:p>
            <a:r>
              <a:rPr lang="zh-CN" altLang="en-US" sz="2800" b="0" i="0" dirty="0">
                <a:latin typeface="黑体" panose="02010609060101010101" pitchFamily="2" charset="-122"/>
                <a:ea typeface="黑体" panose="02010609060101010101" pitchFamily="2" charset="-122"/>
                <a:sym typeface="Wingdings" panose="05000000000000000000" pitchFamily="2" charset="2"/>
              </a:rPr>
              <a:t>函数的嵌套定义指的是在函数内部定义的函数。内嵌的函数只能在函数内部使用。</a:t>
            </a:r>
            <a:endParaRPr lang="zh-CN" altLang="en-US" sz="2800" b="0" i="0" dirty="0">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4400" b="1" kern="1200" dirty="0">
                <a:latin typeface="Tahoma" panose="020B0604030504040204" pitchFamily="34" charset="0"/>
                <a:ea typeface="隶书" panose="02010509060101010101" pitchFamily="49" charset="-122"/>
                <a:cs typeface="+mn-cs"/>
              </a:rPr>
              <a:t>函数的嵌套定义</a:t>
            </a:r>
          </a:p>
        </p:txBody>
      </p:sp>
      <p:sp>
        <p:nvSpPr>
          <p:cNvPr id="3" name="Rectangle 1"/>
          <p:cNvSpPr>
            <a:spLocks noChangeArrowheads="1"/>
          </p:cNvSpPr>
          <p:nvPr/>
        </p:nvSpPr>
        <p:spPr bwMode="auto">
          <a:xfrm>
            <a:off x="568912" y="1358023"/>
            <a:ext cx="8173789"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rgbClr val="0033B3"/>
                </a:solidFill>
                <a:effectLst/>
                <a:latin typeface="+mn-ea"/>
                <a:ea typeface="+mn-ea"/>
              </a:rPr>
              <a:t>from </a:t>
            </a:r>
            <a:r>
              <a:rPr kumimoji="0" lang="zh-CN" altLang="zh-CN" sz="2000" b="0" i="0" u="none" strike="noStrike" cap="none" normalizeH="0" baseline="0" dirty="0">
                <a:ln>
                  <a:noFill/>
                </a:ln>
                <a:solidFill>
                  <a:srgbClr val="080808"/>
                </a:solidFill>
                <a:effectLst/>
                <a:latin typeface="+mn-ea"/>
                <a:ea typeface="+mn-ea"/>
              </a:rPr>
              <a:t>math </a:t>
            </a:r>
            <a:r>
              <a:rPr kumimoji="0" lang="zh-CN" altLang="zh-CN" sz="2000" b="0" i="0" u="none" strike="noStrike" cap="none" normalizeH="0" baseline="0" dirty="0">
                <a:ln>
                  <a:noFill/>
                </a:ln>
                <a:solidFill>
                  <a:srgbClr val="0033B3"/>
                </a:solidFill>
                <a:effectLst/>
                <a:latin typeface="+mn-ea"/>
                <a:ea typeface="+mn-ea"/>
              </a:rPr>
              <a:t>import </a:t>
            </a:r>
            <a:r>
              <a:rPr kumimoji="0" lang="zh-CN" altLang="zh-CN" sz="2000" b="0" i="0" u="none" strike="noStrike" cap="none" normalizeH="0" baseline="0" dirty="0">
                <a:ln>
                  <a:noFill/>
                </a:ln>
                <a:solidFill>
                  <a:srgbClr val="080808"/>
                </a:solidFill>
                <a:effectLst/>
                <a:latin typeface="+mn-ea"/>
                <a:ea typeface="+mn-ea"/>
              </a:rPr>
              <a:t>sqrt</a:t>
            </a:r>
            <a:br>
              <a:rPr kumimoji="0" lang="zh-CN" altLang="zh-CN" sz="2000" b="0" i="0" u="none" strike="noStrike" cap="none" normalizeH="0" baseline="0" dirty="0">
                <a:ln>
                  <a:noFill/>
                </a:ln>
                <a:solidFill>
                  <a:srgbClr val="080808"/>
                </a:solidFill>
                <a:effectLst/>
                <a:latin typeface="+mn-ea"/>
                <a:ea typeface="+mn-ea"/>
              </a:rPr>
            </a:br>
            <a:r>
              <a:rPr kumimoji="0" lang="zh-CN" altLang="zh-CN" sz="2000" b="0" i="1" u="none" strike="noStrike" cap="none" normalizeH="0" baseline="0" dirty="0">
                <a:ln>
                  <a:noFill/>
                </a:ln>
                <a:solidFill>
                  <a:srgbClr val="8C8C8C"/>
                </a:solidFill>
                <a:effectLst/>
                <a:latin typeface="+mn-ea"/>
                <a:ea typeface="+mn-ea"/>
              </a:rPr>
              <a:t># 函数嵌套定义，嵌套调用</a:t>
            </a:r>
            <a:br>
              <a:rPr kumimoji="0" lang="zh-CN" altLang="zh-CN" sz="2000" b="0" i="1" u="none" strike="noStrike" cap="none" normalizeH="0" baseline="0" dirty="0">
                <a:ln>
                  <a:noFill/>
                </a:ln>
                <a:solidFill>
                  <a:srgbClr val="8C8C8C"/>
                </a:solidFill>
                <a:effectLst/>
                <a:latin typeface="+mn-ea"/>
                <a:ea typeface="+mn-ea"/>
              </a:rPr>
            </a:br>
            <a:r>
              <a:rPr kumimoji="0" lang="zh-CN" altLang="zh-CN" sz="2000" b="0" i="1" u="none" strike="noStrike" cap="none" normalizeH="0" baseline="0" dirty="0">
                <a:ln>
                  <a:noFill/>
                </a:ln>
                <a:solidFill>
                  <a:srgbClr val="8C8C8C"/>
                </a:solidFill>
                <a:effectLst/>
                <a:latin typeface="+mn-ea"/>
                <a:ea typeface="+mn-ea"/>
              </a:rPr>
              <a:t># 哥德巴赫猜想，偶数n能分解为两个奇数之和</a:t>
            </a:r>
            <a:br>
              <a:rPr kumimoji="0" lang="zh-CN" altLang="zh-CN" sz="2000" b="0" i="1" u="none" strike="noStrike" cap="none" normalizeH="0" baseline="0" dirty="0">
                <a:ln>
                  <a:noFill/>
                </a:ln>
                <a:solidFill>
                  <a:srgbClr val="8C8C8C"/>
                </a:solidFill>
                <a:effectLst/>
                <a:latin typeface="+mn-ea"/>
                <a:ea typeface="+mn-ea"/>
              </a:rPr>
            </a:br>
            <a:r>
              <a:rPr kumimoji="0" lang="zh-CN" altLang="zh-CN" sz="2000" b="0" i="0" u="none" strike="noStrike" cap="none" normalizeH="0" baseline="0" dirty="0">
                <a:ln>
                  <a:noFill/>
                </a:ln>
                <a:solidFill>
                  <a:srgbClr val="0033B3"/>
                </a:solidFill>
                <a:effectLst/>
                <a:latin typeface="+mn-ea"/>
                <a:ea typeface="+mn-ea"/>
              </a:rPr>
              <a:t>def </a:t>
            </a:r>
            <a:r>
              <a:rPr kumimoji="0" lang="zh-CN" altLang="zh-CN" sz="2000" b="0" i="0" u="none" strike="noStrike" cap="none" normalizeH="0" baseline="0" dirty="0">
                <a:ln>
                  <a:noFill/>
                </a:ln>
                <a:solidFill>
                  <a:srgbClr val="00627A"/>
                </a:solidFill>
                <a:effectLst/>
                <a:latin typeface="+mn-ea"/>
                <a:ea typeface="+mn-ea"/>
              </a:rPr>
              <a:t>goldbach</a:t>
            </a:r>
            <a:r>
              <a:rPr kumimoji="0" lang="zh-CN" altLang="zh-CN" sz="2000" b="0" i="0" u="none" strike="noStrike" cap="none" normalizeH="0" baseline="0" dirty="0">
                <a:ln>
                  <a:noFill/>
                </a:ln>
                <a:solidFill>
                  <a:srgbClr val="080808"/>
                </a:solidFill>
                <a:effectLst/>
                <a:latin typeface="+mn-ea"/>
                <a:ea typeface="+mn-ea"/>
              </a:rPr>
              <a:t>(n):</a:t>
            </a:r>
            <a:br>
              <a:rPr kumimoji="0" lang="zh-CN" altLang="zh-CN" sz="2000" b="0" i="0" u="none" strike="noStrike" cap="none" normalizeH="0" baseline="0" dirty="0">
                <a:ln>
                  <a:noFill/>
                </a:ln>
                <a:solidFill>
                  <a:srgbClr val="080808"/>
                </a:solidFill>
                <a:effectLst/>
                <a:latin typeface="+mn-ea"/>
                <a:ea typeface="+mn-ea"/>
              </a:rPr>
            </a:br>
            <a:r>
              <a:rPr lang="en-US" altLang="zh-CN" sz="2000" b="0" i="0" dirty="0">
                <a:solidFill>
                  <a:srgbClr val="080808"/>
                </a:solidFill>
                <a:latin typeface="+mn-ea"/>
                <a:ea typeface="+mn-ea"/>
              </a:rPr>
              <a:t>    </a:t>
            </a:r>
            <a:r>
              <a:rPr kumimoji="0" lang="zh-CN" altLang="zh-CN" sz="2000" b="0" i="1" u="none" strike="noStrike" cap="none" normalizeH="0" baseline="0" dirty="0">
                <a:ln>
                  <a:noFill/>
                </a:ln>
                <a:solidFill>
                  <a:srgbClr val="8C8C8C"/>
                </a:solidFill>
                <a:effectLst/>
                <a:latin typeface="+mn-ea"/>
                <a:ea typeface="+mn-ea"/>
              </a:rPr>
              <a:t># 判素数函数，参数非负整数n，返回True,False</a:t>
            </a:r>
            <a:br>
              <a:rPr kumimoji="0" lang="zh-CN" altLang="zh-CN" sz="2000" b="0" i="1" u="none" strike="noStrike" cap="none" normalizeH="0" baseline="0" dirty="0">
                <a:ln>
                  <a:noFill/>
                </a:ln>
                <a:solidFill>
                  <a:srgbClr val="8C8C8C"/>
                </a:solidFill>
                <a:effectLst/>
                <a:latin typeface="+mn-ea"/>
                <a:ea typeface="+mn-ea"/>
              </a:rPr>
            </a:br>
            <a:r>
              <a:rPr kumimoji="0" lang="zh-CN" altLang="zh-CN" sz="2000" b="0" i="1" u="none" strike="noStrike" cap="none" normalizeH="0" baseline="0" dirty="0">
                <a:ln>
                  <a:noFill/>
                </a:ln>
                <a:solidFill>
                  <a:srgbClr val="8C8C8C"/>
                </a:solidFill>
                <a:effectLst/>
                <a:latin typeface="+mn-ea"/>
                <a:ea typeface="+mn-ea"/>
              </a:rPr>
              <a:t>    </a:t>
            </a:r>
            <a:r>
              <a:rPr kumimoji="0" lang="zh-CN" altLang="zh-CN" sz="2000" b="0" i="0" u="none" strike="noStrike" cap="none" normalizeH="0" baseline="0" dirty="0">
                <a:ln>
                  <a:noFill/>
                </a:ln>
                <a:solidFill>
                  <a:srgbClr val="0033B3"/>
                </a:solidFill>
                <a:effectLst/>
                <a:latin typeface="+mn-ea"/>
                <a:ea typeface="+mn-ea"/>
              </a:rPr>
              <a:t>def </a:t>
            </a:r>
            <a:r>
              <a:rPr kumimoji="0" lang="zh-CN" altLang="zh-CN" sz="2000" b="0" i="0" u="none" strike="noStrike" cap="none" normalizeH="0" baseline="0" dirty="0">
                <a:ln>
                  <a:noFill/>
                </a:ln>
                <a:solidFill>
                  <a:srgbClr val="00627A"/>
                </a:solidFill>
                <a:effectLst/>
                <a:latin typeface="+mn-ea"/>
                <a:ea typeface="+mn-ea"/>
              </a:rPr>
              <a:t>isprime</a:t>
            </a:r>
            <a:r>
              <a:rPr kumimoji="0" lang="zh-CN" altLang="zh-CN" sz="2000" b="0" i="0" u="none" strike="noStrike" cap="none" normalizeH="0" baseline="0" dirty="0">
                <a:ln>
                  <a:noFill/>
                </a:ln>
                <a:solidFill>
                  <a:srgbClr val="080808"/>
                </a:solidFill>
                <a:effectLst/>
                <a:latin typeface="+mn-ea"/>
                <a:ea typeface="+mn-ea"/>
              </a:rPr>
              <a:t>(m):</a:t>
            </a:r>
            <a:br>
              <a:rPr kumimoji="0" lang="zh-CN" altLang="zh-CN" sz="2000" b="0" i="0" u="none" strike="noStrike" cap="none" normalizeH="0" baseline="0" dirty="0">
                <a:ln>
                  <a:noFill/>
                </a:ln>
                <a:solidFill>
                  <a:srgbClr val="080808"/>
                </a:solidFill>
                <a:effectLst/>
                <a:latin typeface="+mn-ea"/>
                <a:ea typeface="+mn-ea"/>
              </a:rPr>
            </a:br>
            <a:r>
              <a:rPr kumimoji="0" lang="zh-CN" altLang="zh-CN" sz="2000" b="0" i="0" u="none" strike="noStrike" cap="none" normalizeH="0" baseline="0" dirty="0">
                <a:ln>
                  <a:noFill/>
                </a:ln>
                <a:solidFill>
                  <a:srgbClr val="080808"/>
                </a:solidFill>
                <a:effectLst/>
                <a:latin typeface="+mn-ea"/>
                <a:ea typeface="+mn-ea"/>
              </a:rPr>
              <a:t>        </a:t>
            </a:r>
            <a:r>
              <a:rPr kumimoji="0" lang="zh-CN" altLang="zh-CN" sz="2000" b="0" i="0" u="none" strike="noStrike" cap="none" normalizeH="0" baseline="0" dirty="0">
                <a:ln>
                  <a:noFill/>
                </a:ln>
                <a:solidFill>
                  <a:srgbClr val="0033B3"/>
                </a:solidFill>
                <a:effectLst/>
                <a:latin typeface="+mn-ea"/>
                <a:ea typeface="+mn-ea"/>
              </a:rPr>
              <a:t>if </a:t>
            </a:r>
            <a:r>
              <a:rPr kumimoji="0" lang="zh-CN" altLang="zh-CN" sz="2000" b="0" i="0" u="none" strike="noStrike" cap="none" normalizeH="0" baseline="0" dirty="0">
                <a:ln>
                  <a:noFill/>
                </a:ln>
                <a:solidFill>
                  <a:srgbClr val="080808"/>
                </a:solidFill>
                <a:effectLst/>
                <a:latin typeface="+mn-ea"/>
                <a:ea typeface="+mn-ea"/>
              </a:rPr>
              <a:t>m &lt;= </a:t>
            </a:r>
            <a:r>
              <a:rPr kumimoji="0" lang="zh-CN" altLang="zh-CN" sz="2000" b="0" i="0" u="none" strike="noStrike" cap="none" normalizeH="0" baseline="0" dirty="0">
                <a:ln>
                  <a:noFill/>
                </a:ln>
                <a:solidFill>
                  <a:srgbClr val="1750EB"/>
                </a:solidFill>
                <a:effectLst/>
                <a:latin typeface="+mn-ea"/>
                <a:ea typeface="+mn-ea"/>
              </a:rPr>
              <a:t>1</a:t>
            </a:r>
            <a:r>
              <a:rPr kumimoji="0" lang="zh-CN" altLang="zh-CN" sz="2000" b="0" i="0" u="none" strike="noStrike" cap="none" normalizeH="0" baseline="0" dirty="0">
                <a:ln>
                  <a:noFill/>
                </a:ln>
                <a:solidFill>
                  <a:srgbClr val="080808"/>
                </a:solidFill>
                <a:effectLst/>
                <a:latin typeface="+mn-ea"/>
                <a:ea typeface="+mn-ea"/>
              </a:rPr>
              <a:t>:  </a:t>
            </a:r>
            <a:r>
              <a:rPr kumimoji="0" lang="zh-CN" altLang="zh-CN" sz="2000" b="0" i="1" u="none" strike="noStrike" cap="none" normalizeH="0" baseline="0" dirty="0">
                <a:ln>
                  <a:noFill/>
                </a:ln>
                <a:solidFill>
                  <a:srgbClr val="8C8C8C"/>
                </a:solidFill>
                <a:effectLst/>
                <a:latin typeface="+mn-ea"/>
                <a:ea typeface="+mn-ea"/>
              </a:rPr>
              <a:t># 非素数</a:t>
            </a:r>
            <a:br>
              <a:rPr kumimoji="0" lang="zh-CN" altLang="zh-CN" sz="2000" b="0" i="1" u="none" strike="noStrike" cap="none" normalizeH="0" baseline="0" dirty="0">
                <a:ln>
                  <a:noFill/>
                </a:ln>
                <a:solidFill>
                  <a:srgbClr val="8C8C8C"/>
                </a:solidFill>
                <a:effectLst/>
                <a:latin typeface="+mn-ea"/>
                <a:ea typeface="+mn-ea"/>
              </a:rPr>
            </a:br>
            <a:r>
              <a:rPr kumimoji="0" lang="zh-CN" altLang="zh-CN" sz="2000" b="0" i="1" u="none" strike="noStrike" cap="none" normalizeH="0" baseline="0" dirty="0">
                <a:ln>
                  <a:noFill/>
                </a:ln>
                <a:solidFill>
                  <a:srgbClr val="8C8C8C"/>
                </a:solidFill>
                <a:effectLst/>
                <a:latin typeface="+mn-ea"/>
                <a:ea typeface="+mn-ea"/>
              </a:rPr>
              <a:t>            </a:t>
            </a:r>
            <a:r>
              <a:rPr kumimoji="0" lang="zh-CN" altLang="zh-CN" sz="2000" b="0" i="0" u="none" strike="noStrike" cap="none" normalizeH="0" baseline="0" dirty="0">
                <a:ln>
                  <a:noFill/>
                </a:ln>
                <a:solidFill>
                  <a:srgbClr val="0033B3"/>
                </a:solidFill>
                <a:effectLst/>
                <a:latin typeface="+mn-ea"/>
                <a:ea typeface="+mn-ea"/>
              </a:rPr>
              <a:t>return False</a:t>
            </a:r>
            <a:br>
              <a:rPr kumimoji="0" lang="zh-CN" altLang="zh-CN" sz="2000" b="0" i="0" u="none" strike="noStrike" cap="none" normalizeH="0" baseline="0" dirty="0">
                <a:ln>
                  <a:noFill/>
                </a:ln>
                <a:solidFill>
                  <a:srgbClr val="0033B3"/>
                </a:solidFill>
                <a:effectLst/>
                <a:latin typeface="+mn-ea"/>
                <a:ea typeface="+mn-ea"/>
              </a:rPr>
            </a:br>
            <a:r>
              <a:rPr kumimoji="0" lang="zh-CN" altLang="zh-CN" sz="2000" b="0" i="0" u="none" strike="noStrike" cap="none" normalizeH="0" baseline="0" dirty="0">
                <a:ln>
                  <a:noFill/>
                </a:ln>
                <a:solidFill>
                  <a:srgbClr val="0033B3"/>
                </a:solidFill>
                <a:effectLst/>
                <a:latin typeface="+mn-ea"/>
                <a:ea typeface="+mn-ea"/>
              </a:rPr>
              <a:t>        for </a:t>
            </a:r>
            <a:r>
              <a:rPr kumimoji="0" lang="zh-CN" altLang="zh-CN" sz="2000" b="0" i="0" u="none" strike="noStrike" cap="none" normalizeH="0" baseline="0" dirty="0">
                <a:ln>
                  <a:noFill/>
                </a:ln>
                <a:solidFill>
                  <a:srgbClr val="080808"/>
                </a:solidFill>
                <a:effectLst/>
                <a:latin typeface="+mn-ea"/>
                <a:ea typeface="+mn-ea"/>
              </a:rPr>
              <a:t>i </a:t>
            </a:r>
            <a:r>
              <a:rPr kumimoji="0" lang="zh-CN" altLang="zh-CN" sz="2000" b="0" i="0" u="none" strike="noStrike" cap="none" normalizeH="0" baseline="0" dirty="0">
                <a:ln>
                  <a:noFill/>
                </a:ln>
                <a:solidFill>
                  <a:srgbClr val="0033B3"/>
                </a:solidFill>
                <a:effectLst/>
                <a:latin typeface="+mn-ea"/>
                <a:ea typeface="+mn-ea"/>
              </a:rPr>
              <a:t>in </a:t>
            </a:r>
            <a:r>
              <a:rPr kumimoji="0" lang="zh-CN" altLang="zh-CN" sz="2000" b="0" i="0" u="none" strike="noStrike" cap="none" normalizeH="0" baseline="0" dirty="0">
                <a:ln>
                  <a:noFill/>
                </a:ln>
                <a:solidFill>
                  <a:srgbClr val="000080"/>
                </a:solidFill>
                <a:effectLst/>
                <a:latin typeface="+mn-ea"/>
                <a:ea typeface="+mn-ea"/>
              </a:rPr>
              <a:t>range</a:t>
            </a:r>
            <a:r>
              <a:rPr kumimoji="0" lang="zh-CN" altLang="zh-CN" sz="2000" b="0" i="0" u="none" strike="noStrike" cap="none" normalizeH="0" baseline="0" dirty="0">
                <a:ln>
                  <a:noFill/>
                </a:ln>
                <a:solidFill>
                  <a:srgbClr val="080808"/>
                </a:solidFill>
                <a:effectLst/>
                <a:latin typeface="+mn-ea"/>
                <a:ea typeface="+mn-ea"/>
              </a:rPr>
              <a:t>(</a:t>
            </a:r>
            <a:r>
              <a:rPr kumimoji="0" lang="zh-CN" altLang="zh-CN" sz="2000" b="0" i="0" u="none" strike="noStrike" cap="none" normalizeH="0" baseline="0" dirty="0">
                <a:ln>
                  <a:noFill/>
                </a:ln>
                <a:solidFill>
                  <a:srgbClr val="1750EB"/>
                </a:solidFill>
                <a:effectLst/>
                <a:latin typeface="+mn-ea"/>
                <a:ea typeface="+mn-ea"/>
              </a:rPr>
              <a:t>2</a:t>
            </a:r>
            <a:r>
              <a:rPr kumimoji="0" lang="zh-CN" altLang="zh-CN" sz="2000" b="0" i="0" u="none" strike="noStrike" cap="none" normalizeH="0" baseline="0" dirty="0">
                <a:ln>
                  <a:noFill/>
                </a:ln>
                <a:solidFill>
                  <a:srgbClr val="080808"/>
                </a:solidFill>
                <a:effectLst/>
                <a:latin typeface="+mn-ea"/>
                <a:ea typeface="+mn-ea"/>
              </a:rPr>
              <a:t>, </a:t>
            </a:r>
            <a:r>
              <a:rPr kumimoji="0" lang="zh-CN" altLang="zh-CN" sz="2000" b="0" i="0" u="none" strike="noStrike" cap="none" normalizeH="0" baseline="0" dirty="0">
                <a:ln>
                  <a:noFill/>
                </a:ln>
                <a:solidFill>
                  <a:srgbClr val="000080"/>
                </a:solidFill>
                <a:effectLst/>
                <a:latin typeface="+mn-ea"/>
                <a:ea typeface="+mn-ea"/>
              </a:rPr>
              <a:t>int</a:t>
            </a:r>
            <a:r>
              <a:rPr kumimoji="0" lang="zh-CN" altLang="zh-CN" sz="2000" b="0" i="0" u="none" strike="noStrike" cap="none" normalizeH="0" baseline="0" dirty="0">
                <a:ln>
                  <a:noFill/>
                </a:ln>
                <a:solidFill>
                  <a:srgbClr val="080808"/>
                </a:solidFill>
                <a:effectLst/>
                <a:latin typeface="+mn-ea"/>
                <a:ea typeface="+mn-ea"/>
              </a:rPr>
              <a:t>(sqrt(m)) + </a:t>
            </a:r>
            <a:r>
              <a:rPr kumimoji="0" lang="zh-CN" altLang="zh-CN" sz="2000" b="0" i="0" u="none" strike="noStrike" cap="none" normalizeH="0" baseline="0" dirty="0">
                <a:ln>
                  <a:noFill/>
                </a:ln>
                <a:solidFill>
                  <a:srgbClr val="1750EB"/>
                </a:solidFill>
                <a:effectLst/>
                <a:latin typeface="+mn-ea"/>
                <a:ea typeface="+mn-ea"/>
              </a:rPr>
              <a:t>1</a:t>
            </a:r>
            <a:r>
              <a:rPr kumimoji="0" lang="zh-CN" altLang="zh-CN" sz="2000" b="0" i="0" u="none" strike="noStrike" cap="none" normalizeH="0" baseline="0" dirty="0">
                <a:ln>
                  <a:noFill/>
                </a:ln>
                <a:solidFill>
                  <a:srgbClr val="080808"/>
                </a:solidFill>
                <a:effectLst/>
                <a:latin typeface="+mn-ea"/>
                <a:ea typeface="+mn-ea"/>
              </a:rPr>
              <a:t>):</a:t>
            </a:r>
            <a:br>
              <a:rPr kumimoji="0" lang="zh-CN" altLang="zh-CN" sz="2000" b="0" i="0" u="none" strike="noStrike" cap="none" normalizeH="0" baseline="0" dirty="0">
                <a:ln>
                  <a:noFill/>
                </a:ln>
                <a:solidFill>
                  <a:srgbClr val="080808"/>
                </a:solidFill>
                <a:effectLst/>
                <a:latin typeface="+mn-ea"/>
                <a:ea typeface="+mn-ea"/>
              </a:rPr>
            </a:br>
            <a:r>
              <a:rPr kumimoji="0" lang="zh-CN" altLang="zh-CN" sz="2000" b="0" i="0" u="none" strike="noStrike" cap="none" normalizeH="0" baseline="0" dirty="0">
                <a:ln>
                  <a:noFill/>
                </a:ln>
                <a:solidFill>
                  <a:srgbClr val="080808"/>
                </a:solidFill>
                <a:effectLst/>
                <a:latin typeface="+mn-ea"/>
                <a:ea typeface="+mn-ea"/>
              </a:rPr>
              <a:t>            </a:t>
            </a:r>
            <a:r>
              <a:rPr kumimoji="0" lang="zh-CN" altLang="zh-CN" sz="2000" b="0" i="0" u="none" strike="noStrike" cap="none" normalizeH="0" baseline="0" dirty="0">
                <a:ln>
                  <a:noFill/>
                </a:ln>
                <a:solidFill>
                  <a:srgbClr val="0033B3"/>
                </a:solidFill>
                <a:effectLst/>
                <a:latin typeface="+mn-ea"/>
                <a:ea typeface="+mn-ea"/>
              </a:rPr>
              <a:t>if not </a:t>
            </a:r>
            <a:r>
              <a:rPr kumimoji="0" lang="zh-CN" altLang="zh-CN" sz="2000" b="0" i="0" u="none" strike="noStrike" cap="none" normalizeH="0" baseline="0" dirty="0">
                <a:ln>
                  <a:noFill/>
                </a:ln>
                <a:solidFill>
                  <a:srgbClr val="080808"/>
                </a:solidFill>
                <a:effectLst/>
                <a:latin typeface="+mn-ea"/>
                <a:ea typeface="+mn-ea"/>
              </a:rPr>
              <a:t>m % i:  </a:t>
            </a:r>
            <a:r>
              <a:rPr kumimoji="0" lang="zh-CN" altLang="zh-CN" sz="2000" b="0" i="1" u="none" strike="noStrike" cap="none" normalizeH="0" baseline="0" dirty="0">
                <a:ln>
                  <a:noFill/>
                </a:ln>
                <a:solidFill>
                  <a:srgbClr val="8C8C8C"/>
                </a:solidFill>
                <a:effectLst/>
                <a:latin typeface="+mn-ea"/>
                <a:ea typeface="+mn-ea"/>
              </a:rPr>
              <a:t># 有因子</a:t>
            </a:r>
            <a:br>
              <a:rPr kumimoji="0" lang="zh-CN" altLang="zh-CN" sz="2000" b="0" i="1" u="none" strike="noStrike" cap="none" normalizeH="0" baseline="0" dirty="0">
                <a:ln>
                  <a:noFill/>
                </a:ln>
                <a:solidFill>
                  <a:srgbClr val="8C8C8C"/>
                </a:solidFill>
                <a:effectLst/>
                <a:latin typeface="+mn-ea"/>
                <a:ea typeface="+mn-ea"/>
              </a:rPr>
            </a:br>
            <a:r>
              <a:rPr kumimoji="0" lang="zh-CN" altLang="zh-CN" sz="2000" b="0" i="1" u="none" strike="noStrike" cap="none" normalizeH="0" baseline="0" dirty="0">
                <a:ln>
                  <a:noFill/>
                </a:ln>
                <a:solidFill>
                  <a:srgbClr val="8C8C8C"/>
                </a:solidFill>
                <a:effectLst/>
                <a:latin typeface="+mn-ea"/>
                <a:ea typeface="+mn-ea"/>
              </a:rPr>
              <a:t>                </a:t>
            </a:r>
            <a:r>
              <a:rPr kumimoji="0" lang="zh-CN" altLang="zh-CN" sz="2000" b="0" i="0" u="none" strike="noStrike" cap="none" normalizeH="0" baseline="0" dirty="0">
                <a:ln>
                  <a:noFill/>
                </a:ln>
                <a:solidFill>
                  <a:srgbClr val="0033B3"/>
                </a:solidFill>
                <a:effectLst/>
                <a:latin typeface="+mn-ea"/>
                <a:ea typeface="+mn-ea"/>
              </a:rPr>
              <a:t>return False  </a:t>
            </a:r>
            <a:r>
              <a:rPr kumimoji="0" lang="zh-CN" altLang="zh-CN" sz="2000" b="0" i="1" u="none" strike="noStrike" cap="none" normalizeH="0" baseline="0" dirty="0">
                <a:ln>
                  <a:noFill/>
                </a:ln>
                <a:solidFill>
                  <a:srgbClr val="8C8C8C"/>
                </a:solidFill>
                <a:effectLst/>
                <a:latin typeface="+mn-ea"/>
                <a:ea typeface="+mn-ea"/>
              </a:rPr>
              <a:t># 非素数</a:t>
            </a:r>
            <a:br>
              <a:rPr kumimoji="0" lang="zh-CN" altLang="zh-CN" sz="2000" b="0" i="1" u="none" strike="noStrike" cap="none" normalizeH="0" baseline="0" dirty="0">
                <a:ln>
                  <a:noFill/>
                </a:ln>
                <a:solidFill>
                  <a:srgbClr val="8C8C8C"/>
                </a:solidFill>
                <a:effectLst/>
                <a:latin typeface="+mn-ea"/>
                <a:ea typeface="+mn-ea"/>
              </a:rPr>
            </a:br>
            <a:r>
              <a:rPr kumimoji="0" lang="zh-CN" altLang="zh-CN" sz="2000" b="0" i="1" u="none" strike="noStrike" cap="none" normalizeH="0" baseline="0" dirty="0">
                <a:ln>
                  <a:noFill/>
                </a:ln>
                <a:solidFill>
                  <a:srgbClr val="8C8C8C"/>
                </a:solidFill>
                <a:effectLst/>
                <a:latin typeface="+mn-ea"/>
                <a:ea typeface="+mn-ea"/>
              </a:rPr>
              <a:t>        </a:t>
            </a:r>
            <a:r>
              <a:rPr kumimoji="0" lang="zh-CN" altLang="zh-CN" sz="2000" b="0" i="0" u="none" strike="noStrike" cap="none" normalizeH="0" baseline="0" dirty="0">
                <a:ln>
                  <a:noFill/>
                </a:ln>
                <a:solidFill>
                  <a:srgbClr val="0033B3"/>
                </a:solidFill>
                <a:effectLst/>
                <a:latin typeface="+mn-ea"/>
                <a:ea typeface="+mn-ea"/>
              </a:rPr>
              <a:t>return True  </a:t>
            </a:r>
            <a:r>
              <a:rPr kumimoji="0" lang="zh-CN" altLang="zh-CN" sz="2000" b="0" i="1" u="none" strike="noStrike" cap="none" normalizeH="0" baseline="0" dirty="0">
                <a:ln>
                  <a:noFill/>
                </a:ln>
                <a:solidFill>
                  <a:srgbClr val="8C8C8C"/>
                </a:solidFill>
                <a:effectLst/>
                <a:latin typeface="+mn-ea"/>
                <a:ea typeface="+mn-ea"/>
              </a:rPr>
              <a:t># 素数</a:t>
            </a:r>
            <a:br>
              <a:rPr kumimoji="0" lang="zh-CN" altLang="zh-CN" sz="2000" b="0" i="1" u="none" strike="noStrike" cap="none" normalizeH="0" baseline="0" dirty="0">
                <a:ln>
                  <a:noFill/>
                </a:ln>
                <a:solidFill>
                  <a:srgbClr val="8C8C8C"/>
                </a:solidFill>
                <a:effectLst/>
                <a:latin typeface="+mn-ea"/>
                <a:ea typeface="+mn-ea"/>
              </a:rPr>
            </a:br>
            <a:r>
              <a:rPr kumimoji="0" lang="zh-CN" altLang="zh-CN" sz="2000" b="0" i="1" u="none" strike="noStrike" cap="none" normalizeH="0" baseline="0" dirty="0">
                <a:ln>
                  <a:noFill/>
                </a:ln>
                <a:solidFill>
                  <a:srgbClr val="8C8C8C"/>
                </a:solidFill>
                <a:effectLst/>
                <a:latin typeface="+mn-ea"/>
                <a:ea typeface="+mn-ea"/>
              </a:rPr>
              <a:t>    </a:t>
            </a:r>
            <a:r>
              <a:rPr kumimoji="0" lang="zh-CN" altLang="zh-CN" sz="2000" b="0" i="0" u="none" strike="noStrike" cap="none" normalizeH="0" baseline="0" dirty="0">
                <a:ln>
                  <a:noFill/>
                </a:ln>
                <a:solidFill>
                  <a:srgbClr val="0033B3"/>
                </a:solidFill>
                <a:effectLst/>
                <a:latin typeface="+mn-ea"/>
                <a:ea typeface="+mn-ea"/>
              </a:rPr>
              <a:t>for </a:t>
            </a:r>
            <a:r>
              <a:rPr kumimoji="0" lang="zh-CN" altLang="zh-CN" sz="2000" b="0" i="0" u="none" strike="noStrike" cap="none" normalizeH="0" baseline="0" dirty="0">
                <a:ln>
                  <a:noFill/>
                </a:ln>
                <a:solidFill>
                  <a:srgbClr val="080808"/>
                </a:solidFill>
                <a:effectLst/>
                <a:latin typeface="+mn-ea"/>
                <a:ea typeface="+mn-ea"/>
              </a:rPr>
              <a:t>i </a:t>
            </a:r>
            <a:r>
              <a:rPr kumimoji="0" lang="zh-CN" altLang="zh-CN" sz="2000" b="0" i="0" u="none" strike="noStrike" cap="none" normalizeH="0" baseline="0" dirty="0">
                <a:ln>
                  <a:noFill/>
                </a:ln>
                <a:solidFill>
                  <a:srgbClr val="0033B3"/>
                </a:solidFill>
                <a:effectLst/>
                <a:latin typeface="+mn-ea"/>
                <a:ea typeface="+mn-ea"/>
              </a:rPr>
              <a:t>in </a:t>
            </a:r>
            <a:r>
              <a:rPr kumimoji="0" lang="zh-CN" altLang="zh-CN" sz="2000" b="0" i="0" u="none" strike="noStrike" cap="none" normalizeH="0" baseline="0" dirty="0">
                <a:ln>
                  <a:noFill/>
                </a:ln>
                <a:solidFill>
                  <a:srgbClr val="000080"/>
                </a:solidFill>
                <a:effectLst/>
                <a:latin typeface="+mn-ea"/>
                <a:ea typeface="+mn-ea"/>
              </a:rPr>
              <a:t>range</a:t>
            </a:r>
            <a:r>
              <a:rPr kumimoji="0" lang="zh-CN" altLang="zh-CN" sz="2000" b="0" i="0" u="none" strike="noStrike" cap="none" normalizeH="0" baseline="0" dirty="0">
                <a:ln>
                  <a:noFill/>
                </a:ln>
                <a:solidFill>
                  <a:srgbClr val="080808"/>
                </a:solidFill>
                <a:effectLst/>
                <a:latin typeface="+mn-ea"/>
                <a:ea typeface="+mn-ea"/>
              </a:rPr>
              <a:t>(</a:t>
            </a:r>
            <a:r>
              <a:rPr kumimoji="0" lang="zh-CN" altLang="zh-CN" sz="2000" b="0" i="0" u="none" strike="noStrike" cap="none" normalizeH="0" baseline="0" dirty="0">
                <a:ln>
                  <a:noFill/>
                </a:ln>
                <a:solidFill>
                  <a:srgbClr val="1750EB"/>
                </a:solidFill>
                <a:effectLst/>
                <a:latin typeface="+mn-ea"/>
                <a:ea typeface="+mn-ea"/>
              </a:rPr>
              <a:t>2</a:t>
            </a:r>
            <a:r>
              <a:rPr kumimoji="0" lang="zh-CN" altLang="zh-CN" sz="2000" b="0" i="0" u="none" strike="noStrike" cap="none" normalizeH="0" baseline="0" dirty="0">
                <a:ln>
                  <a:noFill/>
                </a:ln>
                <a:solidFill>
                  <a:srgbClr val="080808"/>
                </a:solidFill>
                <a:effectLst/>
                <a:latin typeface="+mn-ea"/>
                <a:ea typeface="+mn-ea"/>
              </a:rPr>
              <a:t>,n//</a:t>
            </a:r>
            <a:r>
              <a:rPr kumimoji="0" lang="zh-CN" altLang="zh-CN" sz="2000" b="0" i="0" u="none" strike="noStrike" cap="none" normalizeH="0" baseline="0" dirty="0">
                <a:ln>
                  <a:noFill/>
                </a:ln>
                <a:solidFill>
                  <a:srgbClr val="1750EB"/>
                </a:solidFill>
                <a:effectLst/>
                <a:latin typeface="+mn-ea"/>
                <a:ea typeface="+mn-ea"/>
              </a:rPr>
              <a:t>2</a:t>
            </a:r>
            <a:r>
              <a:rPr kumimoji="0" lang="zh-CN" altLang="zh-CN" sz="2000" b="0" i="0" u="none" strike="noStrike" cap="none" normalizeH="0" baseline="0" dirty="0">
                <a:ln>
                  <a:noFill/>
                </a:ln>
                <a:solidFill>
                  <a:srgbClr val="080808"/>
                </a:solidFill>
                <a:effectLst/>
                <a:latin typeface="+mn-ea"/>
                <a:ea typeface="+mn-ea"/>
              </a:rPr>
              <a:t>+</a:t>
            </a:r>
            <a:r>
              <a:rPr kumimoji="0" lang="zh-CN" altLang="zh-CN" sz="2000" b="0" i="0" u="none" strike="noStrike" cap="none" normalizeH="0" baseline="0" dirty="0">
                <a:ln>
                  <a:noFill/>
                </a:ln>
                <a:solidFill>
                  <a:srgbClr val="1750EB"/>
                </a:solidFill>
                <a:effectLst/>
                <a:latin typeface="+mn-ea"/>
                <a:ea typeface="+mn-ea"/>
              </a:rPr>
              <a:t>1</a:t>
            </a:r>
            <a:r>
              <a:rPr kumimoji="0" lang="zh-CN" altLang="zh-CN" sz="2000" b="0" i="0" u="none" strike="noStrike" cap="none" normalizeH="0" baseline="0" dirty="0">
                <a:ln>
                  <a:noFill/>
                </a:ln>
                <a:solidFill>
                  <a:srgbClr val="080808"/>
                </a:solidFill>
                <a:effectLst/>
                <a:latin typeface="+mn-ea"/>
                <a:ea typeface="+mn-ea"/>
              </a:rPr>
              <a:t>):</a:t>
            </a:r>
            <a:br>
              <a:rPr kumimoji="0" lang="zh-CN" altLang="zh-CN" sz="2000" b="0" i="0" u="none" strike="noStrike" cap="none" normalizeH="0" baseline="0" dirty="0">
                <a:ln>
                  <a:noFill/>
                </a:ln>
                <a:solidFill>
                  <a:srgbClr val="080808"/>
                </a:solidFill>
                <a:effectLst/>
                <a:latin typeface="+mn-ea"/>
                <a:ea typeface="+mn-ea"/>
              </a:rPr>
            </a:br>
            <a:r>
              <a:rPr kumimoji="0" lang="zh-CN" altLang="zh-CN" sz="2000" b="0" i="0" u="none" strike="noStrike" cap="none" normalizeH="0" baseline="0" dirty="0">
                <a:ln>
                  <a:noFill/>
                </a:ln>
                <a:solidFill>
                  <a:srgbClr val="080808"/>
                </a:solidFill>
                <a:effectLst/>
                <a:latin typeface="+mn-ea"/>
                <a:ea typeface="+mn-ea"/>
              </a:rPr>
              <a:t>        </a:t>
            </a:r>
            <a:r>
              <a:rPr kumimoji="0" lang="zh-CN" altLang="zh-CN" sz="2000" b="0" i="0" u="none" strike="noStrike" cap="none" normalizeH="0" baseline="0" dirty="0">
                <a:ln>
                  <a:noFill/>
                </a:ln>
                <a:solidFill>
                  <a:srgbClr val="0033B3"/>
                </a:solidFill>
                <a:effectLst/>
                <a:latin typeface="+mn-ea"/>
                <a:ea typeface="+mn-ea"/>
              </a:rPr>
              <a:t>if </a:t>
            </a:r>
            <a:r>
              <a:rPr kumimoji="0" lang="zh-CN" altLang="zh-CN" sz="2000" b="0" i="0" u="none" strike="noStrike" cap="none" normalizeH="0" baseline="0" dirty="0">
                <a:ln>
                  <a:noFill/>
                </a:ln>
                <a:solidFill>
                  <a:srgbClr val="080808"/>
                </a:solidFill>
                <a:effectLst/>
                <a:latin typeface="+mn-ea"/>
                <a:ea typeface="+mn-ea"/>
              </a:rPr>
              <a:t>isprime(i) </a:t>
            </a:r>
            <a:r>
              <a:rPr kumimoji="0" lang="zh-CN" altLang="zh-CN" sz="2000" b="0" i="0" u="none" strike="noStrike" cap="none" normalizeH="0" baseline="0" dirty="0">
                <a:ln>
                  <a:noFill/>
                </a:ln>
                <a:solidFill>
                  <a:srgbClr val="0033B3"/>
                </a:solidFill>
                <a:effectLst/>
                <a:latin typeface="+mn-ea"/>
                <a:ea typeface="+mn-ea"/>
              </a:rPr>
              <a:t>and </a:t>
            </a:r>
            <a:r>
              <a:rPr kumimoji="0" lang="zh-CN" altLang="zh-CN" sz="2000" b="0" i="0" u="none" strike="noStrike" cap="none" normalizeH="0" baseline="0" dirty="0">
                <a:ln>
                  <a:noFill/>
                </a:ln>
                <a:solidFill>
                  <a:srgbClr val="080808"/>
                </a:solidFill>
                <a:effectLst/>
                <a:latin typeface="+mn-ea"/>
                <a:ea typeface="+mn-ea"/>
              </a:rPr>
              <a:t>isprime(n-i):</a:t>
            </a:r>
            <a:br>
              <a:rPr kumimoji="0" lang="zh-CN" altLang="zh-CN" sz="2000" b="0" i="0" u="none" strike="noStrike" cap="none" normalizeH="0" baseline="0" dirty="0">
                <a:ln>
                  <a:noFill/>
                </a:ln>
                <a:solidFill>
                  <a:srgbClr val="080808"/>
                </a:solidFill>
                <a:effectLst/>
                <a:latin typeface="+mn-ea"/>
                <a:ea typeface="+mn-ea"/>
              </a:rPr>
            </a:br>
            <a:r>
              <a:rPr kumimoji="0" lang="zh-CN" altLang="zh-CN" sz="2000" b="0" i="0" u="none" strike="noStrike" cap="none" normalizeH="0" baseline="0" dirty="0">
                <a:ln>
                  <a:noFill/>
                </a:ln>
                <a:solidFill>
                  <a:srgbClr val="080808"/>
                </a:solidFill>
                <a:effectLst/>
                <a:latin typeface="+mn-ea"/>
                <a:ea typeface="+mn-ea"/>
              </a:rPr>
              <a:t>            </a:t>
            </a:r>
            <a:r>
              <a:rPr kumimoji="0" lang="zh-CN" altLang="zh-CN" sz="2000" b="0" i="0" u="none" strike="noStrike" cap="none" normalizeH="0" baseline="0" dirty="0">
                <a:ln>
                  <a:noFill/>
                </a:ln>
                <a:solidFill>
                  <a:srgbClr val="000080"/>
                </a:solidFill>
                <a:effectLst/>
                <a:latin typeface="+mn-ea"/>
                <a:ea typeface="+mn-ea"/>
              </a:rPr>
              <a:t>print</a:t>
            </a:r>
            <a:r>
              <a:rPr kumimoji="0" lang="zh-CN" altLang="zh-CN" sz="2000" b="0" i="0" u="none" strike="noStrike" cap="none" normalizeH="0" baseline="0" dirty="0">
                <a:ln>
                  <a:noFill/>
                </a:ln>
                <a:solidFill>
                  <a:srgbClr val="080808"/>
                </a:solidFill>
                <a:effectLst/>
                <a:latin typeface="+mn-ea"/>
                <a:ea typeface="+mn-ea"/>
              </a:rPr>
              <a:t>(i,n-i)</a:t>
            </a:r>
            <a:br>
              <a:rPr kumimoji="0" lang="zh-CN" altLang="zh-CN" sz="2000" b="0" i="0" u="none" strike="noStrike" cap="none" normalizeH="0" baseline="0" dirty="0">
                <a:ln>
                  <a:noFill/>
                </a:ln>
                <a:solidFill>
                  <a:srgbClr val="080808"/>
                </a:solidFill>
                <a:effectLst/>
                <a:latin typeface="+mn-ea"/>
                <a:ea typeface="+mn-ea"/>
              </a:rPr>
            </a:br>
            <a:r>
              <a:rPr kumimoji="0" lang="zh-CN" altLang="zh-CN" sz="2000" b="0" i="0" u="none" strike="noStrike" cap="none" normalizeH="0" baseline="0" dirty="0">
                <a:ln>
                  <a:noFill/>
                </a:ln>
                <a:solidFill>
                  <a:srgbClr val="080808"/>
                </a:solidFill>
                <a:effectLst/>
                <a:latin typeface="+mn-ea"/>
                <a:ea typeface="+mn-ea"/>
              </a:rPr>
              <a:t>            </a:t>
            </a:r>
            <a:r>
              <a:rPr kumimoji="0" lang="zh-CN" altLang="zh-CN" sz="2000" b="0" i="0" u="none" strike="noStrike" cap="none" normalizeH="0" baseline="0" dirty="0">
                <a:ln>
                  <a:noFill/>
                </a:ln>
                <a:solidFill>
                  <a:srgbClr val="0033B3"/>
                </a:solidFill>
                <a:effectLst/>
                <a:latin typeface="+mn-ea"/>
                <a:ea typeface="+mn-ea"/>
              </a:rPr>
              <a:t>return</a:t>
            </a:r>
            <a:br>
              <a:rPr kumimoji="0" lang="zh-CN" altLang="zh-CN" sz="2000" b="0" i="0" u="none" strike="noStrike" cap="none" normalizeH="0" baseline="0" dirty="0">
                <a:ln>
                  <a:noFill/>
                </a:ln>
                <a:solidFill>
                  <a:srgbClr val="0033B3"/>
                </a:solidFill>
                <a:effectLst/>
                <a:latin typeface="+mn-ea"/>
                <a:ea typeface="+mn-ea"/>
              </a:rPr>
            </a:br>
            <a:endParaRPr kumimoji="0" lang="zh-CN" altLang="zh-CN" sz="2000" b="0" i="0" u="none" strike="noStrike" cap="none" normalizeH="0" baseline="0" dirty="0">
              <a:ln>
                <a:noFill/>
              </a:ln>
              <a:solidFill>
                <a:schemeClr val="tx1"/>
              </a:solidFill>
              <a:effectLst/>
              <a:latin typeface="+mn-ea"/>
              <a:ea typeface="+mn-ea"/>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7069" y="124272"/>
            <a:ext cx="735489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b="0" i="0" dirty="0">
                <a:solidFill>
                  <a:schemeClr val="tx2"/>
                </a:solidFill>
                <a:latin typeface="Tahoma" panose="020B0604030504040204" pitchFamily="34" charset="0"/>
                <a:ea typeface="隶书" panose="02010509060101010101" pitchFamily="49" charset="-122"/>
                <a:cs typeface="+mn-cs"/>
                <a:sym typeface="+mn-lt"/>
              </a:rPr>
              <a:t>5.2 </a:t>
            </a:r>
            <a:r>
              <a:rPr lang="zh-CN" altLang="en-US" sz="4400" b="0" i="0" dirty="0">
                <a:solidFill>
                  <a:schemeClr val="tx2"/>
                </a:solidFill>
                <a:latin typeface="Tahoma" panose="020B0604030504040204" pitchFamily="34" charset="0"/>
                <a:ea typeface="隶书" panose="02010509060101010101" pitchFamily="49" charset="-122"/>
                <a:cs typeface="+mn-cs"/>
                <a:sym typeface="+mn-lt"/>
              </a:rPr>
              <a:t>函数的参数传递和返回值</a:t>
            </a:r>
          </a:p>
        </p:txBody>
      </p:sp>
      <p:sp>
        <p:nvSpPr>
          <p:cNvPr id="6" name="文本框 5"/>
          <p:cNvSpPr txBox="1"/>
          <p:nvPr/>
        </p:nvSpPr>
        <p:spPr>
          <a:xfrm>
            <a:off x="674776" y="1240173"/>
            <a:ext cx="7342276" cy="556884"/>
          </a:xfrm>
          <a:prstGeom prst="rect">
            <a:avLst/>
          </a:prstGeom>
          <a:noFill/>
        </p:spPr>
        <p:txBody>
          <a:bodyPr wrap="square">
            <a:spAutoFit/>
          </a:bodyPr>
          <a:lstStyle/>
          <a:p>
            <a:pPr marL="457200" indent="-457200" algn="just">
              <a:lnSpc>
                <a:spcPct val="125000"/>
              </a:lnSpc>
              <a:buClr>
                <a:srgbClr val="FF0000"/>
              </a:buClr>
              <a:buFont typeface="Wingdings" panose="05000000000000000000" pitchFamily="2" charset="2"/>
              <a:buChar char="p"/>
            </a:pPr>
            <a:r>
              <a:rPr lang="zh-CN" altLang="en-US" sz="2800" b="0" i="0" dirty="0">
                <a:solidFill>
                  <a:schemeClr val="accent4">
                    <a:lumMod val="50000"/>
                  </a:schemeClr>
                </a:solidFill>
                <a:latin typeface="黑体" panose="02010609060101010101" pitchFamily="2" charset="-122"/>
                <a:ea typeface="黑体" panose="02010609060101010101" pitchFamily="2" charset="-122"/>
                <a:cs typeface="Times New Roman" panose="02020603050405020304" pitchFamily="18" charset="0"/>
              </a:rPr>
              <a:t>参数传递方式</a:t>
            </a:r>
            <a:endParaRPr lang="zh-CN" altLang="zh-CN" sz="2800" b="0" i="0" dirty="0">
              <a:effectLst/>
              <a:latin typeface="黑体" panose="02010609060101010101" pitchFamily="2" charset="-122"/>
              <a:ea typeface="黑体" panose="02010609060101010101" pitchFamily="2" charset="-122"/>
              <a:cs typeface="宋体" panose="02010600030101010101" pitchFamily="2" charset="-122"/>
            </a:endParaRPr>
          </a:p>
        </p:txBody>
      </p:sp>
      <p:sp>
        <p:nvSpPr>
          <p:cNvPr id="10" name="文本框 9"/>
          <p:cNvSpPr txBox="1"/>
          <p:nvPr/>
        </p:nvSpPr>
        <p:spPr>
          <a:xfrm>
            <a:off x="1115616" y="1856138"/>
            <a:ext cx="7704856" cy="4455387"/>
          </a:xfrm>
          <a:prstGeom prst="rect">
            <a:avLst/>
          </a:prstGeom>
          <a:noFill/>
        </p:spPr>
        <p:txBody>
          <a:bodyPr wrap="square">
            <a:spAutoFit/>
          </a:bodyPr>
          <a:lstStyle/>
          <a:p>
            <a:pPr algn="just">
              <a:lnSpc>
                <a:spcPct val="125000"/>
              </a:lnSpc>
              <a:spcAft>
                <a:spcPts val="1000"/>
              </a:spcAft>
            </a:pPr>
            <a:r>
              <a:rPr lang="en-US" altLang="zh-CN" sz="2800" b="0" i="0" dirty="0">
                <a:effectLst/>
                <a:latin typeface="+mn-ea"/>
                <a:ea typeface="+mn-ea"/>
                <a:cs typeface="宋体" panose="02010600030101010101" pitchFamily="2" charset="-122"/>
              </a:rPr>
              <a:t>Python</a:t>
            </a:r>
            <a:r>
              <a:rPr lang="zh-CN" altLang="zh-CN" sz="2800" b="0" i="0" dirty="0">
                <a:effectLst/>
                <a:latin typeface="+mn-ea"/>
                <a:ea typeface="+mn-ea"/>
                <a:cs typeface="宋体" panose="02010600030101010101" pitchFamily="2" charset="-122"/>
              </a:rPr>
              <a:t>中的变量是一个对象的引用，变量与变量之间的赋值是对同一个对象的引用，当给变量重新赋值时，则这个变量指向一个新分配的对象。</a:t>
            </a:r>
            <a:endParaRPr lang="en-US" altLang="zh-CN" sz="2800" b="0" i="0" dirty="0">
              <a:effectLst/>
              <a:latin typeface="+mn-ea"/>
              <a:ea typeface="+mn-ea"/>
              <a:cs typeface="宋体" panose="02010600030101010101" pitchFamily="2" charset="-122"/>
            </a:endParaRPr>
          </a:p>
          <a:p>
            <a:pPr algn="just">
              <a:lnSpc>
                <a:spcPct val="125000"/>
              </a:lnSpc>
              <a:spcAft>
                <a:spcPts val="1000"/>
              </a:spcAft>
            </a:pPr>
            <a:r>
              <a:rPr lang="zh-CN" altLang="zh-CN" sz="2800" b="0" i="0" dirty="0">
                <a:effectLst/>
                <a:latin typeface="+mn-ea"/>
                <a:ea typeface="+mn-ea"/>
                <a:cs typeface="宋体" panose="02010600030101010101" pitchFamily="2" charset="-122"/>
              </a:rPr>
              <a:t>这个变量指向的一个对象，或者一段内存空间，这段内存空间的内容是可以修改的，但内存的起始地址是不能改变的，变量间赋值相当于两个变量指向同一块内存区域，在</a:t>
            </a:r>
            <a:r>
              <a:rPr lang="en-US" altLang="zh-CN" sz="2800" b="0" i="0" dirty="0">
                <a:effectLst/>
                <a:latin typeface="+mn-ea"/>
                <a:ea typeface="+mn-ea"/>
                <a:cs typeface="宋体" panose="02010600030101010101" pitchFamily="2" charset="-122"/>
              </a:rPr>
              <a:t>Python</a:t>
            </a:r>
            <a:r>
              <a:rPr lang="zh-CN" altLang="zh-CN" sz="2800" b="0" i="0" dirty="0">
                <a:effectLst/>
                <a:latin typeface="+mn-ea"/>
                <a:ea typeface="+mn-ea"/>
                <a:cs typeface="宋体" panose="02010600030101010101" pitchFamily="2" charset="-122"/>
              </a:rPr>
              <a:t>中就相当于同一个对象。</a:t>
            </a:r>
            <a:r>
              <a:rPr lang="zh-CN" altLang="en-US" sz="2800" b="0" i="0" dirty="0">
                <a:solidFill>
                  <a:srgbClr val="FF0000"/>
                </a:solidFill>
                <a:effectLst/>
                <a:latin typeface="+mn-ea"/>
                <a:ea typeface="+mn-ea"/>
                <a:cs typeface="宋体" panose="02010600030101010101" pitchFamily="2" charset="-122"/>
              </a:rPr>
              <a:t>例：第三章，</a:t>
            </a:r>
            <a:r>
              <a:rPr lang="zh-CN" altLang="en-US" sz="2800" b="0" i="0" dirty="0">
                <a:solidFill>
                  <a:srgbClr val="FF0000"/>
                </a:solidFill>
                <a:latin typeface="+mn-ea"/>
                <a:ea typeface="+mn-ea"/>
                <a:cs typeface="宋体" panose="02010600030101010101" pitchFamily="2" charset="-122"/>
              </a:rPr>
              <a:t>身份判断</a:t>
            </a:r>
            <a:r>
              <a:rPr lang="en-US" altLang="zh-CN" sz="2800" b="0" i="0" dirty="0">
                <a:solidFill>
                  <a:srgbClr val="FF0000"/>
                </a:solidFill>
                <a:latin typeface="+mn-ea"/>
                <a:ea typeface="+mn-ea"/>
                <a:cs typeface="宋体" panose="02010600030101010101" pitchFamily="2" charset="-122"/>
              </a:rPr>
              <a:t>is</a:t>
            </a:r>
            <a:r>
              <a:rPr lang="zh-CN" altLang="en-US" sz="2800" b="0" i="0" dirty="0">
                <a:solidFill>
                  <a:srgbClr val="FF0000"/>
                </a:solidFill>
                <a:latin typeface="+mn-ea"/>
                <a:ea typeface="+mn-ea"/>
                <a:cs typeface="宋体" panose="02010600030101010101" pitchFamily="2" charset="-122"/>
              </a:rPr>
              <a:t>例的列表。</a:t>
            </a:r>
            <a:endParaRPr lang="zh-CN" altLang="zh-CN" sz="2800" b="0" i="0" dirty="0">
              <a:solidFill>
                <a:srgbClr val="FF0000"/>
              </a:solidFill>
              <a:effectLst/>
              <a:latin typeface="+mn-ea"/>
              <a:ea typeface="+mn-ea"/>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467544" y="1412776"/>
            <a:ext cx="8280920" cy="3255315"/>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20000"/>
              </a:lnSpc>
              <a:spcBef>
                <a:spcPct val="50000"/>
              </a:spcBef>
              <a:buClr>
                <a:srgbClr val="FF0000"/>
              </a:buClr>
              <a:buFont typeface="Wingdings" panose="05000000000000000000" pitchFamily="2" charset="2"/>
              <a:buNone/>
              <a:defRPr/>
            </a:pPr>
            <a:r>
              <a:rPr lang="zh-CN" altLang="en-US" sz="2800" b="0" i="0" dirty="0">
                <a:solidFill>
                  <a:srgbClr val="003300"/>
                </a:solidFill>
                <a:latin typeface="+mn-ea"/>
                <a:ea typeface="+mn-ea"/>
              </a:rPr>
              <a:t>要编好程序</a:t>
            </a:r>
            <a:r>
              <a:rPr lang="en-US" sz="2800" b="0" i="0" dirty="0">
                <a:solidFill>
                  <a:srgbClr val="003300"/>
                </a:solidFill>
                <a:latin typeface="+mn-ea"/>
                <a:ea typeface="+mn-ea"/>
              </a:rPr>
              <a:t>,</a:t>
            </a:r>
            <a:r>
              <a:rPr lang="zh-CN" altLang="en-US" sz="2800" b="0" i="0" dirty="0">
                <a:solidFill>
                  <a:srgbClr val="003300"/>
                </a:solidFill>
                <a:latin typeface="+mn-ea"/>
                <a:ea typeface="+mn-ea"/>
              </a:rPr>
              <a:t>就要会合理地划分程序中的各个程序块，即函数。</a:t>
            </a:r>
          </a:p>
          <a:p>
            <a:pPr eaLnBrk="1" latinLnBrk="1" hangingPunct="1">
              <a:lnSpc>
                <a:spcPct val="120000"/>
              </a:lnSpc>
              <a:spcBef>
                <a:spcPct val="50000"/>
              </a:spcBef>
              <a:buClr>
                <a:srgbClr val="FF0000"/>
              </a:buClr>
              <a:buFont typeface="Wingdings" panose="05000000000000000000" pitchFamily="2" charset="2"/>
              <a:buNone/>
              <a:defRPr/>
            </a:pPr>
            <a:r>
              <a:rPr lang="zh-CN" altLang="en-US" sz="2800" b="0" i="0" dirty="0">
                <a:solidFill>
                  <a:srgbClr val="003300"/>
                </a:solidFill>
                <a:latin typeface="+mn-ea"/>
                <a:ea typeface="+mn-ea"/>
              </a:rPr>
              <a:t>函数是实现某一特定功能的语句集合。</a:t>
            </a:r>
            <a:endParaRPr lang="en-US" altLang="zh-CN" sz="2800" b="0" i="0" dirty="0">
              <a:solidFill>
                <a:srgbClr val="003300"/>
              </a:solidFill>
              <a:latin typeface="+mn-ea"/>
              <a:ea typeface="+mn-ea"/>
            </a:endParaRPr>
          </a:p>
          <a:p>
            <a:pPr eaLnBrk="1" latinLnBrk="1" hangingPunct="1">
              <a:lnSpc>
                <a:spcPct val="120000"/>
              </a:lnSpc>
              <a:spcBef>
                <a:spcPct val="50000"/>
              </a:spcBef>
              <a:buClr>
                <a:srgbClr val="FF0000"/>
              </a:buClr>
              <a:buFont typeface="Wingdings" panose="05000000000000000000" pitchFamily="2" charset="2"/>
              <a:buNone/>
              <a:defRPr/>
            </a:pPr>
            <a:r>
              <a:rPr lang="zh-CN" altLang="en-US" sz="2800" b="0" i="0" dirty="0">
                <a:solidFill>
                  <a:srgbClr val="003300"/>
                </a:solidFill>
                <a:latin typeface="+mn-ea"/>
                <a:ea typeface="+mn-ea"/>
              </a:rPr>
              <a:t>函数可以重复使用，提高了代码的可重用性。</a:t>
            </a:r>
            <a:endParaRPr lang="en-US" altLang="zh-CN" sz="2800" b="0" i="0" dirty="0">
              <a:solidFill>
                <a:srgbClr val="003300"/>
              </a:solidFill>
              <a:latin typeface="+mn-ea"/>
              <a:ea typeface="+mn-ea"/>
            </a:endParaRPr>
          </a:p>
          <a:p>
            <a:pPr eaLnBrk="1" latinLnBrk="1" hangingPunct="1">
              <a:lnSpc>
                <a:spcPct val="120000"/>
              </a:lnSpc>
              <a:spcBef>
                <a:spcPct val="50000"/>
              </a:spcBef>
              <a:buClr>
                <a:srgbClr val="FF0000"/>
              </a:buClr>
              <a:buFont typeface="Wingdings" panose="05000000000000000000" pitchFamily="2" charset="2"/>
              <a:buNone/>
              <a:defRPr/>
            </a:pPr>
            <a:endParaRPr lang="zh-CN" altLang="en-US" sz="2800" b="0" i="0" dirty="0">
              <a:solidFill>
                <a:srgbClr val="003300"/>
              </a:solidFill>
              <a:latin typeface="+mn-ea"/>
              <a:ea typeface="+mn-ea"/>
            </a:endParaRPr>
          </a:p>
        </p:txBody>
      </p:sp>
      <p:sp>
        <p:nvSpPr>
          <p:cNvPr id="3" name="标题 1"/>
          <p:cNvSpPr txBox="1"/>
          <p:nvPr/>
        </p:nvSpPr>
        <p:spPr>
          <a:xfrm>
            <a:off x="467544" y="260648"/>
            <a:ext cx="7601272" cy="868363"/>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eaLnBrk="1" hangingPunct="1">
              <a:defRPr/>
            </a:pPr>
            <a:r>
              <a:rPr lang="zh-CN" altLang="en-US" sz="4400" i="0" dirty="0">
                <a:latin typeface="Tahoma" panose="020B0604030504040204" pitchFamily="34" charset="0"/>
                <a:ea typeface="隶书" panose="02010509060101010101" pitchFamily="49" charset="-122"/>
                <a:cs typeface="+mn-cs"/>
              </a:rPr>
              <a:t>函数</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96981" y="1148974"/>
            <a:ext cx="7750037" cy="2850524"/>
          </a:xfrm>
          <a:prstGeom prst="rect">
            <a:avLst/>
          </a:prstGeom>
          <a:noFill/>
        </p:spPr>
        <p:txBody>
          <a:bodyPr wrap="square">
            <a:spAutoFit/>
          </a:bodyPr>
          <a:lstStyle/>
          <a:p>
            <a:pPr indent="266700" algn="just">
              <a:lnSpc>
                <a:spcPct val="125000"/>
              </a:lnSpc>
              <a:spcAft>
                <a:spcPts val="1000"/>
              </a:spcAft>
            </a:pPr>
            <a:r>
              <a:rPr lang="zh-CN" altLang="zh-CN" sz="2800" b="0" i="0" dirty="0">
                <a:effectLst/>
                <a:latin typeface="+mn-ea"/>
                <a:ea typeface="+mn-ea"/>
                <a:cs typeface="宋体" panose="02010600030101010101" pitchFamily="2" charset="-122"/>
              </a:rPr>
              <a:t>参数传递过程中存在两个规则</a:t>
            </a:r>
            <a:endParaRPr lang="zh-CN" altLang="zh-CN" sz="2800" b="0" i="0" dirty="0">
              <a:effectLst/>
              <a:latin typeface="+mn-ea"/>
              <a:ea typeface="+mn-ea"/>
              <a:cs typeface="Times New Roman" panose="02020603050405020304" pitchFamily="18" charset="0"/>
            </a:endParaRPr>
          </a:p>
          <a:p>
            <a:pPr indent="266700" algn="just">
              <a:lnSpc>
                <a:spcPct val="125000"/>
              </a:lnSpc>
              <a:spcAft>
                <a:spcPts val="1000"/>
              </a:spcAft>
            </a:pPr>
            <a:r>
              <a:rPr lang="zh-CN" altLang="zh-CN" sz="2800" b="0" i="0" dirty="0">
                <a:effectLst/>
                <a:latin typeface="+mn-ea"/>
                <a:ea typeface="+mn-ea"/>
                <a:cs typeface="宋体" panose="02010600030101010101" pitchFamily="2" charset="-122"/>
              </a:rPr>
              <a:t>（</a:t>
            </a:r>
            <a:r>
              <a:rPr lang="en-US" altLang="zh-CN" sz="2800" b="0" i="0" dirty="0">
                <a:effectLst/>
                <a:latin typeface="+mn-ea"/>
                <a:ea typeface="+mn-ea"/>
                <a:cs typeface="宋体" panose="02010600030101010101" pitchFamily="2" charset="-122"/>
              </a:rPr>
              <a:t>1</a:t>
            </a:r>
            <a:r>
              <a:rPr lang="zh-CN" altLang="zh-CN" sz="2800" b="0" i="0" dirty="0">
                <a:effectLst/>
                <a:latin typeface="+mn-ea"/>
                <a:ea typeface="+mn-ea"/>
                <a:cs typeface="宋体" panose="02010600030101010101" pitchFamily="2" charset="-122"/>
              </a:rPr>
              <a:t>）通过引用将实参复制到局部作用域的函数中，意味着形参与传递给函数的实参无关，而且在函数中修改局部对象不会改变原始的实参数据。</a:t>
            </a:r>
            <a:endParaRPr lang="zh-CN" altLang="zh-CN" sz="2800" b="0" i="0" dirty="0">
              <a:effectLst/>
              <a:latin typeface="+mn-ea"/>
              <a:ea typeface="+mn-ea"/>
              <a:cs typeface="Times New Roman" panose="02020603050405020304" pitchFamily="18" charset="0"/>
            </a:endParaRPr>
          </a:p>
        </p:txBody>
      </p:sp>
      <p:sp>
        <p:nvSpPr>
          <p:cNvPr id="6" name="文本框 5"/>
          <p:cNvSpPr txBox="1"/>
          <p:nvPr/>
        </p:nvSpPr>
        <p:spPr>
          <a:xfrm>
            <a:off x="947069" y="124272"/>
            <a:ext cx="735489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b="0" i="0" dirty="0">
                <a:solidFill>
                  <a:schemeClr val="tx2"/>
                </a:solidFill>
                <a:latin typeface="Tahoma" panose="020B0604030504040204" pitchFamily="34" charset="0"/>
                <a:ea typeface="隶书" panose="02010509060101010101" pitchFamily="49" charset="-122"/>
                <a:cs typeface="+mn-cs"/>
                <a:sym typeface="+mn-lt"/>
              </a:rPr>
              <a:t>5.2 </a:t>
            </a:r>
            <a:r>
              <a:rPr lang="zh-CN" altLang="en-US" sz="4400" b="0" i="0" dirty="0">
                <a:solidFill>
                  <a:schemeClr val="tx2"/>
                </a:solidFill>
                <a:latin typeface="Tahoma" panose="020B0604030504040204" pitchFamily="34" charset="0"/>
                <a:ea typeface="隶书" panose="02010509060101010101" pitchFamily="49" charset="-122"/>
                <a:cs typeface="+mn-cs"/>
                <a:sym typeface="+mn-lt"/>
              </a:rPr>
              <a:t>函数的参数传递和返回值</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947069" y="124272"/>
            <a:ext cx="735489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b="0" i="0" dirty="0">
                <a:solidFill>
                  <a:schemeClr val="tx2"/>
                </a:solidFill>
                <a:latin typeface="Tahoma" panose="020B0604030504040204" pitchFamily="34" charset="0"/>
                <a:ea typeface="隶书" panose="02010509060101010101" pitchFamily="49" charset="-122"/>
                <a:cs typeface="+mn-cs"/>
                <a:sym typeface="+mn-lt"/>
              </a:rPr>
              <a:t>5.2 </a:t>
            </a:r>
            <a:r>
              <a:rPr lang="zh-CN" altLang="en-US" sz="4400" b="0" i="0" dirty="0">
                <a:solidFill>
                  <a:schemeClr val="tx2"/>
                </a:solidFill>
                <a:latin typeface="Tahoma" panose="020B0604030504040204" pitchFamily="34" charset="0"/>
                <a:ea typeface="隶书" panose="02010509060101010101" pitchFamily="49" charset="-122"/>
                <a:cs typeface="+mn-cs"/>
                <a:sym typeface="+mn-lt"/>
              </a:rPr>
              <a:t>函数的参数传递和返回值</a:t>
            </a:r>
          </a:p>
        </p:txBody>
      </p:sp>
      <p:sp>
        <p:nvSpPr>
          <p:cNvPr id="2" name="Rectangle 1"/>
          <p:cNvSpPr>
            <a:spLocks noChangeArrowheads="1"/>
          </p:cNvSpPr>
          <p:nvPr/>
        </p:nvSpPr>
        <p:spPr bwMode="auto">
          <a:xfrm>
            <a:off x="597205" y="1208674"/>
            <a:ext cx="6109365"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a:ln>
                  <a:noFill/>
                </a:ln>
                <a:solidFill>
                  <a:srgbClr val="0033B3"/>
                </a:solidFill>
                <a:effectLst/>
                <a:latin typeface="+mn-ea"/>
                <a:ea typeface="+mn-ea"/>
              </a:rPr>
              <a:t>def </a:t>
            </a:r>
            <a:r>
              <a:rPr kumimoji="0" lang="zh-CN" altLang="zh-CN" sz="2800" b="0" i="0" u="none" strike="noStrike" cap="none" normalizeH="0" baseline="0">
                <a:ln>
                  <a:noFill/>
                </a:ln>
                <a:solidFill>
                  <a:srgbClr val="00627A"/>
                </a:solidFill>
                <a:effectLst/>
                <a:latin typeface="+mn-ea"/>
                <a:ea typeface="+mn-ea"/>
              </a:rPr>
              <a:t>change</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808080"/>
                </a:solidFill>
                <a:effectLst/>
                <a:latin typeface="+mn-ea"/>
                <a:ea typeface="+mn-ea"/>
              </a:rPr>
              <a:t>n</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808080"/>
                </a:solidFill>
                <a:effectLst/>
                <a:latin typeface="+mn-ea"/>
                <a:ea typeface="+mn-ea"/>
              </a:rPr>
              <a:t>s</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808080"/>
                </a:solidFill>
                <a:effectLst/>
                <a:latin typeface="+mn-ea"/>
                <a:ea typeface="+mn-ea"/>
              </a:rPr>
              <a:t>lst</a:t>
            </a:r>
            <a:r>
              <a:rPr kumimoji="0" lang="zh-CN" altLang="zh-CN" sz="2800" b="0" i="0" u="none" strike="noStrike" cap="none" normalizeH="0" baseline="0">
                <a:ln>
                  <a:noFill/>
                </a:ln>
                <a:solidFill>
                  <a:srgbClr val="080808"/>
                </a:solidFill>
                <a:effectLst/>
                <a:latin typeface="+mn-ea"/>
                <a:ea typeface="+mn-ea"/>
              </a:rPr>
              <a:t>):</a:t>
            </a:r>
            <a:br>
              <a:rPr kumimoji="0" lang="zh-CN" altLang="zh-CN" sz="2800" b="0" i="0" u="none" strike="noStrike" cap="none" normalizeH="0" baseline="0">
                <a:ln>
                  <a:noFill/>
                </a:ln>
                <a:solidFill>
                  <a:srgbClr val="080808"/>
                </a:solidFill>
                <a:effectLst/>
                <a:latin typeface="+mn-ea"/>
                <a:ea typeface="+mn-ea"/>
              </a:rPr>
            </a:br>
            <a:r>
              <a:rPr kumimoji="0" lang="zh-CN" altLang="zh-CN" sz="2800" b="0" i="0" u="none" strike="noStrike" cap="none" normalizeH="0" baseline="0">
                <a:ln>
                  <a:noFill/>
                </a:ln>
                <a:solidFill>
                  <a:srgbClr val="080808"/>
                </a:solidFill>
                <a:effectLst/>
                <a:latin typeface="+mn-ea"/>
                <a:ea typeface="+mn-ea"/>
              </a:rPr>
              <a:t>    n=</a:t>
            </a:r>
            <a:r>
              <a:rPr kumimoji="0" lang="zh-CN" altLang="zh-CN" sz="2800" b="0" i="0" u="none" strike="noStrike" cap="none" normalizeH="0" baseline="0">
                <a:ln>
                  <a:noFill/>
                </a:ln>
                <a:solidFill>
                  <a:srgbClr val="1750EB"/>
                </a:solidFill>
                <a:effectLst/>
                <a:latin typeface="+mn-ea"/>
                <a:ea typeface="+mn-ea"/>
              </a:rPr>
              <a:t>10</a:t>
            </a:r>
            <a:br>
              <a:rPr kumimoji="0" lang="zh-CN" altLang="zh-CN" sz="2800" b="0" i="0" u="none" strike="noStrike" cap="none" normalizeH="0" baseline="0">
                <a:ln>
                  <a:noFill/>
                </a:ln>
                <a:solidFill>
                  <a:srgbClr val="1750EB"/>
                </a:solidFill>
                <a:effectLst/>
                <a:latin typeface="+mn-ea"/>
                <a:ea typeface="+mn-ea"/>
              </a:rPr>
            </a:br>
            <a:r>
              <a:rPr kumimoji="0" lang="zh-CN" altLang="zh-CN" sz="2800" b="0" i="0" u="none" strike="noStrike" cap="none" normalizeH="0" baseline="0">
                <a:ln>
                  <a:noFill/>
                </a:ln>
                <a:solidFill>
                  <a:srgbClr val="1750EB"/>
                </a:solidFill>
                <a:effectLst/>
                <a:latin typeface="+mn-ea"/>
                <a:ea typeface="+mn-ea"/>
              </a:rPr>
              <a:t>    </a:t>
            </a:r>
            <a:r>
              <a:rPr kumimoji="0" lang="zh-CN" altLang="zh-CN" sz="2800" b="0" i="0" u="none" strike="noStrike" cap="none" normalizeH="0" baseline="0">
                <a:ln>
                  <a:noFill/>
                </a:ln>
                <a:solidFill>
                  <a:srgbClr val="080808"/>
                </a:solidFill>
                <a:effectLst/>
                <a:latin typeface="+mn-ea"/>
                <a:ea typeface="+mn-ea"/>
              </a:rPr>
              <a:t>s=</a:t>
            </a:r>
            <a:r>
              <a:rPr kumimoji="0" lang="zh-CN" altLang="zh-CN" sz="2800" b="0" i="0" u="none" strike="noStrike" cap="none" normalizeH="0" baseline="0">
                <a:ln>
                  <a:noFill/>
                </a:ln>
                <a:solidFill>
                  <a:srgbClr val="067D17"/>
                </a:solidFill>
                <a:effectLst/>
                <a:latin typeface="+mn-ea"/>
                <a:ea typeface="+mn-ea"/>
              </a:rPr>
              <a:t>"Bye"</a:t>
            </a:r>
            <a:br>
              <a:rPr kumimoji="0" lang="zh-CN" altLang="zh-CN" sz="2800" b="0" i="0" u="none" strike="noStrike" cap="none" normalizeH="0" baseline="0">
                <a:ln>
                  <a:noFill/>
                </a:ln>
                <a:solidFill>
                  <a:srgbClr val="067D17"/>
                </a:solidFill>
                <a:effectLst/>
                <a:latin typeface="+mn-ea"/>
                <a:ea typeface="+mn-ea"/>
              </a:rPr>
            </a:br>
            <a:r>
              <a:rPr kumimoji="0" lang="zh-CN" altLang="zh-CN" sz="2800" b="0" i="0" u="none" strike="noStrike" cap="none" normalizeH="0" baseline="0">
                <a:ln>
                  <a:noFill/>
                </a:ln>
                <a:solidFill>
                  <a:srgbClr val="067D17"/>
                </a:solidFill>
                <a:effectLst/>
                <a:latin typeface="+mn-ea"/>
                <a:ea typeface="+mn-ea"/>
              </a:rPr>
              <a:t>    </a:t>
            </a:r>
            <a:r>
              <a:rPr kumimoji="0" lang="zh-CN" altLang="zh-CN" sz="2800" b="0" i="0" u="none" strike="noStrike" cap="none" normalizeH="0" baseline="0">
                <a:ln>
                  <a:noFill/>
                </a:ln>
                <a:solidFill>
                  <a:srgbClr val="080808"/>
                </a:solidFill>
                <a:effectLst/>
                <a:latin typeface="+mn-ea"/>
                <a:ea typeface="+mn-ea"/>
              </a:rPr>
              <a:t>lst=[</a:t>
            </a:r>
            <a:r>
              <a:rPr kumimoji="0" lang="zh-CN" altLang="zh-CN" sz="2800" b="0" i="0" u="none" strike="noStrike" cap="none" normalizeH="0" baseline="0">
                <a:ln>
                  <a:noFill/>
                </a:ln>
                <a:solidFill>
                  <a:srgbClr val="1750EB"/>
                </a:solidFill>
                <a:effectLst/>
                <a:latin typeface="+mn-ea"/>
                <a:ea typeface="+mn-ea"/>
              </a:rPr>
              <a:t>4</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1750EB"/>
                </a:solidFill>
                <a:effectLst/>
                <a:latin typeface="+mn-ea"/>
                <a:ea typeface="+mn-ea"/>
              </a:rPr>
              <a:t>5</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1750EB"/>
                </a:solidFill>
                <a:effectLst/>
                <a:latin typeface="+mn-ea"/>
                <a:ea typeface="+mn-ea"/>
              </a:rPr>
              <a:t>6</a:t>
            </a:r>
            <a:r>
              <a:rPr kumimoji="0" lang="zh-CN" altLang="zh-CN" sz="2800" b="0" i="0" u="none" strike="noStrike" cap="none" normalizeH="0" baseline="0">
                <a:ln>
                  <a:noFill/>
                </a:ln>
                <a:solidFill>
                  <a:srgbClr val="080808"/>
                </a:solidFill>
                <a:effectLst/>
                <a:latin typeface="+mn-ea"/>
                <a:ea typeface="+mn-ea"/>
              </a:rPr>
              <a:t>]</a:t>
            </a:r>
            <a:br>
              <a:rPr kumimoji="0" lang="zh-CN" altLang="zh-CN" sz="2800" b="0" i="0" u="none" strike="noStrike" cap="none" normalizeH="0" baseline="0">
                <a:ln>
                  <a:noFill/>
                </a:ln>
                <a:solidFill>
                  <a:srgbClr val="080808"/>
                </a:solidFill>
                <a:effectLst/>
                <a:latin typeface="+mn-ea"/>
                <a:ea typeface="+mn-ea"/>
              </a:rPr>
            </a:br>
            <a:r>
              <a:rPr kumimoji="0" lang="zh-CN" altLang="zh-CN" sz="2800" b="0" i="0" u="none" strike="noStrike" cap="none" normalizeH="0" baseline="0">
                <a:ln>
                  <a:noFill/>
                </a:ln>
                <a:solidFill>
                  <a:srgbClr val="080808"/>
                </a:solidFill>
                <a:effectLst/>
                <a:latin typeface="+mn-ea"/>
                <a:ea typeface="+mn-ea"/>
              </a:rPr>
              <a:t>    </a:t>
            </a:r>
            <a:r>
              <a:rPr kumimoji="0" lang="zh-CN" altLang="zh-CN" sz="2800" b="0" i="0" u="none" strike="noStrike" cap="none" normalizeH="0" baseline="0">
                <a:ln>
                  <a:noFill/>
                </a:ln>
                <a:solidFill>
                  <a:srgbClr val="000080"/>
                </a:solidFill>
                <a:effectLst/>
                <a:latin typeface="+mn-ea"/>
                <a:ea typeface="+mn-ea"/>
              </a:rPr>
              <a:t>print</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067D17"/>
                </a:solidFill>
                <a:effectLst/>
                <a:latin typeface="+mn-ea"/>
                <a:ea typeface="+mn-ea"/>
              </a:rPr>
              <a:t>"调用函数中："</a:t>
            </a:r>
            <a:r>
              <a:rPr kumimoji="0" lang="zh-CN" altLang="zh-CN" sz="2800" b="0" i="0" u="none" strike="noStrike" cap="none" normalizeH="0" baseline="0">
                <a:ln>
                  <a:noFill/>
                </a:ln>
                <a:solidFill>
                  <a:srgbClr val="080808"/>
                </a:solidFill>
                <a:effectLst/>
                <a:latin typeface="+mn-ea"/>
                <a:ea typeface="+mn-ea"/>
              </a:rPr>
              <a:t>,n,s,lst)</a:t>
            </a:r>
            <a:br>
              <a:rPr kumimoji="0" lang="zh-CN" altLang="zh-CN" sz="2800" b="0" i="0" u="none" strike="noStrike" cap="none" normalizeH="0" baseline="0">
                <a:ln>
                  <a:noFill/>
                </a:ln>
                <a:solidFill>
                  <a:srgbClr val="080808"/>
                </a:solidFill>
                <a:effectLst/>
                <a:latin typeface="+mn-ea"/>
                <a:ea typeface="+mn-ea"/>
              </a:rPr>
            </a:br>
            <a:br>
              <a:rPr kumimoji="0" lang="zh-CN" altLang="zh-CN" sz="2800" b="0" i="0" u="none" strike="noStrike" cap="none" normalizeH="0" baseline="0">
                <a:ln>
                  <a:noFill/>
                </a:ln>
                <a:solidFill>
                  <a:srgbClr val="080808"/>
                </a:solidFill>
                <a:effectLst/>
                <a:latin typeface="+mn-ea"/>
                <a:ea typeface="+mn-ea"/>
              </a:rPr>
            </a:br>
            <a:r>
              <a:rPr kumimoji="0" lang="zh-CN" altLang="zh-CN" sz="2800" b="0" i="0" u="none" strike="noStrike" cap="none" normalizeH="0" baseline="0">
                <a:ln>
                  <a:noFill/>
                </a:ln>
                <a:solidFill>
                  <a:srgbClr val="080808"/>
                </a:solidFill>
                <a:effectLst/>
                <a:latin typeface="+mn-ea"/>
                <a:ea typeface="+mn-ea"/>
              </a:rPr>
              <a:t>n=</a:t>
            </a:r>
            <a:r>
              <a:rPr kumimoji="0" lang="zh-CN" altLang="zh-CN" sz="2800" b="0" i="0" u="none" strike="noStrike" cap="none" normalizeH="0" baseline="0">
                <a:ln>
                  <a:noFill/>
                </a:ln>
                <a:solidFill>
                  <a:srgbClr val="1750EB"/>
                </a:solidFill>
                <a:effectLst/>
                <a:latin typeface="+mn-ea"/>
                <a:ea typeface="+mn-ea"/>
              </a:rPr>
              <a:t>6</a:t>
            </a:r>
            <a:br>
              <a:rPr kumimoji="0" lang="zh-CN" altLang="zh-CN" sz="2800" b="0" i="0" u="none" strike="noStrike" cap="none" normalizeH="0" baseline="0">
                <a:ln>
                  <a:noFill/>
                </a:ln>
                <a:solidFill>
                  <a:srgbClr val="1750EB"/>
                </a:solidFill>
                <a:effectLst/>
                <a:latin typeface="+mn-ea"/>
                <a:ea typeface="+mn-ea"/>
              </a:rPr>
            </a:br>
            <a:r>
              <a:rPr kumimoji="0" lang="zh-CN" altLang="zh-CN" sz="2800" b="0" i="0" u="none" strike="noStrike" cap="none" normalizeH="0" baseline="0">
                <a:ln>
                  <a:noFill/>
                </a:ln>
                <a:solidFill>
                  <a:srgbClr val="080808"/>
                </a:solidFill>
                <a:effectLst/>
                <a:latin typeface="+mn-ea"/>
                <a:ea typeface="+mn-ea"/>
              </a:rPr>
              <a:t>s=</a:t>
            </a:r>
            <a:r>
              <a:rPr kumimoji="0" lang="zh-CN" altLang="zh-CN" sz="2800" b="0" i="0" u="none" strike="noStrike" cap="none" normalizeH="0" baseline="0">
                <a:ln>
                  <a:noFill/>
                </a:ln>
                <a:solidFill>
                  <a:srgbClr val="067D17"/>
                </a:solidFill>
                <a:effectLst/>
                <a:latin typeface="+mn-ea"/>
                <a:ea typeface="+mn-ea"/>
              </a:rPr>
              <a:t>"Hello"</a:t>
            </a:r>
            <a:br>
              <a:rPr kumimoji="0" lang="zh-CN" altLang="zh-CN" sz="2800" b="0" i="0" u="none" strike="noStrike" cap="none" normalizeH="0" baseline="0">
                <a:ln>
                  <a:noFill/>
                </a:ln>
                <a:solidFill>
                  <a:srgbClr val="067D17"/>
                </a:solidFill>
                <a:effectLst/>
                <a:latin typeface="+mn-ea"/>
                <a:ea typeface="+mn-ea"/>
              </a:rPr>
            </a:br>
            <a:r>
              <a:rPr kumimoji="0" lang="zh-CN" altLang="zh-CN" sz="2800" b="0" i="0" u="none" strike="noStrike" cap="none" normalizeH="0" baseline="0">
                <a:ln>
                  <a:noFill/>
                </a:ln>
                <a:solidFill>
                  <a:srgbClr val="080808"/>
                </a:solidFill>
                <a:effectLst/>
                <a:latin typeface="+mn-ea"/>
                <a:ea typeface="+mn-ea"/>
              </a:rPr>
              <a:t>lst=[</a:t>
            </a:r>
            <a:r>
              <a:rPr kumimoji="0" lang="zh-CN" altLang="zh-CN" sz="2800" b="0" i="0" u="none" strike="noStrike" cap="none" normalizeH="0" baseline="0">
                <a:ln>
                  <a:noFill/>
                </a:ln>
                <a:solidFill>
                  <a:srgbClr val="1750EB"/>
                </a:solidFill>
                <a:effectLst/>
                <a:latin typeface="+mn-ea"/>
                <a:ea typeface="+mn-ea"/>
              </a:rPr>
              <a:t>1</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1750EB"/>
                </a:solidFill>
                <a:effectLst/>
                <a:latin typeface="+mn-ea"/>
                <a:ea typeface="+mn-ea"/>
              </a:rPr>
              <a:t>2</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1750EB"/>
                </a:solidFill>
                <a:effectLst/>
                <a:latin typeface="+mn-ea"/>
                <a:ea typeface="+mn-ea"/>
              </a:rPr>
              <a:t>3</a:t>
            </a:r>
            <a:r>
              <a:rPr kumimoji="0" lang="zh-CN" altLang="zh-CN" sz="2800" b="0" i="0" u="none" strike="noStrike" cap="none" normalizeH="0" baseline="0">
                <a:ln>
                  <a:noFill/>
                </a:ln>
                <a:solidFill>
                  <a:srgbClr val="080808"/>
                </a:solidFill>
                <a:effectLst/>
                <a:latin typeface="+mn-ea"/>
                <a:ea typeface="+mn-ea"/>
              </a:rPr>
              <a:t>]   </a:t>
            </a:r>
            <a:r>
              <a:rPr kumimoji="0" lang="zh-CN" altLang="zh-CN" sz="2800" b="0" i="1" u="none" strike="noStrike" cap="none" normalizeH="0" baseline="0">
                <a:ln>
                  <a:noFill/>
                </a:ln>
                <a:solidFill>
                  <a:srgbClr val="8C8C8C"/>
                </a:solidFill>
                <a:effectLst/>
                <a:latin typeface="+mn-ea"/>
                <a:ea typeface="+mn-ea"/>
              </a:rPr>
              <a:t># 列表</a:t>
            </a:r>
            <a:br>
              <a:rPr kumimoji="0" lang="zh-CN" altLang="zh-CN" sz="2800" b="0" i="1" u="none" strike="noStrike" cap="none" normalizeH="0" baseline="0">
                <a:ln>
                  <a:noFill/>
                </a:ln>
                <a:solidFill>
                  <a:srgbClr val="8C8C8C"/>
                </a:solidFill>
                <a:effectLst/>
                <a:latin typeface="+mn-ea"/>
                <a:ea typeface="+mn-ea"/>
              </a:rPr>
            </a:br>
            <a:r>
              <a:rPr kumimoji="0" lang="zh-CN" altLang="zh-CN" sz="2800" b="0" i="0" u="none" strike="noStrike" cap="none" normalizeH="0" baseline="0">
                <a:ln>
                  <a:noFill/>
                </a:ln>
                <a:solidFill>
                  <a:srgbClr val="000080"/>
                </a:solidFill>
                <a:effectLst/>
                <a:latin typeface="+mn-ea"/>
                <a:ea typeface="+mn-ea"/>
              </a:rPr>
              <a:t>print</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067D17"/>
                </a:solidFill>
                <a:effectLst/>
                <a:latin typeface="+mn-ea"/>
                <a:ea typeface="+mn-ea"/>
              </a:rPr>
              <a:t>"调用前："</a:t>
            </a:r>
            <a:r>
              <a:rPr kumimoji="0" lang="zh-CN" altLang="zh-CN" sz="2800" b="0" i="0" u="none" strike="noStrike" cap="none" normalizeH="0" baseline="0">
                <a:ln>
                  <a:noFill/>
                </a:ln>
                <a:solidFill>
                  <a:srgbClr val="080808"/>
                </a:solidFill>
                <a:effectLst/>
                <a:latin typeface="+mn-ea"/>
                <a:ea typeface="+mn-ea"/>
              </a:rPr>
              <a:t>,n,s,lst)</a:t>
            </a:r>
            <a:br>
              <a:rPr kumimoji="0" lang="zh-CN" altLang="zh-CN" sz="2800" b="0" i="0" u="none" strike="noStrike" cap="none" normalizeH="0" baseline="0">
                <a:ln>
                  <a:noFill/>
                </a:ln>
                <a:solidFill>
                  <a:srgbClr val="080808"/>
                </a:solidFill>
                <a:effectLst/>
                <a:latin typeface="+mn-ea"/>
                <a:ea typeface="+mn-ea"/>
              </a:rPr>
            </a:br>
            <a:r>
              <a:rPr kumimoji="0" lang="zh-CN" altLang="zh-CN" sz="2800" b="0" i="0" u="none" strike="noStrike" cap="none" normalizeH="0" baseline="0">
                <a:ln>
                  <a:noFill/>
                </a:ln>
                <a:solidFill>
                  <a:srgbClr val="080808"/>
                </a:solidFill>
                <a:effectLst/>
                <a:latin typeface="+mn-ea"/>
                <a:ea typeface="+mn-ea"/>
              </a:rPr>
              <a:t>change(n,s,lst)</a:t>
            </a:r>
            <a:br>
              <a:rPr kumimoji="0" lang="zh-CN" altLang="zh-CN" sz="2800" b="0" i="0" u="none" strike="noStrike" cap="none" normalizeH="0" baseline="0">
                <a:ln>
                  <a:noFill/>
                </a:ln>
                <a:solidFill>
                  <a:srgbClr val="080808"/>
                </a:solidFill>
                <a:effectLst/>
                <a:latin typeface="+mn-ea"/>
                <a:ea typeface="+mn-ea"/>
              </a:rPr>
            </a:br>
            <a:r>
              <a:rPr kumimoji="0" lang="zh-CN" altLang="zh-CN" sz="2800" b="0" i="0" u="none" strike="noStrike" cap="none" normalizeH="0" baseline="0">
                <a:ln>
                  <a:noFill/>
                </a:ln>
                <a:solidFill>
                  <a:srgbClr val="000080"/>
                </a:solidFill>
                <a:effectLst/>
                <a:latin typeface="+mn-ea"/>
                <a:ea typeface="+mn-ea"/>
              </a:rPr>
              <a:t>print</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067D17"/>
                </a:solidFill>
                <a:effectLst/>
                <a:latin typeface="+mn-ea"/>
                <a:ea typeface="+mn-ea"/>
              </a:rPr>
              <a:t>"调用后："</a:t>
            </a:r>
            <a:r>
              <a:rPr kumimoji="0" lang="zh-CN" altLang="zh-CN" sz="2800" b="0" i="0" u="none" strike="noStrike" cap="none" normalizeH="0" baseline="0">
                <a:ln>
                  <a:noFill/>
                </a:ln>
                <a:solidFill>
                  <a:srgbClr val="080808"/>
                </a:solidFill>
                <a:effectLst/>
                <a:latin typeface="+mn-ea"/>
                <a:ea typeface="+mn-ea"/>
              </a:rPr>
              <a:t>,n,s,lst)</a:t>
            </a:r>
            <a:endParaRPr kumimoji="0" lang="zh-CN" altLang="zh-CN" sz="2800" b="0" i="0" u="none" strike="noStrike" cap="none" normalizeH="0" baseline="0">
              <a:ln>
                <a:noFill/>
              </a:ln>
              <a:solidFill>
                <a:schemeClr val="tx1"/>
              </a:solidFill>
              <a:effectLst/>
              <a:latin typeface="+mn-ea"/>
              <a:ea typeface="+mn-ea"/>
            </a:endParaRPr>
          </a:p>
        </p:txBody>
      </p:sp>
      <p:pic>
        <p:nvPicPr>
          <p:cNvPr id="4" name="图片 3"/>
          <p:cNvPicPr>
            <a:picLocks noChangeAspect="1"/>
          </p:cNvPicPr>
          <p:nvPr/>
        </p:nvPicPr>
        <p:blipFill>
          <a:blip r:embed="rId3"/>
          <a:stretch>
            <a:fillRect/>
          </a:stretch>
        </p:blipFill>
        <p:spPr>
          <a:xfrm>
            <a:off x="5431971" y="4221088"/>
            <a:ext cx="3733800" cy="237626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696981" y="1161834"/>
            <a:ext cx="7750037" cy="1762342"/>
          </a:xfrm>
          <a:prstGeom prst="rect">
            <a:avLst/>
          </a:prstGeom>
          <a:noFill/>
        </p:spPr>
        <p:txBody>
          <a:bodyPr wrap="square">
            <a:spAutoFit/>
          </a:bodyPr>
          <a:lstStyle/>
          <a:p>
            <a:pPr indent="266700" algn="just">
              <a:lnSpc>
                <a:spcPct val="125000"/>
              </a:lnSpc>
              <a:spcAft>
                <a:spcPts val="1000"/>
              </a:spcAft>
            </a:pPr>
            <a:r>
              <a:rPr lang="zh-CN" altLang="zh-CN" sz="2800" b="0" i="0" dirty="0">
                <a:effectLst/>
                <a:latin typeface="+mn-ea"/>
                <a:ea typeface="+mn-ea"/>
                <a:cs typeface="宋体" panose="02010600030101010101" pitchFamily="2" charset="-122"/>
              </a:rPr>
              <a:t>参数传递过程中存在两个规则</a:t>
            </a:r>
            <a:endParaRPr lang="en-US" altLang="zh-CN" sz="2800" b="0" i="0" dirty="0">
              <a:latin typeface="+mn-ea"/>
              <a:ea typeface="+mn-ea"/>
              <a:cs typeface="Times New Roman" panose="02020603050405020304" pitchFamily="18" charset="0"/>
            </a:endParaRPr>
          </a:p>
          <a:p>
            <a:pPr indent="266700" algn="just">
              <a:lnSpc>
                <a:spcPct val="125000"/>
              </a:lnSpc>
              <a:spcAft>
                <a:spcPts val="1000"/>
              </a:spcAft>
            </a:pPr>
            <a:r>
              <a:rPr lang="zh-CN" altLang="en-US" sz="2800" b="0" i="0" dirty="0">
                <a:effectLst/>
                <a:latin typeface="+mn-ea"/>
                <a:ea typeface="+mn-ea"/>
                <a:cs typeface="宋体" panose="02010600030101010101" pitchFamily="2" charset="-122"/>
              </a:rPr>
              <a:t>（</a:t>
            </a:r>
            <a:r>
              <a:rPr lang="en-US" altLang="zh-CN" sz="2800" b="0" i="0" dirty="0">
                <a:effectLst/>
                <a:latin typeface="+mn-ea"/>
                <a:ea typeface="+mn-ea"/>
                <a:cs typeface="宋体" panose="02010600030101010101" pitchFamily="2" charset="-122"/>
              </a:rPr>
              <a:t>2</a:t>
            </a:r>
            <a:r>
              <a:rPr lang="zh-CN" altLang="en-US" sz="2800" b="0" i="0" dirty="0">
                <a:effectLst/>
                <a:latin typeface="+mn-ea"/>
                <a:ea typeface="+mn-ea"/>
                <a:cs typeface="宋体" panose="02010600030101010101" pitchFamily="2" charset="-122"/>
              </a:rPr>
              <a:t>）可以在适当位置修改可变对象（</a:t>
            </a:r>
            <a:r>
              <a:rPr lang="zh-CN" altLang="en-US" sz="2800" b="0" i="0" dirty="0">
                <a:latin typeface="+mn-ea"/>
                <a:ea typeface="+mn-ea"/>
                <a:cs typeface="宋体" panose="02010600030101010101" pitchFamily="2" charset="-122"/>
              </a:rPr>
              <a:t>列表、字典）</a:t>
            </a:r>
            <a:r>
              <a:rPr lang="zh-CN" altLang="en-US" sz="2800" b="0" i="0" dirty="0">
                <a:effectLst/>
                <a:latin typeface="+mn-ea"/>
                <a:ea typeface="+mn-ea"/>
                <a:cs typeface="宋体" panose="02010600030101010101" pitchFamily="2" charset="-122"/>
              </a:rPr>
              <a:t>。可变对象</a:t>
            </a:r>
            <a:r>
              <a:rPr lang="zh-CN" altLang="en-US" sz="2800" b="0" i="0" dirty="0">
                <a:latin typeface="+mn-ea"/>
                <a:ea typeface="+mn-ea"/>
                <a:cs typeface="宋体" panose="02010600030101010101" pitchFamily="2" charset="-122"/>
              </a:rPr>
              <a:t>的元素值的修改</a:t>
            </a:r>
            <a:r>
              <a:rPr lang="zh-CN" altLang="en-US" sz="2800" b="0" i="0" dirty="0">
                <a:effectLst/>
                <a:latin typeface="+mn-ea"/>
                <a:ea typeface="+mn-ea"/>
                <a:cs typeface="宋体" panose="02010600030101010101" pitchFamily="2" charset="-122"/>
              </a:rPr>
              <a:t>不改变其</a:t>
            </a:r>
            <a:r>
              <a:rPr lang="en-US" altLang="zh-CN" sz="2800" b="0" i="0" dirty="0">
                <a:effectLst/>
                <a:latin typeface="+mn-ea"/>
                <a:ea typeface="+mn-ea"/>
                <a:cs typeface="宋体" panose="02010600030101010101" pitchFamily="2" charset="-122"/>
              </a:rPr>
              <a:t>ID</a:t>
            </a:r>
            <a:r>
              <a:rPr lang="zh-CN" altLang="en-US" sz="2800" b="0" i="0" dirty="0">
                <a:effectLst/>
                <a:latin typeface="+mn-ea"/>
                <a:ea typeface="+mn-ea"/>
                <a:cs typeface="宋体" panose="02010600030101010101" pitchFamily="2" charset="-122"/>
              </a:rPr>
              <a:t>。</a:t>
            </a:r>
            <a:endParaRPr lang="zh-CN" altLang="zh-CN" sz="2800" b="0" i="0" dirty="0">
              <a:effectLst/>
              <a:latin typeface="+mn-ea"/>
              <a:ea typeface="+mn-ea"/>
              <a:cs typeface="Times New Roman" panose="02020603050405020304" pitchFamily="18" charset="0"/>
            </a:endParaRPr>
          </a:p>
        </p:txBody>
      </p:sp>
      <p:sp>
        <p:nvSpPr>
          <p:cNvPr id="7" name="文本框 6"/>
          <p:cNvSpPr txBox="1"/>
          <p:nvPr/>
        </p:nvSpPr>
        <p:spPr>
          <a:xfrm>
            <a:off x="947069" y="124272"/>
            <a:ext cx="735489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b="0" i="0" dirty="0">
                <a:solidFill>
                  <a:schemeClr val="tx2"/>
                </a:solidFill>
                <a:latin typeface="Tahoma" panose="020B0604030504040204" pitchFamily="34" charset="0"/>
                <a:ea typeface="隶书" panose="02010509060101010101" pitchFamily="49" charset="-122"/>
                <a:cs typeface="+mn-cs"/>
                <a:sym typeface="+mn-lt"/>
              </a:rPr>
              <a:t>5.2 </a:t>
            </a:r>
            <a:r>
              <a:rPr lang="zh-CN" altLang="en-US" sz="4400" b="0" i="0" dirty="0">
                <a:solidFill>
                  <a:schemeClr val="tx2"/>
                </a:solidFill>
                <a:latin typeface="Tahoma" panose="020B0604030504040204" pitchFamily="34" charset="0"/>
                <a:ea typeface="隶书" panose="02010509060101010101" pitchFamily="49" charset="-122"/>
                <a:cs typeface="+mn-cs"/>
                <a:sym typeface="+mn-lt"/>
              </a:rPr>
              <a:t>函数的参数传递和返回值</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47069" y="124272"/>
            <a:ext cx="735489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b="0" i="0" dirty="0">
                <a:solidFill>
                  <a:schemeClr val="tx2"/>
                </a:solidFill>
                <a:latin typeface="Tahoma" panose="020B0604030504040204" pitchFamily="34" charset="0"/>
                <a:ea typeface="隶书" panose="02010509060101010101" pitchFamily="49" charset="-122"/>
                <a:cs typeface="+mn-cs"/>
                <a:sym typeface="+mn-lt"/>
              </a:rPr>
              <a:t>5.2 </a:t>
            </a:r>
            <a:r>
              <a:rPr lang="zh-CN" altLang="en-US" sz="4400" b="0" i="0" dirty="0">
                <a:solidFill>
                  <a:schemeClr val="tx2"/>
                </a:solidFill>
                <a:latin typeface="Tahoma" panose="020B0604030504040204" pitchFamily="34" charset="0"/>
                <a:ea typeface="隶书" panose="02010509060101010101" pitchFamily="49" charset="-122"/>
                <a:cs typeface="+mn-cs"/>
                <a:sym typeface="+mn-lt"/>
              </a:rPr>
              <a:t>函数的参数传递和返回值</a:t>
            </a:r>
          </a:p>
        </p:txBody>
      </p:sp>
      <p:sp>
        <p:nvSpPr>
          <p:cNvPr id="3" name="Rectangle 2"/>
          <p:cNvSpPr>
            <a:spLocks noChangeArrowheads="1"/>
          </p:cNvSpPr>
          <p:nvPr/>
        </p:nvSpPr>
        <p:spPr bwMode="auto">
          <a:xfrm>
            <a:off x="611560" y="1340768"/>
            <a:ext cx="6468437"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a:ln>
                  <a:noFill/>
                </a:ln>
                <a:solidFill>
                  <a:srgbClr val="0033B3"/>
                </a:solidFill>
                <a:effectLst/>
                <a:latin typeface="+mn-ea"/>
                <a:ea typeface="+mn-ea"/>
              </a:rPr>
              <a:t>def </a:t>
            </a:r>
            <a:r>
              <a:rPr kumimoji="0" lang="zh-CN" altLang="zh-CN" sz="2800" b="0" i="0" u="none" strike="noStrike" cap="none" normalizeH="0" baseline="0">
                <a:ln>
                  <a:noFill/>
                </a:ln>
                <a:solidFill>
                  <a:srgbClr val="00627A"/>
                </a:solidFill>
                <a:effectLst/>
                <a:latin typeface="+mn-ea"/>
                <a:ea typeface="+mn-ea"/>
              </a:rPr>
              <a:t>change</a:t>
            </a:r>
            <a:r>
              <a:rPr kumimoji="0" lang="zh-CN" altLang="zh-CN" sz="2800" b="0" i="0" u="none" strike="noStrike" cap="none" normalizeH="0" baseline="0">
                <a:ln>
                  <a:noFill/>
                </a:ln>
                <a:solidFill>
                  <a:srgbClr val="080808"/>
                </a:solidFill>
                <a:effectLst/>
                <a:latin typeface="+mn-ea"/>
                <a:ea typeface="+mn-ea"/>
              </a:rPr>
              <a:t>(lst):</a:t>
            </a:r>
            <a:br>
              <a:rPr kumimoji="0" lang="zh-CN" altLang="zh-CN" sz="2800" b="0" i="0" u="none" strike="noStrike" cap="none" normalizeH="0" baseline="0">
                <a:ln>
                  <a:noFill/>
                </a:ln>
                <a:solidFill>
                  <a:srgbClr val="080808"/>
                </a:solidFill>
                <a:effectLst/>
                <a:latin typeface="+mn-ea"/>
                <a:ea typeface="+mn-ea"/>
              </a:rPr>
            </a:br>
            <a:r>
              <a:rPr kumimoji="0" lang="zh-CN" altLang="zh-CN" sz="2800" b="0" i="0" u="none" strike="noStrike" cap="none" normalizeH="0" baseline="0">
                <a:ln>
                  <a:noFill/>
                </a:ln>
                <a:solidFill>
                  <a:srgbClr val="080808"/>
                </a:solidFill>
                <a:effectLst/>
                <a:latin typeface="+mn-ea"/>
                <a:ea typeface="+mn-ea"/>
              </a:rPr>
              <a:t>    lst[</a:t>
            </a:r>
            <a:r>
              <a:rPr kumimoji="0" lang="zh-CN" altLang="zh-CN" sz="2800" b="0" i="0" u="none" strike="noStrike" cap="none" normalizeH="0" baseline="0">
                <a:ln>
                  <a:noFill/>
                </a:ln>
                <a:solidFill>
                  <a:srgbClr val="1750EB"/>
                </a:solidFill>
                <a:effectLst/>
                <a:latin typeface="+mn-ea"/>
                <a:ea typeface="+mn-ea"/>
              </a:rPr>
              <a:t>0</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1750EB"/>
                </a:solidFill>
                <a:effectLst/>
                <a:latin typeface="+mn-ea"/>
                <a:ea typeface="+mn-ea"/>
              </a:rPr>
              <a:t>10   </a:t>
            </a:r>
            <a:r>
              <a:rPr kumimoji="0" lang="zh-CN" altLang="zh-CN" sz="2800" b="0" i="1" u="none" strike="noStrike" cap="none" normalizeH="0" baseline="0">
                <a:ln>
                  <a:noFill/>
                </a:ln>
                <a:solidFill>
                  <a:srgbClr val="8C8C8C"/>
                </a:solidFill>
                <a:effectLst/>
                <a:latin typeface="+mn-ea"/>
                <a:ea typeface="+mn-ea"/>
              </a:rPr>
              <a:t># 修改列表第0个元素</a:t>
            </a:r>
            <a:br>
              <a:rPr kumimoji="0" lang="zh-CN" altLang="zh-CN" sz="2800" b="0" i="1" u="none" strike="noStrike" cap="none" normalizeH="0" baseline="0">
                <a:ln>
                  <a:noFill/>
                </a:ln>
                <a:solidFill>
                  <a:srgbClr val="8C8C8C"/>
                </a:solidFill>
                <a:effectLst/>
                <a:latin typeface="+mn-ea"/>
                <a:ea typeface="+mn-ea"/>
              </a:rPr>
            </a:br>
            <a:r>
              <a:rPr kumimoji="0" lang="zh-CN" altLang="zh-CN" sz="2800" b="0" i="1" u="none" strike="noStrike" cap="none" normalizeH="0" baseline="0">
                <a:ln>
                  <a:noFill/>
                </a:ln>
                <a:solidFill>
                  <a:srgbClr val="8C8C8C"/>
                </a:solidFill>
                <a:effectLst/>
                <a:latin typeface="+mn-ea"/>
                <a:ea typeface="+mn-ea"/>
              </a:rPr>
              <a:t>    </a:t>
            </a:r>
            <a:r>
              <a:rPr kumimoji="0" lang="zh-CN" altLang="zh-CN" sz="2800" b="0" i="0" u="none" strike="noStrike" cap="none" normalizeH="0" baseline="0">
                <a:ln>
                  <a:noFill/>
                </a:ln>
                <a:solidFill>
                  <a:srgbClr val="000080"/>
                </a:solidFill>
                <a:effectLst/>
                <a:latin typeface="+mn-ea"/>
                <a:ea typeface="+mn-ea"/>
              </a:rPr>
              <a:t>print</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067D17"/>
                </a:solidFill>
                <a:effectLst/>
                <a:latin typeface="+mn-ea"/>
                <a:ea typeface="+mn-ea"/>
              </a:rPr>
              <a:t>f'调用函数中：lst=</a:t>
            </a:r>
            <a:r>
              <a:rPr kumimoji="0" lang="zh-CN" altLang="zh-CN" sz="2800" b="0" i="0" u="none" strike="noStrike" cap="none" normalizeH="0" baseline="0">
                <a:ln>
                  <a:noFill/>
                </a:ln>
                <a:solidFill>
                  <a:srgbClr val="0037A6"/>
                </a:solidFill>
                <a:effectLst/>
                <a:latin typeface="+mn-ea"/>
                <a:ea typeface="+mn-ea"/>
              </a:rPr>
              <a:t>{</a:t>
            </a:r>
            <a:r>
              <a:rPr kumimoji="0" lang="zh-CN" altLang="zh-CN" sz="2800" b="0" i="0" u="none" strike="noStrike" cap="none" normalizeH="0" baseline="0">
                <a:ln>
                  <a:noFill/>
                </a:ln>
                <a:solidFill>
                  <a:srgbClr val="080808"/>
                </a:solidFill>
                <a:effectLst/>
                <a:latin typeface="+mn-ea"/>
                <a:ea typeface="+mn-ea"/>
              </a:rPr>
              <a:t>lst</a:t>
            </a:r>
            <a:r>
              <a:rPr kumimoji="0" lang="zh-CN" altLang="zh-CN" sz="2800" b="0" i="0" u="none" strike="noStrike" cap="none" normalizeH="0" baseline="0">
                <a:ln>
                  <a:noFill/>
                </a:ln>
                <a:solidFill>
                  <a:srgbClr val="0037A6"/>
                </a:solidFill>
                <a:effectLst/>
                <a:latin typeface="+mn-ea"/>
                <a:ea typeface="+mn-ea"/>
              </a:rPr>
              <a:t>}</a:t>
            </a:r>
            <a:r>
              <a:rPr kumimoji="0" lang="zh-CN" altLang="zh-CN" sz="2800" b="0" i="0" u="none" strike="noStrike" cap="none" normalizeH="0" baseline="0">
                <a:ln>
                  <a:noFill/>
                </a:ln>
                <a:solidFill>
                  <a:srgbClr val="067D17"/>
                </a:solidFill>
                <a:effectLst/>
                <a:latin typeface="+mn-ea"/>
                <a:ea typeface="+mn-ea"/>
              </a:rPr>
              <a:t>'</a:t>
            </a:r>
            <a:r>
              <a:rPr kumimoji="0" lang="zh-CN" altLang="zh-CN" sz="2800" b="0" i="0" u="none" strike="noStrike" cap="none" normalizeH="0" baseline="0">
                <a:ln>
                  <a:noFill/>
                </a:ln>
                <a:solidFill>
                  <a:srgbClr val="080808"/>
                </a:solidFill>
                <a:effectLst/>
                <a:latin typeface="+mn-ea"/>
                <a:ea typeface="+mn-ea"/>
              </a:rPr>
              <a:t>)</a:t>
            </a:r>
            <a:br>
              <a:rPr kumimoji="0" lang="zh-CN" altLang="zh-CN" sz="2800" b="0" i="0" u="none" strike="noStrike" cap="none" normalizeH="0" baseline="0">
                <a:ln>
                  <a:noFill/>
                </a:ln>
                <a:solidFill>
                  <a:srgbClr val="080808"/>
                </a:solidFill>
                <a:effectLst/>
                <a:latin typeface="+mn-ea"/>
                <a:ea typeface="+mn-ea"/>
              </a:rPr>
            </a:br>
            <a:br>
              <a:rPr kumimoji="0" lang="zh-CN" altLang="zh-CN" sz="2800" b="0" i="0" u="none" strike="noStrike" cap="none" normalizeH="0" baseline="0">
                <a:ln>
                  <a:noFill/>
                </a:ln>
                <a:solidFill>
                  <a:srgbClr val="080808"/>
                </a:solidFill>
                <a:effectLst/>
                <a:latin typeface="+mn-ea"/>
                <a:ea typeface="+mn-ea"/>
              </a:rPr>
            </a:br>
            <a:r>
              <a:rPr kumimoji="0" lang="zh-CN" altLang="zh-CN" sz="2800" b="0" i="0" u="none" strike="noStrike" cap="none" normalizeH="0" baseline="0">
                <a:ln>
                  <a:noFill/>
                </a:ln>
                <a:solidFill>
                  <a:srgbClr val="080808"/>
                </a:solidFill>
                <a:effectLst/>
                <a:latin typeface="+mn-ea"/>
                <a:ea typeface="+mn-ea"/>
              </a:rPr>
              <a:t>lst=[</a:t>
            </a:r>
            <a:r>
              <a:rPr kumimoji="0" lang="zh-CN" altLang="zh-CN" sz="2800" b="0" i="0" u="none" strike="noStrike" cap="none" normalizeH="0" baseline="0">
                <a:ln>
                  <a:noFill/>
                </a:ln>
                <a:solidFill>
                  <a:srgbClr val="1750EB"/>
                </a:solidFill>
                <a:effectLst/>
                <a:latin typeface="+mn-ea"/>
                <a:ea typeface="+mn-ea"/>
              </a:rPr>
              <a:t>1</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1750EB"/>
                </a:solidFill>
                <a:effectLst/>
                <a:latin typeface="+mn-ea"/>
                <a:ea typeface="+mn-ea"/>
              </a:rPr>
              <a:t>2</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1750EB"/>
                </a:solidFill>
                <a:effectLst/>
                <a:latin typeface="+mn-ea"/>
                <a:ea typeface="+mn-ea"/>
              </a:rPr>
              <a:t>3</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1750EB"/>
                </a:solidFill>
                <a:effectLst/>
                <a:latin typeface="+mn-ea"/>
                <a:ea typeface="+mn-ea"/>
              </a:rPr>
              <a:t>4</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1750EB"/>
                </a:solidFill>
                <a:effectLst/>
                <a:latin typeface="+mn-ea"/>
                <a:ea typeface="+mn-ea"/>
              </a:rPr>
              <a:t>5</a:t>
            </a:r>
            <a:r>
              <a:rPr kumimoji="0" lang="zh-CN" altLang="zh-CN" sz="2800" b="0" i="0" u="none" strike="noStrike" cap="none" normalizeH="0" baseline="0">
                <a:ln>
                  <a:noFill/>
                </a:ln>
                <a:solidFill>
                  <a:srgbClr val="080808"/>
                </a:solidFill>
                <a:effectLst/>
                <a:latin typeface="+mn-ea"/>
                <a:ea typeface="+mn-ea"/>
              </a:rPr>
              <a:t>]</a:t>
            </a:r>
            <a:br>
              <a:rPr kumimoji="0" lang="zh-CN" altLang="zh-CN" sz="2800" b="0" i="0" u="none" strike="noStrike" cap="none" normalizeH="0" baseline="0">
                <a:ln>
                  <a:noFill/>
                </a:ln>
                <a:solidFill>
                  <a:srgbClr val="080808"/>
                </a:solidFill>
                <a:effectLst/>
                <a:latin typeface="+mn-ea"/>
                <a:ea typeface="+mn-ea"/>
              </a:rPr>
            </a:br>
            <a:r>
              <a:rPr kumimoji="0" lang="zh-CN" altLang="zh-CN" sz="2800" b="0" i="0" u="none" strike="noStrike" cap="none" normalizeH="0" baseline="0">
                <a:ln>
                  <a:noFill/>
                </a:ln>
                <a:solidFill>
                  <a:srgbClr val="000080"/>
                </a:solidFill>
                <a:effectLst/>
                <a:latin typeface="+mn-ea"/>
                <a:ea typeface="+mn-ea"/>
              </a:rPr>
              <a:t>print</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067D17"/>
                </a:solidFill>
                <a:effectLst/>
                <a:latin typeface="+mn-ea"/>
                <a:ea typeface="+mn-ea"/>
              </a:rPr>
              <a:t>f'调用前：lst=</a:t>
            </a:r>
            <a:r>
              <a:rPr kumimoji="0" lang="zh-CN" altLang="zh-CN" sz="2800" b="0" i="0" u="none" strike="noStrike" cap="none" normalizeH="0" baseline="0">
                <a:ln>
                  <a:noFill/>
                </a:ln>
                <a:solidFill>
                  <a:srgbClr val="0037A6"/>
                </a:solidFill>
                <a:effectLst/>
                <a:latin typeface="+mn-ea"/>
                <a:ea typeface="+mn-ea"/>
              </a:rPr>
              <a:t>{</a:t>
            </a:r>
            <a:r>
              <a:rPr kumimoji="0" lang="zh-CN" altLang="zh-CN" sz="2800" b="0" i="0" u="none" strike="noStrike" cap="none" normalizeH="0" baseline="0">
                <a:ln>
                  <a:noFill/>
                </a:ln>
                <a:solidFill>
                  <a:srgbClr val="080808"/>
                </a:solidFill>
                <a:effectLst/>
                <a:latin typeface="+mn-ea"/>
                <a:ea typeface="+mn-ea"/>
              </a:rPr>
              <a:t>lst</a:t>
            </a:r>
            <a:r>
              <a:rPr kumimoji="0" lang="zh-CN" altLang="zh-CN" sz="2800" b="0" i="0" u="none" strike="noStrike" cap="none" normalizeH="0" baseline="0">
                <a:ln>
                  <a:noFill/>
                </a:ln>
                <a:solidFill>
                  <a:srgbClr val="0037A6"/>
                </a:solidFill>
                <a:effectLst/>
                <a:latin typeface="+mn-ea"/>
                <a:ea typeface="+mn-ea"/>
              </a:rPr>
              <a:t>}</a:t>
            </a:r>
            <a:r>
              <a:rPr kumimoji="0" lang="zh-CN" altLang="zh-CN" sz="2800" b="0" i="0" u="none" strike="noStrike" cap="none" normalizeH="0" baseline="0">
                <a:ln>
                  <a:noFill/>
                </a:ln>
                <a:solidFill>
                  <a:srgbClr val="067D17"/>
                </a:solidFill>
                <a:effectLst/>
                <a:latin typeface="+mn-ea"/>
                <a:ea typeface="+mn-ea"/>
              </a:rPr>
              <a:t>'</a:t>
            </a:r>
            <a:r>
              <a:rPr kumimoji="0" lang="zh-CN" altLang="zh-CN" sz="2800" b="0" i="0" u="none" strike="noStrike" cap="none" normalizeH="0" baseline="0">
                <a:ln>
                  <a:noFill/>
                </a:ln>
                <a:solidFill>
                  <a:srgbClr val="080808"/>
                </a:solidFill>
                <a:effectLst/>
                <a:latin typeface="+mn-ea"/>
                <a:ea typeface="+mn-ea"/>
              </a:rPr>
              <a:t>)</a:t>
            </a:r>
            <a:br>
              <a:rPr kumimoji="0" lang="zh-CN" altLang="zh-CN" sz="2800" b="0" i="0" u="none" strike="noStrike" cap="none" normalizeH="0" baseline="0">
                <a:ln>
                  <a:noFill/>
                </a:ln>
                <a:solidFill>
                  <a:srgbClr val="080808"/>
                </a:solidFill>
                <a:effectLst/>
                <a:latin typeface="+mn-ea"/>
                <a:ea typeface="+mn-ea"/>
              </a:rPr>
            </a:br>
            <a:r>
              <a:rPr kumimoji="0" lang="zh-CN" altLang="zh-CN" sz="2800" b="0" i="0" u="none" strike="noStrike" cap="none" normalizeH="0" baseline="0">
                <a:ln>
                  <a:noFill/>
                </a:ln>
                <a:solidFill>
                  <a:srgbClr val="080808"/>
                </a:solidFill>
                <a:effectLst/>
                <a:latin typeface="+mn-ea"/>
                <a:ea typeface="+mn-ea"/>
              </a:rPr>
              <a:t>change(lst)</a:t>
            </a:r>
            <a:br>
              <a:rPr kumimoji="0" lang="zh-CN" altLang="zh-CN" sz="2800" b="0" i="0" u="none" strike="noStrike" cap="none" normalizeH="0" baseline="0">
                <a:ln>
                  <a:noFill/>
                </a:ln>
                <a:solidFill>
                  <a:srgbClr val="080808"/>
                </a:solidFill>
                <a:effectLst/>
                <a:latin typeface="+mn-ea"/>
                <a:ea typeface="+mn-ea"/>
              </a:rPr>
            </a:br>
            <a:r>
              <a:rPr kumimoji="0" lang="zh-CN" altLang="zh-CN" sz="2800" b="0" i="0" u="none" strike="noStrike" cap="none" normalizeH="0" baseline="0">
                <a:ln>
                  <a:noFill/>
                </a:ln>
                <a:solidFill>
                  <a:srgbClr val="000080"/>
                </a:solidFill>
                <a:effectLst/>
                <a:latin typeface="+mn-ea"/>
                <a:ea typeface="+mn-ea"/>
              </a:rPr>
              <a:t>print</a:t>
            </a:r>
            <a:r>
              <a:rPr kumimoji="0" lang="zh-CN" altLang="zh-CN" sz="2800" b="0" i="0" u="none" strike="noStrike" cap="none" normalizeH="0" baseline="0">
                <a:ln>
                  <a:noFill/>
                </a:ln>
                <a:solidFill>
                  <a:srgbClr val="080808"/>
                </a:solidFill>
                <a:effectLst/>
                <a:latin typeface="+mn-ea"/>
                <a:ea typeface="+mn-ea"/>
              </a:rPr>
              <a:t>(</a:t>
            </a:r>
            <a:r>
              <a:rPr kumimoji="0" lang="zh-CN" altLang="zh-CN" sz="2800" b="0" i="0" u="none" strike="noStrike" cap="none" normalizeH="0" baseline="0">
                <a:ln>
                  <a:noFill/>
                </a:ln>
                <a:solidFill>
                  <a:srgbClr val="067D17"/>
                </a:solidFill>
                <a:effectLst/>
                <a:latin typeface="+mn-ea"/>
                <a:ea typeface="+mn-ea"/>
              </a:rPr>
              <a:t>f'调用后：lst=</a:t>
            </a:r>
            <a:r>
              <a:rPr kumimoji="0" lang="zh-CN" altLang="zh-CN" sz="2800" b="0" i="0" u="none" strike="noStrike" cap="none" normalizeH="0" baseline="0">
                <a:ln>
                  <a:noFill/>
                </a:ln>
                <a:solidFill>
                  <a:srgbClr val="0037A6"/>
                </a:solidFill>
                <a:effectLst/>
                <a:latin typeface="+mn-ea"/>
                <a:ea typeface="+mn-ea"/>
              </a:rPr>
              <a:t>{</a:t>
            </a:r>
            <a:r>
              <a:rPr kumimoji="0" lang="zh-CN" altLang="zh-CN" sz="2800" b="0" i="0" u="none" strike="noStrike" cap="none" normalizeH="0" baseline="0">
                <a:ln>
                  <a:noFill/>
                </a:ln>
                <a:solidFill>
                  <a:srgbClr val="080808"/>
                </a:solidFill>
                <a:effectLst/>
                <a:latin typeface="+mn-ea"/>
                <a:ea typeface="+mn-ea"/>
              </a:rPr>
              <a:t>lst</a:t>
            </a:r>
            <a:r>
              <a:rPr kumimoji="0" lang="zh-CN" altLang="zh-CN" sz="2800" b="0" i="0" u="none" strike="noStrike" cap="none" normalizeH="0" baseline="0">
                <a:ln>
                  <a:noFill/>
                </a:ln>
                <a:solidFill>
                  <a:srgbClr val="0037A6"/>
                </a:solidFill>
                <a:effectLst/>
                <a:latin typeface="+mn-ea"/>
                <a:ea typeface="+mn-ea"/>
              </a:rPr>
              <a:t>}</a:t>
            </a:r>
            <a:r>
              <a:rPr kumimoji="0" lang="zh-CN" altLang="zh-CN" sz="2800" b="0" i="0" u="none" strike="noStrike" cap="none" normalizeH="0" baseline="0">
                <a:ln>
                  <a:noFill/>
                </a:ln>
                <a:solidFill>
                  <a:srgbClr val="067D17"/>
                </a:solidFill>
                <a:effectLst/>
                <a:latin typeface="+mn-ea"/>
                <a:ea typeface="+mn-ea"/>
              </a:rPr>
              <a:t>'</a:t>
            </a:r>
            <a:r>
              <a:rPr kumimoji="0" lang="zh-CN" altLang="zh-CN" sz="2800" b="0" i="0" u="none" strike="noStrike" cap="none" normalizeH="0" baseline="0">
                <a:ln>
                  <a:noFill/>
                </a:ln>
                <a:solidFill>
                  <a:srgbClr val="080808"/>
                </a:solidFill>
                <a:effectLst/>
                <a:latin typeface="+mn-ea"/>
                <a:ea typeface="+mn-ea"/>
              </a:rPr>
              <a:t>)</a:t>
            </a:r>
            <a:endParaRPr kumimoji="0" lang="zh-CN" altLang="zh-CN" sz="2800" b="0" i="0" u="none" strike="noStrike" cap="none" normalizeH="0" baseline="0">
              <a:ln>
                <a:noFill/>
              </a:ln>
              <a:solidFill>
                <a:schemeClr val="tx1"/>
              </a:solidFill>
              <a:effectLst/>
              <a:latin typeface="+mn-ea"/>
              <a:ea typeface="+mn-ea"/>
            </a:endParaRPr>
          </a:p>
        </p:txBody>
      </p:sp>
      <p:pic>
        <p:nvPicPr>
          <p:cNvPr id="5" name="图片 4"/>
          <p:cNvPicPr>
            <a:picLocks noChangeAspect="1"/>
          </p:cNvPicPr>
          <p:nvPr/>
        </p:nvPicPr>
        <p:blipFill>
          <a:blip r:embed="rId3"/>
          <a:stretch>
            <a:fillRect/>
          </a:stretch>
        </p:blipFill>
        <p:spPr>
          <a:xfrm>
            <a:off x="5492016" y="4625118"/>
            <a:ext cx="3667125" cy="2232882"/>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0648"/>
            <a:ext cx="8001000" cy="676275"/>
          </a:xfrm>
        </p:spPr>
        <p:txBody>
          <a:bodyPr>
            <a:normAutofit fontScale="90000"/>
          </a:bodyPr>
          <a:lstStyle/>
          <a:p>
            <a:pPr algn="ctr"/>
            <a:r>
              <a:rPr lang="zh-CN" altLang="zh-CN" sz="4400" kern="1200" dirty="0">
                <a:latin typeface="Tahoma" panose="020B0604030504040204" pitchFamily="34" charset="0"/>
                <a:ea typeface="隶书" panose="02010509060101010101" pitchFamily="49" charset="-122"/>
                <a:cs typeface="+mn-cs"/>
              </a:rPr>
              <a:t>函数形参值改变</a:t>
            </a:r>
            <a:r>
              <a:rPr lang="zh-CN" altLang="en-US" sz="4400" kern="1200" dirty="0">
                <a:latin typeface="Tahoma" panose="020B0604030504040204" pitchFamily="34" charset="0"/>
                <a:ea typeface="隶书" panose="02010509060101010101" pitchFamily="49" charset="-122"/>
                <a:cs typeface="+mn-cs"/>
              </a:rPr>
              <a:t>对</a:t>
            </a:r>
            <a:r>
              <a:rPr lang="zh-CN" altLang="zh-CN" sz="4400" kern="1200" dirty="0">
                <a:latin typeface="Tahoma" panose="020B0604030504040204" pitchFamily="34" charset="0"/>
                <a:ea typeface="隶书" panose="02010509060101010101" pitchFamily="49" charset="-122"/>
                <a:cs typeface="+mn-cs"/>
              </a:rPr>
              <a:t>实参</a:t>
            </a:r>
            <a:r>
              <a:rPr lang="zh-CN" altLang="en-US" sz="4400" kern="1200" dirty="0">
                <a:latin typeface="Tahoma" panose="020B0604030504040204" pitchFamily="34" charset="0"/>
                <a:ea typeface="隶书" panose="02010509060101010101" pitchFamily="49" charset="-122"/>
                <a:cs typeface="+mn-cs"/>
              </a:rPr>
              <a:t>的影响</a:t>
            </a:r>
            <a:endParaRPr lang="zh-CN" altLang="zh-CN" sz="4400" kern="1200" dirty="0">
              <a:latin typeface="Tahoma" panose="020B0604030504040204" pitchFamily="34" charset="0"/>
              <a:ea typeface="隶书" panose="02010509060101010101" pitchFamily="49" charset="-122"/>
              <a:cs typeface="+mn-cs"/>
            </a:endParaRPr>
          </a:p>
        </p:txBody>
      </p:sp>
      <p:sp>
        <p:nvSpPr>
          <p:cNvPr id="3" name="内容占位符 2"/>
          <p:cNvSpPr>
            <a:spLocks noGrp="1"/>
          </p:cNvSpPr>
          <p:nvPr>
            <p:ph idx="1"/>
          </p:nvPr>
        </p:nvSpPr>
        <p:spPr>
          <a:xfrm>
            <a:off x="566738" y="1341438"/>
            <a:ext cx="8348662" cy="2663625"/>
          </a:xfrm>
        </p:spPr>
        <p:txBody>
          <a:bodyPr>
            <a:normAutofit/>
          </a:bodyPr>
          <a:lstStyle/>
          <a:p>
            <a:r>
              <a:rPr lang="en-US" altLang="zh-CN" dirty="0">
                <a:latin typeface="+mn-ea"/>
              </a:rPr>
              <a:t>Python</a:t>
            </a:r>
            <a:r>
              <a:rPr lang="zh-CN" altLang="en-US" dirty="0">
                <a:latin typeface="+mn-ea"/>
              </a:rPr>
              <a:t>中变量保存的是对象的引用。</a:t>
            </a:r>
            <a:endParaRPr lang="en-US" altLang="zh-CN" dirty="0">
              <a:latin typeface="+mn-ea"/>
            </a:endParaRPr>
          </a:p>
          <a:p>
            <a:r>
              <a:rPr lang="zh-CN" altLang="zh-CN" dirty="0">
                <a:solidFill>
                  <a:srgbClr val="FF0000"/>
                </a:solidFill>
                <a:latin typeface="+mn-ea"/>
              </a:rPr>
              <a:t>实参</a:t>
            </a:r>
            <a:r>
              <a:rPr lang="zh-CN" altLang="zh-CN" dirty="0">
                <a:latin typeface="+mn-ea"/>
              </a:rPr>
              <a:t>是</a:t>
            </a:r>
            <a:r>
              <a:rPr lang="zh-CN" altLang="zh-CN" dirty="0">
                <a:solidFill>
                  <a:srgbClr val="FF0000"/>
                </a:solidFill>
                <a:latin typeface="+mn-ea"/>
              </a:rPr>
              <a:t>不可变对象</a:t>
            </a:r>
            <a:r>
              <a:rPr lang="zh-CN" altLang="zh-CN" dirty="0">
                <a:latin typeface="+mn-ea"/>
              </a:rPr>
              <a:t>，形参值改变</a:t>
            </a:r>
            <a:r>
              <a:rPr lang="zh-CN" altLang="zh-CN" dirty="0">
                <a:solidFill>
                  <a:srgbClr val="FF0000"/>
                </a:solidFill>
                <a:latin typeface="+mn-ea"/>
              </a:rPr>
              <a:t>不影响实参</a:t>
            </a:r>
            <a:endParaRPr lang="zh-CN" altLang="zh-CN" dirty="0">
              <a:latin typeface="+mn-ea"/>
            </a:endParaRPr>
          </a:p>
          <a:p>
            <a:r>
              <a:rPr lang="zh-CN" altLang="zh-CN" dirty="0">
                <a:solidFill>
                  <a:srgbClr val="FF0000"/>
                </a:solidFill>
                <a:latin typeface="+mn-ea"/>
              </a:rPr>
              <a:t>实参</a:t>
            </a:r>
            <a:r>
              <a:rPr lang="zh-CN" altLang="zh-CN" dirty="0">
                <a:latin typeface="+mn-ea"/>
              </a:rPr>
              <a:t>是</a:t>
            </a:r>
            <a:r>
              <a:rPr lang="zh-CN" altLang="zh-CN" dirty="0">
                <a:solidFill>
                  <a:srgbClr val="FF0000"/>
                </a:solidFill>
                <a:latin typeface="+mn-ea"/>
              </a:rPr>
              <a:t>可变对象</a:t>
            </a:r>
            <a:r>
              <a:rPr lang="zh-CN" altLang="zh-CN" dirty="0">
                <a:latin typeface="+mn-ea"/>
              </a:rPr>
              <a:t>，形参值改变</a:t>
            </a:r>
            <a:r>
              <a:rPr lang="zh-CN" altLang="zh-CN" dirty="0">
                <a:solidFill>
                  <a:srgbClr val="FF0000"/>
                </a:solidFill>
                <a:latin typeface="+mn-ea"/>
              </a:rPr>
              <a:t>可能</a:t>
            </a:r>
            <a:r>
              <a:rPr lang="zh-CN" altLang="zh-CN" dirty="0">
                <a:latin typeface="+mn-ea"/>
              </a:rPr>
              <a:t>会影响实参</a:t>
            </a:r>
            <a:endParaRPr lang="en-US" altLang="zh-CN" dirty="0">
              <a:latin typeface="+mn-ea"/>
            </a:endParaRPr>
          </a:p>
          <a:p>
            <a:endParaRPr lang="zh-CN" altLang="en-US" dirty="0"/>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34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933" y="-99392"/>
            <a:ext cx="7467600" cy="1143000"/>
          </a:xfrm>
        </p:spPr>
        <p:txBody>
          <a:bodyPr/>
          <a:lstStyle/>
          <a:p>
            <a:pPr algn="ctr"/>
            <a:r>
              <a:rPr lang="zh-CN" altLang="zh-CN" sz="4400" kern="1200" dirty="0">
                <a:latin typeface="Tahoma" panose="020B0604030504040204" pitchFamily="34" charset="0"/>
                <a:ea typeface="隶书" panose="02010509060101010101" pitchFamily="49" charset="-122"/>
                <a:cs typeface="+mn-cs"/>
              </a:rPr>
              <a:t>函数参数</a:t>
            </a:r>
          </a:p>
        </p:txBody>
      </p:sp>
      <p:sp>
        <p:nvSpPr>
          <p:cNvPr id="3" name="内容占位符 2"/>
          <p:cNvSpPr>
            <a:spLocks noGrp="1"/>
          </p:cNvSpPr>
          <p:nvPr>
            <p:ph idx="1"/>
          </p:nvPr>
        </p:nvSpPr>
        <p:spPr>
          <a:xfrm>
            <a:off x="611560" y="1340769"/>
            <a:ext cx="8424936" cy="3600400"/>
          </a:xfrm>
        </p:spPr>
        <p:txBody>
          <a:bodyPr/>
          <a:lstStyle/>
          <a:p>
            <a:r>
              <a:rPr lang="zh-CN" altLang="en-US" dirty="0">
                <a:latin typeface="+mn-ea"/>
              </a:rPr>
              <a:t>函数的参数</a:t>
            </a:r>
            <a:r>
              <a:rPr lang="zh-CN" altLang="zh-CN" dirty="0">
                <a:latin typeface="+mn-ea"/>
              </a:rPr>
              <a:t>在函数定义的圆括号内指定，用逗号分割</a:t>
            </a:r>
            <a:endParaRPr lang="en-US" altLang="zh-CN" dirty="0">
              <a:latin typeface="+mn-ea"/>
            </a:endParaRPr>
          </a:p>
          <a:p>
            <a:r>
              <a:rPr lang="zh-CN" altLang="en-US" dirty="0">
                <a:latin typeface="+mn-ea"/>
              </a:rPr>
              <a:t>函数体内使用函数参数同</a:t>
            </a:r>
            <a:r>
              <a:rPr lang="zh-CN" altLang="zh-CN" dirty="0">
                <a:latin typeface="+mn-ea"/>
              </a:rPr>
              <a:t>变量一样</a:t>
            </a:r>
            <a:endParaRPr lang="en-US" altLang="zh-CN" dirty="0">
              <a:latin typeface="+mn-ea"/>
            </a:endParaRPr>
          </a:p>
          <a:p>
            <a:r>
              <a:rPr lang="zh-CN" altLang="zh-CN" dirty="0">
                <a:latin typeface="+mn-ea"/>
              </a:rPr>
              <a:t>它们的值调用函数时</a:t>
            </a:r>
            <a:r>
              <a:rPr lang="zh-CN" altLang="en-US" dirty="0">
                <a:latin typeface="+mn-ea"/>
              </a:rPr>
              <a:t>传递，</a:t>
            </a:r>
            <a:r>
              <a:rPr lang="zh-CN" altLang="zh-CN" dirty="0">
                <a:latin typeface="+mn-ea"/>
              </a:rPr>
              <a:t>而非在函数</a:t>
            </a:r>
            <a:r>
              <a:rPr lang="zh-CN" altLang="en-US" dirty="0">
                <a:latin typeface="+mn-ea"/>
              </a:rPr>
              <a:t>体</a:t>
            </a:r>
            <a:r>
              <a:rPr lang="zh-CN" altLang="zh-CN" dirty="0">
                <a:latin typeface="+mn-ea"/>
              </a:rPr>
              <a:t>内赋值</a:t>
            </a:r>
            <a:endParaRPr lang="en-US" altLang="zh-CN" dirty="0">
              <a:latin typeface="+mn-ea"/>
            </a:endParaRPr>
          </a:p>
          <a:p>
            <a:r>
              <a:rPr lang="zh-CN" altLang="en-US" dirty="0">
                <a:latin typeface="+mn-ea"/>
              </a:rPr>
              <a:t>定义函数时，参数表中的参数称为形参。</a:t>
            </a:r>
            <a:endParaRPr lang="en-US" altLang="zh-CN" dirty="0">
              <a:latin typeface="+mn-ea"/>
            </a:endParaRPr>
          </a:p>
          <a:p>
            <a:r>
              <a:rPr lang="zh-CN" altLang="en-US" dirty="0">
                <a:latin typeface="+mn-ea"/>
              </a:rPr>
              <a:t>调用函数时，参数表中的参数称为实参。</a:t>
            </a:r>
            <a:endParaRPr lang="en-US" altLang="zh-CN" dirty="0">
              <a:latin typeface="+mn-ea"/>
            </a:endParaRPr>
          </a:p>
          <a:p>
            <a:endParaRPr lang="en-US" altLang="zh-CN" dirty="0">
              <a:latin typeface="+mn-ea"/>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35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23728" y="51898"/>
            <a:ext cx="5266928" cy="930930"/>
          </a:xfrm>
        </p:spPr>
        <p:txBody>
          <a:bodyPr/>
          <a:lstStyle/>
          <a:p>
            <a:pPr algn="ctr"/>
            <a:r>
              <a:rPr lang="zh-CN" altLang="zh-CN" sz="4400" kern="1200" dirty="0">
                <a:latin typeface="Tahoma" panose="020B0604030504040204" pitchFamily="34" charset="0"/>
                <a:ea typeface="隶书" panose="02010509060101010101" pitchFamily="49" charset="-122"/>
                <a:cs typeface="+mn-cs"/>
              </a:rPr>
              <a:t>参数类型</a:t>
            </a:r>
            <a:endParaRPr lang="zh-CN" altLang="en-US" sz="4400" kern="1200" dirty="0">
              <a:latin typeface="Tahoma" panose="020B0604030504040204" pitchFamily="34" charset="0"/>
              <a:ea typeface="隶书" panose="02010509060101010101" pitchFamily="49" charset="-122"/>
              <a:cs typeface="+mn-cs"/>
            </a:endParaRPr>
          </a:p>
        </p:txBody>
      </p:sp>
      <p:sp>
        <p:nvSpPr>
          <p:cNvPr id="3" name="内容占位符 2"/>
          <p:cNvSpPr>
            <a:spLocks noGrp="1"/>
          </p:cNvSpPr>
          <p:nvPr>
            <p:ph idx="1"/>
          </p:nvPr>
        </p:nvSpPr>
        <p:spPr>
          <a:xfrm>
            <a:off x="107504" y="1555816"/>
            <a:ext cx="8568952" cy="4866248"/>
          </a:xfrm>
        </p:spPr>
        <p:txBody>
          <a:bodyPr>
            <a:normAutofit/>
          </a:bodyPr>
          <a:lstStyle/>
          <a:p>
            <a:endParaRPr lang="en-US" altLang="zh-CN" dirty="0"/>
          </a:p>
          <a:p>
            <a:endParaRPr lang="en-US" altLang="zh-CN" dirty="0"/>
          </a:p>
          <a:p>
            <a:endParaRPr lang="zh-CN" altLang="en-US" dirty="0"/>
          </a:p>
        </p:txBody>
      </p:sp>
      <p:sp>
        <p:nvSpPr>
          <p:cNvPr id="6" name="灯片编号占位符 5"/>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36</a:t>
            </a:fld>
            <a:endParaRPr lang="en-US" altLang="zh-CN"/>
          </a:p>
        </p:txBody>
      </p:sp>
      <p:sp>
        <p:nvSpPr>
          <p:cNvPr id="7" name="Rectangle 1"/>
          <p:cNvSpPr>
            <a:spLocks noChangeArrowheads="1"/>
          </p:cNvSpPr>
          <p:nvPr/>
        </p:nvSpPr>
        <p:spPr bwMode="auto">
          <a:xfrm>
            <a:off x="-1536729" y="3022600"/>
            <a:ext cx="1924862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8" name="内容占位符 2"/>
          <p:cNvSpPr txBox="1"/>
          <p:nvPr/>
        </p:nvSpPr>
        <p:spPr bwMode="auto">
          <a:xfrm>
            <a:off x="611560" y="1340769"/>
            <a:ext cx="7920880" cy="244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880"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605"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4180"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4230" indent="-398780"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4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6pPr>
            <a:lvl7pPr marL="30086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7pPr>
            <a:lvl8pPr marL="34658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8pPr>
            <a:lvl9pPr marL="39230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9pPr>
          </a:lstStyle>
          <a:p>
            <a:r>
              <a:rPr lang="zh-CN" altLang="en-US" b="0" i="0" kern="0" dirty="0">
                <a:latin typeface="+mn-ea"/>
              </a:rPr>
              <a:t>位置参数</a:t>
            </a:r>
            <a:endParaRPr lang="en-US" altLang="zh-CN" b="0" i="0" kern="0" dirty="0">
              <a:latin typeface="+mn-ea"/>
            </a:endParaRPr>
          </a:p>
          <a:p>
            <a:r>
              <a:rPr lang="zh-CN" altLang="en-US" b="0" i="0" kern="0" dirty="0">
                <a:latin typeface="+mn-ea"/>
              </a:rPr>
              <a:t>关键字参数</a:t>
            </a:r>
            <a:endParaRPr lang="en-US" altLang="zh-CN" b="0" i="0" kern="0" dirty="0">
              <a:latin typeface="+mn-ea"/>
            </a:endParaRPr>
          </a:p>
          <a:p>
            <a:r>
              <a:rPr lang="zh-CN" altLang="en-US" b="0" i="0" kern="0" dirty="0">
                <a:latin typeface="+mn-ea"/>
              </a:rPr>
              <a:t>默认值参数</a:t>
            </a:r>
            <a:endParaRPr lang="en-US" altLang="zh-CN" b="0" i="0" kern="0" dirty="0">
              <a:latin typeface="+mn-ea"/>
            </a:endParaRPr>
          </a:p>
          <a:p>
            <a:r>
              <a:rPr lang="zh-CN" altLang="en-US" b="0" i="0" kern="0" dirty="0">
                <a:latin typeface="+mn-ea"/>
              </a:rPr>
              <a:t>不定长数目参数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4400" kern="1200" dirty="0">
                <a:latin typeface="Tahoma" panose="020B0604030504040204" pitchFamily="34" charset="0"/>
                <a:ea typeface="隶书" panose="02010509060101010101" pitchFamily="49" charset="-122"/>
                <a:cs typeface="+mn-cs"/>
              </a:rPr>
              <a:t>位置参数</a:t>
            </a:r>
            <a:endParaRPr lang="zh-CN" altLang="en-US" sz="4400"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37</a:t>
            </a:fld>
            <a:endParaRPr lang="en-US" altLang="zh-CN"/>
          </a:p>
        </p:txBody>
      </p:sp>
      <p:sp>
        <p:nvSpPr>
          <p:cNvPr id="3" name="内容占位符 2"/>
          <p:cNvSpPr>
            <a:spLocks noGrp="1"/>
          </p:cNvSpPr>
          <p:nvPr>
            <p:ph idx="1"/>
          </p:nvPr>
        </p:nvSpPr>
        <p:spPr>
          <a:xfrm>
            <a:off x="566738" y="1341439"/>
            <a:ext cx="8348662" cy="2996536"/>
          </a:xfrm>
        </p:spPr>
        <p:txBody>
          <a:bodyPr>
            <a:normAutofit/>
          </a:bodyPr>
          <a:lstStyle/>
          <a:p>
            <a:r>
              <a:rPr lang="zh-CN" altLang="en-US" dirty="0"/>
              <a:t>最常用的参数类型，</a:t>
            </a:r>
            <a:r>
              <a:rPr lang="zh-CN" altLang="zh-CN" dirty="0">
                <a:latin typeface="+mn-ea"/>
                <a:cs typeface="宋体" panose="02010600030101010101" pitchFamily="2" charset="-122"/>
              </a:rPr>
              <a:t>即实参按顺序传递给相应位置的形参。这里实参的数目应与形参完全匹配。</a:t>
            </a:r>
            <a:endParaRPr lang="zh-CN" altLang="en-US" dirty="0"/>
          </a:p>
        </p:txBody>
      </p:sp>
      <p:sp>
        <p:nvSpPr>
          <p:cNvPr id="6" name="Rectangle 1"/>
          <p:cNvSpPr>
            <a:spLocks noChangeArrowheads="1"/>
          </p:cNvSpPr>
          <p:nvPr/>
        </p:nvSpPr>
        <p:spPr bwMode="auto">
          <a:xfrm>
            <a:off x="732245" y="2408018"/>
            <a:ext cx="587212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from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math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import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sqrt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a:t>
            </a:r>
            <a:r>
              <a:rPr kumimoji="0" lang="zh-CN" altLang="zh-CN" sz="2800" b="0" i="1" u="none" strike="noStrike" cap="none" normalizeH="0" baseline="0" dirty="0">
                <a:ln>
                  <a:noFill/>
                </a:ln>
                <a:solidFill>
                  <a:srgbClr val="808080"/>
                </a:solidFill>
                <a:effectLst/>
                <a:latin typeface="宋体" panose="02010600030101010101" pitchFamily="2" charset="-122"/>
              </a:rPr>
              <a:t>求平面上两点距离</a:t>
            </a:r>
            <a:br>
              <a:rPr kumimoji="0" lang="zh-CN" altLang="zh-CN" sz="2800" b="0" i="1" u="none" strike="noStrike" cap="none" normalizeH="0" baseline="0" dirty="0">
                <a:ln>
                  <a:noFill/>
                </a:ln>
                <a:solidFill>
                  <a:srgbClr val="808080"/>
                </a:solidFill>
                <a:effectLst/>
                <a:latin typeface="宋体" panose="02010600030101010101" pitchFamily="2" charset="-122"/>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def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dis(x1,y1,x2,y2): </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return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sqrt((x1-x2)**</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+(y1-y2)**</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(dis(</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4</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5</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2"/>
          <a:stretch>
            <a:fillRect/>
          </a:stretch>
        </p:blipFill>
        <p:spPr>
          <a:xfrm>
            <a:off x="5329944" y="5146657"/>
            <a:ext cx="2847975" cy="466725"/>
          </a:xfrm>
          <a:prstGeom prst="rect">
            <a:avLst/>
          </a:prstGeom>
        </p:spPr>
      </p:pic>
      <p:sp>
        <p:nvSpPr>
          <p:cNvPr id="7" name="文本框 6"/>
          <p:cNvSpPr txBox="1"/>
          <p:nvPr/>
        </p:nvSpPr>
        <p:spPr>
          <a:xfrm>
            <a:off x="716104" y="5843425"/>
            <a:ext cx="4503968" cy="523220"/>
          </a:xfrm>
          <a:prstGeom prst="rect">
            <a:avLst/>
          </a:prstGeom>
          <a:noFill/>
        </p:spPr>
        <p:txBody>
          <a:bodyPr wrap="square" rtlCol="0">
            <a:spAutoFit/>
          </a:bodyPr>
          <a:lstStyle/>
          <a:p>
            <a:r>
              <a:rPr lang="zh-CN" altLang="en-US" sz="2800" i="0" dirty="0"/>
              <a:t>求</a:t>
            </a:r>
            <a:r>
              <a:rPr lang="en-US" altLang="zh-CN" sz="2800" i="0" dirty="0"/>
              <a:t>(1,3) </a:t>
            </a:r>
            <a:r>
              <a:rPr lang="zh-CN" altLang="en-US" sz="2800" i="0" dirty="0"/>
              <a:t>和（</a:t>
            </a:r>
            <a:r>
              <a:rPr lang="en-US" altLang="zh-CN" sz="2800" i="0" dirty="0"/>
              <a:t>4,5)</a:t>
            </a:r>
            <a:r>
              <a:rPr lang="zh-CN" altLang="en-US" sz="2800" i="0" dirty="0"/>
              <a:t>两点距离。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11560" y="1323901"/>
            <a:ext cx="7458343"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2800" b="0" i="0" dirty="0">
                <a:solidFill>
                  <a:srgbClr val="FF0000"/>
                </a:solidFill>
                <a:latin typeface="+mn-ea"/>
                <a:ea typeface="+mn-ea"/>
              </a:rPr>
              <a:t>例：</a:t>
            </a:r>
            <a:r>
              <a:rPr lang="zh-CN" altLang="en-US" sz="2800" b="0" i="0" dirty="0">
                <a:latin typeface="+mn-ea"/>
                <a:ea typeface="+mn-ea"/>
              </a:rPr>
              <a:t>函数调用参数个数不匹配</a:t>
            </a:r>
            <a:endParaRPr lang="en-US" altLang="zh-CN" sz="2800" b="0" i="0" dirty="0">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800" b="0" i="0" u="none" strike="noStrike" cap="none" normalizeH="0" baseline="0" dirty="0">
                <a:ln>
                  <a:noFill/>
                </a:ln>
                <a:solidFill>
                  <a:srgbClr val="0033B3"/>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def </a:t>
            </a:r>
            <a:r>
              <a:rPr kumimoji="0" lang="zh-CN" altLang="zh-CN" sz="2800" b="0" i="0" u="none" strike="noStrike" cap="none" normalizeH="0" baseline="0" dirty="0">
                <a:ln>
                  <a:noFill/>
                </a:ln>
                <a:solidFill>
                  <a:srgbClr val="00627A"/>
                </a:solidFill>
                <a:effectLst/>
                <a:latin typeface="+mn-ea"/>
                <a:ea typeface="+mn-ea"/>
              </a:rPr>
              <a:t>mysum</a:t>
            </a:r>
            <a:r>
              <a:rPr kumimoji="0" lang="zh-CN" altLang="zh-CN" sz="2800" b="0" i="0" u="none" strike="noStrike" cap="none" normalizeH="0" baseline="0" dirty="0">
                <a:ln>
                  <a:noFill/>
                </a:ln>
                <a:solidFill>
                  <a:srgbClr val="080808"/>
                </a:solidFill>
                <a:effectLst/>
                <a:latin typeface="+mn-ea"/>
                <a:ea typeface="+mn-ea"/>
              </a:rPr>
              <a:t>(x,y):</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en-US"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return </a:t>
            </a:r>
            <a:r>
              <a:rPr kumimoji="0" lang="zh-CN" altLang="zh-CN" sz="2800" b="0" i="0" u="none" strike="noStrike" cap="none" normalizeH="0" baseline="0" dirty="0">
                <a:ln>
                  <a:noFill/>
                </a:ln>
                <a:solidFill>
                  <a:srgbClr val="080808"/>
                </a:solidFill>
                <a:effectLst/>
                <a:latin typeface="+mn-ea"/>
                <a:ea typeface="+mn-ea"/>
              </a:rPr>
              <a:t>x+y</a:t>
            </a:r>
            <a:br>
              <a:rPr kumimoji="0" lang="zh-CN" altLang="zh-CN" sz="2800" b="0" i="0" u="none" strike="noStrike" cap="none" normalizeH="0" baseline="0" dirty="0">
                <a:ln>
                  <a:noFill/>
                </a:ln>
                <a:solidFill>
                  <a:srgbClr val="080808"/>
                </a:solidFill>
                <a:effectLst/>
                <a:latin typeface="+mn-ea"/>
                <a:ea typeface="+mn-ea"/>
              </a:rPr>
            </a:br>
            <a:r>
              <a:rPr lang="en-US" altLang="zh-CN" sz="2800" b="0" i="0" dirty="0">
                <a:solidFill>
                  <a:srgbClr val="080808"/>
                </a:solidFill>
                <a:latin typeface="+mn-ea"/>
                <a:ea typeface="+mn-ea"/>
              </a:rPr>
              <a:t>    </a:t>
            </a:r>
            <a:r>
              <a:rPr kumimoji="0" lang="zh-CN" altLang="zh-CN" sz="2800" b="0" i="0" u="none" strike="noStrike" cap="none" normalizeH="0" baseline="0" dirty="0">
                <a:ln>
                  <a:noFill/>
                </a:ln>
                <a:solidFill>
                  <a:srgbClr val="080808"/>
                </a:solidFill>
                <a:effectLst/>
                <a:latin typeface="+mn-ea"/>
                <a:ea typeface="+mn-ea"/>
              </a:rPr>
              <a:t>mysum (</a:t>
            </a:r>
            <a:r>
              <a:rPr kumimoji="0" lang="zh-CN" altLang="zh-CN" sz="2800" b="0" i="0" u="none" strike="noStrike" cap="none" normalizeH="0" baseline="0" dirty="0">
                <a:ln>
                  <a:noFill/>
                </a:ln>
                <a:solidFill>
                  <a:srgbClr val="1750EB"/>
                </a:solidFill>
                <a:effectLst/>
                <a:latin typeface="+mn-ea"/>
                <a:ea typeface="+mn-ea"/>
              </a:rPr>
              <a:t>35</a:t>
            </a:r>
            <a:r>
              <a:rPr kumimoji="0" lang="zh-CN" altLang="zh-CN" sz="2800" b="0" i="0" u="none" strike="noStrike" cap="none" normalizeH="0" baseline="0" dirty="0">
                <a:ln>
                  <a:noFill/>
                </a:ln>
                <a:solidFill>
                  <a:srgbClr val="080808"/>
                </a:solidFill>
                <a:effectLst/>
                <a:latin typeface="+mn-ea"/>
                <a:ea typeface="+mn-ea"/>
              </a:rPr>
              <a:t>)</a:t>
            </a:r>
            <a:endParaRPr kumimoji="0" lang="zh-CN" altLang="zh-CN" sz="2800" b="0" i="0" u="none" strike="noStrike" cap="none" normalizeH="0" baseline="0" dirty="0">
              <a:ln>
                <a:noFill/>
              </a:ln>
              <a:solidFill>
                <a:schemeClr val="tx1"/>
              </a:solidFill>
              <a:effectLst/>
              <a:latin typeface="+mn-ea"/>
              <a:ea typeface="+mn-ea"/>
            </a:endParaRPr>
          </a:p>
        </p:txBody>
      </p:sp>
      <p:pic>
        <p:nvPicPr>
          <p:cNvPr id="11" name="图片 10"/>
          <p:cNvPicPr>
            <a:picLocks noChangeAspect="1"/>
          </p:cNvPicPr>
          <p:nvPr/>
        </p:nvPicPr>
        <p:blipFill>
          <a:blip r:embed="rId3"/>
          <a:stretch>
            <a:fillRect/>
          </a:stretch>
        </p:blipFill>
        <p:spPr>
          <a:xfrm>
            <a:off x="919135" y="3578899"/>
            <a:ext cx="8101950" cy="1472146"/>
          </a:xfrm>
          <a:prstGeom prst="rect">
            <a:avLst/>
          </a:prstGeom>
        </p:spPr>
      </p:pic>
      <p:sp>
        <p:nvSpPr>
          <p:cNvPr id="13" name="标题 1"/>
          <p:cNvSpPr txBox="1"/>
          <p:nvPr/>
        </p:nvSpPr>
        <p:spPr>
          <a:xfrm>
            <a:off x="574675" y="304800"/>
            <a:ext cx="8001000" cy="67627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zh-CN" sz="4400" b="0" i="0" kern="1200" dirty="0">
                <a:latin typeface="Tahoma" panose="020B0604030504040204" pitchFamily="34" charset="0"/>
                <a:ea typeface="隶书" panose="02010509060101010101" pitchFamily="49" charset="-122"/>
                <a:cs typeface="+mn-cs"/>
              </a:rPr>
              <a:t>位置参数</a:t>
            </a:r>
            <a:endParaRPr lang="zh-CN" altLang="en-US" sz="4400" b="0" i="0" kern="1200" dirty="0">
              <a:latin typeface="Tahoma" panose="020B0604030504040204" pitchFamily="34" charset="0"/>
              <a:ea typeface="隶书" panose="02010509060101010101" pitchFamily="49" charset="-122"/>
              <a:cs typeface="+mn-cs"/>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idx="1"/>
          </p:nvPr>
        </p:nvSpPr>
        <p:spPr>
          <a:xfrm>
            <a:off x="573419" y="1291283"/>
            <a:ext cx="8507413" cy="1904354"/>
          </a:xfrm>
        </p:spPr>
        <p:txBody>
          <a:bodyPr>
            <a:normAutofit/>
          </a:bodyPr>
          <a:lstStyle/>
          <a:p>
            <a:pPr>
              <a:defRPr/>
            </a:pPr>
            <a:r>
              <a:rPr lang="zh-CN" altLang="zh-CN" dirty="0"/>
              <a:t>为避免位置参数带来的混乱，调用参数时可以指定对应参数的名字，</a:t>
            </a:r>
            <a:r>
              <a:rPr lang="zh-CN" altLang="en-US" dirty="0"/>
              <a:t>此即</a:t>
            </a:r>
            <a:r>
              <a:rPr lang="zh-CN" altLang="zh-CN" dirty="0"/>
              <a:t>关键字参数</a:t>
            </a:r>
            <a:r>
              <a:rPr lang="zh-CN" altLang="en-US" dirty="0"/>
              <a:t>。</a:t>
            </a:r>
            <a:r>
              <a:rPr lang="zh-CN" altLang="zh-CN" dirty="0"/>
              <a:t>可以采用与函数定义不同的顺序调用</a:t>
            </a:r>
            <a:r>
              <a:rPr lang="zh-CN" altLang="en-US" dirty="0"/>
              <a:t>。</a:t>
            </a:r>
            <a:endParaRPr lang="en-US" altLang="zh-CN" dirty="0"/>
          </a:p>
          <a:p>
            <a:pPr>
              <a:defRPr/>
            </a:pPr>
            <a:r>
              <a:rPr lang="zh-CN" altLang="en-US" dirty="0">
                <a:solidFill>
                  <a:srgbClr val="FF0000"/>
                </a:solidFill>
              </a:rPr>
              <a:t>例：</a:t>
            </a:r>
            <a:r>
              <a:rPr lang="en-US" altLang="zh-CN" dirty="0">
                <a:solidFill>
                  <a:srgbClr val="FF0000"/>
                </a:solidFill>
              </a:rPr>
              <a:t>print(</a:t>
            </a:r>
            <a:r>
              <a:rPr lang="en-US" altLang="zh-CN" dirty="0" err="1">
                <a:solidFill>
                  <a:srgbClr val="FF0000"/>
                </a:solidFill>
              </a:rPr>
              <a:t>x,y,sep</a:t>
            </a:r>
            <a:r>
              <a:rPr lang="en-US" altLang="zh-CN" dirty="0">
                <a:solidFill>
                  <a:srgbClr val="FF0000"/>
                </a:solidFill>
              </a:rPr>
              <a:t> = ‘\t’)</a:t>
            </a:r>
            <a:endParaRPr lang="zh-CN" altLang="zh-CN" dirty="0">
              <a:solidFill>
                <a:srgbClr val="FF0000"/>
              </a:solidFill>
            </a:endParaRPr>
          </a:p>
          <a:p>
            <a:pPr marL="0" indent="0">
              <a:buNone/>
              <a:defRPr/>
            </a:pPr>
            <a:endParaRPr lang="en-US" altLang="zh-CN" dirty="0"/>
          </a:p>
          <a:p>
            <a:pPr>
              <a:defRPr/>
            </a:pPr>
            <a:endParaRPr lang="en-US" altLang="zh-CN" dirty="0"/>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39</a:t>
            </a:fld>
            <a:endParaRPr lang="zh-CN" altLang="en-US"/>
          </a:p>
        </p:txBody>
      </p:sp>
      <p:sp>
        <p:nvSpPr>
          <p:cNvPr id="6" name="AutoShape 4" descr="data:image/jpeg;base64,/9j/4AAQSkZJRgABAQAAAQABAAD/2wBDABcXFxcXFxcXFxcXFxkZGRkZGRkZGRkZGRkZGRkZGRkZGRkZGRkZGRkZGRkZGRkZGRkZGRkZGRkZGRkZGRkZGRn/wQARCAEsAYwDACIAAREAAhEA/8QAmwABAAMBAQEAAAAAAAAAAAAAAAIDBAEFBgEBAQEBAQAAAAAAAAAAAAAAAAECAwQQAAIABAMEBQkEBgcIAQUBAAECAAMREgQhIhMxMkJBUVJhYgUjcXKBgpGSohQzobJDscLS4vAkU2NzwdHhFUSDk6PD8fI0NUVkhLPjEQEAAgIDAQEBAAMAAAAAAAAAAREhQTFRYRJxIgJigf/aAAwDAAABEQIRAD8A92EIR6GSEIQCEIQCEIQCEIQCEIQCEIQCEIQCEIz4r/483MioAyJG9gMiIK0QjyxMmbTYtMsmS5M9S59MrZTfeH1RxqoGlMjo77Nrdszy5nnVVtfGl11rRB6sI8uZLdNgsoNKe+Y9u0aZfbKPS8cZ/tFttzq+JXRtGl/7rw/w9qA9WEYJ0hPs50shWtPOzDzdqqxPEIJeFdEu3rztd94Oat2r1oDZCPNDNhmfLZ3ItiXvO1X23dvnWOy8TOm0VRLR/PXbT+yYct/i1dmH0PRhHlvPf+lSuHROe6v9iumX+1+WJjEzUKSW2d8wSbX1WrfdxfJph9D0YR5/2mdQ5S/NrOaZk2rYtbp9aJDFO02ipVNossi1qi5Qb7+DSSNPZhcDdCMk2dMSY9AmzlrLY77mvcqQM7dI1c0VfaZrl7V0+eQNY+iy7Vdwvdb7sLHoQjzFxUxElKwDuUkvU3apdlZrc2alY6cXNtdwJdstVmkZ3Ojubbc1z2a3XWtq0wselCPMnz5wUTLclxdiJL4mVBN4q9/LG+UxeWjEqxZQ2itufp6IbFkIQioQhCAQhCAQhCAQhCAQhCAQhCAQhCAQhCAQhCAQhCAQhCARmOJXIKkxyXmpRQu+UaNvdVpGmPNMh7lZpbuu2xT+bcK1s1tHPL/NEm1ahiZZaUpuVphZQGFCGSlVbqOfqxNZyPNmSVqXlqrN2dVaCvXl+Kxh+zziAQthUzXlKWuKMTJZFZuks6Nc2q1TzRdhpMxJrzXUKZktbs+e+Y1vuhl1QubFq4mUyO+rQ4lsKC64uJYNK7mJ4uzHRiFZgoV7SzJtKApcCQV33b9N1tvijI+Gm2oUAuZlE1cs0E/aq1etRX4xMy5m0DLJMp9rqmJMGyeX4lBud2Gm3Z8Wq6FyNCYhZjLar2tWyZQWNQVNDW75lWLG2baGK6uWsY0lTNrLZZRkam2tswbJ1oeFQeNjqu2a2xKbIZmmOqi/aSGVsrrUZbv55oZoXlJDuzUls9hlt2rOy0VSxhazAioLLLnqLe0uqu5Ty9qMpws06RKVbVnXPf8Af3OGty1ahxXcLcMGw8xmZxJ2abSW+zXZXFVlW9N0qqnVa3zRB6LGVclzJdyZ6t3L15RW8nDhWZ1VVvM1syBeRaWy6aaYxfZpqlLZXQnGZTIKTWa1slZLRw7KPTUlhUrbmwoe4kA+9S6KKAZC4cvTzNm06Tp4unVEneU8l9qrbOmraC2KwjjDpJ2QmeatZbqLkOHtavDFH2acysEAlS7lZJUwmYpolM6PkL6Nbc265oZFtuDVE0rbiLLe0/MsSaThaiU0pdzTPDvVWrnzc3aij7NiKSGul6BI02tpsbVbri3EyHmujrns1JsytmMHlkI3cw+qILAMPOuW1dLPpNOWspm37qfTASsLY6hZVmm/MdHDnXlytjKJEy4tshL89OnbWq6pbXaO1VvltitcO7ojCTYuylKQjJdMa+6/dZp5dpbqa2A9JZcq0WqtllmXZ/iiBTDB77ZZeWLsqFgEyrSu9aFbm4Y5hw6KEdLc3aot4S+V1mi9hqa3TGKXKaZfbKC0xGKba5alrMWztaj2tNsXWIHoKZM1btLbQL1etbv5YiUwwe8iWHa4VJAJJyag6+VuaMbydhLvostpcqTZ4pyXacv6zg9sHwszRam0exas2zKl77nvVxcBXUuz1RM9DYFw9q6VUUeSt9OGvDv3NbHJi4biZUYyEut5lVRcNNfljNsJikFpKzvvtJK2pfO2gbPoYcTLqXTEGw893djLFSuIWq2BSHUhKc53C65uLhW3hZ6GyY0tJYmbJ3UFp2gLpyuL5uufzQWdKlolymQGcIiNbcWdhuCFsqtEnRvs7S+YyWT3ikcnS2eUirvWZJb5Zi3fhFzyLXmJLtvbjYJ70dvTVqXTxZjT6eqKp6F9kQt1k1W6KhaEEivpHwjzpkh1lP5pUslTEdrh59mdc+1RuJmbVdphcj1dolt1627rrhaD1ViO1S9kJpYiuWNAtrFgM6+ExhMh79p9nFm0VthcuqksrtKVsrXlblF3FEVw01aXS1ZbZHm7uy81tn/w71tu0wueh6RdAAS6gNuNwAPoPTHblIrUU3VqKVrSnxjx5qCUr7VJeuXP2ctnUbK5yQFrpN3Ns7mVtK6Y0S5ZM5EB0BJc6aleGaqhVBHRdk9vaW7mhc3Q9KEIRQhCEEIQhAIQhAIQhAIQhAIQhBSEIQCEIQQhCEFIQhAIQhBCEIQCFf564RVNlCaF1PLZTcroRcMj1hl1CvLDOlZpWKOyJcFmSS04nLOjTP3I6mJtaaJtbRMmBW5QERWtNOmlzL2qNEmwkoqFDTEAl7M2tQsuZo2WeZLe2EzDBlsXhebtZhJ1dHDlzcLauGJkJ82auFadKVVfZ30mV06eoDevZa2KcRiXlMfOIlktXCFdU7PV08vh4Y3TEWZLeXna62xXMw6TCLme0U0V0N+H5bbuaAzDEzL5vDbSdbchs812X/SXfpPpi7DTXmK99aqQNSGW1GUNmnRvtVuakDhJZJuLsuq2XUWpcNVtBdVvEzRZKkiXcbnmM1tzuRcba9QVaL6vTCL2Jh0LmXet9K2VF3tXipEZzWSZpUgMstmG7Kimn4xZQVrQV6+mKZuHWa1xaYuko1hADoTUo1Q2W/htbOGaHFng10nKasnf4A138MVS8SBLW9TfbLb+82vV338XzRacMm02lz8QewHRfS27d1eKI/ZxtJG6yQptPPd8FWxeL1oDuIeYjSLQljTUV7uLfy8v7sZziXWdnMl/eNL2NpuVQpKzC1btXattt4Y3PLWZbdXS6uKZal3eyKmw0t3vcu3FoZtOoZ9F27xWrywzeBjXFTihvdZecqsx5ZXZq4Yk2k5pVQqu2nPVGzDTGmy7mYMVd0uUUVgrEBgOi4U+qI/Zlo3nZ1zBVvu1KoJou60j1la6LpctZSBF3ZnPNixNSSetjWEXeRZCEIoQIrkRWEIBCEIDhANKgGmedDQ9YhQCpoKnf1n0x2EAhCEEIQhBSEIQCEIQQhCEAhCEAjLizOEktJJuTUbaBiozIFRbXd2dMWNPlo1rEg7hkTU5ZCmrpEVHF4fcS1pqvA1u5SRu8YW3iiTVUqLTGnYWU8tpitMt1JaH/nwxzC4lp7BAPu0UzS9AxmMAaKo6Fzuu8K9qEpZe0mSGmM+WhGY2qhtyz1XqdV3Ly2xiw7Az5bLLszmrNbfW1mCEgG7UktmZm5rWt5om4HtwjgIO41/GOxpCKTtHWcqm1gSEborapFct1dLRazBQWYgAZkncIpkBqPMavnGZguWlQaL7WADN6fDE2qKu7zErVUaXfTLiUi5Xy3qW5bY0EVpmcs+qvpjNMDLcyDOWyzaCpJVq7VadJa1mXxFY1A1z9sICEIRRw1pkaHd6IrmMyAMBcq8Q5qGmY9WvDEzQsB1au7pAr+PwiUByopWuX85xVtWPDJmMu8NWWAR6C90d2S7uTI7PKwU7qbvDwxbDIp2jsuiU127XRVB7yLm39lY6izSrbRxcwA83UKm/NSdROY1N1cMWwh+jE7TpC33Gct1tlq3+7wr610U4eZi1283FEWIPu+YNQNkoLLTlVrmZovxUh5qjZuQVVxaSwV60IrQ9xX2xkk4cvdMuZnRV2erTdThzuXTxKzarW5ozmxpmNizPkrRZcpwQXQhqNQsaghW3aVt5uK6N0ZgGm4fiuelwNLNVf1qRF6sGVWG5gGHRkRWLAlFTO11kul2Vx7CmtD3nsr80GvZrVNq8zZXeqv7zRNVVBRRTp7yesnpMUSHpr/jCEIBCEIBCEICtyylCDpJCsPWIAI9U8vfFkUz1d5Z2ZteqsMhysDTPTVoql7SqspLLW1quTu8LjQVPKrNE2Jz2aW8lwzWmYst1AqpV8gxyyKvbq7JaNEQdb0ZakVBFRvB6CPzeyIynuWjGrpomdGsAV9jVDe2GxbCEIoQhCCEIR5WOmYhHtE1ZaMt8s2MWEyVns6g2+c4tXFS22JMq9N7ipt4siOgEg1oT1Nw+2KgcQc6S0p0Ztc3cRbYKes3h7UpLl5Up2BBZFYg5EEgVqIti+jNLMyYXLO62zWFAABQKotqRmFNWVl640wOWZirbIaBPOE5aKEDvJrbSGBbCIqWNbkKekjMdeUSgEIQghCEICqYuVyorPkMwKkV6/wCd0VSxc1Hw6otKhqLQnpFOIZU5eiNUZsXO2Eh2AqxoiDdVmyH67vZEntUZuElTRU+bmLdbMl1DaumPFwmCGNM2dtWlS1mMibI0ZredvW5ezHsvh2mYVcPtSptQX0DNpoacvze9HmvKxXk0/wBGmpMlz5i6Jo/StGZ54GjCGbJxUzBzX21stZsqb+k38LR6lG6COnI/5jd8rR5sjDTpc5p8+ZLbETtNQDbLlqOBM7SW7TRttmy81czVodDWhvdyu+ZoohPbJF5r0anFzfNTxRpBB3EH0ZxUFsVmNNo2ZOZ1E0Va9S1C/VHTLWqL2aHouy/ePFFyJMVRXegyBYnpNo6eaCAKiKNwVR7AIFe80pSmVO/Pi3aeKOKHVVU0e0KLtxagoTTo+aLsWQiAcdTL6w/lfqjpYUqCOrf+FYAudT1k/hlEoAUAEIBCEIIRwmgJ6qmOxFuE99B17yB/jBUWUtLZOtCvxXpjzZM+fh3lyMTJrtJlgnJwsxAOfXcPloyx60Y8ZIE4STX7uavRpN3m881y1XcUT0MRtZNZqOqy1Iul2jzjMQv69Vyxbh5gmylYKV4ltPEtpoK+sKN7Y6XDSnamahgV6mXoy9EU4NFRWsus0qlxJqFBBcHVXaHVxdldMNjUObLpp6chEoiu4nvb9dB+AESihCEIIQhCCkIQghFGx2dTJYqa3MGqyvX06veXh8UXxB0DqUJYBsjaaGnSKwVmmTVdJLKWu2irs1cDWKm12ozUW33oswrXSrrSuuZWvM151e9EZ0mXsdK27IBkK0uWzMfq4W0tzRpG78a9ffEzY7CEIox42e8mURLU7RwwU9AbIAUo1XYsLV9aLcOk2XKRZ0wzZlKsxA39Qpvt7URnYfazcPNDUMliw37jS7dvuAt1dbRpiZuwiDosxWRhUMCD10PVE4RQilg7tRZgVFoGoKuW3kVJtTLwtvjs2YyFFRNo7mlKgBV5nY9S5fFYrUte6obmZg8x6aE0qtoFbi9Fut5a6ongmZK0btEcT1mfTW2K7JqA3O00UPBbLZcuhQLXi0ylPFc3vN+HCoiCC2cyqxstzXPQ2Vu88wua2AnJYslTta1I86FDdHQgtpFsIRQhCEEIQhAIzuEnuZboJktN9eHadm3rX6YtdiFoCAzaVruuP6+lvZBECKFHpJ626Se9oKqQyZF0q9ZaqRajNuqBw3ng9XhjLjTfO8nouq7EbTuKoh6eHTxR6UeXPlr/ALQwVtV0z30nwW/zbEG+YWUq2mlQprxaiBUHV8sdM2UtbpiLTLMgZ9XpiLyRMUq0yZQ5ZEA/qgFmS10BH7vu/wB5a+7DIlUOy2tVRryzBrUDPhpzeyBIExa8ykA57wa29nxfNFeHBtetR5x9JpcufDlp3al8MWTRoOaqV1qzcKsvX3drw3Q1YshEJbMyKzLaxFab/QfeGq3vjk19mhalc1G+nEwXPu5mi6sWRCiMTwkjfShINOn2RASmY1muXG+wAKg/aPvNHdkoNUJl9Gm2h7yCN8QTCgbiw6N5I+B3Qo3Q3xH+Vvf8Yzl50oa0M4Z0dLbjU6QyafVuX1tMUzcXiFU7PBzL6E6ytiqOsg/TxfNC42NpLdm7Mbj+OcC4FLgwrluJG+gzEVo05kVvNm5VbmWtRXPip9UVTZk1bVaUW1j7o1rRfdbj8NtsLGq5csxn15V+McJDW0IIqD1g5VEVLiZdQHDyruEzRs1Zuyvfn2Vi61d9q137hWvXASjhAYUIqI4VXq/X/PRC3qLfGv70UFVVFqqAM8hkM98dAAFAMh0dFIrNwdFDGhDE7q5Up0d9sdZXtNJh3b7V+P7UT8GaXjZLzVkqw3W7m+87F1LOCNseUMEizb5uVsxZweWra2A3PxUCnVb36WXhj0BOlEAhxQ0AbcpJ3C7hhF7FsIQioxzZpM1pInbFtmrpwFmYmZUUcNUUWNMti8uWzDNkViPSATGXGTcPLS6asqZM5JbW3Nn0V1eKOyJ090BfCsi8trLW3oqr22RNq2QitJl9QVKOtCyGhIqMjkWUjfq7miyKEIQgjhFQR1g/qiKAhEBNSFUddaCJxVKraVPK7qPVuNv0Ww2q2EIQCEIQCM/2lKmqThaSpOxmW+moG7xRoime5SWSvEaKKbxXeR3qKt7ITYpUia7Wk0YBmcZNs8gqDmTaam5WWLBNAXzUpmXcloAU5d/R420xACbLUJKtZ6XttP1ZdkcPqxJdpJVAzK4LANQEFS53g9Iqeyu/s6YgiZeJJL7brYS1UD3bibTlpuZW7URkrNScqswoyPNZBTj83xtXWeLVpWNsUzJdaulqzRQqxFa0rpPdmV8NboC0EGtCDTI9ND1H4x2M2FAsZgGFzFiGWmr9v1u6NMUIQhBCOMQoLHcBX0UGcdijEEiXaBW9kQjcSrMA4HfZdBSWHc7WZT+yXsr4vGw4uzw+KL4groclNKZW7mFOteIROAR53/3T/wDV/wC5Hox58r/6ji/BJkJ+1EHoRB3CDdc2dFGZJ/wHiicUKCcQ7ZWqiqe9iT+Cj80UTloVBLGrtRmPRdQCg7loIjOVmVQoZhcpZVKhmUZgVcqtK0u8N0XQhqhXKdpiXMtrVZSK14XKmh6d0cnCsqYOtGX2kUAHfWIK6y3mI7IuraLnTS9fxvujkydKV5dXy1UtNdWVvt7PiiC9QQqgmtABnmSQOkxKKhNQ76rvFSCFPvcP1RMMrcLL8YuBKG+EIBFVKzq9lPZrbf8ARFsZ1cKZjFX4zmqs/CLeQM38UB3EYdcQqqWZCjK6MtLlZc/1xCWZyTbZ0zaKwASkoKt1CTnVmB+mLxMQ8wG/JtLCm+oNrCKMS62Iyut4mJZuOpjb4smDeH1omORqhCEUVPUTJJG4lkPoKFgR7U/GLYqmGjSMstoandSsuYB8xIX2xbDcioTpTMFExLjXTXVl9XiibKrAqwBBypvrFcwSlQKyXDKiqjO30Bm0x2WCqG66lWIDVLBegGpZom8jmyCVtdpaUNRkQPECeA/Tn2orrNy2Ts/fMVbLfpf80RJmzNWzNOJEJ09GqZxNWupUlrEkxF6qBLmbQgaGVpdvz9Fezc3hhgZ/scxp5mzZq2g31QWO3XqrcgoAultVsawXHAwmpXMVFy+q3DX1oqnyZ06W2q08iS209HGzpr+W31olLYyQFmrLSvNLutLU5st7cva/NB13Nw2SnaZKQaDT75l5Ly2xNHbaNLcrWilcipbIlqVLVt8PvRxnlzOQzadn/BqqtfVa5YxTZs2W6NZNAUghbTNa1mUE1TTpS7mZlqvai8D1IRVLnSpqqyOrXd4/msTDLnqXvziiUVIaPMU9LB1HhKqCfnDRbEHUsMjRhmp6j1HubmgJxltnLirgC0mYgU51tdd1Qdyb9S8THVFgmPzSZnumWVPeKzFanrKsSWYjG26j5mxqBsum3iplEFkIpaeiuUIauQrSqiorvji4iU9LW3sE7rur/wBYtwL4qaUrTBMarFaBByqesDpPrdUWxXNmLKW5q9OQ6aA/4dqGNiMs6p395+wvwix1vVlPSCIrkKyywXHnHJd8+b4L0aYuiaFcpw6ipF4CiYtalWpmD7axF5yqWRdUwW+b9bh9ni5YoxNGNspm2+WSM3/Us4E5bm+qOMJqSkEtLZ08qsx6l9npqzFjqNoBVeW63TC54F2HDUm3W12m5aWjSvD/ABfKsaIiihFCjo/Hv7y0SihCEIIRRXaTRQ6JdSTTJpmYAB6bea3mi+KpOSW04GZPTaxAPw+q6CplValVBpu3VHo6ohYy0sfKuYmVYEdxrcD6zNFcxTMmqm0moNmzebIAOYGokM2rltZeaJiSLtTbRKZI4DUbrBP85xAE2mTKa51s84tRTq1dI4l6Yx4Ng+K8oTKj7yUnyS43IqgsVAA4aUovWSOu483dGDAIrjFOyg34qdq5t46tWmHQ9IkKCx3DOKCrSyswKWJuE1VyJBzDUrmVyXtWxJpbU0Od68epcj831RK5xxJ8h/HO35YbHVdX4Tn0gghvaDqicUOVYi19nMztrUXUoTkRmI7Wf0JKpmPvGJr0H7vd4fqhYm7KiliteEUABY1OQA6czFEwyWUPbLfPpCcvp6b7V9aLJcorQzG2szPURu9ReFB9XiivZEzy6tRAV003uAe+3s3aYZF6LairlkBwgBa06AN0dKK2ZVSRnmASIlCKK9mOhnX0M36jcv0xxlmihlzB3iYoYU7rNm1fWui2EMCstMGZVWXM1DEMN+4EWn5lhKAEtKdV3xzJPe0Jv3bDtCz5tMWAAAAbt3UAImwjDjwux4VzZQeAVW7h1jjblt1XRujFMwo+0S8Sq3WB7kJJuY7mWptBXP4wnjA0iWlKW09GW/py6YbJehpg3fpHP5y0JcxZgqpOWRBBDKeog7osi4oZnUh5S3tZdcS5rqUixa03se00aYg/L66/vROGxUaLNqxGtAq1pvUkkDvao+EcmFiyS1Nt1xLUrVQOFTw382q7Tdpi0qrCjAMN+eYjMA0pxctZS3WW3FlWg4l8PKy8umINIFAB6B8I4yq41D+evLV8sdBDCoII313iOxRUZbU83Nf/APp+f+GIiYxWYtqmbLFCoItLEVU78g3ZbVF8YjLabOm5NKW1UvA1Pb9P0xJ8E1OImE3LsFU0ytZnzGdKMoFLl9b6q7cQdla0y2l01XdLvVXQy7+LVbyxZszJBmtOc2jOpYrXVU213Vp6tsVS5QmXbPETdLNxcu/3fp7MQUtgpdb5ZmySzGqVQXV7NQyeLh+WIHCO0uYlVaZSgyEnZq2QbIMswfm1RuKGXLNXZ/OpSrN21077vq1Rc1omITvYMg6ieKh9gP1QqBnlSl2SGS4MxUVQ9WsLKtNS14G5lX81sXypm0ByKuhtdcuL2Fsm4ljNsdpNmTZb7PVZVV4std3b1xdLkWzWnPQuwVarcAQOkg7ujTqtpxaosWNEQZFfiHtFQw9BGof6waYi5FhU5Bd7E9yjUYyzsTNUjZYdn1Lqa5f8OXi1MsMbF0wFQpVFY1oarVioUk+KrUC+2OSlJGuVLQ6eFQNVP2fzR5P2nE/amlKn2ieVVpeqkiXKYcW7m9bh5o1pjMQsz7PipKyZswNsHBulMwHCTxVqREGwJV2Vpsxsl01t/IOaONLll0W3Nas3qsrLxcWqII52oJUgkCVMFVNrA1Q5aiJlx+K8NsXKKzZrHfoQdygFv1sYo7LOgL2NB90b6+jVGUTExrBZe12aO10xSUW5dw8efhtiycpqU6J9qHuyN/8A0/d0xpVQoooEBVJkS5ClZa0rmxObMetj0mJTUMxCqsUblfLS3t/nOLIRcUK5YmAETWVjU2sAc16Lh2/V0xZCEBwkDeQOjPKpjsQeWsy27oJ9ukxmWUJU372Yxa5qdQAtqc9y3fl4bYk2NRORpvocss4jKWyWi92fe3f3sYzpIVluWbMz6T6RUZW9P64wri8W7z5WEw6vsprqZkx9O/hpCx6q1Mx26AAlMqkjUT+IX2RNjap/nf0R5+CxLzJuIkz0EmdVZmzry2qty/8AtG5zQoTwhsz1ZEAnu/hgJKtqgdQzPST0k97GrRh8l6sIH/rJk5/R51v8o1zmtkzWrSktzXpGkxR5PW3B4f8Au1P+MNjZCEIog9NK0BuYZejMn+fDFMwzJZOxlKy0BoABVqmuY7qfHm5bhm53aRb0dO/0R5r43EzpjpgZCzElNY82Y2m7wxBuDzglStW1ZAd2muf7UQR554pKpUM2/m3gd+em6KpGJbE7SRNTYYiUVZkrcu8MGqORubVGlJYlXNbcznVaAK/ju96HsCozMQHUWXIRQmlGuJAyody/vRrisTUqVNykUJDKRSu7PhO7laJBlbhYGnUa09PVAdBBqAQaZHu9Mdy64yPIALPe+o8vp3b+tvlipcOr6dtN5iGzWpvN243aSbbW+qFyNczfLXxXUrThr/DHQ7dMpx0ZFSP1xyg2o8Ev8x/gi2L6IGYOp/kbr9DQEyWedfj/AD3xOEMjOqss924lmqurLTZy+hq8XajRGWagWsxprKu6i5ULmWtTTfaQPi0VpKWabhNmG2n4gd93L+aJ4NMxtcvSzcT6adVvh7cSv8LfD/WKRtBiBfaU2ZEtvaCwYei21u6NMBAuBmVf5WP4AN1xzar1TP8AlTP3I68yXL45iJ06mAr8Yyv5RwUv/eJfuVf8kLjsdLbOYjS7wkx7WltLYLc1ddSFz5bbrW9aNkeY+PRwNlh8TNIZWAEphW1gd5tzUal92Kx5QxTlll4CYtp/SFv+2jfmiWPXiq47a3lWXn61345fzqjzhM8oPzy5G/8A3bETP2I4mHnTZjbTG4nhXglfZ+14IfQ9JmF5R7bLLtW45/sjijBjMSmHk2YVpW2muspdS6Wbm92Ot5Nw18szNrOa79LNdtyt320rE5vk3DPKKS5ayX5JicS5wGSb5NeXKecmLn7dVvZmfS9sTkYmVMkSZm1lo7WXy9p+kV1u49XBAyPKk1dhNmyFl0saaldoy/xR58zyekud/RgHlrk+3UtK2mem8BfzcVsQfRSDo8NzsviVmMSmXWG2vu0u39/TSPmqYdG87LxGAbtSnmFHz92zw6Y07Cawuk4yfN9cy5qbuZdSUXxN6qw+sD0JZEyZMlKQttrcRLWe4d9eJmmM0XfZz1y/WaXe/wBbtwx5gXGYdvNzZE+ayC7zL32+4eaJHys8pP6ThmTLQyMHS7s/2cBCY64DygZjXTUnSVvs1TJdp4rYkcQvlHF4ZJCts8Odu7uKerbF/k/WrT7pc2dOo0x7xpz0y1ADMAo5Wt1RDHX4adh8bbpQ7KdYP0TdqCtuIycFaBrcq/3soCvXvjrS5gLM2J2YalQqoFBpTIvc26OTaPrVhqlXL7jbTT+1bBpmGl3NQMyipa26n/E4U95li4RGYivs9m20tdXbzmuy1uH1vqi5MQjzDKAatt3wNGU8yPLOlla2MYw5xDiYsxpSIZtrS3XVteLwxfh8M8gJ5xWza82G5lqbUuL7pfvRRshCEUIQhBCIMivQstaVHsO8ROEFRVVUUVQo6gKD4R4crEr5MmT5GIV7HmNOlTFF1yt+7/PLHvRSANu11brNHqMRdTlrVbonQ83BzGxuMm4xVtkpLEhKgXMwa4/z6seuQGBHWDHln+iY8Nuk4yinw4gbj3bQfVHqwGLFOy4PFbrklTPatumvs+qLsMP6PI/upf5Yx+VhXBzPEUT5pix6K0Kgg1FAe4ikNiUIRCZW0+Ki/HKvu8UUEGnvYlj7e/py0+rHiycT/swzZGJSZbtXmSpqLcsxW/dj3QKZD0QiV0PDlri8ViJuOw5XDrYsuVtZYO1QHu1IG7Xuxq+0Y+V97gxN8UiYPyPHpRVNmrLU9rlTK79fzNAYpflLC3Ms1mkPU6ZqMv1UjaplTqOplzPELW/HoiBVmRZWyU0tBMwXIFpvHbLZ6bl5rm7WGZgMLnNmtLkf2kq+T/3ImRvxE2RJllsQ6omW+vs3aq+rGbD4rC4iYww05bznYyMGp00rbXddp96PIw/2Z/KMvz74mVa2y239d0xs8qKi/ZthamK2y7Kzit5ju/NEueR6oExWZtDXUrmV3CgoKNl70daYUUsykD0j2U76/rjxnwnlh/8AfV/J+RIqbydiVW6YsqeaqPOTpx9mbqvzRbHtvi8NL458pd/OIznyphM9m0yc3ZlSpjf4Rjl4bESuDC4L/lzGi8TMeummEX3J26FibYybM0y/J8+Zu+8slL9cYpuPm4ZtmVwuGY2i2+ZOZR0VEsWi0H3o2CZ5Q7eB6el/84q8lLKaTMaYFbEbWZt76XXXRM3yI0xeIkjELjpTBTd5mSuntG6YbtKRpHk9W+9xOKm+maV/JbGbDKn2vygmH+7sXh+72tvL+1HqJMdlVhL3jtf6b1MWBnTybgkP3CsfGWmfnjUkqVL4JctOjSv+ULpn9WPn/wBIi00qNSqu/wDSLFwLGYKCzGgH/iK1IebcqnJCt5DC7MdfZ7X8UYpvlDC/dNNVWO8obwoFCDVN55bf5aX+0pX6GTiZ/qSm6oXFjXPxEnDrfOmLLX2/+3yxll43D4hlbDzA7DS0s1RipO+j21tIu5t7RhR9v5UX7VK2XmP6PLm28Xx9aJ+UVVZ+C+zWLitrpy5ac9OiIPUAms9zBFFukZswJOfZX5W0+9EpjTER3qhtVmpQ50Fab+6Mew8o82Nlf8PD/wCsDhMTQ3eUJ3uy5af4Rc9DbSZTJpfXwk+3jjGsiZKfSiOPvNplcszwq/a5uKK0wAdE2mKxb6V/S29HoiweTMJ2Zr+vOm/vrEFjKLbZzy5crm11ab67OFWlOK266PNmSsHKmTHw2LXCzLeSYuzb3I9BfJuBX/dpfVzRknjC4aY2mWiKisktJUt7pt3Db4tOmIMeHmYjyhN+ztiAqKu0mzJOlpnh93sxdMw/2LGYJ9pMny5kxpdk3Vs2YcsJWExl/wBsltKw81tOyYcSb/Oct/qrGiXKmzMRLn46dI81VpMmWebt/wA80QaZvk/DzGvRWkTP6ySdm1e/ljz8YcdIlbB5suemIZZKzLfOLHtCYp3XH0K3+UeN5TxUmYv2ZVZ596bPO22Z/PFdbGpqhGd5K2GGLSsRN2kpGbUfNsvNReTKNeHlGbhZcxaecVGtYXdPj06dXCsZnTylO2eEnTZVswedeXTabP6V1eHij2pctZUtJaCiooUDfQCJERfAzg4ldIlpaAAOEc7Ddf2LX+mBfF1PmkpqtzX3a1PNzLqti+bL2i23FdStUb8sx+MJaFLqtdcR0U5VXrbsxodQuRrADVO78DE4QihCEIIQhCARRN0Mk2hyIln1XYVJ9UgN80XxVOFygVHGpoTS6jBra+z8ITwqrGYf7Th3l8/HLbszFzX8dPtjmCxH2jDqzfeL5ub4Zi8UaFcMbc1bPSR6Pdp6rNHmn+iY8Nuk4zI9lcQNx7toPqiC3ylnJlL28TJWnaF1SB8OWNaVRjLO7Mod9R0r6V/KYx40XT/J6f8A5O0/5SNG5wSumly6lrlq6j3Nww3MicVMwvXJtALZCurh/VdFcx5jbLYsql7/ALwV4V+bS+ni+aK5LNJ83NGshWFpLbQk0bN7c7zdbyq0BqDodzCu+m4/A6onGGfjJErTiLVFOGqu93qJq9WPOY4vG6sPKnSUromPNeUgWvFZxOfph9dD1zPLOySlDW8cxqiWrdndrNOz80Y3xeFlEorNiJzPcyyRexYEdI0gLw23cMVy/JbABZ095qVJ2NWlyszq3G57vFG2XLSU4SXIRAqlvN/T2WrS7iuiDPd5RxHCsvBSyN7ecm59OWn5omnk6RW+eXxUztTiW+mNm0XqZfWVu+M5mypeoYyX2fOurr6ONWr713agITcPKmq8mdJLJdfKZAdN3qcFr3aezHMJgMHIbayQXfcHdizLvBoDuPLA+U8IvFMDNUiksNMrlluG5vzaYqOLVizSMFi9plr2ey+p4fzyPVitxVpQ6L7j6FUkfXbHnLM8rE/cYZR/aubv+mbfDwxFpflEzNWIRbU/QygWW7o84fDFvHA9eK2my045iLv4mjzfsi8WIxWM6/OPs5f0cA8LcMXDA4CUAxkq5bIF6zGdt+VS1T6sBJ/KGCT9Ojep5yPMxAweKe+Xg8ZMfty02X549hRLk1JkS5SDnW3IdN1AtPqWNAIIy3H2gxKmeR4suTPVNnI8ny5Xim4g/wDbiSyfKCvb9plYdJlW83L2i311fedP0x7MQcKVtcAq1FocwamgBHpMPn0eacKtvnvKM9/+Isv8kWS/J+BYX7Pa+KYzu3tv6fdjcstErYirdmaACp6zESrISyaqtVky6qVU9fraYtCnYysOweXKRUpa9q8Ori/ejUCKVqKZRXdN3mWtOpW1fiFX1tUUojtVHZarayyyodUU3BakW1OXu05oDPisO+KAWZJVlULq5w2q+0grQcMVYXBfZdaSFMzIXObm39Ze1Muyrao1vhyqg7d1RR1eD07q8vagMOzoh27cr7jq3dZu/nwxBtFenf8AGHQYolSzKFXmXE0rvC52gAVPXyx12mM1koqoFQ7MpahNKAUdc6V7XLFEpZBRKEcK/qiyM64dZYGyOybpZQtH9cUt3+q0YJmJxMx2k4V5cxlrtJqobJXvXte68tvvQsa8TixJIlSl22IfglL+Z+wixRJwC3Gfim22Ic9dEl+BM+XtRZgsNLlIJtFmTZmpp3E7XDtH8q2rFv2VaC09N3Xq+MQceQAxaWooQa9LXA1FpN1Lq6m5VGniiK4U2Wls9PEA3DThbj0nSuqKkRWYUnupmNduIuoq+PdQaW9aNKSGWYXLnwjPh76nfDfA86Zt8Xi2wbTjLlyUV5hl1Vpt3D7IzTMDKwWJwzL5yXNZpXnOKW1ONf3Y9HFYWbtfteFmLLnWa9p93M9aPLvxM+ck3EzVWZh5iqklErx6vabF83xLEnoe5hpIl7RrbWdt1SVtQabK8jdnlaNUZThy2raMhrdu3VpX8f1xS0pUbObMrmvrOyqF59623dnijWR6EIyLIcipmEEmvSSF6BvyP7UaEWxQtS1OkxcicIQghCEIBCEIBUDp/wAzEJio6lXpafwPWD0GIzJQmUqSKXDLpBFDFIkqgCXTG3NnRgCrMbjXTzW+qF7MSbVYJIVQEd9PCXJmU6M6m4huZbooxMsYmRNlNpmJrVvEtbXz/eji4ZHQNKmvaWYk1zoWqQO9Tp9Ut2op8poUwMyxm0U/5bNqT1Oz4Yma4GJfKMmdO8nvNe0yxN21eFXtt6rdX0x7zTZSJtHmIqUreWW3u6YyKmC+xjKVsNmOzut/Pzdq6PGwXks4uSk6dPmhakIm+iqcuO5ae7wxMxgei2ORpo+ySpmJ4tXBKV6U43FtKcUQmibM/wDmY2RhU/q5LLf87xOV5OkzGuadPnS0JVQ83S2Wrdatlez80bEwGDl8OHlellDt9d2cP6kefLm+SpH3YM5+1Y85296NX22ZTzWAxXvqsqN4VV4VX4f5RKNUPOD+U/6jCyv7yY/7ERXD45yzPjBLNbfNSV6O9+8x6cRQEKK78yabqnM07oVnMjAPJqfpsRip/rzdMTGAwMoE7CV3tMF+fv3RuigDasHqdmtbV7TV4m7uyvvQ/wCCMmQktdCmXm2XdX3ottbomH3hX91vqiyEWoFJZw9t0vhuNag76DLVlkfhHRtA7MVUghVFGqcqnpC9f4RIKtzHIk06AaUG6OGWnQLek2Fkr6bCtYmQLVFGltTduVgfYC0QUSg1wRlPqtQV30FLQW5rYmy0U6mGRPEej0xMVoK76D4wEDMl7mZVrlr01yPbt6Ighlq2h02bjIX83h5fWi4gHeAfxjPPlMxlNLEusti5DDiFpFtQMrq/+0MjTFczco8a/gbv1RXLMmaD5sBlNGR1AZWOftzF1y9UdZLDLsrxcN7W8LessNC+EVln/qy3qsv437OF7f1Uz/p/vxRZESDmVtvpvI/1Voje39VM6emX1f3kdvFQGVl30rToFd4LQEVZZks3jtKw67SVr2qRGVdmFFspaWXBrjl4zurpVbeGM8uk6+b9nfZzLbKsvW2vj83dHZLss2bh1BpLCuqzGNyqw4Qw2i0X5og1vLWYLX1Z3dI/x5f4o4BLkoc7UGpmdu/mZzGedPbDy9pNaSvzcXZXtxkEnFY62ZiLZcneuG1ec/vv3ICZed5Q+5LScL/XfpJv934I3y5UrDywktRLRRX/ANv4o4FnCijYovcrfgKrGdzMmOyLMV7DrW1pcvdudr2v93T2ogsUuGuRfMmulqBrjnclTbY3ZbruixWmzACAiKRvqXb9lfqaM7I0z9KZjCnCF2KtQdYmcPEvNGnZt/WzKdXm1/IixRIIgt0rVQADQVAG6nV7sTiATxP83+Uc2adK3evrp890PwQnbJ1sebs7uzM2bHduzzjyxIXCNMmtWZKvlMuiZteIUuoFU23aV4fDHs2r2V+EeVi12m0T7RLc2tMlyDUAqaA3MHWtputVeu3VEkeuCDmNxz9MQMtGJJRSTkagEkRnwaukkSpjMxSnHS+014qFlrSNca0OAAAACgGXcBHYQgEIQghCEIBCEIBEWRW4hXo9I6j1iJQgrgAXIAAb8shFOIlrNkzEcVWn5dUXxwioI66w1Q8oeScGx2i3FWo4QtWVU58Ity96NjuZSiWqqTS0JLNpUUpUZMqBYtk/dquWmq/KTFEwuk8vKAZbAZ65lqbkKUHHS7S1qtGa6GiUpWWi5cIiyKUZGrsmGnk5f9PdiwMD6erp/wDEaEoQhAQckKaCp3DoqxyH64mBQAegRBqkoB2qn0DP9dInAVTmKpReJiqL3FjSvuireyJqoVQo3KAOs0EVITMmOxGiWbE72GTv+yvoaL4ehCEcJoCTuFTARTczdbt+u3q8MTiuUay0PWqt1bxX/GLIaEJlbGpvpT2nIGJxFlDAqdx9IIPQQRFQE5CdW2Sm5rVdT3UCqR6zL70Ni+EUrOUkBwZbEVAegJzpln10+KxbUVpUV306aQwIPKV86srdtDRvj1etFExnVUVkZis2VqWhB84u8m2hYcUa4qmCti9cxT8vnP2bYgbWgueW8sZVLWkDvNhagiwEMKqQR1jMGO7/ANUUOolnaIKZreKaStd/pXiu7MXIvjJiJTOyhGdXfQXVqBJeZYgVXNuHTzW3cMaDMQIZlws7VYzylM7z027UW2aZpZLrp8V7c0SehpVQqqo5Rb+EedPxSSsQQqtNmmWJcuWlCSxaprnkOG57e0rcMJ8+5/s2EUzZ2dz3vspOfPnv8Mck+T1Rn86+103zeZv55YkzPECyRhXZxicYRMncsv8ARSMuRfzRvJCirEUjKJMxOnaivM8xX3+mysceSjWTJstTqt2fEqqx6uEmupuyvDFEjcyma7uqtbbLltyk+i6sw9m3swKils6ZLVKfdrp+bO5x6v1Ra0uUAWaWhC1bNQaU9PojNIRpqCbYsnVeiW/myVtXZ4lgNCTFK+bRre5QtadVbcoGaVoXlOi5C4mWVFeujtlEpblrlYUZCVI6CN4YdzCLKA5GAhtJfbX4iJxygGQAp+EUP5gXSxcCR5rrYkDR1drs+rFyLXdZaM7VtX+fbHliRiJmJWcirKSlpd5csTLPi1X7L6bY32TJk0NMVRLUVVK3EvXibJeEcurfGiJyIIioCFG+hJNSxNKVJOoxOEIqEIQgEIQgEIQgEIQgEIRwioIO4gj4wHf/ADCIqoRVUblAUddAKCJQVWgIabuza4UFN6jf1nLiji/ezPVl1+qDhlO0QXdpOlgK8PU/5oidLbUEWOF2nsBtcflb3YngTwwUOhteqKDvUguBRh1Znhti0qG3jv6iD3HoiuZSbJew1qrWndqG7fuzEWgggEbiAfSDDYiLl8Qz9b0U4THbh6N2/I5xKEUVjOZWtQqfix6/diVyitTT40+MCqmhpn8DHQABQf5wFNZcuZxU2gJI3rcpFW7i13vUi0OvaX4iOOgcdTDNWyuU9Y+ERUhrkYLetAw6CCMjTqb95YmxbFc2mzYHpFvVxZf4x3Zp1fAkfq0xzZjtOMweImtD33ZerbFyLIQhAIQhARKqaXKDSu8A0rFf2eTX7tQd9erOukjv1aeuLoQwKdhK7Jb0s5P6/wAscMpqiyZkputcXLubvVvdZovjhIofQfZlAcUkqrZVIB+I6IlFMuXL2aebTgXl9EcmmRJQzJpCIveQPQADmfCsQUYlFEyRptlvMO2NaLaq7TVmq6vFFLTpuOJl4VjLkZrMxNOLwyP34zTJczFvImTV2GFM5VWUzNtZ2TcWeX7se2qqihVW1VAAHVTdEzNiuRIl4dNnKW0fUzdpustHZf6Ru1Mb6aS/4otiuUarXrZz9REaxwLIhMUsjDcaZHqbr+MThAZZTfaUWay0Q8KGvXzV7+FY1RRJYnaLxWPar9pad3Z4IviRwK3lhs+F+hxxVofwz4W0xxHJJRhR1Ck9CsDUBlzbJiDp5Ytiieyy0M5q+b7+Lw+9F9FrustS7m1RvO+kUygzuZ7BluAVJbUqgBNW7jMFty90U4XDtaJk9mmu1HCzM9lmd1edRpZo3RM8yEIQihCEIIQhCAQhCAQhCAQhCAQhCAQhCCqldjNmSyhCqFIfoYtWop4aD4xFALpsriTfnnS+tUP5l8Jtjk9N01br5dNxbNa7sunmjsiWZat5zah2LhqC6h6CQdcTNjPJU4dJ+ozZinh7TWj5NpdqW5tXDFuFJsZGa612Iyo1jcOni1auKJsFWej7rkaX6Wul2rEpgKkTVrVaXACtyVzFOkrxL70BbCII6TBcjBhuyzoYnFCEIQQiqZLD6gbZi1tcbx3d4bmVv4othBUUJZVYihKqSOokRKKQTK0uapuV6ZAVOTHotFLW0rEne20LmznT/jXuUQFkIoY4lW0pKmLQ53NLYNnlQiZXo1XLEpU6XNrYwYrQMOlSa5HqORgLYQhBCEIQCBAIoRUHKm8ERgxWLeXMTDYeVtcRMBahqFRRzOerfGWZjcdJZZU7Dyr5xskzEc7L34n1CtL4pMIHlMGeYG8zLFS8xW4acWS8F3hjkrCzJzriMbS/9HI/RSv/APSO4LD2XzpzbbEFmVpuXDXk5UHq+9HoRKGVBtZrTGrbLYpKUjTcvFMz6a6F7KxqjIVWTNGXm5papoNM0kEbtwmauLmtjk+bIVZgYhQBQvlapIFATxVbw8MUbIgjXL7W/NFCYlZi+blu1FU8o3jcAXVq8vDFBmTLhL2U3ZarlsuZtrd8lvF70B6NRESyqCWIAHSSBSPOQ4vP+hyqU07RkVm9awNTLwrFonNJW7EYaxq5tJAdFXtM3Fp9WFi7D20m2NcNs538N1GpXq5vbGiMRWS8x8Q7N5tVUEO6abbrtBWt13FFiiS1AHm57qzZ4uyrpq/V2YDTGOc21eRLRlZdpdMIYGmyowB9YjhuX6YuMlacU3/nTfjxxFpaIstic5NvnKaraat3QwOqGRohCEUIQhBCEIQCEIQCEIQCEIQCEIQCEIQCEIQCM8yW4DtJexm5aArdnurpq3y3WxohBVLUnSzaSN3QLlZTUVB7JjmHnLiJSzFqK5EEUIYZHL0x0gLORgBrDK2W+g/Z4YiGtntLVeJVcncqjMbvEez1NE2ApKmuzDTMso1DxDK1qaadn3o0RFlDKVPT+vrHevF7Ipkub5kq5pllKTCOvepICqSp7PhhsaIQhFQhCEA35ez0xWkqWhqqgdHTkK1oOoV5V0xZCCkUzBYyzFoNQWZ0BlbIE9ZU22+9F0RZQylWFQcoCUIplswJlvUsKlW7SVyNaW1WtrfNzRdAId0UYjELh5ZcgsaG1aHU3Qu60FvFGKXhp+IcT8S2zqB5tCwZaNlqFuX1cWqJeagQxTNhMauMsMyW8rZTAlL1oeL0RTNnf7UmSZMmXMEpJgmTZkxbaUBoq81WzWPZlypcoURbfxb9pj80QfDo5JJYElWyyGQpSnDRolSCSJcpFRC6qo7bRGbJmzEtXEMlOkDU2W5qW5er4Yp2Mtjs75124Vpy0Na0+qNMuSsokhmNa7zlma5DoC8vpi+UKQ02Uyy5t02Xs2JmWVowpxkG45c2zjNPCziuxwy3UbOZLppt4l5bG7LR6sIUPKwDIFOGeVMScCHmXAamFpuqm7cullX80erHAqgkgCp3npJpTP2UjsIgIHPI+j0whFGYYSQHEy1mIAADMxVQK00k2xeyK62n2dx6KdRWJQhgUqzowlzM7qhJg5qCtGHQ9AeHS1OXhi4iuR9HpjJiZ6SGkmZdbcc1FxutIAoNXMW09mNYNQD10MTwZ5bhZhw7HUq3p3yych6VOn1dXNGiMuIWxpeIC12ZN/a2TAhvavF6ojUDXMemL4EIQgEIQghCEIBCEIBCEIBCEIBCEIBCEIBCEIDFNmmViZRmUElkZA1d0y4b/ZFmILS7JyrfYbWVeJlbs96vbp9aNBAbJgCN+eYjM6smi+1aq0tznawPA1eRuVru0sTKtUYQJ+Hmj9JhvONuF8osaioHIvaXV2osktNVxKm2khLg4qbqHPf2ahfZ4o1Q5ixFWV1DKwZWoQRmpB6QYlGRCmHfY2MqTHLI2+WGbk/s/CvDGuKEIQghCEIBCEIDNiJhk7ObYXW6x6cquRr908vZjTHCAQQRUGoIOYI6jFWyKEGSwQZ1lmpln0AcHuxFZGR/tqK8x3l5zVlsFtDUPDndp4rbfVj0YwTRN2+FbZalmFSyto2bKQd+qvNbb2tUb4dhCEIqI2rW60V66fz0RKEIKQhCCEIQgEIQgEIQgKpssTVp0qVdd41LmK90Ql4hZjtKIZJi8jUBIpmRnmM+KNEUNKAcTpaJtKgM25mShB1Ub1reFmETPMK4xmmcEtOzNRWgKlbTUluIFTRVW2JykMtLK1CmiZktZ0b+leH5YkjhwSMiCVZTvDDr/N6piMuYsy8qQQrsmRrQrQEHqzrDYjMmTVNsuUXPaJUJu3E1uBrTlispiLWdpqy3rcFWrSguXWFbUPVtjXFZeUwcF0YLVXzBC9zdXvQHJEwzZSTCtt4rQZinRnFsUiqon2cS2lhctRAK5UtIDd+qJS5gmIHApW4UNCQVYqRlvzBi/oshCEAhCEEIQhAIQhAIQhAIQhAIQhAI4QGBBFQcuuojsIKyqrHZDZsrS6ayQAF3Fa1ue6g08MaoQgOMqsKMAR1HMRXLYistzrXp6WXof9lvFFsVzFLUZeNTUdAPWp7mH7MPRZCIqwdbh3jvBBoR8REoBCEIIQhCAQhA/wA98FedgkvMzEktrd1S5iaqrHVvt1ctvLHoxXJAEqWFFBappQClRXcNMWQjgIQhBCEIQCEIQCEIQCEIQCEIQCIswVSxr7AT7ABqJiUIKxNJ2rmaqzZbTJYRrnttW7spqv8AejTKlrKRZacKinp6yessdUWQgEeWZhw7S/tKrc7zbnlqzo0tie67zZs4o9SK5spJy2uDSoOR6v8ACILBSmW78KRS8oWWywFZSWl79LZno6G5l5qxcMsvZFTykmG43K1KXqSrb69H7UXQXMUFpQzCvfZWou3dEWxRLlNLmOVYbOYbrKEWNTMjO3UdTRWJ5eeJLJMl2lnDBltdVa3UOOjerbdzRP0a4RUZo2gl2TejVY2z3dvhi2orSue+nTSKEIQghCEIBCEIBCEIBCEIBCEIBCEIBCEIBCEIBCEIBCEIBCEIBCEIBCEIBCEIBCEIBCEIBCEIBCEIBCEIBHDWhtpWh/0rHY4RUEZ7iMt+fUeiA8ba4tZQm3NSyvGjnICZwmXzI3M2luaXwxo+0Tg89lS8UTRMcytlpy+8RfvDqiz/AGfh9PHpupmvNS6gCWpdT9Hb4bW1RZMwsuYzMWZb+ICyjUFBxozDLssva4tUc6/y7V5rYmdsn1v5sFg1dm/GttwpMvDC63zmrsxYmLn1XNbpkxktLMVW0S/7BV5mu85a3ajYcDJ1ZzdQYHWaEEmuR7iVu5uJrmW6JDByFZWtbTUrqbJiRXpuN1q8TMsBpJABPQAT8IyfbZXYmcWz3LxdnjjYQN3sjN9jw/YO/tzP343IiMZLNdMyoYJnYNXVUuq9XE3Stt0cONlUutmbwu5AudaUZ3VPlZol9jw1a7M13ccwneDlryzA+EDgsMTUys63cT5tQgVzztBKr2at2on9f6mEftsroVzwjLZmjGlBS+47xqVWXxRolTVmqWSu/pFOgN9Qa72xScFhj+i3ktxuMzvIAfL3YvSWksFUFATXeT0BRvO5QAqryqFix9Xkw//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 name="标题 1"/>
          <p:cNvSpPr>
            <a:spLocks noGrp="1"/>
          </p:cNvSpPr>
          <p:nvPr>
            <p:ph type="title"/>
          </p:nvPr>
        </p:nvSpPr>
        <p:spPr>
          <a:xfrm>
            <a:off x="574675" y="304800"/>
            <a:ext cx="8001000" cy="676275"/>
          </a:xfrm>
        </p:spPr>
        <p:txBody>
          <a:bodyPr/>
          <a:lstStyle/>
          <a:p>
            <a:pPr algn="ctr"/>
            <a:r>
              <a:rPr lang="zh-CN" altLang="en-US" sz="4400" kern="1200" dirty="0">
                <a:latin typeface="Tahoma" panose="020B0604030504040204" pitchFamily="34" charset="0"/>
                <a:ea typeface="隶书" panose="02010509060101010101" pitchFamily="49" charset="-122"/>
                <a:cs typeface="+mn-cs"/>
              </a:rPr>
              <a:t>关键字参数</a:t>
            </a:r>
          </a:p>
        </p:txBody>
      </p:sp>
      <p:sp>
        <p:nvSpPr>
          <p:cNvPr id="4" name="Rectangle 1"/>
          <p:cNvSpPr>
            <a:spLocks noChangeArrowheads="1"/>
          </p:cNvSpPr>
          <p:nvPr/>
        </p:nvSpPr>
        <p:spPr bwMode="auto">
          <a:xfrm>
            <a:off x="683568" y="3394652"/>
            <a:ext cx="5872120"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from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math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import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sqrt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a:t>
            </a:r>
            <a:r>
              <a:rPr kumimoji="0" lang="zh-CN" altLang="zh-CN" sz="2800" b="0" i="1" u="none" strike="noStrike" cap="none" normalizeH="0" baseline="0" dirty="0">
                <a:ln>
                  <a:noFill/>
                </a:ln>
                <a:solidFill>
                  <a:srgbClr val="808080"/>
                </a:solidFill>
                <a:effectLst/>
                <a:latin typeface="宋体" panose="02010600030101010101" pitchFamily="2" charset="-122"/>
              </a:rPr>
              <a:t>求平面上两点距离</a:t>
            </a:r>
            <a:br>
              <a:rPr kumimoji="0" lang="zh-CN" altLang="zh-CN" sz="2800" b="0" i="1" u="none" strike="noStrike" cap="none" normalizeH="0" baseline="0" dirty="0">
                <a:ln>
                  <a:noFill/>
                </a:ln>
                <a:solidFill>
                  <a:srgbClr val="808080"/>
                </a:solidFill>
                <a:effectLst/>
                <a:latin typeface="宋体" panose="02010600030101010101" pitchFamily="2" charset="-122"/>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def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dis(x1,y1,x2,y2):</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return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sqrt((x1-x2)**</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+(y1-y2)**</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(dis(</a:t>
            </a:r>
            <a:r>
              <a:rPr kumimoji="0" lang="zh-CN" altLang="zh-CN" sz="2800" b="0" i="0" u="none" strike="noStrike" cap="none" normalizeH="0" baseline="0" dirty="0">
                <a:ln>
                  <a:noFill/>
                </a:ln>
                <a:solidFill>
                  <a:srgbClr val="660099"/>
                </a:solidFill>
                <a:effectLst/>
                <a:latin typeface="Arial Unicode MS" panose="020B0604020202020204" pitchFamily="34" charset="-122"/>
                <a:ea typeface="JetBrains Mono"/>
              </a:rPr>
              <a:t>x1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660099"/>
                </a:solidFill>
                <a:effectLst/>
                <a:latin typeface="Arial Unicode MS" panose="020B0604020202020204" pitchFamily="34" charset="-122"/>
                <a:ea typeface="JetBrains Mono"/>
              </a:rPr>
              <a:t>x2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4</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660099"/>
                </a:solidFill>
                <a:effectLst/>
                <a:latin typeface="Arial Unicode MS" panose="020B0604020202020204" pitchFamily="34" charset="-122"/>
                <a:ea typeface="JetBrains Mono"/>
              </a:rPr>
              <a:t>y1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660099"/>
                </a:solidFill>
                <a:effectLst/>
                <a:latin typeface="Arial Unicode MS" panose="020B0604020202020204" pitchFamily="34" charset="-122"/>
                <a:ea typeface="JetBrains Mono"/>
              </a:rPr>
              <a:t>y2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5</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10" name="图片 9"/>
          <p:cNvPicPr>
            <a:picLocks noChangeAspect="1"/>
          </p:cNvPicPr>
          <p:nvPr/>
        </p:nvPicPr>
        <p:blipFill>
          <a:blip r:embed="rId2"/>
          <a:stretch>
            <a:fillRect/>
          </a:stretch>
        </p:blipFill>
        <p:spPr>
          <a:xfrm>
            <a:off x="5926743" y="4342125"/>
            <a:ext cx="2847975" cy="466725"/>
          </a:xfrm>
          <a:prstGeom prst="rect">
            <a:avLst/>
          </a:prstGeom>
        </p:spPr>
      </p:pic>
      <p:sp>
        <p:nvSpPr>
          <p:cNvPr id="7" name="矩形 6"/>
          <p:cNvSpPr/>
          <p:nvPr/>
        </p:nvSpPr>
        <p:spPr bwMode="auto">
          <a:xfrm>
            <a:off x="2051720" y="5984035"/>
            <a:ext cx="3600400" cy="43802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ChangeArrowheads="1"/>
          </p:cNvSpPr>
          <p:nvPr/>
        </p:nvSpPr>
        <p:spPr bwMode="auto">
          <a:xfrm>
            <a:off x="493573" y="1268760"/>
            <a:ext cx="8280920" cy="3643113"/>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eaLnBrk="1" latinLnBrk="1" hangingPunct="1">
              <a:lnSpc>
                <a:spcPct val="120000"/>
              </a:lnSpc>
              <a:spcBef>
                <a:spcPts val="0"/>
              </a:spcBef>
              <a:buClr>
                <a:srgbClr val="FF0000"/>
              </a:buClr>
              <a:buFont typeface="Wingdings" panose="05000000000000000000" pitchFamily="2" charset="2"/>
              <a:buChar char="p"/>
              <a:defRPr/>
            </a:pPr>
            <a:r>
              <a:rPr lang="zh-CN" altLang="en-US" sz="2800" b="0" i="0" dirty="0">
                <a:solidFill>
                  <a:srgbClr val="003300"/>
                </a:solidFill>
                <a:latin typeface="+mn-ea"/>
                <a:ea typeface="+mn-ea"/>
              </a:rPr>
              <a:t>内置函数</a:t>
            </a:r>
            <a:endParaRPr lang="en-US" altLang="zh-CN" sz="2800" b="0" i="0" dirty="0">
              <a:solidFill>
                <a:srgbClr val="003300"/>
              </a:solidFill>
              <a:latin typeface="+mn-ea"/>
              <a:ea typeface="+mn-ea"/>
            </a:endParaRPr>
          </a:p>
          <a:p>
            <a:pPr eaLnBrk="1" latinLnBrk="1" hangingPunct="1">
              <a:lnSpc>
                <a:spcPct val="120000"/>
              </a:lnSpc>
              <a:spcBef>
                <a:spcPts val="0"/>
              </a:spcBef>
              <a:buClr>
                <a:srgbClr val="FF0000"/>
              </a:buClr>
              <a:defRPr/>
            </a:pPr>
            <a:r>
              <a:rPr lang="en-US" altLang="zh-CN" sz="2800" b="0" i="0" dirty="0">
                <a:solidFill>
                  <a:srgbClr val="003300"/>
                </a:solidFill>
                <a:latin typeface="+mn-ea"/>
                <a:ea typeface="+mn-ea"/>
              </a:rPr>
              <a:t>	</a:t>
            </a:r>
            <a:r>
              <a:rPr lang="en-US" altLang="zh-CN" sz="2800" b="0" i="0" dirty="0" err="1">
                <a:solidFill>
                  <a:srgbClr val="003300"/>
                </a:solidFill>
                <a:latin typeface="+mn-ea"/>
                <a:ea typeface="+mn-ea"/>
              </a:rPr>
              <a:t>len</a:t>
            </a:r>
            <a:r>
              <a:rPr lang="en-US" altLang="zh-CN" sz="2800" b="0" i="0" dirty="0">
                <a:solidFill>
                  <a:srgbClr val="003300"/>
                </a:solidFill>
                <a:latin typeface="+mn-ea"/>
                <a:ea typeface="+mn-ea"/>
              </a:rPr>
              <a:t>(</a:t>
            </a:r>
            <a:r>
              <a:rPr lang="zh-CN" altLang="en-US" sz="2800" b="0" i="0" dirty="0">
                <a:solidFill>
                  <a:srgbClr val="003300"/>
                </a:solidFill>
                <a:latin typeface="+mn-ea"/>
                <a:ea typeface="+mn-ea"/>
              </a:rPr>
              <a:t>“</a:t>
            </a:r>
            <a:r>
              <a:rPr lang="en-US" altLang="zh-CN" sz="2800" b="0" i="0" dirty="0" err="1">
                <a:solidFill>
                  <a:srgbClr val="003300"/>
                </a:solidFill>
                <a:latin typeface="+mn-ea"/>
                <a:ea typeface="+mn-ea"/>
              </a:rPr>
              <a:t>abcd</a:t>
            </a:r>
            <a:r>
              <a:rPr lang="en-US" altLang="zh-CN" sz="2800" b="0" i="0" dirty="0">
                <a:solidFill>
                  <a:srgbClr val="003300"/>
                </a:solidFill>
                <a:latin typeface="+mn-ea"/>
                <a:ea typeface="+mn-ea"/>
              </a:rPr>
              <a:t>”)</a:t>
            </a:r>
            <a:r>
              <a:rPr lang="zh-CN" altLang="en-US" sz="2800" b="0" i="0" dirty="0">
                <a:solidFill>
                  <a:srgbClr val="003300"/>
                </a:solidFill>
                <a:latin typeface="+mn-ea"/>
                <a:ea typeface="+mn-ea"/>
              </a:rPr>
              <a:t>，结果</a:t>
            </a:r>
            <a:r>
              <a:rPr lang="en-US" altLang="zh-CN" sz="2800" b="0" i="0" dirty="0">
                <a:solidFill>
                  <a:srgbClr val="003300"/>
                </a:solidFill>
                <a:latin typeface="+mn-ea"/>
                <a:ea typeface="+mn-ea"/>
              </a:rPr>
              <a:t>4</a:t>
            </a:r>
          </a:p>
          <a:p>
            <a:pPr eaLnBrk="1" latinLnBrk="1" hangingPunct="1">
              <a:lnSpc>
                <a:spcPct val="120000"/>
              </a:lnSpc>
              <a:spcBef>
                <a:spcPts val="0"/>
              </a:spcBef>
              <a:buClr>
                <a:srgbClr val="FF0000"/>
              </a:buClr>
              <a:defRPr/>
            </a:pPr>
            <a:r>
              <a:rPr lang="en-US" altLang="zh-CN" sz="2800" b="0" i="0" dirty="0">
                <a:solidFill>
                  <a:srgbClr val="003300"/>
                </a:solidFill>
                <a:latin typeface="+mn-ea"/>
                <a:ea typeface="+mn-ea"/>
              </a:rPr>
              <a:t>	max(10,20,30)</a:t>
            </a:r>
            <a:r>
              <a:rPr lang="zh-CN" altLang="en-US" sz="2800" b="0" i="0" dirty="0">
                <a:solidFill>
                  <a:srgbClr val="003300"/>
                </a:solidFill>
                <a:latin typeface="+mn-ea"/>
                <a:ea typeface="+mn-ea"/>
              </a:rPr>
              <a:t>，结果</a:t>
            </a:r>
            <a:r>
              <a:rPr lang="en-US" altLang="zh-CN" sz="2800" b="0" i="0" dirty="0">
                <a:solidFill>
                  <a:srgbClr val="003300"/>
                </a:solidFill>
                <a:latin typeface="+mn-ea"/>
                <a:ea typeface="+mn-ea"/>
              </a:rPr>
              <a:t>30</a:t>
            </a:r>
          </a:p>
          <a:p>
            <a:pPr marL="457200" indent="-457200" eaLnBrk="1" latinLnBrk="1" hangingPunct="1">
              <a:lnSpc>
                <a:spcPct val="120000"/>
              </a:lnSpc>
              <a:spcBef>
                <a:spcPts val="0"/>
              </a:spcBef>
              <a:buClr>
                <a:srgbClr val="FF0000"/>
              </a:buClr>
              <a:buFont typeface="Wingdings" panose="05000000000000000000" pitchFamily="2" charset="2"/>
              <a:buChar char="p"/>
              <a:defRPr/>
            </a:pPr>
            <a:r>
              <a:rPr lang="zh-CN" altLang="en-US" sz="2800" b="0" i="0" dirty="0">
                <a:solidFill>
                  <a:srgbClr val="003300"/>
                </a:solidFill>
                <a:latin typeface="+mn-ea"/>
                <a:ea typeface="+mn-ea"/>
              </a:rPr>
              <a:t>模块内函数</a:t>
            </a:r>
            <a:endParaRPr lang="en-US" altLang="zh-CN" sz="2800" b="0" i="0" dirty="0">
              <a:solidFill>
                <a:srgbClr val="003300"/>
              </a:solidFill>
              <a:latin typeface="+mn-ea"/>
              <a:ea typeface="+mn-ea"/>
            </a:endParaRPr>
          </a:p>
          <a:p>
            <a:pPr lvl="1" eaLnBrk="1" latinLnBrk="1" hangingPunct="1">
              <a:lnSpc>
                <a:spcPct val="120000"/>
              </a:lnSpc>
              <a:spcBef>
                <a:spcPts val="0"/>
              </a:spcBef>
              <a:buClr>
                <a:srgbClr val="FF0000"/>
              </a:buClr>
              <a:defRPr/>
            </a:pPr>
            <a:r>
              <a:rPr lang="en-US" altLang="zh-CN" sz="2800" b="0" i="0" dirty="0">
                <a:solidFill>
                  <a:srgbClr val="003300"/>
                </a:solidFill>
                <a:latin typeface="+mn-ea"/>
                <a:ea typeface="+mn-ea"/>
              </a:rPr>
              <a:t>	</a:t>
            </a:r>
            <a:r>
              <a:rPr lang="en-US" altLang="zh-CN" sz="2800" b="0" i="0" dirty="0" err="1">
                <a:solidFill>
                  <a:srgbClr val="003300"/>
                </a:solidFill>
                <a:latin typeface="+mn-ea"/>
                <a:ea typeface="+mn-ea"/>
              </a:rPr>
              <a:t>math.sqrt</a:t>
            </a:r>
            <a:r>
              <a:rPr lang="en-US" altLang="zh-CN" sz="2800" b="0" i="0" dirty="0">
                <a:solidFill>
                  <a:srgbClr val="003300"/>
                </a:solidFill>
                <a:latin typeface="+mn-ea"/>
                <a:ea typeface="+mn-ea"/>
              </a:rPr>
              <a:t>(9)</a:t>
            </a:r>
            <a:r>
              <a:rPr lang="zh-CN" altLang="en-US" sz="2800" b="0" i="0" dirty="0">
                <a:solidFill>
                  <a:srgbClr val="003300"/>
                </a:solidFill>
                <a:latin typeface="+mn-ea"/>
                <a:ea typeface="+mn-ea"/>
              </a:rPr>
              <a:t>，结果</a:t>
            </a:r>
            <a:r>
              <a:rPr lang="en-US" altLang="zh-CN" sz="2800" b="0" i="0" dirty="0">
                <a:solidFill>
                  <a:srgbClr val="003300"/>
                </a:solidFill>
                <a:latin typeface="+mn-ea"/>
                <a:ea typeface="+mn-ea"/>
              </a:rPr>
              <a:t>3.0</a:t>
            </a:r>
          </a:p>
          <a:p>
            <a:pPr marL="457200" indent="-457200" eaLnBrk="1" latinLnBrk="1" hangingPunct="1">
              <a:lnSpc>
                <a:spcPct val="120000"/>
              </a:lnSpc>
              <a:spcBef>
                <a:spcPts val="0"/>
              </a:spcBef>
              <a:buClr>
                <a:srgbClr val="FF0000"/>
              </a:buClr>
              <a:buFont typeface="Wingdings" panose="05000000000000000000" pitchFamily="2" charset="2"/>
              <a:buChar char="p"/>
              <a:defRPr/>
            </a:pPr>
            <a:r>
              <a:rPr lang="zh-CN" altLang="en-US" sz="2800" b="0" i="0" dirty="0">
                <a:solidFill>
                  <a:srgbClr val="003300"/>
                </a:solidFill>
                <a:latin typeface="+mn-ea"/>
                <a:ea typeface="+mn-ea"/>
              </a:rPr>
              <a:t>字符串类内方法</a:t>
            </a:r>
            <a:endParaRPr lang="en-US" altLang="zh-CN" sz="2800" b="0" i="0" dirty="0">
              <a:solidFill>
                <a:srgbClr val="003300"/>
              </a:solidFill>
              <a:latin typeface="+mn-ea"/>
              <a:ea typeface="+mn-ea"/>
            </a:endParaRPr>
          </a:p>
          <a:p>
            <a:pPr eaLnBrk="1" latinLnBrk="1" hangingPunct="1">
              <a:lnSpc>
                <a:spcPct val="120000"/>
              </a:lnSpc>
              <a:spcBef>
                <a:spcPts val="0"/>
              </a:spcBef>
              <a:buClr>
                <a:srgbClr val="FF0000"/>
              </a:buClr>
              <a:defRPr/>
            </a:pPr>
            <a:r>
              <a:rPr lang="en-US" altLang="zh-CN" sz="2800" b="0" i="0" dirty="0">
                <a:solidFill>
                  <a:srgbClr val="003300"/>
                </a:solidFill>
                <a:latin typeface="+mn-ea"/>
                <a:ea typeface="+mn-ea"/>
              </a:rPr>
              <a:t>	</a:t>
            </a:r>
            <a:r>
              <a:rPr lang="en-US" altLang="zh-CN" sz="2800" b="0" i="0" dirty="0" err="1">
                <a:solidFill>
                  <a:srgbClr val="003300"/>
                </a:solidFill>
                <a:latin typeface="+mn-ea"/>
                <a:ea typeface="+mn-ea"/>
              </a:rPr>
              <a:t>s.lower</a:t>
            </a:r>
            <a:r>
              <a:rPr lang="en-US" altLang="zh-CN" sz="2800" b="0" i="0" dirty="0">
                <a:solidFill>
                  <a:srgbClr val="003300"/>
                </a:solidFill>
                <a:latin typeface="+mn-ea"/>
                <a:ea typeface="+mn-ea"/>
              </a:rPr>
              <a:t>()</a:t>
            </a:r>
            <a:r>
              <a:rPr lang="zh-CN" altLang="en-US" sz="2800" b="0" i="0" dirty="0">
                <a:solidFill>
                  <a:srgbClr val="003300"/>
                </a:solidFill>
                <a:latin typeface="+mn-ea"/>
                <a:ea typeface="+mn-ea"/>
              </a:rPr>
              <a:t>，</a:t>
            </a:r>
            <a:r>
              <a:rPr lang="en-US" altLang="zh-CN" sz="2800" b="0" i="0" dirty="0">
                <a:solidFill>
                  <a:srgbClr val="003300"/>
                </a:solidFill>
                <a:latin typeface="+mn-ea"/>
                <a:ea typeface="+mn-ea"/>
              </a:rPr>
              <a:t>s</a:t>
            </a:r>
            <a:r>
              <a:rPr lang="zh-CN" altLang="en-US" sz="2800" b="0" i="0" dirty="0">
                <a:solidFill>
                  <a:srgbClr val="003300"/>
                </a:solidFill>
                <a:latin typeface="+mn-ea"/>
                <a:ea typeface="+mn-ea"/>
              </a:rPr>
              <a:t>串转小写</a:t>
            </a:r>
            <a:endParaRPr lang="en-US" altLang="zh-CN" sz="2800" b="0" i="0" dirty="0">
              <a:solidFill>
                <a:srgbClr val="003300"/>
              </a:solidFill>
              <a:latin typeface="+mn-ea"/>
              <a:ea typeface="+mn-ea"/>
            </a:endParaRPr>
          </a:p>
        </p:txBody>
      </p:sp>
      <p:sp>
        <p:nvSpPr>
          <p:cNvPr id="3" name="标题 1"/>
          <p:cNvSpPr txBox="1"/>
          <p:nvPr/>
        </p:nvSpPr>
        <p:spPr>
          <a:xfrm>
            <a:off x="467544" y="260648"/>
            <a:ext cx="7601272" cy="868363"/>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eaLnBrk="1" hangingPunct="1">
              <a:defRPr/>
            </a:pPr>
            <a:r>
              <a:rPr lang="zh-CN" altLang="en-US" sz="4400" i="0" dirty="0">
                <a:latin typeface="Tahoma" panose="020B0604030504040204" pitchFamily="34" charset="0"/>
                <a:ea typeface="隶书" panose="02010509060101010101" pitchFamily="49" charset="-122"/>
                <a:cs typeface="+mn-cs"/>
              </a:rPr>
              <a:t>系统函数</a:t>
            </a:r>
          </a:p>
        </p:txBody>
      </p:sp>
      <p:sp>
        <p:nvSpPr>
          <p:cNvPr id="5" name="对话气泡: 圆角矩形 4"/>
          <p:cNvSpPr/>
          <p:nvPr/>
        </p:nvSpPr>
        <p:spPr bwMode="auto">
          <a:xfrm>
            <a:off x="2063752" y="1122220"/>
            <a:ext cx="4368284" cy="476726"/>
          </a:xfrm>
          <a:prstGeom prst="wedgeRoundRectCallout">
            <a:avLst>
              <a:gd name="adj1" fmla="val -55143"/>
              <a:gd name="adj2" fmla="val 14298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函数名，标识符命名规则</a:t>
            </a:r>
          </a:p>
        </p:txBody>
      </p:sp>
      <p:sp>
        <p:nvSpPr>
          <p:cNvPr id="11" name="对话气泡: 圆角矩形 10"/>
          <p:cNvSpPr/>
          <p:nvPr/>
        </p:nvSpPr>
        <p:spPr bwMode="auto">
          <a:xfrm>
            <a:off x="3516085" y="1405366"/>
            <a:ext cx="1992019" cy="476726"/>
          </a:xfrm>
          <a:prstGeom prst="wedgeRoundRectCallout">
            <a:avLst>
              <a:gd name="adj1" fmla="val -59669"/>
              <a:gd name="adj2" fmla="val 4967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参数，类型</a:t>
            </a:r>
          </a:p>
        </p:txBody>
      </p:sp>
      <p:sp>
        <p:nvSpPr>
          <p:cNvPr id="14" name="对话气泡: 圆角矩形 13"/>
          <p:cNvSpPr/>
          <p:nvPr/>
        </p:nvSpPr>
        <p:spPr bwMode="auto">
          <a:xfrm>
            <a:off x="2879812" y="3933353"/>
            <a:ext cx="1260140" cy="476726"/>
          </a:xfrm>
          <a:prstGeom prst="wedgeRoundRectCallout">
            <a:avLst>
              <a:gd name="adj1" fmla="val -57708"/>
              <a:gd name="adj2" fmla="val 6522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无参数</a:t>
            </a:r>
          </a:p>
        </p:txBody>
      </p:sp>
      <p:sp>
        <p:nvSpPr>
          <p:cNvPr id="15" name="对话气泡: 圆角矩形 14"/>
          <p:cNvSpPr/>
          <p:nvPr/>
        </p:nvSpPr>
        <p:spPr bwMode="auto">
          <a:xfrm>
            <a:off x="5028253" y="1405366"/>
            <a:ext cx="3502363" cy="476726"/>
          </a:xfrm>
          <a:prstGeom prst="wedgeRoundRectCallout">
            <a:avLst>
              <a:gd name="adj1" fmla="val -52417"/>
              <a:gd name="adj2" fmla="val 9114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返回计算结果，类型</a:t>
            </a:r>
          </a:p>
        </p:txBody>
      </p:sp>
      <p:sp>
        <p:nvSpPr>
          <p:cNvPr id="2" name="文本框 1">
            <a:extLst>
              <a:ext uri="{FF2B5EF4-FFF2-40B4-BE49-F238E27FC236}">
                <a16:creationId xmlns:a16="http://schemas.microsoft.com/office/drawing/2014/main" id="{83F4E2DC-C6EA-CCD4-C7B9-AC49F25CEDE2}"/>
              </a:ext>
            </a:extLst>
          </p:cNvPr>
          <p:cNvSpPr txBox="1"/>
          <p:nvPr/>
        </p:nvSpPr>
        <p:spPr>
          <a:xfrm>
            <a:off x="611560" y="5517232"/>
            <a:ext cx="3744416"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还有一种无返回结果。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4"/>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1" grpId="1" animBg="1"/>
      <p:bldP spid="14" grpId="0" animBg="1"/>
      <p:bldP spid="14" grpId="1" animBg="1"/>
      <p:bldP spid="15" grpId="0" animBg="1"/>
      <p:bldP spid="15" grpId="1" animBg="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8" y="1341439"/>
            <a:ext cx="8001000" cy="1079450"/>
          </a:xfrm>
        </p:spPr>
        <p:txBody>
          <a:bodyPr>
            <a:normAutofit/>
          </a:bodyPr>
          <a:lstStyle/>
          <a:p>
            <a:r>
              <a:rPr lang="zh-CN" altLang="zh-CN" dirty="0"/>
              <a:t>如果同时出现两种参数形式， 首先是位置参数，然后是关键字参数</a:t>
            </a:r>
            <a:r>
              <a:rPr lang="zh-CN" altLang="en-US" dirty="0"/>
              <a:t>。</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40</a:t>
            </a:fld>
            <a:endParaRPr lang="en-US" altLang="zh-CN"/>
          </a:p>
        </p:txBody>
      </p:sp>
      <p:sp>
        <p:nvSpPr>
          <p:cNvPr id="6" name="标题 1"/>
          <p:cNvSpPr txBox="1"/>
          <p:nvPr/>
        </p:nvSpPr>
        <p:spPr bwMode="auto">
          <a:xfrm>
            <a:off x="533021" y="211137"/>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en-US" sz="4400" b="0" i="0" dirty="0">
                <a:latin typeface="Tahoma" panose="020B0604030504040204" pitchFamily="34" charset="0"/>
                <a:ea typeface="隶书" panose="02010509060101010101" pitchFamily="49" charset="-122"/>
                <a:cs typeface="+mn-cs"/>
              </a:rPr>
              <a:t>位置参数和关键字参数混合</a:t>
            </a:r>
          </a:p>
        </p:txBody>
      </p:sp>
      <p:sp>
        <p:nvSpPr>
          <p:cNvPr id="8" name="Rectangle 1"/>
          <p:cNvSpPr>
            <a:spLocks noChangeArrowheads="1"/>
          </p:cNvSpPr>
          <p:nvPr/>
        </p:nvSpPr>
        <p:spPr bwMode="auto">
          <a:xfrm>
            <a:off x="683568" y="2420889"/>
            <a:ext cx="587212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from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math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import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sqrt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a:t>
            </a:r>
            <a:r>
              <a:rPr kumimoji="0" lang="zh-CN" altLang="zh-CN" sz="2800" b="0" i="1" u="none" strike="noStrike" cap="none" normalizeH="0" baseline="0" dirty="0">
                <a:ln>
                  <a:noFill/>
                </a:ln>
                <a:solidFill>
                  <a:srgbClr val="808080"/>
                </a:solidFill>
                <a:effectLst/>
                <a:latin typeface="宋体" panose="02010600030101010101" pitchFamily="2" charset="-122"/>
              </a:rPr>
              <a:t>求平面上两点距离</a:t>
            </a:r>
            <a:br>
              <a:rPr kumimoji="0" lang="zh-CN" altLang="zh-CN" sz="2800" b="0" i="1" u="none" strike="noStrike" cap="none" normalizeH="0" baseline="0" dirty="0">
                <a:ln>
                  <a:noFill/>
                </a:ln>
                <a:solidFill>
                  <a:srgbClr val="808080"/>
                </a:solidFill>
                <a:effectLst/>
                <a:latin typeface="宋体" panose="02010600030101010101" pitchFamily="2" charset="-122"/>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def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dis(x1,y1,x2,y2):</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return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sqrt((x1-x2)**</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+(y1-y2)**</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(dis(</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660099"/>
                </a:solidFill>
                <a:effectLst/>
                <a:latin typeface="Arial Unicode MS" panose="020B0604020202020204" pitchFamily="34" charset="-122"/>
                <a:ea typeface="JetBrains Mono"/>
              </a:rPr>
              <a:t>y2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5</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660099"/>
                </a:solidFill>
                <a:effectLst/>
                <a:latin typeface="Arial Unicode MS" panose="020B0604020202020204" pitchFamily="34" charset="-122"/>
                <a:ea typeface="JetBrains Mono"/>
              </a:rPr>
              <a:t>x2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4</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9" name="矩形 8"/>
          <p:cNvSpPr/>
          <p:nvPr/>
        </p:nvSpPr>
        <p:spPr bwMode="auto">
          <a:xfrm>
            <a:off x="2123728" y="5012505"/>
            <a:ext cx="2448272" cy="50405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 name="文本框 9"/>
          <p:cNvSpPr txBox="1"/>
          <p:nvPr/>
        </p:nvSpPr>
        <p:spPr>
          <a:xfrm>
            <a:off x="683568" y="5949280"/>
            <a:ext cx="7632848" cy="523220"/>
          </a:xfrm>
          <a:prstGeom prst="rect">
            <a:avLst/>
          </a:prstGeom>
          <a:noFill/>
        </p:spPr>
        <p:txBody>
          <a:bodyPr wrap="square" rtlCol="0">
            <a:spAutoFit/>
          </a:bodyPr>
          <a:lstStyle/>
          <a:p>
            <a:r>
              <a:rPr lang="zh-CN" altLang="en-US" sz="2800" i="0" dirty="0">
                <a:solidFill>
                  <a:srgbClr val="FF0000"/>
                </a:solidFill>
              </a:rPr>
              <a:t>先位置匹配，再关键字匹配。顺序不能任意。</a:t>
            </a:r>
          </a:p>
        </p:txBody>
      </p:sp>
      <p:pic>
        <p:nvPicPr>
          <p:cNvPr id="11" name="图片 10"/>
          <p:cNvPicPr>
            <a:picLocks noChangeAspect="1"/>
          </p:cNvPicPr>
          <p:nvPr/>
        </p:nvPicPr>
        <p:blipFill>
          <a:blip r:embed="rId2"/>
          <a:stretch>
            <a:fillRect/>
          </a:stretch>
        </p:blipFill>
        <p:spPr>
          <a:xfrm>
            <a:off x="5686046" y="3741798"/>
            <a:ext cx="2847975" cy="4667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4400" kern="1200" dirty="0">
                <a:latin typeface="Tahoma" panose="020B0604030504040204" pitchFamily="34" charset="0"/>
                <a:ea typeface="隶书" panose="02010509060101010101" pitchFamily="49" charset="-122"/>
                <a:cs typeface="+mn-cs"/>
              </a:rPr>
              <a:t>默认值参数</a:t>
            </a:r>
            <a:endParaRPr lang="zh-CN" altLang="en-US" sz="4400"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41</a:t>
            </a:fld>
            <a:endParaRPr lang="en-US" altLang="zh-CN" dirty="0"/>
          </a:p>
        </p:txBody>
      </p:sp>
      <p:sp>
        <p:nvSpPr>
          <p:cNvPr id="3" name="内容占位符 2"/>
          <p:cNvSpPr>
            <a:spLocks noGrp="1"/>
          </p:cNvSpPr>
          <p:nvPr>
            <p:ph idx="1"/>
          </p:nvPr>
        </p:nvSpPr>
        <p:spPr>
          <a:xfrm>
            <a:off x="566738" y="1341438"/>
            <a:ext cx="8829798" cy="4967287"/>
          </a:xfrm>
        </p:spPr>
        <p:txBody>
          <a:bodyPr>
            <a:normAutofit/>
          </a:bodyPr>
          <a:lstStyle/>
          <a:p>
            <a:r>
              <a:rPr lang="zh-CN" altLang="en-US" dirty="0"/>
              <a:t>函数定义时可以指定参数默认值。函数调用时若提供参数，使用提供的参数，若没有提供，使用默认参数。</a:t>
            </a:r>
            <a:endParaRPr lang="en-US" altLang="zh-CN" dirty="0"/>
          </a:p>
          <a:p>
            <a:r>
              <a:rPr lang="zh-CN" altLang="en-US" dirty="0"/>
              <a:t>默认参数，从右至左依次给出。</a:t>
            </a:r>
            <a:endParaRPr lang="en-US" altLang="zh-CN" dirty="0"/>
          </a:p>
          <a:p>
            <a:r>
              <a:rPr lang="zh-CN" altLang="en-US" dirty="0">
                <a:solidFill>
                  <a:srgbClr val="FF0000"/>
                </a:solidFill>
              </a:rPr>
              <a:t>例：</a:t>
            </a:r>
            <a:r>
              <a:rPr lang="en-US" altLang="zh-CN" dirty="0">
                <a:solidFill>
                  <a:srgbClr val="FF0000"/>
                </a:solidFill>
              </a:rPr>
              <a:t>print(</a:t>
            </a:r>
            <a:r>
              <a:rPr lang="en-US" altLang="zh-CN" dirty="0" err="1">
                <a:solidFill>
                  <a:srgbClr val="FF0000"/>
                </a:solidFill>
              </a:rPr>
              <a:t>x,y</a:t>
            </a:r>
            <a:r>
              <a:rPr lang="en-US" altLang="zh-CN" dirty="0">
                <a:solidFill>
                  <a:srgbClr val="FF0000"/>
                </a:solidFill>
              </a:rPr>
              <a:t>)     </a:t>
            </a:r>
            <a:r>
              <a:rPr lang="en-US" altLang="zh-CN" dirty="0"/>
              <a:t># </a:t>
            </a:r>
            <a:r>
              <a:rPr lang="en-US" altLang="zh-CN" dirty="0" err="1"/>
              <a:t>sep</a:t>
            </a:r>
            <a:r>
              <a:rPr lang="zh-CN" altLang="en-US" dirty="0"/>
              <a:t>参数默认空格，</a:t>
            </a:r>
            <a:r>
              <a:rPr lang="en-US" altLang="zh-CN" dirty="0"/>
              <a:t>end</a:t>
            </a:r>
            <a:r>
              <a:rPr lang="zh-CN" altLang="en-US" dirty="0"/>
              <a:t>默认</a:t>
            </a:r>
            <a:r>
              <a:rPr lang="en-US" altLang="zh-CN" dirty="0"/>
              <a:t>\n</a:t>
            </a:r>
            <a:endParaRPr lang="zh-CN" altLang="en-US" dirty="0"/>
          </a:p>
        </p:txBody>
      </p:sp>
      <p:sp>
        <p:nvSpPr>
          <p:cNvPr id="6" name="Rectangle 1"/>
          <p:cNvSpPr>
            <a:spLocks noChangeArrowheads="1"/>
          </p:cNvSpPr>
          <p:nvPr/>
        </p:nvSpPr>
        <p:spPr bwMode="auto">
          <a:xfrm>
            <a:off x="683568" y="3678646"/>
            <a:ext cx="5872120"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from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math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import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sqrt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a:t>
            </a:r>
            <a:r>
              <a:rPr kumimoji="0" lang="zh-CN" altLang="zh-CN" sz="2800" b="0" i="1" u="none" strike="noStrike" cap="none" normalizeH="0" baseline="0" dirty="0">
                <a:ln>
                  <a:noFill/>
                </a:ln>
                <a:solidFill>
                  <a:srgbClr val="808080"/>
                </a:solidFill>
                <a:effectLst/>
                <a:latin typeface="宋体" panose="02010600030101010101" pitchFamily="2" charset="-122"/>
              </a:rPr>
              <a:t>求平面上两点距离</a:t>
            </a:r>
            <a:br>
              <a:rPr kumimoji="0" lang="zh-CN" altLang="zh-CN" sz="2800" b="0" i="1" u="none" strike="noStrike" cap="none" normalizeH="0" baseline="0" dirty="0">
                <a:ln>
                  <a:noFill/>
                </a:ln>
                <a:solidFill>
                  <a:srgbClr val="808080"/>
                </a:solidFill>
                <a:effectLst/>
                <a:latin typeface="宋体" panose="02010600030101010101" pitchFamily="2" charset="-122"/>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def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dis(x1,y1,x2=</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4</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,y2=</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5</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return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sqrt((x1-x2)**</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+(y1-y2)**</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(dis(</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7" name="矩形 6"/>
          <p:cNvSpPr/>
          <p:nvPr/>
        </p:nvSpPr>
        <p:spPr bwMode="auto">
          <a:xfrm>
            <a:off x="2771800" y="4998536"/>
            <a:ext cx="2016224" cy="46876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pic>
        <p:nvPicPr>
          <p:cNvPr id="8" name="图片 7"/>
          <p:cNvPicPr>
            <a:picLocks noChangeAspect="1"/>
          </p:cNvPicPr>
          <p:nvPr/>
        </p:nvPicPr>
        <p:blipFill>
          <a:blip r:embed="rId2"/>
          <a:stretch>
            <a:fillRect/>
          </a:stretch>
        </p:blipFill>
        <p:spPr>
          <a:xfrm>
            <a:off x="5826627" y="4531811"/>
            <a:ext cx="2847975" cy="46672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260648"/>
            <a:ext cx="8001000" cy="676275"/>
          </a:xfrm>
        </p:spPr>
        <p:txBody>
          <a:bodyPr/>
          <a:lstStyle/>
          <a:p>
            <a:r>
              <a:rPr lang="zh-CN" altLang="zh-CN" dirty="0"/>
              <a:t> </a:t>
            </a:r>
            <a:r>
              <a:rPr lang="zh-CN" altLang="zh-CN" sz="4400" kern="1200" dirty="0">
                <a:latin typeface="Tahoma" panose="020B0604030504040204" pitchFamily="34" charset="0"/>
                <a:ea typeface="隶书" panose="02010509060101010101" pitchFamily="49" charset="-122"/>
                <a:cs typeface="+mn-cs"/>
              </a:rPr>
              <a:t>不定长数目参数</a:t>
            </a:r>
            <a:r>
              <a:rPr lang="zh-CN" altLang="en-US" sz="4400" kern="1200" dirty="0">
                <a:latin typeface="Tahoma" panose="020B0604030504040204" pitchFamily="34" charset="0"/>
                <a:ea typeface="隶书" panose="02010509060101010101" pitchFamily="49" charset="-122"/>
                <a:cs typeface="+mn-cs"/>
              </a:rPr>
              <a:t>，即可变参数</a:t>
            </a:r>
          </a:p>
        </p:txBody>
      </p:sp>
      <p:sp>
        <p:nvSpPr>
          <p:cNvPr id="3" name="内容占位符 2"/>
          <p:cNvSpPr>
            <a:spLocks noGrp="1"/>
          </p:cNvSpPr>
          <p:nvPr>
            <p:ph idx="1"/>
          </p:nvPr>
        </p:nvSpPr>
        <p:spPr>
          <a:xfrm>
            <a:off x="608855" y="1273438"/>
            <a:ext cx="8643665" cy="2803634"/>
          </a:xfrm>
        </p:spPr>
        <p:txBody>
          <a:bodyPr>
            <a:normAutofit/>
          </a:bodyPr>
          <a:lstStyle/>
          <a:p>
            <a:r>
              <a:rPr lang="zh-CN" altLang="en-US" dirty="0"/>
              <a:t>指的是在函数定义时，函数可以接受任意个数的参数。</a:t>
            </a:r>
            <a:r>
              <a:rPr lang="zh-CN" altLang="en-US" dirty="0">
                <a:solidFill>
                  <a:srgbClr val="FF0000"/>
                </a:solidFill>
              </a:rPr>
              <a:t>例如：</a:t>
            </a:r>
            <a:r>
              <a:rPr lang="en-US" altLang="zh-CN" dirty="0">
                <a:solidFill>
                  <a:srgbClr val="FF0000"/>
                </a:solidFill>
              </a:rPr>
              <a:t>print</a:t>
            </a:r>
            <a:r>
              <a:rPr lang="zh-CN" altLang="en-US" dirty="0">
                <a:solidFill>
                  <a:srgbClr val="FF0000"/>
                </a:solidFill>
              </a:rPr>
              <a:t>函数</a:t>
            </a:r>
            <a:endParaRPr lang="en-US" altLang="zh-CN" dirty="0">
              <a:solidFill>
                <a:srgbClr val="FF0000"/>
              </a:solidFill>
            </a:endParaRPr>
          </a:p>
          <a:p>
            <a:r>
              <a:rPr lang="zh-CN" altLang="en-US" dirty="0"/>
              <a:t>可变参数有两种形式，参数名称前加</a:t>
            </a:r>
            <a:r>
              <a:rPr lang="en-US" altLang="zh-CN" dirty="0"/>
              <a:t>*</a:t>
            </a:r>
            <a:r>
              <a:rPr lang="zh-CN" altLang="en-US" dirty="0"/>
              <a:t>或者加</a:t>
            </a:r>
            <a:r>
              <a:rPr lang="en-US" altLang="zh-CN" dirty="0"/>
              <a:t>**</a:t>
            </a:r>
            <a:r>
              <a:rPr lang="zh-CN" altLang="en-US" dirty="0"/>
              <a:t>。</a:t>
            </a:r>
            <a:endParaRPr lang="zh-CN" altLang="zh-CN" dirty="0"/>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42</a:t>
            </a:fld>
            <a:endParaRPr lang="en-US" altLang="zh-CN"/>
          </a:p>
        </p:txBody>
      </p:sp>
      <p:sp>
        <p:nvSpPr>
          <p:cNvPr id="4" name="矩形 3"/>
          <p:cNvSpPr/>
          <p:nvPr/>
        </p:nvSpPr>
        <p:spPr bwMode="auto">
          <a:xfrm>
            <a:off x="6444208" y="2199595"/>
            <a:ext cx="720080" cy="437318"/>
          </a:xfrm>
          <a:prstGeom prst="rect">
            <a:avLst/>
          </a:prstGeom>
          <a:noFill/>
          <a:ln w="508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dirty="0"/>
              <a:t> </a:t>
            </a:r>
            <a:r>
              <a:rPr lang="zh-CN" altLang="zh-CN" sz="4400" kern="1200" dirty="0">
                <a:latin typeface="Tahoma" panose="020B0604030504040204" pitchFamily="34" charset="0"/>
                <a:ea typeface="隶书" panose="02010509060101010101" pitchFamily="49" charset="-122"/>
                <a:cs typeface="+mn-cs"/>
              </a:rPr>
              <a:t>不定长数目参数</a:t>
            </a:r>
            <a:r>
              <a:rPr lang="zh-CN" altLang="en-US" sz="4400" kern="1200" dirty="0">
                <a:latin typeface="Tahoma" panose="020B0604030504040204" pitchFamily="34" charset="0"/>
                <a:ea typeface="隶书" panose="02010509060101010101" pitchFamily="49" charset="-122"/>
                <a:cs typeface="+mn-cs"/>
              </a:rPr>
              <a:t>，即可变参数</a:t>
            </a:r>
          </a:p>
        </p:txBody>
      </p:sp>
      <p:sp>
        <p:nvSpPr>
          <p:cNvPr id="3" name="内容占位符 2"/>
          <p:cNvSpPr>
            <a:spLocks noGrp="1"/>
          </p:cNvSpPr>
          <p:nvPr>
            <p:ph idx="1"/>
          </p:nvPr>
        </p:nvSpPr>
        <p:spPr>
          <a:xfrm>
            <a:off x="608855" y="1273438"/>
            <a:ext cx="8643665" cy="2803634"/>
          </a:xfrm>
        </p:spPr>
        <p:txBody>
          <a:bodyPr>
            <a:normAutofit/>
          </a:bodyPr>
          <a:lstStyle/>
          <a:p>
            <a:r>
              <a:rPr lang="zh-CN" altLang="en-US" dirty="0"/>
              <a:t>定义可变参数的语法格式：</a:t>
            </a:r>
            <a:endParaRPr lang="en-US" altLang="zh-CN" dirty="0"/>
          </a:p>
          <a:p>
            <a:pPr marL="0" indent="0">
              <a:buNone/>
            </a:pPr>
            <a:r>
              <a:rPr lang="en-US" altLang="zh-CN" dirty="0"/>
              <a:t>  </a:t>
            </a:r>
            <a:endParaRPr lang="zh-CN" altLang="en-US" dirty="0"/>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43</a:t>
            </a:fld>
            <a:endParaRPr lang="en-US" altLang="zh-CN"/>
          </a:p>
        </p:txBody>
      </p:sp>
      <p:sp>
        <p:nvSpPr>
          <p:cNvPr id="7" name="Rectangle 1"/>
          <p:cNvSpPr>
            <a:spLocks noChangeArrowheads="1"/>
          </p:cNvSpPr>
          <p:nvPr/>
        </p:nvSpPr>
        <p:spPr bwMode="auto">
          <a:xfrm>
            <a:off x="1140612" y="1793173"/>
            <a:ext cx="686277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def </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funname(</a:t>
            </a:r>
            <a:r>
              <a:rPr kumimoji="0" lang="zh-CN" altLang="zh-CN" sz="2800" b="0" i="0" u="none" strike="noStrike" cap="none" normalizeH="0" baseline="0" dirty="0">
                <a:ln>
                  <a:noFill/>
                </a:ln>
                <a:solidFill>
                  <a:srgbClr val="808080"/>
                </a:solidFill>
                <a:effectLst/>
                <a:latin typeface="Arial Unicode MS" panose="020B0604020202020204" pitchFamily="34" charset="-128"/>
                <a:ea typeface="JetBrains Mono"/>
              </a:rPr>
              <a:t>formal_args</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808080"/>
                </a:solidFill>
                <a:effectLst/>
                <a:latin typeface="Arial Unicode MS" panose="020B0604020202020204" pitchFamily="34" charset="-128"/>
                <a:ea typeface="JetBrains Mono"/>
              </a:rPr>
              <a:t>*args</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808080"/>
                </a:solidFill>
                <a:effectLst/>
                <a:latin typeface="Arial Unicode MS" panose="020B0604020202020204" pitchFamily="34" charset="-128"/>
                <a:ea typeface="JetBrains Mono"/>
              </a:rPr>
              <a:t>**kwargs</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    </a:t>
            </a:r>
            <a:r>
              <a:rPr kumimoji="0" lang="zh-CN" altLang="zh-CN" sz="2800" b="0" i="0" u="none" strike="noStrike" cap="none" normalizeH="0" baseline="0" dirty="0">
                <a:ln>
                  <a:noFill/>
                </a:ln>
                <a:solidFill>
                  <a:srgbClr val="000000"/>
                </a:solidFill>
                <a:effectLst/>
                <a:latin typeface="宋体" panose="02010600030101010101" pitchFamily="2" charset="-122"/>
              </a:rPr>
              <a:t>函数体    </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9" name="Rectangle 1"/>
          <p:cNvSpPr>
            <a:spLocks noChangeArrowheads="1"/>
          </p:cNvSpPr>
          <p:nvPr/>
        </p:nvSpPr>
        <p:spPr bwMode="auto">
          <a:xfrm>
            <a:off x="608855" y="2789961"/>
            <a:ext cx="8407345"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marR="0" lvl="0" indent="-4572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pPr>
            <a:r>
              <a:rPr lang="en-US" altLang="zh-CN" sz="2800" i="0" dirty="0" err="1">
                <a:latin typeface="Arial Unicode MS" panose="020B0604020202020204" pitchFamily="34" charset="-128"/>
              </a:rPr>
              <a:t>formal_args</a:t>
            </a:r>
            <a:r>
              <a:rPr lang="zh-CN" altLang="en-US" sz="2800" i="0" dirty="0">
                <a:latin typeface="Arial Unicode MS" panose="020B0604020202020204" pitchFamily="34" charset="-128"/>
              </a:rPr>
              <a:t>为传统参数，</a:t>
            </a:r>
            <a:r>
              <a:rPr lang="en-US" altLang="zh-CN" sz="2800" i="0" dirty="0">
                <a:latin typeface="Arial Unicode MS" panose="020B0604020202020204" pitchFamily="34" charset="-128"/>
              </a:rPr>
              <a:t>*</a:t>
            </a:r>
            <a:r>
              <a:rPr lang="en-US" altLang="zh-CN" sz="2800" i="0" dirty="0" err="1">
                <a:latin typeface="Arial Unicode MS" panose="020B0604020202020204" pitchFamily="34" charset="-128"/>
              </a:rPr>
              <a:t>args</a:t>
            </a:r>
            <a:r>
              <a:rPr lang="zh-CN" altLang="en-US" sz="2800" i="0" dirty="0">
                <a:latin typeface="Arial Unicode MS" panose="020B0604020202020204" pitchFamily="34" charset="-128"/>
              </a:rPr>
              <a:t>、</a:t>
            </a:r>
            <a:r>
              <a:rPr lang="en-US" altLang="zh-CN" sz="2800" i="0" dirty="0">
                <a:latin typeface="Arial Unicode MS" panose="020B0604020202020204" pitchFamily="34" charset="-128"/>
              </a:rPr>
              <a:t>**</a:t>
            </a:r>
            <a:r>
              <a:rPr lang="en-US" altLang="zh-CN" sz="2800" i="0" dirty="0" err="1">
                <a:latin typeface="Arial Unicode MS" panose="020B0604020202020204" pitchFamily="34" charset="-128"/>
              </a:rPr>
              <a:t>kwargs</a:t>
            </a:r>
            <a:r>
              <a:rPr lang="zh-CN" altLang="en-US" sz="2800" i="0" dirty="0">
                <a:latin typeface="Arial Unicode MS" panose="020B0604020202020204" pitchFamily="34" charset="-128"/>
              </a:rPr>
              <a:t>为可变参数。</a:t>
            </a:r>
            <a:endParaRPr kumimoji="0" lang="zh-CN" altLang="zh-CN" sz="2800" b="0" i="0" u="none" strike="noStrike" cap="none" normalizeH="0" baseline="0" dirty="0">
              <a:ln>
                <a:noFill/>
              </a:ln>
              <a:effectLst/>
              <a:latin typeface="Arial" panose="020B0604020202020204" pitchFamily="34" charset="0"/>
            </a:endParaRPr>
          </a:p>
        </p:txBody>
      </p:sp>
      <p:sp>
        <p:nvSpPr>
          <p:cNvPr id="10" name="Rectangle 1"/>
          <p:cNvSpPr>
            <a:spLocks noChangeArrowheads="1"/>
          </p:cNvSpPr>
          <p:nvPr/>
        </p:nvSpPr>
        <p:spPr bwMode="auto">
          <a:xfrm>
            <a:off x="608855" y="3706319"/>
            <a:ext cx="8407345"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marR="0" lvl="0" indent="-4572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pPr>
            <a:r>
              <a:rPr lang="zh-CN" altLang="en-US" sz="2800" b="0" i="0" dirty="0">
                <a:latin typeface="+mn-ea"/>
                <a:ea typeface="+mn-ea"/>
              </a:rPr>
              <a:t>实参列表先匹配</a:t>
            </a:r>
            <a:r>
              <a:rPr lang="en-US" altLang="zh-CN" sz="2800" b="0" i="0" dirty="0" err="1">
                <a:latin typeface="+mn-ea"/>
                <a:ea typeface="+mn-ea"/>
              </a:rPr>
              <a:t>formal_args</a:t>
            </a:r>
            <a:endParaRPr lang="en-US" altLang="zh-CN" sz="2800" b="0" i="0" dirty="0">
              <a:latin typeface="+mn-ea"/>
              <a:ea typeface="+mn-ea"/>
            </a:endParaRPr>
          </a:p>
          <a:p>
            <a:pPr marL="457200" marR="0" lvl="0" indent="-4572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pPr>
            <a:r>
              <a:rPr lang="en-US" altLang="zh-CN" sz="2800" b="0" i="0" dirty="0">
                <a:latin typeface="+mn-ea"/>
                <a:ea typeface="+mn-ea"/>
              </a:rPr>
              <a:t>*</a:t>
            </a:r>
            <a:r>
              <a:rPr lang="en-US" altLang="zh-CN" sz="2800" b="0" i="0" dirty="0" err="1">
                <a:latin typeface="+mn-ea"/>
                <a:ea typeface="+mn-ea"/>
              </a:rPr>
              <a:t>args</a:t>
            </a:r>
            <a:r>
              <a:rPr lang="zh-CN" altLang="en-US" sz="2800" b="0" i="0" dirty="0">
                <a:latin typeface="+mn-ea"/>
                <a:ea typeface="+mn-ea"/>
              </a:rPr>
              <a:t>以元组形式保存多余参数</a:t>
            </a:r>
            <a:endParaRPr lang="en-US" altLang="zh-CN" sz="2800" b="0" i="0" dirty="0">
              <a:latin typeface="+mn-ea"/>
              <a:ea typeface="+mn-ea"/>
            </a:endParaRPr>
          </a:p>
          <a:p>
            <a:pPr marL="457200" marR="0" lvl="0" indent="-4572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pPr>
            <a:r>
              <a:rPr lang="en-US" altLang="zh-CN" sz="2800" b="0" i="0" dirty="0">
                <a:latin typeface="+mn-ea"/>
                <a:ea typeface="+mn-ea"/>
              </a:rPr>
              <a:t>**</a:t>
            </a:r>
            <a:r>
              <a:rPr lang="en-US" altLang="zh-CN" sz="2800" b="0" i="0" dirty="0" err="1">
                <a:latin typeface="+mn-ea"/>
                <a:ea typeface="+mn-ea"/>
              </a:rPr>
              <a:t>kwargs</a:t>
            </a:r>
            <a:r>
              <a:rPr lang="zh-CN" altLang="en-US" sz="2800" b="0" i="0" dirty="0">
                <a:latin typeface="+mn-ea"/>
                <a:ea typeface="+mn-ea"/>
              </a:rPr>
              <a:t>以字典形式保存关键字参数</a:t>
            </a:r>
            <a:endParaRPr lang="en-US" altLang="zh-CN" sz="2800" b="0" i="0" dirty="0">
              <a:latin typeface="+mn-ea"/>
              <a:ea typeface="+mn-ea"/>
            </a:endParaRPr>
          </a:p>
          <a:p>
            <a:pPr marL="457200" marR="0" lvl="0" indent="-4572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pPr>
            <a:r>
              <a:rPr kumimoji="0" lang="zh-CN" altLang="en-US" sz="2800" b="0" i="0" u="none" strike="noStrike" cap="none" normalizeH="0" baseline="0" dirty="0">
                <a:ln>
                  <a:noFill/>
                </a:ln>
                <a:effectLst/>
                <a:latin typeface="+mn-ea"/>
                <a:ea typeface="+mn-ea"/>
              </a:rPr>
              <a:t>无多余参数和关键字参数，返回空元组或字典。</a:t>
            </a:r>
            <a:endParaRPr kumimoji="0" lang="en-US" altLang="zh-CN" sz="2800" b="0" i="0" u="none" strike="noStrike" cap="none" normalizeH="0" baseline="0" dirty="0">
              <a:ln>
                <a:noFill/>
              </a:ln>
              <a:effectLst/>
              <a:latin typeface="+mn-ea"/>
              <a:ea typeface="+mn-ea"/>
            </a:endParaRPr>
          </a:p>
          <a:p>
            <a:pPr marL="457200" indent="-457200">
              <a:buClr>
                <a:srgbClr val="FF0000"/>
              </a:buClr>
              <a:buFont typeface="Wingdings" panose="05000000000000000000" pitchFamily="2" charset="2"/>
              <a:buChar char="p"/>
            </a:pPr>
            <a:r>
              <a:rPr lang="zh-CN" altLang="en-US" sz="2800" b="0" i="0" dirty="0">
                <a:latin typeface="+mn-ea"/>
                <a:ea typeface="+mn-ea"/>
              </a:rPr>
              <a:t>实参前面加*或**意味着拆包。*表示将序列拆成一个个单独的实参，而**则表示将字典拆成一个个单独的带变量名的实参。</a:t>
            </a:r>
            <a:endParaRPr kumimoji="0" lang="zh-CN" altLang="zh-CN" sz="2800" b="0" i="0" u="none" strike="noStrike" cap="none" normalizeH="0" baseline="0" dirty="0">
              <a:ln>
                <a:noFill/>
              </a:ln>
              <a:effectLst/>
              <a:latin typeface="+mn-ea"/>
              <a:ea typeface="+mn-ea"/>
            </a:endParaRPr>
          </a:p>
        </p:txBody>
      </p:sp>
      <p:sp>
        <p:nvSpPr>
          <p:cNvPr id="4" name="矩形 3"/>
          <p:cNvSpPr/>
          <p:nvPr/>
        </p:nvSpPr>
        <p:spPr bwMode="auto">
          <a:xfrm>
            <a:off x="1140612" y="5517232"/>
            <a:ext cx="4655524" cy="432048"/>
          </a:xfrm>
          <a:prstGeom prst="rect">
            <a:avLst/>
          </a:prstGeom>
          <a:noFill/>
          <a:ln w="5080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1081251"/>
            <a:ext cx="8001000" cy="676275"/>
          </a:xfrm>
        </p:spPr>
        <p:txBody>
          <a:bodyPr/>
          <a:lstStyle/>
          <a:p>
            <a:r>
              <a:rPr lang="zh-CN" altLang="en-US" sz="2800" kern="1200" dirty="0">
                <a:solidFill>
                  <a:srgbClr val="FF0000"/>
                </a:solidFill>
                <a:latin typeface="+mn-ea"/>
                <a:ea typeface="+mn-ea"/>
                <a:cs typeface="+mn-cs"/>
              </a:rPr>
              <a:t>例：</a:t>
            </a:r>
            <a:r>
              <a:rPr lang="en-US" altLang="zh-CN" sz="2800" kern="1200" dirty="0">
                <a:solidFill>
                  <a:schemeClr val="tx1"/>
                </a:solidFill>
                <a:latin typeface="+mn-ea"/>
                <a:ea typeface="+mn-ea"/>
                <a:cs typeface="+mn-cs"/>
              </a:rPr>
              <a:t>print</a:t>
            </a:r>
            <a:r>
              <a:rPr lang="zh-CN" altLang="en-US" sz="2800" kern="1200" dirty="0">
                <a:solidFill>
                  <a:schemeClr val="tx1"/>
                </a:solidFill>
                <a:latin typeface="+mn-ea"/>
                <a:ea typeface="+mn-ea"/>
                <a:cs typeface="+mn-cs"/>
              </a:rPr>
              <a:t>函数参数。</a:t>
            </a:r>
          </a:p>
        </p:txBody>
      </p:sp>
      <p:sp>
        <p:nvSpPr>
          <p:cNvPr id="3" name="内容占位符 2"/>
          <p:cNvSpPr>
            <a:spLocks noGrp="1"/>
          </p:cNvSpPr>
          <p:nvPr>
            <p:ph idx="1"/>
          </p:nvPr>
        </p:nvSpPr>
        <p:spPr>
          <a:xfrm>
            <a:off x="574675" y="1864215"/>
            <a:ext cx="8001000" cy="2519610"/>
          </a:xfrm>
        </p:spPr>
        <p:txBody>
          <a:bodyPr/>
          <a:lstStyle/>
          <a:p>
            <a:pPr>
              <a:buFont typeface="Wingdings" panose="05000000000000000000" pitchFamily="2" charset="2"/>
              <a:buChar char="p"/>
            </a:pPr>
            <a:r>
              <a:rPr lang="en-US" altLang="zh-CN" dirty="0"/>
              <a:t> print(*object, </a:t>
            </a:r>
            <a:r>
              <a:rPr lang="en-US" altLang="zh-CN" dirty="0" err="1"/>
              <a:t>sep</a:t>
            </a:r>
            <a:r>
              <a:rPr lang="en-US" altLang="zh-CN" dirty="0"/>
              <a:t>=“ “,end=“\</a:t>
            </a:r>
            <a:r>
              <a:rPr lang="en-US" altLang="zh-CN" dirty="0" err="1"/>
              <a:t>n”,file</a:t>
            </a:r>
            <a:r>
              <a:rPr lang="en-US" altLang="zh-CN" dirty="0"/>
              <a:t>=</a:t>
            </a:r>
            <a:r>
              <a:rPr lang="en-US" altLang="zh-CN" dirty="0" err="1"/>
              <a:t>sys.stdout</a:t>
            </a:r>
            <a:r>
              <a:rPr lang="zh-CN" altLang="en-US" dirty="0"/>
              <a:t>）</a:t>
            </a:r>
            <a:endParaRPr lang="en-US" altLang="zh-CN" dirty="0"/>
          </a:p>
          <a:p>
            <a:pPr marL="0" indent="0">
              <a:buNone/>
            </a:pPr>
            <a:r>
              <a:rPr lang="en-US" altLang="zh-CN" dirty="0"/>
              <a:t>       </a:t>
            </a:r>
            <a:r>
              <a:rPr lang="en-US" altLang="zh-CN" dirty="0">
                <a:solidFill>
                  <a:srgbClr val="FF0000"/>
                </a:solidFill>
              </a:rPr>
              <a:t>*object</a:t>
            </a:r>
            <a:r>
              <a:rPr lang="zh-CN" altLang="en-US" dirty="0">
                <a:solidFill>
                  <a:srgbClr val="FF0000"/>
                </a:solidFill>
              </a:rPr>
              <a:t>：输出参数</a:t>
            </a:r>
            <a:r>
              <a:rPr lang="en-US" altLang="zh-CN" dirty="0">
                <a:solidFill>
                  <a:srgbClr val="FF0000"/>
                </a:solidFill>
              </a:rPr>
              <a:t>, </a:t>
            </a:r>
            <a:r>
              <a:rPr lang="zh-CN" altLang="en-US" dirty="0">
                <a:solidFill>
                  <a:srgbClr val="FF0000"/>
                </a:solidFill>
              </a:rPr>
              <a:t>不定长数目参数</a:t>
            </a:r>
            <a:endParaRPr lang="en-US" altLang="zh-CN" dirty="0">
              <a:solidFill>
                <a:srgbClr val="FF0000"/>
              </a:solidFill>
            </a:endParaRPr>
          </a:p>
          <a:p>
            <a:pPr marL="0" indent="0">
              <a:buNone/>
            </a:pPr>
            <a:r>
              <a:rPr lang="en-US" altLang="zh-CN" dirty="0"/>
              <a:t>       </a:t>
            </a:r>
            <a:r>
              <a:rPr lang="en-US" altLang="zh-CN" dirty="0" err="1"/>
              <a:t>sep</a:t>
            </a:r>
            <a:r>
              <a:rPr lang="en-US" altLang="zh-CN" dirty="0"/>
              <a:t>=“ “</a:t>
            </a:r>
            <a:r>
              <a:rPr lang="zh-CN" altLang="en-US" dirty="0"/>
              <a:t>：输出分割符，</a:t>
            </a:r>
            <a:r>
              <a:rPr lang="zh-CN" altLang="en-US" dirty="0">
                <a:solidFill>
                  <a:srgbClr val="FF0000"/>
                </a:solidFill>
              </a:rPr>
              <a:t>默认空格</a:t>
            </a:r>
            <a:endParaRPr lang="en-US" altLang="zh-CN" dirty="0">
              <a:solidFill>
                <a:srgbClr val="FF0000"/>
              </a:solidFill>
            </a:endParaRPr>
          </a:p>
          <a:p>
            <a:pPr marL="0" indent="0">
              <a:buNone/>
            </a:pPr>
            <a:r>
              <a:rPr lang="en-US" altLang="zh-CN" dirty="0"/>
              <a:t>       end=“\n”</a:t>
            </a:r>
            <a:r>
              <a:rPr lang="zh-CN" altLang="en-US" dirty="0"/>
              <a:t>：函数结束符，</a:t>
            </a:r>
            <a:r>
              <a:rPr lang="zh-CN" altLang="en-US" dirty="0">
                <a:solidFill>
                  <a:srgbClr val="FF0000"/>
                </a:solidFill>
              </a:rPr>
              <a:t>默认换行</a:t>
            </a:r>
            <a:endParaRPr lang="en-US" altLang="zh-CN" dirty="0">
              <a:solidFill>
                <a:srgbClr val="FF0000"/>
              </a:solidFill>
            </a:endParaRPr>
          </a:p>
          <a:p>
            <a:pPr marL="0" indent="0">
              <a:buNone/>
            </a:pPr>
            <a:r>
              <a:rPr lang="en-US" altLang="zh-CN" dirty="0"/>
              <a:t>       file=</a:t>
            </a:r>
            <a:r>
              <a:rPr lang="en-US" altLang="zh-CN" dirty="0" err="1"/>
              <a:t>sys.stdout</a:t>
            </a:r>
            <a:r>
              <a:rPr lang="zh-CN" altLang="en-US" dirty="0"/>
              <a:t>：输出到文件，</a:t>
            </a:r>
            <a:r>
              <a:rPr lang="zh-CN" altLang="en-US" dirty="0">
                <a:solidFill>
                  <a:srgbClr val="FF0000"/>
                </a:solidFill>
              </a:rPr>
              <a:t>默认屏幕</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44</a:t>
            </a:fld>
            <a:endParaRPr lang="en-US" altLang="zh-CN"/>
          </a:p>
        </p:txBody>
      </p:sp>
      <p:sp>
        <p:nvSpPr>
          <p:cNvPr id="4" name="标题 1"/>
          <p:cNvSpPr txBox="1"/>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zh-CN" b="0" i="0" kern="0" dirty="0"/>
              <a:t> </a:t>
            </a:r>
            <a:r>
              <a:rPr lang="zh-CN" altLang="zh-CN" sz="4400" b="0" i="0" kern="1200" dirty="0">
                <a:latin typeface="Tahoma" panose="020B0604030504040204" pitchFamily="34" charset="0"/>
                <a:ea typeface="隶书" panose="02010509060101010101" pitchFamily="49" charset="-122"/>
                <a:cs typeface="+mn-cs"/>
              </a:rPr>
              <a:t>不定长数目参数</a:t>
            </a:r>
            <a:r>
              <a:rPr lang="zh-CN" altLang="en-US" sz="4400" b="0" i="0" kern="1200" dirty="0">
                <a:latin typeface="Tahoma" panose="020B0604030504040204" pitchFamily="34" charset="0"/>
                <a:ea typeface="隶书" panose="02010509060101010101" pitchFamily="49" charset="-122"/>
                <a:cs typeface="+mn-cs"/>
              </a:rPr>
              <a:t>，即可变参数</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683568" y="1901700"/>
            <a:ext cx="3236784"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0033B3"/>
                </a:solidFill>
                <a:effectLst/>
                <a:latin typeface="+mn-ea"/>
                <a:ea typeface="+mn-ea"/>
              </a:rPr>
              <a:t>def </a:t>
            </a:r>
            <a:r>
              <a:rPr kumimoji="0" lang="zh-CN" altLang="zh-CN" sz="2800" b="0" i="0" u="none" strike="noStrike" cap="none" normalizeH="0" baseline="0" dirty="0">
                <a:ln>
                  <a:noFill/>
                </a:ln>
                <a:solidFill>
                  <a:srgbClr val="00627A"/>
                </a:solidFill>
                <a:effectLst/>
                <a:latin typeface="+mn-ea"/>
                <a:ea typeface="+mn-ea"/>
              </a:rPr>
              <a:t>myvar1</a:t>
            </a:r>
            <a:r>
              <a:rPr kumimoji="0" lang="zh-CN" altLang="zh-CN" sz="2800" b="0" i="0" u="none" strike="noStrike" cap="none" normalizeH="0" baseline="0" dirty="0">
                <a:ln>
                  <a:noFill/>
                </a:ln>
                <a:solidFill>
                  <a:srgbClr val="080808"/>
                </a:solidFill>
                <a:effectLst/>
                <a:latin typeface="+mn-ea"/>
                <a:ea typeface="+mn-ea"/>
              </a:rPr>
              <a:t>(*t):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myvar1(</a:t>
            </a:r>
            <a:r>
              <a:rPr kumimoji="0" lang="zh-CN" altLang="zh-CN" sz="2800" b="0" i="0" u="none" strike="noStrike" cap="none" normalizeH="0" baseline="0" dirty="0">
                <a:ln>
                  <a:noFill/>
                </a:ln>
                <a:solidFill>
                  <a:srgbClr val="1750EB"/>
                </a:solidFill>
                <a:effectLst/>
                <a:latin typeface="+mn-ea"/>
                <a:ea typeface="+mn-ea"/>
              </a:rPr>
              <a:t>1</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1750EB"/>
                </a:solidFill>
                <a:effectLst/>
                <a:latin typeface="+mn-ea"/>
                <a:ea typeface="+mn-ea"/>
              </a:rPr>
              <a:t>2</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1750EB"/>
                </a:solidFill>
                <a:effectLst/>
                <a:latin typeface="+mn-ea"/>
                <a:ea typeface="+mn-ea"/>
              </a:rPr>
              <a:t>3</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myvar1(</a:t>
            </a:r>
            <a:r>
              <a:rPr kumimoji="0" lang="zh-CN" altLang="zh-CN" sz="2800" b="0" i="0" u="none" strike="noStrike" cap="none" normalizeH="0" baseline="0" dirty="0">
                <a:ln>
                  <a:noFill/>
                </a:ln>
                <a:solidFill>
                  <a:srgbClr val="1750EB"/>
                </a:solidFill>
                <a:effectLst/>
                <a:latin typeface="+mn-ea"/>
                <a:ea typeface="+mn-ea"/>
              </a:rPr>
              <a:t>1</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1750EB"/>
                </a:solidFill>
                <a:effectLst/>
                <a:latin typeface="+mn-ea"/>
                <a:ea typeface="+mn-ea"/>
              </a:rPr>
              <a:t>2</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1750EB"/>
                </a:solidFill>
                <a:effectLst/>
                <a:latin typeface="+mn-ea"/>
                <a:ea typeface="+mn-ea"/>
              </a:rPr>
              <a:t>3</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1750EB"/>
                </a:solidFill>
                <a:effectLst/>
                <a:latin typeface="+mn-ea"/>
                <a:ea typeface="+mn-ea"/>
              </a:rPr>
              <a:t>4</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1750EB"/>
                </a:solidFill>
                <a:effectLst/>
                <a:latin typeface="+mn-ea"/>
                <a:ea typeface="+mn-ea"/>
              </a:rPr>
              <a:t>5</a:t>
            </a:r>
            <a:r>
              <a:rPr kumimoji="0" lang="zh-CN" altLang="zh-CN" sz="2800" b="0" i="0" u="none" strike="noStrike" cap="none" normalizeH="0" baseline="0" dirty="0">
                <a:ln>
                  <a:noFill/>
                </a:ln>
                <a:solidFill>
                  <a:srgbClr val="080808"/>
                </a:solidFill>
                <a:effectLst/>
                <a:latin typeface="+mn-ea"/>
                <a:ea typeface="+mn-ea"/>
              </a:rPr>
              <a:t>)</a:t>
            </a:r>
            <a:endParaRPr kumimoji="0" lang="zh-CN" altLang="zh-CN" sz="2800" b="0" i="0" u="none" strike="noStrike" cap="none" normalizeH="0" baseline="0" dirty="0">
              <a:ln>
                <a:noFill/>
              </a:ln>
              <a:solidFill>
                <a:schemeClr val="tx1"/>
              </a:solidFill>
              <a:effectLst/>
              <a:latin typeface="+mn-ea"/>
              <a:ea typeface="+mn-ea"/>
            </a:endParaRPr>
          </a:p>
        </p:txBody>
      </p:sp>
      <p:pic>
        <p:nvPicPr>
          <p:cNvPr id="9" name="图片 8"/>
          <p:cNvPicPr>
            <a:picLocks noChangeAspect="1"/>
          </p:cNvPicPr>
          <p:nvPr/>
        </p:nvPicPr>
        <p:blipFill>
          <a:blip r:embed="rId3"/>
          <a:stretch>
            <a:fillRect/>
          </a:stretch>
        </p:blipFill>
        <p:spPr>
          <a:xfrm>
            <a:off x="683568" y="4149080"/>
            <a:ext cx="3698752" cy="936104"/>
          </a:xfrm>
          <a:prstGeom prst="rect">
            <a:avLst/>
          </a:prstGeom>
        </p:spPr>
      </p:pic>
      <p:sp>
        <p:nvSpPr>
          <p:cNvPr id="11" name="文本框 10"/>
          <p:cNvSpPr txBox="1"/>
          <p:nvPr/>
        </p:nvSpPr>
        <p:spPr>
          <a:xfrm>
            <a:off x="755576" y="5149420"/>
            <a:ext cx="7920880" cy="523220"/>
          </a:xfrm>
          <a:prstGeom prst="rect">
            <a:avLst/>
          </a:prstGeom>
          <a:noFill/>
        </p:spPr>
        <p:txBody>
          <a:bodyPr wrap="square" rtlCol="0">
            <a:spAutoFit/>
          </a:bodyPr>
          <a:lstStyle/>
          <a:p>
            <a:r>
              <a:rPr lang="zh-CN" altLang="en-US" sz="2800" b="0" i="0" dirty="0">
                <a:latin typeface="+mn-ea"/>
                <a:ea typeface="+mn-ea"/>
              </a:rPr>
              <a:t>元组，以</a:t>
            </a:r>
            <a:r>
              <a:rPr lang="en-US" altLang="zh-CN" sz="2800" b="0" i="0" dirty="0">
                <a:latin typeface="+mn-ea"/>
                <a:ea typeface="+mn-ea"/>
              </a:rPr>
              <a:t>()</a:t>
            </a:r>
            <a:r>
              <a:rPr lang="zh-CN" altLang="en-US" sz="2800" b="0" i="0" dirty="0">
                <a:latin typeface="+mn-ea"/>
                <a:ea typeface="+mn-ea"/>
              </a:rPr>
              <a:t>包裹的多个元素。不用理解。</a:t>
            </a:r>
          </a:p>
        </p:txBody>
      </p:sp>
      <p:sp>
        <p:nvSpPr>
          <p:cNvPr id="13" name="文本框 12"/>
          <p:cNvSpPr txBox="1"/>
          <p:nvPr/>
        </p:nvSpPr>
        <p:spPr>
          <a:xfrm>
            <a:off x="611560" y="1340768"/>
            <a:ext cx="7920880" cy="523220"/>
          </a:xfrm>
          <a:prstGeom prst="rect">
            <a:avLst/>
          </a:prstGeom>
          <a:noFill/>
        </p:spPr>
        <p:txBody>
          <a:bodyPr wrap="square" rtlCol="0">
            <a:spAutoFit/>
          </a:bodyPr>
          <a:lstStyle/>
          <a:p>
            <a:r>
              <a:rPr lang="zh-CN" altLang="en-US" sz="2800" b="0" i="0" dirty="0">
                <a:solidFill>
                  <a:srgbClr val="FF0000"/>
                </a:solidFill>
                <a:latin typeface="+mn-ea"/>
                <a:ea typeface="+mn-ea"/>
              </a:rPr>
              <a:t>例：</a:t>
            </a:r>
            <a:r>
              <a:rPr lang="zh-CN" altLang="en-US" sz="2800" b="0" i="0" dirty="0">
                <a:latin typeface="+mn-ea"/>
                <a:ea typeface="+mn-ea"/>
              </a:rPr>
              <a:t>可变参数元组例。</a:t>
            </a:r>
          </a:p>
        </p:txBody>
      </p:sp>
      <p:sp>
        <p:nvSpPr>
          <p:cNvPr id="14" name="标题 1"/>
          <p:cNvSpPr txBox="1"/>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zh-CN" b="0" i="0" kern="0" dirty="0"/>
              <a:t> </a:t>
            </a:r>
            <a:r>
              <a:rPr lang="zh-CN" altLang="zh-CN" sz="4400" b="0" i="0" kern="1200" dirty="0">
                <a:latin typeface="Tahoma" panose="020B0604030504040204" pitchFamily="34" charset="0"/>
                <a:ea typeface="隶书" panose="02010509060101010101" pitchFamily="49" charset="-122"/>
                <a:cs typeface="+mn-cs"/>
              </a:rPr>
              <a:t>不定长数目参数</a:t>
            </a:r>
            <a:r>
              <a:rPr lang="zh-CN" altLang="en-US" sz="4400" b="0" i="0" kern="1200" dirty="0">
                <a:latin typeface="Tahoma" panose="020B0604030504040204" pitchFamily="34" charset="0"/>
                <a:ea typeface="隶书" panose="02010509060101010101" pitchFamily="49" charset="-122"/>
                <a:cs typeface="+mn-cs"/>
              </a:rPr>
              <a:t>，即可变参数</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46</a:t>
            </a:fld>
            <a:endParaRPr lang="en-US" altLang="zh-CN"/>
          </a:p>
        </p:txBody>
      </p:sp>
      <p:sp>
        <p:nvSpPr>
          <p:cNvPr id="6" name="标题 1"/>
          <p:cNvSpPr txBox="1"/>
          <p:nvPr/>
        </p:nvSpPr>
        <p:spPr bwMode="auto">
          <a:xfrm>
            <a:off x="539552" y="1196752"/>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r>
              <a:rPr lang="zh-CN" altLang="en-US" sz="3200" b="0" i="0" kern="0" dirty="0"/>
              <a:t>不同函数中是否可以定义同名变量？</a:t>
            </a:r>
          </a:p>
        </p:txBody>
      </p:sp>
      <p:sp>
        <p:nvSpPr>
          <p:cNvPr id="3" name="文本框 2"/>
          <p:cNvSpPr txBox="1"/>
          <p:nvPr/>
        </p:nvSpPr>
        <p:spPr>
          <a:xfrm>
            <a:off x="762472" y="3789040"/>
            <a:ext cx="5897760" cy="523220"/>
          </a:xfrm>
          <a:prstGeom prst="rect">
            <a:avLst/>
          </a:prstGeom>
          <a:noFill/>
        </p:spPr>
        <p:txBody>
          <a:bodyPr wrap="square" rtlCol="0">
            <a:spAutoFit/>
          </a:bodyPr>
          <a:lstStyle/>
          <a:p>
            <a:r>
              <a:rPr lang="zh-CN" altLang="en-US" sz="2800" i="0" dirty="0">
                <a:solidFill>
                  <a:srgbClr val="FF0000"/>
                </a:solidFill>
              </a:rPr>
              <a:t>知识点：命名空间和变量的作用域</a:t>
            </a:r>
          </a:p>
        </p:txBody>
      </p:sp>
      <p:sp>
        <p:nvSpPr>
          <p:cNvPr id="7" name="文本框 6"/>
          <p:cNvSpPr txBox="1"/>
          <p:nvPr/>
        </p:nvSpPr>
        <p:spPr>
          <a:xfrm>
            <a:off x="7235788" y="1340147"/>
            <a:ext cx="576572" cy="523220"/>
          </a:xfrm>
          <a:prstGeom prst="rect">
            <a:avLst/>
          </a:prstGeom>
          <a:noFill/>
        </p:spPr>
        <p:txBody>
          <a:bodyPr wrap="square" rtlCol="0">
            <a:spAutoFit/>
          </a:bodyPr>
          <a:lstStyle/>
          <a:p>
            <a:r>
              <a:rPr lang="en-US" altLang="zh-CN" sz="2800" i="0" dirty="0">
                <a:solidFill>
                  <a:srgbClr val="FF0000"/>
                </a:solidFill>
              </a:rPr>
              <a:t>ok</a:t>
            </a:r>
            <a:endParaRPr lang="zh-CN" altLang="en-US" sz="2800" i="0" dirty="0">
              <a:solidFill>
                <a:srgbClr val="FF0000"/>
              </a:solidFill>
            </a:endParaRPr>
          </a:p>
        </p:txBody>
      </p:sp>
      <p:sp>
        <p:nvSpPr>
          <p:cNvPr id="8" name="文本框 7"/>
          <p:cNvSpPr txBox="1"/>
          <p:nvPr/>
        </p:nvSpPr>
        <p:spPr>
          <a:xfrm>
            <a:off x="2483768" y="105676"/>
            <a:ext cx="499544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b="0" i="0" dirty="0">
                <a:solidFill>
                  <a:schemeClr val="tx2"/>
                </a:solidFill>
                <a:latin typeface="Tahoma" panose="020B0604030504040204" pitchFamily="34" charset="0"/>
                <a:ea typeface="隶书" panose="02010509060101010101" pitchFamily="49" charset="-122"/>
                <a:cs typeface="+mn-cs"/>
                <a:sym typeface="+mn-lt"/>
              </a:rPr>
              <a:t>5.3 </a:t>
            </a:r>
            <a:r>
              <a:rPr lang="zh-CN" altLang="en-US" sz="4400" b="0" i="0" dirty="0">
                <a:solidFill>
                  <a:schemeClr val="tx2"/>
                </a:solidFill>
                <a:latin typeface="Tahoma" panose="020B0604030504040204" pitchFamily="34" charset="0"/>
                <a:ea typeface="隶书" panose="02010509060101010101" pitchFamily="49" charset="-122"/>
                <a:cs typeface="+mn-cs"/>
                <a:sym typeface="+mn-lt"/>
              </a:rPr>
              <a:t>变量的作用域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4400" kern="1200" dirty="0">
                <a:latin typeface="Tahoma" panose="020B0604030504040204" pitchFamily="34" charset="0"/>
                <a:ea typeface="隶书" panose="02010509060101010101" pitchFamily="49" charset="-122"/>
                <a:cs typeface="+mn-cs"/>
              </a:rPr>
              <a:t>命名空间</a:t>
            </a:r>
          </a:p>
        </p:txBody>
      </p:sp>
      <p:sp>
        <p:nvSpPr>
          <p:cNvPr id="3" name="内容占位符 2"/>
          <p:cNvSpPr>
            <a:spLocks noGrp="1"/>
          </p:cNvSpPr>
          <p:nvPr>
            <p:ph idx="1"/>
          </p:nvPr>
        </p:nvSpPr>
        <p:spPr>
          <a:xfrm>
            <a:off x="574674" y="1275539"/>
            <a:ext cx="8569326" cy="5153304"/>
          </a:xfrm>
        </p:spPr>
        <p:txBody>
          <a:bodyPr>
            <a:normAutofit/>
          </a:bodyPr>
          <a:lstStyle/>
          <a:p>
            <a:pPr marL="722630" indent="-685800">
              <a:buClr>
                <a:srgbClr val="FF0000"/>
              </a:buClr>
              <a:buFont typeface="Wingdings" panose="05000000000000000000" pitchFamily="2" charset="2"/>
              <a:buChar char="p"/>
            </a:pPr>
            <a:r>
              <a:rPr lang="en-US" altLang="zh-CN" sz="3200" dirty="0"/>
              <a:t>Python</a:t>
            </a:r>
            <a:r>
              <a:rPr lang="zh-CN" altLang="zh-CN" sz="3200" dirty="0"/>
              <a:t>程序</a:t>
            </a:r>
            <a:r>
              <a:rPr lang="zh-CN" altLang="en-US" sz="3200" dirty="0"/>
              <a:t>用</a:t>
            </a:r>
            <a:r>
              <a:rPr lang="zh-CN" altLang="zh-CN" sz="3200" dirty="0"/>
              <a:t>命名空间</a:t>
            </a:r>
            <a:r>
              <a:rPr lang="zh-CN" altLang="en-US" sz="3200" dirty="0"/>
              <a:t>区分</a:t>
            </a:r>
            <a:r>
              <a:rPr lang="zh-CN" altLang="zh-CN" sz="3200" dirty="0"/>
              <a:t>不同情况</a:t>
            </a:r>
            <a:r>
              <a:rPr lang="zh-CN" altLang="en-US" sz="3200" dirty="0"/>
              <a:t>下的</a:t>
            </a:r>
            <a:r>
              <a:rPr lang="zh-CN" altLang="zh-CN" sz="3200" dirty="0"/>
              <a:t>名</a:t>
            </a:r>
            <a:r>
              <a:rPr lang="zh-CN" altLang="en-US" sz="3200" dirty="0"/>
              <a:t>字</a:t>
            </a:r>
            <a:r>
              <a:rPr lang="zh-CN" altLang="zh-CN" sz="3200" dirty="0"/>
              <a:t>。</a:t>
            </a:r>
            <a:endParaRPr lang="en-US" altLang="zh-CN" sz="3200" dirty="0"/>
          </a:p>
          <a:p>
            <a:pPr marL="722630" indent="-685800">
              <a:buClr>
                <a:srgbClr val="FF0000"/>
              </a:buClr>
              <a:buFont typeface="Wingdings" panose="05000000000000000000" pitchFamily="2" charset="2"/>
              <a:buChar char="p"/>
            </a:pPr>
            <a:r>
              <a:rPr lang="en-US" altLang="zh-CN" sz="3200" dirty="0"/>
              <a:t>Python</a:t>
            </a:r>
            <a:r>
              <a:rPr lang="zh-CN" altLang="zh-CN" sz="3200" dirty="0"/>
              <a:t>解释器启动时建立的初始环境里有一个内置命名空间</a:t>
            </a:r>
            <a:r>
              <a:rPr lang="en-US" altLang="zh-CN" sz="3200" dirty="0"/>
              <a:t>(built-in namespace)</a:t>
            </a:r>
            <a:r>
              <a:rPr lang="zh-CN" altLang="en-US" sz="3200" dirty="0"/>
              <a:t>，</a:t>
            </a:r>
            <a:r>
              <a:rPr lang="zh-CN" altLang="zh-CN" sz="3200" dirty="0"/>
              <a:t>记录所有标准常量名、标准函数名等。</a:t>
            </a:r>
            <a:endParaRPr lang="en-US" altLang="zh-CN" sz="3200" dirty="0"/>
          </a:p>
          <a:p>
            <a:pPr marL="36830" indent="0">
              <a:buClr>
                <a:srgbClr val="FF0000"/>
              </a:buClr>
              <a:buNone/>
            </a:pPr>
            <a:r>
              <a:rPr lang="en-US" altLang="zh-CN" sz="3200" dirty="0"/>
              <a:t>       </a:t>
            </a:r>
            <a:r>
              <a:rPr lang="zh-CN" altLang="en-US" sz="3200" dirty="0">
                <a:solidFill>
                  <a:srgbClr val="FF0000"/>
                </a:solidFill>
              </a:rPr>
              <a:t>操作：</a:t>
            </a:r>
            <a:r>
              <a:rPr lang="en-US" altLang="zh-CN" sz="3200" dirty="0" err="1"/>
              <a:t>dir</a:t>
            </a:r>
            <a:r>
              <a:rPr lang="en-US" altLang="zh-CN" sz="3200" dirty="0"/>
              <a:t>(__</a:t>
            </a:r>
            <a:r>
              <a:rPr lang="en-US" altLang="zh-CN" sz="3200" dirty="0" err="1"/>
              <a:t>builtins</a:t>
            </a:r>
            <a:r>
              <a:rPr lang="en-US" altLang="zh-CN" sz="3200" dirty="0"/>
              <a:t>__)</a:t>
            </a:r>
          </a:p>
          <a:p>
            <a:pPr marL="722630" indent="-685800">
              <a:buClr>
                <a:srgbClr val="FF0000"/>
              </a:buClr>
              <a:buFont typeface="Wingdings" panose="05000000000000000000" pitchFamily="2" charset="2"/>
              <a:buChar char="p"/>
            </a:pPr>
            <a:r>
              <a:rPr lang="zh-CN" altLang="zh-CN" sz="3200" dirty="0"/>
              <a:t>程序运行时建立一个全局命名空间，全局变量就放在这个空间中。</a:t>
            </a:r>
            <a:endParaRPr lang="zh-CN" altLang="en-US" sz="3200" dirty="0"/>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47</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4400" kern="1200" dirty="0">
                <a:latin typeface="Tahoma" panose="020B0604030504040204" pitchFamily="34" charset="0"/>
                <a:ea typeface="隶书" panose="02010509060101010101" pitchFamily="49" charset="-122"/>
                <a:cs typeface="+mn-cs"/>
              </a:rPr>
              <a:t>命名空间和作用域</a:t>
            </a:r>
          </a:p>
        </p:txBody>
      </p:sp>
      <p:sp>
        <p:nvSpPr>
          <p:cNvPr id="3" name="内容占位符 2"/>
          <p:cNvSpPr>
            <a:spLocks noGrp="1"/>
          </p:cNvSpPr>
          <p:nvPr>
            <p:ph idx="1"/>
          </p:nvPr>
        </p:nvSpPr>
        <p:spPr>
          <a:xfrm>
            <a:off x="574674" y="1275539"/>
            <a:ext cx="8340726" cy="2513501"/>
          </a:xfrm>
        </p:spPr>
        <p:txBody>
          <a:bodyPr>
            <a:normAutofit/>
          </a:bodyPr>
          <a:lstStyle/>
          <a:p>
            <a:pPr marL="722630" indent="-685800">
              <a:buFont typeface="Wingdings" panose="05000000000000000000" pitchFamily="2" charset="2"/>
              <a:buChar char="p"/>
            </a:pPr>
            <a:r>
              <a:rPr lang="zh-CN" altLang="zh-CN" sz="3000" dirty="0"/>
              <a:t>每一个函数定义自己的命名空间，函数内部定义的变量是局部变量。可以通过多种方式获取其他命名空间的变量。</a:t>
            </a:r>
            <a:endParaRPr lang="en-US" altLang="zh-CN" sz="3000" dirty="0"/>
          </a:p>
          <a:p>
            <a:pPr marL="722630" indent="-685800">
              <a:buFont typeface="Wingdings" panose="05000000000000000000" pitchFamily="2" charset="2"/>
              <a:buChar char="p"/>
            </a:pPr>
            <a:r>
              <a:rPr lang="zh-CN" altLang="zh-CN" sz="3000" dirty="0"/>
              <a:t>每个程序在函数外是全局命名空间，在全局命名空间中的变量是全局变量。</a:t>
            </a:r>
            <a:endParaRPr lang="zh-CN" altLang="en-US" dirty="0"/>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48</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7467600" cy="719485"/>
          </a:xfrm>
        </p:spPr>
        <p:txBody>
          <a:bodyPr/>
          <a:lstStyle/>
          <a:p>
            <a:pPr algn="ctr"/>
            <a:br>
              <a:rPr lang="en-US" altLang="zh-CN" dirty="0"/>
            </a:br>
            <a:r>
              <a:rPr lang="zh-CN" altLang="zh-CN" sz="4400" kern="1200" dirty="0">
                <a:latin typeface="Tahoma" panose="020B0604030504040204" pitchFamily="34" charset="0"/>
                <a:ea typeface="隶书" panose="02010509060101010101" pitchFamily="49" charset="-122"/>
                <a:cs typeface="+mn-cs"/>
              </a:rPr>
              <a:t>局部变量与全局变量</a:t>
            </a:r>
            <a:endParaRPr lang="zh-CN" altLang="en-US" sz="4400"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49</a:t>
            </a:fld>
            <a:endParaRPr lang="en-US" altLang="zh-CN"/>
          </a:p>
        </p:txBody>
      </p:sp>
      <p:sp>
        <p:nvSpPr>
          <p:cNvPr id="3" name="内容占位符 2"/>
          <p:cNvSpPr>
            <a:spLocks noGrp="1"/>
          </p:cNvSpPr>
          <p:nvPr>
            <p:ph idx="1"/>
          </p:nvPr>
        </p:nvSpPr>
        <p:spPr>
          <a:xfrm>
            <a:off x="566738" y="1341438"/>
            <a:ext cx="8253734" cy="4967287"/>
          </a:xfrm>
        </p:spPr>
        <p:txBody>
          <a:bodyPr>
            <a:normAutofit/>
          </a:bodyPr>
          <a:lstStyle/>
          <a:p>
            <a:r>
              <a:rPr lang="zh-CN" altLang="zh-CN" dirty="0"/>
              <a:t>全局变量：定义在函数外，存在于整个程序。</a:t>
            </a:r>
          </a:p>
          <a:p>
            <a:r>
              <a:rPr lang="zh-CN" altLang="zh-CN" dirty="0"/>
              <a:t>局部变量：定义在函数内，存在于该函数内部。</a:t>
            </a:r>
            <a:endParaRPr lang="en-US" altLang="zh-CN" dirty="0"/>
          </a:p>
          <a:p>
            <a:r>
              <a:rPr lang="zh-CN" altLang="en-US" dirty="0"/>
              <a:t>同名局部变量和全局变量，局部变量起作用。</a:t>
            </a:r>
            <a:endParaRPr lang="en-US" altLang="zh-CN" dirty="0"/>
          </a:p>
          <a:p>
            <a:r>
              <a:rPr lang="zh-CN" altLang="en-US" dirty="0"/>
              <a:t>若</a:t>
            </a:r>
            <a:r>
              <a:rPr lang="zh-CN" altLang="zh-CN" dirty="0"/>
              <a:t>希望在函数中使用全局变量，需要用</a:t>
            </a:r>
            <a:r>
              <a:rPr lang="en-US" altLang="zh-CN" dirty="0"/>
              <a:t>global</a:t>
            </a:r>
            <a:r>
              <a:rPr lang="zh-CN" altLang="zh-CN" dirty="0"/>
              <a:t>关键字声明</a:t>
            </a:r>
            <a:r>
              <a:rPr lang="zh-CN" altLang="en-US" dirty="0"/>
              <a:t>。声明格式：</a:t>
            </a:r>
            <a:endParaRPr lang="en-US" altLang="zh-CN" dirty="0"/>
          </a:p>
          <a:p>
            <a:pPr marL="0" indent="0">
              <a:buNone/>
            </a:pPr>
            <a:r>
              <a:rPr lang="en-US" altLang="zh-CN" dirty="0">
                <a:solidFill>
                  <a:srgbClr val="FF0000"/>
                </a:solidFill>
              </a:rPr>
              <a:t>              global  </a:t>
            </a:r>
            <a:r>
              <a:rPr lang="zh-CN" altLang="en-US" dirty="0">
                <a:solidFill>
                  <a:srgbClr val="FF0000"/>
                </a:solidFill>
              </a:rPr>
              <a:t>全局变量名</a:t>
            </a:r>
            <a:endParaRPr lang="zh-CN" altLang="zh-CN" dirty="0">
              <a:solidFill>
                <a:srgbClr val="FF0000"/>
              </a:solidFill>
            </a:endParaRPr>
          </a:p>
          <a:p>
            <a:pPr marL="0" indent="0">
              <a:buNone/>
            </a:pPr>
            <a:endParaRPr lang="zh-CN" altLang="zh-CN" dirty="0"/>
          </a:p>
          <a:p>
            <a:pPr marL="0" lvl="0" indent="0">
              <a:buNone/>
            </a:pPr>
            <a:r>
              <a:rPr lang="en-US" altLang="zh-CN" dirty="0"/>
              <a:t>   </a:t>
            </a:r>
            <a:endParaRPr lang="zh-CN" altLang="zh-CN" dirty="0"/>
          </a:p>
          <a:p>
            <a:pPr marL="36830" indent="0">
              <a:buNone/>
            </a:pP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p:nvPr/>
        </p:nvSpPr>
        <p:spPr>
          <a:xfrm>
            <a:off x="467544" y="260648"/>
            <a:ext cx="7601272" cy="868363"/>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eaLnBrk="1" hangingPunct="1">
              <a:defRPr/>
            </a:pPr>
            <a:r>
              <a:rPr lang="zh-CN" altLang="en-US" sz="4400" i="0" dirty="0">
                <a:latin typeface="Tahoma" panose="020B0604030504040204" pitchFamily="34" charset="0"/>
                <a:ea typeface="隶书" panose="02010509060101010101" pitchFamily="49" charset="-122"/>
                <a:cs typeface="+mn-cs"/>
              </a:rPr>
              <a:t>函数</a:t>
            </a:r>
          </a:p>
        </p:txBody>
      </p:sp>
      <p:sp>
        <p:nvSpPr>
          <p:cNvPr id="6" name="文本框 5"/>
          <p:cNvSpPr txBox="1"/>
          <p:nvPr/>
        </p:nvSpPr>
        <p:spPr>
          <a:xfrm>
            <a:off x="539552" y="1340768"/>
            <a:ext cx="8349889" cy="1815882"/>
          </a:xfrm>
          <a:prstGeom prst="rect">
            <a:avLst/>
          </a:prstGeom>
          <a:noFill/>
        </p:spPr>
        <p:txBody>
          <a:bodyPr wrap="square">
            <a:spAutoFit/>
          </a:bodyPr>
          <a:lstStyle/>
          <a:p>
            <a:r>
              <a:rPr lang="zh-CN" altLang="en-US" sz="2800" b="0" i="0" dirty="0">
                <a:solidFill>
                  <a:srgbClr val="003300"/>
                </a:solidFill>
                <a:latin typeface="+mn-ea"/>
                <a:ea typeface="+mn-ea"/>
              </a:rPr>
              <a:t>本章学习自定义函数。</a:t>
            </a:r>
            <a:endParaRPr lang="en-US" altLang="zh-CN" sz="2800" b="0" i="0" dirty="0">
              <a:solidFill>
                <a:srgbClr val="003300"/>
              </a:solidFill>
              <a:latin typeface="+mn-ea"/>
              <a:ea typeface="+mn-ea"/>
            </a:endParaRPr>
          </a:p>
          <a:p>
            <a:endParaRPr lang="en-US" altLang="zh-CN" sz="2800" b="0" i="0" dirty="0">
              <a:solidFill>
                <a:srgbClr val="003300"/>
              </a:solidFill>
              <a:latin typeface="+mn-ea"/>
              <a:ea typeface="+mn-ea"/>
            </a:endParaRPr>
          </a:p>
          <a:p>
            <a:r>
              <a:rPr lang="zh-CN" altLang="en-US" sz="2800" b="0" i="0" dirty="0">
                <a:solidFill>
                  <a:srgbClr val="FF0000"/>
                </a:solidFill>
                <a:latin typeface="+mn-ea"/>
                <a:ea typeface="+mn-ea"/>
              </a:rPr>
              <a:t>定义函数：</a:t>
            </a:r>
            <a:r>
              <a:rPr lang="zh-CN" altLang="en-US" sz="2800" b="0" i="0" dirty="0">
                <a:solidFill>
                  <a:srgbClr val="003300"/>
                </a:solidFill>
                <a:latin typeface="+mn-ea"/>
                <a:ea typeface="+mn-ea"/>
              </a:rPr>
              <a:t>函数名、参数、返回结果、函数功能，</a:t>
            </a:r>
            <a:endParaRPr lang="en-US" altLang="zh-CN" sz="2800" b="0" i="0" dirty="0">
              <a:solidFill>
                <a:srgbClr val="003300"/>
              </a:solidFill>
              <a:latin typeface="+mn-ea"/>
              <a:ea typeface="+mn-ea"/>
            </a:endParaRPr>
          </a:p>
          <a:p>
            <a:r>
              <a:rPr lang="en-US" altLang="zh-CN" sz="2800" b="0" i="0" dirty="0">
                <a:solidFill>
                  <a:srgbClr val="003300"/>
                </a:solidFill>
                <a:latin typeface="+mn-ea"/>
                <a:ea typeface="+mn-ea"/>
              </a:rPr>
              <a:t>          </a:t>
            </a:r>
            <a:r>
              <a:rPr lang="zh-CN" altLang="en-US" sz="2800" b="0" i="0" dirty="0">
                <a:solidFill>
                  <a:srgbClr val="003300"/>
                </a:solidFill>
                <a:latin typeface="+mn-ea"/>
                <a:ea typeface="+mn-ea"/>
              </a:rPr>
              <a:t>函数体代码实现。</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2808" y="1190162"/>
            <a:ext cx="9109752" cy="637675"/>
          </a:xfrm>
          <a:prstGeom prst="rect">
            <a:avLst/>
          </a:prstGeom>
          <a:noFill/>
        </p:spPr>
        <p:txBody>
          <a:bodyPr wrap="square">
            <a:spAutoFit/>
          </a:bodyPr>
          <a:lstStyle/>
          <a:p>
            <a:pPr>
              <a:lnSpc>
                <a:spcPct val="150000"/>
              </a:lnSpc>
            </a:pPr>
            <a:r>
              <a:rPr lang="zh-CN" altLang="en-US" sz="2800" b="0" i="0" kern="0" dirty="0">
                <a:solidFill>
                  <a:srgbClr val="FF0000"/>
                </a:solidFill>
                <a:effectLst/>
                <a:latin typeface="黑体" panose="02010609060101010101" pitchFamily="2" charset="-122"/>
                <a:ea typeface="黑体" panose="02010609060101010101" pitchFamily="2" charset="-122"/>
                <a:cs typeface="宋体" panose="02010600030101010101" pitchFamily="2" charset="-122"/>
              </a:rPr>
              <a:t>例：</a:t>
            </a:r>
            <a:r>
              <a:rPr lang="zh-CN" altLang="en-US" sz="2800" b="0" i="0" kern="0" dirty="0">
                <a:effectLst/>
                <a:latin typeface="黑体" panose="02010609060101010101" pitchFamily="2" charset="-122"/>
                <a:ea typeface="黑体" panose="02010609060101010101" pitchFamily="2" charset="-122"/>
                <a:cs typeface="宋体" panose="02010600030101010101" pitchFamily="2" charset="-122"/>
              </a:rPr>
              <a:t>运行下列程序，理解局部变量和全局变量、</a:t>
            </a:r>
            <a:r>
              <a:rPr lang="en-US" altLang="zh-CN" sz="2800" b="0" i="0" kern="0" dirty="0">
                <a:effectLst/>
                <a:latin typeface="黑体" panose="02010609060101010101" pitchFamily="2" charset="-122"/>
                <a:ea typeface="黑体" panose="02010609060101010101" pitchFamily="2" charset="-122"/>
                <a:cs typeface="宋体" panose="02010600030101010101" pitchFamily="2" charset="-122"/>
              </a:rPr>
              <a:t>global</a:t>
            </a:r>
            <a:r>
              <a:rPr lang="zh-CN" altLang="en-US" sz="2800" b="0" i="0" kern="0" dirty="0">
                <a:effectLst/>
                <a:latin typeface="黑体" panose="02010609060101010101" pitchFamily="2" charset="-122"/>
                <a:ea typeface="黑体" panose="02010609060101010101" pitchFamily="2" charset="-122"/>
                <a:cs typeface="宋体" panose="02010600030101010101" pitchFamily="2" charset="-122"/>
              </a:rPr>
              <a:t>。</a:t>
            </a:r>
            <a:endParaRPr lang="zh-CN" altLang="en-US" sz="2800" b="0" i="0" dirty="0">
              <a:latin typeface="黑体" panose="02010609060101010101" pitchFamily="2" charset="-122"/>
              <a:ea typeface="黑体" panose="02010609060101010101" pitchFamily="2" charset="-122"/>
            </a:endParaRPr>
          </a:p>
        </p:txBody>
      </p:sp>
      <p:sp>
        <p:nvSpPr>
          <p:cNvPr id="7" name="标题 1"/>
          <p:cNvSpPr txBox="1"/>
          <p:nvPr/>
        </p:nvSpPr>
        <p:spPr>
          <a:xfrm>
            <a:off x="457200" y="188640"/>
            <a:ext cx="7467600" cy="71948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zh-CN" sz="4400" b="0" i="0" kern="1200" dirty="0">
                <a:latin typeface="Tahoma" panose="020B0604030504040204" pitchFamily="34" charset="0"/>
                <a:ea typeface="隶书" panose="02010509060101010101" pitchFamily="49" charset="-122"/>
                <a:cs typeface="+mn-cs"/>
              </a:rPr>
              <a:t>局部变量与全局变量</a:t>
            </a:r>
            <a:endParaRPr lang="zh-CN" altLang="en-US" sz="4400" b="0" i="0" kern="1200" dirty="0">
              <a:latin typeface="Tahoma" panose="020B0604030504040204" pitchFamily="34" charset="0"/>
              <a:ea typeface="隶书" panose="02010509060101010101" pitchFamily="49" charset="-122"/>
              <a:cs typeface="+mn-cs"/>
            </a:endParaRPr>
          </a:p>
        </p:txBody>
      </p:sp>
      <p:sp>
        <p:nvSpPr>
          <p:cNvPr id="8" name="Rectangle 1"/>
          <p:cNvSpPr>
            <a:spLocks noChangeArrowheads="1"/>
          </p:cNvSpPr>
          <p:nvPr/>
        </p:nvSpPr>
        <p:spPr bwMode="auto">
          <a:xfrm>
            <a:off x="611560" y="2091735"/>
            <a:ext cx="6647974"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0033B3"/>
                </a:solidFill>
                <a:effectLst/>
                <a:latin typeface="+mn-ea"/>
                <a:ea typeface="+mn-ea"/>
              </a:rPr>
              <a:t>def </a:t>
            </a:r>
            <a:r>
              <a:rPr kumimoji="0" lang="zh-CN" altLang="zh-CN" sz="2800" b="0" i="0" u="none" strike="noStrike" cap="none" normalizeH="0" baseline="0" dirty="0">
                <a:ln>
                  <a:noFill/>
                </a:ln>
                <a:solidFill>
                  <a:srgbClr val="00627A"/>
                </a:solidFill>
                <a:effectLst/>
                <a:latin typeface="+mn-ea"/>
                <a:ea typeface="+mn-ea"/>
              </a:rPr>
              <a:t>f</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global </a:t>
            </a:r>
            <a:r>
              <a:rPr kumimoji="0" lang="zh-CN" altLang="zh-CN" sz="2800" b="0" i="0" u="none" strike="noStrike" cap="none" normalizeH="0" baseline="0" dirty="0">
                <a:ln>
                  <a:noFill/>
                </a:ln>
                <a:solidFill>
                  <a:srgbClr val="080808"/>
                </a:solidFill>
                <a:effectLst/>
                <a:latin typeface="+mn-ea"/>
                <a:ea typeface="+mn-ea"/>
              </a:rPr>
              <a:t>x      </a:t>
            </a:r>
            <a:r>
              <a:rPr kumimoji="0" lang="zh-CN" altLang="zh-CN" sz="2800" b="0" i="1" u="none" strike="noStrike" cap="none" normalizeH="0" baseline="0" dirty="0">
                <a:ln>
                  <a:noFill/>
                </a:ln>
                <a:solidFill>
                  <a:srgbClr val="8C8C8C"/>
                </a:solidFill>
                <a:effectLst/>
                <a:latin typeface="+mn-ea"/>
                <a:ea typeface="+mn-ea"/>
              </a:rPr>
              <a:t>#说明x为全局变量</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1" u="none" strike="noStrike" cap="none" normalizeH="0" baseline="0" dirty="0">
                <a:ln>
                  <a:noFill/>
                </a:ln>
                <a:solidFill>
                  <a:srgbClr val="8C8C8C"/>
                </a:solidFill>
                <a:effectLst/>
                <a:latin typeface="+mn-ea"/>
                <a:ea typeface="+mn-ea"/>
              </a:rPr>
              <a:t>    </a:t>
            </a:r>
            <a:r>
              <a:rPr kumimoji="0" lang="zh-CN" altLang="zh-CN" sz="2800" b="0" i="0" u="none" strike="noStrike" cap="none" normalizeH="0" baseline="0" dirty="0">
                <a:ln>
                  <a:noFill/>
                </a:ln>
                <a:solidFill>
                  <a:srgbClr val="080808"/>
                </a:solidFill>
                <a:effectLst/>
                <a:latin typeface="+mn-ea"/>
                <a:ea typeface="+mn-ea"/>
              </a:rPr>
              <a:t>x=</a:t>
            </a:r>
            <a:r>
              <a:rPr kumimoji="0" lang="zh-CN" altLang="zh-CN" sz="2800" b="0" i="0" u="none" strike="noStrike" cap="none" normalizeH="0" baseline="0" dirty="0">
                <a:ln>
                  <a:noFill/>
                </a:ln>
                <a:solidFill>
                  <a:srgbClr val="1750EB"/>
                </a:solidFill>
                <a:effectLst/>
                <a:latin typeface="+mn-ea"/>
                <a:ea typeface="+mn-ea"/>
              </a:rPr>
              <a:t>30</a:t>
            </a:r>
            <a:br>
              <a:rPr kumimoji="0" lang="zh-CN" altLang="zh-CN" sz="2800" b="0" i="0" u="none" strike="noStrike" cap="none" normalizeH="0" baseline="0" dirty="0">
                <a:ln>
                  <a:noFill/>
                </a:ln>
                <a:solidFill>
                  <a:srgbClr val="1750EB"/>
                </a:solidFill>
                <a:effectLst/>
                <a:latin typeface="+mn-ea"/>
                <a:ea typeface="+mn-ea"/>
              </a:rPr>
            </a:br>
            <a:r>
              <a:rPr kumimoji="0" lang="zh-CN" altLang="zh-CN" sz="2800" b="0" i="0" u="none" strike="noStrike" cap="none" normalizeH="0" baseline="0" dirty="0">
                <a:ln>
                  <a:noFill/>
                </a:ln>
                <a:solidFill>
                  <a:srgbClr val="1750EB"/>
                </a:solidFill>
                <a:effectLst/>
                <a:latin typeface="+mn-ea"/>
                <a:ea typeface="+mn-ea"/>
              </a:rPr>
              <a:t>    </a:t>
            </a:r>
            <a:r>
              <a:rPr kumimoji="0" lang="zh-CN" altLang="zh-CN" sz="2800" b="0" i="0" u="none" strike="noStrike" cap="none" normalizeH="0" baseline="0" dirty="0">
                <a:ln>
                  <a:noFill/>
                </a:ln>
                <a:solidFill>
                  <a:srgbClr val="080808"/>
                </a:solidFill>
                <a:effectLst/>
                <a:latin typeface="+mn-ea"/>
                <a:ea typeface="+mn-ea"/>
              </a:rPr>
              <a:t>y=</a:t>
            </a:r>
            <a:r>
              <a:rPr kumimoji="0" lang="zh-CN" altLang="zh-CN" sz="2800" b="0" i="0" u="none" strike="noStrike" cap="none" normalizeH="0" baseline="0" dirty="0">
                <a:ln>
                  <a:noFill/>
                </a:ln>
                <a:solidFill>
                  <a:srgbClr val="1750EB"/>
                </a:solidFill>
                <a:effectLst/>
                <a:latin typeface="+mn-ea"/>
                <a:ea typeface="+mn-ea"/>
              </a:rPr>
              <a:t>40              </a:t>
            </a:r>
            <a:r>
              <a:rPr kumimoji="0" lang="zh-CN" altLang="zh-CN" sz="2800" b="0" i="1" u="none" strike="noStrike" cap="none" normalizeH="0" baseline="0" dirty="0">
                <a:ln>
                  <a:noFill/>
                </a:ln>
                <a:solidFill>
                  <a:srgbClr val="8C8C8C"/>
                </a:solidFill>
                <a:effectLst/>
                <a:latin typeface="+mn-ea"/>
                <a:ea typeface="+mn-ea"/>
              </a:rPr>
              <a:t>#定义局部变量y</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1" u="none" strike="noStrike" cap="none" normalizeH="0" baseline="0" dirty="0">
                <a:ln>
                  <a:noFill/>
                </a:ln>
                <a:solidFill>
                  <a:srgbClr val="8C8C8C"/>
                </a:solidFill>
                <a:effectLst/>
                <a:latin typeface="+mn-ea"/>
                <a:ea typeface="+mn-ea"/>
              </a:rPr>
              <a:t>    </a:t>
            </a: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067D17"/>
                </a:solidFill>
                <a:effectLst/>
                <a:latin typeface="+mn-ea"/>
                <a:ea typeface="+mn-ea"/>
              </a:rPr>
              <a:t>"No2:"</a:t>
            </a:r>
            <a:r>
              <a:rPr kumimoji="0" lang="zh-CN" altLang="zh-CN" sz="2800" b="0" i="0" u="none" strike="noStrike" cap="none" normalizeH="0" baseline="0" dirty="0">
                <a:ln>
                  <a:noFill/>
                </a:ln>
                <a:solidFill>
                  <a:srgbClr val="080808"/>
                </a:solidFill>
                <a:effectLst/>
                <a:latin typeface="+mn-ea"/>
                <a:ea typeface="+mn-ea"/>
              </a:rPr>
              <a:t>,x,y)</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x=</a:t>
            </a:r>
            <a:r>
              <a:rPr kumimoji="0" lang="zh-CN" altLang="zh-CN" sz="2800" b="0" i="0" u="none" strike="noStrike" cap="none" normalizeH="0" baseline="0" dirty="0">
                <a:ln>
                  <a:noFill/>
                </a:ln>
                <a:solidFill>
                  <a:srgbClr val="1750EB"/>
                </a:solidFill>
                <a:effectLst/>
                <a:latin typeface="+mn-ea"/>
                <a:ea typeface="+mn-ea"/>
              </a:rPr>
              <a:t>10         </a:t>
            </a:r>
            <a:r>
              <a:rPr kumimoji="0" lang="zh-CN" altLang="zh-CN" sz="2800" b="0" i="1" u="none" strike="noStrike" cap="none" normalizeH="0" baseline="0" dirty="0">
                <a:ln>
                  <a:noFill/>
                </a:ln>
                <a:solidFill>
                  <a:srgbClr val="8C8C8C"/>
                </a:solidFill>
                <a:effectLst/>
                <a:latin typeface="+mn-ea"/>
                <a:ea typeface="+mn-ea"/>
              </a:rPr>
              <a:t>#定义全局变量x</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y=</a:t>
            </a:r>
            <a:r>
              <a:rPr kumimoji="0" lang="zh-CN" altLang="zh-CN" sz="2800" b="0" i="0" u="none" strike="noStrike" cap="none" normalizeH="0" baseline="0" dirty="0">
                <a:ln>
                  <a:noFill/>
                </a:ln>
                <a:solidFill>
                  <a:srgbClr val="1750EB"/>
                </a:solidFill>
                <a:effectLst/>
                <a:latin typeface="+mn-ea"/>
                <a:ea typeface="+mn-ea"/>
              </a:rPr>
              <a:t>20         </a:t>
            </a:r>
            <a:r>
              <a:rPr kumimoji="0" lang="zh-CN" altLang="zh-CN" sz="2800" b="0" i="1" u="none" strike="noStrike" cap="none" normalizeH="0" baseline="0" dirty="0">
                <a:ln>
                  <a:noFill/>
                </a:ln>
                <a:solidFill>
                  <a:srgbClr val="8C8C8C"/>
                </a:solidFill>
                <a:effectLst/>
                <a:latin typeface="+mn-ea"/>
                <a:ea typeface="+mn-ea"/>
              </a:rPr>
              <a:t>#定义全局变量y</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067D17"/>
                </a:solidFill>
                <a:effectLst/>
                <a:latin typeface="+mn-ea"/>
                <a:ea typeface="+mn-ea"/>
              </a:rPr>
              <a:t>"No1:"</a:t>
            </a:r>
            <a:r>
              <a:rPr kumimoji="0" lang="zh-CN" altLang="zh-CN" sz="2800" b="0" i="0" u="none" strike="noStrike" cap="none" normalizeH="0" baseline="0" dirty="0">
                <a:ln>
                  <a:noFill/>
                </a:ln>
                <a:solidFill>
                  <a:srgbClr val="080808"/>
                </a:solidFill>
                <a:effectLst/>
                <a:latin typeface="+mn-ea"/>
                <a:ea typeface="+mn-ea"/>
              </a:rPr>
              <a:t>,x,y)</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f()</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a:t>
            </a:r>
            <a:r>
              <a:rPr kumimoji="0" lang="zh-CN" altLang="zh-CN" sz="2800" b="0" i="0" u="none" strike="noStrike" cap="none" normalizeH="0" baseline="0" dirty="0">
                <a:ln>
                  <a:noFill/>
                </a:ln>
                <a:solidFill>
                  <a:srgbClr val="067D17"/>
                </a:solidFill>
                <a:effectLst/>
                <a:latin typeface="+mn-ea"/>
                <a:ea typeface="+mn-ea"/>
              </a:rPr>
              <a:t>"No3:"</a:t>
            </a:r>
            <a:r>
              <a:rPr kumimoji="0" lang="zh-CN" altLang="zh-CN" sz="2800" b="0" i="0" u="none" strike="noStrike" cap="none" normalizeH="0" baseline="0" dirty="0">
                <a:ln>
                  <a:noFill/>
                </a:ln>
                <a:solidFill>
                  <a:srgbClr val="080808"/>
                </a:solidFill>
                <a:effectLst/>
                <a:latin typeface="+mn-ea"/>
                <a:ea typeface="+mn-ea"/>
              </a:rPr>
              <a:t>,x,y)</a:t>
            </a:r>
            <a:endParaRPr kumimoji="0" lang="zh-CN" altLang="zh-CN" sz="2800" b="0" i="0" u="none" strike="noStrike" cap="none" normalizeH="0" baseline="0" dirty="0">
              <a:ln>
                <a:noFill/>
              </a:ln>
              <a:solidFill>
                <a:schemeClr val="tx1"/>
              </a:solidFill>
              <a:effectLst/>
              <a:latin typeface="+mn-ea"/>
              <a:ea typeface="+mn-ea"/>
            </a:endParaRPr>
          </a:p>
        </p:txBody>
      </p:sp>
      <p:pic>
        <p:nvPicPr>
          <p:cNvPr id="12" name="图片 11"/>
          <p:cNvPicPr>
            <a:picLocks noChangeAspect="1"/>
          </p:cNvPicPr>
          <p:nvPr/>
        </p:nvPicPr>
        <p:blipFill>
          <a:blip r:embed="rId3"/>
          <a:stretch>
            <a:fillRect/>
          </a:stretch>
        </p:blipFill>
        <p:spPr>
          <a:xfrm>
            <a:off x="6703640" y="4797152"/>
            <a:ext cx="1828800" cy="107632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02808" y="1190162"/>
            <a:ext cx="9109752" cy="1284006"/>
          </a:xfrm>
          <a:prstGeom prst="rect">
            <a:avLst/>
          </a:prstGeom>
          <a:noFill/>
        </p:spPr>
        <p:txBody>
          <a:bodyPr wrap="square">
            <a:spAutoFit/>
          </a:bodyPr>
          <a:lstStyle/>
          <a:p>
            <a:pPr>
              <a:lnSpc>
                <a:spcPct val="150000"/>
              </a:lnSpc>
            </a:pPr>
            <a:r>
              <a:rPr lang="zh-CN" altLang="en-US" sz="2800" b="0" i="0" kern="0" dirty="0">
                <a:solidFill>
                  <a:srgbClr val="FF0000"/>
                </a:solidFill>
                <a:effectLst/>
                <a:latin typeface="黑体" panose="02010609060101010101" pitchFamily="2" charset="-122"/>
                <a:ea typeface="黑体" panose="02010609060101010101" pitchFamily="2" charset="-122"/>
                <a:cs typeface="宋体" panose="02010600030101010101" pitchFamily="2" charset="-122"/>
              </a:rPr>
              <a:t>例：</a:t>
            </a:r>
            <a:r>
              <a:rPr lang="zh-CN" altLang="en-US" sz="2800" b="0" i="0" kern="0" dirty="0">
                <a:effectLst/>
                <a:latin typeface="黑体" panose="02010609060101010101" pitchFamily="2" charset="-122"/>
                <a:ea typeface="黑体" panose="02010609060101010101" pitchFamily="2" charset="-122"/>
                <a:cs typeface="宋体" panose="02010600030101010101" pitchFamily="2" charset="-122"/>
              </a:rPr>
              <a:t>运行下列程序，理解局部变量和全局变量</a:t>
            </a:r>
            <a:r>
              <a:rPr lang="zh-CN" altLang="en-US" sz="2800" b="0" i="0" kern="0" dirty="0">
                <a:latin typeface="黑体" panose="02010609060101010101" pitchFamily="2" charset="-122"/>
                <a:ea typeface="黑体" panose="02010609060101010101" pitchFamily="2" charset="-122"/>
                <a:cs typeface="宋体" panose="02010600030101010101" pitchFamily="2" charset="-122"/>
              </a:rPr>
              <a:t>、</a:t>
            </a:r>
            <a:r>
              <a:rPr lang="en-US" altLang="zh-CN" sz="2800" b="0" i="0" kern="0" dirty="0">
                <a:latin typeface="黑体" panose="02010609060101010101" pitchFamily="2" charset="-122"/>
                <a:ea typeface="黑体" panose="02010609060101010101" pitchFamily="2" charset="-122"/>
                <a:cs typeface="宋体" panose="02010600030101010101" pitchFamily="2" charset="-122"/>
              </a:rPr>
              <a:t>nonlocal</a:t>
            </a:r>
            <a:r>
              <a:rPr lang="zh-CN" altLang="en-US" sz="2800" b="0" i="0" kern="0" dirty="0">
                <a:effectLst/>
                <a:latin typeface="黑体" panose="02010609060101010101" pitchFamily="2" charset="-122"/>
                <a:ea typeface="黑体" panose="02010609060101010101" pitchFamily="2" charset="-122"/>
                <a:cs typeface="宋体" panose="02010600030101010101" pitchFamily="2" charset="-122"/>
              </a:rPr>
              <a:t>。</a:t>
            </a:r>
            <a:endParaRPr lang="zh-CN" altLang="en-US" sz="2800" b="0" i="0" dirty="0">
              <a:latin typeface="黑体" panose="02010609060101010101" pitchFamily="2" charset="-122"/>
              <a:ea typeface="黑体" panose="02010609060101010101" pitchFamily="2" charset="-122"/>
            </a:endParaRPr>
          </a:p>
        </p:txBody>
      </p:sp>
      <p:sp>
        <p:nvSpPr>
          <p:cNvPr id="7" name="标题 1"/>
          <p:cNvSpPr txBox="1"/>
          <p:nvPr/>
        </p:nvSpPr>
        <p:spPr>
          <a:xfrm>
            <a:off x="457200" y="188640"/>
            <a:ext cx="7467600" cy="71948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zh-CN" sz="4400" b="0" i="0" kern="1200" dirty="0">
                <a:latin typeface="Tahoma" panose="020B0604030504040204" pitchFamily="34" charset="0"/>
                <a:ea typeface="隶书" panose="02010509060101010101" pitchFamily="49" charset="-122"/>
                <a:cs typeface="+mn-cs"/>
              </a:rPr>
              <a:t>局部变量与全局变量</a:t>
            </a:r>
            <a:endParaRPr lang="zh-CN" altLang="en-US" sz="4400" b="0" i="0" kern="1200" dirty="0">
              <a:latin typeface="Tahoma" panose="020B0604030504040204" pitchFamily="34" charset="0"/>
              <a:ea typeface="隶书" panose="02010509060101010101" pitchFamily="49" charset="-122"/>
              <a:cs typeface="+mn-cs"/>
            </a:endParaRPr>
          </a:p>
        </p:txBody>
      </p:sp>
      <p:sp>
        <p:nvSpPr>
          <p:cNvPr id="13" name="Rectangle 2"/>
          <p:cNvSpPr>
            <a:spLocks noChangeArrowheads="1"/>
          </p:cNvSpPr>
          <p:nvPr/>
        </p:nvSpPr>
        <p:spPr bwMode="auto">
          <a:xfrm>
            <a:off x="506489" y="1772816"/>
            <a:ext cx="6109365"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0033B3"/>
                </a:solidFill>
                <a:effectLst/>
                <a:latin typeface="+mn-ea"/>
                <a:ea typeface="+mn-ea"/>
              </a:rPr>
              <a:t>def </a:t>
            </a:r>
            <a:r>
              <a:rPr kumimoji="0" lang="zh-CN" altLang="zh-CN" sz="2800" b="0" i="0" u="none" strike="noStrike" cap="none" normalizeH="0" baseline="0" dirty="0">
                <a:ln>
                  <a:noFill/>
                </a:ln>
                <a:solidFill>
                  <a:srgbClr val="00627A"/>
                </a:solidFill>
                <a:effectLst/>
                <a:latin typeface="+mn-ea"/>
                <a:ea typeface="+mn-ea"/>
              </a:rPr>
              <a:t>f</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x=</a:t>
            </a:r>
            <a:r>
              <a:rPr kumimoji="0" lang="zh-CN" altLang="zh-CN" sz="2800" b="0" i="0" u="none" strike="noStrike" cap="none" normalizeH="0" baseline="0" dirty="0">
                <a:ln>
                  <a:noFill/>
                </a:ln>
                <a:solidFill>
                  <a:srgbClr val="067D17"/>
                </a:solidFill>
                <a:effectLst/>
                <a:latin typeface="+mn-ea"/>
                <a:ea typeface="+mn-ea"/>
              </a:rPr>
              <a:t>'ABC'</a:t>
            </a:r>
            <a:br>
              <a:rPr kumimoji="0" lang="zh-CN" altLang="zh-CN" sz="2800" b="0" i="0" u="none" strike="noStrike" cap="none" normalizeH="0" baseline="0" dirty="0">
                <a:ln>
                  <a:noFill/>
                </a:ln>
                <a:solidFill>
                  <a:srgbClr val="067D17"/>
                </a:solidFill>
                <a:effectLst/>
                <a:latin typeface="+mn-ea"/>
                <a:ea typeface="+mn-ea"/>
              </a:rPr>
            </a:br>
            <a:r>
              <a:rPr kumimoji="0" lang="zh-CN" altLang="zh-CN" sz="2800" b="0" i="0" u="none" strike="noStrike" cap="none" normalizeH="0" baseline="0" dirty="0">
                <a:ln>
                  <a:noFill/>
                </a:ln>
                <a:solidFill>
                  <a:srgbClr val="067D17"/>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def </a:t>
            </a:r>
            <a:r>
              <a:rPr kumimoji="0" lang="zh-CN" altLang="zh-CN" sz="2800" b="0" i="0" u="none" strike="noStrike" cap="none" normalizeH="0" baseline="0" dirty="0">
                <a:ln>
                  <a:noFill/>
                </a:ln>
                <a:solidFill>
                  <a:srgbClr val="00627A"/>
                </a:solidFill>
                <a:effectLst/>
                <a:latin typeface="+mn-ea"/>
                <a:ea typeface="+mn-ea"/>
              </a:rPr>
              <a:t>g</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nonlocal </a:t>
            </a:r>
            <a:r>
              <a:rPr kumimoji="0" lang="zh-CN" altLang="zh-CN" sz="2800" b="0" i="0" u="none" strike="noStrike" cap="none" normalizeH="0" baseline="0" dirty="0">
                <a:ln>
                  <a:noFill/>
                </a:ln>
                <a:solidFill>
                  <a:srgbClr val="080808"/>
                </a:solidFill>
                <a:effectLst/>
                <a:latin typeface="+mn-ea"/>
                <a:ea typeface="+mn-ea"/>
              </a:rPr>
              <a:t>x     </a:t>
            </a:r>
            <a:r>
              <a:rPr kumimoji="0" lang="zh-CN" altLang="zh-CN" sz="2800" b="0" i="1" u="none" strike="noStrike" cap="none" normalizeH="0" baseline="0" dirty="0">
                <a:ln>
                  <a:noFill/>
                </a:ln>
                <a:solidFill>
                  <a:srgbClr val="8C8C8C"/>
                </a:solidFill>
                <a:effectLst/>
                <a:latin typeface="+mn-ea"/>
                <a:ea typeface="+mn-ea"/>
              </a:rPr>
              <a:t># global x</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1" u="none" strike="noStrike" cap="none" normalizeH="0" baseline="0" dirty="0">
                <a:ln>
                  <a:noFill/>
                </a:ln>
                <a:solidFill>
                  <a:srgbClr val="8C8C8C"/>
                </a:solidFill>
                <a:effectLst/>
                <a:latin typeface="+mn-ea"/>
                <a:ea typeface="+mn-ea"/>
              </a:rPr>
              <a:t>        </a:t>
            </a:r>
            <a:r>
              <a:rPr kumimoji="0" lang="zh-CN" altLang="zh-CN" sz="2800" b="0" i="0" u="none" strike="noStrike" cap="none" normalizeH="0" baseline="0" dirty="0">
                <a:ln>
                  <a:noFill/>
                </a:ln>
                <a:solidFill>
                  <a:srgbClr val="080808"/>
                </a:solidFill>
                <a:effectLst/>
                <a:latin typeface="+mn-ea"/>
                <a:ea typeface="+mn-ea"/>
              </a:rPr>
              <a:t>x+=</a:t>
            </a:r>
            <a:r>
              <a:rPr kumimoji="0" lang="zh-CN" altLang="zh-CN" sz="2800" b="0" i="0" u="none" strike="noStrike" cap="none" normalizeH="0" baseline="0" dirty="0">
                <a:ln>
                  <a:noFill/>
                </a:ln>
                <a:solidFill>
                  <a:srgbClr val="067D17"/>
                </a:solidFill>
                <a:effectLst/>
                <a:latin typeface="+mn-ea"/>
                <a:ea typeface="+mn-ea"/>
              </a:rPr>
              <a:t>'abc'</a:t>
            </a:r>
            <a:br>
              <a:rPr kumimoji="0" lang="zh-CN" altLang="zh-CN" sz="2800" b="0" i="0" u="none" strike="noStrike" cap="none" normalizeH="0" baseline="0" dirty="0">
                <a:ln>
                  <a:noFill/>
                </a:ln>
                <a:solidFill>
                  <a:srgbClr val="067D17"/>
                </a:solidFill>
                <a:effectLst/>
                <a:latin typeface="+mn-ea"/>
                <a:ea typeface="+mn-ea"/>
              </a:rPr>
            </a:br>
            <a:r>
              <a:rPr kumimoji="0" lang="zh-CN" altLang="zh-CN" sz="2800" b="0" i="0" u="none" strike="noStrike" cap="none" normalizeH="0" baseline="0" dirty="0">
                <a:ln>
                  <a:noFill/>
                </a:ln>
                <a:solidFill>
                  <a:srgbClr val="067D17"/>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return </a:t>
            </a:r>
            <a:r>
              <a:rPr kumimoji="0" lang="zh-CN" altLang="zh-CN" sz="2800" b="0" i="0" u="none" strike="noStrike" cap="none" normalizeH="0" baseline="0" dirty="0">
                <a:ln>
                  <a:noFill/>
                </a:ln>
                <a:solidFill>
                  <a:srgbClr val="080808"/>
                </a:solidFill>
                <a:effectLst/>
                <a:latin typeface="+mn-ea"/>
                <a:ea typeface="+mn-ea"/>
              </a:rPr>
              <a:t>x</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0033B3"/>
                </a:solidFill>
                <a:effectLst/>
                <a:latin typeface="+mn-ea"/>
                <a:ea typeface="+mn-ea"/>
              </a:rPr>
              <a:t>return </a:t>
            </a:r>
            <a:r>
              <a:rPr kumimoji="0" lang="zh-CN" altLang="zh-CN" sz="2800" b="0" i="0" u="none" strike="noStrike" cap="none" normalizeH="0" baseline="0" dirty="0">
                <a:ln>
                  <a:noFill/>
                </a:ln>
                <a:solidFill>
                  <a:srgbClr val="080808"/>
                </a:solidFill>
                <a:effectLst/>
                <a:latin typeface="+mn-ea"/>
                <a:ea typeface="+mn-ea"/>
              </a:rPr>
              <a:t>g()</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(f())</a:t>
            </a:r>
            <a:endParaRPr kumimoji="0" lang="zh-CN" altLang="zh-CN" sz="2800" b="0" i="0" u="none" strike="noStrike" cap="none" normalizeH="0" baseline="0" dirty="0">
              <a:ln>
                <a:noFill/>
              </a:ln>
              <a:solidFill>
                <a:schemeClr val="tx1"/>
              </a:solidFill>
              <a:effectLst/>
              <a:latin typeface="+mn-ea"/>
              <a:ea typeface="+mn-ea"/>
            </a:endParaRPr>
          </a:p>
        </p:txBody>
      </p:sp>
      <p:pic>
        <p:nvPicPr>
          <p:cNvPr id="16" name="图片 15"/>
          <p:cNvPicPr>
            <a:picLocks noChangeAspect="1"/>
          </p:cNvPicPr>
          <p:nvPr/>
        </p:nvPicPr>
        <p:blipFill>
          <a:blip r:embed="rId3"/>
          <a:stretch>
            <a:fillRect/>
          </a:stretch>
        </p:blipFill>
        <p:spPr>
          <a:xfrm>
            <a:off x="6228184" y="3868298"/>
            <a:ext cx="2131003" cy="771220"/>
          </a:xfrm>
          <a:prstGeom prst="rect">
            <a:avLst/>
          </a:prstGeom>
        </p:spPr>
      </p:pic>
      <p:sp>
        <p:nvSpPr>
          <p:cNvPr id="18" name="文本框 17"/>
          <p:cNvSpPr txBox="1"/>
          <p:nvPr/>
        </p:nvSpPr>
        <p:spPr>
          <a:xfrm>
            <a:off x="467544" y="5168310"/>
            <a:ext cx="8579296" cy="1645066"/>
          </a:xfrm>
          <a:prstGeom prst="rect">
            <a:avLst/>
          </a:prstGeom>
          <a:noFill/>
        </p:spPr>
        <p:txBody>
          <a:bodyPr wrap="square">
            <a:spAutoFit/>
          </a:bodyPr>
          <a:lstStyle/>
          <a:p>
            <a:pPr algn="just">
              <a:lnSpc>
                <a:spcPct val="125000"/>
              </a:lnSpc>
              <a:spcAft>
                <a:spcPts val="1000"/>
              </a:spcAft>
            </a:pPr>
            <a:r>
              <a:rPr lang="zh-CN" altLang="en-US" sz="2800" b="0" i="0" dirty="0">
                <a:latin typeface="+mn-ea"/>
                <a:ea typeface="+mn-ea"/>
                <a:cs typeface="宋体" panose="02010600030101010101" pitchFamily="2" charset="-122"/>
              </a:rPr>
              <a:t>如果要对</a:t>
            </a:r>
            <a:r>
              <a:rPr lang="en-US" altLang="zh-CN" sz="2800" b="0" i="0" dirty="0">
                <a:latin typeface="+mn-ea"/>
                <a:ea typeface="+mn-ea"/>
                <a:cs typeface="宋体" panose="02010600030101010101" pitchFamily="2" charset="-122"/>
              </a:rPr>
              <a:t>x</a:t>
            </a:r>
            <a:r>
              <a:rPr lang="zh-CN" altLang="en-US" sz="2800" b="0" i="0" dirty="0">
                <a:latin typeface="+mn-ea"/>
                <a:ea typeface="+mn-ea"/>
                <a:cs typeface="宋体" panose="02010600030101010101" pitchFamily="2" charset="-122"/>
              </a:rPr>
              <a:t>进行赋值操作</a:t>
            </a:r>
            <a:r>
              <a:rPr lang="en-US" altLang="zh-CN" sz="2800" b="0" i="0" dirty="0">
                <a:latin typeface="+mn-ea"/>
                <a:ea typeface="+mn-ea"/>
                <a:cs typeface="宋体" panose="02010600030101010101" pitchFamily="2" charset="-122"/>
              </a:rPr>
              <a:t>,</a:t>
            </a:r>
            <a:r>
              <a:rPr lang="zh-CN" altLang="en-US" sz="2800" b="0" i="0" dirty="0">
                <a:latin typeface="+mn-ea"/>
                <a:ea typeface="+mn-ea"/>
                <a:cs typeface="宋体" panose="02010600030101010101" pitchFamily="2" charset="-122"/>
              </a:rPr>
              <a:t>引入了</a:t>
            </a:r>
            <a:r>
              <a:rPr lang="en-US" altLang="zh-CN" sz="2800" b="0" i="0" dirty="0">
                <a:latin typeface="+mn-ea"/>
                <a:ea typeface="+mn-ea"/>
                <a:cs typeface="宋体" panose="02010600030101010101" pitchFamily="2" charset="-122"/>
              </a:rPr>
              <a:t>nonlocal</a:t>
            </a:r>
            <a:r>
              <a:rPr lang="zh-CN" altLang="en-US" sz="2800" b="0" i="0" dirty="0">
                <a:latin typeface="+mn-ea"/>
                <a:ea typeface="+mn-ea"/>
                <a:cs typeface="宋体" panose="02010600030101010101" pitchFamily="2" charset="-122"/>
              </a:rPr>
              <a:t>关键字，只要在内层函数中用</a:t>
            </a:r>
            <a:r>
              <a:rPr lang="en-US" altLang="zh-CN" sz="2800" b="0" i="0" dirty="0">
                <a:latin typeface="+mn-ea"/>
                <a:ea typeface="+mn-ea"/>
                <a:cs typeface="宋体" panose="02010600030101010101" pitchFamily="2" charset="-122"/>
              </a:rPr>
              <a:t>nonlocal</a:t>
            </a:r>
            <a:r>
              <a:rPr lang="zh-CN" altLang="en-US" sz="2800" b="0" i="0" dirty="0">
                <a:latin typeface="+mn-ea"/>
                <a:ea typeface="+mn-ea"/>
                <a:cs typeface="宋体" panose="02010600030101010101" pitchFamily="2" charset="-122"/>
              </a:rPr>
              <a:t>语句说明变量，就可以让解释器在外层函数中修改变量的值。</a:t>
            </a:r>
            <a:endParaRPr lang="zh-CN" altLang="zh-CN" sz="2800" b="0" i="0" dirty="0">
              <a:effectLst/>
              <a:latin typeface="+mn-ea"/>
              <a:ea typeface="+mn-ea"/>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kern="1200" dirty="0">
                <a:latin typeface="Tahoma" panose="020B0604030504040204" pitchFamily="34" charset="0"/>
                <a:ea typeface="隶书" panose="02010509060101010101" pitchFamily="49" charset="-122"/>
                <a:cs typeface="+mn-cs"/>
              </a:rPr>
              <a:t>练习</a:t>
            </a:r>
            <a:r>
              <a:rPr lang="en-US" altLang="zh-CN" sz="4400" kern="1200" dirty="0">
                <a:latin typeface="Tahoma" panose="020B0604030504040204" pitchFamily="34" charset="0"/>
                <a:ea typeface="隶书" panose="02010509060101010101" pitchFamily="49" charset="-122"/>
                <a:cs typeface="+mn-cs"/>
              </a:rPr>
              <a:t>2</a:t>
            </a:r>
            <a:endParaRPr lang="zh-CN" altLang="en-US" sz="4400"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52</a:t>
            </a:fld>
            <a:endParaRPr lang="en-US" altLang="zh-CN"/>
          </a:p>
        </p:txBody>
      </p:sp>
      <p:sp>
        <p:nvSpPr>
          <p:cNvPr id="12" name="Rectangle 3"/>
          <p:cNvSpPr>
            <a:spLocks noChangeArrowheads="1"/>
          </p:cNvSpPr>
          <p:nvPr/>
        </p:nvSpPr>
        <p:spPr bwMode="auto">
          <a:xfrm>
            <a:off x="683568" y="1721209"/>
            <a:ext cx="5804794"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def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scope():</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global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var1   </a:t>
            </a: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zh-CN" sz="2800" b="0" i="1" u="none" strike="noStrike" cap="none" normalizeH="0" baseline="0" dirty="0">
                <a:ln>
                  <a:noFill/>
                </a:ln>
                <a:solidFill>
                  <a:srgbClr val="808080"/>
                </a:solidFill>
                <a:effectLst/>
                <a:latin typeface="宋体" panose="02010600030101010101" pitchFamily="2" charset="-122"/>
              </a:rPr>
              <a:t>全局变量声明</a:t>
            </a:r>
            <a:br>
              <a:rPr kumimoji="0" lang="zh-CN" altLang="zh-CN" sz="2800" b="0" i="1" u="none" strike="noStrike" cap="none" normalizeH="0" baseline="0" dirty="0">
                <a:ln>
                  <a:noFill/>
                </a:ln>
                <a:solidFill>
                  <a:srgbClr val="808080"/>
                </a:solidFill>
                <a:effectLst/>
                <a:latin typeface="宋体" panose="02010600030101010101" pitchFamily="2" charset="-122"/>
              </a:rPr>
            </a:br>
            <a:r>
              <a:rPr kumimoji="0" lang="zh-CN" altLang="zh-CN" sz="2800" b="0" i="1" u="none" strike="noStrike" cap="none" normalizeH="0" baseline="0" dirty="0">
                <a:ln>
                  <a:noFill/>
                </a:ln>
                <a:solidFill>
                  <a:srgbClr val="808080"/>
                </a:solidFill>
                <a:effectLst/>
                <a:latin typeface="宋体" panose="02010600030101010101" pitchFamily="2" charset="-122"/>
              </a:rPr>
              <a:t>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var1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      </a:t>
            </a: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zh-CN" sz="2800" b="0" i="1" u="none" strike="noStrike" cap="none" normalizeH="0" baseline="0" dirty="0">
                <a:ln>
                  <a:noFill/>
                </a:ln>
                <a:solidFill>
                  <a:srgbClr val="808080"/>
                </a:solidFill>
                <a:effectLst/>
                <a:latin typeface="宋体" panose="02010600030101010101" pitchFamily="2" charset="-122"/>
              </a:rPr>
              <a:t>全局变量</a:t>
            </a: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var1</a:t>
            </a:r>
            <a:r>
              <a:rPr kumimoji="0" lang="zh-CN" altLang="zh-CN" sz="2800" b="0" i="1" u="none" strike="noStrike" cap="none" normalizeH="0" baseline="0" dirty="0">
                <a:ln>
                  <a:noFill/>
                </a:ln>
                <a:solidFill>
                  <a:srgbClr val="808080"/>
                </a:solidFill>
                <a:effectLst/>
                <a:latin typeface="宋体" panose="02010600030101010101" pitchFamily="2" charset="-122"/>
              </a:rPr>
              <a:t>赋值</a:t>
            </a: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1</a:t>
            </a:r>
            <a:b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b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var2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20     </a:t>
            </a: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zh-CN" sz="2800" b="0" i="1" u="none" strike="noStrike" cap="none" normalizeH="0" baseline="0" dirty="0">
                <a:ln>
                  <a:noFill/>
                </a:ln>
                <a:solidFill>
                  <a:srgbClr val="808080"/>
                </a:solidFill>
                <a:effectLst/>
                <a:latin typeface="宋体" panose="02010600030101010101" pitchFamily="2" charset="-122"/>
              </a:rPr>
              <a:t>局部变量</a:t>
            </a: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var2</a:t>
            </a:r>
            <a:b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b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宋体" panose="02010600030101010101" pitchFamily="2" charset="-122"/>
              </a:rPr>
              <a:t>函数内部打印结果</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(var1,var2,var3)  </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var1 = var2 = var3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10</a:t>
            </a:r>
            <a:b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scope()</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宋体" panose="02010600030101010101" pitchFamily="2" charset="-122"/>
              </a:rPr>
              <a:t>函数外部打印结果</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(var1,var2,var3)</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14" name="文本框 13"/>
          <p:cNvSpPr txBox="1"/>
          <p:nvPr/>
        </p:nvSpPr>
        <p:spPr>
          <a:xfrm>
            <a:off x="611560" y="1196752"/>
            <a:ext cx="8001000" cy="523220"/>
          </a:xfrm>
          <a:prstGeom prst="rect">
            <a:avLst/>
          </a:prstGeom>
          <a:noFill/>
        </p:spPr>
        <p:txBody>
          <a:bodyPr wrap="square" rtlCol="0">
            <a:spAutoFit/>
          </a:bodyPr>
          <a:lstStyle/>
          <a:p>
            <a:r>
              <a:rPr lang="zh-CN" altLang="en-US" sz="2800" i="0" dirty="0"/>
              <a:t>写出下列程序的运行结果。</a:t>
            </a:r>
          </a:p>
        </p:txBody>
      </p:sp>
      <p:pic>
        <p:nvPicPr>
          <p:cNvPr id="4" name="图片 3"/>
          <p:cNvPicPr>
            <a:picLocks noChangeAspect="1"/>
          </p:cNvPicPr>
          <p:nvPr/>
        </p:nvPicPr>
        <p:blipFill>
          <a:blip r:embed="rId2"/>
          <a:stretch>
            <a:fillRect/>
          </a:stretch>
        </p:blipFill>
        <p:spPr>
          <a:xfrm>
            <a:off x="5986653" y="4535578"/>
            <a:ext cx="2928748" cy="177374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457200" y="1340768"/>
            <a:ext cx="8219256" cy="2839560"/>
          </a:xfrm>
          <a:prstGeom prst="rect">
            <a:avLst/>
          </a:prstGeom>
          <a:noFill/>
        </p:spPr>
        <p:txBody>
          <a:bodyPr wrap="square">
            <a:spAutoFit/>
          </a:bodyPr>
          <a:lstStyle/>
          <a:p>
            <a:pPr marL="457200" indent="-457200" algn="just">
              <a:lnSpc>
                <a:spcPct val="125000"/>
              </a:lnSpc>
              <a:spcAft>
                <a:spcPts val="1000"/>
              </a:spcAft>
              <a:buClr>
                <a:srgbClr val="FF0000"/>
              </a:buClr>
              <a:buFont typeface="Wingdings" panose="05000000000000000000" pitchFamily="2" charset="2"/>
              <a:buChar char="p"/>
            </a:pPr>
            <a:r>
              <a:rPr lang="zh-CN" altLang="zh-CN" sz="2800" b="0" i="0" dirty="0">
                <a:effectLst/>
                <a:latin typeface="+mn-ea"/>
                <a:ea typeface="+mn-ea"/>
                <a:cs typeface="宋体" panose="02010600030101010101" pitchFamily="2" charset="-122"/>
              </a:rPr>
              <a:t>在程序中定义全局变量的主要目的是为函数间的数据联系提供一个直接传递的通道。</a:t>
            </a:r>
            <a:endParaRPr lang="en-US" altLang="zh-CN" sz="2800" b="0" i="0" dirty="0">
              <a:effectLst/>
              <a:latin typeface="+mn-ea"/>
              <a:ea typeface="+mn-ea"/>
              <a:cs typeface="宋体" panose="02010600030101010101" pitchFamily="2" charset="-122"/>
            </a:endParaRPr>
          </a:p>
          <a:p>
            <a:pPr marL="457200" indent="-457200" algn="just">
              <a:lnSpc>
                <a:spcPct val="125000"/>
              </a:lnSpc>
              <a:spcAft>
                <a:spcPts val="1000"/>
              </a:spcAft>
              <a:buClr>
                <a:srgbClr val="FF0000"/>
              </a:buClr>
              <a:buFont typeface="Wingdings" panose="05000000000000000000" pitchFamily="2" charset="2"/>
              <a:buChar char="p"/>
            </a:pPr>
            <a:r>
              <a:rPr lang="zh-CN" altLang="zh-CN" sz="2800" b="0" i="0" dirty="0">
                <a:effectLst/>
                <a:latin typeface="+mn-ea"/>
                <a:ea typeface="+mn-ea"/>
                <a:cs typeface="宋体" panose="02010600030101010101" pitchFamily="2" charset="-122"/>
              </a:rPr>
              <a:t>程序中的多个函数能使用全局变量，其中某个函数改变全局变量的值就可能影响其他函数的执行，产生副作用。因此，不宜过多使用全局变量。</a:t>
            </a:r>
            <a:endParaRPr lang="zh-CN" altLang="zh-CN" sz="2800" b="0" i="0" dirty="0">
              <a:effectLst/>
              <a:latin typeface="+mn-ea"/>
              <a:ea typeface="+mn-ea"/>
              <a:cs typeface="Times New Roman" panose="02020603050405020304" pitchFamily="18" charset="0"/>
            </a:endParaRPr>
          </a:p>
        </p:txBody>
      </p:sp>
      <p:sp>
        <p:nvSpPr>
          <p:cNvPr id="6" name="标题 1"/>
          <p:cNvSpPr txBox="1"/>
          <p:nvPr/>
        </p:nvSpPr>
        <p:spPr>
          <a:xfrm>
            <a:off x="457200" y="188640"/>
            <a:ext cx="7467600" cy="71948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zh-CN" sz="4400" b="0" i="0" kern="1200" dirty="0">
                <a:latin typeface="Tahoma" panose="020B0604030504040204" pitchFamily="34" charset="0"/>
                <a:ea typeface="隶书" panose="02010509060101010101" pitchFamily="49" charset="-122"/>
                <a:cs typeface="+mn-cs"/>
              </a:rPr>
              <a:t>全局变量</a:t>
            </a:r>
            <a:endParaRPr lang="zh-CN" altLang="en-US" sz="4400" b="0" i="0" kern="1200" dirty="0">
              <a:latin typeface="Tahoma" panose="020B0604030504040204" pitchFamily="34" charset="0"/>
              <a:ea typeface="隶书" panose="02010509060101010101" pitchFamily="49" charset="-122"/>
              <a:cs typeface="+mn-cs"/>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kern="1200" dirty="0">
                <a:latin typeface="Tahoma" panose="020B0604030504040204" pitchFamily="34" charset="0"/>
                <a:ea typeface="隶书" panose="02010509060101010101" pitchFamily="49" charset="-122"/>
                <a:cs typeface="+mn-cs"/>
              </a:rPr>
              <a:t>练习</a:t>
            </a:r>
            <a:r>
              <a:rPr lang="en-US" altLang="zh-CN" sz="4400" kern="1200" dirty="0">
                <a:latin typeface="Tahoma" panose="020B0604030504040204" pitchFamily="34" charset="0"/>
                <a:ea typeface="隶书" panose="02010509060101010101" pitchFamily="49" charset="-122"/>
                <a:cs typeface="+mn-cs"/>
              </a:rPr>
              <a:t>3</a:t>
            </a:r>
            <a:endParaRPr lang="zh-CN" altLang="en-US" sz="4400"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54</a:t>
            </a:fld>
            <a:endParaRPr lang="en-US" altLang="zh-CN"/>
          </a:p>
        </p:txBody>
      </p:sp>
      <p:sp>
        <p:nvSpPr>
          <p:cNvPr id="7" name="Rectangle 1"/>
          <p:cNvSpPr>
            <a:spLocks noChangeArrowheads="1"/>
          </p:cNvSpPr>
          <p:nvPr/>
        </p:nvSpPr>
        <p:spPr bwMode="auto">
          <a:xfrm>
            <a:off x="827584" y="2564904"/>
            <a:ext cx="208823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def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f():</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808080"/>
                </a:solidFill>
                <a:effectLst/>
                <a:latin typeface="Arial Unicode MS" panose="020B0604020202020204" pitchFamily="34" charset="-122"/>
                <a:ea typeface="JetBrains Mono"/>
              </a:rPr>
              <a:t>y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x</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x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0</a:t>
            </a:r>
            <a:b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(x)</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x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100</a:t>
            </a:r>
            <a:b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f()</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8" name="文本框 7"/>
          <p:cNvSpPr txBox="1"/>
          <p:nvPr/>
        </p:nvSpPr>
        <p:spPr>
          <a:xfrm>
            <a:off x="552755" y="1285773"/>
            <a:ext cx="8001000" cy="523220"/>
          </a:xfrm>
          <a:prstGeom prst="rect">
            <a:avLst/>
          </a:prstGeom>
          <a:noFill/>
        </p:spPr>
        <p:txBody>
          <a:bodyPr wrap="square" rtlCol="0">
            <a:spAutoFit/>
          </a:bodyPr>
          <a:lstStyle/>
          <a:p>
            <a:r>
              <a:rPr lang="zh-CN" altLang="en-US" sz="2800" i="0" dirty="0"/>
              <a:t>运行下列程序，编译错误如何修改？</a:t>
            </a:r>
          </a:p>
        </p:txBody>
      </p:sp>
      <p:sp>
        <p:nvSpPr>
          <p:cNvPr id="3" name="文本框 2"/>
          <p:cNvSpPr txBox="1"/>
          <p:nvPr/>
        </p:nvSpPr>
        <p:spPr>
          <a:xfrm>
            <a:off x="4427984" y="4365104"/>
            <a:ext cx="4032448" cy="523220"/>
          </a:xfrm>
          <a:prstGeom prst="rect">
            <a:avLst/>
          </a:prstGeom>
          <a:noFill/>
        </p:spPr>
        <p:txBody>
          <a:bodyPr wrap="square" rtlCol="0">
            <a:spAutoFit/>
          </a:bodyPr>
          <a:lstStyle/>
          <a:p>
            <a:pPr marL="457200" indent="-457200">
              <a:buClr>
                <a:srgbClr val="FF0000"/>
              </a:buClr>
              <a:buFont typeface="Wingdings" panose="05000000000000000000" pitchFamily="2" charset="2"/>
              <a:buChar char="p"/>
            </a:pPr>
            <a:r>
              <a:rPr lang="zh-CN" altLang="en-US" sz="2800" b="0" i="0" dirty="0"/>
              <a:t>加</a:t>
            </a:r>
            <a:r>
              <a:rPr lang="en-US" altLang="zh-CN" sz="2800" b="0" i="0" dirty="0"/>
              <a:t>global x</a:t>
            </a:r>
            <a:endParaRPr lang="zh-CN" altLang="en-US" dirty="0"/>
          </a:p>
        </p:txBody>
      </p:sp>
      <p:sp>
        <p:nvSpPr>
          <p:cNvPr id="9" name="文本框 8"/>
          <p:cNvSpPr txBox="1"/>
          <p:nvPr/>
        </p:nvSpPr>
        <p:spPr>
          <a:xfrm>
            <a:off x="4427984" y="4965871"/>
            <a:ext cx="4572000" cy="523220"/>
          </a:xfrm>
          <a:prstGeom prst="rect">
            <a:avLst/>
          </a:prstGeom>
          <a:noFill/>
        </p:spPr>
        <p:txBody>
          <a:bodyPr wrap="square">
            <a:spAutoFit/>
          </a:bodyPr>
          <a:lstStyle/>
          <a:p>
            <a:pPr marL="457200" indent="-457200">
              <a:buClr>
                <a:srgbClr val="FF0000"/>
              </a:buClr>
              <a:buFont typeface="Wingdings" panose="05000000000000000000" pitchFamily="2" charset="2"/>
              <a:buChar char="p"/>
            </a:pPr>
            <a:r>
              <a:rPr lang="en-US" altLang="zh-CN" sz="2800" b="0" i="0" dirty="0"/>
              <a:t>x = 0 </a:t>
            </a:r>
            <a:r>
              <a:rPr lang="zh-CN" altLang="en-US" sz="2800" b="0" i="0" dirty="0"/>
              <a:t>放 </a:t>
            </a:r>
            <a:r>
              <a:rPr lang="en-US" altLang="zh-CN" sz="2800" b="0" i="0" dirty="0"/>
              <a:t>y = x </a:t>
            </a:r>
            <a:r>
              <a:rPr lang="zh-CN" altLang="en-US" sz="2800" b="0" i="0" dirty="0"/>
              <a:t>前面</a:t>
            </a:r>
            <a:endParaRPr lang="en-US" altLang="zh-CN" sz="2800" b="0" i="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3579" y="294900"/>
            <a:ext cx="8461821" cy="676275"/>
          </a:xfrm>
        </p:spPr>
        <p:txBody>
          <a:bodyPr/>
          <a:lstStyle/>
          <a:p>
            <a:pPr algn="ctr"/>
            <a:r>
              <a:rPr lang="en-US" altLang="zh-CN" sz="4400" kern="1200" dirty="0">
                <a:latin typeface="Tahoma" panose="020B0604030504040204" pitchFamily="34" charset="0"/>
                <a:ea typeface="隶书" panose="02010509060101010101" pitchFamily="49" charset="-122"/>
                <a:cs typeface="+mn-cs"/>
              </a:rPr>
              <a:t>lambda</a:t>
            </a:r>
            <a:r>
              <a:rPr lang="zh-CN" altLang="zh-CN" sz="4400" kern="1200" dirty="0">
                <a:latin typeface="Tahoma" panose="020B0604030504040204" pitchFamily="34" charset="0"/>
                <a:ea typeface="隶书" panose="02010509060101010101" pitchFamily="49" charset="-122"/>
                <a:cs typeface="+mn-cs"/>
              </a:rPr>
              <a:t>表达式</a:t>
            </a:r>
            <a:r>
              <a:rPr lang="zh-CN" altLang="en-US" sz="4400" kern="1200" dirty="0">
                <a:latin typeface="Tahoma" panose="020B0604030504040204" pitchFamily="34" charset="0"/>
                <a:ea typeface="隶书" panose="02010509060101010101" pitchFamily="49" charset="-122"/>
                <a:cs typeface="+mn-cs"/>
              </a:rPr>
              <a:t>，匿名函数</a:t>
            </a:r>
          </a:p>
        </p:txBody>
      </p:sp>
      <p:sp>
        <p:nvSpPr>
          <p:cNvPr id="3" name="内容占位符 2"/>
          <p:cNvSpPr>
            <a:spLocks noGrp="1"/>
          </p:cNvSpPr>
          <p:nvPr>
            <p:ph idx="1"/>
          </p:nvPr>
        </p:nvSpPr>
        <p:spPr>
          <a:xfrm>
            <a:off x="574674" y="1340768"/>
            <a:ext cx="8340726" cy="5004426"/>
          </a:xfrm>
        </p:spPr>
        <p:txBody>
          <a:bodyPr>
            <a:normAutofit/>
          </a:bodyPr>
          <a:lstStyle/>
          <a:p>
            <a:pPr marL="494030" indent="-457200">
              <a:buFont typeface="Wingdings" panose="05000000000000000000" pitchFamily="2" charset="2"/>
              <a:buChar char="p"/>
            </a:pPr>
            <a:r>
              <a:rPr lang="en-US" altLang="zh-CN" dirty="0">
                <a:solidFill>
                  <a:srgbClr val="FF0000"/>
                </a:solidFill>
              </a:rPr>
              <a:t>fun =  lambda [</a:t>
            </a:r>
            <a:r>
              <a:rPr lang="zh-CN" altLang="en-US" dirty="0">
                <a:solidFill>
                  <a:srgbClr val="FF0000"/>
                </a:solidFill>
              </a:rPr>
              <a:t>参数列表</a:t>
            </a:r>
            <a:r>
              <a:rPr lang="en-US" altLang="zh-CN" dirty="0">
                <a:solidFill>
                  <a:srgbClr val="FF0000"/>
                </a:solidFill>
              </a:rPr>
              <a:t>]</a:t>
            </a:r>
            <a:r>
              <a:rPr lang="zh-CN" altLang="en-US" dirty="0">
                <a:solidFill>
                  <a:srgbClr val="FF0000"/>
                </a:solidFill>
              </a:rPr>
              <a:t> </a:t>
            </a:r>
            <a:r>
              <a:rPr lang="en-US" altLang="zh-CN" dirty="0">
                <a:solidFill>
                  <a:srgbClr val="FF0000"/>
                </a:solidFill>
              </a:rPr>
              <a:t>: </a:t>
            </a:r>
            <a:r>
              <a:rPr lang="zh-CN" altLang="en-US" dirty="0">
                <a:solidFill>
                  <a:srgbClr val="FF0000"/>
                </a:solidFill>
              </a:rPr>
              <a:t>表达式</a:t>
            </a:r>
            <a:r>
              <a:rPr lang="en-US" altLang="zh-CN" dirty="0"/>
              <a:t>      </a:t>
            </a:r>
          </a:p>
          <a:p>
            <a:pPr marL="36830" indent="0">
              <a:buNone/>
            </a:pPr>
            <a:r>
              <a:rPr lang="en-US" altLang="zh-CN" dirty="0"/>
              <a:t>     </a:t>
            </a:r>
            <a:r>
              <a:rPr lang="zh-CN" altLang="en-US" dirty="0"/>
              <a:t>转换为普通函数的形式为：</a:t>
            </a:r>
            <a:endParaRPr lang="en-US" altLang="zh-CN" dirty="0"/>
          </a:p>
          <a:p>
            <a:pPr marL="36830" indent="0">
              <a:buNone/>
            </a:pPr>
            <a:r>
              <a:rPr lang="en-US" altLang="zh-CN" dirty="0"/>
              <a:t>     </a:t>
            </a:r>
            <a:r>
              <a:rPr lang="en-US" altLang="zh-CN" dirty="0">
                <a:solidFill>
                  <a:srgbClr val="FF0000"/>
                </a:solidFill>
              </a:rPr>
              <a:t>def  fun([</a:t>
            </a:r>
            <a:r>
              <a:rPr lang="zh-CN" altLang="en-US" dirty="0">
                <a:solidFill>
                  <a:srgbClr val="FF0000"/>
                </a:solidFill>
              </a:rPr>
              <a:t>参数列表</a:t>
            </a:r>
            <a:r>
              <a:rPr lang="en-US" altLang="zh-CN" dirty="0">
                <a:solidFill>
                  <a:srgbClr val="FF0000"/>
                </a:solidFill>
              </a:rPr>
              <a:t>])</a:t>
            </a:r>
          </a:p>
          <a:p>
            <a:pPr marL="36830" indent="0">
              <a:buNone/>
            </a:pPr>
            <a:r>
              <a:rPr lang="en-US" altLang="zh-CN" dirty="0">
                <a:solidFill>
                  <a:srgbClr val="FF0000"/>
                </a:solidFill>
              </a:rPr>
              <a:t>            return </a:t>
            </a:r>
            <a:r>
              <a:rPr lang="zh-CN" altLang="en-US" dirty="0">
                <a:solidFill>
                  <a:srgbClr val="FF0000"/>
                </a:solidFill>
              </a:rPr>
              <a:t>表达式</a:t>
            </a:r>
            <a:endParaRPr lang="en-US" altLang="zh-CN" dirty="0">
              <a:solidFill>
                <a:srgbClr val="FF0000"/>
              </a:solidFill>
            </a:endParaRPr>
          </a:p>
          <a:p>
            <a:pPr marL="36830" indent="0">
              <a:buNone/>
            </a:pPr>
            <a:endParaRPr lang="zh-CN" altLang="zh-CN" dirty="0"/>
          </a:p>
          <a:p>
            <a:pPr marL="36830" indent="0">
              <a:buNone/>
            </a:pPr>
            <a:endParaRPr lang="zh-CN" altLang="zh-CN" dirty="0"/>
          </a:p>
          <a:p>
            <a:pPr marL="36830" indent="0">
              <a:buNone/>
            </a:pPr>
            <a:endParaRPr lang="zh-CN" altLang="en-US" dirty="0"/>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55</a:t>
            </a:fld>
            <a:endParaRPr lang="en-US" altLang="zh-CN"/>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kern="1200" dirty="0">
                <a:latin typeface="Tahoma" panose="020B0604030504040204" pitchFamily="34" charset="0"/>
                <a:ea typeface="隶书" panose="02010509060101010101" pitchFamily="49" charset="-122"/>
                <a:cs typeface="+mn-cs"/>
              </a:rPr>
              <a:t>lambda</a:t>
            </a:r>
            <a:r>
              <a:rPr lang="zh-CN" altLang="zh-CN" sz="4400" kern="1200" dirty="0">
                <a:latin typeface="Tahoma" panose="020B0604030504040204" pitchFamily="34" charset="0"/>
                <a:ea typeface="隶书" panose="02010509060101010101" pitchFamily="49" charset="-122"/>
                <a:cs typeface="+mn-cs"/>
              </a:rPr>
              <a:t>表达式</a:t>
            </a:r>
            <a:r>
              <a:rPr lang="zh-CN" altLang="en-US" sz="4400" kern="1200" dirty="0">
                <a:latin typeface="Tahoma" panose="020B0604030504040204" pitchFamily="34" charset="0"/>
                <a:ea typeface="隶书" panose="02010509060101010101" pitchFamily="49" charset="-122"/>
                <a:cs typeface="+mn-cs"/>
              </a:rPr>
              <a:t>例</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56</a:t>
            </a:fld>
            <a:endParaRPr lang="en-US" altLang="zh-CN"/>
          </a:p>
        </p:txBody>
      </p:sp>
      <p:sp>
        <p:nvSpPr>
          <p:cNvPr id="6" name="Rectangle 1"/>
          <p:cNvSpPr>
            <a:spLocks noChangeArrowheads="1"/>
          </p:cNvSpPr>
          <p:nvPr/>
        </p:nvSpPr>
        <p:spPr bwMode="auto">
          <a:xfrm>
            <a:off x="1289925" y="348020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800" b="0" i="0" u="none" strike="noStrike" cap="none" normalizeH="0" baseline="0" dirty="0">
              <a:ln>
                <a:noFill/>
              </a:ln>
              <a:solidFill>
                <a:schemeClr val="tx1"/>
              </a:solidFill>
              <a:effectLst/>
              <a:latin typeface="+mj-ea"/>
              <a:ea typeface="+mj-ea"/>
            </a:endParaRPr>
          </a:p>
        </p:txBody>
      </p:sp>
      <p:pic>
        <p:nvPicPr>
          <p:cNvPr id="8" name="图片 7"/>
          <p:cNvPicPr>
            <a:picLocks noChangeAspect="1"/>
          </p:cNvPicPr>
          <p:nvPr/>
        </p:nvPicPr>
        <p:blipFill>
          <a:blip r:embed="rId2"/>
          <a:stretch>
            <a:fillRect/>
          </a:stretch>
        </p:blipFill>
        <p:spPr>
          <a:xfrm>
            <a:off x="608519" y="5301208"/>
            <a:ext cx="903909" cy="590554"/>
          </a:xfrm>
          <a:prstGeom prst="rect">
            <a:avLst/>
          </a:prstGeom>
        </p:spPr>
      </p:pic>
      <p:sp>
        <p:nvSpPr>
          <p:cNvPr id="3" name="Rectangle 1"/>
          <p:cNvSpPr>
            <a:spLocks noChangeArrowheads="1"/>
          </p:cNvSpPr>
          <p:nvPr/>
        </p:nvSpPr>
        <p:spPr bwMode="auto">
          <a:xfrm>
            <a:off x="617173" y="1338502"/>
            <a:ext cx="6949653" cy="35394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1" u="none" strike="noStrike" cap="none" normalizeH="0" baseline="0" dirty="0">
                <a:ln>
                  <a:noFill/>
                </a:ln>
                <a:solidFill>
                  <a:srgbClr val="8C8C8C"/>
                </a:solidFill>
                <a:effectLst/>
                <a:latin typeface="+mj-ea"/>
                <a:ea typeface="+mj-ea"/>
              </a:rPr>
              <a:t># lambda定义的匿名函数赋给函数g</a:t>
            </a:r>
            <a:br>
              <a:rPr kumimoji="0" lang="zh-CN" altLang="zh-CN" sz="2800" b="0" i="1" u="none" strike="noStrike" cap="none" normalizeH="0" baseline="0" dirty="0">
                <a:ln>
                  <a:noFill/>
                </a:ln>
                <a:solidFill>
                  <a:srgbClr val="8C8C8C"/>
                </a:solidFill>
                <a:effectLst/>
                <a:latin typeface="+mj-ea"/>
                <a:ea typeface="+mj-ea"/>
              </a:rPr>
            </a:br>
            <a:r>
              <a:rPr kumimoji="0" lang="zh-CN" altLang="zh-CN" sz="2800" b="0" i="0" u="none" strike="noStrike" cap="none" normalizeH="0" baseline="0" dirty="0">
                <a:ln>
                  <a:noFill/>
                </a:ln>
                <a:solidFill>
                  <a:srgbClr val="080808"/>
                </a:solidFill>
                <a:effectLst/>
                <a:latin typeface="+mj-ea"/>
                <a:ea typeface="+mj-ea"/>
              </a:rPr>
              <a:t>g = </a:t>
            </a:r>
            <a:r>
              <a:rPr kumimoji="0" lang="zh-CN" altLang="zh-CN" sz="2800" b="0" i="0" u="none" strike="noStrike" cap="none" normalizeH="0" baseline="0" dirty="0">
                <a:ln>
                  <a:noFill/>
                </a:ln>
                <a:solidFill>
                  <a:srgbClr val="0033B3"/>
                </a:solidFill>
                <a:effectLst/>
                <a:latin typeface="+mj-ea"/>
                <a:ea typeface="+mj-ea"/>
              </a:rPr>
              <a:t>lambda </a:t>
            </a:r>
            <a:r>
              <a:rPr kumimoji="0" lang="zh-CN" altLang="zh-CN" sz="2800" b="0" i="0" u="none" strike="noStrike" cap="none" normalizeH="0" baseline="0" dirty="0">
                <a:ln>
                  <a:noFill/>
                </a:ln>
                <a:solidFill>
                  <a:srgbClr val="080808"/>
                </a:solidFill>
                <a:effectLst/>
                <a:latin typeface="+mj-ea"/>
                <a:ea typeface="+mj-ea"/>
              </a:rPr>
              <a:t>x,y,z : x+y+z</a:t>
            </a:r>
            <a:br>
              <a:rPr kumimoji="0" lang="zh-CN" altLang="zh-CN" sz="2800" b="0" i="0" u="none" strike="noStrike" cap="none" normalizeH="0" baseline="0" dirty="0">
                <a:ln>
                  <a:noFill/>
                </a:ln>
                <a:solidFill>
                  <a:srgbClr val="080808"/>
                </a:solidFill>
                <a:effectLst/>
                <a:latin typeface="+mj-ea"/>
                <a:ea typeface="+mj-ea"/>
              </a:rPr>
            </a:br>
            <a:r>
              <a:rPr kumimoji="0" lang="zh-CN" altLang="zh-CN" sz="2800" b="0" i="0" u="none" strike="noStrike" cap="none" normalizeH="0" baseline="0" dirty="0">
                <a:ln>
                  <a:noFill/>
                </a:ln>
                <a:solidFill>
                  <a:srgbClr val="000080"/>
                </a:solidFill>
                <a:effectLst/>
                <a:latin typeface="+mj-ea"/>
                <a:ea typeface="+mj-ea"/>
              </a:rPr>
              <a:t>print</a:t>
            </a:r>
            <a:r>
              <a:rPr kumimoji="0" lang="zh-CN" altLang="zh-CN" sz="2800" b="0" i="0" u="none" strike="noStrike" cap="none" normalizeH="0" baseline="0" dirty="0">
                <a:ln>
                  <a:noFill/>
                </a:ln>
                <a:solidFill>
                  <a:srgbClr val="080808"/>
                </a:solidFill>
                <a:effectLst/>
                <a:latin typeface="+mj-ea"/>
                <a:ea typeface="+mj-ea"/>
              </a:rPr>
              <a:t>(g(</a:t>
            </a:r>
            <a:r>
              <a:rPr kumimoji="0" lang="zh-CN" altLang="zh-CN" sz="2800" b="0" i="0" u="none" strike="noStrike" cap="none" normalizeH="0" baseline="0" dirty="0">
                <a:ln>
                  <a:noFill/>
                </a:ln>
                <a:solidFill>
                  <a:srgbClr val="1750EB"/>
                </a:solidFill>
                <a:effectLst/>
                <a:latin typeface="+mj-ea"/>
                <a:ea typeface="+mj-ea"/>
              </a:rPr>
              <a:t>1</a:t>
            </a:r>
            <a:r>
              <a:rPr kumimoji="0" lang="zh-CN" altLang="zh-CN" sz="2800" b="0" i="0" u="none" strike="noStrike" cap="none" normalizeH="0" baseline="0" dirty="0">
                <a:ln>
                  <a:noFill/>
                </a:ln>
                <a:solidFill>
                  <a:srgbClr val="080808"/>
                </a:solidFill>
                <a:effectLst/>
                <a:latin typeface="+mj-ea"/>
                <a:ea typeface="+mj-ea"/>
              </a:rPr>
              <a:t>,</a:t>
            </a:r>
            <a:r>
              <a:rPr kumimoji="0" lang="zh-CN" altLang="zh-CN" sz="2800" b="0" i="0" u="none" strike="noStrike" cap="none" normalizeH="0" baseline="0" dirty="0">
                <a:ln>
                  <a:noFill/>
                </a:ln>
                <a:solidFill>
                  <a:srgbClr val="1750EB"/>
                </a:solidFill>
                <a:effectLst/>
                <a:latin typeface="+mj-ea"/>
                <a:ea typeface="+mj-ea"/>
              </a:rPr>
              <a:t>4</a:t>
            </a:r>
            <a:r>
              <a:rPr kumimoji="0" lang="zh-CN" altLang="zh-CN" sz="2800" b="0" i="0" u="none" strike="noStrike" cap="none" normalizeH="0" baseline="0" dirty="0">
                <a:ln>
                  <a:noFill/>
                </a:ln>
                <a:solidFill>
                  <a:srgbClr val="080808"/>
                </a:solidFill>
                <a:effectLst/>
                <a:latin typeface="+mj-ea"/>
                <a:ea typeface="+mj-ea"/>
              </a:rPr>
              <a:t>,</a:t>
            </a:r>
            <a:r>
              <a:rPr kumimoji="0" lang="zh-CN" altLang="zh-CN" sz="2800" b="0" i="0" u="none" strike="noStrike" cap="none" normalizeH="0" baseline="0" dirty="0">
                <a:ln>
                  <a:noFill/>
                </a:ln>
                <a:solidFill>
                  <a:srgbClr val="1750EB"/>
                </a:solidFill>
                <a:effectLst/>
                <a:latin typeface="+mj-ea"/>
                <a:ea typeface="+mj-ea"/>
              </a:rPr>
              <a:t>5</a:t>
            </a:r>
            <a:r>
              <a:rPr kumimoji="0" lang="zh-CN" altLang="zh-CN" sz="2800" b="0" i="0" u="none" strike="noStrike" cap="none" normalizeH="0" baseline="0" dirty="0">
                <a:ln>
                  <a:noFill/>
                </a:ln>
                <a:solidFill>
                  <a:srgbClr val="080808"/>
                </a:solidFill>
                <a:effectLst/>
                <a:latin typeface="+mj-ea"/>
                <a:ea typeface="+mj-ea"/>
              </a:rPr>
              <a:t>))</a:t>
            </a:r>
            <a:br>
              <a:rPr kumimoji="0" lang="zh-CN" altLang="zh-CN" sz="2800" b="0" i="0" u="none" strike="noStrike" cap="none" normalizeH="0" baseline="0" dirty="0">
                <a:ln>
                  <a:noFill/>
                </a:ln>
                <a:solidFill>
                  <a:srgbClr val="080808"/>
                </a:solidFill>
                <a:effectLst/>
                <a:latin typeface="+mj-ea"/>
                <a:ea typeface="+mj-ea"/>
              </a:rPr>
            </a:br>
            <a:br>
              <a:rPr kumimoji="0" lang="zh-CN" altLang="zh-CN" sz="2800" b="0" i="0" u="none" strike="noStrike" cap="none" normalizeH="0" baseline="0" dirty="0">
                <a:ln>
                  <a:noFill/>
                </a:ln>
                <a:solidFill>
                  <a:srgbClr val="080808"/>
                </a:solidFill>
                <a:effectLst/>
                <a:latin typeface="+mj-ea"/>
                <a:ea typeface="+mj-ea"/>
              </a:rPr>
            </a:br>
            <a:br>
              <a:rPr kumimoji="0" lang="zh-CN" altLang="zh-CN" sz="2800" b="0" i="0" u="none" strike="noStrike" cap="none" normalizeH="0" baseline="0" dirty="0">
                <a:ln>
                  <a:noFill/>
                </a:ln>
                <a:solidFill>
                  <a:srgbClr val="080808"/>
                </a:solidFill>
                <a:effectLst/>
                <a:latin typeface="+mj-ea"/>
                <a:ea typeface="+mj-ea"/>
              </a:rPr>
            </a:br>
            <a:r>
              <a:rPr kumimoji="0" lang="zh-CN" altLang="zh-CN" sz="2800" b="0" i="1" u="none" strike="noStrike" cap="none" normalizeH="0" baseline="0" dirty="0">
                <a:ln>
                  <a:noFill/>
                </a:ln>
                <a:solidFill>
                  <a:srgbClr val="8C8C8C"/>
                </a:solidFill>
                <a:effectLst/>
                <a:latin typeface="+mj-ea"/>
                <a:ea typeface="+mj-ea"/>
              </a:rPr>
              <a:t>#def g(x,y,z)</a:t>
            </a:r>
            <a:r>
              <a:rPr kumimoji="0" lang="en-US" altLang="zh-CN" sz="2800" b="0" i="1" u="none" strike="noStrike" cap="none" normalizeH="0" baseline="0" dirty="0">
                <a:ln>
                  <a:noFill/>
                </a:ln>
                <a:solidFill>
                  <a:srgbClr val="8C8C8C"/>
                </a:solidFill>
                <a:effectLst/>
                <a:latin typeface="+mj-ea"/>
                <a:ea typeface="+mj-ea"/>
              </a:rPr>
              <a:t>       </a:t>
            </a:r>
            <a:r>
              <a:rPr kumimoji="0" lang="zh-CN" altLang="en-US" sz="2800" b="0" i="1" u="none" strike="noStrike" cap="none" normalizeH="0" baseline="0" dirty="0">
                <a:ln>
                  <a:noFill/>
                </a:ln>
                <a:solidFill>
                  <a:srgbClr val="8C8C8C"/>
                </a:solidFill>
                <a:effectLst/>
                <a:latin typeface="+mj-ea"/>
                <a:ea typeface="+mj-ea"/>
              </a:rPr>
              <a:t>等价形式</a:t>
            </a:r>
            <a:br>
              <a:rPr kumimoji="0" lang="zh-CN" altLang="zh-CN" sz="2800" b="0" i="1" u="none" strike="noStrike" cap="none" normalizeH="0" baseline="0" dirty="0">
                <a:ln>
                  <a:noFill/>
                </a:ln>
                <a:solidFill>
                  <a:srgbClr val="8C8C8C"/>
                </a:solidFill>
                <a:effectLst/>
                <a:latin typeface="+mj-ea"/>
                <a:ea typeface="+mj-ea"/>
              </a:rPr>
            </a:br>
            <a:r>
              <a:rPr kumimoji="0" lang="zh-CN" altLang="zh-CN" sz="2800" b="0" i="1" u="none" strike="noStrike" cap="none" normalizeH="0" baseline="0" dirty="0">
                <a:ln>
                  <a:noFill/>
                </a:ln>
                <a:solidFill>
                  <a:srgbClr val="8C8C8C"/>
                </a:solidFill>
                <a:effectLst/>
                <a:latin typeface="+mj-ea"/>
                <a:ea typeface="+mj-ea"/>
              </a:rPr>
              <a:t># return x+y+z</a:t>
            </a:r>
            <a:br>
              <a:rPr kumimoji="0" lang="zh-CN" altLang="zh-CN" sz="2800" b="0" i="1" u="none" strike="noStrike" cap="none" normalizeH="0" baseline="0" dirty="0">
                <a:ln>
                  <a:noFill/>
                </a:ln>
                <a:solidFill>
                  <a:srgbClr val="8C8C8C"/>
                </a:solidFill>
                <a:effectLst/>
                <a:latin typeface="+mj-ea"/>
                <a:ea typeface="+mj-ea"/>
              </a:rPr>
            </a:br>
            <a:endParaRPr kumimoji="0" lang="zh-CN" altLang="zh-CN" sz="2800" b="0" i="0" u="none" strike="noStrike" cap="none" normalizeH="0" baseline="0" dirty="0">
              <a:ln>
                <a:noFill/>
              </a:ln>
              <a:solidFill>
                <a:schemeClr val="tx1"/>
              </a:solidFill>
              <a:effectLst/>
              <a:latin typeface="+mj-ea"/>
              <a:ea typeface="+mj-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a:t> </a:t>
            </a:r>
            <a:r>
              <a:rPr lang="en-US" altLang="zh-CN" sz="4400" kern="1200" dirty="0">
                <a:latin typeface="Tahoma" panose="020B0604030504040204" pitchFamily="34" charset="0"/>
                <a:ea typeface="隶书" panose="02010509060101010101" pitchFamily="49" charset="-122"/>
                <a:cs typeface="+mn-cs"/>
              </a:rPr>
              <a:t>lambda</a:t>
            </a:r>
            <a:r>
              <a:rPr lang="zh-CN" altLang="en-US" sz="4400" kern="1200" dirty="0">
                <a:latin typeface="Tahoma" panose="020B0604030504040204" pitchFamily="34" charset="0"/>
                <a:ea typeface="隶书" panose="02010509060101010101" pitchFamily="49" charset="-122"/>
                <a:cs typeface="+mn-cs"/>
              </a:rPr>
              <a:t>表达式与函数结合</a:t>
            </a:r>
          </a:p>
        </p:txBody>
      </p:sp>
      <p:sp>
        <p:nvSpPr>
          <p:cNvPr id="3" name="内容占位符 2"/>
          <p:cNvSpPr>
            <a:spLocks noGrp="1"/>
          </p:cNvSpPr>
          <p:nvPr>
            <p:ph idx="1"/>
          </p:nvPr>
        </p:nvSpPr>
        <p:spPr>
          <a:xfrm>
            <a:off x="566738" y="1341439"/>
            <a:ext cx="8001000" cy="1511498"/>
          </a:xfrm>
        </p:spPr>
        <p:txBody>
          <a:bodyPr>
            <a:normAutofit/>
          </a:bodyPr>
          <a:lstStyle/>
          <a:p>
            <a:r>
              <a:rPr lang="en-US" altLang="zh-CN" dirty="0"/>
              <a:t>lambda</a:t>
            </a:r>
            <a:r>
              <a:rPr lang="zh-CN" altLang="en-US" dirty="0"/>
              <a:t>表达式可以做函数参数</a:t>
            </a:r>
            <a:endParaRPr lang="en-US" altLang="zh-CN" dirty="0"/>
          </a:p>
          <a:p>
            <a:pPr marL="0" indent="0">
              <a:buNone/>
            </a:pPr>
            <a:endParaRPr lang="en-US" altLang="zh-CN" dirty="0"/>
          </a:p>
          <a:p>
            <a:pPr marL="0" indent="0">
              <a:buNone/>
            </a:pPr>
            <a:r>
              <a:rPr lang="zh-CN" altLang="en-US" dirty="0">
                <a:solidFill>
                  <a:srgbClr val="FF0000"/>
                </a:solidFill>
              </a:rPr>
              <a:t>例：</a:t>
            </a:r>
            <a:r>
              <a:rPr lang="en-US" altLang="zh-CN" dirty="0"/>
              <a:t>lambda</a:t>
            </a:r>
            <a:r>
              <a:rPr lang="zh-CN" altLang="en-US" dirty="0"/>
              <a:t>表达式与</a:t>
            </a:r>
            <a:r>
              <a:rPr lang="en-US" altLang="zh-CN" dirty="0"/>
              <a:t>map</a:t>
            </a:r>
            <a:r>
              <a:rPr lang="zh-CN" altLang="en-US" dirty="0"/>
              <a:t>结合使用。</a:t>
            </a:r>
            <a:endParaRPr lang="zh-CN" altLang="zh-CN" dirty="0"/>
          </a:p>
          <a:p>
            <a:pPr marL="36830" indent="0">
              <a:buNone/>
            </a:pPr>
            <a:endParaRPr lang="zh-CN" altLang="en-US" dirty="0"/>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57</a:t>
            </a:fld>
            <a:endParaRPr lang="en-US" altLang="zh-CN"/>
          </a:p>
        </p:txBody>
      </p:sp>
      <p:sp>
        <p:nvSpPr>
          <p:cNvPr id="6" name="Rectangle 2"/>
          <p:cNvSpPr>
            <a:spLocks noChangeArrowheads="1"/>
          </p:cNvSpPr>
          <p:nvPr/>
        </p:nvSpPr>
        <p:spPr bwMode="auto">
          <a:xfrm>
            <a:off x="683568" y="2996952"/>
            <a:ext cx="6410729"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l1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4</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5</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l2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4</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6</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8</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10</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list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map</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lambda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x: x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l1)))</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list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map</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lambda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x, y: x + y, l1,l2)))</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2"/>
          <a:stretch>
            <a:fillRect/>
          </a:stretch>
        </p:blipFill>
        <p:spPr>
          <a:xfrm>
            <a:off x="708298" y="5157192"/>
            <a:ext cx="2495550" cy="8382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179512" y="1283051"/>
            <a:ext cx="8534880" cy="8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806450" lvl="1" indent="-398780" latinLnBrk="1">
              <a:spcBef>
                <a:spcPct val="20000"/>
              </a:spcBef>
              <a:buClr>
                <a:schemeClr val="hlink"/>
              </a:buClr>
              <a:buSzPct val="80000"/>
              <a:defRPr/>
            </a:pPr>
            <a:r>
              <a:rPr lang="zh-CN" altLang="en-US" sz="2905" b="0" i="0" dirty="0">
                <a:latin typeface="黑体" panose="02010609060101010101" pitchFamily="2" charset="-122"/>
                <a:ea typeface="黑体" panose="02010609060101010101" pitchFamily="2" charset="-122"/>
              </a:rPr>
              <a:t>定义：函数直接或间接的调用自身的函数。</a:t>
            </a:r>
          </a:p>
        </p:txBody>
      </p:sp>
      <p:grpSp>
        <p:nvGrpSpPr>
          <p:cNvPr id="43011" name="Group 3"/>
          <p:cNvGrpSpPr/>
          <p:nvPr/>
        </p:nvGrpSpPr>
        <p:grpSpPr bwMode="auto">
          <a:xfrm>
            <a:off x="1230984" y="2587582"/>
            <a:ext cx="1291439" cy="1943633"/>
            <a:chOff x="0" y="29"/>
            <a:chExt cx="814" cy="938"/>
          </a:xfrm>
        </p:grpSpPr>
        <p:sp>
          <p:nvSpPr>
            <p:cNvPr id="43012" name="Text Box 4"/>
            <p:cNvSpPr txBox="1">
              <a:spLocks noChangeArrowheads="1"/>
            </p:cNvSpPr>
            <p:nvPr/>
          </p:nvSpPr>
          <p:spPr bwMode="auto">
            <a:xfrm>
              <a:off x="456" y="29"/>
              <a:ext cx="35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000">
                  <a:solidFill>
                    <a:schemeClr val="tx1"/>
                  </a:solidFill>
                  <a:latin typeface="Gulim" panose="020B0600000101010101" pitchFamily="34" charset="-127"/>
                  <a:ea typeface="Gulim" panose="020B0600000101010101" pitchFamily="34" charset="-127"/>
                </a:defRPr>
              </a:lvl1pPr>
              <a:lvl2pPr marL="742950" indent="-285750" eaLnBrk="0" hangingPunct="0">
                <a:defRPr sz="1000">
                  <a:solidFill>
                    <a:schemeClr val="tx1"/>
                  </a:solidFill>
                  <a:latin typeface="Gulim" panose="020B0600000101010101" pitchFamily="34" charset="-127"/>
                  <a:ea typeface="Gulim" panose="020B0600000101010101" pitchFamily="34" charset="-127"/>
                </a:defRPr>
              </a:lvl2pPr>
              <a:lvl3pPr marL="1143000" indent="-228600" eaLnBrk="0" hangingPunct="0">
                <a:defRPr sz="1000">
                  <a:solidFill>
                    <a:schemeClr val="tx1"/>
                  </a:solidFill>
                  <a:latin typeface="Gulim" panose="020B0600000101010101" pitchFamily="34" charset="-127"/>
                  <a:ea typeface="Gulim" panose="020B0600000101010101" pitchFamily="34" charset="-127"/>
                </a:defRPr>
              </a:lvl3pPr>
              <a:lvl4pPr marL="1600200" indent="-228600" eaLnBrk="0" hangingPunct="0">
                <a:defRPr sz="1000">
                  <a:solidFill>
                    <a:schemeClr val="tx1"/>
                  </a:solidFill>
                  <a:latin typeface="Gulim" panose="020B0600000101010101" pitchFamily="34" charset="-127"/>
                  <a:ea typeface="Gulim" panose="020B0600000101010101" pitchFamily="34" charset="-127"/>
                </a:defRPr>
              </a:lvl4pPr>
              <a:lvl5pPr marL="2057400" indent="-228600" eaLnBrk="0" hangingPunct="0">
                <a:defRPr sz="1000">
                  <a:solidFill>
                    <a:schemeClr val="tx1"/>
                  </a:solidFill>
                  <a:latin typeface="Gulim" panose="020B0600000101010101" pitchFamily="34" charset="-127"/>
                  <a:ea typeface="Gulim" panose="020B0600000101010101" pitchFamily="34" charset="-127"/>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9pPr>
            </a:lstStyle>
            <a:p>
              <a:pPr algn="ctr">
                <a:defRPr/>
              </a:pPr>
              <a:r>
                <a:rPr lang="en-US" sz="2000" i="0" dirty="0">
                  <a:solidFill>
                    <a:schemeClr val="accent2"/>
                  </a:solidFill>
                  <a:effectLst>
                    <a:outerShdw blurRad="38100" dist="38100" dir="2700000" algn="tl">
                      <a:srgbClr val="C0C0C0"/>
                    </a:outerShdw>
                  </a:effectLst>
                  <a:latin typeface="Times New Roman" panose="02020603050405020304" pitchFamily="18" charset="0"/>
                  <a:ea typeface="宋体" panose="02010600030101010101" pitchFamily="2" charset="-122"/>
                </a:rPr>
                <a:t>f ( )</a:t>
              </a:r>
            </a:p>
          </p:txBody>
        </p:sp>
        <p:sp>
          <p:nvSpPr>
            <p:cNvPr id="43013" name="Text Box 5"/>
            <p:cNvSpPr txBox="1">
              <a:spLocks noChangeArrowheads="1"/>
            </p:cNvSpPr>
            <p:nvPr/>
          </p:nvSpPr>
          <p:spPr bwMode="auto">
            <a:xfrm>
              <a:off x="418" y="774"/>
              <a:ext cx="344"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000">
                  <a:solidFill>
                    <a:schemeClr val="tx1"/>
                  </a:solidFill>
                  <a:latin typeface="Gulim" panose="020B0600000101010101" pitchFamily="34" charset="-127"/>
                  <a:ea typeface="Gulim" panose="020B0600000101010101" pitchFamily="34" charset="-127"/>
                </a:defRPr>
              </a:lvl1pPr>
              <a:lvl2pPr marL="742950" indent="-285750" eaLnBrk="0" hangingPunct="0">
                <a:defRPr sz="1000">
                  <a:solidFill>
                    <a:schemeClr val="tx1"/>
                  </a:solidFill>
                  <a:latin typeface="Gulim" panose="020B0600000101010101" pitchFamily="34" charset="-127"/>
                  <a:ea typeface="Gulim" panose="020B0600000101010101" pitchFamily="34" charset="-127"/>
                </a:defRPr>
              </a:lvl2pPr>
              <a:lvl3pPr marL="1143000" indent="-228600" eaLnBrk="0" hangingPunct="0">
                <a:defRPr sz="1000">
                  <a:solidFill>
                    <a:schemeClr val="tx1"/>
                  </a:solidFill>
                  <a:latin typeface="Gulim" panose="020B0600000101010101" pitchFamily="34" charset="-127"/>
                  <a:ea typeface="Gulim" panose="020B0600000101010101" pitchFamily="34" charset="-127"/>
                </a:defRPr>
              </a:lvl3pPr>
              <a:lvl4pPr marL="1600200" indent="-228600" eaLnBrk="0" hangingPunct="0">
                <a:defRPr sz="1000">
                  <a:solidFill>
                    <a:schemeClr val="tx1"/>
                  </a:solidFill>
                  <a:latin typeface="Gulim" panose="020B0600000101010101" pitchFamily="34" charset="-127"/>
                  <a:ea typeface="Gulim" panose="020B0600000101010101" pitchFamily="34" charset="-127"/>
                </a:defRPr>
              </a:lvl4pPr>
              <a:lvl5pPr marL="2057400" indent="-228600" eaLnBrk="0" hangingPunct="0">
                <a:defRPr sz="1000">
                  <a:solidFill>
                    <a:schemeClr val="tx1"/>
                  </a:solidFill>
                  <a:latin typeface="Gulim" panose="020B0600000101010101" pitchFamily="34" charset="-127"/>
                  <a:ea typeface="Gulim" panose="020B0600000101010101" pitchFamily="34" charset="-127"/>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9pPr>
            </a:lstStyle>
            <a:p>
              <a:pPr algn="ctr">
                <a:defRPr/>
              </a:pPr>
              <a:r>
                <a:rPr lang="zh-CN" altLang="en-US" sz="2000" i="0" dirty="0">
                  <a:solidFill>
                    <a:srgbClr val="CC0000"/>
                  </a:solidFill>
                  <a:effectLst>
                    <a:outerShdw blurRad="38100" dist="38100" dir="2700000" algn="tl">
                      <a:srgbClr val="C0C0C0"/>
                    </a:outerShdw>
                  </a:effectLst>
                  <a:latin typeface="楷体_GB2312" pitchFamily="1" charset="-122"/>
                  <a:ea typeface="楷体_GB2312" pitchFamily="1" charset="-122"/>
                </a:rPr>
                <a:t>调</a:t>
              </a:r>
              <a:r>
                <a:rPr lang="en-US" sz="2000" i="0" dirty="0">
                  <a:solidFill>
                    <a:srgbClr val="CC0000"/>
                  </a:solidFill>
                  <a:effectLst>
                    <a:outerShdw blurRad="38100" dist="38100" dir="2700000" algn="tl">
                      <a:srgbClr val="C0C0C0"/>
                    </a:outerShdw>
                  </a:effectLst>
                  <a:latin typeface="楷体_GB2312" pitchFamily="1" charset="-122"/>
                  <a:ea typeface="楷体_GB2312" pitchFamily="1" charset="-122"/>
                </a:rPr>
                <a:t>f</a:t>
              </a:r>
            </a:p>
          </p:txBody>
        </p:sp>
        <p:sp>
          <p:nvSpPr>
            <p:cNvPr id="43037" name="Line 6"/>
            <p:cNvSpPr>
              <a:spLocks noChangeShapeType="1"/>
            </p:cNvSpPr>
            <p:nvPr/>
          </p:nvSpPr>
          <p:spPr bwMode="auto">
            <a:xfrm>
              <a:off x="604" y="239"/>
              <a:ext cx="0" cy="532"/>
            </a:xfrm>
            <a:prstGeom prst="line">
              <a:avLst/>
            </a:prstGeom>
            <a:noFill/>
            <a:ln w="28575">
              <a:solidFill>
                <a:srgbClr val="FF0000"/>
              </a:solidFill>
              <a:rou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grpSp>
          <p:nvGrpSpPr>
            <p:cNvPr id="43038" name="Group 7"/>
            <p:cNvGrpSpPr/>
            <p:nvPr/>
          </p:nvGrpSpPr>
          <p:grpSpPr bwMode="auto">
            <a:xfrm>
              <a:off x="0" y="152"/>
              <a:ext cx="472" cy="722"/>
              <a:chOff x="0" y="0"/>
              <a:chExt cx="472" cy="722"/>
            </a:xfrm>
          </p:grpSpPr>
          <p:sp>
            <p:nvSpPr>
              <p:cNvPr id="2" name="Line 8"/>
              <p:cNvSpPr>
                <a:spLocks noChangeShapeType="1"/>
              </p:cNvSpPr>
              <p:nvPr/>
            </p:nvSpPr>
            <p:spPr bwMode="auto">
              <a:xfrm flipH="1">
                <a:off x="0" y="722"/>
                <a:ext cx="406" cy="0"/>
              </a:xfrm>
              <a:prstGeom prst="line">
                <a:avLst/>
              </a:prstGeom>
              <a:noFill/>
              <a:ln w="28575">
                <a:solidFill>
                  <a:srgbClr val="FF000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3" name="Line 9"/>
              <p:cNvSpPr>
                <a:spLocks noChangeShapeType="1"/>
              </p:cNvSpPr>
              <p:nvPr/>
            </p:nvSpPr>
            <p:spPr bwMode="auto">
              <a:xfrm flipV="1">
                <a:off x="0" y="0"/>
                <a:ext cx="0" cy="722"/>
              </a:xfrm>
              <a:prstGeom prst="line">
                <a:avLst/>
              </a:prstGeom>
              <a:noFill/>
              <a:ln w="28575">
                <a:solidFill>
                  <a:srgbClr val="FF0000"/>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 name="Line 10"/>
              <p:cNvSpPr>
                <a:spLocks noChangeShapeType="1"/>
              </p:cNvSpPr>
              <p:nvPr/>
            </p:nvSpPr>
            <p:spPr bwMode="auto">
              <a:xfrm>
                <a:off x="0" y="0"/>
                <a:ext cx="472" cy="0"/>
              </a:xfrm>
              <a:prstGeom prst="line">
                <a:avLst/>
              </a:prstGeom>
              <a:noFill/>
              <a:ln w="28575">
                <a:solidFill>
                  <a:srgbClr val="FF0000"/>
                </a:solidFill>
                <a:rou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grpSp>
      </p:grpSp>
      <p:grpSp>
        <p:nvGrpSpPr>
          <p:cNvPr id="43019" name="Group 11"/>
          <p:cNvGrpSpPr/>
          <p:nvPr/>
        </p:nvGrpSpPr>
        <p:grpSpPr bwMode="auto">
          <a:xfrm>
            <a:off x="4655043" y="2698705"/>
            <a:ext cx="2049036" cy="1875252"/>
            <a:chOff x="-19" y="0"/>
            <a:chExt cx="1291" cy="905"/>
          </a:xfrm>
        </p:grpSpPr>
        <p:sp>
          <p:nvSpPr>
            <p:cNvPr id="43020" name="Text Box 12"/>
            <p:cNvSpPr txBox="1">
              <a:spLocks noChangeArrowheads="1"/>
            </p:cNvSpPr>
            <p:nvPr/>
          </p:nvSpPr>
          <p:spPr bwMode="auto">
            <a:xfrm>
              <a:off x="-19" y="712"/>
              <a:ext cx="412"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000">
                  <a:solidFill>
                    <a:schemeClr val="tx1"/>
                  </a:solidFill>
                  <a:latin typeface="Gulim" panose="020B0600000101010101" pitchFamily="34" charset="-127"/>
                  <a:ea typeface="Gulim" panose="020B0600000101010101" pitchFamily="34" charset="-127"/>
                </a:defRPr>
              </a:lvl1pPr>
              <a:lvl2pPr marL="742950" indent="-285750" eaLnBrk="0" hangingPunct="0">
                <a:defRPr sz="1000">
                  <a:solidFill>
                    <a:schemeClr val="tx1"/>
                  </a:solidFill>
                  <a:latin typeface="Gulim" panose="020B0600000101010101" pitchFamily="34" charset="-127"/>
                  <a:ea typeface="Gulim" panose="020B0600000101010101" pitchFamily="34" charset="-127"/>
                </a:defRPr>
              </a:lvl2pPr>
              <a:lvl3pPr marL="1143000" indent="-228600" eaLnBrk="0" hangingPunct="0">
                <a:defRPr sz="1000">
                  <a:solidFill>
                    <a:schemeClr val="tx1"/>
                  </a:solidFill>
                  <a:latin typeface="Gulim" panose="020B0600000101010101" pitchFamily="34" charset="-127"/>
                  <a:ea typeface="Gulim" panose="020B0600000101010101" pitchFamily="34" charset="-127"/>
                </a:defRPr>
              </a:lvl3pPr>
              <a:lvl4pPr marL="1600200" indent="-228600" eaLnBrk="0" hangingPunct="0">
                <a:defRPr sz="1000">
                  <a:solidFill>
                    <a:schemeClr val="tx1"/>
                  </a:solidFill>
                  <a:latin typeface="Gulim" panose="020B0600000101010101" pitchFamily="34" charset="-127"/>
                  <a:ea typeface="Gulim" panose="020B0600000101010101" pitchFamily="34" charset="-127"/>
                </a:defRPr>
              </a:lvl4pPr>
              <a:lvl5pPr marL="2057400" indent="-228600" eaLnBrk="0" hangingPunct="0">
                <a:defRPr sz="1000">
                  <a:solidFill>
                    <a:schemeClr val="tx1"/>
                  </a:solidFill>
                  <a:latin typeface="Gulim" panose="020B0600000101010101" pitchFamily="34" charset="-127"/>
                  <a:ea typeface="Gulim" panose="020B0600000101010101" pitchFamily="34" charset="-127"/>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9pPr>
            </a:lstStyle>
            <a:p>
              <a:pPr algn="ctr">
                <a:defRPr/>
              </a:pPr>
              <a:r>
                <a:rPr lang="zh-CN" altLang="en-US" sz="2000" i="0" dirty="0">
                  <a:solidFill>
                    <a:srgbClr val="CC0000"/>
                  </a:solidFill>
                  <a:effectLst>
                    <a:outerShdw blurRad="38100" dist="38100" dir="2700000" algn="tl">
                      <a:srgbClr val="C0C0C0"/>
                    </a:outerShdw>
                  </a:effectLst>
                  <a:latin typeface="Times New Roman" panose="02020603050405020304" pitchFamily="18" charset="0"/>
                  <a:ea typeface="楷体_GB2312" pitchFamily="1" charset="-122"/>
                </a:rPr>
                <a:t>调</a:t>
              </a:r>
              <a:r>
                <a:rPr lang="en-US" sz="2000" i="0" dirty="0">
                  <a:solidFill>
                    <a:srgbClr val="CC0000"/>
                  </a:solidFill>
                  <a:effectLst>
                    <a:outerShdw blurRad="38100" dist="38100" dir="2700000" algn="tl">
                      <a:srgbClr val="C0C0C0"/>
                    </a:outerShdw>
                  </a:effectLst>
                  <a:latin typeface="Times New Roman" panose="02020603050405020304" pitchFamily="18" charset="0"/>
                  <a:ea typeface="楷体_GB2312" pitchFamily="1" charset="-122"/>
                </a:rPr>
                <a:t>f2</a:t>
              </a:r>
            </a:p>
          </p:txBody>
        </p:sp>
        <p:sp>
          <p:nvSpPr>
            <p:cNvPr id="5" name="Text Box 13"/>
            <p:cNvSpPr txBox="1">
              <a:spLocks noChangeArrowheads="1"/>
            </p:cNvSpPr>
            <p:nvPr/>
          </p:nvSpPr>
          <p:spPr bwMode="auto">
            <a:xfrm>
              <a:off x="590" y="706"/>
              <a:ext cx="499"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1000">
                  <a:solidFill>
                    <a:schemeClr val="tx1"/>
                  </a:solidFill>
                  <a:latin typeface="Gulim" panose="020B0600000101010101" pitchFamily="34" charset="-127"/>
                  <a:ea typeface="Gulim" panose="020B0600000101010101" pitchFamily="34" charset="-127"/>
                </a:defRPr>
              </a:lvl1pPr>
              <a:lvl2pPr marL="742950" indent="-285750" eaLnBrk="0" hangingPunct="0">
                <a:defRPr sz="1000">
                  <a:solidFill>
                    <a:schemeClr val="tx1"/>
                  </a:solidFill>
                  <a:latin typeface="Gulim" panose="020B0600000101010101" pitchFamily="34" charset="-127"/>
                  <a:ea typeface="Gulim" panose="020B0600000101010101" pitchFamily="34" charset="-127"/>
                </a:defRPr>
              </a:lvl2pPr>
              <a:lvl3pPr marL="1143000" indent="-228600" eaLnBrk="0" hangingPunct="0">
                <a:defRPr sz="1000">
                  <a:solidFill>
                    <a:schemeClr val="tx1"/>
                  </a:solidFill>
                  <a:latin typeface="Gulim" panose="020B0600000101010101" pitchFamily="34" charset="-127"/>
                  <a:ea typeface="Gulim" panose="020B0600000101010101" pitchFamily="34" charset="-127"/>
                </a:defRPr>
              </a:lvl3pPr>
              <a:lvl4pPr marL="1600200" indent="-228600" eaLnBrk="0" hangingPunct="0">
                <a:defRPr sz="1000">
                  <a:solidFill>
                    <a:schemeClr val="tx1"/>
                  </a:solidFill>
                  <a:latin typeface="Gulim" panose="020B0600000101010101" pitchFamily="34" charset="-127"/>
                  <a:ea typeface="Gulim" panose="020B0600000101010101" pitchFamily="34" charset="-127"/>
                </a:defRPr>
              </a:lvl4pPr>
              <a:lvl5pPr marL="2057400" indent="-228600" eaLnBrk="0" hangingPunct="0">
                <a:defRPr sz="1000">
                  <a:solidFill>
                    <a:schemeClr val="tx1"/>
                  </a:solidFill>
                  <a:latin typeface="Gulim" panose="020B0600000101010101" pitchFamily="34" charset="-127"/>
                  <a:ea typeface="Gulim" panose="020B0600000101010101" pitchFamily="34" charset="-127"/>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9pPr>
            </a:lstStyle>
            <a:p>
              <a:pPr algn="ctr">
                <a:defRPr/>
              </a:pPr>
              <a:r>
                <a:rPr lang="zh-CN" altLang="en-US" sz="2000" i="0" dirty="0">
                  <a:solidFill>
                    <a:srgbClr val="CC0000"/>
                  </a:solidFill>
                  <a:effectLst>
                    <a:outerShdw blurRad="38100" dist="38100" dir="2700000" algn="tl">
                      <a:srgbClr val="C0C0C0"/>
                    </a:outerShdw>
                  </a:effectLst>
                  <a:latin typeface="Times New Roman" panose="02020603050405020304" pitchFamily="18" charset="0"/>
                  <a:ea typeface="楷体_GB2312" pitchFamily="1" charset="-122"/>
                </a:rPr>
                <a:t>调</a:t>
              </a:r>
              <a:r>
                <a:rPr lang="en-US" sz="2000" i="0" dirty="0">
                  <a:solidFill>
                    <a:srgbClr val="CC0000"/>
                  </a:solidFill>
                  <a:effectLst>
                    <a:outerShdw blurRad="38100" dist="38100" dir="2700000" algn="tl">
                      <a:srgbClr val="C0C0C0"/>
                    </a:outerShdw>
                  </a:effectLst>
                  <a:latin typeface="Times New Roman" panose="02020603050405020304" pitchFamily="18" charset="0"/>
                  <a:ea typeface="楷体_GB2312" pitchFamily="1" charset="-122"/>
                </a:rPr>
                <a:t>f1</a:t>
              </a:r>
            </a:p>
          </p:txBody>
        </p:sp>
        <p:sp>
          <p:nvSpPr>
            <p:cNvPr id="6" name="Text Box 14"/>
            <p:cNvSpPr txBox="1">
              <a:spLocks noChangeArrowheads="1"/>
            </p:cNvSpPr>
            <p:nvPr/>
          </p:nvSpPr>
          <p:spPr bwMode="auto">
            <a:xfrm>
              <a:off x="22" y="96"/>
              <a:ext cx="39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000">
                  <a:solidFill>
                    <a:schemeClr val="tx1"/>
                  </a:solidFill>
                  <a:latin typeface="Gulim" panose="020B0600000101010101" pitchFamily="34" charset="-127"/>
                  <a:ea typeface="Gulim" panose="020B0600000101010101" pitchFamily="34" charset="-127"/>
                </a:defRPr>
              </a:lvl1pPr>
              <a:lvl2pPr marL="742950" indent="-285750" eaLnBrk="0" hangingPunct="0">
                <a:defRPr sz="1000">
                  <a:solidFill>
                    <a:schemeClr val="tx1"/>
                  </a:solidFill>
                  <a:latin typeface="Gulim" panose="020B0600000101010101" pitchFamily="34" charset="-127"/>
                  <a:ea typeface="Gulim" panose="020B0600000101010101" pitchFamily="34" charset="-127"/>
                </a:defRPr>
              </a:lvl2pPr>
              <a:lvl3pPr marL="1143000" indent="-228600" eaLnBrk="0" hangingPunct="0">
                <a:defRPr sz="1000">
                  <a:solidFill>
                    <a:schemeClr val="tx1"/>
                  </a:solidFill>
                  <a:latin typeface="Gulim" panose="020B0600000101010101" pitchFamily="34" charset="-127"/>
                  <a:ea typeface="Gulim" panose="020B0600000101010101" pitchFamily="34" charset="-127"/>
                </a:defRPr>
              </a:lvl3pPr>
              <a:lvl4pPr marL="1600200" indent="-228600" eaLnBrk="0" hangingPunct="0">
                <a:defRPr sz="1000">
                  <a:solidFill>
                    <a:schemeClr val="tx1"/>
                  </a:solidFill>
                  <a:latin typeface="Gulim" panose="020B0600000101010101" pitchFamily="34" charset="-127"/>
                  <a:ea typeface="Gulim" panose="020B0600000101010101" pitchFamily="34" charset="-127"/>
                </a:defRPr>
              </a:lvl4pPr>
              <a:lvl5pPr marL="2057400" indent="-228600" eaLnBrk="0" hangingPunct="0">
                <a:defRPr sz="1000">
                  <a:solidFill>
                    <a:schemeClr val="tx1"/>
                  </a:solidFill>
                  <a:latin typeface="Gulim" panose="020B0600000101010101" pitchFamily="34" charset="-127"/>
                  <a:ea typeface="Gulim" panose="020B0600000101010101" pitchFamily="34" charset="-127"/>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9pPr>
            </a:lstStyle>
            <a:p>
              <a:pPr algn="ctr">
                <a:defRPr/>
              </a:pPr>
              <a:r>
                <a:rPr lang="en-US" sz="2000" i="0" dirty="0">
                  <a:solidFill>
                    <a:schemeClr val="accent2"/>
                  </a:solidFill>
                  <a:effectLst>
                    <a:outerShdw blurRad="38100" dist="38100" dir="2700000" algn="tl">
                      <a:srgbClr val="C0C0C0"/>
                    </a:outerShdw>
                  </a:effectLst>
                  <a:latin typeface="Times New Roman" panose="02020603050405020304" pitchFamily="18" charset="0"/>
                  <a:ea typeface="楷体_GB2312" pitchFamily="1" charset="-122"/>
                </a:rPr>
                <a:t>f1( )</a:t>
              </a:r>
            </a:p>
          </p:txBody>
        </p:sp>
        <p:sp>
          <p:nvSpPr>
            <p:cNvPr id="43023" name="Text Box 15"/>
            <p:cNvSpPr txBox="1">
              <a:spLocks noChangeArrowheads="1"/>
            </p:cNvSpPr>
            <p:nvPr/>
          </p:nvSpPr>
          <p:spPr bwMode="auto">
            <a:xfrm>
              <a:off x="664" y="60"/>
              <a:ext cx="398"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000">
                  <a:solidFill>
                    <a:schemeClr val="tx1"/>
                  </a:solidFill>
                  <a:latin typeface="Gulim" panose="020B0600000101010101" pitchFamily="34" charset="-127"/>
                  <a:ea typeface="Gulim" panose="020B0600000101010101" pitchFamily="34" charset="-127"/>
                </a:defRPr>
              </a:lvl1pPr>
              <a:lvl2pPr marL="742950" indent="-285750" eaLnBrk="0" hangingPunct="0">
                <a:defRPr sz="1000">
                  <a:solidFill>
                    <a:schemeClr val="tx1"/>
                  </a:solidFill>
                  <a:latin typeface="Gulim" panose="020B0600000101010101" pitchFamily="34" charset="-127"/>
                  <a:ea typeface="Gulim" panose="020B0600000101010101" pitchFamily="34" charset="-127"/>
                </a:defRPr>
              </a:lvl2pPr>
              <a:lvl3pPr marL="1143000" indent="-228600" eaLnBrk="0" hangingPunct="0">
                <a:defRPr sz="1000">
                  <a:solidFill>
                    <a:schemeClr val="tx1"/>
                  </a:solidFill>
                  <a:latin typeface="Gulim" panose="020B0600000101010101" pitchFamily="34" charset="-127"/>
                  <a:ea typeface="Gulim" panose="020B0600000101010101" pitchFamily="34" charset="-127"/>
                </a:defRPr>
              </a:lvl3pPr>
              <a:lvl4pPr marL="1600200" indent="-228600" eaLnBrk="0" hangingPunct="0">
                <a:defRPr sz="1000">
                  <a:solidFill>
                    <a:schemeClr val="tx1"/>
                  </a:solidFill>
                  <a:latin typeface="Gulim" panose="020B0600000101010101" pitchFamily="34" charset="-127"/>
                  <a:ea typeface="Gulim" panose="020B0600000101010101" pitchFamily="34" charset="-127"/>
                </a:defRPr>
              </a:lvl4pPr>
              <a:lvl5pPr marL="2057400" indent="-228600" eaLnBrk="0" hangingPunct="0">
                <a:defRPr sz="1000">
                  <a:solidFill>
                    <a:schemeClr val="tx1"/>
                  </a:solidFill>
                  <a:latin typeface="Gulim" panose="020B0600000101010101" pitchFamily="34" charset="-127"/>
                  <a:ea typeface="Gulim" panose="020B0600000101010101" pitchFamily="34" charset="-127"/>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1000">
                  <a:solidFill>
                    <a:schemeClr val="tx1"/>
                  </a:solidFill>
                  <a:latin typeface="Gulim" panose="020B0600000101010101" pitchFamily="34" charset="-127"/>
                  <a:ea typeface="Gulim" panose="020B0600000101010101" pitchFamily="34" charset="-127"/>
                </a:defRPr>
              </a:lvl9pPr>
            </a:lstStyle>
            <a:p>
              <a:pPr algn="ctr">
                <a:defRPr/>
              </a:pPr>
              <a:r>
                <a:rPr lang="en-US" sz="2000" i="0" dirty="0">
                  <a:solidFill>
                    <a:schemeClr val="accent2"/>
                  </a:solidFill>
                  <a:effectLst>
                    <a:outerShdw blurRad="38100" dist="38100" dir="2700000" algn="tl">
                      <a:srgbClr val="C0C0C0"/>
                    </a:outerShdw>
                  </a:effectLst>
                  <a:latin typeface="Times New Roman" panose="02020603050405020304" pitchFamily="18" charset="0"/>
                  <a:ea typeface="楷体_GB2312" pitchFamily="1" charset="-122"/>
                </a:rPr>
                <a:t>f2( )</a:t>
              </a:r>
            </a:p>
          </p:txBody>
        </p:sp>
        <p:sp>
          <p:nvSpPr>
            <p:cNvPr id="43027" name="Line 16"/>
            <p:cNvSpPr>
              <a:spLocks noChangeShapeType="1"/>
            </p:cNvSpPr>
            <p:nvPr/>
          </p:nvSpPr>
          <p:spPr bwMode="auto">
            <a:xfrm>
              <a:off x="176" y="274"/>
              <a:ext cx="0" cy="444"/>
            </a:xfrm>
            <a:prstGeom prst="line">
              <a:avLst/>
            </a:prstGeom>
            <a:noFill/>
            <a:ln w="28575">
              <a:solidFill>
                <a:srgbClr val="FF0000"/>
              </a:solidFill>
              <a:rou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3028" name="Line 17"/>
            <p:cNvSpPr>
              <a:spLocks noChangeShapeType="1"/>
            </p:cNvSpPr>
            <p:nvPr/>
          </p:nvSpPr>
          <p:spPr bwMode="auto">
            <a:xfrm flipV="1">
              <a:off x="247" y="239"/>
              <a:ext cx="500" cy="479"/>
            </a:xfrm>
            <a:prstGeom prst="line">
              <a:avLst/>
            </a:prstGeom>
            <a:noFill/>
            <a:ln w="28575">
              <a:solidFill>
                <a:srgbClr val="FF0000"/>
              </a:solidFill>
              <a:rou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3029" name="Line 18"/>
            <p:cNvSpPr>
              <a:spLocks noChangeShapeType="1"/>
            </p:cNvSpPr>
            <p:nvPr/>
          </p:nvSpPr>
          <p:spPr bwMode="auto">
            <a:xfrm>
              <a:off x="810" y="281"/>
              <a:ext cx="0" cy="410"/>
            </a:xfrm>
            <a:prstGeom prst="line">
              <a:avLst/>
            </a:prstGeom>
            <a:noFill/>
            <a:ln w="28575">
              <a:solidFill>
                <a:srgbClr val="FF0000"/>
              </a:solidFill>
              <a:rou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grpSp>
          <p:nvGrpSpPr>
            <p:cNvPr id="43030" name="Group 19"/>
            <p:cNvGrpSpPr/>
            <p:nvPr/>
          </p:nvGrpSpPr>
          <p:grpSpPr bwMode="auto">
            <a:xfrm>
              <a:off x="176" y="0"/>
              <a:ext cx="1096" cy="821"/>
              <a:chOff x="0" y="0"/>
              <a:chExt cx="1096" cy="821"/>
            </a:xfrm>
          </p:grpSpPr>
          <p:sp>
            <p:nvSpPr>
              <p:cNvPr id="43031" name="Line 20"/>
              <p:cNvSpPr>
                <a:spLocks noChangeShapeType="1"/>
              </p:cNvSpPr>
              <p:nvPr/>
            </p:nvSpPr>
            <p:spPr bwMode="auto">
              <a:xfrm>
                <a:off x="881" y="821"/>
                <a:ext cx="215" cy="0"/>
              </a:xfrm>
              <a:prstGeom prst="line">
                <a:avLst/>
              </a:prstGeom>
              <a:noFill/>
              <a:ln w="28575">
                <a:solidFill>
                  <a:srgbClr val="0000FF"/>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7" name="Line 21"/>
              <p:cNvSpPr>
                <a:spLocks noChangeShapeType="1"/>
              </p:cNvSpPr>
              <p:nvPr/>
            </p:nvSpPr>
            <p:spPr bwMode="auto">
              <a:xfrm flipV="1">
                <a:off x="1095" y="0"/>
                <a:ext cx="0" cy="821"/>
              </a:xfrm>
              <a:prstGeom prst="line">
                <a:avLst/>
              </a:prstGeom>
              <a:noFill/>
              <a:ln w="28575">
                <a:solidFill>
                  <a:srgbClr val="0000FF"/>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8" name="Line 22"/>
              <p:cNvSpPr>
                <a:spLocks noChangeShapeType="1"/>
              </p:cNvSpPr>
              <p:nvPr/>
            </p:nvSpPr>
            <p:spPr bwMode="auto">
              <a:xfrm flipH="1">
                <a:off x="0" y="0"/>
                <a:ext cx="1095" cy="0"/>
              </a:xfrm>
              <a:prstGeom prst="line">
                <a:avLst/>
              </a:prstGeom>
              <a:noFill/>
              <a:ln w="28575">
                <a:solidFill>
                  <a:srgbClr val="0000FF"/>
                </a:solidFill>
                <a:round/>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sp>
            <p:nvSpPr>
              <p:cNvPr id="43034" name="Line 23"/>
              <p:cNvSpPr>
                <a:spLocks noChangeShapeType="1"/>
              </p:cNvSpPr>
              <p:nvPr/>
            </p:nvSpPr>
            <p:spPr bwMode="auto">
              <a:xfrm>
                <a:off x="0" y="0"/>
                <a:ext cx="0" cy="103"/>
              </a:xfrm>
              <a:prstGeom prst="line">
                <a:avLst/>
              </a:prstGeom>
              <a:noFill/>
              <a:ln w="28575">
                <a:solidFill>
                  <a:srgbClr val="0000FF"/>
                </a:solidFill>
                <a:round/>
                <a:tailEnd type="stealth" w="lg" len="lg"/>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sz="2000"/>
              </a:p>
            </p:txBody>
          </p:sp>
        </p:grpSp>
      </p:grpSp>
      <p:sp>
        <p:nvSpPr>
          <p:cNvPr id="43039" name="AutoShape 32"/>
          <p:cNvSpPr>
            <a:spLocks noChangeArrowheads="1"/>
          </p:cNvSpPr>
          <p:nvPr/>
        </p:nvSpPr>
        <p:spPr bwMode="auto">
          <a:xfrm>
            <a:off x="1331640" y="5339334"/>
            <a:ext cx="2082733" cy="563612"/>
          </a:xfrm>
          <a:prstGeom prst="wedgeRoundRectCallout">
            <a:avLst>
              <a:gd name="adj1" fmla="val -17955"/>
              <a:gd name="adj2" fmla="val -158238"/>
              <a:gd name="adj3" fmla="val 16667"/>
            </a:avLst>
          </a:prstGeom>
          <a:gradFill rotWithShape="1">
            <a:gsLst>
              <a:gs pos="0">
                <a:srgbClr val="00FFFF"/>
              </a:gs>
              <a:gs pos="100000">
                <a:schemeClr val="bg1"/>
              </a:gs>
            </a:gsLst>
            <a:lin ang="5400000" scaled="1"/>
          </a:gradFill>
          <a:ln w="28575" cmpd="sng">
            <a:solidFill>
              <a:srgbClr val="FF00FF"/>
            </a:solidFill>
            <a:miter lim="800000"/>
          </a:ln>
          <a:effectLst>
            <a:outerShdw dist="107763" dir="2700000" algn="ctr" rotWithShape="0">
              <a:schemeClr val="bg2">
                <a:alpha val="50000"/>
              </a:schemeClr>
            </a:outerShdw>
          </a:effectLst>
        </p:spPr>
        <p:txBody>
          <a:bodyPr/>
          <a:lstStyle/>
          <a:p>
            <a:pPr algn="ctr" eaLnBrk="1" hangingPunct="1">
              <a:defRPr/>
            </a:pPr>
            <a:r>
              <a:rPr lang="zh-CN" altLang="en-US" sz="2800" i="0" dirty="0">
                <a:solidFill>
                  <a:srgbClr val="CC0000"/>
                </a:solidFill>
                <a:latin typeface="黑体" panose="02010609060101010101" pitchFamily="2" charset="-122"/>
                <a:ea typeface="黑体" panose="02010609060101010101" pitchFamily="2" charset="-122"/>
              </a:rPr>
              <a:t>直接递归</a:t>
            </a:r>
          </a:p>
        </p:txBody>
      </p:sp>
      <p:sp>
        <p:nvSpPr>
          <p:cNvPr id="43040" name="AutoShape 33"/>
          <p:cNvSpPr>
            <a:spLocks noChangeArrowheads="1"/>
          </p:cNvSpPr>
          <p:nvPr/>
        </p:nvSpPr>
        <p:spPr bwMode="auto">
          <a:xfrm>
            <a:off x="5308957" y="5366301"/>
            <a:ext cx="1788670" cy="563612"/>
          </a:xfrm>
          <a:prstGeom prst="wedgeRoundRectCallout">
            <a:avLst>
              <a:gd name="adj1" fmla="val -25371"/>
              <a:gd name="adj2" fmla="val -176988"/>
              <a:gd name="adj3" fmla="val 16667"/>
            </a:avLst>
          </a:prstGeom>
          <a:gradFill rotWithShape="1">
            <a:gsLst>
              <a:gs pos="0">
                <a:srgbClr val="00FFFF"/>
              </a:gs>
              <a:gs pos="100000">
                <a:schemeClr val="bg1"/>
              </a:gs>
            </a:gsLst>
            <a:lin ang="5400000" scaled="1"/>
          </a:gradFill>
          <a:ln w="28575" cmpd="sng">
            <a:solidFill>
              <a:srgbClr val="FF00FF"/>
            </a:solidFill>
            <a:miter lim="800000"/>
          </a:ln>
          <a:effectLst>
            <a:outerShdw dist="107763" dir="2700000" algn="ctr" rotWithShape="0">
              <a:schemeClr val="bg2">
                <a:alpha val="50000"/>
              </a:schemeClr>
            </a:outerShdw>
          </a:effectLst>
        </p:spPr>
        <p:txBody>
          <a:bodyPr/>
          <a:lstStyle/>
          <a:p>
            <a:pPr algn="ctr" eaLnBrk="1" hangingPunct="1">
              <a:defRPr/>
            </a:pPr>
            <a:r>
              <a:rPr lang="zh-CN" altLang="en-US" sz="2800" i="0" dirty="0">
                <a:solidFill>
                  <a:srgbClr val="CC0000"/>
                </a:solidFill>
                <a:latin typeface="黑体" panose="02010609060101010101" pitchFamily="2" charset="-122"/>
                <a:ea typeface="黑体" panose="02010609060101010101" pitchFamily="2" charset="-122"/>
              </a:rPr>
              <a:t>间接递归</a:t>
            </a:r>
          </a:p>
        </p:txBody>
      </p:sp>
      <p:sp>
        <p:nvSpPr>
          <p:cNvPr id="34" name="标题 1"/>
          <p:cNvSpPr txBox="1"/>
          <p:nvPr/>
        </p:nvSpPr>
        <p:spPr>
          <a:xfrm>
            <a:off x="539552" y="-406368"/>
            <a:ext cx="7392537" cy="764290"/>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br>
              <a:rPr lang="en-US" altLang="zh-CN" b="0" i="0" kern="0" dirty="0"/>
            </a:br>
            <a:r>
              <a:rPr lang="en-US" altLang="zh-CN" sz="4400" i="0" dirty="0">
                <a:latin typeface="Tahoma" panose="020B0604030504040204" pitchFamily="34" charset="0"/>
                <a:ea typeface="隶书" panose="02010509060101010101" pitchFamily="49" charset="-122"/>
                <a:cs typeface="+mn-cs"/>
              </a:rPr>
              <a:t>6.5 </a:t>
            </a:r>
            <a:r>
              <a:rPr lang="zh-CN" altLang="zh-CN" sz="4400" i="0" dirty="0">
                <a:latin typeface="Tahoma" panose="020B0604030504040204" pitchFamily="34" charset="0"/>
                <a:ea typeface="隶书" panose="02010509060101010101" pitchFamily="49" charset="-122"/>
                <a:cs typeface="+mn-cs"/>
              </a:rPr>
              <a:t>递归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 calcmode="lin" valueType="num">
                                      <p:cBhvr additive="base">
                                        <p:cTn id="7" dur="500" fill="hold"/>
                                        <p:tgtEl>
                                          <p:spTgt spid="4301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0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43011"/>
                                        </p:tgtEl>
                                        <p:attrNameLst>
                                          <p:attrName>style.visibility</p:attrName>
                                        </p:attrNameLst>
                                      </p:cBhvr>
                                      <p:to>
                                        <p:strVal val="visible"/>
                                      </p:to>
                                    </p:set>
                                    <p:animEffect transition="in" filter="box(out)">
                                      <p:cBhvr>
                                        <p:cTn id="13" dur="500"/>
                                        <p:tgtEl>
                                          <p:spTgt spid="43011"/>
                                        </p:tgtEl>
                                      </p:cBhvr>
                                    </p:animEffect>
                                  </p:childTnLst>
                                </p:cTn>
                              </p:par>
                            </p:childTnLst>
                          </p:cTn>
                        </p:par>
                        <p:par>
                          <p:cTn id="14" fill="hold">
                            <p:stCondLst>
                              <p:cond delay="500"/>
                            </p:stCondLst>
                            <p:childTnLst>
                              <p:par>
                                <p:cTn id="15" presetID="18" presetClass="entr" presetSubtype="6" fill="hold" grpId="0" nodeType="afterEffect">
                                  <p:stCondLst>
                                    <p:cond delay="0"/>
                                  </p:stCondLst>
                                  <p:childTnLst>
                                    <p:set>
                                      <p:cBhvr>
                                        <p:cTn id="16" dur="1" fill="hold">
                                          <p:stCondLst>
                                            <p:cond delay="0"/>
                                          </p:stCondLst>
                                        </p:cTn>
                                        <p:tgtEl>
                                          <p:spTgt spid="43039"/>
                                        </p:tgtEl>
                                        <p:attrNameLst>
                                          <p:attrName>style.visibility</p:attrName>
                                        </p:attrNameLst>
                                      </p:cBhvr>
                                      <p:to>
                                        <p:strVal val="visible"/>
                                      </p:to>
                                    </p:set>
                                    <p:animEffect transition="in" filter="strips(downRight)">
                                      <p:cBhvr>
                                        <p:cTn id="17" dur="500"/>
                                        <p:tgtEl>
                                          <p:spTgt spid="4303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3019"/>
                                        </p:tgtEl>
                                        <p:attrNameLst>
                                          <p:attrName>style.visibility</p:attrName>
                                        </p:attrNameLst>
                                      </p:cBhvr>
                                      <p:to>
                                        <p:strVal val="visible"/>
                                      </p:to>
                                    </p:set>
                                    <p:animEffect transition="in" filter="box(out)">
                                      <p:cBhvr>
                                        <p:cTn id="22" dur="500"/>
                                        <p:tgtEl>
                                          <p:spTgt spid="43019"/>
                                        </p:tgtEl>
                                      </p:cBhvr>
                                    </p:animEffect>
                                  </p:childTnLst>
                                </p:cTn>
                              </p:par>
                            </p:childTnLst>
                          </p:cTn>
                        </p:par>
                        <p:par>
                          <p:cTn id="23" fill="hold">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43040"/>
                                        </p:tgtEl>
                                        <p:attrNameLst>
                                          <p:attrName>style.visibility</p:attrName>
                                        </p:attrNameLst>
                                      </p:cBhvr>
                                      <p:to>
                                        <p:strVal val="visible"/>
                                      </p:to>
                                    </p:set>
                                    <p:animEffect transition="in" filter="strips(downRight)">
                                      <p:cBhvr>
                                        <p:cTn id="26" dur="500"/>
                                        <p:tgtEl>
                                          <p:spTgt spid="43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bldLvl="3" autoUpdateAnimBg="0"/>
      <p:bldP spid="43039" grpId="0" animBg="1" autoUpdateAnimBg="0"/>
      <p:bldP spid="43040"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6738" y="188640"/>
            <a:ext cx="7392537" cy="764290"/>
          </a:xfrm>
        </p:spPr>
        <p:txBody>
          <a:bodyPr/>
          <a:lstStyle/>
          <a:p>
            <a:pPr algn="ctr"/>
            <a:br>
              <a:rPr lang="en-US" altLang="zh-CN" dirty="0"/>
            </a:br>
            <a:r>
              <a:rPr lang="zh-CN" altLang="zh-CN" sz="4400" b="1" kern="1200" dirty="0">
                <a:latin typeface="Tahoma" panose="020B0604030504040204" pitchFamily="34" charset="0"/>
                <a:ea typeface="隶书" panose="02010509060101010101" pitchFamily="49" charset="-122"/>
                <a:cs typeface="+mn-cs"/>
              </a:rPr>
              <a:t>递归</a:t>
            </a:r>
          </a:p>
        </p:txBody>
      </p:sp>
      <p:sp>
        <p:nvSpPr>
          <p:cNvPr id="3" name="内容占位符 2"/>
          <p:cNvSpPr>
            <a:spLocks noGrp="1"/>
          </p:cNvSpPr>
          <p:nvPr>
            <p:ph idx="1"/>
          </p:nvPr>
        </p:nvSpPr>
        <p:spPr>
          <a:xfrm>
            <a:off x="566738" y="1341438"/>
            <a:ext cx="8181726" cy="4967287"/>
          </a:xfrm>
        </p:spPr>
        <p:txBody>
          <a:bodyPr>
            <a:normAutofit/>
          </a:bodyPr>
          <a:lstStyle/>
          <a:p>
            <a:pPr marL="494030" indent="-457200">
              <a:buClr>
                <a:srgbClr val="FF0000"/>
              </a:buClr>
              <a:buFont typeface="Wingdings" panose="05000000000000000000" pitchFamily="2" charset="2"/>
              <a:buChar char="p"/>
            </a:pPr>
            <a:r>
              <a:rPr lang="zh-CN" altLang="zh-CN" sz="3200" dirty="0"/>
              <a:t>递归做为一种算法在程序设计语言中广泛应用。它通常把一个大型复杂的问题层层转化为一个与原问题相似的规模较小的问题来求解，大大地减少了程序的代码量。</a:t>
            </a:r>
            <a:endParaRPr lang="en-US" altLang="zh-CN" sz="3200" dirty="0"/>
          </a:p>
          <a:p>
            <a:pPr marL="36830" indent="0">
              <a:buClr>
                <a:srgbClr val="FF0000"/>
              </a:buClr>
              <a:buNone/>
            </a:pPr>
            <a:endParaRPr lang="en-US" altLang="zh-CN" sz="3200" dirty="0"/>
          </a:p>
          <a:p>
            <a:pPr marL="494030" indent="-457200">
              <a:buClr>
                <a:srgbClr val="FF0000"/>
              </a:buClr>
              <a:buFont typeface="Wingdings" panose="05000000000000000000" pitchFamily="2" charset="2"/>
              <a:buChar char="p"/>
            </a:pPr>
            <a:r>
              <a:rPr lang="zh-CN" altLang="zh-CN" sz="3200" dirty="0"/>
              <a:t>递归的能力在于用有限的语句来定义对象的无限集合。</a:t>
            </a:r>
          </a:p>
          <a:p>
            <a:pPr marL="36830" lvl="0" indent="0">
              <a:buNone/>
            </a:pPr>
            <a:endParaRPr lang="zh-CN" altLang="en-US" dirty="0">
              <a:solidFill>
                <a:srgbClr val="FF0000"/>
              </a:solidFill>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59</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66738" y="1341439"/>
            <a:ext cx="8181726" cy="3904606"/>
          </a:xfrm>
        </p:spPr>
        <p:txBody>
          <a:bodyPr>
            <a:normAutofit/>
          </a:bodyPr>
          <a:lstStyle/>
          <a:p>
            <a:r>
              <a:rPr lang="zh-CN" altLang="en-US" dirty="0">
                <a:solidFill>
                  <a:srgbClr val="FF0000"/>
                </a:solidFill>
              </a:rPr>
              <a:t>函数定义语法</a:t>
            </a:r>
            <a:endParaRPr lang="en-US" altLang="zh-CN" dirty="0">
              <a:solidFill>
                <a:srgbClr val="FF0000"/>
              </a:solidFill>
            </a:endParaRPr>
          </a:p>
          <a:p>
            <a:pPr marL="0" indent="0">
              <a:buNone/>
            </a:pPr>
            <a:r>
              <a:rPr lang="en-US" altLang="zh-CN" dirty="0"/>
              <a:t>      def  </a:t>
            </a:r>
            <a:r>
              <a:rPr lang="zh-CN" altLang="en-US" dirty="0"/>
              <a:t>函数名</a:t>
            </a:r>
            <a:r>
              <a:rPr lang="en-US" altLang="zh-CN" dirty="0"/>
              <a:t>(</a:t>
            </a:r>
            <a:r>
              <a:rPr lang="zh-CN" altLang="en-US" dirty="0"/>
              <a:t>参数表</a:t>
            </a:r>
            <a:r>
              <a:rPr lang="en-US" altLang="zh-CN" dirty="0"/>
              <a:t>)</a:t>
            </a:r>
            <a:r>
              <a:rPr lang="zh-CN" altLang="en-US" dirty="0"/>
              <a:t>：</a:t>
            </a:r>
            <a:endParaRPr lang="en-US" altLang="zh-CN" dirty="0"/>
          </a:p>
          <a:p>
            <a:pPr marL="0" indent="0">
              <a:buNone/>
            </a:pPr>
            <a:r>
              <a:rPr lang="en-US" altLang="zh-CN" dirty="0"/>
              <a:t>           </a:t>
            </a:r>
            <a:r>
              <a:rPr lang="zh-CN" altLang="en-US" dirty="0"/>
              <a:t>语句</a:t>
            </a:r>
            <a:endParaRPr lang="en-US" altLang="zh-CN" dirty="0"/>
          </a:p>
          <a:p>
            <a:pPr marL="0" indent="0">
              <a:buNone/>
            </a:pPr>
            <a:r>
              <a:rPr lang="en-US" altLang="zh-CN" dirty="0"/>
              <a:t>           [return [</a:t>
            </a:r>
            <a:r>
              <a:rPr lang="zh-CN" altLang="en-US" dirty="0"/>
              <a:t>表达式</a:t>
            </a:r>
            <a:r>
              <a:rPr lang="en-US" altLang="zh-CN" dirty="0"/>
              <a:t>]]</a:t>
            </a:r>
          </a:p>
          <a:p>
            <a:pPr marL="0" indent="0">
              <a:buNone/>
            </a:pPr>
            <a:r>
              <a:rPr lang="en-US" altLang="zh-CN" dirty="0"/>
              <a:t> </a:t>
            </a:r>
          </a:p>
          <a:p>
            <a:endParaRPr lang="zh-CN" altLang="en-US" dirty="0"/>
          </a:p>
        </p:txBody>
      </p:sp>
      <p:sp>
        <p:nvSpPr>
          <p:cNvPr id="8" name="文本框 7"/>
          <p:cNvSpPr txBox="1"/>
          <p:nvPr/>
        </p:nvSpPr>
        <p:spPr>
          <a:xfrm>
            <a:off x="544126" y="3861049"/>
            <a:ext cx="7844298" cy="523220"/>
          </a:xfrm>
          <a:prstGeom prst="rect">
            <a:avLst/>
          </a:prstGeom>
          <a:noFill/>
        </p:spPr>
        <p:txBody>
          <a:bodyPr wrap="square" rtlCol="0">
            <a:spAutoFit/>
          </a:bodyPr>
          <a:lstStyle/>
          <a:p>
            <a:pPr marL="457200" indent="-457200">
              <a:buClr>
                <a:srgbClr val="FF0000"/>
              </a:buClr>
              <a:buFont typeface="Wingdings" panose="05000000000000000000" pitchFamily="2" charset="2"/>
              <a:buChar char="p"/>
            </a:pPr>
            <a:r>
              <a:rPr lang="zh-CN" altLang="en-US" sz="2800" b="0" i="0" dirty="0">
                <a:solidFill>
                  <a:srgbClr val="003300"/>
                </a:solidFill>
                <a:latin typeface="+mn-ea"/>
                <a:ea typeface="+mn-ea"/>
              </a:rPr>
              <a:t>参数表可以空。</a:t>
            </a:r>
            <a:endParaRPr lang="en-US" altLang="zh-CN" sz="2800" b="0" i="0" dirty="0">
              <a:solidFill>
                <a:srgbClr val="003300"/>
              </a:solidFill>
              <a:latin typeface="+mn-ea"/>
              <a:ea typeface="+mn-ea"/>
            </a:endParaRPr>
          </a:p>
        </p:txBody>
      </p:sp>
      <p:sp>
        <p:nvSpPr>
          <p:cNvPr id="9" name="矩形 8"/>
          <p:cNvSpPr/>
          <p:nvPr/>
        </p:nvSpPr>
        <p:spPr bwMode="auto">
          <a:xfrm>
            <a:off x="4139952" y="1916832"/>
            <a:ext cx="288032" cy="36004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0" name="对话气泡: 圆角矩形 9"/>
          <p:cNvSpPr/>
          <p:nvPr/>
        </p:nvSpPr>
        <p:spPr bwMode="auto">
          <a:xfrm>
            <a:off x="3635896" y="1124744"/>
            <a:ext cx="1656184" cy="476726"/>
          </a:xfrm>
          <a:prstGeom prst="wedgeRoundRectCallout">
            <a:avLst>
              <a:gd name="adj1" fmla="val -36501"/>
              <a:gd name="adj2" fmla="val 109675"/>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无参数</a:t>
            </a:r>
            <a:r>
              <a:rPr lang="en-US" altLang="zh-CN" sz="2800" i="0" dirty="0">
                <a:sym typeface="Wingdings" panose="05000000000000000000" pitchFamily="2" charset="2"/>
              </a:rPr>
              <a:t>:</a:t>
            </a:r>
            <a:r>
              <a:rPr lang="zh-CN" altLang="en-US" sz="2800" i="0" dirty="0">
                <a:sym typeface="Wingdings" panose="05000000000000000000" pitchFamily="2" charset="2"/>
              </a:rPr>
              <a:t> </a:t>
            </a:r>
            <a:r>
              <a:rPr lang="en-US" altLang="zh-CN" sz="2800" i="0" dirty="0">
                <a:sym typeface="Wingdings" panose="05000000000000000000" pitchFamily="2" charset="2"/>
              </a:rPr>
              <a:t>( )</a:t>
            </a:r>
            <a:endPar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4" name="对话气泡: 圆角矩形 3"/>
          <p:cNvSpPr/>
          <p:nvPr/>
        </p:nvSpPr>
        <p:spPr bwMode="auto">
          <a:xfrm>
            <a:off x="5076056" y="2370869"/>
            <a:ext cx="1296144" cy="476726"/>
          </a:xfrm>
          <a:prstGeom prst="wedgeRoundRectCallout">
            <a:avLst>
              <a:gd name="adj1" fmla="val -69665"/>
              <a:gd name="adj2" fmla="val 9131"/>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zh-CN" altLang="en-US" sz="2800" i="0" dirty="0"/>
              <a:t>函数体</a:t>
            </a:r>
            <a:endPar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p:txBody>
      </p:sp>
      <p:sp>
        <p:nvSpPr>
          <p:cNvPr id="5" name="右大括号 4"/>
          <p:cNvSpPr/>
          <p:nvPr/>
        </p:nvSpPr>
        <p:spPr bwMode="auto">
          <a:xfrm>
            <a:off x="4427984" y="2368044"/>
            <a:ext cx="288032" cy="628908"/>
          </a:xfrm>
          <a:prstGeom prst="rightBrac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1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1" name="文本框 10"/>
          <p:cNvSpPr txBox="1"/>
          <p:nvPr/>
        </p:nvSpPr>
        <p:spPr>
          <a:xfrm>
            <a:off x="1523380" y="209479"/>
            <a:ext cx="57711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i="0" dirty="0">
                <a:solidFill>
                  <a:schemeClr val="tx2"/>
                </a:solidFill>
                <a:latin typeface="Tahoma" panose="020B0604030504040204" pitchFamily="34" charset="0"/>
                <a:ea typeface="隶书" panose="02010509060101010101" pitchFamily="49" charset="-122"/>
                <a:cs typeface="+mn-cs"/>
                <a:sym typeface="+mn-lt"/>
              </a:rPr>
              <a:t>5.1 </a:t>
            </a:r>
            <a:r>
              <a:rPr lang="zh-CN" altLang="en-US" sz="4400" i="0" dirty="0">
                <a:solidFill>
                  <a:schemeClr val="tx2"/>
                </a:solidFill>
                <a:latin typeface="Tahoma" panose="020B0604030504040204" pitchFamily="34" charset="0"/>
                <a:ea typeface="隶书" panose="02010509060101010101" pitchFamily="49" charset="-122"/>
                <a:cs typeface="+mn-cs"/>
                <a:sym typeface="+mn-lt"/>
              </a:rPr>
              <a:t>函数的定义和调用</a:t>
            </a:r>
          </a:p>
        </p:txBody>
      </p:sp>
      <p:sp>
        <p:nvSpPr>
          <p:cNvPr id="14" name="Rectangle 1"/>
          <p:cNvSpPr>
            <a:spLocks noChangeArrowheads="1"/>
          </p:cNvSpPr>
          <p:nvPr/>
        </p:nvSpPr>
        <p:spPr bwMode="auto">
          <a:xfrm>
            <a:off x="680740" y="4768676"/>
            <a:ext cx="7566495"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2800" b="0" i="1" u="none" strike="noStrike" cap="none" normalizeH="0" baseline="0" dirty="0">
                <a:ln>
                  <a:noFill/>
                </a:ln>
                <a:solidFill>
                  <a:srgbClr val="8C8C8C"/>
                </a:solidFill>
                <a:effectLst/>
                <a:latin typeface="宋体" panose="02010600030101010101" pitchFamily="2" charset="-122"/>
              </a:rPr>
              <a:t>该函数接受两个输入参数，返回它们的平方和</a:t>
            </a:r>
            <a:br>
              <a:rPr kumimoji="0" lang="zh-CN" altLang="zh-CN" sz="2800" b="0" i="1" u="none" strike="noStrike" cap="none" normalizeH="0" baseline="0" dirty="0">
                <a:ln>
                  <a:noFill/>
                </a:ln>
                <a:solidFill>
                  <a:srgbClr val="8C8C8C"/>
                </a:solidFill>
                <a:effectLst/>
                <a:latin typeface="宋体" panose="02010600030101010101" pitchFamily="2" charset="-122"/>
              </a:rPr>
            </a:b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def </a:t>
            </a:r>
            <a:r>
              <a:rPr kumimoji="0" lang="zh-CN" altLang="zh-CN" sz="2800" b="0" i="0" u="none" strike="noStrike" cap="none" normalizeH="0" baseline="0" dirty="0">
                <a:ln>
                  <a:noFill/>
                </a:ln>
                <a:solidFill>
                  <a:srgbClr val="00627A"/>
                </a:solidFill>
                <a:effectLst/>
                <a:latin typeface="Arial Unicode MS" panose="020B0604020202020204" pitchFamily="34" charset="-122"/>
                <a:ea typeface="JetBrains Mono"/>
              </a:rPr>
              <a:t>myf</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(x,y):</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x*x+y*y      </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P spid="4" grpId="0" animBg="1"/>
      <p:bldP spid="5" grpId="0" animBg="1"/>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6738" y="188640"/>
            <a:ext cx="7392537" cy="764290"/>
          </a:xfrm>
        </p:spPr>
        <p:txBody>
          <a:bodyPr/>
          <a:lstStyle/>
          <a:p>
            <a:pPr algn="ctr"/>
            <a:br>
              <a:rPr lang="en-US" altLang="zh-CN" dirty="0"/>
            </a:br>
            <a:r>
              <a:rPr lang="zh-CN" altLang="zh-CN" sz="4400" b="1" kern="1200" dirty="0">
                <a:latin typeface="Tahoma" panose="020B0604030504040204" pitchFamily="34" charset="0"/>
                <a:ea typeface="隶书" panose="02010509060101010101" pitchFamily="49" charset="-122"/>
                <a:cs typeface="+mn-cs"/>
              </a:rPr>
              <a:t>递归</a:t>
            </a:r>
          </a:p>
        </p:txBody>
      </p:sp>
      <p:sp>
        <p:nvSpPr>
          <p:cNvPr id="3" name="内容占位符 2"/>
          <p:cNvSpPr>
            <a:spLocks noGrp="1"/>
          </p:cNvSpPr>
          <p:nvPr>
            <p:ph idx="1"/>
          </p:nvPr>
        </p:nvSpPr>
        <p:spPr>
          <a:xfrm>
            <a:off x="566738" y="1341438"/>
            <a:ext cx="8109718" cy="4967287"/>
          </a:xfrm>
        </p:spPr>
        <p:txBody>
          <a:bodyPr>
            <a:normAutofit/>
          </a:bodyPr>
          <a:lstStyle/>
          <a:p>
            <a:pPr algn="just" eaLnBrk="1" hangingPunct="1">
              <a:spcBef>
                <a:spcPct val="50000"/>
              </a:spcBef>
            </a:pPr>
            <a:r>
              <a:rPr lang="zh-CN" altLang="en-US" sz="2800" b="1" dirty="0">
                <a:latin typeface="Times New Roman" panose="02020603050405020304" pitchFamily="18" charset="0"/>
                <a:ea typeface="宋体" panose="02010600030101010101" pitchFamily="2" charset="-122"/>
              </a:rPr>
              <a:t>递归过程必须解决两个问题</a:t>
            </a:r>
            <a:endParaRPr lang="en-US" altLang="zh-CN" dirty="0">
              <a:latin typeface="Times New Roman" panose="02020603050405020304" pitchFamily="18" charset="0"/>
              <a:ea typeface="宋体" panose="02010600030101010101" pitchFamily="2" charset="-122"/>
            </a:endParaRPr>
          </a:p>
          <a:p>
            <a:pPr marL="0" indent="0" algn="just" eaLnBrk="1" hangingPunct="1">
              <a:spcBef>
                <a:spcPct val="50000"/>
              </a:spcBef>
              <a:buNone/>
            </a:pPr>
            <a:r>
              <a:rPr lang="en-US" altLang="zh-CN" sz="2800" b="1" dirty="0">
                <a:solidFill>
                  <a:srgbClr val="FF0000"/>
                </a:solidFill>
                <a:latin typeface="Times New Roman" panose="02020603050405020304" pitchFamily="18" charset="0"/>
                <a:ea typeface="宋体" panose="02010600030101010101" pitchFamily="2" charset="-122"/>
              </a:rPr>
              <a:t>	</a:t>
            </a:r>
            <a:r>
              <a:rPr lang="zh-CN" altLang="en-US" sz="2800" b="1" dirty="0">
                <a:solidFill>
                  <a:srgbClr val="FF0000"/>
                </a:solidFill>
                <a:latin typeface="Times New Roman" panose="02020603050405020304" pitchFamily="18" charset="0"/>
                <a:ea typeface="宋体" panose="02010600030101010101" pitchFamily="2" charset="-122"/>
              </a:rPr>
              <a:t>递归计算的公式</a:t>
            </a:r>
            <a:endParaRPr lang="en-US" altLang="zh-CN" sz="2800" b="1" dirty="0">
              <a:solidFill>
                <a:srgbClr val="FF0000"/>
              </a:solidFill>
              <a:latin typeface="Times New Roman" panose="02020603050405020304" pitchFamily="18" charset="0"/>
              <a:ea typeface="宋体" panose="02010600030101010101" pitchFamily="2" charset="-122"/>
            </a:endParaRPr>
          </a:p>
          <a:p>
            <a:pPr marL="0" indent="0" algn="just" eaLnBrk="1" hangingPunct="1">
              <a:spcBef>
                <a:spcPct val="50000"/>
              </a:spcBef>
              <a:buNone/>
            </a:pPr>
            <a:r>
              <a:rPr lang="en-US" altLang="zh-CN" b="1" dirty="0">
                <a:solidFill>
                  <a:srgbClr val="FF0000"/>
                </a:solidFill>
                <a:latin typeface="Times New Roman" panose="02020603050405020304" pitchFamily="18" charset="0"/>
                <a:ea typeface="宋体" panose="02010600030101010101" pitchFamily="2" charset="-122"/>
              </a:rPr>
              <a:t>	</a:t>
            </a:r>
            <a:r>
              <a:rPr lang="zh-CN" altLang="en-US" sz="2800" b="1" dirty="0">
                <a:solidFill>
                  <a:srgbClr val="FF0000"/>
                </a:solidFill>
                <a:latin typeface="Times New Roman" panose="02020603050405020304" pitchFamily="18" charset="0"/>
                <a:ea typeface="宋体" panose="02010600030101010101" pitchFamily="2" charset="-122"/>
              </a:rPr>
              <a:t>递归结束的条件</a:t>
            </a:r>
            <a:endParaRPr lang="zh-CN" altLang="en-US" dirty="0">
              <a:solidFill>
                <a:srgbClr val="FF0000"/>
              </a:solidFill>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60</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6738" y="188640"/>
            <a:ext cx="7392537" cy="764290"/>
          </a:xfrm>
        </p:spPr>
        <p:txBody>
          <a:bodyPr/>
          <a:lstStyle/>
          <a:p>
            <a:pPr algn="ctr"/>
            <a:br>
              <a:rPr lang="en-US" altLang="zh-CN" dirty="0"/>
            </a:br>
            <a:r>
              <a:rPr lang="zh-CN" altLang="zh-CN" sz="4400" b="1" kern="1200" dirty="0">
                <a:latin typeface="Tahoma" panose="020B0604030504040204" pitchFamily="34" charset="0"/>
                <a:ea typeface="隶书" panose="02010509060101010101" pitchFamily="49" charset="-122"/>
                <a:cs typeface="+mn-cs"/>
              </a:rPr>
              <a:t>递归</a:t>
            </a:r>
          </a:p>
        </p:txBody>
      </p:sp>
      <p:sp>
        <p:nvSpPr>
          <p:cNvPr id="3" name="内容占位符 2"/>
          <p:cNvSpPr>
            <a:spLocks noGrp="1"/>
          </p:cNvSpPr>
          <p:nvPr>
            <p:ph idx="1"/>
          </p:nvPr>
        </p:nvSpPr>
        <p:spPr>
          <a:xfrm>
            <a:off x="566738" y="1341438"/>
            <a:ext cx="8109718" cy="4967287"/>
          </a:xfrm>
        </p:spPr>
        <p:txBody>
          <a:bodyPr>
            <a:normAutofit/>
          </a:bodyPr>
          <a:lstStyle/>
          <a:p>
            <a:pPr algn="just" eaLnBrk="1" hangingPunct="1">
              <a:spcBef>
                <a:spcPct val="50000"/>
              </a:spcBef>
            </a:pPr>
            <a:r>
              <a:rPr lang="zh-CN" altLang="en-US" sz="2800" b="1" dirty="0">
                <a:latin typeface="Times New Roman" panose="02020603050405020304" pitchFamily="18" charset="0"/>
                <a:ea typeface="宋体" panose="02010600030101010101" pitchFamily="2" charset="-122"/>
              </a:rPr>
              <a:t>递归过程的算法描述</a:t>
            </a:r>
            <a:endParaRPr lang="zh-CN" altLang="en-US" sz="2800" dirty="0">
              <a:latin typeface="Times New Roman" panose="02020603050405020304" pitchFamily="18" charset="0"/>
              <a:ea typeface="宋体" panose="02010600030101010101" pitchFamily="2" charset="-122"/>
            </a:endParaRPr>
          </a:p>
          <a:p>
            <a:pPr marL="0" indent="0" algn="just" eaLnBrk="1" hangingPunct="1">
              <a:spcBef>
                <a:spcPct val="50000"/>
              </a:spcBef>
              <a:buNone/>
            </a:pPr>
            <a:r>
              <a:rPr lang="en-US" altLang="zh-CN" dirty="0">
                <a:latin typeface="Times New Roman" panose="02020603050405020304" pitchFamily="18" charset="0"/>
                <a:ea typeface="黑体" panose="02010609060101010101" pitchFamily="2" charset="-122"/>
              </a:rPr>
              <a:t>	</a:t>
            </a:r>
            <a:r>
              <a:rPr lang="zh-CN" altLang="en-US" sz="2800" dirty="0">
                <a:latin typeface="Times New Roman" panose="02020603050405020304" pitchFamily="18" charset="0"/>
                <a:ea typeface="黑体" panose="02010609060101010101" pitchFamily="2" charset="-122"/>
              </a:rPr>
              <a:t> </a:t>
            </a:r>
            <a:r>
              <a:rPr lang="en-US" altLang="zh-CN" sz="2800" b="1" dirty="0">
                <a:solidFill>
                  <a:srgbClr val="6600FF"/>
                </a:solidFill>
                <a:latin typeface="Times New Roman" panose="02020603050405020304" pitchFamily="18" charset="0"/>
                <a:ea typeface="黑体" panose="02010609060101010101" pitchFamily="2" charset="-122"/>
              </a:rPr>
              <a:t>if </a:t>
            </a:r>
            <a:r>
              <a:rPr lang="zh-CN" altLang="en-US" b="1" dirty="0">
                <a:solidFill>
                  <a:srgbClr val="6600FF"/>
                </a:solidFill>
                <a:latin typeface="Times New Roman" panose="02020603050405020304" pitchFamily="18" charset="0"/>
                <a:ea typeface="黑体" panose="02010609060101010101" pitchFamily="2" charset="-122"/>
              </a:rPr>
              <a:t> </a:t>
            </a:r>
            <a:r>
              <a:rPr lang="zh-CN" altLang="en-US" sz="2800" b="1" dirty="0">
                <a:solidFill>
                  <a:srgbClr val="6600FF"/>
                </a:solidFill>
                <a:latin typeface="Times New Roman" panose="02020603050405020304" pitchFamily="18" charset="0"/>
                <a:ea typeface="黑体" panose="02010609060101010101" pitchFamily="2" charset="-122"/>
              </a:rPr>
              <a:t>递归结束条件</a:t>
            </a:r>
            <a:r>
              <a:rPr lang="en-US" altLang="zh-CN" sz="2800" b="1" dirty="0">
                <a:solidFill>
                  <a:srgbClr val="6600FF"/>
                </a:solidFill>
                <a:latin typeface="Times New Roman" panose="02020603050405020304" pitchFamily="18" charset="0"/>
                <a:ea typeface="黑体" panose="02010609060101010101" pitchFamily="2" charset="-122"/>
              </a:rPr>
              <a:t>:</a:t>
            </a:r>
            <a:endParaRPr lang="en-US" altLang="zh-CN" b="1" dirty="0">
              <a:solidFill>
                <a:srgbClr val="6600FF"/>
              </a:solidFill>
              <a:latin typeface="Times New Roman" panose="02020603050405020304" pitchFamily="18" charset="0"/>
              <a:ea typeface="黑体" panose="02010609060101010101" pitchFamily="2" charset="-122"/>
            </a:endParaRPr>
          </a:p>
          <a:p>
            <a:pPr marL="0" indent="0" algn="just" eaLnBrk="1" hangingPunct="1">
              <a:spcBef>
                <a:spcPct val="50000"/>
              </a:spcBef>
              <a:buNone/>
            </a:pPr>
            <a:r>
              <a:rPr lang="en-US" altLang="zh-CN" sz="2800" b="1" dirty="0">
                <a:solidFill>
                  <a:srgbClr val="6600FF"/>
                </a:solidFill>
                <a:latin typeface="Times New Roman" panose="02020603050405020304" pitchFamily="18" charset="0"/>
                <a:ea typeface="黑体" panose="02010609060101010101" pitchFamily="2" charset="-122"/>
              </a:rPr>
              <a:t>	</a:t>
            </a:r>
            <a:r>
              <a:rPr lang="en-US" altLang="zh-CN" b="1" dirty="0">
                <a:solidFill>
                  <a:srgbClr val="6600FF"/>
                </a:solidFill>
                <a:latin typeface="Times New Roman" panose="02020603050405020304" pitchFamily="18" charset="0"/>
                <a:ea typeface="黑体" panose="02010609060101010101" pitchFamily="2" charset="-122"/>
              </a:rPr>
              <a:t>    </a:t>
            </a:r>
            <a:r>
              <a:rPr lang="zh-CN" altLang="en-US" sz="2800" b="1" dirty="0">
                <a:solidFill>
                  <a:srgbClr val="6600FF"/>
                </a:solidFill>
                <a:latin typeface="Times New Roman" panose="02020603050405020304" pitchFamily="18" charset="0"/>
                <a:ea typeface="黑体" panose="02010609060101010101" pitchFamily="2" charset="-122"/>
              </a:rPr>
              <a:t> </a:t>
            </a:r>
            <a:r>
              <a:rPr lang="en-US" altLang="zh-CN" sz="2800" b="1" dirty="0">
                <a:solidFill>
                  <a:srgbClr val="6600FF"/>
                </a:solidFill>
                <a:latin typeface="Times New Roman" panose="02020603050405020304" pitchFamily="18" charset="0"/>
                <a:ea typeface="黑体" panose="02010609060101010101" pitchFamily="2" charset="-122"/>
              </a:rPr>
              <a:t>return   </a:t>
            </a:r>
            <a:r>
              <a:rPr lang="zh-CN" altLang="en-US" sz="2800" b="1" dirty="0">
                <a:solidFill>
                  <a:srgbClr val="6600FF"/>
                </a:solidFill>
                <a:latin typeface="Times New Roman" panose="02020603050405020304" pitchFamily="18" charset="0"/>
                <a:ea typeface="黑体" panose="02010609060101010101" pitchFamily="2" charset="-122"/>
              </a:rPr>
              <a:t>递归结束条件下的返回值</a:t>
            </a:r>
            <a:endParaRPr lang="zh-CN" altLang="en-US" sz="2800" b="1" dirty="0">
              <a:solidFill>
                <a:srgbClr val="6600FF"/>
              </a:solidFill>
              <a:latin typeface="Times New Roman" panose="02020603050405020304" pitchFamily="18" charset="0"/>
              <a:ea typeface="宋体" panose="02010600030101010101" pitchFamily="2" charset="-122"/>
            </a:endParaRPr>
          </a:p>
          <a:p>
            <a:pPr marL="0" indent="0" algn="just" eaLnBrk="1" hangingPunct="1">
              <a:spcBef>
                <a:spcPct val="50000"/>
              </a:spcBef>
              <a:buNone/>
            </a:pPr>
            <a:r>
              <a:rPr lang="en-US" altLang="zh-CN" b="1" dirty="0">
                <a:solidFill>
                  <a:srgbClr val="6600FF"/>
                </a:solidFill>
                <a:latin typeface="Times New Roman" panose="02020603050405020304" pitchFamily="18" charset="0"/>
                <a:ea typeface="黑体" panose="02010609060101010101" pitchFamily="2" charset="-122"/>
              </a:rPr>
              <a:t>	</a:t>
            </a:r>
            <a:r>
              <a:rPr lang="en-US" altLang="zh-CN" sz="2800" b="1" dirty="0">
                <a:solidFill>
                  <a:srgbClr val="6600FF"/>
                </a:solidFill>
                <a:latin typeface="Times New Roman" panose="02020603050405020304" pitchFamily="18" charset="0"/>
                <a:ea typeface="黑体" panose="02010609060101010101" pitchFamily="2" charset="-122"/>
              </a:rPr>
              <a:t>else:  </a:t>
            </a:r>
          </a:p>
          <a:p>
            <a:pPr marL="0" indent="0" algn="just" eaLnBrk="1" hangingPunct="1">
              <a:spcBef>
                <a:spcPct val="50000"/>
              </a:spcBef>
              <a:buNone/>
            </a:pPr>
            <a:r>
              <a:rPr lang="en-US" altLang="zh-CN" b="1" dirty="0">
                <a:solidFill>
                  <a:srgbClr val="6600FF"/>
                </a:solidFill>
                <a:latin typeface="Times New Roman" panose="02020603050405020304" pitchFamily="18" charset="0"/>
                <a:ea typeface="黑体" panose="02010609060101010101" pitchFamily="2" charset="-122"/>
              </a:rPr>
              <a:t>	    </a:t>
            </a:r>
            <a:r>
              <a:rPr lang="en-US" altLang="zh-CN" sz="2800" b="1" dirty="0">
                <a:solidFill>
                  <a:srgbClr val="6600FF"/>
                </a:solidFill>
                <a:latin typeface="Times New Roman" panose="02020603050405020304" pitchFamily="18" charset="0"/>
                <a:ea typeface="黑体" panose="02010609060101010101" pitchFamily="2" charset="-122"/>
              </a:rPr>
              <a:t> ………... </a:t>
            </a:r>
          </a:p>
          <a:p>
            <a:pPr marL="0" indent="0" algn="just" eaLnBrk="1" hangingPunct="1">
              <a:spcBef>
                <a:spcPct val="50000"/>
              </a:spcBef>
              <a:buNone/>
            </a:pPr>
            <a:r>
              <a:rPr lang="en-US" altLang="zh-CN" b="1" dirty="0">
                <a:solidFill>
                  <a:srgbClr val="6600FF"/>
                </a:solidFill>
                <a:latin typeface="Times New Roman" panose="02020603050405020304" pitchFamily="18" charset="0"/>
                <a:ea typeface="黑体" panose="02010609060101010101" pitchFamily="2" charset="-122"/>
              </a:rPr>
              <a:t>	     </a:t>
            </a:r>
            <a:r>
              <a:rPr lang="en-US" altLang="zh-CN" sz="2800" b="1" dirty="0">
                <a:solidFill>
                  <a:srgbClr val="6600FF"/>
                </a:solidFill>
                <a:latin typeface="Times New Roman" panose="02020603050405020304" pitchFamily="18" charset="0"/>
                <a:ea typeface="黑体" panose="02010609060101010101" pitchFamily="2" charset="-122"/>
              </a:rPr>
              <a:t>return  </a:t>
            </a:r>
            <a:r>
              <a:rPr lang="zh-CN" altLang="en-US" sz="2800" b="1" dirty="0">
                <a:solidFill>
                  <a:srgbClr val="6600FF"/>
                </a:solidFill>
                <a:latin typeface="Times New Roman" panose="02020603050405020304" pitchFamily="18" charset="0"/>
                <a:ea typeface="黑体" panose="02010609060101010101" pitchFamily="2" charset="-122"/>
              </a:rPr>
              <a:t>递归计算公式</a:t>
            </a:r>
            <a:endParaRPr lang="zh-CN" altLang="en-US" dirty="0">
              <a:solidFill>
                <a:srgbClr val="FF0000"/>
              </a:solidFill>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61</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8970" y="2378397"/>
            <a:ext cx="7467600" cy="2778795"/>
          </a:xfrm>
        </p:spPr>
        <p:txBody>
          <a:bodyPr>
            <a:normAutofit/>
          </a:bodyPr>
          <a:lstStyle/>
          <a:p>
            <a:r>
              <a:rPr lang="zh-CN" altLang="en-US" dirty="0">
                <a:latin typeface="+mj-ea"/>
                <a:ea typeface="+mj-ea"/>
              </a:rPr>
              <a:t>递归公式</a:t>
            </a:r>
            <a:endParaRPr lang="en-US" altLang="zh-CN" dirty="0">
              <a:latin typeface="+mj-ea"/>
              <a:ea typeface="+mj-ea"/>
            </a:endParaRPr>
          </a:p>
          <a:p>
            <a:pPr marL="0" indent="0">
              <a:buNone/>
            </a:pPr>
            <a:r>
              <a:rPr lang="en-US" altLang="zh-CN" dirty="0"/>
              <a:t>     n</a:t>
            </a:r>
            <a:r>
              <a:rPr lang="zh-CN" altLang="en-US" dirty="0"/>
              <a:t>！ </a:t>
            </a:r>
            <a:r>
              <a:rPr lang="en-US" altLang="zh-CN" dirty="0"/>
              <a:t>= </a:t>
            </a:r>
            <a:r>
              <a:rPr lang="zh-CN" altLang="en-US" dirty="0"/>
              <a:t>（</a:t>
            </a:r>
            <a:r>
              <a:rPr lang="en-US" altLang="zh-CN" dirty="0"/>
              <a:t>n-1)! * n</a:t>
            </a:r>
            <a:r>
              <a:rPr lang="zh-CN" altLang="en-US" dirty="0"/>
              <a:t>， </a:t>
            </a:r>
            <a:r>
              <a:rPr lang="en-US" altLang="zh-CN" dirty="0"/>
              <a:t>n&gt;=1   </a:t>
            </a:r>
          </a:p>
          <a:p>
            <a:pPr marL="0" indent="0">
              <a:buNone/>
            </a:pPr>
            <a:r>
              <a:rPr lang="en-US" altLang="zh-CN" dirty="0"/>
              <a:t>          </a:t>
            </a:r>
          </a:p>
          <a:p>
            <a:pPr>
              <a:buFont typeface="Wingdings" panose="05000000000000000000" pitchFamily="2" charset="2"/>
              <a:buChar char="p"/>
            </a:pPr>
            <a:r>
              <a:rPr lang="zh-CN" altLang="en-US" dirty="0">
                <a:latin typeface="+mj-ea"/>
                <a:ea typeface="+mj-ea"/>
              </a:rPr>
              <a:t>终止条件</a:t>
            </a:r>
            <a:endParaRPr lang="en-US" altLang="zh-CN" dirty="0">
              <a:latin typeface="+mj-ea"/>
              <a:ea typeface="+mj-ea"/>
            </a:endParaRPr>
          </a:p>
          <a:p>
            <a:pPr marL="0" indent="0">
              <a:buNone/>
            </a:pPr>
            <a:r>
              <a:rPr lang="en-US" altLang="zh-CN" sz="2400" dirty="0"/>
              <a:t>      </a:t>
            </a:r>
            <a:r>
              <a:rPr lang="en-US" altLang="zh-CN" dirty="0"/>
              <a:t>0</a:t>
            </a:r>
            <a:r>
              <a:rPr lang="zh-CN" altLang="en-US" dirty="0"/>
              <a:t>！ </a:t>
            </a:r>
            <a:r>
              <a:rPr lang="en-US" altLang="zh-CN" dirty="0"/>
              <a:t>= 1</a:t>
            </a:r>
            <a:endParaRPr lang="zh-CN" altLang="en-US" dirty="0">
              <a:solidFill>
                <a:srgbClr val="FF0000"/>
              </a:solidFill>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4DCE81F-A34A-4F23-89A3-BB8AD725059B}" type="slidenum">
              <a:rPr kumimoji="0" lang="en-US" altLang="zh-CN" sz="1000" b="1" i="1" u="none" strike="noStrike" kern="1200" cap="none" spc="0" normalizeH="0" baseline="0" noProof="0" smtClean="0">
                <a:ln>
                  <a:noFill/>
                </a:ln>
                <a:solidFill>
                  <a:srgbClr val="000000">
                    <a:shade val="50000"/>
                  </a:srgbClr>
                </a:solidFill>
                <a:effectLst/>
                <a:uLnTx/>
                <a:uFillTx/>
                <a:latin typeface="Arial" panose="020B0604020202020204" pitchFamily="34" charset="0"/>
                <a:ea typeface="宋体" panose="02010600030101010101" pitchFamily="2" charset="-122"/>
                <a:cs typeface="+mn-cs"/>
              </a:rPr>
              <a:t>62</a:t>
            </a:fld>
            <a:endParaRPr kumimoji="0" lang="en-US" altLang="zh-CN" sz="1000" b="1" i="1" u="none" strike="noStrike" kern="1200" cap="none" spc="0" normalizeH="0" baseline="0" noProof="0">
              <a:ln>
                <a:noFill/>
              </a:ln>
              <a:solidFill>
                <a:srgbClr val="000000">
                  <a:shade val="50000"/>
                </a:srgbClr>
              </a:solidFill>
              <a:effectLst/>
              <a:uLnTx/>
              <a:uFillTx/>
              <a:latin typeface="Arial" panose="020B0604020202020204" pitchFamily="34" charset="0"/>
              <a:ea typeface="宋体" panose="02010600030101010101" pitchFamily="2" charset="-122"/>
              <a:cs typeface="+mn-cs"/>
            </a:endParaRPr>
          </a:p>
        </p:txBody>
      </p:sp>
      <p:sp>
        <p:nvSpPr>
          <p:cNvPr id="6" name="标题 1"/>
          <p:cNvSpPr txBox="1"/>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marL="0" marR="0" lvl="0" indent="0" algn="ctr" defTabSz="914400" latinLnBrk="0">
              <a:lnSpc>
                <a:spcPct val="100000"/>
              </a:lnSpc>
              <a:buClrTx/>
              <a:buSzTx/>
              <a:buFontTx/>
              <a:buNone/>
              <a:defRPr/>
            </a:pPr>
            <a:r>
              <a:rPr lang="zh-CN" altLang="en-US" sz="4400" i="0" dirty="0">
                <a:latin typeface="Tahoma" panose="020B0604030504040204" pitchFamily="34" charset="0"/>
                <a:ea typeface="隶书" panose="02010509060101010101" pitchFamily="49" charset="-122"/>
                <a:cs typeface="+mn-cs"/>
              </a:rPr>
              <a:t>练习</a:t>
            </a:r>
            <a:r>
              <a:rPr lang="en-US" altLang="zh-CN" sz="4400" i="0" dirty="0">
                <a:latin typeface="Tahoma" panose="020B0604030504040204" pitchFamily="34" charset="0"/>
                <a:ea typeface="隶书" panose="02010509060101010101" pitchFamily="49" charset="-122"/>
                <a:cs typeface="+mn-cs"/>
              </a:rPr>
              <a:t>3</a:t>
            </a:r>
            <a:endParaRPr lang="zh-CN" altLang="en-US" sz="4400" i="0" dirty="0">
              <a:latin typeface="Tahoma" panose="020B0604030504040204" pitchFamily="34" charset="0"/>
              <a:ea typeface="隶书" panose="02010509060101010101" pitchFamily="49" charset="-122"/>
              <a:cs typeface="+mn-cs"/>
            </a:endParaRPr>
          </a:p>
        </p:txBody>
      </p:sp>
      <p:sp>
        <p:nvSpPr>
          <p:cNvPr id="8" name="文本框 7"/>
          <p:cNvSpPr txBox="1"/>
          <p:nvPr/>
        </p:nvSpPr>
        <p:spPr>
          <a:xfrm>
            <a:off x="548970" y="1356171"/>
            <a:ext cx="8271502"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输入</a:t>
            </a:r>
            <a:r>
              <a:rPr kumimoji="0" lang="en-US" altLang="zh-CN"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lang="zh-CN" altLang="en-US" sz="2800" i="0" dirty="0">
                <a:solidFill>
                  <a:srgbClr val="000000"/>
                </a:solidFill>
              </a:rPr>
              <a:t>计算</a:t>
            </a:r>
            <a:r>
              <a:rPr lang="en-US" altLang="zh-CN" sz="2800" i="0" dirty="0">
                <a:solidFill>
                  <a:srgbClr val="000000"/>
                </a:solidFill>
              </a:rPr>
              <a:t>n!</a:t>
            </a:r>
            <a:r>
              <a:rPr kumimoji="0" lang="zh-CN" altLang="en-US" sz="28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4DCE81F-A34A-4F23-89A3-BB8AD725059B}" type="slidenum">
              <a:rPr kumimoji="0" lang="en-US" altLang="zh-CN" sz="1000" b="1" i="1" u="none" strike="noStrike" kern="1200" cap="none" spc="0" normalizeH="0" baseline="0" noProof="0" smtClean="0">
                <a:ln>
                  <a:noFill/>
                </a:ln>
                <a:solidFill>
                  <a:srgbClr val="000000">
                    <a:shade val="50000"/>
                  </a:srgbClr>
                </a:solidFill>
                <a:effectLst/>
                <a:uLnTx/>
                <a:uFillTx/>
                <a:latin typeface="Arial" panose="020B0604020202020204" pitchFamily="34" charset="0"/>
                <a:ea typeface="宋体" panose="02010600030101010101" pitchFamily="2" charset="-122"/>
                <a:cs typeface="+mn-cs"/>
              </a:rPr>
              <a:t>63</a:t>
            </a:fld>
            <a:endParaRPr kumimoji="0" lang="en-US" altLang="zh-CN" sz="1000" b="1" i="1" u="none" strike="noStrike" kern="1200" cap="none" spc="0" normalizeH="0" baseline="0" noProof="0">
              <a:ln>
                <a:noFill/>
              </a:ln>
              <a:solidFill>
                <a:srgbClr val="000000">
                  <a:shade val="50000"/>
                </a:srgbClr>
              </a:solidFill>
              <a:effectLst/>
              <a:uLnTx/>
              <a:uFillTx/>
              <a:latin typeface="Arial" panose="020B0604020202020204" pitchFamily="34" charset="0"/>
              <a:ea typeface="宋体" panose="02010600030101010101" pitchFamily="2" charset="-122"/>
              <a:cs typeface="+mn-cs"/>
            </a:endParaRPr>
          </a:p>
        </p:txBody>
      </p:sp>
      <p:sp>
        <p:nvSpPr>
          <p:cNvPr id="6" name="标题 1"/>
          <p:cNvSpPr txBox="1"/>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marL="0" marR="0" lvl="0" indent="0" algn="ctr" defTabSz="914400" latinLnBrk="0">
              <a:lnSpc>
                <a:spcPct val="100000"/>
              </a:lnSpc>
              <a:buClrTx/>
              <a:buSzTx/>
              <a:buFontTx/>
              <a:buNone/>
              <a:defRPr/>
            </a:pPr>
            <a:r>
              <a:rPr lang="zh-CN" altLang="en-US" sz="4400" i="0" dirty="0">
                <a:latin typeface="Tahoma" panose="020B0604030504040204" pitchFamily="34" charset="0"/>
                <a:ea typeface="隶书" panose="02010509060101010101" pitchFamily="49" charset="-122"/>
                <a:cs typeface="+mn-cs"/>
              </a:rPr>
              <a:t>练习</a:t>
            </a:r>
            <a:r>
              <a:rPr lang="en-US" altLang="zh-CN" sz="4400" i="0" dirty="0">
                <a:latin typeface="Tahoma" panose="020B0604030504040204" pitchFamily="34" charset="0"/>
                <a:ea typeface="隶书" panose="02010509060101010101" pitchFamily="49" charset="-122"/>
                <a:cs typeface="+mn-cs"/>
              </a:rPr>
              <a:t>3</a:t>
            </a:r>
            <a:endParaRPr lang="zh-CN" altLang="en-US" sz="4400" i="0" dirty="0">
              <a:latin typeface="Tahoma" panose="020B0604030504040204" pitchFamily="34" charset="0"/>
              <a:ea typeface="隶书" panose="02010509060101010101" pitchFamily="49" charset="-122"/>
              <a:cs typeface="+mn-cs"/>
            </a:endParaRPr>
          </a:p>
        </p:txBody>
      </p:sp>
      <p:sp>
        <p:nvSpPr>
          <p:cNvPr id="4" name="Rectangle 1"/>
          <p:cNvSpPr>
            <a:spLocks noChangeArrowheads="1"/>
          </p:cNvSpPr>
          <p:nvPr/>
        </p:nvSpPr>
        <p:spPr bwMode="auto">
          <a:xfrm>
            <a:off x="584119" y="1351508"/>
            <a:ext cx="1022748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from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math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import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自定义函数</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def </a:t>
            </a:r>
            <a:r>
              <a:rPr kumimoji="0" lang="zh-CN" altLang="zh-CN" sz="2400" b="0" i="0" u="none" strike="noStrike" cap="none" normalizeH="0" baseline="0" dirty="0">
                <a:ln>
                  <a:noFill/>
                </a:ln>
                <a:solidFill>
                  <a:srgbClr val="00627A"/>
                </a:solidFill>
                <a:effectLst/>
                <a:latin typeface="Arial Unicode MS" panose="020B0604020202020204" pitchFamily="34" charset="-122"/>
                <a:ea typeface="JetBrains Mono"/>
              </a:rPr>
              <a:t>f</a:t>
            </a:r>
            <a:r>
              <a:rPr kumimoji="0" lang="en-US" altLang="zh-CN" sz="2400" b="0" i="0" u="none" strike="noStrike" cap="none" normalizeH="0" baseline="0" dirty="0">
                <a:ln>
                  <a:noFill/>
                </a:ln>
                <a:solidFill>
                  <a:srgbClr val="00627A"/>
                </a:solidFill>
                <a:effectLst/>
                <a:latin typeface="Arial Unicode MS" panose="020B0604020202020204" pitchFamily="34" charset="-122"/>
                <a:ea typeface="JetBrains Mono"/>
              </a:rPr>
              <a:t>un</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if not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b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f</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un</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 n</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 =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f"</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 = </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factorial(n)</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math</a:t>
            </a:r>
            <a:r>
              <a:rPr kumimoji="0" lang="zh-CN" altLang="zh-CN" sz="2400" b="0" i="1" u="none" strike="noStrike" cap="none" normalizeH="0" baseline="0" dirty="0">
                <a:ln>
                  <a:noFill/>
                </a:ln>
                <a:solidFill>
                  <a:srgbClr val="8C8C8C"/>
                </a:solidFill>
                <a:effectLst/>
                <a:latin typeface="宋体" panose="02010600030101010101" pitchFamily="2" charset="-122"/>
              </a:rPr>
              <a:t>中的阶乘函数，</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n</a:t>
            </a:r>
            <a:r>
              <a:rPr kumimoji="0" lang="zh-CN" altLang="zh-CN" sz="2400" b="0" i="1" u="none" strike="noStrike" cap="none" normalizeH="0" baseline="0" dirty="0">
                <a:ln>
                  <a:noFill/>
                </a:ln>
                <a:solidFill>
                  <a:srgbClr val="8C8C8C"/>
                </a:solidFill>
                <a:effectLst/>
                <a:latin typeface="宋体" panose="02010600030101010101" pitchFamily="2" charset="-122"/>
              </a:rPr>
              <a:t>为大于等于</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0</a:t>
            </a:r>
            <a:r>
              <a:rPr kumimoji="0" lang="zh-CN" altLang="zh-CN" sz="2400" b="0" i="1" u="none" strike="noStrike" cap="none" normalizeH="0" baseline="0" dirty="0">
                <a:ln>
                  <a:noFill/>
                </a:ln>
                <a:solidFill>
                  <a:srgbClr val="8C8C8C"/>
                </a:solidFill>
                <a:effectLst/>
                <a:latin typeface="宋体" panose="02010600030101010101" pitchFamily="2" charset="-122"/>
              </a:rPr>
              <a:t>的正整数</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f"</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 = </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f</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un</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106" name="Group 2"/>
          <p:cNvGrpSpPr/>
          <p:nvPr/>
        </p:nvGrpSpPr>
        <p:grpSpPr bwMode="auto">
          <a:xfrm>
            <a:off x="698134" y="1616040"/>
            <a:ext cx="7402441" cy="4631040"/>
            <a:chOff x="-135" y="0"/>
            <a:chExt cx="8764" cy="6336"/>
          </a:xfrm>
        </p:grpSpPr>
        <p:grpSp>
          <p:nvGrpSpPr>
            <p:cNvPr id="47111" name="Group 3"/>
            <p:cNvGrpSpPr/>
            <p:nvPr/>
          </p:nvGrpSpPr>
          <p:grpSpPr bwMode="auto">
            <a:xfrm>
              <a:off x="5720" y="2491"/>
              <a:ext cx="720" cy="494"/>
              <a:chOff x="0" y="0"/>
              <a:chExt cx="720" cy="494"/>
            </a:xfrm>
          </p:grpSpPr>
          <p:sp>
            <p:nvSpPr>
              <p:cNvPr id="47166" name="Freeform 4"/>
              <p:cNvSpPr/>
              <p:nvPr/>
            </p:nvSpPr>
            <p:spPr bwMode="auto">
              <a:xfrm>
                <a:off x="0" y="0"/>
                <a:ext cx="720" cy="338"/>
              </a:xfrm>
              <a:custGeom>
                <a:avLst/>
                <a:gdLst>
                  <a:gd name="T0" fmla="*/ 0 w 720"/>
                  <a:gd name="T1" fmla="*/ 182 h 338"/>
                  <a:gd name="T2" fmla="*/ 360 w 720"/>
                  <a:gd name="T3" fmla="*/ 26 h 338"/>
                  <a:gd name="T4" fmla="*/ 720 w 720"/>
                  <a:gd name="T5" fmla="*/ 338 h 338"/>
                  <a:gd name="T6" fmla="*/ 0 60000 65536"/>
                  <a:gd name="T7" fmla="*/ 0 60000 65536"/>
                  <a:gd name="T8" fmla="*/ 0 60000 65536"/>
                  <a:gd name="T9" fmla="*/ 0 w 720"/>
                  <a:gd name="T10" fmla="*/ 0 h 338"/>
                  <a:gd name="T11" fmla="*/ 720 w 720"/>
                  <a:gd name="T12" fmla="*/ 338 h 338"/>
                </a:gdLst>
                <a:ahLst/>
                <a:cxnLst>
                  <a:cxn ang="T6">
                    <a:pos x="T0" y="T1"/>
                  </a:cxn>
                  <a:cxn ang="T7">
                    <a:pos x="T2" y="T3"/>
                  </a:cxn>
                  <a:cxn ang="T8">
                    <a:pos x="T4" y="T5"/>
                  </a:cxn>
                </a:cxnLst>
                <a:rect l="T9" t="T10" r="T11" b="T12"/>
                <a:pathLst>
                  <a:path w="720" h="338">
                    <a:moveTo>
                      <a:pt x="0" y="182"/>
                    </a:moveTo>
                    <a:cubicBezTo>
                      <a:pt x="120" y="91"/>
                      <a:pt x="240" y="0"/>
                      <a:pt x="360" y="26"/>
                    </a:cubicBezTo>
                    <a:cubicBezTo>
                      <a:pt x="480" y="52"/>
                      <a:pt x="660" y="286"/>
                      <a:pt x="720" y="338"/>
                    </a:cubicBezTo>
                  </a:path>
                </a:pathLst>
              </a:cu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 name="Line 5"/>
              <p:cNvSpPr>
                <a:spLocks noChangeShapeType="1"/>
              </p:cNvSpPr>
              <p:nvPr/>
            </p:nvSpPr>
            <p:spPr bwMode="auto">
              <a:xfrm>
                <a:off x="720" y="338"/>
                <a:ext cx="0" cy="15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12" name="Group 6"/>
            <p:cNvGrpSpPr/>
            <p:nvPr/>
          </p:nvGrpSpPr>
          <p:grpSpPr bwMode="auto">
            <a:xfrm>
              <a:off x="-135" y="0"/>
              <a:ext cx="8764" cy="6336"/>
              <a:chOff x="-135" y="0"/>
              <a:chExt cx="8764" cy="6336"/>
            </a:xfrm>
          </p:grpSpPr>
          <p:grpSp>
            <p:nvGrpSpPr>
              <p:cNvPr id="47113" name="Group 7"/>
              <p:cNvGrpSpPr/>
              <p:nvPr/>
            </p:nvGrpSpPr>
            <p:grpSpPr bwMode="auto">
              <a:xfrm>
                <a:off x="-135" y="0"/>
                <a:ext cx="8764" cy="6336"/>
                <a:chOff x="-135" y="0"/>
                <a:chExt cx="8764" cy="6336"/>
              </a:xfrm>
            </p:grpSpPr>
            <p:sp>
              <p:nvSpPr>
                <p:cNvPr id="47115" name="Text Box 8"/>
                <p:cNvSpPr txBox="1">
                  <a:spLocks noChangeArrowheads="1"/>
                </p:cNvSpPr>
                <p:nvPr/>
              </p:nvSpPr>
              <p:spPr bwMode="auto">
                <a:xfrm flipH="1">
                  <a:off x="0" y="0"/>
                  <a:ext cx="1620" cy="1092"/>
                </a:xfrm>
                <a:prstGeom prst="rect">
                  <a:avLst/>
                </a:prstGeom>
                <a:solidFill>
                  <a:srgbClr val="FFFFFF"/>
                </a:solidFill>
                <a:ln w="9525">
                  <a:solidFill>
                    <a:srgbClr val="000000"/>
                  </a:solidFill>
                  <a:miter lim="800000"/>
                </a:ln>
              </p:spPr>
              <p:txBody>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just"/>
                  <a:r>
                    <a:rPr lang="zh-CN" altLang="en-US" sz="2000" dirty="0">
                      <a:latin typeface="Times New Roman" panose="02020603050405020304" pitchFamily="18" charset="0"/>
                      <a:ea typeface="宋体" panose="02010600030101010101" pitchFamily="2" charset="-122"/>
                    </a:rPr>
                    <a:t>主函数</a:t>
                  </a:r>
                </a:p>
                <a:p>
                  <a:pPr algn="just"/>
                  <a:r>
                    <a:rPr lang="en-US" altLang="zh-CN" sz="2000" dirty="0">
                      <a:solidFill>
                        <a:srgbClr val="CC0000"/>
                      </a:solidFill>
                      <a:latin typeface="Times New Roman" panose="02020603050405020304" pitchFamily="18" charset="0"/>
                      <a:ea typeface="宋体" panose="02010600030101010101" pitchFamily="2" charset="-122"/>
                    </a:rPr>
                    <a:t> fun</a:t>
                  </a:r>
                  <a:r>
                    <a:rPr lang="en-US" altLang="zh-CN" sz="2000" dirty="0">
                      <a:latin typeface="Times New Roman" panose="02020603050405020304" pitchFamily="18" charset="0"/>
                      <a:ea typeface="宋体" panose="02010600030101010101" pitchFamily="2" charset="-122"/>
                    </a:rPr>
                    <a:t> </a:t>
                  </a:r>
                  <a:r>
                    <a:rPr lang="en-US" altLang="zh-CN" sz="2000" dirty="0">
                      <a:solidFill>
                        <a:srgbClr val="CC0000"/>
                      </a:solidFill>
                      <a:latin typeface="Times New Roman" panose="02020603050405020304" pitchFamily="18" charset="0"/>
                      <a:ea typeface="宋体" panose="02010600030101010101" pitchFamily="2" charset="-122"/>
                    </a:rPr>
                    <a:t>(4)</a:t>
                  </a:r>
                </a:p>
              </p:txBody>
            </p:sp>
            <p:sp>
              <p:nvSpPr>
                <p:cNvPr id="47116" name="Text Box 9"/>
                <p:cNvSpPr txBox="1">
                  <a:spLocks noChangeArrowheads="1"/>
                </p:cNvSpPr>
                <p:nvPr/>
              </p:nvSpPr>
              <p:spPr bwMode="auto">
                <a:xfrm flipH="1">
                  <a:off x="1744" y="624"/>
                  <a:ext cx="1260" cy="1092"/>
                </a:xfrm>
                <a:prstGeom prst="rect">
                  <a:avLst/>
                </a:prstGeom>
                <a:solidFill>
                  <a:srgbClr val="FFFFFF"/>
                </a:solidFill>
                <a:ln w="9525">
                  <a:solidFill>
                    <a:srgbClr val="000000"/>
                  </a:solidFill>
                  <a:miter lim="800000"/>
                </a:ln>
              </p:spPr>
              <p:txBody>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just"/>
                  <a:r>
                    <a:rPr lang="zh-CN" altLang="en-US" sz="1200" dirty="0">
                      <a:latin typeface="Times New Roman" panose="02020603050405020304" pitchFamily="18" charset="0"/>
                      <a:ea typeface="宋体" panose="02010600030101010101" pitchFamily="2" charset="-122"/>
                    </a:rPr>
                    <a:t>第一层调用</a:t>
                  </a:r>
                </a:p>
                <a:p>
                  <a:pPr algn="just"/>
                  <a:r>
                    <a:rPr lang="en-US" altLang="zh-CN" sz="1200" dirty="0">
                      <a:latin typeface="Times New Roman" panose="02020603050405020304" pitchFamily="18" charset="0"/>
                      <a:ea typeface="宋体" panose="02010600030101010101" pitchFamily="2" charset="-122"/>
                    </a:rPr>
                    <a:t>n=4</a:t>
                  </a:r>
                </a:p>
                <a:p>
                  <a:pPr algn="just"/>
                  <a:r>
                    <a:rPr lang="en-US" altLang="zh-CN" sz="1200" dirty="0">
                      <a:solidFill>
                        <a:srgbClr val="CC0000"/>
                      </a:solidFill>
                      <a:latin typeface="Times New Roman" panose="02020603050405020304" pitchFamily="18" charset="0"/>
                      <a:ea typeface="宋体" panose="02010600030101010101" pitchFamily="2" charset="-122"/>
                    </a:rPr>
                    <a:t>return 4*fun</a:t>
                  </a:r>
                  <a:r>
                    <a:rPr lang="en-US" altLang="zh-CN" sz="1200" dirty="0">
                      <a:latin typeface="Times New Roman" panose="02020603050405020304" pitchFamily="18" charset="0"/>
                      <a:ea typeface="宋体" panose="02010600030101010101" pitchFamily="2" charset="-122"/>
                    </a:rPr>
                    <a:t> </a:t>
                  </a:r>
                  <a:r>
                    <a:rPr lang="en-US" altLang="zh-CN" sz="1200" dirty="0">
                      <a:solidFill>
                        <a:srgbClr val="CC0000"/>
                      </a:solidFill>
                      <a:latin typeface="Times New Roman" panose="02020603050405020304" pitchFamily="18" charset="0"/>
                      <a:ea typeface="宋体" panose="02010600030101010101" pitchFamily="2" charset="-122"/>
                    </a:rPr>
                    <a:t>(3)</a:t>
                  </a:r>
                </a:p>
              </p:txBody>
            </p:sp>
            <p:sp>
              <p:nvSpPr>
                <p:cNvPr id="47117" name="Text Box 10"/>
                <p:cNvSpPr txBox="1">
                  <a:spLocks noChangeArrowheads="1"/>
                </p:cNvSpPr>
                <p:nvPr/>
              </p:nvSpPr>
              <p:spPr bwMode="auto">
                <a:xfrm flipH="1">
                  <a:off x="3104" y="1404"/>
                  <a:ext cx="1260" cy="1092"/>
                </a:xfrm>
                <a:prstGeom prst="rect">
                  <a:avLst/>
                </a:prstGeom>
                <a:solidFill>
                  <a:srgbClr val="FFFFFF"/>
                </a:solidFill>
                <a:ln w="9525">
                  <a:solidFill>
                    <a:srgbClr val="000000"/>
                  </a:solidFill>
                  <a:miter lim="800000"/>
                </a:ln>
              </p:spPr>
              <p:txBody>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just"/>
                  <a:r>
                    <a:rPr lang="zh-CN" altLang="en-US" sz="1270" dirty="0">
                      <a:latin typeface="Times New Roman" panose="02020603050405020304" pitchFamily="18" charset="0"/>
                      <a:ea typeface="宋体" panose="02010600030101010101" pitchFamily="2" charset="-122"/>
                    </a:rPr>
                    <a:t>第二层调用</a:t>
                  </a:r>
                </a:p>
                <a:p>
                  <a:pPr algn="just"/>
                  <a:r>
                    <a:rPr lang="en-US" altLang="zh-CN" sz="1270" dirty="0">
                      <a:latin typeface="Times New Roman" panose="02020603050405020304" pitchFamily="18" charset="0"/>
                      <a:ea typeface="宋体" panose="02010600030101010101" pitchFamily="2" charset="-122"/>
                    </a:rPr>
                    <a:t>n=3</a:t>
                  </a:r>
                </a:p>
                <a:p>
                  <a:pPr algn="just"/>
                  <a:r>
                    <a:rPr lang="en-US" altLang="zh-CN" sz="1270" dirty="0">
                      <a:solidFill>
                        <a:srgbClr val="CC0000"/>
                      </a:solidFill>
                      <a:latin typeface="Times New Roman" panose="02020603050405020304" pitchFamily="18" charset="0"/>
                      <a:ea typeface="宋体" panose="02010600030101010101" pitchFamily="2" charset="-122"/>
                    </a:rPr>
                    <a:t>return 3*fun</a:t>
                  </a:r>
                  <a:r>
                    <a:rPr lang="en-US" altLang="zh-CN" sz="1270" dirty="0">
                      <a:latin typeface="Times New Roman" panose="02020603050405020304" pitchFamily="18" charset="0"/>
                      <a:ea typeface="宋体" panose="02010600030101010101" pitchFamily="2" charset="-122"/>
                    </a:rPr>
                    <a:t> </a:t>
                  </a:r>
                  <a:r>
                    <a:rPr lang="en-US" altLang="zh-CN" sz="1270" dirty="0">
                      <a:solidFill>
                        <a:srgbClr val="CC0000"/>
                      </a:solidFill>
                      <a:latin typeface="Times New Roman" panose="02020603050405020304" pitchFamily="18" charset="0"/>
                      <a:ea typeface="宋体" panose="02010600030101010101" pitchFamily="2" charset="-122"/>
                    </a:rPr>
                    <a:t>(2)</a:t>
                  </a:r>
                </a:p>
              </p:txBody>
            </p:sp>
            <p:sp>
              <p:nvSpPr>
                <p:cNvPr id="47118" name="Text Box 11"/>
                <p:cNvSpPr txBox="1">
                  <a:spLocks noChangeArrowheads="1"/>
                </p:cNvSpPr>
                <p:nvPr/>
              </p:nvSpPr>
              <p:spPr bwMode="auto">
                <a:xfrm flipH="1">
                  <a:off x="4464" y="2184"/>
                  <a:ext cx="1260" cy="1092"/>
                </a:xfrm>
                <a:prstGeom prst="rect">
                  <a:avLst/>
                </a:prstGeom>
                <a:solidFill>
                  <a:srgbClr val="FFFFFF"/>
                </a:solidFill>
                <a:ln w="9525">
                  <a:solidFill>
                    <a:srgbClr val="000000"/>
                  </a:solidFill>
                  <a:miter lim="800000"/>
                </a:ln>
              </p:spPr>
              <p:txBody>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just"/>
                  <a:r>
                    <a:rPr lang="zh-CN" altLang="en-US" sz="1270" dirty="0">
                      <a:latin typeface="Times New Roman" panose="02020603050405020304" pitchFamily="18" charset="0"/>
                      <a:ea typeface="宋体" panose="02010600030101010101" pitchFamily="2" charset="-122"/>
                    </a:rPr>
                    <a:t>第三层调用</a:t>
                  </a:r>
                </a:p>
                <a:p>
                  <a:pPr algn="just"/>
                  <a:r>
                    <a:rPr lang="en-US" altLang="zh-CN" sz="1270" dirty="0">
                      <a:latin typeface="Times New Roman" panose="02020603050405020304" pitchFamily="18" charset="0"/>
                      <a:ea typeface="宋体" panose="02010600030101010101" pitchFamily="2" charset="-122"/>
                    </a:rPr>
                    <a:t>n=2</a:t>
                  </a:r>
                </a:p>
                <a:p>
                  <a:pPr algn="just"/>
                  <a:r>
                    <a:rPr lang="en-US" altLang="zh-CN" sz="1270" dirty="0">
                      <a:solidFill>
                        <a:srgbClr val="CC0000"/>
                      </a:solidFill>
                      <a:latin typeface="Times New Roman" panose="02020603050405020304" pitchFamily="18" charset="0"/>
                      <a:ea typeface="宋体" panose="02010600030101010101" pitchFamily="2" charset="-122"/>
                    </a:rPr>
                    <a:t>return 2*fun</a:t>
                  </a:r>
                  <a:r>
                    <a:rPr lang="en-US" altLang="zh-CN" sz="1270" dirty="0">
                      <a:latin typeface="Times New Roman" panose="02020603050405020304" pitchFamily="18" charset="0"/>
                      <a:ea typeface="宋体" panose="02010600030101010101" pitchFamily="2" charset="-122"/>
                    </a:rPr>
                    <a:t> (</a:t>
                  </a:r>
                  <a:r>
                    <a:rPr lang="en-US" altLang="zh-CN" sz="1270" dirty="0">
                      <a:solidFill>
                        <a:srgbClr val="CC0000"/>
                      </a:solidFill>
                      <a:latin typeface="Times New Roman" panose="02020603050405020304" pitchFamily="18" charset="0"/>
                      <a:ea typeface="宋体" panose="02010600030101010101" pitchFamily="2" charset="-122"/>
                    </a:rPr>
                    <a:t>1)</a:t>
                  </a:r>
                </a:p>
              </p:txBody>
            </p:sp>
            <p:sp>
              <p:nvSpPr>
                <p:cNvPr id="47119" name="Text Box 12"/>
                <p:cNvSpPr txBox="1">
                  <a:spLocks noChangeArrowheads="1"/>
                </p:cNvSpPr>
                <p:nvPr/>
              </p:nvSpPr>
              <p:spPr bwMode="auto">
                <a:xfrm flipH="1">
                  <a:off x="5824" y="2964"/>
                  <a:ext cx="1260" cy="1092"/>
                </a:xfrm>
                <a:prstGeom prst="rect">
                  <a:avLst/>
                </a:prstGeom>
                <a:solidFill>
                  <a:srgbClr val="FFFFFF"/>
                </a:solidFill>
                <a:ln w="9525">
                  <a:solidFill>
                    <a:srgbClr val="000000"/>
                  </a:solidFill>
                  <a:miter lim="800000"/>
                </a:ln>
              </p:spPr>
              <p:txBody>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just"/>
                  <a:r>
                    <a:rPr lang="zh-CN" altLang="en-US" sz="1270" dirty="0">
                      <a:latin typeface="Times New Roman" panose="02020603050405020304" pitchFamily="18" charset="0"/>
                      <a:ea typeface="宋体" panose="02010600030101010101" pitchFamily="2" charset="-122"/>
                    </a:rPr>
                    <a:t>第四层调用</a:t>
                  </a:r>
                </a:p>
                <a:p>
                  <a:pPr algn="just"/>
                  <a:r>
                    <a:rPr lang="en-US" altLang="zh-CN" sz="1270" dirty="0">
                      <a:latin typeface="Times New Roman" panose="02020603050405020304" pitchFamily="18" charset="0"/>
                      <a:ea typeface="宋体" panose="02010600030101010101" pitchFamily="2" charset="-122"/>
                    </a:rPr>
                    <a:t>n=1</a:t>
                  </a:r>
                </a:p>
                <a:p>
                  <a:pPr algn="just"/>
                  <a:r>
                    <a:rPr lang="en-US" altLang="zh-CN" sz="1270" dirty="0">
                      <a:solidFill>
                        <a:srgbClr val="CC0000"/>
                      </a:solidFill>
                      <a:latin typeface="Times New Roman" panose="02020603050405020304" pitchFamily="18" charset="0"/>
                      <a:ea typeface="宋体" panose="02010600030101010101" pitchFamily="2" charset="-122"/>
                    </a:rPr>
                    <a:t>return 1*fun</a:t>
                  </a:r>
                  <a:r>
                    <a:rPr lang="en-US" altLang="zh-CN" sz="1270" dirty="0">
                      <a:latin typeface="Times New Roman" panose="02020603050405020304" pitchFamily="18" charset="0"/>
                      <a:ea typeface="宋体" panose="02010600030101010101" pitchFamily="2" charset="-122"/>
                    </a:rPr>
                    <a:t> </a:t>
                  </a:r>
                  <a:r>
                    <a:rPr lang="en-US" altLang="zh-CN" sz="1270" dirty="0">
                      <a:solidFill>
                        <a:srgbClr val="CC0000"/>
                      </a:solidFill>
                      <a:latin typeface="Times New Roman" panose="02020603050405020304" pitchFamily="18" charset="0"/>
                      <a:ea typeface="宋体" panose="02010600030101010101" pitchFamily="2" charset="-122"/>
                    </a:rPr>
                    <a:t>(0)</a:t>
                  </a:r>
                </a:p>
              </p:txBody>
            </p:sp>
            <p:sp>
              <p:nvSpPr>
                <p:cNvPr id="47120" name="Text Box 13"/>
                <p:cNvSpPr txBox="1">
                  <a:spLocks noChangeArrowheads="1"/>
                </p:cNvSpPr>
                <p:nvPr/>
              </p:nvSpPr>
              <p:spPr bwMode="auto">
                <a:xfrm flipH="1">
                  <a:off x="7116" y="4212"/>
                  <a:ext cx="1260" cy="1092"/>
                </a:xfrm>
                <a:prstGeom prst="rect">
                  <a:avLst/>
                </a:prstGeom>
                <a:solidFill>
                  <a:srgbClr val="FFFFFF"/>
                </a:solidFill>
                <a:ln w="9525">
                  <a:solidFill>
                    <a:srgbClr val="000000"/>
                  </a:solidFill>
                  <a:miter lim="800000"/>
                </a:ln>
              </p:spPr>
              <p:txBody>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just"/>
                  <a:r>
                    <a:rPr lang="zh-CN" altLang="en-US" sz="1270" dirty="0">
                      <a:latin typeface="Times New Roman" panose="02020603050405020304" pitchFamily="18" charset="0"/>
                      <a:ea typeface="宋体" panose="02010600030101010101" pitchFamily="2" charset="-122"/>
                    </a:rPr>
                    <a:t>第五层调用</a:t>
                  </a:r>
                </a:p>
                <a:p>
                  <a:pPr algn="just"/>
                  <a:r>
                    <a:rPr lang="en-US" altLang="zh-CN" sz="1270" dirty="0">
                      <a:latin typeface="Times New Roman" panose="02020603050405020304" pitchFamily="18" charset="0"/>
                      <a:ea typeface="宋体" panose="02010600030101010101" pitchFamily="2" charset="-122"/>
                    </a:rPr>
                    <a:t>n=0</a:t>
                  </a:r>
                </a:p>
                <a:p>
                  <a:pPr algn="just"/>
                  <a:r>
                    <a:rPr lang="en-US" altLang="zh-CN" sz="1270" dirty="0">
                      <a:solidFill>
                        <a:srgbClr val="CC0000"/>
                      </a:solidFill>
                      <a:latin typeface="Times New Roman" panose="02020603050405020304" pitchFamily="18" charset="0"/>
                      <a:ea typeface="宋体" panose="02010600030101010101" pitchFamily="2" charset="-122"/>
                    </a:rPr>
                    <a:t>return 1</a:t>
                  </a:r>
                </a:p>
              </p:txBody>
            </p:sp>
            <p:grpSp>
              <p:nvGrpSpPr>
                <p:cNvPr id="47121" name="Group 14"/>
                <p:cNvGrpSpPr/>
                <p:nvPr/>
              </p:nvGrpSpPr>
              <p:grpSpPr bwMode="auto">
                <a:xfrm>
                  <a:off x="1620" y="130"/>
                  <a:ext cx="720" cy="494"/>
                  <a:chOff x="0" y="0"/>
                  <a:chExt cx="720" cy="494"/>
                </a:xfrm>
              </p:grpSpPr>
              <p:sp>
                <p:nvSpPr>
                  <p:cNvPr id="47164" name="Freeform 15"/>
                  <p:cNvSpPr/>
                  <p:nvPr/>
                </p:nvSpPr>
                <p:spPr bwMode="auto">
                  <a:xfrm>
                    <a:off x="0" y="0"/>
                    <a:ext cx="720" cy="338"/>
                  </a:xfrm>
                  <a:custGeom>
                    <a:avLst/>
                    <a:gdLst>
                      <a:gd name="T0" fmla="*/ 0 w 720"/>
                      <a:gd name="T1" fmla="*/ 182 h 338"/>
                      <a:gd name="T2" fmla="*/ 360 w 720"/>
                      <a:gd name="T3" fmla="*/ 26 h 338"/>
                      <a:gd name="T4" fmla="*/ 720 w 720"/>
                      <a:gd name="T5" fmla="*/ 338 h 338"/>
                      <a:gd name="T6" fmla="*/ 0 60000 65536"/>
                      <a:gd name="T7" fmla="*/ 0 60000 65536"/>
                      <a:gd name="T8" fmla="*/ 0 60000 65536"/>
                      <a:gd name="T9" fmla="*/ 0 w 720"/>
                      <a:gd name="T10" fmla="*/ 0 h 338"/>
                      <a:gd name="T11" fmla="*/ 720 w 720"/>
                      <a:gd name="T12" fmla="*/ 338 h 338"/>
                    </a:gdLst>
                    <a:ahLst/>
                    <a:cxnLst>
                      <a:cxn ang="T6">
                        <a:pos x="T0" y="T1"/>
                      </a:cxn>
                      <a:cxn ang="T7">
                        <a:pos x="T2" y="T3"/>
                      </a:cxn>
                      <a:cxn ang="T8">
                        <a:pos x="T4" y="T5"/>
                      </a:cxn>
                    </a:cxnLst>
                    <a:rect l="T9" t="T10" r="T11" b="T12"/>
                    <a:pathLst>
                      <a:path w="720" h="338">
                        <a:moveTo>
                          <a:pt x="0" y="182"/>
                        </a:moveTo>
                        <a:cubicBezTo>
                          <a:pt x="120" y="91"/>
                          <a:pt x="240" y="0"/>
                          <a:pt x="360" y="26"/>
                        </a:cubicBezTo>
                        <a:cubicBezTo>
                          <a:pt x="480" y="52"/>
                          <a:pt x="660" y="286"/>
                          <a:pt x="720" y="338"/>
                        </a:cubicBezTo>
                      </a:path>
                    </a:pathLst>
                  </a:cu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65" name="Line 16"/>
                  <p:cNvSpPr>
                    <a:spLocks noChangeShapeType="1"/>
                  </p:cNvSpPr>
                  <p:nvPr/>
                </p:nvSpPr>
                <p:spPr bwMode="auto">
                  <a:xfrm>
                    <a:off x="720" y="338"/>
                    <a:ext cx="0" cy="15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22" name="Group 17"/>
                <p:cNvGrpSpPr/>
                <p:nvPr/>
              </p:nvGrpSpPr>
              <p:grpSpPr bwMode="auto">
                <a:xfrm>
                  <a:off x="2996" y="936"/>
                  <a:ext cx="720" cy="494"/>
                  <a:chOff x="0" y="0"/>
                  <a:chExt cx="720" cy="494"/>
                </a:xfrm>
              </p:grpSpPr>
              <p:sp>
                <p:nvSpPr>
                  <p:cNvPr id="47162" name="Freeform 18"/>
                  <p:cNvSpPr/>
                  <p:nvPr/>
                </p:nvSpPr>
                <p:spPr bwMode="auto">
                  <a:xfrm>
                    <a:off x="0" y="0"/>
                    <a:ext cx="720" cy="338"/>
                  </a:xfrm>
                  <a:custGeom>
                    <a:avLst/>
                    <a:gdLst>
                      <a:gd name="T0" fmla="*/ 0 w 720"/>
                      <a:gd name="T1" fmla="*/ 182 h 338"/>
                      <a:gd name="T2" fmla="*/ 360 w 720"/>
                      <a:gd name="T3" fmla="*/ 26 h 338"/>
                      <a:gd name="T4" fmla="*/ 720 w 720"/>
                      <a:gd name="T5" fmla="*/ 338 h 338"/>
                      <a:gd name="T6" fmla="*/ 0 60000 65536"/>
                      <a:gd name="T7" fmla="*/ 0 60000 65536"/>
                      <a:gd name="T8" fmla="*/ 0 60000 65536"/>
                      <a:gd name="T9" fmla="*/ 0 w 720"/>
                      <a:gd name="T10" fmla="*/ 0 h 338"/>
                      <a:gd name="T11" fmla="*/ 720 w 720"/>
                      <a:gd name="T12" fmla="*/ 338 h 338"/>
                    </a:gdLst>
                    <a:ahLst/>
                    <a:cxnLst>
                      <a:cxn ang="T6">
                        <a:pos x="T0" y="T1"/>
                      </a:cxn>
                      <a:cxn ang="T7">
                        <a:pos x="T2" y="T3"/>
                      </a:cxn>
                      <a:cxn ang="T8">
                        <a:pos x="T4" y="T5"/>
                      </a:cxn>
                    </a:cxnLst>
                    <a:rect l="T9" t="T10" r="T11" b="T12"/>
                    <a:pathLst>
                      <a:path w="720" h="338">
                        <a:moveTo>
                          <a:pt x="0" y="182"/>
                        </a:moveTo>
                        <a:cubicBezTo>
                          <a:pt x="120" y="91"/>
                          <a:pt x="240" y="0"/>
                          <a:pt x="360" y="26"/>
                        </a:cubicBezTo>
                        <a:cubicBezTo>
                          <a:pt x="480" y="52"/>
                          <a:pt x="660" y="286"/>
                          <a:pt x="720" y="338"/>
                        </a:cubicBezTo>
                      </a:path>
                    </a:pathLst>
                  </a:cu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63" name="Line 19"/>
                  <p:cNvSpPr>
                    <a:spLocks noChangeShapeType="1"/>
                  </p:cNvSpPr>
                  <p:nvPr/>
                </p:nvSpPr>
                <p:spPr bwMode="auto">
                  <a:xfrm>
                    <a:off x="720" y="338"/>
                    <a:ext cx="0" cy="15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23" name="Group 20"/>
                <p:cNvGrpSpPr/>
                <p:nvPr/>
              </p:nvGrpSpPr>
              <p:grpSpPr bwMode="auto">
                <a:xfrm>
                  <a:off x="4356" y="1716"/>
                  <a:ext cx="720" cy="494"/>
                  <a:chOff x="0" y="0"/>
                  <a:chExt cx="720" cy="494"/>
                </a:xfrm>
              </p:grpSpPr>
              <p:sp>
                <p:nvSpPr>
                  <p:cNvPr id="47160" name="Freeform 21"/>
                  <p:cNvSpPr/>
                  <p:nvPr/>
                </p:nvSpPr>
                <p:spPr bwMode="auto">
                  <a:xfrm>
                    <a:off x="0" y="0"/>
                    <a:ext cx="720" cy="338"/>
                  </a:xfrm>
                  <a:custGeom>
                    <a:avLst/>
                    <a:gdLst>
                      <a:gd name="T0" fmla="*/ 0 w 720"/>
                      <a:gd name="T1" fmla="*/ 182 h 338"/>
                      <a:gd name="T2" fmla="*/ 360 w 720"/>
                      <a:gd name="T3" fmla="*/ 26 h 338"/>
                      <a:gd name="T4" fmla="*/ 720 w 720"/>
                      <a:gd name="T5" fmla="*/ 338 h 338"/>
                      <a:gd name="T6" fmla="*/ 0 60000 65536"/>
                      <a:gd name="T7" fmla="*/ 0 60000 65536"/>
                      <a:gd name="T8" fmla="*/ 0 60000 65536"/>
                      <a:gd name="T9" fmla="*/ 0 w 720"/>
                      <a:gd name="T10" fmla="*/ 0 h 338"/>
                      <a:gd name="T11" fmla="*/ 720 w 720"/>
                      <a:gd name="T12" fmla="*/ 338 h 338"/>
                    </a:gdLst>
                    <a:ahLst/>
                    <a:cxnLst>
                      <a:cxn ang="T6">
                        <a:pos x="T0" y="T1"/>
                      </a:cxn>
                      <a:cxn ang="T7">
                        <a:pos x="T2" y="T3"/>
                      </a:cxn>
                      <a:cxn ang="T8">
                        <a:pos x="T4" y="T5"/>
                      </a:cxn>
                    </a:cxnLst>
                    <a:rect l="T9" t="T10" r="T11" b="T12"/>
                    <a:pathLst>
                      <a:path w="720" h="338">
                        <a:moveTo>
                          <a:pt x="0" y="182"/>
                        </a:moveTo>
                        <a:cubicBezTo>
                          <a:pt x="120" y="91"/>
                          <a:pt x="240" y="0"/>
                          <a:pt x="360" y="26"/>
                        </a:cubicBezTo>
                        <a:cubicBezTo>
                          <a:pt x="480" y="52"/>
                          <a:pt x="660" y="286"/>
                          <a:pt x="720" y="338"/>
                        </a:cubicBezTo>
                      </a:path>
                    </a:pathLst>
                  </a:cu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61" name="Line 22"/>
                  <p:cNvSpPr>
                    <a:spLocks noChangeShapeType="1"/>
                  </p:cNvSpPr>
                  <p:nvPr/>
                </p:nvSpPr>
                <p:spPr bwMode="auto">
                  <a:xfrm>
                    <a:off x="720" y="338"/>
                    <a:ext cx="0" cy="15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24" name="Group 23"/>
                <p:cNvGrpSpPr/>
                <p:nvPr/>
              </p:nvGrpSpPr>
              <p:grpSpPr bwMode="auto">
                <a:xfrm>
                  <a:off x="7076" y="3744"/>
                  <a:ext cx="720" cy="494"/>
                  <a:chOff x="0" y="0"/>
                  <a:chExt cx="720" cy="494"/>
                </a:xfrm>
              </p:grpSpPr>
              <p:sp>
                <p:nvSpPr>
                  <p:cNvPr id="47158" name="Freeform 24"/>
                  <p:cNvSpPr/>
                  <p:nvPr/>
                </p:nvSpPr>
                <p:spPr bwMode="auto">
                  <a:xfrm>
                    <a:off x="0" y="0"/>
                    <a:ext cx="720" cy="338"/>
                  </a:xfrm>
                  <a:custGeom>
                    <a:avLst/>
                    <a:gdLst>
                      <a:gd name="T0" fmla="*/ 0 w 720"/>
                      <a:gd name="T1" fmla="*/ 182 h 338"/>
                      <a:gd name="T2" fmla="*/ 360 w 720"/>
                      <a:gd name="T3" fmla="*/ 26 h 338"/>
                      <a:gd name="T4" fmla="*/ 720 w 720"/>
                      <a:gd name="T5" fmla="*/ 338 h 338"/>
                      <a:gd name="T6" fmla="*/ 0 60000 65536"/>
                      <a:gd name="T7" fmla="*/ 0 60000 65536"/>
                      <a:gd name="T8" fmla="*/ 0 60000 65536"/>
                      <a:gd name="T9" fmla="*/ 0 w 720"/>
                      <a:gd name="T10" fmla="*/ 0 h 338"/>
                      <a:gd name="T11" fmla="*/ 720 w 720"/>
                      <a:gd name="T12" fmla="*/ 338 h 338"/>
                    </a:gdLst>
                    <a:ahLst/>
                    <a:cxnLst>
                      <a:cxn ang="T6">
                        <a:pos x="T0" y="T1"/>
                      </a:cxn>
                      <a:cxn ang="T7">
                        <a:pos x="T2" y="T3"/>
                      </a:cxn>
                      <a:cxn ang="T8">
                        <a:pos x="T4" y="T5"/>
                      </a:cxn>
                    </a:cxnLst>
                    <a:rect l="T9" t="T10" r="T11" b="T12"/>
                    <a:pathLst>
                      <a:path w="720" h="338">
                        <a:moveTo>
                          <a:pt x="0" y="182"/>
                        </a:moveTo>
                        <a:cubicBezTo>
                          <a:pt x="120" y="91"/>
                          <a:pt x="240" y="0"/>
                          <a:pt x="360" y="26"/>
                        </a:cubicBezTo>
                        <a:cubicBezTo>
                          <a:pt x="480" y="52"/>
                          <a:pt x="660" y="286"/>
                          <a:pt x="720" y="338"/>
                        </a:cubicBezTo>
                      </a:path>
                    </a:pathLst>
                  </a:cu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59" name="Line 25"/>
                  <p:cNvSpPr>
                    <a:spLocks noChangeShapeType="1"/>
                  </p:cNvSpPr>
                  <p:nvPr/>
                </p:nvSpPr>
                <p:spPr bwMode="auto">
                  <a:xfrm>
                    <a:off x="720" y="338"/>
                    <a:ext cx="0" cy="15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7156" name="Text Box 27"/>
                <p:cNvSpPr txBox="1">
                  <a:spLocks noChangeArrowheads="1"/>
                </p:cNvSpPr>
                <p:nvPr/>
              </p:nvSpPr>
              <p:spPr bwMode="auto">
                <a:xfrm>
                  <a:off x="7184" y="5460"/>
                  <a:ext cx="1445"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just"/>
                  <a:r>
                    <a:rPr lang="en-US" altLang="zh-CN" sz="2175" dirty="0">
                      <a:latin typeface="Times New Roman" panose="02020603050405020304" pitchFamily="18" charset="0"/>
                      <a:ea typeface="宋体" panose="02010600030101010101" pitchFamily="2" charset="-122"/>
                    </a:rPr>
                    <a:t>fun</a:t>
                  </a:r>
                  <a:r>
                    <a:rPr lang="en-US" altLang="zh-CN" sz="1815" dirty="0">
                      <a:latin typeface="Times New Roman" panose="02020603050405020304" pitchFamily="18" charset="0"/>
                      <a:ea typeface="宋体" panose="02010600030101010101" pitchFamily="2" charset="-122"/>
                    </a:rPr>
                    <a:t>(0)=1</a:t>
                  </a:r>
                </a:p>
              </p:txBody>
            </p:sp>
            <p:sp>
              <p:nvSpPr>
                <p:cNvPr id="47154" name="Text Box 30"/>
                <p:cNvSpPr txBox="1">
                  <a:spLocks noChangeArrowheads="1"/>
                </p:cNvSpPr>
                <p:nvPr/>
              </p:nvSpPr>
              <p:spPr bwMode="auto">
                <a:xfrm>
                  <a:off x="5892" y="4110"/>
                  <a:ext cx="1373"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just"/>
                  <a:r>
                    <a:rPr lang="en-US" altLang="zh-CN" sz="2175" dirty="0">
                      <a:latin typeface="Times New Roman" panose="02020603050405020304" pitchFamily="18" charset="0"/>
                      <a:ea typeface="宋体" panose="02010600030101010101" pitchFamily="2" charset="-122"/>
                    </a:rPr>
                    <a:t>fun</a:t>
                  </a:r>
                  <a:r>
                    <a:rPr lang="en-US" altLang="zh-CN" sz="1815" dirty="0">
                      <a:latin typeface="Times New Roman" panose="02020603050405020304" pitchFamily="18" charset="0"/>
                      <a:ea typeface="宋体" panose="02010600030101010101" pitchFamily="2" charset="-122"/>
                    </a:rPr>
                    <a:t>(1)=1</a:t>
                  </a:r>
                </a:p>
              </p:txBody>
            </p:sp>
            <p:sp>
              <p:nvSpPr>
                <p:cNvPr id="47152" name="Text Box 33"/>
                <p:cNvSpPr txBox="1">
                  <a:spLocks noChangeArrowheads="1"/>
                </p:cNvSpPr>
                <p:nvPr/>
              </p:nvSpPr>
              <p:spPr bwMode="auto">
                <a:xfrm>
                  <a:off x="4532" y="3315"/>
                  <a:ext cx="1632"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just"/>
                  <a:r>
                    <a:rPr lang="en-US" altLang="zh-CN" sz="2175" dirty="0">
                      <a:latin typeface="Times New Roman" panose="02020603050405020304" pitchFamily="18" charset="0"/>
                      <a:ea typeface="宋体" panose="02010600030101010101" pitchFamily="2" charset="-122"/>
                    </a:rPr>
                    <a:t>fun</a:t>
                  </a:r>
                  <a:r>
                    <a:rPr lang="en-US" altLang="zh-CN" sz="1815" dirty="0">
                      <a:latin typeface="Times New Roman" panose="02020603050405020304" pitchFamily="18" charset="0"/>
                      <a:ea typeface="宋体" panose="02010600030101010101" pitchFamily="2" charset="-122"/>
                    </a:rPr>
                    <a:t>(2)=2</a:t>
                  </a:r>
                </a:p>
              </p:txBody>
            </p:sp>
            <p:sp>
              <p:nvSpPr>
                <p:cNvPr id="47150" name="Text Box 36"/>
                <p:cNvSpPr txBox="1">
                  <a:spLocks noChangeArrowheads="1"/>
                </p:cNvSpPr>
                <p:nvPr/>
              </p:nvSpPr>
              <p:spPr bwMode="auto">
                <a:xfrm>
                  <a:off x="3172" y="2520"/>
                  <a:ext cx="1460"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just"/>
                  <a:r>
                    <a:rPr lang="en-US" altLang="zh-CN" sz="1815" dirty="0">
                      <a:latin typeface="Times New Roman" panose="02020603050405020304" pitchFamily="18" charset="0"/>
                      <a:ea typeface="宋体" panose="02010600030101010101" pitchFamily="2" charset="-122"/>
                    </a:rPr>
                    <a:t>fun(3)=6</a:t>
                  </a:r>
                </a:p>
              </p:txBody>
            </p:sp>
            <p:sp>
              <p:nvSpPr>
                <p:cNvPr id="47148" name="Text Box 39"/>
                <p:cNvSpPr txBox="1">
                  <a:spLocks noChangeArrowheads="1"/>
                </p:cNvSpPr>
                <p:nvPr/>
              </p:nvSpPr>
              <p:spPr bwMode="auto">
                <a:xfrm>
                  <a:off x="1820" y="1884"/>
                  <a:ext cx="155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just"/>
                  <a:r>
                    <a:rPr lang="en-US" altLang="zh-CN" sz="2175" dirty="0">
                      <a:latin typeface="Times New Roman" panose="02020603050405020304" pitchFamily="18" charset="0"/>
                      <a:ea typeface="宋体" panose="02010600030101010101" pitchFamily="2" charset="-122"/>
                    </a:rPr>
                    <a:t>fun</a:t>
                  </a:r>
                  <a:r>
                    <a:rPr lang="en-US" altLang="zh-CN" sz="1815" dirty="0">
                      <a:latin typeface="Times New Roman" panose="02020603050405020304" pitchFamily="18" charset="0"/>
                      <a:ea typeface="宋体" panose="02010600030101010101" pitchFamily="2" charset="-122"/>
                    </a:rPr>
                    <a:t>(4)=24</a:t>
                  </a:r>
                </a:p>
              </p:txBody>
            </p:sp>
            <p:sp>
              <p:nvSpPr>
                <p:cNvPr id="47146" name="Text Box 42"/>
                <p:cNvSpPr txBox="1">
                  <a:spLocks noChangeArrowheads="1"/>
                </p:cNvSpPr>
                <p:nvPr/>
              </p:nvSpPr>
              <p:spPr bwMode="auto">
                <a:xfrm>
                  <a:off x="-135" y="1248"/>
                  <a:ext cx="1816" cy="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r>
                    <a:rPr lang="zh-CN" altLang="en-US" sz="1815" dirty="0">
                      <a:latin typeface="Times New Roman" panose="02020603050405020304" pitchFamily="18" charset="0"/>
                      <a:ea typeface="宋体" panose="02010600030101010101" pitchFamily="2" charset="-122"/>
                    </a:rPr>
                    <a:t>输出</a:t>
                  </a:r>
                  <a:r>
                    <a:rPr lang="en-US" altLang="zh-CN" sz="1815" dirty="0">
                      <a:latin typeface="Times New Roman" panose="02020603050405020304" pitchFamily="18" charset="0"/>
                      <a:ea typeface="宋体" panose="02010600030101010101" pitchFamily="2" charset="-122"/>
                    </a:rPr>
                    <a:t>4</a:t>
                  </a:r>
                  <a:r>
                    <a:rPr lang="zh-CN" altLang="en-US" sz="1815" dirty="0">
                      <a:latin typeface="Times New Roman" panose="02020603050405020304" pitchFamily="18" charset="0"/>
                      <a:ea typeface="宋体" panose="02010600030101010101" pitchFamily="2" charset="-122"/>
                    </a:rPr>
                    <a:t>！</a:t>
                  </a:r>
                  <a:r>
                    <a:rPr lang="en-US" altLang="zh-CN" sz="1815" dirty="0">
                      <a:latin typeface="Times New Roman" panose="02020603050405020304" pitchFamily="18" charset="0"/>
                      <a:ea typeface="宋体" panose="02010600030101010101" pitchFamily="2" charset="-122"/>
                    </a:rPr>
                    <a:t>= 24</a:t>
                  </a:r>
                </a:p>
              </p:txBody>
            </p:sp>
            <p:grpSp>
              <p:nvGrpSpPr>
                <p:cNvPr id="47131" name="Group 44"/>
                <p:cNvGrpSpPr/>
                <p:nvPr/>
              </p:nvGrpSpPr>
              <p:grpSpPr bwMode="auto">
                <a:xfrm>
                  <a:off x="6391" y="4587"/>
                  <a:ext cx="1133" cy="1749"/>
                  <a:chOff x="0" y="0"/>
                  <a:chExt cx="1133" cy="1749"/>
                </a:xfrm>
              </p:grpSpPr>
              <p:sp>
                <p:nvSpPr>
                  <p:cNvPr id="47144" name="Freeform 45"/>
                  <p:cNvSpPr/>
                  <p:nvPr/>
                </p:nvSpPr>
                <p:spPr bwMode="auto">
                  <a:xfrm>
                    <a:off x="0" y="318"/>
                    <a:ext cx="1133" cy="1431"/>
                  </a:xfrm>
                  <a:custGeom>
                    <a:avLst/>
                    <a:gdLst>
                      <a:gd name="T0" fmla="*/ 1133 w 1133"/>
                      <a:gd name="T1" fmla="*/ 954 h 1431"/>
                      <a:gd name="T2" fmla="*/ 181 w 1133"/>
                      <a:gd name="T3" fmla="*/ 1272 h 1431"/>
                      <a:gd name="T4" fmla="*/ 45 w 1133"/>
                      <a:gd name="T5" fmla="*/ 0 h 1431"/>
                      <a:gd name="T6" fmla="*/ 0 60000 65536"/>
                      <a:gd name="T7" fmla="*/ 0 60000 65536"/>
                      <a:gd name="T8" fmla="*/ 0 60000 65536"/>
                      <a:gd name="T9" fmla="*/ 0 w 1133"/>
                      <a:gd name="T10" fmla="*/ 0 h 1431"/>
                      <a:gd name="T11" fmla="*/ 1133 w 1133"/>
                      <a:gd name="T12" fmla="*/ 1431 h 1431"/>
                    </a:gdLst>
                    <a:ahLst/>
                    <a:cxnLst>
                      <a:cxn ang="T6">
                        <a:pos x="T0" y="T1"/>
                      </a:cxn>
                      <a:cxn ang="T7">
                        <a:pos x="T2" y="T3"/>
                      </a:cxn>
                      <a:cxn ang="T8">
                        <a:pos x="T4" y="T5"/>
                      </a:cxn>
                    </a:cxnLst>
                    <a:rect l="T9" t="T10" r="T11" b="T12"/>
                    <a:pathLst>
                      <a:path w="1133" h="1431">
                        <a:moveTo>
                          <a:pt x="1133" y="954"/>
                        </a:moveTo>
                        <a:cubicBezTo>
                          <a:pt x="747" y="1192"/>
                          <a:pt x="362" y="1431"/>
                          <a:pt x="181" y="1272"/>
                        </a:cubicBezTo>
                        <a:cubicBezTo>
                          <a:pt x="0" y="1113"/>
                          <a:pt x="68" y="212"/>
                          <a:pt x="45" y="0"/>
                        </a:cubicBezTo>
                      </a:path>
                    </a:pathLst>
                  </a:cu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45" name="Line 46"/>
                  <p:cNvSpPr>
                    <a:spLocks noChangeShapeType="1"/>
                  </p:cNvSpPr>
                  <p:nvPr/>
                </p:nvSpPr>
                <p:spPr bwMode="auto">
                  <a:xfrm flipV="1">
                    <a:off x="45" y="0"/>
                    <a:ext cx="0" cy="31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32" name="Group 47"/>
                <p:cNvGrpSpPr/>
                <p:nvPr/>
              </p:nvGrpSpPr>
              <p:grpSpPr bwMode="auto">
                <a:xfrm>
                  <a:off x="4940" y="3792"/>
                  <a:ext cx="1224" cy="1113"/>
                  <a:chOff x="0" y="0"/>
                  <a:chExt cx="1133" cy="1749"/>
                </a:xfrm>
              </p:grpSpPr>
              <p:sp>
                <p:nvSpPr>
                  <p:cNvPr id="47142" name="Freeform 48"/>
                  <p:cNvSpPr/>
                  <p:nvPr/>
                </p:nvSpPr>
                <p:spPr bwMode="auto">
                  <a:xfrm>
                    <a:off x="0" y="318"/>
                    <a:ext cx="1133" cy="1431"/>
                  </a:xfrm>
                  <a:custGeom>
                    <a:avLst/>
                    <a:gdLst>
                      <a:gd name="T0" fmla="*/ 1133 w 1133"/>
                      <a:gd name="T1" fmla="*/ 954 h 1431"/>
                      <a:gd name="T2" fmla="*/ 181 w 1133"/>
                      <a:gd name="T3" fmla="*/ 1272 h 1431"/>
                      <a:gd name="T4" fmla="*/ 45 w 1133"/>
                      <a:gd name="T5" fmla="*/ 0 h 1431"/>
                      <a:gd name="T6" fmla="*/ 0 60000 65536"/>
                      <a:gd name="T7" fmla="*/ 0 60000 65536"/>
                      <a:gd name="T8" fmla="*/ 0 60000 65536"/>
                      <a:gd name="T9" fmla="*/ 0 w 1133"/>
                      <a:gd name="T10" fmla="*/ 0 h 1431"/>
                      <a:gd name="T11" fmla="*/ 1133 w 1133"/>
                      <a:gd name="T12" fmla="*/ 1431 h 1431"/>
                    </a:gdLst>
                    <a:ahLst/>
                    <a:cxnLst>
                      <a:cxn ang="T6">
                        <a:pos x="T0" y="T1"/>
                      </a:cxn>
                      <a:cxn ang="T7">
                        <a:pos x="T2" y="T3"/>
                      </a:cxn>
                      <a:cxn ang="T8">
                        <a:pos x="T4" y="T5"/>
                      </a:cxn>
                    </a:cxnLst>
                    <a:rect l="T9" t="T10" r="T11" b="T12"/>
                    <a:pathLst>
                      <a:path w="1133" h="1431">
                        <a:moveTo>
                          <a:pt x="1133" y="954"/>
                        </a:moveTo>
                        <a:cubicBezTo>
                          <a:pt x="747" y="1192"/>
                          <a:pt x="362" y="1431"/>
                          <a:pt x="181" y="1272"/>
                        </a:cubicBezTo>
                        <a:cubicBezTo>
                          <a:pt x="0" y="1113"/>
                          <a:pt x="68" y="212"/>
                          <a:pt x="45" y="0"/>
                        </a:cubicBezTo>
                      </a:path>
                    </a:pathLst>
                  </a:cu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43" name="Line 49"/>
                  <p:cNvSpPr>
                    <a:spLocks noChangeShapeType="1"/>
                  </p:cNvSpPr>
                  <p:nvPr/>
                </p:nvSpPr>
                <p:spPr bwMode="auto">
                  <a:xfrm flipV="1">
                    <a:off x="45" y="0"/>
                    <a:ext cx="0" cy="31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33" name="Group 50"/>
                <p:cNvGrpSpPr/>
                <p:nvPr/>
              </p:nvGrpSpPr>
              <p:grpSpPr bwMode="auto">
                <a:xfrm>
                  <a:off x="3512" y="2997"/>
                  <a:ext cx="1224" cy="1113"/>
                  <a:chOff x="0" y="0"/>
                  <a:chExt cx="1133" cy="1749"/>
                </a:xfrm>
              </p:grpSpPr>
              <p:sp>
                <p:nvSpPr>
                  <p:cNvPr id="47140" name="Freeform 51"/>
                  <p:cNvSpPr/>
                  <p:nvPr/>
                </p:nvSpPr>
                <p:spPr bwMode="auto">
                  <a:xfrm>
                    <a:off x="0" y="318"/>
                    <a:ext cx="1133" cy="1431"/>
                  </a:xfrm>
                  <a:custGeom>
                    <a:avLst/>
                    <a:gdLst>
                      <a:gd name="T0" fmla="*/ 1133 w 1133"/>
                      <a:gd name="T1" fmla="*/ 954 h 1431"/>
                      <a:gd name="T2" fmla="*/ 181 w 1133"/>
                      <a:gd name="T3" fmla="*/ 1272 h 1431"/>
                      <a:gd name="T4" fmla="*/ 45 w 1133"/>
                      <a:gd name="T5" fmla="*/ 0 h 1431"/>
                      <a:gd name="T6" fmla="*/ 0 60000 65536"/>
                      <a:gd name="T7" fmla="*/ 0 60000 65536"/>
                      <a:gd name="T8" fmla="*/ 0 60000 65536"/>
                      <a:gd name="T9" fmla="*/ 0 w 1133"/>
                      <a:gd name="T10" fmla="*/ 0 h 1431"/>
                      <a:gd name="T11" fmla="*/ 1133 w 1133"/>
                      <a:gd name="T12" fmla="*/ 1431 h 1431"/>
                    </a:gdLst>
                    <a:ahLst/>
                    <a:cxnLst>
                      <a:cxn ang="T6">
                        <a:pos x="T0" y="T1"/>
                      </a:cxn>
                      <a:cxn ang="T7">
                        <a:pos x="T2" y="T3"/>
                      </a:cxn>
                      <a:cxn ang="T8">
                        <a:pos x="T4" y="T5"/>
                      </a:cxn>
                    </a:cxnLst>
                    <a:rect l="T9" t="T10" r="T11" b="T12"/>
                    <a:pathLst>
                      <a:path w="1133" h="1431">
                        <a:moveTo>
                          <a:pt x="1133" y="954"/>
                        </a:moveTo>
                        <a:cubicBezTo>
                          <a:pt x="747" y="1192"/>
                          <a:pt x="362" y="1431"/>
                          <a:pt x="181" y="1272"/>
                        </a:cubicBezTo>
                        <a:cubicBezTo>
                          <a:pt x="0" y="1113"/>
                          <a:pt x="68" y="212"/>
                          <a:pt x="45" y="0"/>
                        </a:cubicBezTo>
                      </a:path>
                    </a:pathLst>
                  </a:cu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41" name="Line 52"/>
                  <p:cNvSpPr>
                    <a:spLocks noChangeShapeType="1"/>
                  </p:cNvSpPr>
                  <p:nvPr/>
                </p:nvSpPr>
                <p:spPr bwMode="auto">
                  <a:xfrm flipV="1">
                    <a:off x="45" y="0"/>
                    <a:ext cx="0" cy="31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34" name="Group 53"/>
                <p:cNvGrpSpPr/>
                <p:nvPr/>
              </p:nvGrpSpPr>
              <p:grpSpPr bwMode="auto">
                <a:xfrm>
                  <a:off x="2152" y="2361"/>
                  <a:ext cx="1224" cy="954"/>
                  <a:chOff x="0" y="0"/>
                  <a:chExt cx="1133" cy="1749"/>
                </a:xfrm>
              </p:grpSpPr>
              <p:sp>
                <p:nvSpPr>
                  <p:cNvPr id="47138" name="Freeform 54"/>
                  <p:cNvSpPr/>
                  <p:nvPr/>
                </p:nvSpPr>
                <p:spPr bwMode="auto">
                  <a:xfrm>
                    <a:off x="0" y="318"/>
                    <a:ext cx="1133" cy="1431"/>
                  </a:xfrm>
                  <a:custGeom>
                    <a:avLst/>
                    <a:gdLst>
                      <a:gd name="T0" fmla="*/ 1133 w 1133"/>
                      <a:gd name="T1" fmla="*/ 954 h 1431"/>
                      <a:gd name="T2" fmla="*/ 181 w 1133"/>
                      <a:gd name="T3" fmla="*/ 1272 h 1431"/>
                      <a:gd name="T4" fmla="*/ 45 w 1133"/>
                      <a:gd name="T5" fmla="*/ 0 h 1431"/>
                      <a:gd name="T6" fmla="*/ 0 60000 65536"/>
                      <a:gd name="T7" fmla="*/ 0 60000 65536"/>
                      <a:gd name="T8" fmla="*/ 0 60000 65536"/>
                      <a:gd name="T9" fmla="*/ 0 w 1133"/>
                      <a:gd name="T10" fmla="*/ 0 h 1431"/>
                      <a:gd name="T11" fmla="*/ 1133 w 1133"/>
                      <a:gd name="T12" fmla="*/ 1431 h 1431"/>
                    </a:gdLst>
                    <a:ahLst/>
                    <a:cxnLst>
                      <a:cxn ang="T6">
                        <a:pos x="T0" y="T1"/>
                      </a:cxn>
                      <a:cxn ang="T7">
                        <a:pos x="T2" y="T3"/>
                      </a:cxn>
                      <a:cxn ang="T8">
                        <a:pos x="T4" y="T5"/>
                      </a:cxn>
                    </a:cxnLst>
                    <a:rect l="T9" t="T10" r="T11" b="T12"/>
                    <a:pathLst>
                      <a:path w="1133" h="1431">
                        <a:moveTo>
                          <a:pt x="1133" y="954"/>
                        </a:moveTo>
                        <a:cubicBezTo>
                          <a:pt x="747" y="1192"/>
                          <a:pt x="362" y="1431"/>
                          <a:pt x="181" y="1272"/>
                        </a:cubicBezTo>
                        <a:cubicBezTo>
                          <a:pt x="0" y="1113"/>
                          <a:pt x="68" y="212"/>
                          <a:pt x="45" y="0"/>
                        </a:cubicBezTo>
                      </a:path>
                    </a:pathLst>
                  </a:cu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39" name="Line 55"/>
                  <p:cNvSpPr>
                    <a:spLocks noChangeShapeType="1"/>
                  </p:cNvSpPr>
                  <p:nvPr/>
                </p:nvSpPr>
                <p:spPr bwMode="auto">
                  <a:xfrm flipV="1">
                    <a:off x="45" y="0"/>
                    <a:ext cx="0" cy="31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35" name="Group 56"/>
                <p:cNvGrpSpPr/>
                <p:nvPr/>
              </p:nvGrpSpPr>
              <p:grpSpPr bwMode="auto">
                <a:xfrm>
                  <a:off x="724" y="1725"/>
                  <a:ext cx="1224" cy="954"/>
                  <a:chOff x="0" y="0"/>
                  <a:chExt cx="1133" cy="1749"/>
                </a:xfrm>
              </p:grpSpPr>
              <p:sp>
                <p:nvSpPr>
                  <p:cNvPr id="47136" name="Freeform 57"/>
                  <p:cNvSpPr/>
                  <p:nvPr/>
                </p:nvSpPr>
                <p:spPr bwMode="auto">
                  <a:xfrm>
                    <a:off x="0" y="318"/>
                    <a:ext cx="1133" cy="1431"/>
                  </a:xfrm>
                  <a:custGeom>
                    <a:avLst/>
                    <a:gdLst>
                      <a:gd name="T0" fmla="*/ 1133 w 1133"/>
                      <a:gd name="T1" fmla="*/ 954 h 1431"/>
                      <a:gd name="T2" fmla="*/ 181 w 1133"/>
                      <a:gd name="T3" fmla="*/ 1272 h 1431"/>
                      <a:gd name="T4" fmla="*/ 45 w 1133"/>
                      <a:gd name="T5" fmla="*/ 0 h 1431"/>
                      <a:gd name="T6" fmla="*/ 0 60000 65536"/>
                      <a:gd name="T7" fmla="*/ 0 60000 65536"/>
                      <a:gd name="T8" fmla="*/ 0 60000 65536"/>
                      <a:gd name="T9" fmla="*/ 0 w 1133"/>
                      <a:gd name="T10" fmla="*/ 0 h 1431"/>
                      <a:gd name="T11" fmla="*/ 1133 w 1133"/>
                      <a:gd name="T12" fmla="*/ 1431 h 1431"/>
                    </a:gdLst>
                    <a:ahLst/>
                    <a:cxnLst>
                      <a:cxn ang="T6">
                        <a:pos x="T0" y="T1"/>
                      </a:cxn>
                      <a:cxn ang="T7">
                        <a:pos x="T2" y="T3"/>
                      </a:cxn>
                      <a:cxn ang="T8">
                        <a:pos x="T4" y="T5"/>
                      </a:cxn>
                    </a:cxnLst>
                    <a:rect l="T9" t="T10" r="T11" b="T12"/>
                    <a:pathLst>
                      <a:path w="1133" h="1431">
                        <a:moveTo>
                          <a:pt x="1133" y="954"/>
                        </a:moveTo>
                        <a:cubicBezTo>
                          <a:pt x="747" y="1192"/>
                          <a:pt x="362" y="1431"/>
                          <a:pt x="181" y="1272"/>
                        </a:cubicBezTo>
                        <a:cubicBezTo>
                          <a:pt x="0" y="1113"/>
                          <a:pt x="68" y="212"/>
                          <a:pt x="45" y="0"/>
                        </a:cubicBezTo>
                      </a:path>
                    </a:pathLst>
                  </a:custGeom>
                  <a:noFill/>
                  <a:ln w="19050" cmpd="sng">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37" name="Line 58"/>
                  <p:cNvSpPr>
                    <a:spLocks noChangeShapeType="1"/>
                  </p:cNvSpPr>
                  <p:nvPr/>
                </p:nvSpPr>
                <p:spPr bwMode="auto">
                  <a:xfrm flipV="1">
                    <a:off x="45" y="0"/>
                    <a:ext cx="0" cy="31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7114" name="Text Box 59"/>
              <p:cNvSpPr txBox="1">
                <a:spLocks noChangeArrowheads="1"/>
              </p:cNvSpPr>
              <p:nvPr/>
            </p:nvSpPr>
            <p:spPr bwMode="auto">
              <a:xfrm>
                <a:off x="2628" y="5700"/>
                <a:ext cx="2856"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just"/>
                <a:endParaRPr lang="zh-CN" altLang="en-US" sz="905">
                  <a:latin typeface="Times New Roman" panose="02020603050405020304" pitchFamily="18" charset="0"/>
                  <a:ea typeface="宋体" panose="02010600030101010101" pitchFamily="2" charset="-122"/>
                </a:endParaRPr>
              </a:p>
            </p:txBody>
          </p:sp>
        </p:grpSp>
      </p:grpSp>
      <p:sp>
        <p:nvSpPr>
          <p:cNvPr id="47107" name="Rectangle 60"/>
          <p:cNvSpPr>
            <a:spLocks noChangeArrowheads="1"/>
          </p:cNvSpPr>
          <p:nvPr/>
        </p:nvSpPr>
        <p:spPr bwMode="auto">
          <a:xfrm>
            <a:off x="1188001" y="5257800"/>
            <a:ext cx="9144000" cy="3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hangingPunct="1"/>
            <a:r>
              <a:rPr lang="zh-CN" altLang="en-US" sz="1815">
                <a:latin typeface="Times New Roman" panose="02020603050405020304" pitchFamily="18" charset="0"/>
                <a:ea typeface="宋体" panose="02010600030101010101" pitchFamily="2" charset="-122"/>
              </a:rPr>
              <a:t>递归调用过程示意图 </a:t>
            </a:r>
          </a:p>
        </p:txBody>
      </p:sp>
      <p:sp>
        <p:nvSpPr>
          <p:cNvPr id="47108" name="Text Box 61"/>
          <p:cNvSpPr txBox="1">
            <a:spLocks noChangeArrowheads="1"/>
          </p:cNvSpPr>
          <p:nvPr/>
        </p:nvSpPr>
        <p:spPr bwMode="auto">
          <a:xfrm>
            <a:off x="4572001" y="1731241"/>
            <a:ext cx="1729440"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hangingPunct="1">
              <a:spcBef>
                <a:spcPct val="50000"/>
              </a:spcBef>
            </a:pPr>
            <a:r>
              <a:rPr lang="zh-CN" altLang="en-US" sz="2175">
                <a:solidFill>
                  <a:srgbClr val="0000CC"/>
                </a:solidFill>
                <a:latin typeface="Times New Roman" panose="02020603050405020304" pitchFamily="18" charset="0"/>
                <a:ea typeface="宋体" panose="02010600030101010101" pitchFamily="2" charset="-122"/>
              </a:rPr>
              <a:t>递推</a:t>
            </a:r>
          </a:p>
        </p:txBody>
      </p:sp>
      <p:sp>
        <p:nvSpPr>
          <p:cNvPr id="47109" name="Text Box 62"/>
          <p:cNvSpPr txBox="1">
            <a:spLocks noChangeArrowheads="1"/>
          </p:cNvSpPr>
          <p:nvPr/>
        </p:nvSpPr>
        <p:spPr bwMode="auto">
          <a:xfrm>
            <a:off x="2125440" y="3689641"/>
            <a:ext cx="1728000"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hangingPunct="1">
              <a:spcBef>
                <a:spcPct val="50000"/>
              </a:spcBef>
            </a:pPr>
            <a:r>
              <a:rPr lang="zh-CN" altLang="en-US" sz="2175">
                <a:solidFill>
                  <a:srgbClr val="CC0000"/>
                </a:solidFill>
                <a:latin typeface="Times New Roman" panose="02020603050405020304" pitchFamily="18" charset="0"/>
                <a:ea typeface="宋体" panose="02010600030101010101" pitchFamily="2" charset="-122"/>
              </a:rPr>
              <a:t>回归</a:t>
            </a:r>
          </a:p>
        </p:txBody>
      </p:sp>
      <p:sp>
        <p:nvSpPr>
          <p:cNvPr id="47167" name="Rectangle 63"/>
          <p:cNvSpPr>
            <a:spLocks noChangeArrowheads="1"/>
          </p:cNvSpPr>
          <p:nvPr/>
        </p:nvSpPr>
        <p:spPr bwMode="auto">
          <a:xfrm>
            <a:off x="3004377" y="95545"/>
            <a:ext cx="368496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4400" i="0" dirty="0">
                <a:solidFill>
                  <a:schemeClr val="tx2"/>
                </a:solidFill>
                <a:latin typeface="Tahoma" panose="020B0604030504040204" pitchFamily="34" charset="0"/>
                <a:ea typeface="隶书" panose="02010509060101010101" pitchFamily="49" charset="-122"/>
              </a:rPr>
              <a:t>例 求</a:t>
            </a:r>
            <a:r>
              <a:rPr lang="en-US" altLang="zh-CN" sz="4400" i="0" dirty="0">
                <a:solidFill>
                  <a:schemeClr val="tx2"/>
                </a:solidFill>
                <a:latin typeface="Tahoma" panose="020B0604030504040204" pitchFamily="34" charset="0"/>
                <a:ea typeface="隶书" panose="02010509060101010101" pitchFamily="49" charset="-122"/>
              </a:rPr>
              <a:t>4</a:t>
            </a:r>
            <a:r>
              <a:rPr lang="zh-CN" altLang="en-US" sz="4400" i="0" dirty="0">
                <a:solidFill>
                  <a:schemeClr val="tx2"/>
                </a:solidFill>
                <a:latin typeface="Tahoma" panose="020B0604030504040204" pitchFamily="34" charset="0"/>
                <a:ea typeface="隶书" panose="02010509060101010101" pitchFamily="49" charset="-122"/>
              </a:rPr>
              <a:t>的阶乘</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8970" y="2378397"/>
            <a:ext cx="7467600" cy="4865272"/>
          </a:xfrm>
        </p:spPr>
        <p:txBody>
          <a:bodyPr>
            <a:normAutofit/>
          </a:bodyPr>
          <a:lstStyle/>
          <a:p>
            <a:r>
              <a:rPr lang="zh-CN" altLang="en-US" dirty="0">
                <a:latin typeface="+mj-ea"/>
                <a:ea typeface="+mj-ea"/>
              </a:rPr>
              <a:t>递归公式</a:t>
            </a:r>
            <a:endParaRPr lang="en-US" altLang="zh-CN" dirty="0">
              <a:latin typeface="+mj-ea"/>
              <a:ea typeface="+mj-ea"/>
            </a:endParaRPr>
          </a:p>
          <a:p>
            <a:pPr marL="0" indent="0">
              <a:buNone/>
            </a:pPr>
            <a:r>
              <a:rPr lang="en-US" altLang="zh-CN" dirty="0"/>
              <a:t>     fib(n) = fib(n-1) + fib(n-2)    n&gt;=2   </a:t>
            </a:r>
          </a:p>
          <a:p>
            <a:pPr marL="0" indent="0">
              <a:buNone/>
            </a:pPr>
            <a:r>
              <a:rPr lang="en-US" altLang="zh-CN" dirty="0"/>
              <a:t>          </a:t>
            </a:r>
          </a:p>
          <a:p>
            <a:pPr>
              <a:buFont typeface="Wingdings" panose="05000000000000000000" pitchFamily="2" charset="2"/>
              <a:buChar char="p"/>
            </a:pPr>
            <a:r>
              <a:rPr lang="zh-CN" altLang="en-US" dirty="0">
                <a:latin typeface="+mj-ea"/>
                <a:ea typeface="+mj-ea"/>
              </a:rPr>
              <a:t>终止条件</a:t>
            </a:r>
            <a:endParaRPr lang="en-US" altLang="zh-CN" dirty="0">
              <a:latin typeface="+mj-ea"/>
              <a:ea typeface="+mj-ea"/>
            </a:endParaRPr>
          </a:p>
          <a:p>
            <a:pPr marL="0" indent="0">
              <a:buNone/>
            </a:pPr>
            <a:r>
              <a:rPr lang="en-US" altLang="zh-CN" sz="2400" dirty="0"/>
              <a:t>      </a:t>
            </a:r>
            <a:r>
              <a:rPr lang="en-US" altLang="zh-CN" dirty="0"/>
              <a:t>fib(0)= 1                   n=0              </a:t>
            </a:r>
          </a:p>
          <a:p>
            <a:pPr marL="0" indent="0">
              <a:buNone/>
            </a:pPr>
            <a:r>
              <a:rPr lang="en-US" altLang="zh-CN" dirty="0"/>
              <a:t>     fib(1)= 1                   n=1             </a:t>
            </a:r>
          </a:p>
          <a:p>
            <a:endParaRPr lang="zh-CN" altLang="en-US" dirty="0">
              <a:solidFill>
                <a:srgbClr val="FF0000"/>
              </a:solidFill>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65</a:t>
            </a:fld>
            <a:endParaRPr lang="en-US" altLang="zh-CN"/>
          </a:p>
        </p:txBody>
      </p:sp>
      <p:sp>
        <p:nvSpPr>
          <p:cNvPr id="6" name="标题 1"/>
          <p:cNvSpPr txBox="1"/>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en-US" sz="4400" i="0" dirty="0">
                <a:latin typeface="Tahoma" panose="020B0604030504040204" pitchFamily="34" charset="0"/>
                <a:ea typeface="隶书" panose="02010509060101010101" pitchFamily="49" charset="-122"/>
                <a:cs typeface="+mn-cs"/>
              </a:rPr>
              <a:t>练习</a:t>
            </a:r>
            <a:r>
              <a:rPr lang="en-US" altLang="zh-CN" sz="4400" i="0" dirty="0">
                <a:latin typeface="Tahoma" panose="020B0604030504040204" pitchFamily="34" charset="0"/>
                <a:ea typeface="隶书" panose="02010509060101010101" pitchFamily="49" charset="-122"/>
                <a:cs typeface="+mn-cs"/>
              </a:rPr>
              <a:t>4</a:t>
            </a:r>
            <a:endParaRPr lang="zh-CN" altLang="en-US" sz="4400" i="0" dirty="0">
              <a:latin typeface="Tahoma" panose="020B0604030504040204" pitchFamily="34" charset="0"/>
              <a:ea typeface="隶书" panose="02010509060101010101" pitchFamily="49" charset="-122"/>
              <a:cs typeface="+mn-cs"/>
            </a:endParaRPr>
          </a:p>
        </p:txBody>
      </p:sp>
      <p:sp>
        <p:nvSpPr>
          <p:cNvPr id="8" name="文本框 7"/>
          <p:cNvSpPr txBox="1"/>
          <p:nvPr/>
        </p:nvSpPr>
        <p:spPr>
          <a:xfrm>
            <a:off x="548970" y="1356171"/>
            <a:ext cx="8271502" cy="523220"/>
          </a:xfrm>
          <a:prstGeom prst="rect">
            <a:avLst/>
          </a:prstGeom>
          <a:noFill/>
        </p:spPr>
        <p:txBody>
          <a:bodyPr wrap="square" rtlCol="0">
            <a:spAutoFit/>
          </a:bodyPr>
          <a:lstStyle/>
          <a:p>
            <a:r>
              <a:rPr lang="zh-CN" altLang="en-US" sz="2800" i="0" dirty="0"/>
              <a:t>输入</a:t>
            </a:r>
            <a:r>
              <a:rPr lang="en-US" altLang="zh-CN" sz="2800" i="0" dirty="0"/>
              <a:t>n</a:t>
            </a:r>
            <a:r>
              <a:rPr lang="zh-CN" altLang="en-US" sz="2800" i="0" dirty="0"/>
              <a:t>，求</a:t>
            </a:r>
            <a:r>
              <a:rPr lang="zh-CN" altLang="zh-CN" sz="2800" i="0" dirty="0"/>
              <a:t>斐波那契数列</a:t>
            </a:r>
            <a:r>
              <a:rPr lang="zh-CN" altLang="en-US" sz="2800" i="0" dirty="0"/>
              <a:t>第</a:t>
            </a:r>
            <a:r>
              <a:rPr lang="en-US" altLang="zh-CN" sz="2800" i="0" dirty="0"/>
              <a:t>n</a:t>
            </a:r>
            <a:r>
              <a:rPr lang="zh-CN" altLang="en-US" sz="2800" i="0" dirty="0"/>
              <a:t>项，并测试运行时间。</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66</a:t>
            </a:fld>
            <a:endParaRPr lang="en-US" altLang="zh-CN"/>
          </a:p>
        </p:txBody>
      </p:sp>
      <p:sp>
        <p:nvSpPr>
          <p:cNvPr id="8" name="标题 1"/>
          <p:cNvSpPr txBox="1"/>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en-US" sz="4400" i="0" dirty="0">
                <a:latin typeface="Tahoma" panose="020B0604030504040204" pitchFamily="34" charset="0"/>
                <a:ea typeface="隶书" panose="02010509060101010101" pitchFamily="49" charset="-122"/>
                <a:cs typeface="+mn-cs"/>
              </a:rPr>
              <a:t>练习</a:t>
            </a:r>
            <a:r>
              <a:rPr lang="en-US" altLang="zh-CN" sz="4400" i="0" dirty="0">
                <a:latin typeface="Tahoma" panose="020B0604030504040204" pitchFamily="34" charset="0"/>
                <a:ea typeface="隶书" panose="02010509060101010101" pitchFamily="49" charset="-122"/>
                <a:cs typeface="+mn-cs"/>
              </a:rPr>
              <a:t>5</a:t>
            </a:r>
            <a:endParaRPr lang="zh-CN" altLang="en-US" sz="4400" i="0" dirty="0">
              <a:latin typeface="Tahoma" panose="020B0604030504040204" pitchFamily="34" charset="0"/>
              <a:ea typeface="隶书" panose="02010509060101010101" pitchFamily="49" charset="-122"/>
              <a:cs typeface="+mn-cs"/>
            </a:endParaRPr>
          </a:p>
        </p:txBody>
      </p:sp>
      <p:sp>
        <p:nvSpPr>
          <p:cNvPr id="9" name="Rectangle 1"/>
          <p:cNvSpPr>
            <a:spLocks noChangeArrowheads="1"/>
          </p:cNvSpPr>
          <p:nvPr/>
        </p:nvSpPr>
        <p:spPr bwMode="auto">
          <a:xfrm>
            <a:off x="562615" y="1179930"/>
            <a:ext cx="5851282"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a:ln>
                  <a:noFill/>
                </a:ln>
                <a:solidFill>
                  <a:srgbClr val="000080"/>
                </a:solidFill>
                <a:effectLst/>
                <a:latin typeface="Arial Unicode MS" panose="020B0604020202020204" pitchFamily="34" charset="-122"/>
                <a:ea typeface="JetBrains Mono"/>
              </a:rPr>
              <a:t>import </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time</a:t>
            </a:r>
            <a:b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400" b="1" i="0" u="none" strike="noStrike" cap="none" normalizeH="0" baseline="0" dirty="0">
                <a:ln>
                  <a:noFill/>
                </a:ln>
                <a:solidFill>
                  <a:srgbClr val="000080"/>
                </a:solidFill>
                <a:effectLst/>
                <a:latin typeface="Arial Unicode MS" panose="020B0604020202020204" pitchFamily="34" charset="-122"/>
                <a:ea typeface="JetBrains Mono"/>
              </a:rPr>
              <a:t>def </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fib(n):</a:t>
            </a:r>
            <a:b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400" b="1" i="0" u="none" strike="noStrike" cap="none" normalizeH="0" baseline="0" dirty="0">
                <a:ln>
                  <a:noFill/>
                </a:ln>
                <a:solidFill>
                  <a:srgbClr val="000080"/>
                </a:solidFill>
                <a:effectLst/>
                <a:latin typeface="Arial Unicode MS" panose="020B0604020202020204" pitchFamily="34" charset="-122"/>
                <a:ea typeface="JetBrains Mono"/>
              </a:rPr>
              <a:t>if </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n==</a:t>
            </a:r>
            <a:r>
              <a:rPr kumimoji="0" lang="zh-CN" altLang="zh-CN" sz="2400" b="0" i="0" u="none" strike="noStrike" cap="none" normalizeH="0" baseline="0" dirty="0">
                <a:ln>
                  <a:noFill/>
                </a:ln>
                <a:solidFill>
                  <a:srgbClr val="0000FF"/>
                </a:solidFill>
                <a:effectLst/>
                <a:latin typeface="Arial Unicode MS" panose="020B0604020202020204" pitchFamily="34" charset="-122"/>
                <a:ea typeface="JetBrains Mono"/>
              </a:rPr>
              <a:t>0 </a:t>
            </a:r>
            <a:r>
              <a:rPr kumimoji="0" lang="zh-CN" altLang="zh-CN" sz="2400" b="1" i="0" u="none" strike="noStrike" cap="none" normalizeH="0" baseline="0" dirty="0">
                <a:ln>
                  <a:noFill/>
                </a:ln>
                <a:solidFill>
                  <a:srgbClr val="000080"/>
                </a:solidFill>
                <a:effectLst/>
                <a:latin typeface="Arial Unicode MS" panose="020B0604020202020204" pitchFamily="34" charset="-122"/>
                <a:ea typeface="JetBrains Mono"/>
              </a:rPr>
              <a:t>or </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n==</a:t>
            </a:r>
            <a:r>
              <a:rPr kumimoji="0" lang="zh-CN" altLang="zh-CN" sz="24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400" b="1" i="0" u="none" strike="noStrike" cap="none" normalizeH="0" baseline="0" dirty="0">
                <a:ln>
                  <a:noFill/>
                </a:ln>
                <a:solidFill>
                  <a:srgbClr val="000080"/>
                </a:solidFill>
                <a:effectLst/>
                <a:latin typeface="Arial Unicode MS" panose="020B0604020202020204" pitchFamily="34" charset="-122"/>
                <a:ea typeface="JetBrains Mono"/>
              </a:rPr>
              <a:t>return </a:t>
            </a:r>
            <a:r>
              <a:rPr kumimoji="0" lang="zh-CN" altLang="zh-CN" sz="2400" b="0" i="0" u="none" strike="noStrike" cap="none" normalizeH="0" baseline="0" dirty="0">
                <a:ln>
                  <a:noFill/>
                </a:ln>
                <a:solidFill>
                  <a:srgbClr val="0000FF"/>
                </a:solidFill>
                <a:effectLst/>
                <a:latin typeface="Arial Unicode MS" panose="020B0604020202020204" pitchFamily="34" charset="-122"/>
                <a:ea typeface="JetBrains Mono"/>
              </a:rPr>
              <a:t>1</a:t>
            </a:r>
            <a:br>
              <a:rPr kumimoji="0" lang="zh-CN" altLang="zh-CN" sz="2400" b="0" i="0" u="none" strike="noStrike" cap="none" normalizeH="0" baseline="0" dirty="0">
                <a:ln>
                  <a:noFill/>
                </a:ln>
                <a:solidFill>
                  <a:srgbClr val="0000FF"/>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FF"/>
                </a:solidFill>
                <a:effectLst/>
                <a:latin typeface="Arial Unicode MS" panose="020B0604020202020204" pitchFamily="34" charset="-122"/>
                <a:ea typeface="JetBrains Mono"/>
              </a:rPr>
              <a:t>    </a:t>
            </a:r>
            <a:r>
              <a:rPr kumimoji="0" lang="zh-CN" altLang="zh-CN" sz="2400" b="1" i="0" u="none" strike="noStrike" cap="none" normalizeH="0" baseline="0" dirty="0">
                <a:ln>
                  <a:noFill/>
                </a:ln>
                <a:solidFill>
                  <a:srgbClr val="000080"/>
                </a:solidFill>
                <a:effectLst/>
                <a:latin typeface="Arial Unicode MS" panose="020B0604020202020204" pitchFamily="34" charset="-122"/>
                <a:ea typeface="JetBrains Mono"/>
              </a:rPr>
              <a:t>else</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400" b="1" i="0" u="none" strike="noStrike" cap="none" normalizeH="0" baseline="0" dirty="0">
                <a:ln>
                  <a:noFill/>
                </a:ln>
                <a:solidFill>
                  <a:srgbClr val="000080"/>
                </a:solidFill>
                <a:effectLst/>
                <a:latin typeface="Arial Unicode MS" panose="020B0604020202020204" pitchFamily="34" charset="-122"/>
                <a:ea typeface="JetBrains Mono"/>
              </a:rPr>
              <a:t>return </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fib(n-</a:t>
            </a:r>
            <a:r>
              <a:rPr kumimoji="0" lang="zh-CN" altLang="zh-CN" sz="24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 + fib(n-</a:t>
            </a:r>
            <a:r>
              <a:rPr kumimoji="0" lang="zh-CN" altLang="zh-CN" sz="24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400" b="1" i="0" u="none" strike="noStrike" cap="none" normalizeH="0" baseline="0" dirty="0">
                <a:ln>
                  <a:noFill/>
                </a:ln>
                <a:solidFill>
                  <a:srgbClr val="000080"/>
                </a:solidFill>
                <a:effectLst/>
                <a:latin typeface="Arial Unicode MS" panose="020B0604020202020204" pitchFamily="34" charset="-122"/>
                <a:ea typeface="JetBrains Mono"/>
              </a:rPr>
              <a:t>while True</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    start = time.time()</a:t>
            </a:r>
            <a:b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    n =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400" b="1" i="0" u="none" strike="noStrike" cap="none" normalizeH="0" baseline="0" dirty="0">
                <a:ln>
                  <a:noFill/>
                </a:ln>
                <a:solidFill>
                  <a:srgbClr val="000080"/>
                </a:solidFill>
                <a:effectLst/>
                <a:latin typeface="Arial Unicode MS" panose="020B0604020202020204" pitchFamily="34" charset="-122"/>
                <a:ea typeface="JetBrains Mono"/>
              </a:rPr>
              <a:t>if </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n == </a:t>
            </a:r>
            <a:r>
              <a:rPr kumimoji="0" lang="zh-CN" altLang="zh-CN" sz="2400" b="0" i="0" u="none" strike="noStrike" cap="none" normalizeH="0" baseline="0" dirty="0">
                <a:ln>
                  <a:noFill/>
                </a:ln>
                <a:solidFill>
                  <a:srgbClr val="0000FF"/>
                </a:solidFill>
                <a:effectLst/>
                <a:latin typeface="Arial Unicode MS" panose="020B0604020202020204" pitchFamily="34" charset="-122"/>
                <a:ea typeface="JetBrains Mono"/>
              </a:rPr>
              <a:t>0</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400" b="1" i="0" u="none" strike="noStrike" cap="none" normalizeH="0" baseline="0" dirty="0">
                <a:ln>
                  <a:noFill/>
                </a:ln>
                <a:solidFill>
                  <a:srgbClr val="000080"/>
                </a:solidFill>
                <a:effectLst/>
                <a:latin typeface="Arial Unicode MS" panose="020B0604020202020204" pitchFamily="34" charset="-122"/>
                <a:ea typeface="JetBrains Mono"/>
              </a:rPr>
              <a:t>break</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(fib(n))</a:t>
            </a:r>
            <a:b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    end = time.time()</a:t>
            </a:r>
            <a:b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400" b="1" i="0" u="none" strike="noStrike" cap="none" normalizeH="0" baseline="0" dirty="0">
                <a:ln>
                  <a:noFill/>
                </a:ln>
                <a:solidFill>
                  <a:srgbClr val="008000"/>
                </a:solidFill>
                <a:effectLst/>
                <a:latin typeface="Arial Unicode MS" panose="020B0604020202020204" pitchFamily="34" charset="-122"/>
                <a:ea typeface="JetBrains Mono"/>
              </a:rPr>
              <a:t>"time = %d seconds"</a:t>
            </a:r>
            <a:r>
              <a:rPr kumimoji="0" lang="zh-CN" altLang="zh-CN" sz="2400" b="0" i="0" u="none" strike="noStrike" cap="none" normalizeH="0" baseline="0" dirty="0">
                <a:ln>
                  <a:noFill/>
                </a:ln>
                <a:solidFill>
                  <a:srgbClr val="000000"/>
                </a:solidFill>
                <a:effectLst/>
                <a:latin typeface="Arial Unicode MS" panose="020B0604020202020204" pitchFamily="34" charset="-122"/>
                <a:ea typeface="JetBrains Mono"/>
              </a:rPr>
              <a:t>%(end-start))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pic>
        <p:nvPicPr>
          <p:cNvPr id="12" name="图片 11"/>
          <p:cNvPicPr>
            <a:picLocks noChangeAspect="1"/>
          </p:cNvPicPr>
          <p:nvPr/>
        </p:nvPicPr>
        <p:blipFill>
          <a:blip r:embed="rId2"/>
          <a:stretch>
            <a:fillRect/>
          </a:stretch>
        </p:blipFill>
        <p:spPr>
          <a:xfrm>
            <a:off x="6228184" y="2842625"/>
            <a:ext cx="2524125" cy="2343150"/>
          </a:xfrm>
          <a:prstGeom prst="rect">
            <a:avLst/>
          </a:prstGeom>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493104" y="1878688"/>
            <a:ext cx="8424936" cy="3762890"/>
          </a:xfrm>
          <a:prstGeom prst="rect">
            <a:avLst/>
          </a:prstGeom>
          <a:noFill/>
        </p:spPr>
        <p:txBody>
          <a:bodyPr wrap="square">
            <a:spAutoFit/>
          </a:bodyPr>
          <a:lstStyle/>
          <a:p>
            <a:pPr indent="266700" algn="just">
              <a:lnSpc>
                <a:spcPct val="125000"/>
              </a:lnSpc>
              <a:spcAft>
                <a:spcPts val="1000"/>
              </a:spcAft>
            </a:pPr>
            <a:r>
              <a:rPr lang="en-US" altLang="zh-CN" sz="2800" b="0" i="0" dirty="0">
                <a:effectLst/>
                <a:latin typeface="+mj-ea"/>
                <a:ea typeface="+mj-ea"/>
                <a:cs typeface="宋体" panose="02010600030101010101" pitchFamily="2" charset="-122"/>
              </a:rPr>
              <a:t>p(</a:t>
            </a:r>
            <a:r>
              <a:rPr lang="en-US" altLang="zh-CN" sz="2800" b="0" i="0" dirty="0" err="1">
                <a:effectLst/>
                <a:latin typeface="+mj-ea"/>
                <a:ea typeface="+mj-ea"/>
                <a:cs typeface="宋体" panose="02010600030101010101" pitchFamily="2" charset="-122"/>
              </a:rPr>
              <a:t>x,n</a:t>
            </a:r>
            <a:r>
              <a:rPr lang="en-US" altLang="zh-CN" sz="2800" b="0" i="0" dirty="0">
                <a:effectLst/>
                <a:latin typeface="+mj-ea"/>
                <a:ea typeface="+mj-ea"/>
                <a:cs typeface="宋体" panose="02010600030101010101" pitchFamily="2" charset="-122"/>
              </a:rPr>
              <a:t>)=x-x</a:t>
            </a:r>
            <a:r>
              <a:rPr lang="en-US" altLang="zh-CN" sz="2800" b="0" i="0" baseline="30000" dirty="0">
                <a:effectLst/>
                <a:latin typeface="+mj-ea"/>
                <a:ea typeface="+mj-ea"/>
                <a:cs typeface="宋体" panose="02010600030101010101" pitchFamily="2" charset="-122"/>
              </a:rPr>
              <a:t>2</a:t>
            </a:r>
            <a:r>
              <a:rPr lang="en-US" altLang="zh-CN" sz="2800" b="0" i="0" dirty="0">
                <a:effectLst/>
                <a:latin typeface="+mj-ea"/>
                <a:ea typeface="+mj-ea"/>
                <a:cs typeface="宋体" panose="02010600030101010101" pitchFamily="2" charset="-122"/>
              </a:rPr>
              <a:t>+x</a:t>
            </a:r>
            <a:r>
              <a:rPr lang="en-US" altLang="zh-CN" sz="2800" b="0" i="0" baseline="30000" dirty="0">
                <a:effectLst/>
                <a:latin typeface="+mj-ea"/>
                <a:ea typeface="+mj-ea"/>
                <a:cs typeface="宋体" panose="02010600030101010101" pitchFamily="2" charset="-122"/>
              </a:rPr>
              <a:t>3</a:t>
            </a:r>
            <a:r>
              <a:rPr lang="en-US" altLang="zh-CN" sz="2800" b="0" i="0" dirty="0">
                <a:effectLst/>
                <a:latin typeface="+mj-ea"/>
                <a:ea typeface="+mj-ea"/>
                <a:cs typeface="宋体" panose="02010600030101010101" pitchFamily="2" charset="-122"/>
              </a:rPr>
              <a:t>-x</a:t>
            </a:r>
            <a:r>
              <a:rPr lang="en-US" altLang="zh-CN" sz="2800" b="0" i="0" baseline="30000" dirty="0">
                <a:effectLst/>
                <a:latin typeface="+mj-ea"/>
                <a:ea typeface="+mj-ea"/>
                <a:cs typeface="宋体" panose="02010600030101010101" pitchFamily="2" charset="-122"/>
              </a:rPr>
              <a:t>4</a:t>
            </a:r>
            <a:r>
              <a:rPr lang="en-US" altLang="zh-CN" sz="2800" b="0" i="0" dirty="0">
                <a:effectLst/>
                <a:latin typeface="+mj-ea"/>
                <a:ea typeface="+mj-ea"/>
                <a:cs typeface="宋体" panose="02010600030101010101" pitchFamily="2" charset="-122"/>
              </a:rPr>
              <a:t>+</a:t>
            </a:r>
            <a:r>
              <a:rPr lang="zh-CN" altLang="zh-CN" sz="2800" b="0" i="0" dirty="0">
                <a:effectLst/>
                <a:latin typeface="+mj-ea"/>
                <a:ea typeface="+mj-ea"/>
                <a:cs typeface="宋体" panose="02010600030101010101" pitchFamily="2" charset="-122"/>
              </a:rPr>
              <a:t>…</a:t>
            </a:r>
            <a:r>
              <a:rPr lang="en-US" altLang="zh-CN" sz="2800" b="0" i="0" dirty="0">
                <a:effectLst/>
                <a:latin typeface="+mj-ea"/>
                <a:ea typeface="+mj-ea"/>
                <a:cs typeface="宋体" panose="02010600030101010101" pitchFamily="2" charset="-122"/>
              </a:rPr>
              <a:t>+(-1)</a:t>
            </a:r>
            <a:r>
              <a:rPr lang="en-US" altLang="zh-CN" sz="2800" b="0" i="0" baseline="30000" dirty="0">
                <a:effectLst/>
                <a:latin typeface="+mj-ea"/>
                <a:ea typeface="+mj-ea"/>
                <a:cs typeface="宋体" panose="02010600030101010101" pitchFamily="2" charset="-122"/>
              </a:rPr>
              <a:t>n-1</a:t>
            </a:r>
            <a:r>
              <a:rPr lang="en-US" altLang="zh-CN" sz="2800" b="0" i="0" dirty="0">
                <a:effectLst/>
                <a:latin typeface="+mj-ea"/>
                <a:ea typeface="+mj-ea"/>
                <a:cs typeface="宋体" panose="02010600030101010101" pitchFamily="2" charset="-122"/>
              </a:rPr>
              <a:t>x</a:t>
            </a:r>
            <a:r>
              <a:rPr lang="en-US" altLang="zh-CN" sz="2800" b="0" i="0" baseline="30000" dirty="0">
                <a:effectLst/>
                <a:latin typeface="+mj-ea"/>
                <a:ea typeface="+mj-ea"/>
                <a:cs typeface="宋体" panose="02010600030101010101" pitchFamily="2" charset="-122"/>
              </a:rPr>
              <a:t>n</a:t>
            </a:r>
            <a:r>
              <a:rPr lang="en-US" altLang="zh-CN" sz="2800" b="0" i="0" dirty="0">
                <a:effectLst/>
                <a:latin typeface="+mj-ea"/>
                <a:ea typeface="+mj-ea"/>
                <a:cs typeface="宋体" panose="02010600030101010101" pitchFamily="2" charset="-122"/>
              </a:rPr>
              <a:t>(n&gt;0) </a:t>
            </a:r>
            <a:endParaRPr lang="zh-CN" altLang="zh-CN" sz="2800" b="0" i="0" dirty="0">
              <a:effectLst/>
              <a:latin typeface="+mj-ea"/>
              <a:ea typeface="+mj-ea"/>
              <a:cs typeface="Times New Roman" panose="02020603050405020304" pitchFamily="18" charset="0"/>
            </a:endParaRPr>
          </a:p>
          <a:p>
            <a:pPr indent="266700" algn="just">
              <a:lnSpc>
                <a:spcPct val="125000"/>
              </a:lnSpc>
              <a:spcAft>
                <a:spcPts val="1000"/>
              </a:spcAft>
            </a:pPr>
            <a:r>
              <a:rPr lang="zh-CN" altLang="en-US" sz="2800" b="0" i="0" dirty="0">
                <a:solidFill>
                  <a:srgbClr val="FF0000"/>
                </a:solidFill>
                <a:effectLst/>
                <a:latin typeface="+mj-ea"/>
                <a:ea typeface="+mj-ea"/>
                <a:cs typeface="宋体" panose="02010600030101010101" pitchFamily="2" charset="-122"/>
              </a:rPr>
              <a:t>思路</a:t>
            </a:r>
            <a:r>
              <a:rPr lang="zh-CN" altLang="en-US" sz="2800" b="0" i="0" dirty="0">
                <a:effectLst/>
                <a:latin typeface="+mj-ea"/>
                <a:ea typeface="+mj-ea"/>
                <a:cs typeface="宋体" panose="02010600030101010101" pitchFamily="2" charset="-122"/>
              </a:rPr>
              <a:t>：</a:t>
            </a:r>
            <a:r>
              <a:rPr lang="zh-CN" altLang="zh-CN" sz="2800" b="0" i="0" dirty="0">
                <a:effectLst/>
                <a:latin typeface="+mj-ea"/>
                <a:ea typeface="+mj-ea"/>
                <a:cs typeface="宋体" panose="02010600030101010101" pitchFamily="2" charset="-122"/>
              </a:rPr>
              <a:t>函数的定义不是递归定义形式，对原来的定义进行如下数学变换。</a:t>
            </a:r>
            <a:endParaRPr lang="zh-CN" altLang="zh-CN" sz="2800" b="0" i="0" dirty="0">
              <a:effectLst/>
              <a:latin typeface="+mj-ea"/>
              <a:ea typeface="+mj-ea"/>
              <a:cs typeface="Times New Roman" panose="02020603050405020304" pitchFamily="18" charset="0"/>
            </a:endParaRPr>
          </a:p>
          <a:p>
            <a:pPr indent="266700" algn="just">
              <a:lnSpc>
                <a:spcPct val="125000"/>
              </a:lnSpc>
              <a:spcAft>
                <a:spcPts val="1000"/>
              </a:spcAft>
            </a:pPr>
            <a:r>
              <a:rPr lang="en-US" altLang="zh-CN" sz="2800" b="0" i="0" dirty="0">
                <a:effectLst/>
                <a:latin typeface="+mj-ea"/>
                <a:ea typeface="+mj-ea"/>
                <a:cs typeface="宋体" panose="02010600030101010101" pitchFamily="2" charset="-122"/>
              </a:rPr>
              <a:t>p(</a:t>
            </a:r>
            <a:r>
              <a:rPr lang="en-US" altLang="zh-CN" sz="2800" b="0" i="0" dirty="0" err="1">
                <a:effectLst/>
                <a:latin typeface="+mj-ea"/>
                <a:ea typeface="+mj-ea"/>
                <a:cs typeface="宋体" panose="02010600030101010101" pitchFamily="2" charset="-122"/>
              </a:rPr>
              <a:t>x,n</a:t>
            </a:r>
            <a:r>
              <a:rPr lang="en-US" altLang="zh-CN" sz="2800" b="0" i="0" dirty="0">
                <a:effectLst/>
                <a:latin typeface="+mj-ea"/>
                <a:ea typeface="+mj-ea"/>
                <a:cs typeface="宋体" panose="02010600030101010101" pitchFamily="2" charset="-122"/>
              </a:rPr>
              <a:t>) = x-x</a:t>
            </a:r>
            <a:r>
              <a:rPr lang="en-US" altLang="zh-CN" sz="2800" b="0" i="0" baseline="30000" dirty="0">
                <a:effectLst/>
                <a:latin typeface="+mj-ea"/>
                <a:ea typeface="+mj-ea"/>
                <a:cs typeface="宋体" panose="02010600030101010101" pitchFamily="2" charset="-122"/>
              </a:rPr>
              <a:t>2</a:t>
            </a:r>
            <a:r>
              <a:rPr lang="en-US" altLang="zh-CN" sz="2800" b="0" i="0" dirty="0">
                <a:effectLst/>
                <a:latin typeface="+mj-ea"/>
                <a:ea typeface="+mj-ea"/>
                <a:cs typeface="宋体" panose="02010600030101010101" pitchFamily="2" charset="-122"/>
              </a:rPr>
              <a:t>+x</a:t>
            </a:r>
            <a:r>
              <a:rPr lang="en-US" altLang="zh-CN" sz="2800" b="0" i="0" baseline="30000" dirty="0">
                <a:effectLst/>
                <a:latin typeface="+mj-ea"/>
                <a:ea typeface="+mj-ea"/>
                <a:cs typeface="宋体" panose="02010600030101010101" pitchFamily="2" charset="-122"/>
              </a:rPr>
              <a:t>3</a:t>
            </a:r>
            <a:r>
              <a:rPr lang="en-US" altLang="zh-CN" sz="2800" b="0" i="0" dirty="0">
                <a:effectLst/>
                <a:latin typeface="+mj-ea"/>
                <a:ea typeface="+mj-ea"/>
                <a:cs typeface="宋体" panose="02010600030101010101" pitchFamily="2" charset="-122"/>
              </a:rPr>
              <a:t>-x</a:t>
            </a:r>
            <a:r>
              <a:rPr lang="en-US" altLang="zh-CN" sz="2800" b="0" i="0" baseline="30000" dirty="0">
                <a:effectLst/>
                <a:latin typeface="+mj-ea"/>
                <a:ea typeface="+mj-ea"/>
                <a:cs typeface="宋体" panose="02010600030101010101" pitchFamily="2" charset="-122"/>
              </a:rPr>
              <a:t>4</a:t>
            </a:r>
            <a:r>
              <a:rPr lang="en-US" altLang="zh-CN" sz="2800" b="0" i="0" dirty="0">
                <a:effectLst/>
                <a:latin typeface="+mj-ea"/>
                <a:ea typeface="+mj-ea"/>
                <a:cs typeface="宋体" panose="02010600030101010101" pitchFamily="2" charset="-122"/>
              </a:rPr>
              <a:t>+</a:t>
            </a:r>
            <a:r>
              <a:rPr lang="zh-CN" altLang="zh-CN" sz="2800" b="0" i="0" dirty="0">
                <a:effectLst/>
                <a:latin typeface="+mj-ea"/>
                <a:ea typeface="+mj-ea"/>
                <a:cs typeface="宋体" panose="02010600030101010101" pitchFamily="2" charset="-122"/>
              </a:rPr>
              <a:t>…</a:t>
            </a:r>
            <a:r>
              <a:rPr lang="en-US" altLang="zh-CN" sz="2800" b="0" i="0" dirty="0">
                <a:effectLst/>
                <a:latin typeface="+mj-ea"/>
                <a:ea typeface="+mj-ea"/>
                <a:cs typeface="宋体" panose="02010600030101010101" pitchFamily="2" charset="-122"/>
              </a:rPr>
              <a:t>+(-1)</a:t>
            </a:r>
            <a:r>
              <a:rPr lang="en-US" altLang="zh-CN" sz="2800" b="0" i="0" baseline="30000" dirty="0">
                <a:effectLst/>
                <a:latin typeface="+mj-ea"/>
                <a:ea typeface="+mj-ea"/>
                <a:cs typeface="宋体" panose="02010600030101010101" pitchFamily="2" charset="-122"/>
              </a:rPr>
              <a:t>n-1</a:t>
            </a:r>
            <a:r>
              <a:rPr lang="en-US" altLang="zh-CN" sz="2800" b="0" i="0" dirty="0">
                <a:effectLst/>
                <a:latin typeface="+mj-ea"/>
                <a:ea typeface="+mj-ea"/>
                <a:cs typeface="宋体" panose="02010600030101010101" pitchFamily="2" charset="-122"/>
              </a:rPr>
              <a:t>x</a:t>
            </a:r>
            <a:r>
              <a:rPr lang="en-US" altLang="zh-CN" sz="2800" b="0" i="0" baseline="30000" dirty="0">
                <a:effectLst/>
                <a:latin typeface="+mj-ea"/>
                <a:ea typeface="+mj-ea"/>
                <a:cs typeface="宋体" panose="02010600030101010101" pitchFamily="2" charset="-122"/>
              </a:rPr>
              <a:t>n</a:t>
            </a:r>
            <a:endParaRPr lang="zh-CN" altLang="zh-CN" sz="2800" b="0" i="0" dirty="0">
              <a:effectLst/>
              <a:latin typeface="+mj-ea"/>
              <a:ea typeface="+mj-ea"/>
              <a:cs typeface="Times New Roman" panose="02020603050405020304" pitchFamily="18" charset="0"/>
            </a:endParaRPr>
          </a:p>
          <a:p>
            <a:pPr indent="266700" algn="just">
              <a:lnSpc>
                <a:spcPct val="125000"/>
              </a:lnSpc>
              <a:spcAft>
                <a:spcPts val="1000"/>
              </a:spcAft>
            </a:pPr>
            <a:r>
              <a:rPr lang="en-US" altLang="zh-CN" sz="2800" b="0" i="0" dirty="0">
                <a:effectLst/>
                <a:latin typeface="+mj-ea"/>
                <a:ea typeface="+mj-ea"/>
                <a:cs typeface="宋体" panose="02010600030101010101" pitchFamily="2" charset="-122"/>
              </a:rPr>
              <a:t>	=x</a:t>
            </a:r>
            <a:r>
              <a:rPr lang="en-US" altLang="zh-CN" sz="2800" b="0" i="0" dirty="0">
                <a:latin typeface="+mj-ea"/>
                <a:ea typeface="+mj-ea"/>
                <a:cs typeface="宋体" panose="02010600030101010101" pitchFamily="2" charset="-122"/>
              </a:rPr>
              <a:t>(</a:t>
            </a:r>
            <a:r>
              <a:rPr lang="en-US" altLang="zh-CN" sz="2800" b="0" i="0" dirty="0">
                <a:effectLst/>
                <a:latin typeface="+mj-ea"/>
                <a:ea typeface="+mj-ea"/>
                <a:cs typeface="宋体" panose="02010600030101010101" pitchFamily="2" charset="-122"/>
              </a:rPr>
              <a:t>1-(x-x</a:t>
            </a:r>
            <a:r>
              <a:rPr lang="en-US" altLang="zh-CN" sz="2800" b="0" i="0" baseline="30000" dirty="0">
                <a:effectLst/>
                <a:latin typeface="+mj-ea"/>
                <a:ea typeface="+mj-ea"/>
                <a:cs typeface="宋体" panose="02010600030101010101" pitchFamily="2" charset="-122"/>
              </a:rPr>
              <a:t>2</a:t>
            </a:r>
            <a:r>
              <a:rPr lang="en-US" altLang="zh-CN" sz="2800" b="0" i="0" dirty="0">
                <a:effectLst/>
                <a:latin typeface="+mj-ea"/>
                <a:ea typeface="+mj-ea"/>
                <a:cs typeface="宋体" panose="02010600030101010101" pitchFamily="2" charset="-122"/>
              </a:rPr>
              <a:t>+x</a:t>
            </a:r>
            <a:r>
              <a:rPr lang="en-US" altLang="zh-CN" sz="2800" b="0" i="0" baseline="30000" dirty="0">
                <a:effectLst/>
                <a:latin typeface="+mj-ea"/>
                <a:ea typeface="+mj-ea"/>
                <a:cs typeface="宋体" panose="02010600030101010101" pitchFamily="2" charset="-122"/>
              </a:rPr>
              <a:t>3</a:t>
            </a:r>
            <a:r>
              <a:rPr lang="en-US" altLang="zh-CN" sz="2800" b="0" i="0" dirty="0">
                <a:effectLst/>
                <a:latin typeface="+mj-ea"/>
                <a:ea typeface="+mj-ea"/>
                <a:cs typeface="宋体" panose="02010600030101010101" pitchFamily="2" charset="-122"/>
              </a:rPr>
              <a:t>-</a:t>
            </a:r>
            <a:r>
              <a:rPr lang="zh-CN" altLang="zh-CN" sz="2800" b="0" i="0" dirty="0">
                <a:effectLst/>
                <a:latin typeface="+mj-ea"/>
                <a:ea typeface="+mj-ea"/>
                <a:cs typeface="宋体" panose="02010600030101010101" pitchFamily="2" charset="-122"/>
              </a:rPr>
              <a:t>…</a:t>
            </a:r>
            <a:r>
              <a:rPr lang="en-US" altLang="zh-CN" sz="2800" b="0" i="0" dirty="0">
                <a:effectLst/>
                <a:latin typeface="+mj-ea"/>
                <a:ea typeface="+mj-ea"/>
                <a:cs typeface="宋体" panose="02010600030101010101" pitchFamily="2" charset="-122"/>
              </a:rPr>
              <a:t>+(-1)</a:t>
            </a:r>
            <a:r>
              <a:rPr lang="en-US" altLang="zh-CN" sz="2800" b="0" i="0" baseline="30000" dirty="0">
                <a:effectLst/>
                <a:latin typeface="+mj-ea"/>
                <a:ea typeface="+mj-ea"/>
                <a:cs typeface="宋体" panose="02010600030101010101" pitchFamily="2" charset="-122"/>
              </a:rPr>
              <a:t>n-2</a:t>
            </a:r>
            <a:r>
              <a:rPr lang="en-US" altLang="zh-CN" sz="2800" b="0" i="0" dirty="0">
                <a:effectLst/>
                <a:latin typeface="+mj-ea"/>
                <a:ea typeface="+mj-ea"/>
                <a:cs typeface="宋体" panose="02010600030101010101" pitchFamily="2" charset="-122"/>
              </a:rPr>
              <a:t>x</a:t>
            </a:r>
            <a:r>
              <a:rPr lang="en-US" altLang="zh-CN" sz="2800" b="0" i="0" baseline="30000" dirty="0">
                <a:effectLst/>
                <a:latin typeface="+mj-ea"/>
                <a:ea typeface="+mj-ea"/>
                <a:cs typeface="宋体" panose="02010600030101010101" pitchFamily="2" charset="-122"/>
              </a:rPr>
              <a:t>n-1</a:t>
            </a:r>
            <a:r>
              <a:rPr lang="en-US" altLang="zh-CN" sz="2800" b="0" i="0" dirty="0">
                <a:effectLst/>
                <a:latin typeface="+mj-ea"/>
                <a:ea typeface="+mj-ea"/>
                <a:cs typeface="宋体" panose="02010600030101010101" pitchFamily="2" charset="-122"/>
              </a:rPr>
              <a:t>))</a:t>
            </a:r>
            <a:endParaRPr lang="zh-CN" altLang="zh-CN" sz="2800" b="0" i="0" dirty="0">
              <a:effectLst/>
              <a:latin typeface="+mj-ea"/>
              <a:ea typeface="+mj-ea"/>
              <a:cs typeface="Times New Roman" panose="02020603050405020304" pitchFamily="18" charset="0"/>
            </a:endParaRPr>
          </a:p>
          <a:p>
            <a:pPr indent="266700" algn="just">
              <a:lnSpc>
                <a:spcPct val="125000"/>
              </a:lnSpc>
              <a:spcAft>
                <a:spcPts val="1000"/>
              </a:spcAft>
            </a:pPr>
            <a:r>
              <a:rPr lang="en-US" altLang="zh-CN" sz="2800" b="0" i="0" dirty="0">
                <a:effectLst/>
                <a:latin typeface="+mj-ea"/>
                <a:ea typeface="+mj-ea"/>
                <a:cs typeface="宋体" panose="02010600030101010101" pitchFamily="2" charset="-122"/>
              </a:rPr>
              <a:t>	=x(1-p(x,n-1))</a:t>
            </a:r>
            <a:endParaRPr lang="zh-CN" altLang="zh-CN" sz="2800" b="0" i="0" dirty="0">
              <a:effectLst/>
              <a:latin typeface="+mj-ea"/>
              <a:ea typeface="+mj-ea"/>
              <a:cs typeface="Times New Roman" panose="02020603050405020304" pitchFamily="18" charset="0"/>
            </a:endParaRPr>
          </a:p>
        </p:txBody>
      </p:sp>
      <p:sp>
        <p:nvSpPr>
          <p:cNvPr id="5" name="文本框 4"/>
          <p:cNvSpPr txBox="1"/>
          <p:nvPr/>
        </p:nvSpPr>
        <p:spPr>
          <a:xfrm>
            <a:off x="3491880" y="193838"/>
            <a:ext cx="167545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zh-CN" altLang="en-US" sz="4400" i="0" dirty="0">
                <a:solidFill>
                  <a:schemeClr val="tx2"/>
                </a:solidFill>
                <a:latin typeface="Tahoma" panose="020B0604030504040204" pitchFamily="34" charset="0"/>
                <a:ea typeface="隶书" panose="02010509060101010101" pitchFamily="49" charset="-122"/>
                <a:cs typeface="+mn-cs"/>
                <a:sym typeface="+mn-lt"/>
              </a:rPr>
              <a:t>练习</a:t>
            </a:r>
            <a:r>
              <a:rPr lang="en-US" altLang="zh-CN" sz="4400" i="0" dirty="0">
                <a:solidFill>
                  <a:schemeClr val="tx2"/>
                </a:solidFill>
                <a:latin typeface="Tahoma" panose="020B0604030504040204" pitchFamily="34" charset="0"/>
                <a:ea typeface="隶书" panose="02010509060101010101" pitchFamily="49" charset="-122"/>
                <a:cs typeface="+mn-cs"/>
                <a:sym typeface="+mn-lt"/>
              </a:rPr>
              <a:t>6</a:t>
            </a:r>
            <a:endParaRPr lang="zh-CN" altLang="en-US" sz="4400" i="0" dirty="0">
              <a:solidFill>
                <a:schemeClr val="tx2"/>
              </a:solidFill>
              <a:latin typeface="Tahoma" panose="020B0604030504040204" pitchFamily="34" charset="0"/>
              <a:ea typeface="隶书" panose="02010509060101010101" pitchFamily="49" charset="-122"/>
              <a:cs typeface="+mn-cs"/>
              <a:sym typeface="+mn-lt"/>
            </a:endParaRPr>
          </a:p>
        </p:txBody>
      </p:sp>
      <p:sp>
        <p:nvSpPr>
          <p:cNvPr id="7" name="文本框 6"/>
          <p:cNvSpPr txBox="1"/>
          <p:nvPr/>
        </p:nvSpPr>
        <p:spPr>
          <a:xfrm>
            <a:off x="616245" y="1163797"/>
            <a:ext cx="7426727" cy="656846"/>
          </a:xfrm>
          <a:prstGeom prst="rect">
            <a:avLst/>
          </a:prstGeom>
          <a:noFill/>
        </p:spPr>
        <p:txBody>
          <a:bodyPr wrap="square">
            <a:spAutoFit/>
          </a:bodyPr>
          <a:lstStyle/>
          <a:p>
            <a:pPr>
              <a:lnSpc>
                <a:spcPct val="150000"/>
              </a:lnSpc>
            </a:pPr>
            <a:r>
              <a:rPr lang="zh-CN" altLang="en-US" sz="2800" b="0" i="0" kern="0" dirty="0">
                <a:latin typeface="+mn-ea"/>
                <a:ea typeface="+mn-ea"/>
                <a:cs typeface="宋体" panose="02010600030101010101" pitchFamily="2" charset="-122"/>
              </a:rPr>
              <a:t>用递归方法计算下列多项式函数的值。</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91880" y="193838"/>
            <a:ext cx="167545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zh-CN" altLang="en-US" sz="4400" i="0" dirty="0">
                <a:solidFill>
                  <a:schemeClr val="tx2"/>
                </a:solidFill>
                <a:latin typeface="Tahoma" panose="020B0604030504040204" pitchFamily="34" charset="0"/>
                <a:ea typeface="隶书" panose="02010509060101010101" pitchFamily="49" charset="-122"/>
                <a:cs typeface="+mn-cs"/>
                <a:sym typeface="+mn-lt"/>
              </a:rPr>
              <a:t>练习</a:t>
            </a:r>
            <a:r>
              <a:rPr lang="en-US" altLang="zh-CN" sz="4400" i="0" dirty="0">
                <a:solidFill>
                  <a:schemeClr val="tx2"/>
                </a:solidFill>
                <a:latin typeface="Tahoma" panose="020B0604030504040204" pitchFamily="34" charset="0"/>
                <a:ea typeface="隶书" panose="02010509060101010101" pitchFamily="49" charset="-122"/>
                <a:cs typeface="+mn-cs"/>
                <a:sym typeface="+mn-lt"/>
              </a:rPr>
              <a:t>6</a:t>
            </a:r>
            <a:endParaRPr lang="zh-CN" altLang="en-US" sz="4400" i="0" dirty="0">
              <a:solidFill>
                <a:schemeClr val="tx2"/>
              </a:solidFill>
              <a:latin typeface="Tahoma" panose="020B0604030504040204" pitchFamily="34" charset="0"/>
              <a:ea typeface="隶书" panose="02010509060101010101" pitchFamily="49" charset="-122"/>
              <a:cs typeface="+mn-cs"/>
              <a:sym typeface="+mn-lt"/>
            </a:endParaRPr>
          </a:p>
        </p:txBody>
      </p:sp>
      <p:sp>
        <p:nvSpPr>
          <p:cNvPr id="8" name="文本框 7"/>
          <p:cNvSpPr txBox="1"/>
          <p:nvPr/>
        </p:nvSpPr>
        <p:spPr>
          <a:xfrm>
            <a:off x="493104" y="1268760"/>
            <a:ext cx="8424936" cy="1095493"/>
          </a:xfrm>
          <a:prstGeom prst="rect">
            <a:avLst/>
          </a:prstGeom>
          <a:noFill/>
        </p:spPr>
        <p:txBody>
          <a:bodyPr wrap="square">
            <a:spAutoFit/>
          </a:bodyPr>
          <a:lstStyle/>
          <a:p>
            <a:pPr indent="266700" algn="just">
              <a:lnSpc>
                <a:spcPct val="125000"/>
              </a:lnSpc>
              <a:spcAft>
                <a:spcPts val="1000"/>
              </a:spcAft>
            </a:pPr>
            <a:r>
              <a:rPr lang="en-US" altLang="zh-CN" sz="2800" b="0" i="0" dirty="0">
                <a:latin typeface="+mj-ea"/>
                <a:ea typeface="+mj-ea"/>
                <a:cs typeface="宋体" panose="02010600030101010101" pitchFamily="2" charset="-122"/>
              </a:rPr>
              <a:t> </a:t>
            </a:r>
            <a:r>
              <a:rPr lang="zh-CN" altLang="zh-CN" sz="2800" b="0" i="0" dirty="0">
                <a:effectLst/>
                <a:latin typeface="+mj-ea"/>
                <a:ea typeface="+mj-ea"/>
                <a:cs typeface="宋体" panose="02010600030101010101" pitchFamily="2" charset="-122"/>
              </a:rPr>
              <a:t>变换后，将原非递归定义形式转化为等价的递归定义：</a:t>
            </a:r>
            <a:endParaRPr lang="zh-CN" altLang="zh-CN" sz="2800" b="0" i="0" dirty="0">
              <a:effectLst/>
              <a:latin typeface="+mj-ea"/>
              <a:ea typeface="+mj-ea"/>
              <a:cs typeface="Times New Roman" panose="02020603050405020304" pitchFamily="18" charset="0"/>
            </a:endParaRPr>
          </a:p>
        </p:txBody>
      </p:sp>
      <p:sp>
        <p:nvSpPr>
          <p:cNvPr id="2" name="Rectangle 1"/>
          <p:cNvSpPr>
            <a:spLocks noChangeArrowheads="1"/>
          </p:cNvSpPr>
          <p:nvPr/>
        </p:nvSpPr>
        <p:spPr bwMode="auto">
          <a:xfrm>
            <a:off x="543058" y="3986506"/>
            <a:ext cx="4140877"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def </a:t>
            </a:r>
            <a:r>
              <a:rPr kumimoji="0" lang="zh-CN" altLang="zh-CN" sz="2800" b="0" i="0" u="none" strike="noStrike" cap="none" normalizeH="0" baseline="0" dirty="0">
                <a:ln>
                  <a:noFill/>
                </a:ln>
                <a:solidFill>
                  <a:srgbClr val="00627A"/>
                </a:solidFill>
                <a:effectLst/>
                <a:latin typeface="Arial Unicode MS" panose="020B0604020202020204" pitchFamily="34" charset="-122"/>
                <a:ea typeface="JetBrains Mono"/>
              </a:rPr>
              <a:t>p</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(x,n):</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n==</a:t>
            </a:r>
            <a:r>
              <a:rPr kumimoji="0" lang="zh-CN" altLang="zh-CN" sz="28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x</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else</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return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x*(</a:t>
            </a:r>
            <a:r>
              <a:rPr kumimoji="0" lang="zh-CN" altLang="zh-CN" sz="28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-p(x,n-</a:t>
            </a:r>
            <a:r>
              <a:rPr kumimoji="0" lang="zh-CN" altLang="zh-CN" sz="28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(p(</a:t>
            </a:r>
            <a:r>
              <a:rPr kumimoji="0" lang="zh-CN" altLang="zh-CN" sz="28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1750EB"/>
                </a:solidFill>
                <a:effectLst/>
                <a:latin typeface="Arial Unicode MS" panose="020B0604020202020204" pitchFamily="34" charset="-122"/>
                <a:ea typeface="JetBrains Mono"/>
              </a:rPr>
              <a:t>4</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3" name="文本框 2"/>
              <p:cNvSpPr txBox="1"/>
              <p:nvPr/>
            </p:nvSpPr>
            <p:spPr>
              <a:xfrm>
                <a:off x="1882907" y="2467839"/>
                <a:ext cx="5502147" cy="961161"/>
              </a:xfrm>
              <a:prstGeom prst="rect">
                <a:avLst/>
              </a:prstGeom>
              <a:noFill/>
            </p:spPr>
            <p:txBody>
              <a:bodyPr wrap="none" lIns="0" tIns="0" rIns="0" bIns="0" rtlCol="0">
                <a:spAutoFit/>
              </a:bodyPr>
              <a:lstStyle/>
              <a:p>
                <a:r>
                  <a:rPr lang="en-US" altLang="zh-CN" sz="2800" dirty="0"/>
                  <a:t>P(</a:t>
                </a:r>
                <a:r>
                  <a:rPr lang="en-US" altLang="zh-CN" sz="2800" dirty="0" err="1"/>
                  <a:t>x,n</a:t>
                </a:r>
                <a:r>
                  <a:rPr lang="en-US" altLang="zh-CN" sz="2800" dirty="0"/>
                  <a:t>) = </a:t>
                </a:r>
                <a14:m>
                  <m:oMath xmlns:m="http://schemas.openxmlformats.org/officeDocument/2006/math">
                    <m:d>
                      <m:dPr>
                        <m:begChr m:val="{"/>
                        <m:endChr m:val=""/>
                        <m:ctrlPr>
                          <a:rPr lang="en-US" altLang="zh-CN" sz="2800" i="1" smtClean="0">
                            <a:latin typeface="Cambria Math" panose="02040503050406030204" pitchFamily="18" charset="0"/>
                          </a:rPr>
                        </m:ctrlPr>
                      </m:dPr>
                      <m:e>
                        <m:eqArr>
                          <m:eqArrPr>
                            <m:ctrlPr>
                              <a:rPr lang="en-US" altLang="zh-CN" sz="2800" i="1" smtClean="0">
                                <a:latin typeface="Cambria Math" panose="02040503050406030204" pitchFamily="18" charset="0"/>
                              </a:rPr>
                            </m:ctrlPr>
                          </m:eqArrPr>
                          <m:e>
                            <m:m>
                              <m:mPr>
                                <m:mcs>
                                  <m:mc>
                                    <m:mcPr>
                                      <m:count m:val="2"/>
                                      <m:mcJc m:val="center"/>
                                    </m:mcPr>
                                  </m:mc>
                                </m:mcs>
                                <m:ctrlPr>
                                  <a:rPr lang="en-US" altLang="zh-CN" sz="2800" i="1" smtClean="0">
                                    <a:latin typeface="Cambria Math" panose="02040503050406030204" pitchFamily="18" charset="0"/>
                                  </a:rPr>
                                </m:ctrlPr>
                              </m:mPr>
                              <m:mr>
                                <m:e>
                                  <m:r>
                                    <m:rPr>
                                      <m:brk m:alnAt="7"/>
                                    </m:rPr>
                                    <a:rPr lang="en-US" altLang="zh-CN" sz="2800" b="1" i="1" smtClean="0">
                                      <a:latin typeface="Cambria Math" panose="02040503050406030204" pitchFamily="18" charset="0"/>
                                    </a:rPr>
                                    <m:t>𝒙</m:t>
                                  </m:r>
                                </m:e>
                                <m:e>
                                  <m:r>
                                    <a:rPr lang="en-US" altLang="zh-CN" sz="2800" b="1" i="1" smtClean="0">
                                      <a:latin typeface="Cambria Math" panose="02040503050406030204" pitchFamily="18" charset="0"/>
                                    </a:rPr>
                                    <m:t>                               </m:t>
                                  </m:r>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e>
                              </m:mr>
                            </m:m>
                          </m:e>
                          <m:e>
                            <m:m>
                              <m:mPr>
                                <m:mcs>
                                  <m:mc>
                                    <m:mcPr>
                                      <m:count m:val="2"/>
                                      <m:mcJc m:val="center"/>
                                    </m:mcPr>
                                  </m:mc>
                                </m:mcs>
                                <m:ctrlPr>
                                  <a:rPr lang="en-US" altLang="zh-CN" sz="2800" i="1" smtClean="0">
                                    <a:latin typeface="Cambria Math" panose="02040503050406030204" pitchFamily="18" charset="0"/>
                                  </a:rPr>
                                </m:ctrlPr>
                              </m:mPr>
                              <m:mr>
                                <m:e>
                                  <m:r>
                                    <m:rPr>
                                      <m:brk m:alnAt="7"/>
                                    </m:rPr>
                                    <a:rPr lang="en-US" altLang="zh-CN" sz="2800" b="1" i="1" smtClean="0">
                                      <a:latin typeface="Cambria Math" panose="02040503050406030204" pitchFamily="18" charset="0"/>
                                    </a:rPr>
                                    <m:t>𝒙</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𝒑</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𝒙</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m:t>
                                  </m:r>
                                  <m:r>
                                    <a:rPr lang="en-US" altLang="zh-CN" sz="2800" b="1" i="1" smtClean="0">
                                      <a:latin typeface="Cambria Math" panose="02040503050406030204" pitchFamily="18" charset="0"/>
                                    </a:rPr>
                                    <m:t>𝟏</m:t>
                                  </m:r>
                                  <m:r>
                                    <a:rPr lang="en-US" altLang="zh-CN" sz="2800" b="1" i="1" smtClean="0">
                                      <a:latin typeface="Cambria Math" panose="02040503050406030204" pitchFamily="18" charset="0"/>
                                    </a:rPr>
                                    <m:t>)</m:t>
                                  </m:r>
                                </m:e>
                                <m:e>
                                  <m:r>
                                    <a:rPr lang="en-US" altLang="zh-CN" sz="2800" b="1" i="1" smtClean="0">
                                      <a:latin typeface="Cambria Math" panose="02040503050406030204" pitchFamily="18" charset="0"/>
                                    </a:rPr>
                                    <m:t>𝒏</m:t>
                                  </m:r>
                                  <m:r>
                                    <a:rPr lang="en-US" altLang="zh-CN" sz="2800" b="1" i="1" smtClean="0">
                                      <a:latin typeface="Cambria Math" panose="02040503050406030204" pitchFamily="18" charset="0"/>
                                    </a:rPr>
                                    <m:t>&gt;</m:t>
                                  </m:r>
                                  <m:r>
                                    <a:rPr lang="en-US" altLang="zh-CN" sz="2800" b="1" i="1" smtClean="0">
                                      <a:latin typeface="Cambria Math" panose="02040503050406030204" pitchFamily="18" charset="0"/>
                                    </a:rPr>
                                    <m:t>𝟏</m:t>
                                  </m:r>
                                </m:e>
                              </m:mr>
                            </m:m>
                          </m:e>
                        </m:eqArr>
                      </m:e>
                    </m:d>
                  </m:oMath>
                </a14:m>
                <a:endParaRPr lang="zh-CN" altLang="en-US" sz="28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882907" y="2467839"/>
                <a:ext cx="5502147" cy="961161"/>
              </a:xfrm>
              <a:prstGeom prst="rect">
                <a:avLst/>
              </a:prstGeom>
              <a:blipFill rotWithShape="1">
                <a:blip r:embed="rId3"/>
                <a:stretch>
                  <a:fillRect l="-2" t="-24" r="-381"/>
                </a:stretch>
              </a:blipFill>
            </p:spPr>
            <p:txBody>
              <a:bodyPr/>
              <a:lstStyle/>
              <a:p>
                <a:r>
                  <a:rPr lang="zh-CN" altLang="en-US">
                    <a:noFill/>
                  </a:rPr>
                  <a:t> </a:t>
                </a:r>
              </a:p>
            </p:txBody>
          </p:sp>
        </mc:Fallback>
      </mc:AlternateContent>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017156" y="167675"/>
            <a:ext cx="46394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en-US" altLang="zh-CN" sz="4400" i="0" dirty="0">
                <a:solidFill>
                  <a:schemeClr val="tx2"/>
                </a:solidFill>
                <a:latin typeface="Tahoma" panose="020B0604030504040204" pitchFamily="34" charset="0"/>
                <a:ea typeface="隶书" panose="02010509060101010101" pitchFamily="49" charset="-122"/>
                <a:cs typeface="+mn-cs"/>
                <a:sym typeface="+mn-lt"/>
              </a:rPr>
              <a:t>5.5 </a:t>
            </a:r>
            <a:r>
              <a:rPr lang="zh-CN" altLang="en-US" sz="4400" i="0" dirty="0">
                <a:solidFill>
                  <a:schemeClr val="tx2"/>
                </a:solidFill>
                <a:latin typeface="Tahoma" panose="020B0604030504040204" pitchFamily="34" charset="0"/>
                <a:ea typeface="隶书" panose="02010509060101010101" pitchFamily="49" charset="-122"/>
                <a:cs typeface="+mn-cs"/>
                <a:sym typeface="+mn-lt"/>
              </a:rPr>
              <a:t>项目实践：一</a:t>
            </a:r>
          </a:p>
        </p:txBody>
      </p:sp>
      <p:sp>
        <p:nvSpPr>
          <p:cNvPr id="11" name="文本框 10"/>
          <p:cNvSpPr txBox="1"/>
          <p:nvPr/>
        </p:nvSpPr>
        <p:spPr>
          <a:xfrm>
            <a:off x="467544" y="1248556"/>
            <a:ext cx="8136904" cy="2677656"/>
          </a:xfrm>
          <a:prstGeom prst="rect">
            <a:avLst/>
          </a:prstGeom>
          <a:noFill/>
        </p:spPr>
        <p:txBody>
          <a:bodyPr wrap="square">
            <a:spAutoFit/>
          </a:bodyPr>
          <a:lstStyle/>
          <a:p>
            <a:r>
              <a:rPr lang="zh-CN" altLang="en-US" sz="2800" b="0" i="0" dirty="0">
                <a:latin typeface="+mn-ea"/>
                <a:ea typeface="+mn-ea"/>
                <a:cs typeface="Times New Roman" panose="02020603050405020304" pitchFamily="18" charset="0"/>
              </a:rPr>
              <a:t>汉诺（</a:t>
            </a:r>
            <a:r>
              <a:rPr lang="en-US" altLang="zh-CN" sz="2800" b="0" i="0" dirty="0">
                <a:latin typeface="+mn-ea"/>
                <a:ea typeface="+mn-ea"/>
                <a:cs typeface="Times New Roman" panose="02020603050405020304" pitchFamily="18" charset="0"/>
              </a:rPr>
              <a:t>Hanoi</a:t>
            </a:r>
            <a:r>
              <a:rPr lang="zh-CN" altLang="en-US" sz="2800" b="0" i="0" dirty="0">
                <a:latin typeface="+mn-ea"/>
                <a:ea typeface="+mn-ea"/>
                <a:cs typeface="Times New Roman" panose="02020603050405020304" pitchFamily="18" charset="0"/>
              </a:rPr>
              <a:t>）塔问题。有三根柱子</a:t>
            </a:r>
            <a:r>
              <a:rPr lang="en-US" altLang="zh-CN" sz="2800" b="0" i="0" dirty="0">
                <a:latin typeface="+mn-ea"/>
                <a:ea typeface="+mn-ea"/>
                <a:cs typeface="Times New Roman" panose="02020603050405020304" pitchFamily="18" charset="0"/>
              </a:rPr>
              <a:t>A</a:t>
            </a:r>
            <a:r>
              <a:rPr lang="zh-CN" altLang="en-US" sz="2800" b="0" i="0" dirty="0">
                <a:latin typeface="+mn-ea"/>
                <a:ea typeface="+mn-ea"/>
                <a:cs typeface="Times New Roman" panose="02020603050405020304" pitchFamily="18" charset="0"/>
              </a:rPr>
              <a:t>、</a:t>
            </a:r>
            <a:r>
              <a:rPr lang="en-US" altLang="zh-CN" sz="2800" b="0" i="0" dirty="0">
                <a:latin typeface="+mn-ea"/>
                <a:ea typeface="+mn-ea"/>
                <a:cs typeface="Times New Roman" panose="02020603050405020304" pitchFamily="18" charset="0"/>
              </a:rPr>
              <a:t>B</a:t>
            </a:r>
            <a:r>
              <a:rPr lang="zh-CN" altLang="en-US" sz="2800" b="0" i="0" dirty="0">
                <a:latin typeface="+mn-ea"/>
                <a:ea typeface="+mn-ea"/>
                <a:cs typeface="Times New Roman" panose="02020603050405020304" pitchFamily="18" charset="0"/>
              </a:rPr>
              <a:t>、</a:t>
            </a:r>
            <a:r>
              <a:rPr lang="en-US" altLang="zh-CN" sz="2800" b="0" i="0" dirty="0">
                <a:latin typeface="+mn-ea"/>
                <a:ea typeface="+mn-ea"/>
                <a:cs typeface="Times New Roman" panose="02020603050405020304" pitchFamily="18" charset="0"/>
              </a:rPr>
              <a:t>C</a:t>
            </a:r>
            <a:r>
              <a:rPr lang="zh-CN" altLang="en-US" sz="2800" b="0" i="0" dirty="0">
                <a:latin typeface="+mn-ea"/>
                <a:ea typeface="+mn-ea"/>
                <a:cs typeface="Times New Roman" panose="02020603050405020304" pitchFamily="18" charset="0"/>
              </a:rPr>
              <a:t>，</a:t>
            </a:r>
            <a:r>
              <a:rPr lang="en-US" altLang="zh-CN" sz="2800" b="0" i="0" dirty="0">
                <a:latin typeface="+mn-ea"/>
                <a:ea typeface="+mn-ea"/>
                <a:cs typeface="Times New Roman" panose="02020603050405020304" pitchFamily="18" charset="0"/>
              </a:rPr>
              <a:t>A</a:t>
            </a:r>
            <a:r>
              <a:rPr lang="zh-CN" altLang="en-US" sz="2800" b="0" i="0" dirty="0">
                <a:latin typeface="+mn-ea"/>
                <a:ea typeface="+mn-ea"/>
                <a:cs typeface="Times New Roman" panose="02020603050405020304" pitchFamily="18" charset="0"/>
              </a:rPr>
              <a:t>上堆放了</a:t>
            </a:r>
            <a:r>
              <a:rPr lang="en-US" altLang="zh-CN" sz="2800" b="0" i="0" dirty="0">
                <a:latin typeface="+mn-ea"/>
                <a:ea typeface="+mn-ea"/>
                <a:cs typeface="Times New Roman" panose="02020603050405020304" pitchFamily="18" charset="0"/>
              </a:rPr>
              <a:t>n</a:t>
            </a:r>
            <a:r>
              <a:rPr lang="zh-CN" altLang="en-US" sz="2800" b="0" i="0" dirty="0">
                <a:latin typeface="+mn-ea"/>
                <a:ea typeface="+mn-ea"/>
                <a:cs typeface="Times New Roman" panose="02020603050405020304" pitchFamily="18" charset="0"/>
              </a:rPr>
              <a:t>个盘子，盘子大小不等，大的在下，小的在上，如下图所示。现在要求把这</a:t>
            </a:r>
            <a:r>
              <a:rPr lang="en-US" altLang="zh-CN" sz="2800" b="0" i="0" dirty="0">
                <a:latin typeface="+mn-ea"/>
                <a:ea typeface="+mn-ea"/>
                <a:cs typeface="Times New Roman" panose="02020603050405020304" pitchFamily="18" charset="0"/>
              </a:rPr>
              <a:t>n</a:t>
            </a:r>
            <a:r>
              <a:rPr lang="zh-CN" altLang="en-US" sz="2800" b="0" i="0" dirty="0">
                <a:latin typeface="+mn-ea"/>
                <a:ea typeface="+mn-ea"/>
                <a:cs typeface="Times New Roman" panose="02020603050405020304" pitchFamily="18" charset="0"/>
              </a:rPr>
              <a:t>个盘子从</a:t>
            </a:r>
            <a:r>
              <a:rPr lang="en-US" altLang="zh-CN" sz="2800" b="0" i="0" dirty="0">
                <a:latin typeface="+mn-ea"/>
                <a:ea typeface="+mn-ea"/>
                <a:cs typeface="Times New Roman" panose="02020603050405020304" pitchFamily="18" charset="0"/>
              </a:rPr>
              <a:t>A</a:t>
            </a:r>
            <a:r>
              <a:rPr lang="zh-CN" altLang="en-US" sz="2800" b="0" i="0" dirty="0">
                <a:latin typeface="+mn-ea"/>
                <a:ea typeface="+mn-ea"/>
                <a:cs typeface="Times New Roman" panose="02020603050405020304" pitchFamily="18" charset="0"/>
              </a:rPr>
              <a:t>搬到</a:t>
            </a:r>
            <a:r>
              <a:rPr lang="en-US" altLang="zh-CN" sz="2800" b="0" i="0" dirty="0">
                <a:latin typeface="+mn-ea"/>
                <a:ea typeface="+mn-ea"/>
                <a:cs typeface="Times New Roman" panose="02020603050405020304" pitchFamily="18" charset="0"/>
              </a:rPr>
              <a:t>C</a:t>
            </a:r>
            <a:r>
              <a:rPr lang="zh-CN" altLang="en-US" sz="2800" b="0" i="0" dirty="0">
                <a:latin typeface="+mn-ea"/>
                <a:ea typeface="+mn-ea"/>
                <a:cs typeface="Times New Roman" panose="02020603050405020304" pitchFamily="18" charset="0"/>
              </a:rPr>
              <a:t>，在搬动过程中可以借助</a:t>
            </a:r>
            <a:r>
              <a:rPr lang="en-US" altLang="zh-CN" sz="2800" b="0" i="0" dirty="0">
                <a:latin typeface="+mn-ea"/>
                <a:ea typeface="+mn-ea"/>
                <a:cs typeface="Times New Roman" panose="02020603050405020304" pitchFamily="18" charset="0"/>
              </a:rPr>
              <a:t>B</a:t>
            </a:r>
            <a:r>
              <a:rPr lang="zh-CN" altLang="en-US" sz="2800" b="0" i="0" dirty="0">
                <a:latin typeface="+mn-ea"/>
                <a:ea typeface="+mn-ea"/>
                <a:cs typeface="Times New Roman" panose="02020603050405020304" pitchFamily="18" charset="0"/>
              </a:rPr>
              <a:t>作为中转，每次只允许搬动一个盘子，且在移动过程中在</a:t>
            </a:r>
            <a:r>
              <a:rPr lang="en-US" altLang="zh-CN" sz="2800" b="0" i="0" dirty="0">
                <a:latin typeface="+mn-ea"/>
                <a:ea typeface="+mn-ea"/>
                <a:cs typeface="Times New Roman" panose="02020603050405020304" pitchFamily="18" charset="0"/>
              </a:rPr>
              <a:t>3</a:t>
            </a:r>
            <a:r>
              <a:rPr lang="zh-CN" altLang="en-US" sz="2800" b="0" i="0" dirty="0">
                <a:latin typeface="+mn-ea"/>
                <a:ea typeface="+mn-ea"/>
                <a:cs typeface="Times New Roman" panose="02020603050405020304" pitchFamily="18" charset="0"/>
              </a:rPr>
              <a:t>根柱子上都保持大盘在下，小盘在上。要求打印出移动的步骤。</a:t>
            </a:r>
          </a:p>
        </p:txBody>
      </p:sp>
      <p:pic>
        <p:nvPicPr>
          <p:cNvPr id="2" name="图片 1"/>
          <p:cNvPicPr>
            <a:picLocks noChangeAspect="1"/>
          </p:cNvPicPr>
          <p:nvPr/>
        </p:nvPicPr>
        <p:blipFill rotWithShape="1">
          <a:blip r:embed="rId3"/>
          <a:srcRect l="16430" t="22858" r="39283" b="28885"/>
          <a:stretch>
            <a:fillRect/>
          </a:stretch>
        </p:blipFill>
        <p:spPr>
          <a:xfrm>
            <a:off x="2303748" y="3954021"/>
            <a:ext cx="4464496" cy="2736304"/>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539552" y="1157764"/>
            <a:ext cx="4576968" cy="556884"/>
          </a:xfrm>
          <a:prstGeom prst="rect">
            <a:avLst/>
          </a:prstGeom>
          <a:noFill/>
        </p:spPr>
        <p:txBody>
          <a:bodyPr wrap="square">
            <a:spAutoFit/>
          </a:bodyPr>
          <a:lstStyle/>
          <a:p>
            <a:pPr marL="457200" indent="-457200" algn="just">
              <a:lnSpc>
                <a:spcPct val="125000"/>
              </a:lnSpc>
              <a:buClr>
                <a:srgbClr val="FF0000"/>
              </a:buClr>
              <a:buFont typeface="Wingdings" panose="05000000000000000000" pitchFamily="2" charset="2"/>
              <a:buChar char="p"/>
            </a:pPr>
            <a:r>
              <a:rPr lang="zh-CN" altLang="en-US" sz="2800" i="0" dirty="0">
                <a:solidFill>
                  <a:srgbClr val="003300"/>
                </a:solidFill>
                <a:latin typeface="+mn-ea"/>
                <a:ea typeface="+mn-ea"/>
              </a:rPr>
              <a:t>函数首部</a:t>
            </a:r>
          </a:p>
        </p:txBody>
      </p:sp>
      <p:sp>
        <p:nvSpPr>
          <p:cNvPr id="11" name="文本框 10"/>
          <p:cNvSpPr txBox="1"/>
          <p:nvPr/>
        </p:nvSpPr>
        <p:spPr>
          <a:xfrm>
            <a:off x="755576" y="1714648"/>
            <a:ext cx="7920880" cy="2576667"/>
          </a:xfrm>
          <a:prstGeom prst="rect">
            <a:avLst/>
          </a:prstGeom>
          <a:noFill/>
        </p:spPr>
        <p:txBody>
          <a:bodyPr wrap="square">
            <a:spAutoFit/>
          </a:bodyPr>
          <a:lstStyle/>
          <a:p>
            <a:pPr marL="457200" indent="-457200">
              <a:lnSpc>
                <a:spcPct val="150000"/>
              </a:lnSpc>
              <a:buClr>
                <a:srgbClr val="FF0000"/>
              </a:buClr>
              <a:buFont typeface="Wingdings" panose="05000000000000000000" pitchFamily="2" charset="2"/>
              <a:buChar char="ü"/>
            </a:pPr>
            <a:r>
              <a:rPr lang="zh-CN" altLang="en-US" sz="2800" b="0" i="0" kern="0" dirty="0">
                <a:latin typeface="+mn-ea"/>
                <a:ea typeface="+mn-ea"/>
                <a:cs typeface="宋体" panose="02010600030101010101" pitchFamily="2" charset="-122"/>
              </a:rPr>
              <a:t>函数定义以关键字</a:t>
            </a:r>
            <a:r>
              <a:rPr lang="en-US" altLang="zh-CN" sz="2800" b="0" i="0" kern="0" dirty="0">
                <a:latin typeface="+mn-ea"/>
                <a:ea typeface="+mn-ea"/>
                <a:cs typeface="宋体" panose="02010600030101010101" pitchFamily="2" charset="-122"/>
              </a:rPr>
              <a:t>def</a:t>
            </a:r>
            <a:r>
              <a:rPr lang="zh-CN" altLang="en-US" sz="2800" b="0" i="0" kern="0" dirty="0">
                <a:latin typeface="+mn-ea"/>
                <a:ea typeface="+mn-ea"/>
                <a:cs typeface="宋体" panose="02010600030101010101" pitchFamily="2" charset="-122"/>
              </a:rPr>
              <a:t>开始，后跟函数名和括号括起来的参数，最后以冒号结束。</a:t>
            </a:r>
            <a:endParaRPr lang="en-US" altLang="zh-CN" sz="2800" b="0" i="0" kern="0" dirty="0">
              <a:latin typeface="+mn-ea"/>
              <a:ea typeface="+mn-ea"/>
              <a:cs typeface="宋体" panose="02010600030101010101" pitchFamily="2" charset="-122"/>
            </a:endParaRPr>
          </a:p>
          <a:p>
            <a:pPr marL="457200" indent="-457200">
              <a:lnSpc>
                <a:spcPct val="150000"/>
              </a:lnSpc>
              <a:buClr>
                <a:srgbClr val="FF0000"/>
              </a:buClr>
              <a:buFont typeface="Wingdings" panose="05000000000000000000" pitchFamily="2" charset="2"/>
              <a:buChar char="ü"/>
            </a:pPr>
            <a:r>
              <a:rPr lang="zh-CN" altLang="en-US" sz="2800" b="0" i="0" kern="0" dirty="0">
                <a:latin typeface="+mn-ea"/>
                <a:ea typeface="+mn-ea"/>
                <a:cs typeface="宋体" panose="02010600030101010101" pitchFamily="2" charset="-122"/>
              </a:rPr>
              <a:t>函数定义的第一行称为函数首部，用于对函数的特征进行定义。</a:t>
            </a:r>
            <a:endParaRPr lang="zh-CN" altLang="en-US" sz="2800" b="0" i="0" dirty="0">
              <a:latin typeface="+mn-ea"/>
              <a:ea typeface="+mn-ea"/>
            </a:endParaRPr>
          </a:p>
        </p:txBody>
      </p:sp>
      <p:sp>
        <p:nvSpPr>
          <p:cNvPr id="12" name="文本框 11"/>
          <p:cNvSpPr txBox="1"/>
          <p:nvPr/>
        </p:nvSpPr>
        <p:spPr>
          <a:xfrm>
            <a:off x="1523380" y="209479"/>
            <a:ext cx="57711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i="0" dirty="0">
                <a:solidFill>
                  <a:schemeClr val="tx2"/>
                </a:solidFill>
                <a:latin typeface="Tahoma" panose="020B0604030504040204" pitchFamily="34" charset="0"/>
                <a:ea typeface="隶书" panose="02010509060101010101" pitchFamily="49" charset="-122"/>
                <a:cs typeface="+mn-cs"/>
                <a:sym typeface="+mn-lt"/>
              </a:rPr>
              <a:t>5.1 </a:t>
            </a:r>
            <a:r>
              <a:rPr lang="zh-CN" altLang="en-US" sz="4400" i="0" dirty="0">
                <a:solidFill>
                  <a:schemeClr val="tx2"/>
                </a:solidFill>
                <a:latin typeface="Tahoma" panose="020B0604030504040204" pitchFamily="34" charset="0"/>
                <a:ea typeface="隶书" panose="02010509060101010101" pitchFamily="49" charset="-122"/>
                <a:cs typeface="+mn-cs"/>
                <a:sym typeface="+mn-lt"/>
              </a:rPr>
              <a:t>函数的定义和调用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9426" y="1340768"/>
            <a:ext cx="8055021" cy="1384995"/>
          </a:xfrm>
          <a:prstGeom prst="rect">
            <a:avLst/>
          </a:prstGeom>
          <a:noFill/>
        </p:spPr>
        <p:txBody>
          <a:bodyPr wrap="square">
            <a:spAutoFit/>
          </a:bodyPr>
          <a:lstStyle/>
          <a:p>
            <a:r>
              <a:rPr lang="zh-CN" altLang="en-US" sz="2800" b="0" i="0" kern="0" dirty="0">
                <a:latin typeface="+mn-ea"/>
                <a:ea typeface="+mn-ea"/>
                <a:cs typeface="Times New Roman" panose="02020603050405020304" pitchFamily="18" charset="0"/>
              </a:rPr>
              <a:t>想把</a:t>
            </a:r>
            <a:r>
              <a:rPr lang="en-US" altLang="zh-CN" sz="2800" b="0" i="0" kern="0" dirty="0">
                <a:latin typeface="+mn-ea"/>
                <a:ea typeface="+mn-ea"/>
                <a:cs typeface="Times New Roman" panose="02020603050405020304" pitchFamily="18" charset="0"/>
              </a:rPr>
              <a:t>A</a:t>
            </a:r>
            <a:r>
              <a:rPr lang="zh-CN" altLang="en-US" sz="2800" b="0" i="0" kern="0" dirty="0">
                <a:latin typeface="+mn-ea"/>
                <a:ea typeface="+mn-ea"/>
                <a:cs typeface="Times New Roman" panose="02020603050405020304" pitchFamily="18" charset="0"/>
              </a:rPr>
              <a:t>上的</a:t>
            </a:r>
            <a:r>
              <a:rPr lang="en-US" altLang="zh-CN" sz="2800" b="0" i="0" kern="0" dirty="0">
                <a:latin typeface="+mn-ea"/>
                <a:ea typeface="+mn-ea"/>
                <a:cs typeface="Times New Roman" panose="02020603050405020304" pitchFamily="18" charset="0"/>
              </a:rPr>
              <a:t>n</a:t>
            </a:r>
            <a:r>
              <a:rPr lang="zh-CN" altLang="en-US" sz="2800" b="0" i="0" kern="0" dirty="0">
                <a:latin typeface="+mn-ea"/>
                <a:ea typeface="+mn-ea"/>
                <a:cs typeface="Times New Roman" panose="02020603050405020304" pitchFamily="18" charset="0"/>
              </a:rPr>
              <a:t>个盘子搬到</a:t>
            </a:r>
            <a:r>
              <a:rPr lang="en-US" altLang="zh-CN" sz="2800" b="0" i="0" kern="0" dirty="0">
                <a:latin typeface="+mn-ea"/>
                <a:ea typeface="+mn-ea"/>
                <a:cs typeface="Times New Roman" panose="02020603050405020304" pitchFamily="18" charset="0"/>
              </a:rPr>
              <a:t>C</a:t>
            </a:r>
            <a:r>
              <a:rPr lang="zh-CN" altLang="en-US" sz="2800" b="0" i="0" kern="0" dirty="0">
                <a:latin typeface="+mn-ea"/>
                <a:ea typeface="+mn-ea"/>
                <a:cs typeface="Times New Roman" panose="02020603050405020304" pitchFamily="18" charset="0"/>
              </a:rPr>
              <a:t>，必须先把上面的</a:t>
            </a:r>
            <a:r>
              <a:rPr lang="en-US" altLang="zh-CN" sz="2800" b="0" i="0" kern="0" dirty="0">
                <a:latin typeface="+mn-ea"/>
                <a:ea typeface="+mn-ea"/>
                <a:cs typeface="Times New Roman" panose="02020603050405020304" pitchFamily="18" charset="0"/>
              </a:rPr>
              <a:t>n-1</a:t>
            </a:r>
            <a:r>
              <a:rPr lang="zh-CN" altLang="en-US" sz="2800" b="0" i="0" kern="0" dirty="0">
                <a:latin typeface="+mn-ea"/>
                <a:ea typeface="+mn-ea"/>
                <a:cs typeface="Times New Roman" panose="02020603050405020304" pitchFamily="18" charset="0"/>
              </a:rPr>
              <a:t>个盘子搬到</a:t>
            </a:r>
            <a:r>
              <a:rPr lang="en-US" altLang="zh-CN" sz="2800" b="0" i="0" kern="0" dirty="0">
                <a:latin typeface="+mn-ea"/>
                <a:ea typeface="+mn-ea"/>
                <a:cs typeface="Times New Roman" panose="02020603050405020304" pitchFamily="18" charset="0"/>
              </a:rPr>
              <a:t>B</a:t>
            </a:r>
            <a:r>
              <a:rPr lang="zh-CN" altLang="en-US" sz="2800" b="0" i="0" kern="0" dirty="0">
                <a:latin typeface="+mn-ea"/>
                <a:ea typeface="+mn-ea"/>
                <a:cs typeface="Times New Roman" panose="02020603050405020304" pitchFamily="18" charset="0"/>
              </a:rPr>
              <a:t>，然后把第</a:t>
            </a:r>
            <a:r>
              <a:rPr lang="en-US" altLang="zh-CN" sz="2800" b="0" i="0" kern="0" dirty="0">
                <a:latin typeface="+mn-ea"/>
                <a:ea typeface="+mn-ea"/>
                <a:cs typeface="Times New Roman" panose="02020603050405020304" pitchFamily="18" charset="0"/>
              </a:rPr>
              <a:t>n</a:t>
            </a:r>
            <a:r>
              <a:rPr lang="zh-CN" altLang="en-US" sz="2800" b="0" i="0" kern="0" dirty="0">
                <a:latin typeface="+mn-ea"/>
                <a:ea typeface="+mn-ea"/>
                <a:cs typeface="Times New Roman" panose="02020603050405020304" pitchFamily="18" charset="0"/>
              </a:rPr>
              <a:t>个盘子搬到</a:t>
            </a:r>
            <a:r>
              <a:rPr lang="en-US" altLang="zh-CN" sz="2800" b="0" i="0" kern="0" dirty="0">
                <a:latin typeface="+mn-ea"/>
                <a:ea typeface="+mn-ea"/>
                <a:cs typeface="Times New Roman" panose="02020603050405020304" pitchFamily="18" charset="0"/>
              </a:rPr>
              <a:t>C</a:t>
            </a:r>
            <a:r>
              <a:rPr lang="zh-CN" altLang="en-US" sz="2800" b="0" i="0" kern="0" dirty="0">
                <a:latin typeface="+mn-ea"/>
                <a:ea typeface="+mn-ea"/>
                <a:cs typeface="Times New Roman" panose="02020603050405020304" pitchFamily="18" charset="0"/>
              </a:rPr>
              <a:t>，最后再把</a:t>
            </a:r>
            <a:r>
              <a:rPr lang="en-US" altLang="zh-CN" sz="2800" b="0" i="0" kern="0" dirty="0">
                <a:latin typeface="+mn-ea"/>
                <a:ea typeface="+mn-ea"/>
                <a:cs typeface="Times New Roman" panose="02020603050405020304" pitchFamily="18" charset="0"/>
              </a:rPr>
              <a:t>n-1</a:t>
            </a:r>
            <a:r>
              <a:rPr lang="zh-CN" altLang="en-US" sz="2800" b="0" i="0" kern="0" dirty="0">
                <a:latin typeface="+mn-ea"/>
                <a:ea typeface="+mn-ea"/>
                <a:cs typeface="Times New Roman" panose="02020603050405020304" pitchFamily="18" charset="0"/>
              </a:rPr>
              <a:t>个盘子搬过来。</a:t>
            </a:r>
            <a:endParaRPr lang="en-US" altLang="zh-CN" sz="2800" b="0" i="0" kern="0" dirty="0">
              <a:latin typeface="+mn-ea"/>
              <a:ea typeface="+mn-ea"/>
              <a:cs typeface="Times New Roman" panose="02020603050405020304" pitchFamily="18" charset="0"/>
            </a:endParaRPr>
          </a:p>
        </p:txBody>
      </p:sp>
      <p:sp>
        <p:nvSpPr>
          <p:cNvPr id="4" name="文本框 3"/>
          <p:cNvSpPr txBox="1"/>
          <p:nvPr/>
        </p:nvSpPr>
        <p:spPr>
          <a:xfrm>
            <a:off x="568582" y="3129415"/>
            <a:ext cx="8179882" cy="2308324"/>
          </a:xfrm>
          <a:prstGeom prst="rect">
            <a:avLst/>
          </a:prstGeom>
        </p:spPr>
        <p:txBody>
          <a:bodyPr wrap="square">
            <a:spAutoFit/>
          </a:bodyPr>
          <a:lstStyle/>
          <a:p>
            <a:pPr algn="just">
              <a:lnSpc>
                <a:spcPct val="125000"/>
              </a:lnSpc>
              <a:spcAft>
                <a:spcPts val="1000"/>
              </a:spcAft>
              <a:buClr>
                <a:srgbClr val="FF0000"/>
              </a:buClr>
            </a:pPr>
            <a:r>
              <a:rPr lang="zh-CN" altLang="en-US" sz="2800" b="0" i="0" kern="0" dirty="0">
                <a:latin typeface="+mj-ea"/>
                <a:ea typeface="+mj-ea"/>
                <a:cs typeface="Times New Roman" panose="02020603050405020304" pitchFamily="18" charset="0"/>
              </a:rPr>
              <a:t>整个过程可以分解为以下三个步骤</a:t>
            </a:r>
            <a:r>
              <a:rPr lang="en-US" altLang="zh-CN" sz="2800" b="0" i="0" kern="0" dirty="0">
                <a:latin typeface="+mj-ea"/>
                <a:ea typeface="+mj-ea"/>
                <a:cs typeface="Times New Roman" panose="02020603050405020304" pitchFamily="18" charset="0"/>
              </a:rPr>
              <a:t>:</a:t>
            </a:r>
            <a:endParaRPr lang="zh-CN" altLang="en-US" sz="2800" b="0" i="0" dirty="0">
              <a:latin typeface="+mj-ea"/>
              <a:ea typeface="+mj-ea"/>
            </a:endParaRPr>
          </a:p>
          <a:p>
            <a:pPr marL="457200" indent="-457200" algn="just">
              <a:spcAft>
                <a:spcPts val="1000"/>
              </a:spcAft>
              <a:buClr>
                <a:srgbClr val="FF0000"/>
              </a:buClr>
              <a:buFont typeface="Wingdings" panose="05000000000000000000" pitchFamily="2" charset="2"/>
              <a:buChar char="p"/>
            </a:pPr>
            <a:r>
              <a:rPr lang="zh-CN" altLang="zh-CN" sz="2800" b="0" i="0" kern="0" dirty="0">
                <a:latin typeface="+mj-ea"/>
                <a:ea typeface="+mj-ea"/>
                <a:cs typeface="Times New Roman" panose="02020603050405020304" pitchFamily="18" charset="0"/>
              </a:rPr>
              <a:t>将</a:t>
            </a:r>
            <a:r>
              <a:rPr lang="en-US" altLang="zh-CN" sz="2800" b="0" i="0" kern="0" dirty="0">
                <a:latin typeface="+mj-ea"/>
                <a:ea typeface="+mj-ea"/>
                <a:cs typeface="Times New Roman" panose="02020603050405020304" pitchFamily="18" charset="0"/>
              </a:rPr>
              <a:t>A</a:t>
            </a:r>
            <a:r>
              <a:rPr lang="zh-CN" altLang="zh-CN" sz="2800" b="0" i="0" kern="0" dirty="0">
                <a:latin typeface="+mj-ea"/>
                <a:ea typeface="+mj-ea"/>
                <a:cs typeface="Times New Roman" panose="02020603050405020304" pitchFamily="18" charset="0"/>
              </a:rPr>
              <a:t>上</a:t>
            </a:r>
            <a:r>
              <a:rPr lang="en-US" altLang="zh-CN" sz="2800" b="0" i="0" kern="0" dirty="0">
                <a:latin typeface="+mj-ea"/>
                <a:ea typeface="+mj-ea"/>
                <a:cs typeface="Times New Roman" panose="02020603050405020304" pitchFamily="18" charset="0"/>
              </a:rPr>
              <a:t>n-1</a:t>
            </a:r>
            <a:r>
              <a:rPr lang="zh-CN" altLang="zh-CN" sz="2800" b="0" i="0" kern="0" dirty="0">
                <a:latin typeface="+mj-ea"/>
                <a:ea typeface="+mj-ea"/>
                <a:cs typeface="Times New Roman" panose="02020603050405020304" pitchFamily="18" charset="0"/>
              </a:rPr>
              <a:t>个盘子借助</a:t>
            </a:r>
            <a:r>
              <a:rPr lang="en-US" altLang="zh-CN" sz="2800" b="0" i="0" kern="0" dirty="0">
                <a:latin typeface="+mj-ea"/>
                <a:ea typeface="+mj-ea"/>
                <a:cs typeface="Times New Roman" panose="02020603050405020304" pitchFamily="18" charset="0"/>
              </a:rPr>
              <a:t>C</a:t>
            </a:r>
            <a:r>
              <a:rPr lang="zh-CN" altLang="zh-CN" sz="2800" b="0" i="0" kern="0" dirty="0">
                <a:latin typeface="+mj-ea"/>
                <a:ea typeface="+mj-ea"/>
                <a:cs typeface="Times New Roman" panose="02020603050405020304" pitchFamily="18" charset="0"/>
              </a:rPr>
              <a:t>柱先移到</a:t>
            </a:r>
            <a:r>
              <a:rPr lang="en-US" altLang="zh-CN" sz="2800" b="0" i="0" kern="0" dirty="0">
                <a:latin typeface="+mj-ea"/>
                <a:ea typeface="+mj-ea"/>
                <a:cs typeface="Times New Roman" panose="02020603050405020304" pitchFamily="18" charset="0"/>
              </a:rPr>
              <a:t>B</a:t>
            </a:r>
            <a:r>
              <a:rPr lang="zh-CN" altLang="zh-CN" sz="2800" b="0" i="0" kern="0" dirty="0">
                <a:latin typeface="+mj-ea"/>
                <a:ea typeface="+mj-ea"/>
                <a:cs typeface="Times New Roman" panose="02020603050405020304" pitchFamily="18" charset="0"/>
              </a:rPr>
              <a:t>柱上。</a:t>
            </a:r>
          </a:p>
          <a:p>
            <a:pPr marL="457200" indent="-457200" algn="just">
              <a:spcAft>
                <a:spcPts val="1000"/>
              </a:spcAft>
              <a:buClr>
                <a:srgbClr val="FF0000"/>
              </a:buClr>
              <a:buFont typeface="Wingdings" panose="05000000000000000000" pitchFamily="2" charset="2"/>
              <a:buChar char="p"/>
            </a:pPr>
            <a:r>
              <a:rPr lang="zh-CN" altLang="zh-CN" sz="2800" b="0" i="0" kern="0" dirty="0">
                <a:latin typeface="+mj-ea"/>
                <a:ea typeface="+mj-ea"/>
                <a:cs typeface="Times New Roman" panose="02020603050405020304" pitchFamily="18" charset="0"/>
              </a:rPr>
              <a:t>把</a:t>
            </a:r>
            <a:r>
              <a:rPr lang="en-US" altLang="zh-CN" sz="2800" b="0" i="0" kern="0" dirty="0">
                <a:latin typeface="+mj-ea"/>
                <a:ea typeface="+mj-ea"/>
                <a:cs typeface="Times New Roman" panose="02020603050405020304" pitchFamily="18" charset="0"/>
              </a:rPr>
              <a:t>A</a:t>
            </a:r>
            <a:r>
              <a:rPr lang="zh-CN" altLang="zh-CN" sz="2800" b="0" i="0" kern="0" dirty="0">
                <a:latin typeface="+mj-ea"/>
                <a:ea typeface="+mj-ea"/>
                <a:cs typeface="Times New Roman" panose="02020603050405020304" pitchFamily="18" charset="0"/>
              </a:rPr>
              <a:t>柱上剩下的一个盘子移到</a:t>
            </a:r>
            <a:r>
              <a:rPr lang="en-US" altLang="zh-CN" sz="2800" b="0" i="0" kern="0" dirty="0">
                <a:latin typeface="+mj-ea"/>
                <a:ea typeface="+mj-ea"/>
                <a:cs typeface="Times New Roman" panose="02020603050405020304" pitchFamily="18" charset="0"/>
              </a:rPr>
              <a:t>C</a:t>
            </a:r>
            <a:r>
              <a:rPr lang="zh-CN" altLang="zh-CN" sz="2800" b="0" i="0" kern="0" dirty="0">
                <a:latin typeface="+mj-ea"/>
                <a:ea typeface="+mj-ea"/>
                <a:cs typeface="Times New Roman" panose="02020603050405020304" pitchFamily="18" charset="0"/>
              </a:rPr>
              <a:t>柱上。</a:t>
            </a:r>
          </a:p>
          <a:p>
            <a:pPr marL="457200" indent="-457200" algn="just">
              <a:spcAft>
                <a:spcPts val="1000"/>
              </a:spcAft>
              <a:buClr>
                <a:srgbClr val="FF0000"/>
              </a:buClr>
              <a:buFont typeface="Wingdings" panose="05000000000000000000" pitchFamily="2" charset="2"/>
              <a:buChar char="p"/>
            </a:pPr>
            <a:r>
              <a:rPr lang="zh-CN" altLang="zh-CN" sz="2800" b="0" i="0" kern="0" dirty="0">
                <a:latin typeface="+mj-ea"/>
                <a:ea typeface="+mj-ea"/>
                <a:cs typeface="Times New Roman" panose="02020603050405020304" pitchFamily="18" charset="0"/>
              </a:rPr>
              <a:t>将</a:t>
            </a:r>
            <a:r>
              <a:rPr lang="en-US" altLang="zh-CN" sz="2800" b="0" i="0" kern="0" dirty="0">
                <a:latin typeface="+mj-ea"/>
                <a:ea typeface="+mj-ea"/>
                <a:cs typeface="Times New Roman" panose="02020603050405020304" pitchFamily="18" charset="0"/>
              </a:rPr>
              <a:t>n-1</a:t>
            </a:r>
            <a:r>
              <a:rPr lang="zh-CN" altLang="zh-CN" sz="2800" b="0" i="0" kern="0" dirty="0">
                <a:latin typeface="+mj-ea"/>
                <a:ea typeface="+mj-ea"/>
                <a:cs typeface="Times New Roman" panose="02020603050405020304" pitchFamily="18" charset="0"/>
              </a:rPr>
              <a:t>个盘子从</a:t>
            </a:r>
            <a:r>
              <a:rPr lang="en-US" altLang="zh-CN" sz="2800" b="0" i="0" kern="0" dirty="0">
                <a:latin typeface="+mj-ea"/>
                <a:ea typeface="+mj-ea"/>
                <a:cs typeface="Times New Roman" panose="02020603050405020304" pitchFamily="18" charset="0"/>
              </a:rPr>
              <a:t>B</a:t>
            </a:r>
            <a:r>
              <a:rPr lang="zh-CN" altLang="zh-CN" sz="2800" b="0" i="0" kern="0" dirty="0">
                <a:latin typeface="+mj-ea"/>
                <a:ea typeface="+mj-ea"/>
                <a:cs typeface="Times New Roman" panose="02020603050405020304" pitchFamily="18" charset="0"/>
              </a:rPr>
              <a:t>柱借助于</a:t>
            </a:r>
            <a:r>
              <a:rPr lang="en-US" altLang="zh-CN" sz="2800" b="0" i="0" kern="0" dirty="0">
                <a:latin typeface="+mj-ea"/>
                <a:ea typeface="+mj-ea"/>
                <a:cs typeface="Times New Roman" panose="02020603050405020304" pitchFamily="18" charset="0"/>
              </a:rPr>
              <a:t>A</a:t>
            </a:r>
            <a:r>
              <a:rPr lang="zh-CN" altLang="zh-CN" sz="2800" b="0" i="0" kern="0" dirty="0">
                <a:latin typeface="+mj-ea"/>
                <a:ea typeface="+mj-ea"/>
                <a:cs typeface="Times New Roman" panose="02020603050405020304" pitchFamily="18" charset="0"/>
              </a:rPr>
              <a:t>柱移到</a:t>
            </a:r>
            <a:r>
              <a:rPr lang="en-US" altLang="zh-CN" sz="2800" b="0" i="0" kern="0" dirty="0">
                <a:latin typeface="+mj-ea"/>
                <a:ea typeface="+mj-ea"/>
                <a:cs typeface="Times New Roman" panose="02020603050405020304" pitchFamily="18" charset="0"/>
              </a:rPr>
              <a:t>C</a:t>
            </a:r>
            <a:r>
              <a:rPr lang="zh-CN" altLang="zh-CN" sz="2800" b="0" i="0" kern="0" dirty="0">
                <a:latin typeface="+mj-ea"/>
                <a:ea typeface="+mj-ea"/>
                <a:cs typeface="Times New Roman" panose="02020603050405020304" pitchFamily="18" charset="0"/>
              </a:rPr>
              <a:t>柱上。</a:t>
            </a:r>
          </a:p>
        </p:txBody>
      </p:sp>
      <p:sp>
        <p:nvSpPr>
          <p:cNvPr id="3" name="文本框 2"/>
          <p:cNvSpPr txBox="1"/>
          <p:nvPr/>
        </p:nvSpPr>
        <p:spPr>
          <a:xfrm>
            <a:off x="2017156" y="167675"/>
            <a:ext cx="46394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en-US" altLang="zh-CN" sz="4400" i="0" dirty="0">
                <a:solidFill>
                  <a:schemeClr val="tx2"/>
                </a:solidFill>
                <a:latin typeface="Tahoma" panose="020B0604030504040204" pitchFamily="34" charset="0"/>
                <a:ea typeface="隶书" panose="02010509060101010101" pitchFamily="49" charset="-122"/>
                <a:cs typeface="+mn-cs"/>
                <a:sym typeface="+mn-lt"/>
              </a:rPr>
              <a:t>5.5 </a:t>
            </a:r>
            <a:r>
              <a:rPr lang="zh-CN" altLang="en-US" sz="4400" i="0" dirty="0">
                <a:solidFill>
                  <a:schemeClr val="tx2"/>
                </a:solidFill>
                <a:latin typeface="Tahoma" panose="020B0604030504040204" pitchFamily="34" charset="0"/>
                <a:ea typeface="隶书" panose="02010509060101010101" pitchFamily="49" charset="-122"/>
                <a:cs typeface="+mn-cs"/>
                <a:sym typeface="+mn-lt"/>
              </a:rPr>
              <a:t>项目实践：一</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39552" y="1340768"/>
            <a:ext cx="8712968" cy="3985706"/>
          </a:xfrm>
          <a:prstGeom prst="rect">
            <a:avLst/>
          </a:prstGeom>
        </p:spPr>
        <p:txBody>
          <a:bodyPr wrap="square">
            <a:spAutoFit/>
          </a:bodyPr>
          <a:lstStyle/>
          <a:p>
            <a:pPr algn="just">
              <a:lnSpc>
                <a:spcPct val="125000"/>
              </a:lnSpc>
              <a:spcAft>
                <a:spcPts val="1000"/>
              </a:spcAft>
            </a:pPr>
            <a:r>
              <a:rPr lang="zh-CN" altLang="en-US" sz="2800" b="0" i="0" kern="0" dirty="0">
                <a:latin typeface="+mj-ea"/>
                <a:ea typeface="+mj-ea"/>
                <a:cs typeface="Times New Roman" panose="02020603050405020304" pitchFamily="18" charset="0"/>
              </a:rPr>
              <a:t>可以把上面的步骤归纳为两类操作：</a:t>
            </a:r>
          </a:p>
          <a:p>
            <a:pPr algn="just">
              <a:spcAft>
                <a:spcPts val="1000"/>
              </a:spcAft>
            </a:pPr>
            <a:r>
              <a:rPr lang="zh-CN" altLang="en-US" sz="2800" b="0" i="0" kern="0" dirty="0">
                <a:latin typeface="+mj-ea"/>
                <a:ea typeface="+mj-ea"/>
                <a:cs typeface="Times New Roman" panose="02020603050405020304" pitchFamily="18" charset="0"/>
              </a:rPr>
              <a:t>（</a:t>
            </a:r>
            <a:r>
              <a:rPr lang="en-US" altLang="zh-CN" sz="2800" b="0" i="0" kern="0" dirty="0">
                <a:latin typeface="+mj-ea"/>
                <a:ea typeface="+mj-ea"/>
                <a:cs typeface="Times New Roman" panose="02020603050405020304" pitchFamily="18" charset="0"/>
              </a:rPr>
              <a:t>1</a:t>
            </a:r>
            <a:r>
              <a:rPr lang="zh-CN" altLang="en-US" sz="2800" b="0" i="0" kern="0" dirty="0">
                <a:latin typeface="+mj-ea"/>
                <a:ea typeface="+mj-ea"/>
                <a:cs typeface="Times New Roman" panose="02020603050405020304" pitchFamily="18" charset="0"/>
              </a:rPr>
              <a:t>）将</a:t>
            </a:r>
            <a:r>
              <a:rPr lang="en-US" altLang="zh-CN" sz="2800" b="0" i="0" kern="0" dirty="0">
                <a:latin typeface="+mj-ea"/>
                <a:ea typeface="+mj-ea"/>
                <a:cs typeface="Times New Roman" panose="02020603050405020304" pitchFamily="18" charset="0"/>
              </a:rPr>
              <a:t>1</a:t>
            </a:r>
            <a:r>
              <a:rPr lang="zh-CN" altLang="en-US" sz="2800" b="0" i="0" kern="0" dirty="0">
                <a:latin typeface="+mj-ea"/>
                <a:ea typeface="+mj-ea"/>
                <a:cs typeface="Times New Roman" panose="02020603050405020304" pitchFamily="18" charset="0"/>
              </a:rPr>
              <a:t>～</a:t>
            </a:r>
            <a:r>
              <a:rPr lang="en-US" altLang="zh-CN" sz="2800" b="0" i="0" kern="0" dirty="0">
                <a:latin typeface="+mj-ea"/>
                <a:ea typeface="+mj-ea"/>
                <a:cs typeface="Times New Roman" panose="02020603050405020304" pitchFamily="18" charset="0"/>
              </a:rPr>
              <a:t>n-1</a:t>
            </a:r>
            <a:r>
              <a:rPr lang="zh-CN" altLang="en-US" sz="2800" b="0" i="0" kern="0" dirty="0">
                <a:latin typeface="+mj-ea"/>
                <a:ea typeface="+mj-ea"/>
                <a:cs typeface="Times New Roman" panose="02020603050405020304" pitchFamily="18" charset="0"/>
              </a:rPr>
              <a:t>号盘子从一个柱子（设</a:t>
            </a:r>
            <a:r>
              <a:rPr lang="en-US" altLang="zh-CN" sz="2800" b="0" i="0" kern="0" dirty="0">
                <a:latin typeface="+mj-ea"/>
                <a:ea typeface="+mj-ea"/>
                <a:cs typeface="Times New Roman" panose="02020603050405020304" pitchFamily="18" charset="0"/>
              </a:rPr>
              <a:t>a)</a:t>
            </a:r>
            <a:r>
              <a:rPr lang="zh-CN" altLang="en-US" sz="2800" b="0" i="0" kern="0" dirty="0">
                <a:latin typeface="+mj-ea"/>
                <a:ea typeface="+mj-ea"/>
                <a:cs typeface="Times New Roman" panose="02020603050405020304" pitchFamily="18" charset="0"/>
              </a:rPr>
              <a:t>移动到另一个</a:t>
            </a:r>
            <a:endParaRPr lang="en-US" altLang="zh-CN" sz="2800" b="0" i="0" kern="0" dirty="0">
              <a:latin typeface="+mj-ea"/>
              <a:ea typeface="+mj-ea"/>
              <a:cs typeface="Times New Roman" panose="02020603050405020304" pitchFamily="18" charset="0"/>
            </a:endParaRPr>
          </a:p>
          <a:p>
            <a:pPr algn="just">
              <a:spcAft>
                <a:spcPts val="1000"/>
              </a:spcAft>
            </a:pPr>
            <a:r>
              <a:rPr lang="en-US" altLang="zh-CN" sz="2800" b="0" i="0" kern="0" dirty="0">
                <a:latin typeface="+mj-ea"/>
                <a:ea typeface="+mj-ea"/>
                <a:cs typeface="Times New Roman" panose="02020603050405020304" pitchFamily="18" charset="0"/>
              </a:rPr>
              <a:t>     </a:t>
            </a:r>
            <a:r>
              <a:rPr lang="zh-CN" altLang="en-US" sz="2800" b="0" i="0" kern="0" dirty="0">
                <a:latin typeface="+mj-ea"/>
                <a:ea typeface="+mj-ea"/>
                <a:cs typeface="Times New Roman" panose="02020603050405020304" pitchFamily="18" charset="0"/>
              </a:rPr>
              <a:t>柱子（设</a:t>
            </a:r>
            <a:r>
              <a:rPr lang="en-US" altLang="zh-CN" sz="2800" b="0" i="0" kern="0" dirty="0">
                <a:latin typeface="+mj-ea"/>
                <a:ea typeface="+mj-ea"/>
                <a:cs typeface="Times New Roman" panose="02020603050405020304" pitchFamily="18" charset="0"/>
              </a:rPr>
              <a:t>c</a:t>
            </a:r>
            <a:r>
              <a:rPr lang="zh-CN" altLang="en-US" sz="2800" b="0" i="0" kern="0" dirty="0">
                <a:latin typeface="+mj-ea"/>
                <a:ea typeface="+mj-ea"/>
                <a:cs typeface="Times New Roman" panose="02020603050405020304" pitchFamily="18" charset="0"/>
              </a:rPr>
              <a:t>）</a:t>
            </a:r>
            <a:r>
              <a:rPr lang="en-US" altLang="zh-CN" sz="2800" b="0" i="0" kern="0" dirty="0">
                <a:latin typeface="+mj-ea"/>
                <a:ea typeface="+mj-ea"/>
                <a:cs typeface="Times New Roman" panose="02020603050405020304" pitchFamily="18" charset="0"/>
              </a:rPr>
              <a:t>,</a:t>
            </a:r>
            <a:r>
              <a:rPr lang="zh-CN" altLang="en-US" sz="2800" b="0" i="0" kern="0" dirty="0">
                <a:latin typeface="+mj-ea"/>
                <a:ea typeface="+mj-ea"/>
                <a:cs typeface="Times New Roman" panose="02020603050405020304" pitchFamily="18" charset="0"/>
              </a:rPr>
              <a:t>借助第三个柱子（设</a:t>
            </a:r>
            <a:r>
              <a:rPr lang="en-US" altLang="zh-CN" sz="2800" b="0" i="0" kern="0" dirty="0">
                <a:latin typeface="+mj-ea"/>
                <a:ea typeface="+mj-ea"/>
                <a:cs typeface="Times New Roman" panose="02020603050405020304" pitchFamily="18" charset="0"/>
              </a:rPr>
              <a:t>b)</a:t>
            </a:r>
            <a:r>
              <a:rPr lang="zh-CN" altLang="en-US" sz="2800" b="0" i="0" kern="0" dirty="0">
                <a:latin typeface="+mj-ea"/>
                <a:ea typeface="+mj-ea"/>
                <a:cs typeface="Times New Roman" panose="02020603050405020304" pitchFamily="18" charset="0"/>
              </a:rPr>
              <a:t>。</a:t>
            </a:r>
            <a:endParaRPr lang="en-US" altLang="zh-CN" sz="2800" b="0" i="0" kern="0" dirty="0">
              <a:latin typeface="+mj-ea"/>
              <a:ea typeface="+mj-ea"/>
              <a:cs typeface="Times New Roman" panose="02020603050405020304" pitchFamily="18" charset="0"/>
            </a:endParaRPr>
          </a:p>
          <a:p>
            <a:pPr algn="just">
              <a:spcAft>
                <a:spcPts val="1000"/>
              </a:spcAft>
            </a:pPr>
            <a:r>
              <a:rPr lang="en-US" altLang="zh-CN" sz="2800" b="0" i="0" kern="0" dirty="0">
                <a:latin typeface="+mj-ea"/>
                <a:ea typeface="+mj-ea"/>
                <a:cs typeface="Times New Roman" panose="02020603050405020304" pitchFamily="18" charset="0"/>
              </a:rPr>
              <a:t>     </a:t>
            </a:r>
            <a:r>
              <a:rPr lang="zh-CN" altLang="en-US" sz="2800" b="0" i="0" kern="0" dirty="0">
                <a:latin typeface="+mj-ea"/>
                <a:ea typeface="+mj-ea"/>
                <a:cs typeface="Times New Roman" panose="02020603050405020304" pitchFamily="18" charset="0"/>
              </a:rPr>
              <a:t>此步骤定义递归函数</a:t>
            </a:r>
            <a:r>
              <a:rPr lang="en-US" altLang="zh-CN" sz="2800" b="0" i="0" kern="0" dirty="0" err="1">
                <a:latin typeface="+mj-ea"/>
                <a:ea typeface="+mj-ea"/>
                <a:cs typeface="Times New Roman" panose="02020603050405020304" pitchFamily="18" charset="0"/>
              </a:rPr>
              <a:t>hanoi</a:t>
            </a:r>
            <a:r>
              <a:rPr lang="en-US" altLang="zh-CN" sz="2800" b="0" i="0" kern="0" dirty="0">
                <a:latin typeface="+mj-ea"/>
                <a:ea typeface="+mj-ea"/>
                <a:cs typeface="Times New Roman" panose="02020603050405020304" pitchFamily="18" charset="0"/>
              </a:rPr>
              <a:t>(</a:t>
            </a:r>
            <a:r>
              <a:rPr lang="en-US" altLang="zh-CN" sz="2800" b="0" i="0" kern="0" dirty="0" err="1">
                <a:latin typeface="+mj-ea"/>
                <a:ea typeface="+mj-ea"/>
                <a:cs typeface="Times New Roman" panose="02020603050405020304" pitchFamily="18" charset="0"/>
              </a:rPr>
              <a:t>n,a,b,c</a:t>
            </a:r>
            <a:r>
              <a:rPr lang="en-US" altLang="zh-CN" sz="2800" b="0" i="0" kern="0" dirty="0">
                <a:latin typeface="+mj-ea"/>
                <a:ea typeface="+mj-ea"/>
                <a:cs typeface="Times New Roman" panose="02020603050405020304" pitchFamily="18" charset="0"/>
              </a:rPr>
              <a:t>)</a:t>
            </a:r>
            <a:r>
              <a:rPr lang="zh-CN" altLang="en-US" sz="2800" b="0" i="0" kern="0" dirty="0">
                <a:latin typeface="+mj-ea"/>
                <a:ea typeface="+mj-ea"/>
                <a:cs typeface="Times New Roman" panose="02020603050405020304" pitchFamily="18" charset="0"/>
              </a:rPr>
              <a:t>。</a:t>
            </a:r>
          </a:p>
          <a:p>
            <a:pPr algn="just">
              <a:spcAft>
                <a:spcPts val="1000"/>
              </a:spcAft>
            </a:pPr>
            <a:r>
              <a:rPr lang="zh-CN" altLang="en-US" sz="2800" b="0" i="0" kern="0" dirty="0">
                <a:latin typeface="+mj-ea"/>
                <a:ea typeface="+mj-ea"/>
                <a:cs typeface="Times New Roman" panose="02020603050405020304" pitchFamily="18" charset="0"/>
              </a:rPr>
              <a:t>（</a:t>
            </a:r>
            <a:r>
              <a:rPr lang="en-US" altLang="zh-CN" sz="2800" b="0" i="0" kern="0" dirty="0">
                <a:latin typeface="+mj-ea"/>
                <a:ea typeface="+mj-ea"/>
                <a:cs typeface="Times New Roman" panose="02020603050405020304" pitchFamily="18" charset="0"/>
              </a:rPr>
              <a:t>2</a:t>
            </a:r>
            <a:r>
              <a:rPr lang="zh-CN" altLang="en-US" sz="2800" b="0" i="0" kern="0" dirty="0">
                <a:latin typeface="+mj-ea"/>
                <a:ea typeface="+mj-ea"/>
                <a:cs typeface="Times New Roman" panose="02020603050405020304" pitchFamily="18" charset="0"/>
              </a:rPr>
              <a:t>）将第</a:t>
            </a:r>
            <a:r>
              <a:rPr lang="en-US" altLang="zh-CN" sz="2800" b="0" i="0" kern="0" dirty="0">
                <a:latin typeface="+mj-ea"/>
                <a:ea typeface="+mj-ea"/>
                <a:cs typeface="Times New Roman" panose="02020603050405020304" pitchFamily="18" charset="0"/>
              </a:rPr>
              <a:t>n</a:t>
            </a:r>
            <a:r>
              <a:rPr lang="zh-CN" altLang="en-US" sz="2800" b="0" i="0" kern="0" dirty="0">
                <a:latin typeface="+mj-ea"/>
                <a:ea typeface="+mj-ea"/>
                <a:cs typeface="Times New Roman" panose="02020603050405020304" pitchFamily="18" charset="0"/>
              </a:rPr>
              <a:t>号盘子从一个柱子（设</a:t>
            </a:r>
            <a:r>
              <a:rPr lang="en-US" altLang="zh-CN" sz="2800" b="0" i="0" kern="0" dirty="0">
                <a:latin typeface="+mj-ea"/>
                <a:ea typeface="+mj-ea"/>
                <a:cs typeface="Times New Roman" panose="02020603050405020304" pitchFamily="18" charset="0"/>
              </a:rPr>
              <a:t>a</a:t>
            </a:r>
            <a:r>
              <a:rPr lang="zh-CN" altLang="en-US" sz="2800" b="0" i="0" kern="0" dirty="0">
                <a:latin typeface="+mj-ea"/>
                <a:ea typeface="+mj-ea"/>
                <a:cs typeface="Times New Roman" panose="02020603050405020304" pitchFamily="18" charset="0"/>
              </a:rPr>
              <a:t>）移动到另一个</a:t>
            </a:r>
            <a:endParaRPr lang="en-US" altLang="zh-CN" sz="2800" b="0" i="0" kern="0" dirty="0">
              <a:latin typeface="+mj-ea"/>
              <a:ea typeface="+mj-ea"/>
              <a:cs typeface="Times New Roman" panose="02020603050405020304" pitchFamily="18" charset="0"/>
            </a:endParaRPr>
          </a:p>
          <a:p>
            <a:pPr algn="just">
              <a:spcAft>
                <a:spcPts val="1000"/>
              </a:spcAft>
            </a:pPr>
            <a:r>
              <a:rPr lang="en-US" altLang="zh-CN" sz="2800" b="0" i="0" kern="0" dirty="0">
                <a:latin typeface="+mj-ea"/>
                <a:ea typeface="+mj-ea"/>
                <a:cs typeface="Times New Roman" panose="02020603050405020304" pitchFamily="18" charset="0"/>
              </a:rPr>
              <a:t>     </a:t>
            </a:r>
            <a:r>
              <a:rPr lang="zh-CN" altLang="en-US" sz="2800" b="0" i="0" kern="0" dirty="0">
                <a:latin typeface="+mj-ea"/>
                <a:ea typeface="+mj-ea"/>
                <a:cs typeface="Times New Roman" panose="02020603050405020304" pitchFamily="18" charset="0"/>
              </a:rPr>
              <a:t>柱子（设</a:t>
            </a:r>
            <a:r>
              <a:rPr lang="en-US" altLang="zh-CN" sz="2800" b="0" i="0" kern="0" dirty="0">
                <a:latin typeface="+mj-ea"/>
                <a:ea typeface="+mj-ea"/>
                <a:cs typeface="Times New Roman" panose="02020603050405020304" pitchFamily="18" charset="0"/>
              </a:rPr>
              <a:t>c</a:t>
            </a:r>
            <a:r>
              <a:rPr lang="zh-CN" altLang="en-US" sz="2800" b="0" i="0" kern="0" dirty="0">
                <a:latin typeface="+mj-ea"/>
                <a:ea typeface="+mj-ea"/>
                <a:cs typeface="Times New Roman" panose="02020603050405020304" pitchFamily="18" charset="0"/>
              </a:rPr>
              <a:t>）上。</a:t>
            </a:r>
            <a:endParaRPr lang="en-US" altLang="zh-CN" sz="2800" b="0" i="0" kern="0" dirty="0">
              <a:latin typeface="+mj-ea"/>
              <a:ea typeface="+mj-ea"/>
              <a:cs typeface="Times New Roman" panose="02020603050405020304" pitchFamily="18" charset="0"/>
            </a:endParaRPr>
          </a:p>
          <a:p>
            <a:pPr algn="just">
              <a:spcAft>
                <a:spcPts val="1000"/>
              </a:spcAft>
            </a:pPr>
            <a:r>
              <a:rPr lang="en-US" altLang="zh-CN" sz="2800" b="0" i="0" kern="0" dirty="0">
                <a:latin typeface="+mj-ea"/>
                <a:ea typeface="+mj-ea"/>
                <a:cs typeface="Times New Roman" panose="02020603050405020304" pitchFamily="18" charset="0"/>
              </a:rPr>
              <a:t>     </a:t>
            </a:r>
            <a:r>
              <a:rPr lang="zh-CN" altLang="en-US" sz="2800" b="0" i="0" kern="0" dirty="0">
                <a:latin typeface="+mj-ea"/>
                <a:ea typeface="+mj-ea"/>
                <a:cs typeface="Times New Roman" panose="02020603050405020304" pitchFamily="18" charset="0"/>
              </a:rPr>
              <a:t>此步骤定义函数</a:t>
            </a:r>
            <a:r>
              <a:rPr lang="en-US" altLang="zh-CN" sz="2800" b="0" i="0" kern="0" dirty="0">
                <a:latin typeface="+mj-ea"/>
                <a:ea typeface="+mj-ea"/>
                <a:cs typeface="Times New Roman" panose="02020603050405020304" pitchFamily="18" charset="0"/>
              </a:rPr>
              <a:t>move(</a:t>
            </a:r>
            <a:r>
              <a:rPr lang="en-US" altLang="zh-CN" sz="2800" b="0" i="0" kern="0" dirty="0" err="1">
                <a:latin typeface="+mj-ea"/>
                <a:ea typeface="+mj-ea"/>
                <a:cs typeface="Times New Roman" panose="02020603050405020304" pitchFamily="18" charset="0"/>
              </a:rPr>
              <a:t>n,a,c</a:t>
            </a:r>
            <a:r>
              <a:rPr lang="en-US" altLang="zh-CN" sz="2800" b="0" i="0" kern="0" dirty="0">
                <a:latin typeface="+mj-ea"/>
                <a:ea typeface="+mj-ea"/>
                <a:cs typeface="Times New Roman" panose="02020603050405020304" pitchFamily="18" charset="0"/>
              </a:rPr>
              <a:t>)</a:t>
            </a:r>
            <a:r>
              <a:rPr lang="zh-CN" altLang="en-US" sz="2800" b="0" i="0" kern="0" dirty="0">
                <a:latin typeface="+mj-ea"/>
                <a:ea typeface="+mj-ea"/>
                <a:cs typeface="Times New Roman" panose="02020603050405020304" pitchFamily="18" charset="0"/>
              </a:rPr>
              <a:t>。</a:t>
            </a:r>
          </a:p>
        </p:txBody>
      </p:sp>
      <p:sp>
        <p:nvSpPr>
          <p:cNvPr id="2" name="文本框 1"/>
          <p:cNvSpPr txBox="1"/>
          <p:nvPr/>
        </p:nvSpPr>
        <p:spPr>
          <a:xfrm>
            <a:off x="2017156" y="167675"/>
            <a:ext cx="46394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en-US" altLang="zh-CN" sz="4400" i="0" dirty="0">
                <a:solidFill>
                  <a:schemeClr val="tx2"/>
                </a:solidFill>
                <a:latin typeface="Tahoma" panose="020B0604030504040204" pitchFamily="34" charset="0"/>
                <a:ea typeface="隶书" panose="02010509060101010101" pitchFamily="49" charset="-122"/>
                <a:cs typeface="+mn-cs"/>
                <a:sym typeface="+mn-lt"/>
              </a:rPr>
              <a:t>5.5 </a:t>
            </a:r>
            <a:r>
              <a:rPr lang="zh-CN" altLang="en-US" sz="4400" i="0" dirty="0">
                <a:solidFill>
                  <a:schemeClr val="tx2"/>
                </a:solidFill>
                <a:latin typeface="Tahoma" panose="020B0604030504040204" pitchFamily="34" charset="0"/>
                <a:ea typeface="隶书" panose="02010509060101010101" pitchFamily="49" charset="-122"/>
                <a:cs typeface="+mn-cs"/>
                <a:sym typeface="+mn-lt"/>
              </a:rPr>
              <a:t>项目实践：一</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17156" y="167675"/>
            <a:ext cx="46394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en-US" altLang="zh-CN" sz="4400" i="0" dirty="0">
                <a:solidFill>
                  <a:schemeClr val="tx2"/>
                </a:solidFill>
                <a:latin typeface="Tahoma" panose="020B0604030504040204" pitchFamily="34" charset="0"/>
                <a:ea typeface="隶书" panose="02010509060101010101" pitchFamily="49" charset="-122"/>
                <a:cs typeface="+mn-cs"/>
                <a:sym typeface="+mn-lt"/>
              </a:rPr>
              <a:t>5.5 </a:t>
            </a:r>
            <a:r>
              <a:rPr lang="zh-CN" altLang="en-US" sz="4400" i="0" dirty="0">
                <a:solidFill>
                  <a:schemeClr val="tx2"/>
                </a:solidFill>
                <a:latin typeface="Tahoma" panose="020B0604030504040204" pitchFamily="34" charset="0"/>
                <a:ea typeface="隶书" panose="02010509060101010101" pitchFamily="49" charset="-122"/>
                <a:cs typeface="+mn-cs"/>
                <a:sym typeface="+mn-lt"/>
              </a:rPr>
              <a:t>项目实践：一</a:t>
            </a:r>
          </a:p>
        </p:txBody>
      </p:sp>
      <p:sp>
        <p:nvSpPr>
          <p:cNvPr id="6" name="Rectangle 1"/>
          <p:cNvSpPr>
            <a:spLocks noChangeArrowheads="1"/>
          </p:cNvSpPr>
          <p:nvPr/>
        </p:nvSpPr>
        <p:spPr bwMode="auto">
          <a:xfrm>
            <a:off x="613434" y="1268760"/>
            <a:ext cx="8470589"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cnt=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0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2400" b="0" i="1" u="none" strike="noStrike" cap="none" normalizeH="0" baseline="0" dirty="0">
                <a:ln>
                  <a:noFill/>
                </a:ln>
                <a:solidFill>
                  <a:srgbClr val="8C8C8C"/>
                </a:solidFill>
                <a:effectLst/>
                <a:latin typeface="宋体" panose="02010600030101010101" pitchFamily="2" charset="-122"/>
              </a:rPr>
              <a:t>统计移动次数，</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cnt</a:t>
            </a:r>
            <a:r>
              <a:rPr kumimoji="0" lang="zh-CN" altLang="zh-CN" sz="2400" b="0" i="1" u="none" strike="noStrike" cap="none" normalizeH="0" baseline="0" dirty="0">
                <a:ln>
                  <a:noFill/>
                </a:ln>
                <a:solidFill>
                  <a:srgbClr val="8C8C8C"/>
                </a:solidFill>
                <a:effectLst/>
                <a:latin typeface="宋体" panose="02010600030101010101" pitchFamily="2" charset="-122"/>
              </a:rPr>
              <a:t>是一个全局变量</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def </a:t>
            </a:r>
            <a:r>
              <a:rPr kumimoji="0" lang="zh-CN" altLang="zh-CN" sz="2400" b="0" i="0" u="none" strike="noStrike" cap="none" normalizeH="0" baseline="0" dirty="0">
                <a:ln>
                  <a:noFill/>
                </a:ln>
                <a:solidFill>
                  <a:srgbClr val="00627A"/>
                </a:solidFill>
                <a:effectLst/>
                <a:latin typeface="Arial Unicode MS" panose="020B0604020202020204" pitchFamily="34" charset="-122"/>
                <a:ea typeface="JetBrains Mono"/>
              </a:rPr>
              <a:t>hanoi</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(n,a,b,c):</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global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cnt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cnt+=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b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move(n,a,c)</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else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hanoi(n-</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,a,c,b)</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cnt+=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b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move(n,a,c)</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hanoi(n-</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,b,a,c)</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def </a:t>
            </a:r>
            <a:r>
              <a:rPr kumimoji="0" lang="zh-CN" altLang="zh-CN" sz="2400" b="0" i="0" u="none" strike="noStrike" cap="none" normalizeH="0" baseline="0" dirty="0">
                <a:ln>
                  <a:noFill/>
                </a:ln>
                <a:solidFill>
                  <a:srgbClr val="00627A"/>
                </a:solidFill>
                <a:effectLst/>
                <a:latin typeface="Arial Unicode MS" panose="020B0604020202020204" pitchFamily="34" charset="-122"/>
                <a:ea typeface="JetBrains Mono"/>
              </a:rPr>
              <a:t>move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(n,a,c):</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f"</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cnt</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5d</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 Move disk </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 from tower </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 to tower </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c</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017156" y="167675"/>
            <a:ext cx="46394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en-US" altLang="zh-CN" sz="4400" i="0" dirty="0">
                <a:solidFill>
                  <a:schemeClr val="tx2"/>
                </a:solidFill>
                <a:latin typeface="Tahoma" panose="020B0604030504040204" pitchFamily="34" charset="0"/>
                <a:ea typeface="隶书" panose="02010509060101010101" pitchFamily="49" charset="-122"/>
                <a:cs typeface="+mn-cs"/>
                <a:sym typeface="+mn-lt"/>
              </a:rPr>
              <a:t>5.5 </a:t>
            </a:r>
            <a:r>
              <a:rPr lang="zh-CN" altLang="en-US" sz="4400" i="0" dirty="0">
                <a:solidFill>
                  <a:schemeClr val="tx2"/>
                </a:solidFill>
                <a:latin typeface="Tahoma" panose="020B0604030504040204" pitchFamily="34" charset="0"/>
                <a:ea typeface="隶书" panose="02010509060101010101" pitchFamily="49" charset="-122"/>
                <a:cs typeface="+mn-cs"/>
                <a:sym typeface="+mn-lt"/>
              </a:rPr>
              <a:t>项目实践：一</a:t>
            </a:r>
          </a:p>
        </p:txBody>
      </p:sp>
      <p:sp>
        <p:nvSpPr>
          <p:cNvPr id="2" name="Rectangle 1"/>
          <p:cNvSpPr>
            <a:spLocks noChangeArrowheads="1"/>
          </p:cNvSpPr>
          <p:nvPr/>
        </p:nvSpPr>
        <p:spPr bwMode="auto">
          <a:xfrm>
            <a:off x="611621" y="1340768"/>
            <a:ext cx="7920758"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def </a:t>
            </a:r>
            <a:r>
              <a:rPr kumimoji="0" lang="zh-CN" altLang="zh-CN" sz="2400" b="0" i="0" u="none" strike="noStrike" cap="none" normalizeH="0" baseline="0">
                <a:ln>
                  <a:noFill/>
                </a:ln>
                <a:solidFill>
                  <a:srgbClr val="00627A"/>
                </a:solidFill>
                <a:effectLst/>
                <a:latin typeface="Arial Unicode MS" panose="020B0604020202020204" pitchFamily="34" charset="-122"/>
                <a:ea typeface="JetBrains Mono"/>
              </a:rPr>
              <a:t>main</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"TOWERS OF HANOI:"</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"The problem starts with n plates on tower A."</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"Input the number of plates:"</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n=</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eval</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f"The step to moving </a:t>
            </a:r>
            <a:r>
              <a:rPr kumimoji="0" lang="zh-CN" altLang="zh-CN" sz="2400" b="0" i="0" u="none" strike="noStrike" cap="none" normalizeH="0" baseline="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n</a:t>
            </a:r>
            <a:r>
              <a:rPr kumimoji="0" lang="zh-CN" altLang="zh-CN" sz="2400" b="0" i="0" u="none" strike="noStrike" cap="none" normalizeH="0" baseline="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 plates:"</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hanoi(n,</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'A'</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'B'</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'C'</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a:t>
            </a:r>
            <a:r>
              <a:rPr kumimoji="0" lang="zh-CN" altLang="zh-CN" sz="2400" b="0" i="1" u="none" strike="noStrike" cap="none" normalizeH="0" baseline="0">
                <a:ln>
                  <a:noFill/>
                </a:ln>
                <a:solidFill>
                  <a:srgbClr val="8C8C8C"/>
                </a:solidFill>
                <a:effectLst/>
                <a:latin typeface="宋体" panose="02010600030101010101" pitchFamily="2" charset="-122"/>
              </a:rPr>
              <a:t>借助</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B</a:t>
            </a:r>
            <a:r>
              <a:rPr kumimoji="0" lang="zh-CN" altLang="zh-CN" sz="2400" b="0" i="1" u="none" strike="noStrike" cap="none" normalizeH="0" baseline="0">
                <a:ln>
                  <a:noFill/>
                </a:ln>
                <a:solidFill>
                  <a:srgbClr val="8C8C8C"/>
                </a:solidFill>
                <a:effectLst/>
                <a:latin typeface="宋体" panose="02010600030101010101" pitchFamily="2" charset="-122"/>
              </a:rPr>
              <a:t>将</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n</a:t>
            </a:r>
            <a:r>
              <a:rPr kumimoji="0" lang="zh-CN" altLang="zh-CN" sz="2400" b="0" i="1" u="none" strike="noStrike" cap="none" normalizeH="0" baseline="0">
                <a:ln>
                  <a:noFill/>
                </a:ln>
                <a:solidFill>
                  <a:srgbClr val="8C8C8C"/>
                </a:solidFill>
                <a:effectLst/>
                <a:latin typeface="宋体" panose="02010600030101010101" pitchFamily="2" charset="-122"/>
              </a:rPr>
              <a:t>个盘子从</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A</a:t>
            </a:r>
            <a:r>
              <a:rPr kumimoji="0" lang="zh-CN" altLang="zh-CN" sz="2400" b="0" i="1" u="none" strike="noStrike" cap="none" normalizeH="0" baseline="0">
                <a:ln>
                  <a:noFill/>
                </a:ln>
                <a:solidFill>
                  <a:srgbClr val="8C8C8C"/>
                </a:solidFill>
                <a:effectLst/>
                <a:latin typeface="宋体" panose="02010600030101010101" pitchFamily="2" charset="-122"/>
              </a:rPr>
              <a:t>移至</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C</a:t>
            </a:r>
            <a:b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br>
            <a:b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main()</a:t>
            </a:r>
            <a:endParaRPr kumimoji="0" lang="zh-CN" altLang="zh-CN" sz="2400" b="0" i="0" u="none" strike="noStrike" cap="none" normalizeH="0" baseline="0">
              <a:ln>
                <a:noFill/>
              </a:ln>
              <a:solidFill>
                <a:schemeClr val="tx1"/>
              </a:solidFill>
              <a:effectLst/>
              <a:latin typeface="Arial" panose="020B0604020202020204" pitchFamily="34" charset="0"/>
            </a:endParaRPr>
          </a:p>
        </p:txBody>
      </p:sp>
      <p:pic>
        <p:nvPicPr>
          <p:cNvPr id="5" name="图片 4"/>
          <p:cNvPicPr>
            <a:picLocks noChangeAspect="1"/>
          </p:cNvPicPr>
          <p:nvPr/>
        </p:nvPicPr>
        <p:blipFill>
          <a:blip r:embed="rId3"/>
          <a:stretch>
            <a:fillRect/>
          </a:stretch>
        </p:blipFill>
        <p:spPr>
          <a:xfrm>
            <a:off x="3851920" y="2971800"/>
            <a:ext cx="5105400" cy="38862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622304" y="105676"/>
            <a:ext cx="357982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zh-CN" altLang="en-US" sz="4400" i="0" dirty="0">
                <a:solidFill>
                  <a:schemeClr val="tx2"/>
                </a:solidFill>
                <a:latin typeface="Tahoma" panose="020B0604030504040204" pitchFamily="34" charset="0"/>
                <a:ea typeface="隶书" panose="02010509060101010101" pitchFamily="49" charset="-122"/>
                <a:cs typeface="+mn-cs"/>
                <a:sym typeface="+mn-lt"/>
              </a:rPr>
              <a:t>递归函数特点</a:t>
            </a:r>
          </a:p>
        </p:txBody>
      </p:sp>
      <p:sp>
        <p:nvSpPr>
          <p:cNvPr id="9" name="文本框 8"/>
          <p:cNvSpPr txBox="1"/>
          <p:nvPr/>
        </p:nvSpPr>
        <p:spPr>
          <a:xfrm>
            <a:off x="251520" y="1268760"/>
            <a:ext cx="8568952" cy="4045018"/>
          </a:xfrm>
          <a:prstGeom prst="rect">
            <a:avLst/>
          </a:prstGeom>
          <a:noFill/>
        </p:spPr>
        <p:txBody>
          <a:bodyPr wrap="square">
            <a:spAutoFit/>
          </a:bodyPr>
          <a:lstStyle/>
          <a:p>
            <a:pPr marL="552450" indent="-285750" algn="just">
              <a:lnSpc>
                <a:spcPct val="125000"/>
              </a:lnSpc>
              <a:spcAft>
                <a:spcPts val="1000"/>
              </a:spcAft>
              <a:buClr>
                <a:srgbClr val="FF0000"/>
              </a:buClr>
              <a:buFont typeface="Wingdings" panose="05000000000000000000" pitchFamily="2" charset="2"/>
              <a:buChar char="p"/>
            </a:pPr>
            <a:r>
              <a:rPr lang="zh-CN" altLang="en-US" sz="2800" b="0" i="0" dirty="0">
                <a:latin typeface="+mj-ea"/>
                <a:ea typeface="+mj-ea"/>
                <a:cs typeface="宋体" panose="02010600030101010101" pitchFamily="2" charset="-122"/>
              </a:rPr>
              <a:t>当一个问题蕴含了递归关系且结构比较复杂时，采用递归函数可以使程序变得简洁、紧凑，能够很容易地解决一些用非递归算法很难解决的问题。</a:t>
            </a:r>
            <a:endParaRPr lang="en-US" altLang="zh-CN" sz="2800" b="0" i="0" dirty="0">
              <a:latin typeface="+mj-ea"/>
              <a:ea typeface="+mj-ea"/>
              <a:cs typeface="宋体" panose="02010600030101010101" pitchFamily="2" charset="-122"/>
            </a:endParaRPr>
          </a:p>
          <a:p>
            <a:pPr marL="552450" indent="-285750" algn="just">
              <a:lnSpc>
                <a:spcPct val="125000"/>
              </a:lnSpc>
              <a:spcAft>
                <a:spcPts val="1000"/>
              </a:spcAft>
              <a:buClr>
                <a:srgbClr val="FF0000"/>
              </a:buClr>
              <a:buFont typeface="Wingdings" panose="05000000000000000000" pitchFamily="2" charset="2"/>
              <a:buChar char="p"/>
            </a:pPr>
            <a:r>
              <a:rPr lang="zh-CN" altLang="en-US" sz="2800" b="0" i="0" dirty="0">
                <a:latin typeface="+mj-ea"/>
                <a:ea typeface="+mj-ea"/>
                <a:cs typeface="宋体" panose="02010600030101010101" pitchFamily="2" charset="-122"/>
              </a:rPr>
              <a:t>但递归函数是以牺牲存储空间为代价的，因为每一次递归调用都要保存相关的参数和变量。</a:t>
            </a:r>
            <a:endParaRPr lang="en-US" altLang="zh-CN" sz="2800" b="0" i="0" dirty="0">
              <a:latin typeface="+mj-ea"/>
              <a:ea typeface="+mj-ea"/>
              <a:cs typeface="宋体" panose="02010600030101010101" pitchFamily="2" charset="-122"/>
            </a:endParaRPr>
          </a:p>
          <a:p>
            <a:pPr marL="552450" indent="-285750" algn="just">
              <a:lnSpc>
                <a:spcPct val="125000"/>
              </a:lnSpc>
              <a:spcAft>
                <a:spcPts val="1000"/>
              </a:spcAft>
              <a:buClr>
                <a:srgbClr val="FF0000"/>
              </a:buClr>
              <a:buFont typeface="Wingdings" panose="05000000000000000000" pitchFamily="2" charset="2"/>
              <a:buChar char="p"/>
            </a:pPr>
            <a:r>
              <a:rPr lang="zh-CN" altLang="en-US" sz="2800" b="0" i="0" dirty="0">
                <a:latin typeface="+mj-ea"/>
                <a:ea typeface="+mj-ea"/>
                <a:cs typeface="宋体" panose="02010600030101010101" pitchFamily="2" charset="-122"/>
              </a:rPr>
              <a:t>而且递归函数也会影响程序执行速度，由于反复调用函数，会增加时间开销。</a:t>
            </a:r>
            <a:endParaRPr lang="zh-CN" altLang="zh-CN" sz="2800" b="0" i="0" dirty="0">
              <a:effectLst/>
              <a:latin typeface="+mj-ea"/>
              <a:ea typeface="+mj-ea"/>
              <a:cs typeface="Times New Roman" panose="02020603050405020304" pitchFamily="18"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9426" y="1130594"/>
            <a:ext cx="8055021" cy="3869329"/>
          </a:xfrm>
          <a:prstGeom prst="rect">
            <a:avLst/>
          </a:prstGeom>
          <a:noFill/>
        </p:spPr>
        <p:txBody>
          <a:bodyPr wrap="square">
            <a:spAutoFit/>
          </a:bodyPr>
          <a:lstStyle/>
          <a:p>
            <a:pPr>
              <a:lnSpc>
                <a:spcPct val="150000"/>
              </a:lnSpc>
            </a:pPr>
            <a:r>
              <a:rPr lang="zh-CN" altLang="en-US" sz="2800" b="0" i="0" kern="0" dirty="0">
                <a:latin typeface="+mn-ea"/>
                <a:ea typeface="+mn-ea"/>
                <a:cs typeface="Times New Roman" panose="02020603050405020304" pitchFamily="18" charset="0"/>
              </a:rPr>
              <a:t>模拟一个简单的发红包分配程序，实现根据总金额生成多个随机红包的功能。</a:t>
            </a:r>
            <a:endParaRPr lang="en-US" altLang="zh-CN" sz="2800" b="0" i="0" kern="0" dirty="0">
              <a:latin typeface="+mn-ea"/>
              <a:ea typeface="+mn-ea"/>
              <a:cs typeface="Times New Roman" panose="02020603050405020304" pitchFamily="18" charset="0"/>
            </a:endParaRPr>
          </a:p>
          <a:p>
            <a:pPr>
              <a:lnSpc>
                <a:spcPct val="150000"/>
              </a:lnSpc>
            </a:pPr>
            <a:r>
              <a:rPr lang="zh-CN" altLang="en-US" sz="2800" b="0" i="0" kern="0" dirty="0">
                <a:solidFill>
                  <a:srgbClr val="FF0000"/>
                </a:solidFill>
                <a:latin typeface="+mn-ea"/>
                <a:ea typeface="+mn-ea"/>
                <a:cs typeface="Times New Roman" panose="02020603050405020304" pitchFamily="18" charset="0"/>
              </a:rPr>
              <a:t>思路：</a:t>
            </a:r>
            <a:r>
              <a:rPr lang="zh-CN" altLang="en-US" sz="2800" b="0" i="0" kern="0" dirty="0">
                <a:latin typeface="+mn-ea"/>
                <a:ea typeface="+mn-ea"/>
                <a:cs typeface="Times New Roman" panose="02020603050405020304" pitchFamily="18" charset="0"/>
              </a:rPr>
              <a:t>输入红包总金额和个数；定义函数，利用随机函数计算第</a:t>
            </a:r>
            <a:r>
              <a:rPr lang="en-US" altLang="zh-CN" sz="2800" b="0" i="0" kern="0" dirty="0" err="1">
                <a:latin typeface="+mn-ea"/>
                <a:ea typeface="+mn-ea"/>
                <a:cs typeface="Times New Roman" panose="02020603050405020304" pitchFamily="18" charset="0"/>
              </a:rPr>
              <a:t>i</a:t>
            </a:r>
            <a:r>
              <a:rPr lang="zh-CN" altLang="en-US" sz="2800" b="0" i="0" kern="0" dirty="0">
                <a:latin typeface="+mn-ea"/>
                <a:ea typeface="+mn-ea"/>
                <a:cs typeface="Times New Roman" panose="02020603050405020304" pitchFamily="18" charset="0"/>
              </a:rPr>
              <a:t>个红包金额。</a:t>
            </a:r>
            <a:endParaRPr lang="en-US" altLang="zh-CN" sz="2800" b="0" i="0" kern="0" dirty="0">
              <a:latin typeface="+mn-ea"/>
              <a:ea typeface="+mn-ea"/>
              <a:cs typeface="Times New Roman" panose="02020603050405020304" pitchFamily="18" charset="0"/>
            </a:endParaRPr>
          </a:p>
          <a:p>
            <a:pPr>
              <a:lnSpc>
                <a:spcPct val="150000"/>
              </a:lnSpc>
            </a:pPr>
            <a:r>
              <a:rPr lang="zh-CN" altLang="en-US" sz="2800" b="0" i="0" kern="0" dirty="0">
                <a:latin typeface="+mn-ea"/>
                <a:ea typeface="+mn-ea"/>
                <a:cs typeface="Times New Roman" panose="02020603050405020304" pitchFamily="18" charset="0"/>
              </a:rPr>
              <a:t>最后一个红包金额是前面所有红包分配之后的剩余金额。</a:t>
            </a:r>
            <a:endParaRPr lang="zh-CN" altLang="en-US" sz="2800" b="0" i="0" dirty="0">
              <a:latin typeface="+mn-ea"/>
              <a:ea typeface="+mn-ea"/>
            </a:endParaRPr>
          </a:p>
        </p:txBody>
      </p:sp>
      <p:sp>
        <p:nvSpPr>
          <p:cNvPr id="2" name="文本框 1"/>
          <p:cNvSpPr txBox="1"/>
          <p:nvPr/>
        </p:nvSpPr>
        <p:spPr>
          <a:xfrm>
            <a:off x="2009942" y="167675"/>
            <a:ext cx="465383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en-US" altLang="zh-CN" sz="4400" i="0" dirty="0">
                <a:solidFill>
                  <a:schemeClr val="tx2"/>
                </a:solidFill>
                <a:latin typeface="Tahoma" panose="020B0604030504040204" pitchFamily="34" charset="0"/>
                <a:ea typeface="隶书" panose="02010509060101010101" pitchFamily="49" charset="-122"/>
                <a:cs typeface="+mn-cs"/>
                <a:sym typeface="+mn-lt"/>
              </a:rPr>
              <a:t>5.5 </a:t>
            </a:r>
            <a:r>
              <a:rPr lang="zh-CN" altLang="en-US" sz="4400" i="0" dirty="0">
                <a:solidFill>
                  <a:schemeClr val="tx2"/>
                </a:solidFill>
                <a:latin typeface="Tahoma" panose="020B0604030504040204" pitchFamily="34" charset="0"/>
                <a:ea typeface="隶书" panose="02010509060101010101" pitchFamily="49" charset="-122"/>
                <a:cs typeface="+mn-cs"/>
                <a:sym typeface="+mn-lt"/>
              </a:rPr>
              <a:t>项目实践：二</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09942" y="167675"/>
            <a:ext cx="465383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en-US" altLang="zh-CN" sz="4400" i="0" dirty="0">
                <a:solidFill>
                  <a:schemeClr val="tx2"/>
                </a:solidFill>
                <a:latin typeface="Tahoma" panose="020B0604030504040204" pitchFamily="34" charset="0"/>
                <a:ea typeface="隶书" panose="02010509060101010101" pitchFamily="49" charset="-122"/>
                <a:cs typeface="+mn-cs"/>
                <a:sym typeface="+mn-lt"/>
              </a:rPr>
              <a:t>5.5 </a:t>
            </a:r>
            <a:r>
              <a:rPr lang="zh-CN" altLang="en-US" sz="4400" i="0" dirty="0">
                <a:solidFill>
                  <a:schemeClr val="tx2"/>
                </a:solidFill>
                <a:latin typeface="Tahoma" panose="020B0604030504040204" pitchFamily="34" charset="0"/>
                <a:ea typeface="隶书" panose="02010509060101010101" pitchFamily="49" charset="-122"/>
                <a:cs typeface="+mn-cs"/>
                <a:sym typeface="+mn-lt"/>
              </a:rPr>
              <a:t>项目实践：二</a:t>
            </a:r>
          </a:p>
        </p:txBody>
      </p:sp>
      <p:sp>
        <p:nvSpPr>
          <p:cNvPr id="4" name="Rectangle 1"/>
          <p:cNvSpPr>
            <a:spLocks noChangeArrowheads="1"/>
          </p:cNvSpPr>
          <p:nvPr/>
        </p:nvSpPr>
        <p:spPr bwMode="auto">
          <a:xfrm>
            <a:off x="539552" y="1198372"/>
            <a:ext cx="7178568"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a:t>
            </a:r>
            <a:r>
              <a:rPr kumimoji="0" lang="zh-CN" altLang="zh-CN" sz="2400" b="0" i="1" u="none" strike="noStrike" cap="none" normalizeH="0" baseline="0">
                <a:ln>
                  <a:noFill/>
                </a:ln>
                <a:solidFill>
                  <a:srgbClr val="8C8C8C"/>
                </a:solidFill>
                <a:effectLst/>
                <a:latin typeface="宋体" panose="02010600030101010101" pitchFamily="2" charset="-122"/>
              </a:rPr>
              <a:t>定义函数，根据剩余金额</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rest</a:t>
            </a:r>
            <a:r>
              <a:rPr kumimoji="0" lang="zh-CN" altLang="zh-CN" sz="2400" b="0" i="1" u="none" strike="noStrike" cap="none" normalizeH="0" baseline="0">
                <a:ln>
                  <a:noFill/>
                </a:ln>
                <a:solidFill>
                  <a:srgbClr val="8C8C8C"/>
                </a:solidFill>
                <a:effectLst/>
                <a:latin typeface="宋体" panose="02010600030101010101" pitchFamily="2" charset="-122"/>
              </a:rPr>
              <a:t>分配第</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k</a:t>
            </a:r>
            <a:r>
              <a:rPr kumimoji="0" lang="zh-CN" altLang="zh-CN" sz="2400" b="0" i="1" u="none" strike="noStrike" cap="none" normalizeH="0" baseline="0">
                <a:ln>
                  <a:noFill/>
                </a:ln>
                <a:solidFill>
                  <a:srgbClr val="8C8C8C"/>
                </a:solidFill>
                <a:effectLst/>
                <a:latin typeface="宋体" panose="02010600030101010101" pitchFamily="2" charset="-122"/>
              </a:rPr>
              <a:t>个红包的金额</a:t>
            </a:r>
            <a:br>
              <a:rPr kumimoji="0" lang="zh-CN" altLang="zh-CN" sz="2400" b="0" i="1" u="none" strike="noStrike" cap="none" normalizeH="0" baseline="0">
                <a:ln>
                  <a:noFill/>
                </a:ln>
                <a:solidFill>
                  <a:srgbClr val="8C8C8C"/>
                </a:solidFill>
                <a:effectLst/>
                <a:latin typeface="宋体" panose="02010600030101010101" pitchFamily="2" charset="-122"/>
              </a:rPr>
            </a:b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def </a:t>
            </a:r>
            <a:r>
              <a:rPr kumimoji="0" lang="zh-CN" altLang="zh-CN" sz="2400" b="0" i="0" u="none" strike="noStrike" cap="none" normalizeH="0" baseline="0">
                <a:ln>
                  <a:noFill/>
                </a:ln>
                <a:solidFill>
                  <a:srgbClr val="00627A"/>
                </a:solidFill>
                <a:effectLst/>
                <a:latin typeface="Arial Unicode MS" panose="020B0604020202020204" pitchFamily="34" charset="-122"/>
                <a:ea typeface="JetBrains Mono"/>
              </a:rPr>
              <a:t>redEnv</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(rest):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m=random.random()*(rest/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2</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return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m</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total=</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float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宋体" panose="02010600030101010101" pitchFamily="2" charset="-122"/>
              </a:rPr>
              <a:t>请输入红包金额：</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num=</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宋体" panose="02010600030101010101" pitchFamily="2" charset="-122"/>
              </a:rPr>
              <a:t>请输入红包个数：</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remain=total</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a:t>
            </a:r>
            <a:r>
              <a:rPr kumimoji="0" lang="zh-CN" altLang="zh-CN" sz="2400" b="0" i="1" u="none" strike="noStrike" cap="none" normalizeH="0" baseline="0">
                <a:ln>
                  <a:noFill/>
                </a:ln>
                <a:solidFill>
                  <a:srgbClr val="8C8C8C"/>
                </a:solidFill>
                <a:effectLst/>
                <a:latin typeface="宋体" panose="02010600030101010101" pitchFamily="2" charset="-122"/>
              </a:rPr>
              <a:t>逐个红包分配金额</a:t>
            </a:r>
            <a:br>
              <a:rPr kumimoji="0" lang="zh-CN" altLang="zh-CN" sz="2400" b="0" i="1" u="none" strike="noStrike" cap="none" normalizeH="0" baseline="0">
                <a:ln>
                  <a:noFill/>
                </a:ln>
                <a:solidFill>
                  <a:srgbClr val="8C8C8C"/>
                </a:solidFill>
                <a:effectLst/>
                <a:latin typeface="宋体" panose="02010600030101010101" pitchFamily="2" charset="-122"/>
              </a:rPr>
            </a:b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for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i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in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range</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(num-</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money=redEnv(remain)</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remain-=money</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f"</a:t>
            </a:r>
            <a:r>
              <a:rPr kumimoji="0" lang="zh-CN" altLang="zh-CN" sz="2400" b="0" i="0" u="none" strike="noStrike" cap="none" normalizeH="0" baseline="0">
                <a:ln>
                  <a:noFill/>
                </a:ln>
                <a:solidFill>
                  <a:srgbClr val="067D17"/>
                </a:solidFill>
                <a:effectLst/>
                <a:latin typeface="宋体" panose="02010600030101010101" pitchFamily="2" charset="-122"/>
              </a:rPr>
              <a:t>第</a:t>
            </a:r>
            <a:r>
              <a:rPr kumimoji="0" lang="zh-CN" altLang="zh-CN" sz="2400" b="0" i="0" u="none" strike="noStrike" cap="none" normalizeH="0" baseline="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i+</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宋体" panose="02010600030101010101" pitchFamily="2" charset="-122"/>
              </a:rPr>
              <a:t>个红包：</a:t>
            </a:r>
            <a:r>
              <a:rPr kumimoji="0" lang="zh-CN" altLang="zh-CN" sz="2400" b="0" i="0" u="none" strike="noStrike" cap="none" normalizeH="0" baseline="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money</a:t>
            </a:r>
            <a:r>
              <a:rPr kumimoji="0" lang="zh-CN" altLang="zh-CN" sz="2400" b="0" i="0" u="none" strike="noStrike" cap="none" normalizeH="0" baseline="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.2f</a:t>
            </a:r>
            <a:r>
              <a:rPr kumimoji="0" lang="zh-CN" altLang="zh-CN" sz="2400" b="0" i="0" u="none" strike="noStrike" cap="none" normalizeH="0" baseline="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a:t>
            </a:r>
            <a:r>
              <a:rPr kumimoji="0" lang="zh-CN" altLang="zh-CN" sz="2400" b="0" i="1" u="none" strike="noStrike" cap="none" normalizeH="0" baseline="0">
                <a:ln>
                  <a:noFill/>
                </a:ln>
                <a:solidFill>
                  <a:srgbClr val="8C8C8C"/>
                </a:solidFill>
                <a:effectLst/>
                <a:latin typeface="宋体" panose="02010600030101010101" pitchFamily="2" charset="-122"/>
              </a:rPr>
              <a:t>最后一个红包</a:t>
            </a:r>
            <a:br>
              <a:rPr kumimoji="0" lang="zh-CN" altLang="zh-CN" sz="2400" b="0" i="1" u="none" strike="noStrike" cap="none" normalizeH="0" baseline="0">
                <a:ln>
                  <a:noFill/>
                </a:ln>
                <a:solidFill>
                  <a:srgbClr val="8C8C8C"/>
                </a:solidFill>
                <a:effectLst/>
                <a:latin typeface="宋体" panose="02010600030101010101" pitchFamily="2" charset="-122"/>
              </a:rPr>
            </a:b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f"</a:t>
            </a:r>
            <a:r>
              <a:rPr kumimoji="0" lang="zh-CN" altLang="zh-CN" sz="2400" b="0" i="0" u="none" strike="noStrike" cap="none" normalizeH="0" baseline="0">
                <a:ln>
                  <a:noFill/>
                </a:ln>
                <a:solidFill>
                  <a:srgbClr val="067D17"/>
                </a:solidFill>
                <a:effectLst/>
                <a:latin typeface="宋体" panose="02010600030101010101" pitchFamily="2" charset="-122"/>
              </a:rPr>
              <a:t>第</a:t>
            </a:r>
            <a:r>
              <a:rPr kumimoji="0" lang="zh-CN" altLang="zh-CN" sz="2400" b="0" i="0" u="none" strike="noStrike" cap="none" normalizeH="0" baseline="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num</a:t>
            </a:r>
            <a:r>
              <a:rPr kumimoji="0" lang="zh-CN" altLang="zh-CN" sz="2400" b="0" i="0" u="none" strike="noStrike" cap="none" normalizeH="0" baseline="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宋体" panose="02010600030101010101" pitchFamily="2" charset="-122"/>
              </a:rPr>
              <a:t>个红包：</a:t>
            </a:r>
            <a:r>
              <a:rPr kumimoji="0" lang="zh-CN" altLang="zh-CN" sz="2400" b="0" i="0" u="none" strike="noStrike" cap="none" normalizeH="0" baseline="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remain</a:t>
            </a:r>
            <a:r>
              <a:rPr kumimoji="0" lang="zh-CN" altLang="zh-CN" sz="2400" b="0" i="0" u="none" strike="noStrike" cap="none" normalizeH="0" baseline="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.2f</a:t>
            </a:r>
            <a:r>
              <a:rPr kumimoji="0" lang="zh-CN" altLang="zh-CN" sz="2400" b="0" i="0" u="none" strike="noStrike" cap="none" normalizeH="0" baseline="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endParaRPr kumimoji="0" lang="zh-CN" altLang="zh-CN" sz="2400" b="0" i="0" u="none" strike="noStrike" cap="none" normalizeH="0" baseline="0">
              <a:ln>
                <a:noFill/>
              </a:ln>
              <a:solidFill>
                <a:schemeClr val="tx1"/>
              </a:solidFill>
              <a:effectLst/>
              <a:latin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49426" y="1223483"/>
            <a:ext cx="8055021" cy="2576667"/>
          </a:xfrm>
          <a:prstGeom prst="rect">
            <a:avLst/>
          </a:prstGeom>
          <a:noFill/>
        </p:spPr>
        <p:txBody>
          <a:bodyPr wrap="square">
            <a:spAutoFit/>
          </a:bodyPr>
          <a:lstStyle/>
          <a:p>
            <a:pPr>
              <a:lnSpc>
                <a:spcPct val="150000"/>
              </a:lnSpc>
            </a:pPr>
            <a:r>
              <a:rPr lang="zh-CN" altLang="en-US" sz="2800" i="0" kern="0" dirty="0">
                <a:latin typeface="+mn-ea"/>
                <a:ea typeface="+mn-ea"/>
                <a:cs typeface="Times New Roman" panose="02020603050405020304" pitchFamily="18" charset="0"/>
              </a:rPr>
              <a:t>输入一串字符串作为密码，密码只能由字母和数字组成。编写程序判断输入的密码强度。判断标准为①有数字；②有大写字母；③有小写字母；④位数不少于</a:t>
            </a:r>
            <a:r>
              <a:rPr lang="en-US" altLang="zh-CN" sz="2800" i="0" kern="0" dirty="0">
                <a:latin typeface="+mn-ea"/>
                <a:ea typeface="+mn-ea"/>
                <a:cs typeface="Times New Roman" panose="02020603050405020304" pitchFamily="18" charset="0"/>
              </a:rPr>
              <a:t>8</a:t>
            </a:r>
            <a:r>
              <a:rPr lang="zh-CN" altLang="en-US" sz="2800" i="0" kern="0" dirty="0">
                <a:latin typeface="+mn-ea"/>
                <a:ea typeface="+mn-ea"/>
                <a:cs typeface="Times New Roman" panose="02020603050405020304" pitchFamily="18" charset="0"/>
              </a:rPr>
              <a:t>位。每符合一条标准，密码强度加</a:t>
            </a:r>
            <a:r>
              <a:rPr lang="en-US" altLang="zh-CN" sz="2800" i="0" kern="0" dirty="0">
                <a:latin typeface="+mn-ea"/>
                <a:ea typeface="+mn-ea"/>
                <a:cs typeface="Times New Roman" panose="02020603050405020304" pitchFamily="18" charset="0"/>
              </a:rPr>
              <a:t>1</a:t>
            </a:r>
            <a:r>
              <a:rPr lang="zh-CN" altLang="en-US" sz="2800" i="0" kern="0" dirty="0">
                <a:latin typeface="+mn-ea"/>
                <a:ea typeface="+mn-ea"/>
                <a:cs typeface="Times New Roman" panose="02020603050405020304" pitchFamily="18" charset="0"/>
              </a:rPr>
              <a:t>。</a:t>
            </a:r>
            <a:endParaRPr lang="zh-CN" altLang="en-US" sz="2800" i="0" dirty="0">
              <a:latin typeface="+mn-ea"/>
              <a:ea typeface="+mn-ea"/>
            </a:endParaRPr>
          </a:p>
        </p:txBody>
      </p:sp>
      <p:sp>
        <p:nvSpPr>
          <p:cNvPr id="4" name="文本框 3"/>
          <p:cNvSpPr txBox="1"/>
          <p:nvPr/>
        </p:nvSpPr>
        <p:spPr>
          <a:xfrm>
            <a:off x="2017155" y="167675"/>
            <a:ext cx="463941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en-US" altLang="zh-CN" sz="4400" i="0" dirty="0">
                <a:solidFill>
                  <a:schemeClr val="tx2"/>
                </a:solidFill>
                <a:latin typeface="Tahoma" panose="020B0604030504040204" pitchFamily="34" charset="0"/>
                <a:ea typeface="隶书" panose="02010509060101010101" pitchFamily="49" charset="-122"/>
                <a:cs typeface="+mn-cs"/>
                <a:sym typeface="+mn-lt"/>
              </a:rPr>
              <a:t>5.5 </a:t>
            </a:r>
            <a:r>
              <a:rPr lang="zh-CN" altLang="en-US" sz="4400" i="0" dirty="0">
                <a:solidFill>
                  <a:schemeClr val="tx2"/>
                </a:solidFill>
                <a:latin typeface="Tahoma" panose="020B0604030504040204" pitchFamily="34" charset="0"/>
                <a:ea typeface="隶书" panose="02010509060101010101" pitchFamily="49" charset="-122"/>
                <a:cs typeface="+mn-cs"/>
                <a:sym typeface="+mn-lt"/>
              </a:rPr>
              <a:t>项目实践：三</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17156" y="167675"/>
            <a:ext cx="463941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en-US" altLang="zh-CN" sz="4400" i="0" dirty="0">
                <a:solidFill>
                  <a:schemeClr val="tx2"/>
                </a:solidFill>
                <a:latin typeface="Tahoma" panose="020B0604030504040204" pitchFamily="34" charset="0"/>
                <a:ea typeface="隶书" panose="02010509060101010101" pitchFamily="49" charset="-122"/>
                <a:cs typeface="+mn-cs"/>
                <a:sym typeface="+mn-lt"/>
              </a:rPr>
              <a:t>5.5 </a:t>
            </a:r>
            <a:r>
              <a:rPr lang="zh-CN" altLang="en-US" sz="4400" i="0" dirty="0">
                <a:solidFill>
                  <a:schemeClr val="tx2"/>
                </a:solidFill>
                <a:latin typeface="Tahoma" panose="020B0604030504040204" pitchFamily="34" charset="0"/>
                <a:ea typeface="隶书" panose="02010509060101010101" pitchFamily="49" charset="-122"/>
                <a:cs typeface="+mn-cs"/>
                <a:sym typeface="+mn-lt"/>
              </a:rPr>
              <a:t>项目实践：三</a:t>
            </a:r>
          </a:p>
        </p:txBody>
      </p:sp>
      <p:sp>
        <p:nvSpPr>
          <p:cNvPr id="11" name="Rectangle 1"/>
          <p:cNvSpPr>
            <a:spLocks noChangeArrowheads="1"/>
          </p:cNvSpPr>
          <p:nvPr/>
        </p:nvSpPr>
        <p:spPr bwMode="auto">
          <a:xfrm>
            <a:off x="611560" y="1268760"/>
            <a:ext cx="8280920" cy="59400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def </a:t>
            </a:r>
            <a:r>
              <a:rPr kumimoji="0" lang="zh-CN" altLang="zh-CN" sz="2000" b="0" i="0" u="none" strike="noStrike" cap="none" normalizeH="0" baseline="0" dirty="0">
                <a:ln>
                  <a:noFill/>
                </a:ln>
                <a:solidFill>
                  <a:srgbClr val="00627A"/>
                </a:solidFill>
                <a:effectLst/>
                <a:latin typeface="Arial Unicode MS" panose="020B0604020202020204" pitchFamily="34" charset="-122"/>
                <a:ea typeface="JetBrains Mono"/>
              </a:rPr>
              <a:t>judge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(passwd):</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result=</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0</a:t>
            </a:r>
            <a:b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n=</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len</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(passwd)</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n&gt;=</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8</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result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a:t>
            </a:r>
            <a:b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i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(n):</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&lt;=passwd[i]&lt;=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'9'</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result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a:t>
            </a:r>
            <a:b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break</a:t>
            </a:r>
            <a:b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    for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i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(n):</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&lt;=passwd[i]&lt;=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'Z'</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result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a:t>
            </a:r>
            <a:b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break</a:t>
            </a:r>
            <a:b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    for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i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(n):</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&lt;=passwd[i]&lt;=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'z'</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result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a:t>
            </a:r>
            <a:b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break</a:t>
            </a:r>
            <a:b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    return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result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017156" y="167675"/>
            <a:ext cx="4639411"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r>
              <a:rPr lang="en-US" altLang="zh-CN" sz="4400" i="0" dirty="0">
                <a:solidFill>
                  <a:schemeClr val="tx2"/>
                </a:solidFill>
                <a:latin typeface="Tahoma" panose="020B0604030504040204" pitchFamily="34" charset="0"/>
                <a:ea typeface="隶书" panose="02010509060101010101" pitchFamily="49" charset="-122"/>
                <a:cs typeface="+mn-cs"/>
                <a:sym typeface="+mn-lt"/>
              </a:rPr>
              <a:t>5.5 </a:t>
            </a:r>
            <a:r>
              <a:rPr lang="zh-CN" altLang="en-US" sz="4400" i="0" dirty="0">
                <a:solidFill>
                  <a:schemeClr val="tx2"/>
                </a:solidFill>
                <a:latin typeface="Tahoma" panose="020B0604030504040204" pitchFamily="34" charset="0"/>
                <a:ea typeface="隶书" panose="02010509060101010101" pitchFamily="49" charset="-122"/>
                <a:cs typeface="+mn-cs"/>
                <a:sym typeface="+mn-lt"/>
              </a:rPr>
              <a:t>项目实践：三</a:t>
            </a:r>
          </a:p>
        </p:txBody>
      </p:sp>
      <p:sp>
        <p:nvSpPr>
          <p:cNvPr id="11" name="Rectangle 1"/>
          <p:cNvSpPr>
            <a:spLocks noChangeArrowheads="1"/>
          </p:cNvSpPr>
          <p:nvPr/>
        </p:nvSpPr>
        <p:spPr bwMode="auto">
          <a:xfrm>
            <a:off x="539552" y="1340768"/>
            <a:ext cx="7284366"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while True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pt=</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宋体" panose="02010600030101010101" pitchFamily="2" charset="-122"/>
              </a:rPr>
              <a:t>请输入测试密码（直接按回车退出）：</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pt==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break</a:t>
            </a:r>
            <a:b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s=judge(pt)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"%s</a:t>
            </a:r>
            <a:r>
              <a:rPr kumimoji="0" lang="zh-CN" altLang="zh-CN" sz="2400" b="0" i="0" u="none" strike="noStrike" cap="none" normalizeH="0" baseline="0" dirty="0">
                <a:ln>
                  <a:noFill/>
                </a:ln>
                <a:solidFill>
                  <a:srgbClr val="067D17"/>
                </a:solidFill>
                <a:effectLst/>
                <a:latin typeface="宋体" panose="02010600030101010101" pitchFamily="2" charset="-122"/>
              </a:rPr>
              <a:t>的密码强度为</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%d</a:t>
            </a:r>
            <a:r>
              <a:rPr kumimoji="0" lang="zh-CN" altLang="zh-CN" sz="2400" b="0" i="0" u="none" strike="noStrike" cap="none" normalizeH="0" baseline="0" dirty="0">
                <a:ln>
                  <a:noFill/>
                </a:ln>
                <a:solidFill>
                  <a:srgbClr val="067D17"/>
                </a:solidFill>
                <a:effectLst/>
                <a:latin typeface="宋体" panose="02010600030101010101" pitchFamily="2" charset="-122"/>
              </a:rPr>
              <a:t>级</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%(pt,s))</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611560" y="1248982"/>
            <a:ext cx="4576968" cy="556884"/>
          </a:xfrm>
          <a:prstGeom prst="rect">
            <a:avLst/>
          </a:prstGeom>
          <a:noFill/>
        </p:spPr>
        <p:txBody>
          <a:bodyPr wrap="square">
            <a:spAutoFit/>
          </a:bodyPr>
          <a:lstStyle/>
          <a:p>
            <a:pPr marL="457200" indent="-457200" algn="just">
              <a:lnSpc>
                <a:spcPct val="125000"/>
              </a:lnSpc>
              <a:buClr>
                <a:srgbClr val="FF0000"/>
              </a:buClr>
              <a:buFont typeface="Wingdings" panose="05000000000000000000" pitchFamily="2" charset="2"/>
              <a:buChar char="p"/>
            </a:pPr>
            <a:r>
              <a:rPr lang="zh-CN" altLang="en-US" sz="2800" i="0" dirty="0">
                <a:solidFill>
                  <a:srgbClr val="003300"/>
                </a:solidFill>
                <a:latin typeface="+mn-ea"/>
                <a:ea typeface="+mn-ea"/>
              </a:rPr>
              <a:t>函数体</a:t>
            </a:r>
          </a:p>
        </p:txBody>
      </p:sp>
      <p:sp>
        <p:nvSpPr>
          <p:cNvPr id="7" name="文本框 6"/>
          <p:cNvSpPr txBox="1"/>
          <p:nvPr/>
        </p:nvSpPr>
        <p:spPr>
          <a:xfrm>
            <a:off x="1043608" y="1805866"/>
            <a:ext cx="7761855" cy="1930337"/>
          </a:xfrm>
          <a:prstGeom prst="rect">
            <a:avLst/>
          </a:prstGeom>
          <a:noFill/>
        </p:spPr>
        <p:txBody>
          <a:bodyPr wrap="square">
            <a:spAutoFit/>
          </a:bodyPr>
          <a:lstStyle/>
          <a:p>
            <a:pPr>
              <a:lnSpc>
                <a:spcPct val="150000"/>
              </a:lnSpc>
            </a:pPr>
            <a:r>
              <a:rPr lang="zh-CN" altLang="en-US" sz="2800" b="0" i="0" kern="0" dirty="0">
                <a:latin typeface="+mn-ea"/>
                <a:ea typeface="+mn-ea"/>
                <a:cs typeface="宋体" panose="02010600030101010101" pitchFamily="2" charset="-122"/>
              </a:rPr>
              <a:t>函数定义的缩进部分称为函数体，它描述了函数的功能。函数体中的</a:t>
            </a:r>
            <a:r>
              <a:rPr lang="en-US" altLang="zh-CN" sz="2800" b="0" i="0" kern="0" dirty="0">
                <a:latin typeface="+mn-ea"/>
                <a:ea typeface="+mn-ea"/>
                <a:cs typeface="宋体" panose="02010600030101010101" pitchFamily="2" charset="-122"/>
              </a:rPr>
              <a:t>return</a:t>
            </a:r>
            <a:r>
              <a:rPr lang="zh-CN" altLang="en-US" sz="2800" b="0" i="0" kern="0" dirty="0">
                <a:latin typeface="+mn-ea"/>
                <a:ea typeface="+mn-ea"/>
                <a:cs typeface="宋体" panose="02010600030101010101" pitchFamily="2" charset="-122"/>
              </a:rPr>
              <a:t>语句用于传递函数的返回值。</a:t>
            </a:r>
            <a:endParaRPr lang="zh-CN" altLang="en-US" sz="2800" b="0" i="0" dirty="0">
              <a:latin typeface="+mn-ea"/>
              <a:ea typeface="+mn-ea"/>
            </a:endParaRPr>
          </a:p>
        </p:txBody>
      </p:sp>
      <p:sp>
        <p:nvSpPr>
          <p:cNvPr id="10" name="文本框 9"/>
          <p:cNvSpPr txBox="1"/>
          <p:nvPr/>
        </p:nvSpPr>
        <p:spPr>
          <a:xfrm>
            <a:off x="1116577" y="3933056"/>
            <a:ext cx="8143901" cy="1930337"/>
          </a:xfrm>
          <a:prstGeom prst="rect">
            <a:avLst/>
          </a:prstGeom>
          <a:noFill/>
        </p:spPr>
        <p:txBody>
          <a:bodyPr wrap="square">
            <a:spAutoFit/>
          </a:bodyPr>
          <a:lstStyle/>
          <a:p>
            <a:pPr>
              <a:lnSpc>
                <a:spcPct val="150000"/>
              </a:lnSpc>
            </a:pPr>
            <a:r>
              <a:rPr lang="zh-CN" altLang="en-US" sz="2800" b="0" i="0" kern="0" dirty="0">
                <a:latin typeface="+mn-ea"/>
                <a:ea typeface="+mn-ea"/>
                <a:cs typeface="宋体" panose="02010600030101010101" pitchFamily="2" charset="-122"/>
              </a:rPr>
              <a:t>一个函数可以有多个</a:t>
            </a:r>
            <a:r>
              <a:rPr lang="en-US" altLang="zh-CN" sz="2800" b="0" i="0" kern="0" dirty="0">
                <a:latin typeface="+mn-ea"/>
                <a:ea typeface="+mn-ea"/>
                <a:cs typeface="宋体" panose="02010600030101010101" pitchFamily="2" charset="-122"/>
              </a:rPr>
              <a:t>return</a:t>
            </a:r>
            <a:r>
              <a:rPr lang="zh-CN" altLang="en-US" sz="2800" b="0" i="0" kern="0" dirty="0">
                <a:latin typeface="+mn-ea"/>
                <a:ea typeface="+mn-ea"/>
                <a:cs typeface="宋体" panose="02010600030101010101" pitchFamily="2" charset="-122"/>
              </a:rPr>
              <a:t>语句，当执行到某个</a:t>
            </a:r>
            <a:r>
              <a:rPr lang="en-US" altLang="zh-CN" sz="2800" b="0" i="0" kern="0" dirty="0">
                <a:latin typeface="+mn-ea"/>
                <a:ea typeface="+mn-ea"/>
                <a:cs typeface="宋体" panose="02010600030101010101" pitchFamily="2" charset="-122"/>
              </a:rPr>
              <a:t>return</a:t>
            </a:r>
            <a:r>
              <a:rPr lang="zh-CN" altLang="en-US" sz="2800" b="0" i="0" kern="0" dirty="0">
                <a:latin typeface="+mn-ea"/>
                <a:ea typeface="+mn-ea"/>
                <a:cs typeface="宋体" panose="02010600030101010101" pitchFamily="2" charset="-122"/>
              </a:rPr>
              <a:t>语句时，程序的控制流程返回调用函数，并将</a:t>
            </a:r>
            <a:r>
              <a:rPr lang="en-US" altLang="zh-CN" sz="2800" b="0" i="0" kern="0" dirty="0">
                <a:latin typeface="+mn-ea"/>
                <a:ea typeface="+mn-ea"/>
                <a:cs typeface="宋体" panose="02010600030101010101" pitchFamily="2" charset="-122"/>
              </a:rPr>
              <a:t>return</a:t>
            </a:r>
            <a:r>
              <a:rPr lang="zh-CN" altLang="en-US" sz="2800" b="0" i="0" kern="0" dirty="0">
                <a:latin typeface="+mn-ea"/>
                <a:ea typeface="+mn-ea"/>
                <a:cs typeface="宋体" panose="02010600030101010101" pitchFamily="2" charset="-122"/>
              </a:rPr>
              <a:t>语句中表达式的值作为函数值带回。</a:t>
            </a:r>
          </a:p>
        </p:txBody>
      </p:sp>
      <p:sp>
        <p:nvSpPr>
          <p:cNvPr id="12" name="文本框 11"/>
          <p:cNvSpPr txBox="1"/>
          <p:nvPr/>
        </p:nvSpPr>
        <p:spPr>
          <a:xfrm>
            <a:off x="1523380" y="209479"/>
            <a:ext cx="57711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i="0" dirty="0">
                <a:solidFill>
                  <a:schemeClr val="tx2"/>
                </a:solidFill>
                <a:latin typeface="Tahoma" panose="020B0604030504040204" pitchFamily="34" charset="0"/>
                <a:ea typeface="隶书" panose="02010509060101010101" pitchFamily="49" charset="-122"/>
                <a:cs typeface="+mn-cs"/>
                <a:sym typeface="+mn-lt"/>
              </a:rPr>
              <a:t>5.1 </a:t>
            </a:r>
            <a:r>
              <a:rPr lang="zh-CN" altLang="en-US" sz="4400" i="0" dirty="0">
                <a:solidFill>
                  <a:schemeClr val="tx2"/>
                </a:solidFill>
                <a:latin typeface="Tahoma" panose="020B0604030504040204" pitchFamily="34" charset="0"/>
                <a:ea typeface="隶书" panose="02010509060101010101" pitchFamily="49" charset="-122"/>
                <a:cs typeface="+mn-cs"/>
                <a:sym typeface="+mn-lt"/>
              </a:rPr>
              <a:t>函数的定义和调用</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内置函数补充</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80</a:t>
            </a:fld>
            <a:endParaRPr lang="en-US" altLang="zh-CN"/>
          </a:p>
        </p:txBody>
      </p:sp>
      <p:pic>
        <p:nvPicPr>
          <p:cNvPr id="6" name="内容占位符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3567" y="1389764"/>
            <a:ext cx="7892107" cy="4919555"/>
          </a:xfrm>
          <a:prstGeom prst="rect">
            <a:avLst/>
          </a:prstGeom>
        </p:spPr>
      </p:pic>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zip函数</a:t>
            </a:r>
          </a:p>
        </p:txBody>
      </p:sp>
      <p:sp>
        <p:nvSpPr>
          <p:cNvPr id="3" name="内容占位符 2"/>
          <p:cNvSpPr>
            <a:spLocks noGrp="1"/>
          </p:cNvSpPr>
          <p:nvPr>
            <p:ph idx="1"/>
          </p:nvPr>
        </p:nvSpPr>
        <p:spPr>
          <a:xfrm>
            <a:off x="566738" y="1341439"/>
            <a:ext cx="8348662" cy="3887762"/>
          </a:xfrm>
        </p:spPr>
        <p:txBody>
          <a:bodyPr>
            <a:normAutofit/>
          </a:bodyPr>
          <a:lstStyle/>
          <a:p>
            <a:r>
              <a:rPr lang="zh-CN" altLang="en-US" dirty="0">
                <a:solidFill>
                  <a:srgbClr val="FF0000"/>
                </a:solidFill>
              </a:rPr>
              <a:t>语法：</a:t>
            </a:r>
            <a:r>
              <a:rPr lang="en-US" altLang="zh-CN" dirty="0"/>
              <a:t>zip(*</a:t>
            </a:r>
            <a:r>
              <a:rPr lang="en-US" altLang="zh-CN" dirty="0" err="1"/>
              <a:t>iterables</a:t>
            </a:r>
            <a:r>
              <a:rPr lang="en-US" altLang="zh-CN" dirty="0"/>
              <a:t>, strict=False)</a:t>
            </a:r>
          </a:p>
          <a:p>
            <a:pPr marL="0" indent="0">
              <a:buNone/>
            </a:pPr>
            <a:r>
              <a:rPr lang="en-US" altLang="zh-CN" dirty="0"/>
              <a:t>     </a:t>
            </a:r>
            <a:r>
              <a:rPr lang="zh-CN" altLang="zh-CN" dirty="0">
                <a:solidFill>
                  <a:srgbClr val="FF0000"/>
                </a:solidFill>
              </a:rPr>
              <a:t>参数：</a:t>
            </a:r>
            <a:r>
              <a:rPr lang="zh-CN" altLang="zh-CN" dirty="0"/>
              <a:t>一个或多个序列</a:t>
            </a:r>
          </a:p>
          <a:p>
            <a:pPr marL="0" indent="0">
              <a:buNone/>
            </a:pPr>
            <a:r>
              <a:rPr lang="en-US" altLang="zh-CN" dirty="0">
                <a:solidFill>
                  <a:srgbClr val="FF0000"/>
                </a:solidFill>
              </a:rPr>
              <a:t>     </a:t>
            </a:r>
            <a:r>
              <a:rPr lang="zh-CN" altLang="en-US" dirty="0">
                <a:solidFill>
                  <a:srgbClr val="FF0000"/>
                </a:solidFill>
              </a:rPr>
              <a:t>返回值：</a:t>
            </a:r>
            <a:r>
              <a:rPr lang="zh-CN" altLang="en-US" dirty="0"/>
              <a:t>返回元组列表</a:t>
            </a:r>
            <a:endParaRPr lang="en-US" altLang="zh-CN" dirty="0"/>
          </a:p>
          <a:p>
            <a:pPr marL="0" indent="0">
              <a:buNone/>
            </a:pPr>
            <a:r>
              <a:rPr lang="en-US" altLang="zh-CN" dirty="0"/>
              <a:t>     </a:t>
            </a:r>
            <a:r>
              <a:rPr lang="zh-CN" altLang="en-US" dirty="0">
                <a:solidFill>
                  <a:srgbClr val="FF0000"/>
                </a:solidFill>
              </a:rPr>
              <a:t>功能：</a:t>
            </a:r>
            <a:r>
              <a:rPr lang="zh-CN" altLang="en-US" dirty="0"/>
              <a:t>将序列中的</a:t>
            </a:r>
            <a:r>
              <a:rPr lang="zh-CN" altLang="zh-CN" dirty="0"/>
              <a:t>元素打包成一个个元组，返回</a:t>
            </a:r>
            <a:r>
              <a:rPr lang="en-US" altLang="zh-CN" dirty="0"/>
              <a:t>   </a:t>
            </a:r>
          </a:p>
          <a:p>
            <a:pPr marL="0" indent="0">
              <a:buNone/>
            </a:pPr>
            <a:r>
              <a:rPr lang="en-US" altLang="zh-CN" dirty="0"/>
              <a:t>     </a:t>
            </a:r>
            <a:r>
              <a:rPr lang="zh-CN" altLang="zh-CN" dirty="0"/>
              <a:t>由这些元组组成的</a:t>
            </a:r>
            <a:r>
              <a:rPr lang="zh-CN" altLang="en-US" dirty="0"/>
              <a:t>对象</a:t>
            </a:r>
            <a:r>
              <a:rPr lang="zh-CN" altLang="zh-CN" dirty="0"/>
              <a:t> 。</a:t>
            </a:r>
          </a:p>
          <a:p>
            <a:pPr marL="0" indent="0">
              <a:buNone/>
            </a:pPr>
            <a:r>
              <a:rPr lang="en-US" altLang="zh-CN" dirty="0"/>
              <a:t>     </a:t>
            </a:r>
            <a:r>
              <a:rPr lang="zh-CN" altLang="zh-CN" dirty="0"/>
              <a:t>如果各个迭代器的元素个数不一致，则返回</a:t>
            </a:r>
            <a:r>
              <a:rPr lang="zh-CN" altLang="en-US" dirty="0"/>
              <a:t>对象</a:t>
            </a:r>
            <a:endParaRPr lang="en-US" altLang="zh-CN" dirty="0"/>
          </a:p>
          <a:p>
            <a:pPr marL="0" indent="0">
              <a:buNone/>
            </a:pPr>
            <a:r>
              <a:rPr lang="en-US" altLang="zh-CN" dirty="0"/>
              <a:t>     </a:t>
            </a:r>
            <a:r>
              <a:rPr lang="zh-CN" altLang="zh-CN" dirty="0"/>
              <a:t>长度与最短的对象相同。</a:t>
            </a:r>
            <a:endParaRPr lang="zh-CN" altLang="en-US" dirty="0"/>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81</a:t>
            </a:fld>
            <a:endParaRPr lang="en-US" altLang="zh-CN"/>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zip函数例</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82</a:t>
            </a:fld>
            <a:endParaRPr lang="en-US" altLang="zh-CN"/>
          </a:p>
        </p:txBody>
      </p:sp>
      <p:sp>
        <p:nvSpPr>
          <p:cNvPr id="7" name="Rectangle 1"/>
          <p:cNvSpPr>
            <a:spLocks noChangeArrowheads="1"/>
          </p:cNvSpPr>
          <p:nvPr/>
        </p:nvSpPr>
        <p:spPr bwMode="auto">
          <a:xfrm>
            <a:off x="1168838" y="4799031"/>
            <a:ext cx="195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F8FB198-B4EF-612E-7230-76C680B15739}"/>
              </a:ext>
            </a:extLst>
          </p:cNvPr>
          <p:cNvSpPr>
            <a:spLocks noChangeArrowheads="1"/>
          </p:cNvSpPr>
          <p:nvPr/>
        </p:nvSpPr>
        <p:spPr bwMode="auto">
          <a:xfrm>
            <a:off x="575141" y="1341451"/>
            <a:ext cx="709320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 = [</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2</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3</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b = [</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4</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5</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6</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c = [</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4</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5</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6</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7</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8</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list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zip</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(a,b)))</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list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zip</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(a,c)))   </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a:t>
            </a:r>
            <a:r>
              <a:rPr kumimoji="0" lang="zh-CN" altLang="zh-CN" sz="2400" b="0" i="1" u="none" strike="noStrike" cap="none" normalizeH="0" baseline="0">
                <a:ln>
                  <a:noFill/>
                </a:ln>
                <a:solidFill>
                  <a:srgbClr val="8C8C8C"/>
                </a:solidFill>
                <a:effectLst/>
                <a:latin typeface="宋体" panose="02010600030101010101" pitchFamily="2" charset="-122"/>
              </a:rPr>
              <a:t>元素个数与最短的列表一致</a:t>
            </a:r>
            <a:br>
              <a:rPr kumimoji="0" lang="zh-CN" altLang="zh-CN" sz="2400" b="0" i="1" u="none" strike="noStrike" cap="none" normalizeH="0" baseline="0">
                <a:ln>
                  <a:noFill/>
                </a:ln>
                <a:solidFill>
                  <a:srgbClr val="8C8C8C"/>
                </a:solidFill>
                <a:effectLst/>
                <a:latin typeface="宋体" panose="02010600030101010101" pitchFamily="2" charset="-122"/>
              </a:rPr>
            </a:b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dict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zip</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(a,b)))</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endParaRPr kumimoji="0" lang="zh-CN" altLang="zh-CN" sz="2400" b="0" i="0" u="none" strike="noStrike" cap="none" normalizeH="0" baseline="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E94CCEBE-913E-D6D8-7622-95059ACCC20B}"/>
              </a:ext>
            </a:extLst>
          </p:cNvPr>
          <p:cNvPicPr>
            <a:picLocks noChangeAspect="1"/>
          </p:cNvPicPr>
          <p:nvPr/>
        </p:nvPicPr>
        <p:blipFill>
          <a:blip r:embed="rId2"/>
          <a:stretch>
            <a:fillRect/>
          </a:stretch>
        </p:blipFill>
        <p:spPr>
          <a:xfrm>
            <a:off x="574674" y="4544088"/>
            <a:ext cx="5653509" cy="971550"/>
          </a:xfrm>
          <a:prstGeom prst="rect">
            <a:avLst/>
          </a:prstGeom>
        </p:spPr>
      </p:pic>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zip函数应用:字典键值互换</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83</a:t>
            </a:fld>
            <a:endParaRPr lang="en-US" altLang="zh-CN"/>
          </a:p>
        </p:txBody>
      </p:sp>
      <p:sp>
        <p:nvSpPr>
          <p:cNvPr id="7" name="Rectangle 1"/>
          <p:cNvSpPr>
            <a:spLocks noChangeArrowheads="1"/>
          </p:cNvSpPr>
          <p:nvPr/>
        </p:nvSpPr>
        <p:spPr bwMode="auto">
          <a:xfrm>
            <a:off x="1134420" y="3600975"/>
            <a:ext cx="799168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00F4C28-61DC-1ED6-814D-25C187AB997D}"/>
              </a:ext>
            </a:extLst>
          </p:cNvPr>
          <p:cNvSpPr>
            <a:spLocks noChangeArrowheads="1"/>
          </p:cNvSpPr>
          <p:nvPr/>
        </p:nvSpPr>
        <p:spPr bwMode="auto">
          <a:xfrm>
            <a:off x="545942" y="1328656"/>
            <a:ext cx="900438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 = {</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'blue'</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1750EB"/>
                </a:solidFill>
                <a:effectLst/>
                <a:latin typeface="Arial Unicode MS" panose="020B0604020202020204" pitchFamily="34" charset="-122"/>
                <a:ea typeface="JetBrains Mono"/>
              </a:rPr>
              <a:t>500</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'red'</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1750EB"/>
                </a:solidFill>
                <a:effectLst/>
                <a:latin typeface="Arial Unicode MS" panose="020B0604020202020204" pitchFamily="34" charset="-122"/>
                <a:ea typeface="JetBrains Mono"/>
              </a:rPr>
              <a:t>100</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'white'</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1750EB"/>
                </a:solidFill>
                <a:effectLst/>
                <a:latin typeface="Arial Unicode MS" panose="020B0604020202020204" pitchFamily="34" charset="-122"/>
                <a:ea typeface="JetBrains Mono"/>
              </a:rPr>
              <a:t>300</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d1 =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dict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zip</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(d.values(),d.keys()))   </a:t>
            </a:r>
            <a:r>
              <a:rPr kumimoji="0" lang="zh-CN" altLang="zh-CN" sz="2800" b="0" i="1" u="none" strike="noStrike" cap="none" normalizeH="0" baseline="0" dirty="0">
                <a:ln>
                  <a:noFill/>
                </a:ln>
                <a:solidFill>
                  <a:srgbClr val="8C8C8C"/>
                </a:solidFill>
                <a:effectLst/>
                <a:latin typeface="Arial Unicode MS" panose="020B0604020202020204" pitchFamily="34" charset="-122"/>
                <a:ea typeface="JetBrains Mono"/>
              </a:rPr>
              <a:t># zip</a:t>
            </a:r>
            <a:r>
              <a:rPr kumimoji="0" lang="zh-CN" altLang="zh-CN" sz="2800" b="0" i="1" u="none" strike="noStrike" cap="none" normalizeH="0" baseline="0" dirty="0">
                <a:ln>
                  <a:noFill/>
                </a:ln>
                <a:solidFill>
                  <a:srgbClr val="8C8C8C"/>
                </a:solidFill>
                <a:effectLst/>
                <a:latin typeface="宋体" panose="02010600030101010101" pitchFamily="2" charset="-122"/>
              </a:rPr>
              <a:t>方法</a:t>
            </a:r>
            <a:br>
              <a:rPr kumimoji="0" lang="zh-CN" altLang="zh-CN" sz="2800" b="0" i="1" u="none" strike="noStrike" cap="none" normalizeH="0" baseline="0" dirty="0">
                <a:ln>
                  <a:noFill/>
                </a:ln>
                <a:solidFill>
                  <a:srgbClr val="8C8C8C"/>
                </a:solidFill>
                <a:effectLst/>
                <a:latin typeface="宋体" panose="02010600030101010101" pitchFamily="2" charset="-122"/>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(d1)</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d1 = {value : key </a:t>
            </a: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key,value </a:t>
            </a: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d.items()}   </a:t>
            </a:r>
            <a:r>
              <a:rPr kumimoji="0" lang="zh-CN" altLang="zh-CN" sz="28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800" b="0" i="1" u="none" strike="noStrike" cap="none" normalizeH="0" baseline="0" dirty="0">
                <a:ln>
                  <a:noFill/>
                </a:ln>
                <a:solidFill>
                  <a:srgbClr val="8C8C8C"/>
                </a:solidFill>
                <a:effectLst/>
                <a:latin typeface="宋体" panose="02010600030101010101" pitchFamily="2" charset="-122"/>
              </a:rPr>
              <a:t>列表推导</a:t>
            </a:r>
            <a:br>
              <a:rPr kumimoji="0" lang="zh-CN" altLang="zh-CN" sz="2800" b="0" i="1" u="none" strike="noStrike" cap="none" normalizeH="0" baseline="0" dirty="0">
                <a:ln>
                  <a:noFill/>
                </a:ln>
                <a:solidFill>
                  <a:srgbClr val="8C8C8C"/>
                </a:solidFill>
                <a:effectLst/>
                <a:latin typeface="宋体" panose="02010600030101010101" pitchFamily="2" charset="-122"/>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(d1)</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448ECD19-35B2-0DEC-AFB0-4604440DDFAB}"/>
              </a:ext>
            </a:extLst>
          </p:cNvPr>
          <p:cNvPicPr>
            <a:picLocks noChangeAspect="1"/>
          </p:cNvPicPr>
          <p:nvPr/>
        </p:nvPicPr>
        <p:blipFill>
          <a:blip r:embed="rId2"/>
          <a:stretch>
            <a:fillRect/>
          </a:stretch>
        </p:blipFill>
        <p:spPr>
          <a:xfrm>
            <a:off x="683567" y="4405272"/>
            <a:ext cx="8187271" cy="112407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eval和exec函数</a:t>
            </a:r>
          </a:p>
        </p:txBody>
      </p:sp>
      <p:sp>
        <p:nvSpPr>
          <p:cNvPr id="3" name="内容占位符 2"/>
          <p:cNvSpPr>
            <a:spLocks noGrp="1"/>
          </p:cNvSpPr>
          <p:nvPr>
            <p:ph idx="1"/>
          </p:nvPr>
        </p:nvSpPr>
        <p:spPr>
          <a:xfrm>
            <a:off x="566738" y="1341438"/>
            <a:ext cx="8253734" cy="4967287"/>
          </a:xfrm>
        </p:spPr>
        <p:txBody>
          <a:bodyPr>
            <a:normAutofit/>
          </a:bodyPr>
          <a:lstStyle/>
          <a:p>
            <a:r>
              <a:rPr lang="en-US" altLang="zh-CN" dirty="0"/>
              <a:t>Python</a:t>
            </a:r>
            <a:r>
              <a:rPr lang="zh-CN" altLang="zh-CN" dirty="0"/>
              <a:t>是一种动态语言，它包含很多含义。</a:t>
            </a:r>
            <a:r>
              <a:rPr lang="en-US" altLang="zh-CN" dirty="0"/>
              <a:t>Python</a:t>
            </a:r>
            <a:r>
              <a:rPr lang="zh-CN" altLang="zh-CN" dirty="0"/>
              <a:t>变量类型，操作的合法性检查都在动态运行中检查；运算的代码需要到运行时才能动态确定；程序结构也可以动态变化，容许动态加载新模块等。</a:t>
            </a:r>
            <a:r>
              <a:rPr lang="zh-CN" altLang="en-US" dirty="0"/>
              <a:t>下面</a:t>
            </a:r>
            <a:r>
              <a:rPr lang="zh-CN" altLang="zh-CN" dirty="0"/>
              <a:t>两个函数就体现了这个特点。</a:t>
            </a:r>
            <a:endParaRPr lang="en-US" altLang="zh-CN" dirty="0"/>
          </a:p>
          <a:p>
            <a:endParaRPr lang="zh-CN" altLang="zh-CN" dirty="0"/>
          </a:p>
          <a:p>
            <a:r>
              <a:rPr lang="en-US" altLang="zh-CN" dirty="0" err="1"/>
              <a:t>eval</a:t>
            </a:r>
            <a:r>
              <a:rPr lang="zh-CN" altLang="zh-CN" dirty="0"/>
              <a:t>是计算表达式</a:t>
            </a:r>
            <a:r>
              <a:rPr lang="zh-CN" altLang="en-US" dirty="0"/>
              <a:t>，</a:t>
            </a:r>
            <a:r>
              <a:rPr lang="zh-CN" altLang="zh-CN" dirty="0"/>
              <a:t>返回表达式的值。</a:t>
            </a:r>
            <a:endParaRPr lang="en-US" altLang="zh-CN" dirty="0"/>
          </a:p>
          <a:p>
            <a:r>
              <a:rPr lang="en-US" altLang="zh-CN" b="1" dirty="0"/>
              <a:t>e</a:t>
            </a:r>
            <a:r>
              <a:rPr lang="en-US" altLang="zh-CN" dirty="0"/>
              <a:t>xec</a:t>
            </a:r>
            <a:r>
              <a:rPr lang="zh-CN" altLang="en-US" dirty="0"/>
              <a:t>执行储存在字符串或文件中的 </a:t>
            </a:r>
            <a:r>
              <a:rPr lang="en-US" altLang="zh-CN" dirty="0"/>
              <a:t>Python </a:t>
            </a:r>
            <a:r>
              <a:rPr lang="zh-CN" altLang="en-US" dirty="0"/>
              <a:t>语句。</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84</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exec函数</a:t>
            </a:r>
          </a:p>
        </p:txBody>
      </p:sp>
      <p:sp>
        <p:nvSpPr>
          <p:cNvPr id="3" name="内容占位符 2"/>
          <p:cNvSpPr>
            <a:spLocks noGrp="1"/>
          </p:cNvSpPr>
          <p:nvPr>
            <p:ph idx="1"/>
          </p:nvPr>
        </p:nvSpPr>
        <p:spPr>
          <a:xfrm>
            <a:off x="566738" y="1341438"/>
            <a:ext cx="8348662" cy="4967287"/>
          </a:xfrm>
        </p:spPr>
        <p:txBody>
          <a:bodyPr>
            <a:normAutofit/>
          </a:bodyPr>
          <a:lstStyle/>
          <a:p>
            <a:r>
              <a:rPr lang="zh-CN" altLang="en-US" dirty="0">
                <a:solidFill>
                  <a:srgbClr val="FF0000"/>
                </a:solidFill>
              </a:rPr>
              <a:t>语法：</a:t>
            </a:r>
            <a:r>
              <a:rPr lang="en-US" altLang="zh-CN" dirty="0"/>
              <a:t>exec(object[, </a:t>
            </a:r>
            <a:r>
              <a:rPr lang="en-US" altLang="zh-CN" dirty="0" err="1"/>
              <a:t>globals</a:t>
            </a:r>
            <a:r>
              <a:rPr lang="en-US" altLang="zh-CN" dirty="0"/>
              <a:t>=None[, locals=None]])</a:t>
            </a:r>
          </a:p>
          <a:p>
            <a:pPr marL="0" indent="0">
              <a:buNone/>
            </a:pPr>
            <a:r>
              <a:rPr lang="en-US" altLang="zh-CN" dirty="0">
                <a:solidFill>
                  <a:srgbClr val="FF0000"/>
                </a:solidFill>
              </a:rPr>
              <a:t>     </a:t>
            </a:r>
            <a:r>
              <a:rPr lang="zh-CN" altLang="en-US" dirty="0">
                <a:solidFill>
                  <a:srgbClr val="FF0000"/>
                </a:solidFill>
              </a:rPr>
              <a:t>参数：</a:t>
            </a:r>
            <a:r>
              <a:rPr lang="en-US" altLang="zh-CN" dirty="0">
                <a:solidFill>
                  <a:srgbClr val="FF0000"/>
                </a:solidFill>
              </a:rPr>
              <a:t>object</a:t>
            </a:r>
            <a:r>
              <a:rPr lang="zh-CN" altLang="en-US" dirty="0">
                <a:solidFill>
                  <a:srgbClr val="FF0000"/>
                </a:solidFill>
              </a:rPr>
              <a:t>，</a:t>
            </a:r>
            <a:r>
              <a:rPr lang="zh-CN" altLang="en-US" b="0" i="0" dirty="0">
                <a:solidFill>
                  <a:srgbClr val="000000"/>
                </a:solidFill>
                <a:effectLst/>
                <a:latin typeface="Verdana" panose="020B0604030504040204" pitchFamily="34" charset="0"/>
              </a:rPr>
              <a:t>表示需要被指定的</a:t>
            </a:r>
            <a:r>
              <a:rPr lang="en-US" altLang="zh-CN" b="0" i="0" dirty="0">
                <a:solidFill>
                  <a:srgbClr val="000000"/>
                </a:solidFill>
                <a:effectLst/>
                <a:latin typeface="Verdana" panose="020B0604030504040204" pitchFamily="34" charset="0"/>
              </a:rPr>
              <a:t>Python</a:t>
            </a:r>
            <a:r>
              <a:rPr lang="zh-CN" altLang="en-US" b="0" i="0" dirty="0">
                <a:solidFill>
                  <a:srgbClr val="000000"/>
                </a:solidFill>
                <a:effectLst/>
                <a:latin typeface="Verdana" panose="020B0604030504040204" pitchFamily="34" charset="0"/>
              </a:rPr>
              <a:t>代码，必须是字符串或</a:t>
            </a:r>
            <a:r>
              <a:rPr lang="en-US" altLang="zh-CN" b="0" i="0" dirty="0">
                <a:solidFill>
                  <a:srgbClr val="000000"/>
                </a:solidFill>
                <a:effectLst/>
                <a:latin typeface="Verdana" panose="020B0604030504040204" pitchFamily="34" charset="0"/>
              </a:rPr>
              <a:t>code</a:t>
            </a:r>
            <a:r>
              <a:rPr lang="zh-CN" altLang="en-US" b="0" i="0" dirty="0">
                <a:solidFill>
                  <a:srgbClr val="000000"/>
                </a:solidFill>
                <a:effectLst/>
                <a:latin typeface="Verdana" panose="020B0604030504040204" pitchFamily="34" charset="0"/>
              </a:rPr>
              <a:t>对象。</a:t>
            </a:r>
            <a:r>
              <a:rPr lang="zh-CN" altLang="en-US" dirty="0">
                <a:solidFill>
                  <a:srgbClr val="000000"/>
                </a:solidFill>
                <a:latin typeface="Verdana" panose="020B0604030504040204" pitchFamily="34" charset="0"/>
              </a:rPr>
              <a:t>若</a:t>
            </a:r>
            <a:r>
              <a:rPr lang="en-US" altLang="zh-CN" b="0" i="0" dirty="0">
                <a:solidFill>
                  <a:srgbClr val="000000"/>
                </a:solidFill>
                <a:effectLst/>
                <a:latin typeface="Verdana" panose="020B0604030504040204" pitchFamily="34" charset="0"/>
              </a:rPr>
              <a:t>object</a:t>
            </a:r>
            <a:r>
              <a:rPr lang="zh-CN" altLang="en-US" b="0" i="0" dirty="0">
                <a:solidFill>
                  <a:srgbClr val="000000"/>
                </a:solidFill>
                <a:effectLst/>
                <a:latin typeface="Verdana" panose="020B0604030504040204" pitchFamily="34" charset="0"/>
              </a:rPr>
              <a:t>是一个字符串，该字符串会先被解析为一组</a:t>
            </a:r>
            <a:r>
              <a:rPr lang="en-US" altLang="zh-CN" b="0" i="0" dirty="0">
                <a:solidFill>
                  <a:srgbClr val="000000"/>
                </a:solidFill>
                <a:effectLst/>
                <a:latin typeface="Verdana" panose="020B0604030504040204" pitchFamily="34" charset="0"/>
              </a:rPr>
              <a:t>Python</a:t>
            </a:r>
            <a:r>
              <a:rPr lang="zh-CN" altLang="en-US" b="0" i="0" dirty="0">
                <a:solidFill>
                  <a:srgbClr val="000000"/>
                </a:solidFill>
                <a:effectLst/>
                <a:latin typeface="Verdana" panose="020B0604030504040204" pitchFamily="34" charset="0"/>
              </a:rPr>
              <a:t>语句</a:t>
            </a:r>
            <a:r>
              <a:rPr lang="zh-CN" altLang="en-US" dirty="0">
                <a:solidFill>
                  <a:srgbClr val="000000"/>
                </a:solidFill>
                <a:latin typeface="Verdana" panose="020B0604030504040204" pitchFamily="34" charset="0"/>
              </a:rPr>
              <a:t>再</a:t>
            </a:r>
            <a:r>
              <a:rPr lang="zh-CN" altLang="en-US" b="0" i="0" dirty="0">
                <a:solidFill>
                  <a:srgbClr val="000000"/>
                </a:solidFill>
                <a:effectLst/>
                <a:latin typeface="Verdana" panose="020B0604030504040204" pitchFamily="34" charset="0"/>
              </a:rPr>
              <a:t>执行（除非发生语法错误）。</a:t>
            </a:r>
            <a:endParaRPr lang="en-US" altLang="zh-CN" b="0" i="0" dirty="0">
              <a:solidFill>
                <a:srgbClr val="000000"/>
              </a:solidFill>
              <a:effectLst/>
              <a:latin typeface="Verdana" panose="020B0604030504040204" pitchFamily="34" charset="0"/>
            </a:endParaRPr>
          </a:p>
          <a:p>
            <a:pPr marL="0" indent="0">
              <a:buNone/>
            </a:pPr>
            <a:r>
              <a:rPr lang="en-US" altLang="zh-CN" dirty="0"/>
              <a:t>    </a:t>
            </a:r>
            <a:r>
              <a:rPr lang="zh-CN" altLang="en-US" dirty="0">
                <a:solidFill>
                  <a:srgbClr val="FF0000"/>
                </a:solidFill>
              </a:rPr>
              <a:t>功能</a:t>
            </a:r>
            <a:r>
              <a:rPr lang="en-US" altLang="zh-CN" dirty="0">
                <a:solidFill>
                  <a:srgbClr val="FF0000"/>
                </a:solidFill>
              </a:rPr>
              <a:t>: </a:t>
            </a:r>
            <a:r>
              <a:rPr lang="zh-CN" altLang="en-US" b="0" i="0" dirty="0">
                <a:solidFill>
                  <a:srgbClr val="000000"/>
                </a:solidFill>
                <a:effectLst/>
                <a:latin typeface="+mn-ea"/>
              </a:rPr>
              <a:t>动态执行</a:t>
            </a:r>
            <a:r>
              <a:rPr lang="en-US" altLang="zh-CN" b="0" i="0" dirty="0">
                <a:solidFill>
                  <a:srgbClr val="000000"/>
                </a:solidFill>
                <a:effectLst/>
                <a:latin typeface="+mn-ea"/>
              </a:rPr>
              <a:t>Python</a:t>
            </a:r>
            <a:r>
              <a:rPr lang="zh-CN" altLang="en-US" b="0" i="0" dirty="0">
                <a:solidFill>
                  <a:srgbClr val="000000"/>
                </a:solidFill>
                <a:effectLst/>
                <a:latin typeface="+mn-ea"/>
              </a:rPr>
              <a:t>代码。</a:t>
            </a:r>
            <a:r>
              <a:rPr lang="zh-CN" altLang="en-US" b="0" i="0" dirty="0">
                <a:solidFill>
                  <a:srgbClr val="FF0000"/>
                </a:solidFill>
                <a:effectLst/>
                <a:latin typeface="+mn-ea"/>
              </a:rPr>
              <a:t>返回值</a:t>
            </a:r>
            <a:r>
              <a:rPr lang="en-US" altLang="zh-CN" b="0" i="0" dirty="0">
                <a:solidFill>
                  <a:srgbClr val="FF0000"/>
                </a:solidFill>
                <a:effectLst/>
                <a:latin typeface="+mn-ea"/>
              </a:rPr>
              <a:t>None</a:t>
            </a:r>
            <a:r>
              <a:rPr lang="zh-CN" altLang="en-US" b="0" i="0" dirty="0">
                <a:solidFill>
                  <a:srgbClr val="FF0000"/>
                </a:solidFill>
                <a:effectLst/>
                <a:latin typeface="+mn-ea"/>
              </a:rPr>
              <a:t>。</a:t>
            </a:r>
            <a:endParaRPr lang="en-US" altLang="zh-CN" b="0" i="0" dirty="0">
              <a:solidFill>
                <a:srgbClr val="FF0000"/>
              </a:solidFill>
              <a:effectLst/>
              <a:latin typeface="+mn-ea"/>
            </a:endParaRPr>
          </a:p>
          <a:p>
            <a:pPr marL="0" indent="0">
              <a:buNone/>
            </a:pPr>
            <a:r>
              <a:rPr lang="en-US" altLang="zh-CN" b="0" i="0" dirty="0">
                <a:solidFill>
                  <a:srgbClr val="000000"/>
                </a:solidFill>
                <a:effectLst/>
                <a:latin typeface="+mn-ea"/>
              </a:rPr>
              <a:t> </a:t>
            </a:r>
          </a:p>
          <a:p>
            <a:pPr>
              <a:buFont typeface="Wingdings" panose="05000000000000000000" pitchFamily="2" charset="2"/>
              <a:buChar char="p"/>
            </a:pPr>
            <a:r>
              <a:rPr lang="en-US" altLang="zh-CN" b="0" i="0" dirty="0">
                <a:solidFill>
                  <a:srgbClr val="000000"/>
                </a:solidFill>
                <a:effectLst/>
                <a:latin typeface="+mn-ea"/>
              </a:rPr>
              <a:t>exec</a:t>
            </a:r>
            <a:r>
              <a:rPr lang="zh-CN" altLang="en-US" b="0" i="0" dirty="0">
                <a:solidFill>
                  <a:srgbClr val="000000"/>
                </a:solidFill>
                <a:effectLst/>
                <a:latin typeface="+mn-ea"/>
              </a:rPr>
              <a:t>可以执行复杂的</a:t>
            </a:r>
            <a:r>
              <a:rPr lang="en-US" altLang="zh-CN" b="0" i="0" dirty="0">
                <a:solidFill>
                  <a:srgbClr val="000000"/>
                </a:solidFill>
                <a:effectLst/>
                <a:latin typeface="+mn-ea"/>
              </a:rPr>
              <a:t>Python</a:t>
            </a:r>
            <a:r>
              <a:rPr lang="zh-CN" altLang="en-US" b="0" i="0" dirty="0">
                <a:solidFill>
                  <a:srgbClr val="000000"/>
                </a:solidFill>
                <a:effectLst/>
                <a:latin typeface="+mn-ea"/>
              </a:rPr>
              <a:t>代码，</a:t>
            </a:r>
            <a:r>
              <a:rPr lang="en-US" altLang="zh-CN" b="0" i="0" dirty="0">
                <a:solidFill>
                  <a:srgbClr val="000000"/>
                </a:solidFill>
                <a:effectLst/>
                <a:latin typeface="+mn-ea"/>
              </a:rPr>
              <a:t>eval</a:t>
            </a:r>
            <a:r>
              <a:rPr lang="zh-CN" altLang="en-US" b="0" i="0" dirty="0">
                <a:solidFill>
                  <a:srgbClr val="000000"/>
                </a:solidFill>
                <a:effectLst/>
                <a:latin typeface="+mn-ea"/>
              </a:rPr>
              <a:t>函数只能计算一个表达式的值。</a:t>
            </a:r>
            <a:endParaRPr lang="zh-CN" altLang="en-US" dirty="0"/>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85</a:t>
            </a:fld>
            <a:endParaRPr lang="en-US" altLang="zh-CN"/>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exec函数例</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86</a:t>
            </a:fld>
            <a:endParaRPr lang="en-US" altLang="zh-CN"/>
          </a:p>
        </p:txBody>
      </p:sp>
      <p:sp>
        <p:nvSpPr>
          <p:cNvPr id="6" name="Rectangle 1"/>
          <p:cNvSpPr>
            <a:spLocks noChangeArrowheads="1"/>
          </p:cNvSpPr>
          <p:nvPr/>
        </p:nvSpPr>
        <p:spPr bwMode="auto">
          <a:xfrm>
            <a:off x="574676" y="1290221"/>
            <a:ext cx="8000999"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x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10</a:t>
            </a:r>
            <a:b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expr =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b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z = 30</a:t>
            </a:r>
            <a:b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sum = x + y + z</a:t>
            </a:r>
            <a:b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print(x,y,z)</a:t>
            </a:r>
            <a:b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print(sum)</a:t>
            </a:r>
            <a:b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b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y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20</a:t>
            </a:r>
            <a:b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exec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"print('abc')"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exec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(expr)</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exec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(expr,{</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'x'</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'y'</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exec</a:t>
            </a:r>
            <a:r>
              <a:rPr kumimoji="0" lang="zh-CN" altLang="zh-CN" sz="2800" b="0" i="1" u="none" strike="noStrike" cap="none" normalizeH="0" baseline="0" dirty="0">
                <a:ln>
                  <a:noFill/>
                </a:ln>
                <a:solidFill>
                  <a:srgbClr val="808080"/>
                </a:solidFill>
                <a:effectLst/>
                <a:latin typeface="宋体" panose="02010600030101010101" pitchFamily="2" charset="-122"/>
              </a:rPr>
              <a:t>传参</a:t>
            </a:r>
            <a:br>
              <a:rPr kumimoji="0" lang="zh-CN" altLang="zh-CN" sz="2800" b="0" i="1" u="none" strike="noStrike" cap="none" normalizeH="0" baseline="0" dirty="0">
                <a:ln>
                  <a:noFill/>
                </a:ln>
                <a:solidFill>
                  <a:srgbClr val="808080"/>
                </a:solidFill>
                <a:effectLst/>
                <a:latin typeface="宋体" panose="02010600030101010101" pitchFamily="2" charset="-122"/>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exec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(expr,{</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'x'</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'y'</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'y'</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'z'</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4</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3"/>
          <a:stretch>
            <a:fillRect/>
          </a:stretch>
        </p:blipFill>
        <p:spPr>
          <a:xfrm>
            <a:off x="6300192" y="1556792"/>
            <a:ext cx="1285875" cy="26289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489315" cy="676275"/>
          </a:xfrm>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exec函数例，执行文件中的语句</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87</a:t>
            </a:fld>
            <a:endParaRPr lang="en-US" altLang="zh-CN"/>
          </a:p>
        </p:txBody>
      </p:sp>
      <p:sp>
        <p:nvSpPr>
          <p:cNvPr id="3" name="Rectangle 1"/>
          <p:cNvSpPr>
            <a:spLocks noChangeArrowheads="1"/>
          </p:cNvSpPr>
          <p:nvPr/>
        </p:nvSpPr>
        <p:spPr bwMode="auto">
          <a:xfrm>
            <a:off x="1149350" y="4243556"/>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4B29FFDF-95A7-D5A1-2F94-6D59E6AC5C9B}"/>
              </a:ext>
            </a:extLst>
          </p:cNvPr>
          <p:cNvSpPr>
            <a:spLocks noChangeArrowheads="1"/>
          </p:cNvSpPr>
          <p:nvPr/>
        </p:nvSpPr>
        <p:spPr bwMode="auto">
          <a:xfrm>
            <a:off x="574675" y="1347079"/>
            <a:ext cx="745428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with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open</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"c://temp//exp.py"</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660099"/>
                </a:solidFill>
                <a:effectLst/>
                <a:latin typeface="Arial Unicode MS" panose="020B0604020202020204" pitchFamily="34" charset="-122"/>
                <a:ea typeface="JetBrains Mono"/>
              </a:rPr>
              <a:t>encoding</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"UTF-8"</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as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f:</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s = f.read()</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exec</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p:spPr>
        <p:txBody>
          <a:bodyPr vert="horz" wrap="square" lIns="91440" tIns="45720" rIns="91440" bIns="45720" numCol="1" rtlCol="0" anchor="b" anchorCtr="0" compatLnSpc="1">
            <a:normAutofit fontScale="90000"/>
          </a:bodyPr>
          <a:lstStyle/>
          <a:p>
            <a:pPr lvl="0" algn="ctr">
              <a:buClrTx/>
              <a:buSzTx/>
              <a:buFontTx/>
            </a:pPr>
            <a:r>
              <a:rPr lang="zh-CN" altLang="en-US" sz="4400" b="1" kern="1200" dirty="0">
                <a:latin typeface="Tahoma" panose="020B0604030504040204" pitchFamily="34" charset="0"/>
                <a:ea typeface="隶书" panose="02010509060101010101" pitchFamily="49" charset="-122"/>
                <a:cs typeface="+mn-cs"/>
                <a:sym typeface="+mn-ea"/>
              </a:rPr>
              <a:t>all和any函数</a:t>
            </a:r>
          </a:p>
        </p:txBody>
      </p:sp>
      <p:sp>
        <p:nvSpPr>
          <p:cNvPr id="3" name="内容占位符 2"/>
          <p:cNvSpPr>
            <a:spLocks noGrp="1"/>
          </p:cNvSpPr>
          <p:nvPr>
            <p:ph idx="1"/>
          </p:nvPr>
        </p:nvSpPr>
        <p:spPr>
          <a:xfrm>
            <a:off x="566738" y="1341438"/>
            <a:ext cx="8181726" cy="4967287"/>
          </a:xfrm>
        </p:spPr>
        <p:txBody>
          <a:bodyPr/>
          <a:lstStyle/>
          <a:p>
            <a:r>
              <a:rPr lang="zh-CN" altLang="en-US" dirty="0">
                <a:solidFill>
                  <a:srgbClr val="FF0000"/>
                </a:solidFill>
              </a:rPr>
              <a:t>语法：</a:t>
            </a:r>
            <a:r>
              <a:rPr lang="en-US" altLang="zh-CN" dirty="0"/>
              <a:t>all(</a:t>
            </a:r>
            <a:r>
              <a:rPr lang="en-US" altLang="zh-CN" dirty="0" err="1"/>
              <a:t>iterable</a:t>
            </a:r>
            <a:r>
              <a:rPr lang="en-US" altLang="zh-CN" dirty="0"/>
              <a:t>)</a:t>
            </a:r>
          </a:p>
          <a:p>
            <a:pPr marL="0" indent="0">
              <a:buNone/>
            </a:pPr>
            <a:r>
              <a:rPr lang="en-US" altLang="zh-CN" dirty="0"/>
              <a:t>      </a:t>
            </a:r>
            <a:r>
              <a:rPr lang="zh-CN" altLang="en-US" dirty="0">
                <a:solidFill>
                  <a:srgbClr val="FF0000"/>
                </a:solidFill>
              </a:rPr>
              <a:t>参数：</a:t>
            </a:r>
            <a:r>
              <a:rPr lang="zh-CN" altLang="en-US" dirty="0"/>
              <a:t>可迭代对象。</a:t>
            </a:r>
            <a:endParaRPr lang="en-US" altLang="zh-CN" dirty="0"/>
          </a:p>
          <a:p>
            <a:pPr marL="0" indent="0">
              <a:buNone/>
            </a:pPr>
            <a:r>
              <a:rPr lang="zh-CN" altLang="en-US" dirty="0"/>
              <a:t>      </a:t>
            </a:r>
            <a:r>
              <a:rPr lang="zh-CN" altLang="en-US" dirty="0">
                <a:solidFill>
                  <a:srgbClr val="FF0000"/>
                </a:solidFill>
              </a:rPr>
              <a:t>功能：</a:t>
            </a:r>
            <a:r>
              <a:rPr lang="zh-CN" altLang="en-US" dirty="0"/>
              <a:t>可迭代对象所有值都是</a:t>
            </a:r>
            <a:r>
              <a:rPr lang="en-US" altLang="zh-CN" dirty="0"/>
              <a:t>True</a:t>
            </a:r>
            <a:r>
              <a:rPr lang="zh-CN" altLang="en-US" dirty="0"/>
              <a:t>，返回</a:t>
            </a:r>
            <a:r>
              <a:rPr lang="en-US" altLang="zh-CN" dirty="0"/>
              <a:t>True</a:t>
            </a:r>
            <a:r>
              <a:rPr lang="zh-CN" altLang="en-US" dirty="0"/>
              <a:t>；  </a:t>
            </a:r>
            <a:endParaRPr lang="en-US" altLang="zh-CN" dirty="0"/>
          </a:p>
          <a:p>
            <a:pPr marL="0" indent="0">
              <a:buNone/>
            </a:pPr>
            <a:r>
              <a:rPr lang="en-US" altLang="zh-CN" dirty="0"/>
              <a:t>                  </a:t>
            </a:r>
            <a:r>
              <a:rPr lang="zh-CN" altLang="en-US" dirty="0"/>
              <a:t>否则返回</a:t>
            </a:r>
            <a:r>
              <a:rPr lang="en-US" altLang="zh-CN" dirty="0"/>
              <a:t>False</a:t>
            </a:r>
            <a:r>
              <a:rPr lang="zh-CN" altLang="en-US" dirty="0"/>
              <a:t>。</a:t>
            </a:r>
            <a:endParaRPr lang="en-US" altLang="zh-CN" dirty="0"/>
          </a:p>
          <a:p>
            <a:pPr marL="0" indent="0">
              <a:buNone/>
            </a:pPr>
            <a:endParaRPr lang="en-US" altLang="zh-CN" dirty="0"/>
          </a:p>
          <a:p>
            <a:r>
              <a:rPr lang="zh-CN" altLang="en-US" dirty="0">
                <a:solidFill>
                  <a:srgbClr val="FF0000"/>
                </a:solidFill>
              </a:rPr>
              <a:t>语法：</a:t>
            </a:r>
            <a:r>
              <a:rPr lang="en-US" altLang="zh-CN" dirty="0"/>
              <a:t>any(</a:t>
            </a:r>
            <a:r>
              <a:rPr lang="en-US" altLang="zh-CN" dirty="0" err="1"/>
              <a:t>iterable</a:t>
            </a:r>
            <a:r>
              <a:rPr lang="en-US" altLang="zh-CN" dirty="0"/>
              <a:t>)</a:t>
            </a:r>
          </a:p>
          <a:p>
            <a:pPr marL="0" indent="0">
              <a:buNone/>
            </a:pPr>
            <a:r>
              <a:rPr lang="en-US" altLang="zh-CN" dirty="0"/>
              <a:t>      </a:t>
            </a:r>
            <a:r>
              <a:rPr lang="zh-CN" altLang="en-US" dirty="0">
                <a:solidFill>
                  <a:srgbClr val="FF0000"/>
                </a:solidFill>
              </a:rPr>
              <a:t>参数：</a:t>
            </a:r>
            <a:r>
              <a:rPr lang="zh-CN" altLang="en-US" dirty="0"/>
              <a:t>可迭代对象。</a:t>
            </a:r>
            <a:endParaRPr lang="en-US" altLang="zh-CN" dirty="0"/>
          </a:p>
          <a:p>
            <a:pPr marL="0" indent="0">
              <a:buNone/>
            </a:pPr>
            <a:r>
              <a:rPr lang="zh-CN" altLang="en-US" dirty="0"/>
              <a:t>      </a:t>
            </a:r>
            <a:r>
              <a:rPr lang="zh-CN" altLang="en-US" dirty="0">
                <a:solidFill>
                  <a:srgbClr val="FF0000"/>
                </a:solidFill>
              </a:rPr>
              <a:t>功能：</a:t>
            </a:r>
            <a:r>
              <a:rPr lang="zh-CN" altLang="en-US" dirty="0"/>
              <a:t>可迭代对象只要有一个值是</a:t>
            </a:r>
            <a:r>
              <a:rPr lang="en-US" altLang="zh-CN" dirty="0"/>
              <a:t>True</a:t>
            </a:r>
            <a:r>
              <a:rPr lang="zh-CN" altLang="en-US" dirty="0"/>
              <a:t>，返</a:t>
            </a:r>
            <a:endParaRPr lang="en-US" altLang="zh-CN" dirty="0"/>
          </a:p>
          <a:p>
            <a:pPr marL="0" indent="0">
              <a:buNone/>
            </a:pPr>
            <a:r>
              <a:rPr lang="en-US" altLang="zh-CN" dirty="0"/>
              <a:t>                  </a:t>
            </a:r>
            <a:r>
              <a:rPr lang="zh-CN" altLang="en-US" dirty="0"/>
              <a:t>回</a:t>
            </a:r>
            <a:r>
              <a:rPr lang="en-US" altLang="zh-CN" dirty="0"/>
              <a:t>True</a:t>
            </a:r>
            <a:r>
              <a:rPr lang="zh-CN" altLang="en-US" dirty="0"/>
              <a:t>；否则返回</a:t>
            </a:r>
            <a:r>
              <a:rPr lang="en-US" altLang="zh-CN" dirty="0"/>
              <a:t>False</a:t>
            </a:r>
            <a:r>
              <a:rPr lang="zh-CN" altLang="en-US" dirty="0"/>
              <a:t>。</a:t>
            </a:r>
            <a:endParaRPr lang="en-US" altLang="zh-CN" dirty="0"/>
          </a:p>
          <a:p>
            <a:endParaRPr lang="zh-CN" altLang="en-US" dirty="0">
              <a:solidFill>
                <a:srgbClr val="FF0000"/>
              </a:solidFill>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88</a:t>
            </a:fld>
            <a:endParaRPr lang="en-US" altLang="zh-CN"/>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all和any函数例</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89</a:t>
            </a:fld>
            <a:endParaRPr lang="en-US" altLang="zh-CN"/>
          </a:p>
        </p:txBody>
      </p:sp>
      <p:sp>
        <p:nvSpPr>
          <p:cNvPr id="7" name="Rectangle 1"/>
          <p:cNvSpPr>
            <a:spLocks noChangeArrowheads="1"/>
          </p:cNvSpPr>
          <p:nvPr/>
        </p:nvSpPr>
        <p:spPr bwMode="auto">
          <a:xfrm>
            <a:off x="1293073" y="4971767"/>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pic>
        <p:nvPicPr>
          <p:cNvPr id="9" name="图片 8"/>
          <p:cNvPicPr>
            <a:picLocks noChangeAspect="1"/>
          </p:cNvPicPr>
          <p:nvPr/>
        </p:nvPicPr>
        <p:blipFill>
          <a:blip r:embed="rId2"/>
          <a:stretch>
            <a:fillRect/>
          </a:stretch>
        </p:blipFill>
        <p:spPr>
          <a:xfrm>
            <a:off x="696161" y="4869160"/>
            <a:ext cx="1304925" cy="1381125"/>
          </a:xfrm>
          <a:prstGeom prst="rect">
            <a:avLst/>
          </a:prstGeom>
        </p:spPr>
      </p:pic>
      <p:sp>
        <p:nvSpPr>
          <p:cNvPr id="3" name="Rectangle 1"/>
          <p:cNvSpPr>
            <a:spLocks noChangeArrowheads="1"/>
          </p:cNvSpPr>
          <p:nvPr/>
        </p:nvSpPr>
        <p:spPr bwMode="auto">
          <a:xfrm>
            <a:off x="574675" y="1343329"/>
            <a:ext cx="8602035"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l = [</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7</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1</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br>
            <a:r>
              <a:rPr kumimoji="0" lang="zh-CN" altLang="zh-CN" sz="2800" b="0" i="1" u="none" strike="noStrike" cap="none" normalizeH="0" baseline="0" dirty="0">
                <a:ln>
                  <a:noFill/>
                </a:ln>
                <a:solidFill>
                  <a:srgbClr val="808080"/>
                </a:solidFill>
                <a:effectLst/>
                <a:latin typeface="Arial Unicode MS" panose="020B0604020202020204" pitchFamily="34" charset="-128"/>
                <a:ea typeface="JetBrains Mono"/>
              </a:rPr>
              <a:t># </a:t>
            </a:r>
            <a:r>
              <a:rPr kumimoji="0" lang="zh-CN" altLang="zh-CN" sz="2800" b="0" i="1" u="none" strike="noStrike" cap="none" normalizeH="0" baseline="0" dirty="0">
                <a:ln>
                  <a:noFill/>
                </a:ln>
                <a:solidFill>
                  <a:srgbClr val="808080"/>
                </a:solidFill>
                <a:effectLst/>
                <a:latin typeface="宋体" panose="02010600030101010101" pitchFamily="2" charset="-122"/>
              </a:rPr>
              <a:t>判断列表</a:t>
            </a:r>
            <a:r>
              <a:rPr kumimoji="0" lang="zh-CN" altLang="zh-CN" sz="2800" b="0" i="1" u="none" strike="noStrike" cap="none" normalizeH="0" baseline="0" dirty="0">
                <a:ln>
                  <a:noFill/>
                </a:ln>
                <a:solidFill>
                  <a:srgbClr val="808080"/>
                </a:solidFill>
                <a:effectLst/>
                <a:latin typeface="Arial Unicode MS" panose="020B0604020202020204" pitchFamily="34" charset="-128"/>
                <a:ea typeface="JetBrains Mono"/>
              </a:rPr>
              <a:t>l</a:t>
            </a:r>
            <a:r>
              <a:rPr kumimoji="0" lang="zh-CN" altLang="zh-CN" sz="2800" b="0" i="1" u="none" strike="noStrike" cap="none" normalizeH="0" baseline="0" dirty="0">
                <a:ln>
                  <a:noFill/>
                </a:ln>
                <a:solidFill>
                  <a:srgbClr val="808080"/>
                </a:solidFill>
                <a:effectLst/>
                <a:latin typeface="宋体" panose="02010600030101010101" pitchFamily="2" charset="-122"/>
              </a:rPr>
              <a:t>的元素是否全偶数</a:t>
            </a:r>
            <a:br>
              <a:rPr kumimoji="0" lang="zh-CN" altLang="zh-CN" sz="2800" b="0" i="1" u="none" strike="noStrike" cap="none" normalizeH="0" baseline="0" dirty="0">
                <a:ln>
                  <a:noFill/>
                </a:ln>
                <a:solidFill>
                  <a:srgbClr val="808080"/>
                </a:solidFill>
                <a:effectLst/>
                <a:latin typeface="宋体" panose="02010600030101010101" pitchFamily="2" charset="-122"/>
              </a:rPr>
            </a:b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all</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1 </a:t>
            </a: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if not </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l[k]%</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2 </a:t>
            </a: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else </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0 </a:t>
            </a: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for </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k </a:t>
            </a: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in </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range</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len</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(l))]))</a:t>
            </a:r>
            <a:b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br>
            <a:r>
              <a:rPr kumimoji="0" lang="zh-CN" altLang="zh-CN" sz="2800" b="0" i="1" u="none" strike="noStrike" cap="none" normalizeH="0" baseline="0" dirty="0">
                <a:ln>
                  <a:noFill/>
                </a:ln>
                <a:solidFill>
                  <a:srgbClr val="808080"/>
                </a:solidFill>
                <a:effectLst/>
                <a:latin typeface="Arial Unicode MS" panose="020B0604020202020204" pitchFamily="34" charset="-128"/>
                <a:ea typeface="JetBrains Mono"/>
              </a:rPr>
              <a:t># </a:t>
            </a:r>
            <a:r>
              <a:rPr kumimoji="0" lang="zh-CN" altLang="zh-CN" sz="2800" b="0" i="1" u="none" strike="noStrike" cap="none" normalizeH="0" baseline="0" dirty="0">
                <a:ln>
                  <a:noFill/>
                </a:ln>
                <a:solidFill>
                  <a:srgbClr val="808080"/>
                </a:solidFill>
                <a:effectLst/>
                <a:latin typeface="宋体" panose="02010600030101010101" pitchFamily="2" charset="-122"/>
              </a:rPr>
              <a:t>判断列表</a:t>
            </a:r>
            <a:r>
              <a:rPr kumimoji="0" lang="zh-CN" altLang="zh-CN" sz="2800" b="0" i="1" u="none" strike="noStrike" cap="none" normalizeH="0" baseline="0" dirty="0">
                <a:ln>
                  <a:noFill/>
                </a:ln>
                <a:solidFill>
                  <a:srgbClr val="808080"/>
                </a:solidFill>
                <a:effectLst/>
                <a:latin typeface="Arial Unicode MS" panose="020B0604020202020204" pitchFamily="34" charset="-128"/>
                <a:ea typeface="JetBrains Mono"/>
              </a:rPr>
              <a:t>l</a:t>
            </a:r>
            <a:r>
              <a:rPr kumimoji="0" lang="zh-CN" altLang="zh-CN" sz="2800" b="0" i="1" u="none" strike="noStrike" cap="none" normalizeH="0" baseline="0" dirty="0">
                <a:ln>
                  <a:noFill/>
                </a:ln>
                <a:solidFill>
                  <a:srgbClr val="808080"/>
                </a:solidFill>
                <a:effectLst/>
                <a:latin typeface="宋体" panose="02010600030101010101" pitchFamily="2" charset="-122"/>
              </a:rPr>
              <a:t>的元素是否至少有</a:t>
            </a:r>
            <a:r>
              <a:rPr kumimoji="0" lang="zh-CN" altLang="zh-CN" sz="2800" b="0" i="1" u="none" strike="noStrike" cap="none" normalizeH="0" baseline="0" dirty="0">
                <a:ln>
                  <a:noFill/>
                </a:ln>
                <a:solidFill>
                  <a:srgbClr val="808080"/>
                </a:solidFill>
                <a:effectLst/>
                <a:latin typeface="Arial Unicode MS" panose="020B0604020202020204" pitchFamily="34" charset="-128"/>
                <a:ea typeface="JetBrains Mono"/>
              </a:rPr>
              <a:t>1</a:t>
            </a:r>
            <a:r>
              <a:rPr kumimoji="0" lang="zh-CN" altLang="zh-CN" sz="2800" b="0" i="1" u="none" strike="noStrike" cap="none" normalizeH="0" baseline="0" dirty="0">
                <a:ln>
                  <a:noFill/>
                </a:ln>
                <a:solidFill>
                  <a:srgbClr val="808080"/>
                </a:solidFill>
                <a:effectLst/>
                <a:latin typeface="宋体" panose="02010600030101010101" pitchFamily="2" charset="-122"/>
              </a:rPr>
              <a:t>个偶数</a:t>
            </a:r>
            <a:br>
              <a:rPr kumimoji="0" lang="zh-CN" altLang="zh-CN" sz="2800" b="0" i="1" u="none" strike="noStrike" cap="none" normalizeH="0" baseline="0" dirty="0">
                <a:ln>
                  <a:noFill/>
                </a:ln>
                <a:solidFill>
                  <a:srgbClr val="808080"/>
                </a:solidFill>
                <a:effectLst/>
                <a:latin typeface="宋体" panose="02010600030101010101" pitchFamily="2" charset="-122"/>
              </a:rPr>
            </a:b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any</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1 </a:t>
            </a: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if not </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l[k]%</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2 </a:t>
            </a: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else </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0 </a:t>
            </a: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for </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k </a:t>
            </a: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in </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range</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len</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(l))]))</a:t>
            </a:r>
            <a:b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any</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False</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0</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   </a:t>
            </a:r>
            <a:r>
              <a:rPr kumimoji="0" lang="zh-CN" altLang="zh-CN" sz="2800" b="0" i="1" u="none" strike="noStrike" cap="none" normalizeH="0" baseline="0" dirty="0">
                <a:ln>
                  <a:noFill/>
                </a:ln>
                <a:solidFill>
                  <a:srgbClr val="808080"/>
                </a:solidFill>
                <a:effectLst/>
                <a:latin typeface="Arial Unicode MS" panose="020B0604020202020204" pitchFamily="34" charset="-128"/>
                <a:ea typeface="JetBrains Mono"/>
              </a:rPr>
              <a:t>#</a:t>
            </a:r>
            <a:r>
              <a:rPr kumimoji="0" lang="zh-CN" altLang="zh-CN" sz="2800" b="0" i="1" u="none" strike="noStrike" cap="none" normalizeH="0" baseline="0" dirty="0">
                <a:ln>
                  <a:noFill/>
                </a:ln>
                <a:solidFill>
                  <a:srgbClr val="808080"/>
                </a:solidFill>
                <a:effectLst/>
                <a:latin typeface="宋体" panose="02010600030101010101" pitchFamily="2" charset="-122"/>
              </a:rPr>
              <a:t>空列表和</a:t>
            </a:r>
            <a:r>
              <a:rPr kumimoji="0" lang="zh-CN" altLang="zh-CN" sz="2800" b="0" i="1" u="none" strike="noStrike" cap="none" normalizeH="0" baseline="0" dirty="0">
                <a:ln>
                  <a:noFill/>
                </a:ln>
                <a:solidFill>
                  <a:srgbClr val="808080"/>
                </a:solidFill>
                <a:effectLst/>
                <a:latin typeface="Arial Unicode MS" panose="020B0604020202020204" pitchFamily="34" charset="-128"/>
                <a:ea typeface="JetBrains Mono"/>
              </a:rPr>
              <a:t>0</a:t>
            </a:r>
            <a:r>
              <a:rPr kumimoji="0" lang="zh-CN" altLang="zh-CN" sz="2800" b="0" i="1" u="none" strike="noStrike" cap="none" normalizeH="0" baseline="0" dirty="0">
                <a:ln>
                  <a:noFill/>
                </a:ln>
                <a:solidFill>
                  <a:srgbClr val="808080"/>
                </a:solidFill>
                <a:effectLst/>
                <a:latin typeface="宋体" panose="02010600030101010101" pitchFamily="2" charset="-122"/>
              </a:rPr>
              <a:t>都表示</a:t>
            </a:r>
            <a:r>
              <a:rPr kumimoji="0" lang="zh-CN" altLang="zh-CN" sz="2800" b="0" i="1" u="none" strike="noStrike" cap="none" normalizeH="0" baseline="0" dirty="0">
                <a:ln>
                  <a:noFill/>
                </a:ln>
                <a:solidFill>
                  <a:srgbClr val="808080"/>
                </a:solidFill>
                <a:effectLst/>
                <a:latin typeface="Arial Unicode MS" panose="020B0604020202020204" pitchFamily="34" charset="-128"/>
                <a:ea typeface="JetBrains Mono"/>
              </a:rPr>
              <a:t>False</a:t>
            </a:r>
            <a:br>
              <a:rPr kumimoji="0" lang="zh-CN" altLang="zh-CN" sz="2800" b="0" i="1" u="none" strike="noStrike" cap="none" normalizeH="0" baseline="0" dirty="0">
                <a:ln>
                  <a:noFill/>
                </a:ln>
                <a:solidFill>
                  <a:srgbClr val="808080"/>
                </a:solidFill>
                <a:effectLst/>
                <a:latin typeface="Arial Unicode MS" panose="020B0604020202020204" pitchFamily="34" charset="-128"/>
                <a:ea typeface="JetBrains Mono"/>
              </a:rPr>
            </a:b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566738" y="1341439"/>
            <a:ext cx="8469758" cy="5111897"/>
          </a:xfrm>
        </p:spPr>
        <p:txBody>
          <a:bodyPr>
            <a:normAutofit/>
          </a:bodyPr>
          <a:lstStyle/>
          <a:p>
            <a:pPr>
              <a:lnSpc>
                <a:spcPct val="150000"/>
              </a:lnSpc>
              <a:buFont typeface="Wingdings" panose="05000000000000000000" pitchFamily="2" charset="2"/>
              <a:buChar char="p"/>
            </a:pPr>
            <a:r>
              <a:rPr lang="zh-CN" altLang="en-US" dirty="0">
                <a:latin typeface="+mn-ea"/>
              </a:rPr>
              <a:t>函数返回值</a:t>
            </a:r>
            <a:endParaRPr lang="en-US" altLang="zh-CN" dirty="0">
              <a:latin typeface="+mn-ea"/>
            </a:endParaRPr>
          </a:p>
          <a:p>
            <a:pPr marL="0" indent="0">
              <a:lnSpc>
                <a:spcPct val="150000"/>
              </a:lnSpc>
              <a:buNone/>
            </a:pPr>
            <a:r>
              <a:rPr lang="en-US" altLang="zh-CN" dirty="0">
                <a:latin typeface="+mn-ea"/>
              </a:rPr>
              <a:t>          [return [</a:t>
            </a:r>
            <a:r>
              <a:rPr lang="zh-CN" altLang="en-US" dirty="0">
                <a:latin typeface="+mn-ea"/>
              </a:rPr>
              <a:t>表达式</a:t>
            </a:r>
            <a:r>
              <a:rPr lang="en-US" altLang="zh-CN" dirty="0">
                <a:latin typeface="+mn-ea"/>
              </a:rPr>
              <a:t>]]</a:t>
            </a:r>
          </a:p>
          <a:p>
            <a:pPr lvl="1">
              <a:lnSpc>
                <a:spcPct val="150000"/>
              </a:lnSpc>
              <a:buFont typeface="Wingdings" panose="05000000000000000000" pitchFamily="2" charset="2"/>
              <a:buChar char="ü"/>
            </a:pPr>
            <a:r>
              <a:rPr lang="en-US" altLang="zh-CN" sz="2800" dirty="0">
                <a:solidFill>
                  <a:schemeClr val="tx1"/>
                </a:solidFill>
                <a:latin typeface="+mn-ea"/>
              </a:rPr>
              <a:t>[]</a:t>
            </a:r>
            <a:r>
              <a:rPr lang="zh-CN" altLang="en-US" sz="2800" dirty="0">
                <a:solidFill>
                  <a:schemeClr val="tx1"/>
                </a:solidFill>
                <a:latin typeface="+mn-ea"/>
              </a:rPr>
              <a:t>表示可选</a:t>
            </a:r>
            <a:endParaRPr lang="en-US" altLang="zh-CN" sz="2800" dirty="0">
              <a:solidFill>
                <a:schemeClr val="tx1"/>
              </a:solidFill>
              <a:latin typeface="+mn-ea"/>
            </a:endParaRPr>
          </a:p>
          <a:p>
            <a:pPr lvl="1">
              <a:lnSpc>
                <a:spcPct val="150000"/>
              </a:lnSpc>
              <a:buFont typeface="Wingdings" panose="05000000000000000000" pitchFamily="2" charset="2"/>
              <a:buChar char="ü"/>
            </a:pPr>
            <a:r>
              <a:rPr lang="zh-CN" altLang="en-US" sz="2800" dirty="0">
                <a:solidFill>
                  <a:schemeClr val="tx1"/>
                </a:solidFill>
                <a:latin typeface="+mn-ea"/>
              </a:rPr>
              <a:t>若</a:t>
            </a:r>
            <a:r>
              <a:rPr lang="zh-CN" altLang="zh-CN" sz="2800" dirty="0">
                <a:solidFill>
                  <a:schemeClr val="tx1"/>
                </a:solidFill>
                <a:latin typeface="+mn-ea"/>
              </a:rPr>
              <a:t>函数</a:t>
            </a:r>
            <a:r>
              <a:rPr lang="zh-CN" altLang="en-US" sz="2800" dirty="0">
                <a:solidFill>
                  <a:schemeClr val="tx1"/>
                </a:solidFill>
                <a:latin typeface="+mn-ea"/>
              </a:rPr>
              <a:t>无</a:t>
            </a:r>
            <a:r>
              <a:rPr lang="en-US" altLang="zh-CN" sz="2800" dirty="0">
                <a:solidFill>
                  <a:schemeClr val="tx1"/>
                </a:solidFill>
                <a:latin typeface="+mn-ea"/>
              </a:rPr>
              <a:t>return</a:t>
            </a:r>
            <a:r>
              <a:rPr lang="zh-CN" altLang="zh-CN" sz="2800" dirty="0">
                <a:solidFill>
                  <a:schemeClr val="tx1"/>
                </a:solidFill>
                <a:latin typeface="+mn-ea"/>
              </a:rPr>
              <a:t>语句，返回值为</a:t>
            </a:r>
            <a:r>
              <a:rPr lang="en-US" altLang="zh-CN" sz="2800" dirty="0">
                <a:solidFill>
                  <a:schemeClr val="tx1"/>
                </a:solidFill>
                <a:latin typeface="+mn-ea"/>
              </a:rPr>
              <a:t>None</a:t>
            </a:r>
            <a:r>
              <a:rPr lang="zh-CN" altLang="zh-CN" sz="2800" dirty="0">
                <a:solidFill>
                  <a:schemeClr val="tx1"/>
                </a:solidFill>
                <a:latin typeface="+mn-ea"/>
              </a:rPr>
              <a:t>； </a:t>
            </a:r>
            <a:r>
              <a:rPr lang="zh-CN" altLang="en-US" sz="2800" dirty="0">
                <a:solidFill>
                  <a:schemeClr val="tx1"/>
                </a:solidFill>
                <a:latin typeface="+mn-ea"/>
              </a:rPr>
              <a:t>若只有</a:t>
            </a:r>
            <a:r>
              <a:rPr lang="en-US" altLang="zh-CN" sz="2800" dirty="0">
                <a:solidFill>
                  <a:schemeClr val="tx1"/>
                </a:solidFill>
                <a:latin typeface="+mn-ea"/>
              </a:rPr>
              <a:t>return</a:t>
            </a:r>
            <a:r>
              <a:rPr lang="zh-CN" altLang="en-US" sz="2800" dirty="0">
                <a:solidFill>
                  <a:schemeClr val="tx1"/>
                </a:solidFill>
                <a:latin typeface="+mn-ea"/>
              </a:rPr>
              <a:t>，</a:t>
            </a:r>
            <a:r>
              <a:rPr lang="zh-CN" altLang="zh-CN" sz="2800" dirty="0">
                <a:solidFill>
                  <a:schemeClr val="tx1"/>
                </a:solidFill>
                <a:latin typeface="+mn-ea"/>
              </a:rPr>
              <a:t>后面没有表达式，返回值也为</a:t>
            </a:r>
            <a:r>
              <a:rPr lang="en-US" altLang="zh-CN" sz="2800" dirty="0">
                <a:solidFill>
                  <a:schemeClr val="tx1"/>
                </a:solidFill>
                <a:latin typeface="+mn-ea"/>
              </a:rPr>
              <a:t>None</a:t>
            </a:r>
            <a:r>
              <a:rPr lang="zh-CN" altLang="zh-CN" sz="2800" dirty="0">
                <a:solidFill>
                  <a:schemeClr val="tx1"/>
                </a:solidFill>
                <a:latin typeface="+mn-ea"/>
              </a:rPr>
              <a:t>。</a:t>
            </a:r>
            <a:endParaRPr lang="en-US" altLang="zh-CN" sz="2800" dirty="0">
              <a:solidFill>
                <a:schemeClr val="tx1"/>
              </a:solidFill>
              <a:latin typeface="+mn-ea"/>
            </a:endParaRPr>
          </a:p>
          <a:p>
            <a:pPr lvl="1">
              <a:lnSpc>
                <a:spcPct val="150000"/>
              </a:lnSpc>
              <a:buFont typeface="Wingdings" panose="05000000000000000000" pitchFamily="2" charset="2"/>
              <a:buChar char="ü"/>
            </a:pPr>
            <a:r>
              <a:rPr lang="en-US" altLang="zh-CN" sz="2800" dirty="0">
                <a:solidFill>
                  <a:schemeClr val="tx1"/>
                </a:solidFill>
                <a:latin typeface="+mn-ea"/>
              </a:rPr>
              <a:t>None</a:t>
            </a:r>
            <a:r>
              <a:rPr lang="zh-CN" altLang="zh-CN" sz="2800" dirty="0">
                <a:solidFill>
                  <a:schemeClr val="tx1"/>
                </a:solidFill>
                <a:latin typeface="+mn-ea"/>
              </a:rPr>
              <a:t>是</a:t>
            </a:r>
            <a:r>
              <a:rPr lang="en-US" altLang="zh-CN" sz="2800" dirty="0">
                <a:solidFill>
                  <a:schemeClr val="tx1"/>
                </a:solidFill>
                <a:latin typeface="+mn-ea"/>
              </a:rPr>
              <a:t>Python</a:t>
            </a:r>
            <a:r>
              <a:rPr lang="zh-CN" altLang="zh-CN" sz="2800" dirty="0">
                <a:solidFill>
                  <a:schemeClr val="tx1"/>
                </a:solidFill>
                <a:latin typeface="+mn-ea"/>
              </a:rPr>
              <a:t>中一个特殊的值，虽然它不表示任何数据，但仍然具有重要的作用</a:t>
            </a:r>
            <a:r>
              <a:rPr lang="zh-CN" altLang="zh-CN" sz="2800" dirty="0">
                <a:latin typeface="+mn-ea"/>
              </a:rPr>
              <a:t>。</a:t>
            </a:r>
          </a:p>
          <a:p>
            <a:endParaRPr lang="zh-CN" altLang="en-US" dirty="0"/>
          </a:p>
        </p:txBody>
      </p:sp>
      <p:sp>
        <p:nvSpPr>
          <p:cNvPr id="5" name="文本框 4"/>
          <p:cNvSpPr txBox="1"/>
          <p:nvPr/>
        </p:nvSpPr>
        <p:spPr>
          <a:xfrm>
            <a:off x="1523380" y="209479"/>
            <a:ext cx="577113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i="0" dirty="0">
                <a:solidFill>
                  <a:schemeClr val="tx2"/>
                </a:solidFill>
                <a:latin typeface="Tahoma" panose="020B0604030504040204" pitchFamily="34" charset="0"/>
                <a:ea typeface="隶书" panose="02010509060101010101" pitchFamily="49" charset="-122"/>
                <a:cs typeface="+mn-cs"/>
                <a:sym typeface="+mn-lt"/>
              </a:rPr>
              <a:t>5.1 </a:t>
            </a:r>
            <a:r>
              <a:rPr lang="zh-CN" altLang="en-US" sz="4400" i="0" dirty="0">
                <a:solidFill>
                  <a:schemeClr val="tx2"/>
                </a:solidFill>
                <a:latin typeface="Tahoma" panose="020B0604030504040204" pitchFamily="34" charset="0"/>
                <a:ea typeface="隶书" panose="02010509060101010101" pitchFamily="49" charset="-122"/>
                <a:cs typeface="+mn-cs"/>
                <a:sym typeface="+mn-lt"/>
              </a:rPr>
              <a:t>函数的定义和调用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 y="0"/>
            <a:ext cx="9763760" cy="981075"/>
          </a:xfrm>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补充：</a:t>
            </a:r>
            <a:r>
              <a:rPr lang="zh-CN" altLang="en-US" sz="4400" b="1" i="0" kern="1200" dirty="0">
                <a:latin typeface="Tahoma" panose="020B0604030504040204" pitchFamily="34" charset="0"/>
                <a:ea typeface="隶书" panose="02010509060101010101" pitchFamily="49" charset="-122"/>
                <a:cs typeface="+mn-cs"/>
              </a:rPr>
              <a:t>collections模块Counter</a:t>
            </a:r>
            <a:endParaRPr lang="zh-CN" altLang="en-US" sz="4400" b="1"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90</a:t>
            </a:fld>
            <a:endParaRPr lang="en-US" altLang="zh-CN"/>
          </a:p>
        </p:txBody>
      </p:sp>
      <p:sp>
        <p:nvSpPr>
          <p:cNvPr id="7" name="Rectangle 1"/>
          <p:cNvSpPr>
            <a:spLocks noChangeArrowheads="1"/>
          </p:cNvSpPr>
          <p:nvPr/>
        </p:nvSpPr>
        <p:spPr bwMode="auto">
          <a:xfrm>
            <a:off x="1293073" y="4971767"/>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465060" y="1272097"/>
            <a:ext cx="9264075"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457200" marR="0" lvl="0" indent="-4572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pPr>
            <a:r>
              <a:rPr lang="en-US" altLang="zh-CN" sz="2800" b="0" i="0" dirty="0" err="1">
                <a:solidFill>
                  <a:srgbClr val="000000"/>
                </a:solidFill>
                <a:latin typeface="+mn-ea"/>
                <a:ea typeface="+mn-ea"/>
              </a:rPr>
              <a:t>collections.Counter</a:t>
            </a:r>
            <a:r>
              <a:rPr lang="en-US" altLang="zh-CN" sz="2800" b="0" i="0" dirty="0">
                <a:solidFill>
                  <a:srgbClr val="000000"/>
                </a:solidFill>
                <a:latin typeface="+mn-ea"/>
                <a:ea typeface="+mn-ea"/>
              </a:rPr>
              <a:t>(</a:t>
            </a:r>
            <a:r>
              <a:rPr lang="en-US" altLang="zh-CN" sz="2800" b="0" i="0" dirty="0" err="1">
                <a:solidFill>
                  <a:srgbClr val="000000"/>
                </a:solidFill>
                <a:latin typeface="+mn-ea"/>
                <a:ea typeface="+mn-ea"/>
              </a:rPr>
              <a:t>iterable</a:t>
            </a:r>
            <a:r>
              <a:rPr lang="en-US" altLang="zh-CN" sz="2800" b="0" i="0" dirty="0">
                <a:solidFill>
                  <a:srgbClr val="000000"/>
                </a:solidFill>
                <a:latin typeface="+mn-ea"/>
                <a:ea typeface="+mn-ea"/>
              </a:rPr>
              <a:t>=None, /, **</a:t>
            </a:r>
            <a:r>
              <a:rPr lang="en-US" altLang="zh-CN" sz="2800" b="0" i="0" dirty="0" err="1">
                <a:solidFill>
                  <a:srgbClr val="000000"/>
                </a:solidFill>
                <a:latin typeface="+mn-ea"/>
                <a:ea typeface="+mn-ea"/>
              </a:rPr>
              <a:t>kwds</a:t>
            </a:r>
            <a:r>
              <a:rPr lang="en-US" altLang="zh-CN" sz="2800" b="0" i="0" dirty="0">
                <a:solidFill>
                  <a:srgbClr val="000000"/>
                </a:solidFill>
                <a:latin typeface="+mn-ea"/>
                <a:ea typeface="+mn-ea"/>
              </a:rPr>
              <a:t>)</a:t>
            </a:r>
          </a:p>
          <a:p>
            <a:pPr marL="457200" marR="0" lvl="0" indent="-4572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pPr>
            <a:r>
              <a:rPr lang="zh-CN" altLang="en-US" sz="2800" b="0" i="0" dirty="0">
                <a:solidFill>
                  <a:srgbClr val="000000"/>
                </a:solidFill>
                <a:latin typeface="+mn-ea"/>
                <a:ea typeface="+mn-ea"/>
              </a:rPr>
              <a:t>功能：计数。将</a:t>
            </a:r>
            <a:r>
              <a:rPr lang="en-US" altLang="zh-CN" sz="2800" b="0" i="0" dirty="0" err="1">
                <a:solidFill>
                  <a:srgbClr val="000000"/>
                </a:solidFill>
                <a:latin typeface="+mn-ea"/>
                <a:ea typeface="+mn-ea"/>
              </a:rPr>
              <a:t>iterable</a:t>
            </a:r>
            <a:r>
              <a:rPr lang="zh-CN" altLang="en-US" sz="2800" b="0" i="0" dirty="0">
                <a:solidFill>
                  <a:srgbClr val="000000"/>
                </a:solidFill>
                <a:latin typeface="+mn-ea"/>
                <a:ea typeface="+mn-ea"/>
              </a:rPr>
              <a:t>的元素数量统计，返回字典。</a:t>
            </a:r>
            <a:endParaRPr lang="en-US" altLang="zh-CN" sz="2800" b="0" i="0" dirty="0">
              <a:solidFill>
                <a:srgbClr val="000000"/>
              </a:solidFill>
              <a:latin typeface="+mn-ea"/>
              <a:ea typeface="+mn-ea"/>
            </a:endParaRPr>
          </a:p>
          <a:p>
            <a:pPr marR="0" lvl="0" algn="l" defTabSz="914400" rtl="0" eaLnBrk="0" fontAlgn="base" latinLnBrk="0" hangingPunct="0">
              <a:lnSpc>
                <a:spcPct val="100000"/>
              </a:lnSpc>
              <a:spcBef>
                <a:spcPct val="0"/>
              </a:spcBef>
              <a:spcAft>
                <a:spcPct val="0"/>
              </a:spcAft>
              <a:buClr>
                <a:srgbClr val="FF0000"/>
              </a:buClr>
              <a:buSzTx/>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键是元素，值是元素个数。</a:t>
            </a:r>
            <a:endParaRPr lang="en-US" altLang="zh-CN" sz="2800" b="0" i="0" dirty="0">
              <a:solidFill>
                <a:srgbClr val="000000"/>
              </a:solidFill>
              <a:latin typeface="+mn-ea"/>
              <a:ea typeface="+mn-ea"/>
            </a:endParaRPr>
          </a:p>
        </p:txBody>
      </p:sp>
      <p:sp>
        <p:nvSpPr>
          <p:cNvPr id="4" name="Rectangle 1"/>
          <p:cNvSpPr>
            <a:spLocks noChangeArrowheads="1"/>
          </p:cNvSpPr>
          <p:nvPr/>
        </p:nvSpPr>
        <p:spPr bwMode="auto">
          <a:xfrm>
            <a:off x="600127" y="4151236"/>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8" name="文本框 7"/>
          <p:cNvSpPr txBox="1"/>
          <p:nvPr/>
        </p:nvSpPr>
        <p:spPr>
          <a:xfrm>
            <a:off x="574674" y="2770212"/>
            <a:ext cx="9363524" cy="523220"/>
          </a:xfrm>
          <a:prstGeom prst="rect">
            <a:avLst/>
          </a:prstGeom>
          <a:noFill/>
        </p:spPr>
        <p:txBody>
          <a:bodyPr wrap="square" rtlCol="0">
            <a:spAutoFit/>
          </a:bodyPr>
          <a:lstStyle/>
          <a:p>
            <a:r>
              <a:rPr lang="en-US" altLang="zh-CN" dirty="0"/>
              <a:t> </a:t>
            </a:r>
            <a:r>
              <a:rPr lang="en-US" altLang="zh-CN" sz="2800" i="0" dirty="0"/>
              <a:t>OJ</a:t>
            </a:r>
            <a:r>
              <a:rPr lang="zh-CN" altLang="en-US" sz="2800" i="0" dirty="0"/>
              <a:t>：字典合并</a:t>
            </a:r>
            <a:r>
              <a:rPr lang="en-US" altLang="zh-CN" sz="2800" i="0" dirty="0"/>
              <a:t>          </a:t>
            </a:r>
            <a:endParaRPr lang="zh-CN" altLang="en-US" dirty="0"/>
          </a:p>
        </p:txBody>
      </p:sp>
      <p:sp>
        <p:nvSpPr>
          <p:cNvPr id="6" name="Rectangle 1"/>
          <p:cNvSpPr>
            <a:spLocks noChangeArrowheads="1"/>
          </p:cNvSpPr>
          <p:nvPr/>
        </p:nvSpPr>
        <p:spPr bwMode="auto">
          <a:xfrm>
            <a:off x="642993" y="3484064"/>
            <a:ext cx="9086142"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from </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collections </a:t>
            </a: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import </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 = </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eval</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input</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B = </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eval</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input</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res = </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sorted</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((Counter(A) + Counter(B)).items(), </a:t>
            </a:r>
            <a:r>
              <a:rPr kumimoji="0" lang="en-US" altLang="zh-CN" sz="2800" b="0" i="0" u="none" strike="noStrike" cap="none" normalizeH="0" baseline="0" dirty="0">
                <a:ln>
                  <a:noFill/>
                </a:ln>
                <a:solidFill>
                  <a:srgbClr val="000000"/>
                </a:solidFill>
                <a:effectLst/>
                <a:latin typeface="Arial Unicode MS" panose="020B0604020202020204" pitchFamily="34" charset="-128"/>
                <a:ea typeface="JetBrains Mono"/>
              </a:rPr>
              <a:t>\</a:t>
            </a: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660099"/>
                </a:solidFill>
                <a:effectLst/>
                <a:latin typeface="Arial Unicode MS" panose="020B0604020202020204" pitchFamily="34" charset="-128"/>
                <a:ea typeface="JetBrains Mono"/>
              </a:rPr>
              <a:t>key </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lambda </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x: x[</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0</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if </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isinstance</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(x[</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0</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int</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8"/>
                <a:ea typeface="JetBrains Mono"/>
              </a:rPr>
              <a:t>else </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ord</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(x[</a:t>
            </a:r>
            <a:r>
              <a:rPr kumimoji="0" lang="zh-CN" altLang="zh-CN" sz="2800" b="0" i="0" u="none" strike="noStrike" cap="none" normalizeH="0" baseline="0" dirty="0">
                <a:ln>
                  <a:noFill/>
                </a:ln>
                <a:solidFill>
                  <a:srgbClr val="0000FF"/>
                </a:solidFill>
                <a:effectLst/>
                <a:latin typeface="Arial Unicode MS" panose="020B0604020202020204" pitchFamily="34" charset="-128"/>
                <a:ea typeface="JetBrains Mono"/>
              </a:rPr>
              <a:t>0</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8"/>
                <a:ea typeface="JetBrains Mono"/>
              </a:rPr>
              <a:t>dict</a:t>
            </a:r>
            <a:r>
              <a:rPr kumimoji="0" lang="zh-CN" altLang="zh-CN" sz="2800" b="0" i="0" u="none" strike="noStrike" cap="none" normalizeH="0" baseline="0" dirty="0">
                <a:ln>
                  <a:noFill/>
                </a:ln>
                <a:solidFill>
                  <a:srgbClr val="000000"/>
                </a:solidFill>
                <a:effectLst/>
                <a:latin typeface="Arial Unicode MS" panose="020B0604020202020204" pitchFamily="34" charset="-128"/>
                <a:ea typeface="JetBrains Mono"/>
              </a:rPr>
              <a:t>(res))</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 y="0"/>
            <a:ext cx="9763760" cy="981075"/>
          </a:xfrm>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练习</a:t>
            </a:r>
            <a:r>
              <a:rPr lang="en-US" altLang="zh-CN" sz="4400" b="1" kern="1200" dirty="0">
                <a:latin typeface="Tahoma" panose="020B0604030504040204" pitchFamily="34" charset="0"/>
                <a:ea typeface="隶书" panose="02010509060101010101" pitchFamily="49" charset="-122"/>
                <a:cs typeface="+mn-cs"/>
              </a:rPr>
              <a:t>7</a:t>
            </a:r>
            <a:endParaRPr lang="zh-CN" altLang="en-US" sz="4400" b="1"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91</a:t>
            </a:fld>
            <a:endParaRPr lang="en-US" altLang="zh-CN"/>
          </a:p>
        </p:txBody>
      </p:sp>
      <p:sp>
        <p:nvSpPr>
          <p:cNvPr id="7" name="Rectangle 1"/>
          <p:cNvSpPr>
            <a:spLocks noChangeArrowheads="1"/>
          </p:cNvSpPr>
          <p:nvPr/>
        </p:nvSpPr>
        <p:spPr bwMode="auto">
          <a:xfrm>
            <a:off x="1293073" y="4971767"/>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574674" y="1142157"/>
            <a:ext cx="8340726"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
                <a:srgbClr val="FF0000"/>
              </a:buClr>
              <a:buSzTx/>
            </a:pPr>
            <a:r>
              <a:rPr lang="zh-CN" altLang="en-US" sz="2800" b="0" i="0" dirty="0">
                <a:solidFill>
                  <a:srgbClr val="000000"/>
                </a:solidFill>
                <a:latin typeface="+mn-ea"/>
                <a:ea typeface="+mn-ea"/>
              </a:rPr>
              <a:t>输入两个列表，求两个列表中出现次数最多的数字及其出现次数。</a:t>
            </a:r>
            <a:endParaRPr lang="en-US" altLang="zh-CN" sz="2800" b="0" i="0" dirty="0">
              <a:solidFill>
                <a:srgbClr val="000000"/>
              </a:solidFill>
              <a:latin typeface="+mn-ea"/>
              <a:ea typeface="+mn-ea"/>
            </a:endParaRPr>
          </a:p>
        </p:txBody>
      </p:sp>
      <p:sp>
        <p:nvSpPr>
          <p:cNvPr id="4" name="Rectangle 1"/>
          <p:cNvSpPr>
            <a:spLocks noChangeArrowheads="1"/>
          </p:cNvSpPr>
          <p:nvPr/>
        </p:nvSpPr>
        <p:spPr bwMode="auto">
          <a:xfrm>
            <a:off x="600127" y="4151236"/>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E9BD58E7-E71C-2AAE-650B-E5CAEA9DCEE2}"/>
              </a:ext>
            </a:extLst>
          </p:cNvPr>
          <p:cNvSpPr>
            <a:spLocks noChangeArrowheads="1"/>
          </p:cNvSpPr>
          <p:nvPr/>
        </p:nvSpPr>
        <p:spPr bwMode="auto">
          <a:xfrm>
            <a:off x="574674" y="2889352"/>
            <a:ext cx="11364008"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from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collections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import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l1 =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list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map</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().split()))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l2 =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eval</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(Counter(l1), Counter(l2), Counter(l1)+Counter(l2), </a:t>
            </a:r>
            <a:r>
              <a:rPr kumimoji="0" lang="zh-CN" altLang="zh-CN" sz="2400" b="0" i="0" u="none" strike="noStrike" cap="none" normalizeH="0" baseline="0">
                <a:ln>
                  <a:noFill/>
                </a:ln>
                <a:solidFill>
                  <a:srgbClr val="660099"/>
                </a:solidFill>
                <a:effectLst/>
                <a:latin typeface="Arial Unicode MS" panose="020B0604020202020204" pitchFamily="34" charset="-122"/>
                <a:ea typeface="JetBrains Mono"/>
              </a:rPr>
              <a:t>sep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37A6"/>
                </a:solidFill>
                <a:effectLst/>
                <a:latin typeface="Arial Unicode MS" panose="020B0604020202020204" pitchFamily="34" charset="-122"/>
                <a:ea typeface="JetBrains Mono"/>
              </a:rPr>
              <a:t>\n</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resdict = Counter(l1) + Counter(l2)</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res = [(key,value)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for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key, value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in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resdict.items()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if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value ==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max</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(resdict.values())]</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for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x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in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res:</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(x[</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0</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],x[</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endParaRPr kumimoji="0" lang="zh-CN" altLang="zh-CN"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12922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4" y="0"/>
            <a:ext cx="8340725" cy="981075"/>
          </a:xfrm>
        </p:spPr>
        <p:txBody>
          <a:bodyPr/>
          <a:lstStyle/>
          <a:p>
            <a:r>
              <a:rPr lang="zh-CN" altLang="en-US" sz="4400" b="1" kern="1200" dirty="0">
                <a:latin typeface="Tahoma" panose="020B0604030504040204" pitchFamily="34" charset="0"/>
                <a:ea typeface="隶书" panose="02010509060101010101" pitchFamily="49" charset="-122"/>
                <a:cs typeface="+mn-cs"/>
              </a:rPr>
              <a:t>补充：</a:t>
            </a:r>
            <a:r>
              <a:rPr lang="zh-CN" altLang="en-US" sz="4400" b="1" i="0" kern="1200" dirty="0">
                <a:latin typeface="Tahoma" panose="020B0604030504040204" pitchFamily="34" charset="0"/>
                <a:ea typeface="隶书" panose="02010509060101010101" pitchFamily="49" charset="-122"/>
                <a:cs typeface="+mn-cs"/>
              </a:rPr>
              <a:t>collections模块Counter</a:t>
            </a:r>
            <a:endParaRPr lang="zh-CN" altLang="en-US" sz="4400" b="1"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92</a:t>
            </a:fld>
            <a:endParaRPr lang="en-US" altLang="zh-CN"/>
          </a:p>
        </p:txBody>
      </p:sp>
      <p:sp>
        <p:nvSpPr>
          <p:cNvPr id="7" name="Rectangle 1"/>
          <p:cNvSpPr>
            <a:spLocks noChangeArrowheads="1"/>
          </p:cNvSpPr>
          <p:nvPr/>
        </p:nvSpPr>
        <p:spPr bwMode="auto">
          <a:xfrm>
            <a:off x="1293073" y="4971767"/>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600127" y="4151236"/>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8" name="文本框 7"/>
          <p:cNvSpPr txBox="1"/>
          <p:nvPr/>
        </p:nvSpPr>
        <p:spPr>
          <a:xfrm>
            <a:off x="467544" y="1268760"/>
            <a:ext cx="9363524" cy="2523768"/>
          </a:xfrm>
          <a:prstGeom prst="rect">
            <a:avLst/>
          </a:prstGeom>
          <a:noFill/>
        </p:spPr>
        <p:txBody>
          <a:bodyPr wrap="square" rtlCol="0">
            <a:spAutoFit/>
          </a:bodyPr>
          <a:lstStyle/>
          <a:p>
            <a:r>
              <a:rPr lang="en-US" altLang="zh-CN" dirty="0"/>
              <a:t> </a:t>
            </a:r>
            <a:r>
              <a:rPr lang="en-US" altLang="zh-CN" sz="2800" i="0" dirty="0"/>
              <a:t> OJ</a:t>
            </a:r>
            <a:r>
              <a:rPr lang="zh-CN" altLang="en-US" sz="2800" i="0" dirty="0"/>
              <a:t>： </a:t>
            </a:r>
            <a:r>
              <a:rPr lang="en-US" altLang="zh-CN" sz="2800" i="0" dirty="0" err="1">
                <a:solidFill>
                  <a:srgbClr val="303133"/>
                </a:solidFill>
                <a:effectLst/>
                <a:latin typeface="Helvetica Neue"/>
              </a:rPr>
              <a:t>Anigram</a:t>
            </a:r>
            <a:r>
              <a:rPr lang="zh-CN" altLang="en-US" sz="2800" i="0" dirty="0">
                <a:solidFill>
                  <a:srgbClr val="303133"/>
                </a:solidFill>
                <a:effectLst/>
                <a:latin typeface="Helvetica Neue"/>
              </a:rPr>
              <a:t>单词</a:t>
            </a:r>
          </a:p>
          <a:p>
            <a:r>
              <a:rPr lang="zh-CN" altLang="en-US" sz="2800" i="0" dirty="0">
                <a:solidFill>
                  <a:srgbClr val="FF0000"/>
                </a:solidFill>
              </a:rPr>
              <a:t>           方法一：</a:t>
            </a:r>
            <a:r>
              <a:rPr lang="zh-CN" altLang="en-US" sz="2800" i="0" dirty="0"/>
              <a:t>对两个单词排序，</a:t>
            </a:r>
            <a:r>
              <a:rPr lang="en-US" altLang="zh-CN" sz="2800" i="0" dirty="0"/>
              <a:t>sorted</a:t>
            </a:r>
            <a:r>
              <a:rPr lang="zh-CN" altLang="en-US" sz="2800" i="0" dirty="0"/>
              <a:t>内置函数</a:t>
            </a:r>
            <a:endParaRPr lang="en-US" altLang="zh-CN" sz="2800" i="0" dirty="0"/>
          </a:p>
          <a:p>
            <a:r>
              <a:rPr lang="en-US" altLang="zh-CN" sz="2800" i="0" dirty="0"/>
              <a:t>           </a:t>
            </a:r>
            <a:r>
              <a:rPr lang="zh-CN" altLang="en-US" sz="2800" i="0" dirty="0">
                <a:solidFill>
                  <a:srgbClr val="FF0000"/>
                </a:solidFill>
              </a:rPr>
              <a:t>方法二：</a:t>
            </a:r>
            <a:r>
              <a:rPr lang="zh-CN" altLang="en-US" sz="2800" i="0" dirty="0"/>
              <a:t>计数两个单词得到相同的字典，</a:t>
            </a:r>
            <a:endParaRPr lang="en-US" altLang="zh-CN" sz="2800" i="0" dirty="0"/>
          </a:p>
          <a:p>
            <a:r>
              <a:rPr lang="en-US" altLang="zh-CN" sz="2800" i="0" dirty="0"/>
              <a:t>                           </a:t>
            </a:r>
            <a:r>
              <a:rPr lang="zh-CN" altLang="en-US" sz="2800" i="0" dirty="0"/>
              <a:t>即元素个数相同。</a:t>
            </a:r>
            <a:endParaRPr lang="en-US" altLang="zh-CN" sz="2800" i="0" dirty="0"/>
          </a:p>
          <a:p>
            <a:r>
              <a:rPr lang="en-US" altLang="zh-CN" sz="2800" i="0" dirty="0"/>
              <a:t>                            if Counter(</a:t>
            </a:r>
            <a:r>
              <a:rPr lang="en-US" altLang="zh-CN" sz="2800" i="0" dirty="0" err="1"/>
              <a:t>dicts</a:t>
            </a:r>
            <a:r>
              <a:rPr lang="en-US" altLang="zh-CN" sz="2800" i="0" dirty="0"/>
              <a:t>[</a:t>
            </a:r>
            <a:r>
              <a:rPr lang="en-US" altLang="zh-CN" sz="2800" i="0" dirty="0" err="1"/>
              <a:t>i</a:t>
            </a:r>
            <a:r>
              <a:rPr lang="en-US" altLang="zh-CN" sz="2800" i="0" dirty="0"/>
              <a:t>]) == Counter(word)</a:t>
            </a:r>
          </a:p>
          <a:p>
            <a:r>
              <a:rPr lang="en-US" altLang="zh-CN" dirty="0"/>
              <a:t>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038" y="286727"/>
            <a:ext cx="1858722" cy="676275"/>
          </a:xfrm>
        </p:spPr>
        <p:txBody>
          <a:bodyPr/>
          <a:lstStyle/>
          <a:p>
            <a:r>
              <a:rPr lang="zh-CN" altLang="en-US" sz="4400" b="1" kern="1200" dirty="0">
                <a:latin typeface="Tahoma" panose="020B0604030504040204" pitchFamily="34" charset="0"/>
                <a:ea typeface="隶书" panose="02010509060101010101" pitchFamily="49" charset="-122"/>
                <a:cs typeface="+mn-cs"/>
              </a:rPr>
              <a:t>补充:</a:t>
            </a:r>
            <a:endParaRPr lang="en-US" altLang="zh-CN" sz="4400" b="1"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93</a:t>
            </a:fld>
            <a:endParaRPr lang="en-US" altLang="zh-CN"/>
          </a:p>
        </p:txBody>
      </p:sp>
      <p:sp>
        <p:nvSpPr>
          <p:cNvPr id="7" name="Rectangle 1"/>
          <p:cNvSpPr>
            <a:spLocks noChangeArrowheads="1"/>
          </p:cNvSpPr>
          <p:nvPr/>
        </p:nvSpPr>
        <p:spPr bwMode="auto">
          <a:xfrm>
            <a:off x="1293073" y="4971767"/>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411170" y="332447"/>
            <a:ext cx="504016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200" b="1" i="0" u="none" strike="noStrike" cap="none" normalizeH="0" baseline="0" dirty="0">
                <a:ln>
                  <a:noFill/>
                </a:ln>
                <a:solidFill>
                  <a:srgbClr val="000080"/>
                </a:solidFill>
                <a:effectLst/>
                <a:latin typeface="Arial Unicode MS" panose="020B0604020202020204" pitchFamily="34" charset="-128"/>
                <a:ea typeface="JetBrains Mono"/>
              </a:rPr>
              <a:t>if </a:t>
            </a:r>
            <a:r>
              <a:rPr kumimoji="0" lang="zh-CN" altLang="zh-CN" sz="3200" b="0" i="0" u="none" strike="noStrike" cap="none" normalizeH="0" baseline="0" dirty="0">
                <a:ln>
                  <a:noFill/>
                </a:ln>
                <a:solidFill>
                  <a:srgbClr val="000000"/>
                </a:solidFill>
                <a:effectLst/>
                <a:latin typeface="Arial Unicode MS" panose="020B0604020202020204" pitchFamily="34" charset="-128"/>
                <a:ea typeface="JetBrains Mono"/>
              </a:rPr>
              <a:t>__name__ == </a:t>
            </a:r>
            <a:r>
              <a:rPr kumimoji="0" lang="zh-CN" altLang="zh-CN" sz="3200" b="1" i="0" u="none" strike="noStrike" cap="none" normalizeH="0" baseline="0" dirty="0">
                <a:ln>
                  <a:noFill/>
                </a:ln>
                <a:solidFill>
                  <a:srgbClr val="008000"/>
                </a:solidFill>
                <a:effectLst/>
                <a:latin typeface="Arial Unicode MS" panose="020B0604020202020204" pitchFamily="34" charset="-128"/>
                <a:ea typeface="JetBrains Mono"/>
              </a:rPr>
              <a:t>'__main__'</a:t>
            </a:r>
            <a:r>
              <a:rPr kumimoji="0" lang="zh-CN" altLang="zh-CN" sz="3200" b="0" i="0" u="none" strike="noStrike" cap="none" normalizeH="0" baseline="0" dirty="0">
                <a:ln>
                  <a:noFill/>
                </a:ln>
                <a:solidFill>
                  <a:srgbClr val="000000"/>
                </a:solidFill>
                <a:effectLst/>
                <a:latin typeface="Arial Unicode MS" panose="020B0604020202020204" pitchFamily="34" charset="-128"/>
                <a:ea typeface="JetBrains Mono"/>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4" name="文本框 3"/>
          <p:cNvSpPr txBox="1"/>
          <p:nvPr/>
        </p:nvSpPr>
        <p:spPr>
          <a:xfrm>
            <a:off x="606034" y="1242379"/>
            <a:ext cx="8775794" cy="3108543"/>
          </a:xfrm>
          <a:prstGeom prst="rect">
            <a:avLst/>
          </a:prstGeom>
          <a:noFill/>
        </p:spPr>
        <p:txBody>
          <a:bodyPr wrap="square" rtlCol="0">
            <a:spAutoFit/>
          </a:bodyPr>
          <a:lstStyle/>
          <a:p>
            <a:pPr>
              <a:buClr>
                <a:srgbClr val="FF0000"/>
              </a:buClr>
            </a:pPr>
            <a:r>
              <a:rPr lang="en-US" altLang="zh-CN" sz="2800" b="0" i="0" dirty="0">
                <a:solidFill>
                  <a:srgbClr val="FF0000"/>
                </a:solidFill>
                <a:latin typeface="+mn-ea"/>
                <a:ea typeface="+mn-ea"/>
              </a:rPr>
              <a:t>perfect.py</a:t>
            </a:r>
            <a:r>
              <a:rPr lang="zh-CN" altLang="en-US" sz="2800" b="0" i="0" dirty="0">
                <a:solidFill>
                  <a:srgbClr val="FF0000"/>
                </a:solidFill>
                <a:latin typeface="+mn-ea"/>
                <a:ea typeface="+mn-ea"/>
              </a:rPr>
              <a:t>模块中：</a:t>
            </a:r>
            <a:endParaRPr lang="en-US" altLang="zh-CN" sz="2800" b="0" i="0" dirty="0">
              <a:solidFill>
                <a:srgbClr val="FF0000"/>
              </a:solidFill>
              <a:latin typeface="+mn-ea"/>
              <a:ea typeface="+mn-ea"/>
            </a:endParaRPr>
          </a:p>
          <a:p>
            <a:pPr>
              <a:buClr>
                <a:srgbClr val="FF0000"/>
              </a:buClr>
            </a:pPr>
            <a:r>
              <a:rPr lang="zh-CN" altLang="en-US" sz="2800" b="0" i="0" dirty="0">
                <a:latin typeface="+mn-ea"/>
                <a:ea typeface="+mn-ea"/>
              </a:rPr>
              <a:t>自定义函数</a:t>
            </a:r>
            <a:r>
              <a:rPr lang="en-US" altLang="zh-CN" sz="2800" b="0" i="0" dirty="0" err="1">
                <a:latin typeface="+mn-ea"/>
                <a:ea typeface="+mn-ea"/>
              </a:rPr>
              <a:t>isperfect</a:t>
            </a:r>
            <a:r>
              <a:rPr lang="en-US" altLang="zh-CN" sz="2800" b="0" i="0" dirty="0">
                <a:latin typeface="+mn-ea"/>
                <a:ea typeface="+mn-ea"/>
              </a:rPr>
              <a:t>(</a:t>
            </a:r>
            <a:r>
              <a:rPr lang="en-US" altLang="zh-CN" sz="2800" b="0" i="0" dirty="0" err="1">
                <a:latin typeface="+mn-ea"/>
                <a:ea typeface="+mn-ea"/>
              </a:rPr>
              <a:t>n,factor</a:t>
            </a:r>
            <a:r>
              <a:rPr lang="en-US" altLang="zh-CN" sz="2800" b="0" i="0" dirty="0">
                <a:latin typeface="+mn-ea"/>
                <a:ea typeface="+mn-ea"/>
              </a:rPr>
              <a:t>),</a:t>
            </a:r>
            <a:r>
              <a:rPr lang="zh-CN" altLang="en-US" sz="2800" b="0" i="0" dirty="0">
                <a:latin typeface="+mn-ea"/>
                <a:ea typeface="+mn-ea"/>
              </a:rPr>
              <a:t>判断</a:t>
            </a:r>
            <a:r>
              <a:rPr lang="en-US" altLang="zh-CN" sz="2800" b="0" i="0" dirty="0">
                <a:latin typeface="+mn-ea"/>
                <a:ea typeface="+mn-ea"/>
              </a:rPr>
              <a:t>n</a:t>
            </a:r>
            <a:r>
              <a:rPr lang="zh-CN" altLang="en-US" sz="2800" b="0" i="0" dirty="0">
                <a:latin typeface="+mn-ea"/>
                <a:ea typeface="+mn-ea"/>
              </a:rPr>
              <a:t>是否完全数，并将因子存储在</a:t>
            </a:r>
            <a:r>
              <a:rPr lang="en-US" altLang="zh-CN" sz="2800" b="0" i="0" dirty="0">
                <a:latin typeface="+mn-ea"/>
                <a:ea typeface="+mn-ea"/>
              </a:rPr>
              <a:t>factor</a:t>
            </a:r>
            <a:r>
              <a:rPr lang="zh-CN" altLang="en-US" sz="2800" b="0" i="0" dirty="0">
                <a:latin typeface="+mn-ea"/>
                <a:ea typeface="+mn-ea"/>
              </a:rPr>
              <a:t>列表，若是返回</a:t>
            </a:r>
            <a:r>
              <a:rPr lang="en-US" altLang="zh-CN" sz="2800" b="0" i="0" dirty="0">
                <a:latin typeface="+mn-ea"/>
                <a:ea typeface="+mn-ea"/>
              </a:rPr>
              <a:t>True,</a:t>
            </a:r>
            <a:r>
              <a:rPr lang="zh-CN" altLang="en-US" sz="2800" b="0" i="0" dirty="0">
                <a:latin typeface="+mn-ea"/>
                <a:ea typeface="+mn-ea"/>
              </a:rPr>
              <a:t>否则返回</a:t>
            </a:r>
            <a:r>
              <a:rPr lang="en-US" altLang="zh-CN" sz="2800" b="0" i="0" dirty="0">
                <a:latin typeface="+mn-ea"/>
                <a:ea typeface="+mn-ea"/>
              </a:rPr>
              <a:t>False</a:t>
            </a:r>
            <a:r>
              <a:rPr lang="zh-CN" altLang="en-US" sz="2800" b="0" i="0" dirty="0">
                <a:latin typeface="+mn-ea"/>
                <a:ea typeface="+mn-ea"/>
              </a:rPr>
              <a:t>。</a:t>
            </a:r>
            <a:endParaRPr lang="en-US" altLang="zh-CN" sz="2800" b="0" i="0" dirty="0">
              <a:latin typeface="+mn-ea"/>
              <a:ea typeface="+mn-ea"/>
            </a:endParaRPr>
          </a:p>
          <a:p>
            <a:pPr>
              <a:buClr>
                <a:srgbClr val="FF0000"/>
              </a:buClr>
            </a:pPr>
            <a:endParaRPr lang="en-US" altLang="zh-CN" sz="2800" b="0" i="0" dirty="0">
              <a:latin typeface="+mn-ea"/>
              <a:ea typeface="+mn-ea"/>
            </a:endParaRPr>
          </a:p>
          <a:p>
            <a:pPr>
              <a:buClr>
                <a:srgbClr val="FF0000"/>
              </a:buClr>
            </a:pPr>
            <a:r>
              <a:rPr lang="zh-CN" altLang="en-US" sz="2800" b="0" i="0" dirty="0">
                <a:latin typeface="+mn-ea"/>
                <a:ea typeface="+mn-ea"/>
              </a:rPr>
              <a:t>循环输入</a:t>
            </a:r>
            <a:r>
              <a:rPr lang="en-US" altLang="zh-CN" sz="2800" b="0" i="0" dirty="0">
                <a:latin typeface="+mn-ea"/>
                <a:ea typeface="+mn-ea"/>
              </a:rPr>
              <a:t>m</a:t>
            </a:r>
            <a:r>
              <a:rPr lang="zh-CN" altLang="en-US" sz="2800" b="0" i="0" dirty="0">
                <a:latin typeface="+mn-ea"/>
                <a:ea typeface="+mn-ea"/>
              </a:rPr>
              <a:t>，判断</a:t>
            </a:r>
            <a:r>
              <a:rPr lang="en-US" altLang="zh-CN" sz="2800" b="0" i="0" dirty="0">
                <a:latin typeface="+mn-ea"/>
                <a:ea typeface="+mn-ea"/>
              </a:rPr>
              <a:t>m</a:t>
            </a:r>
            <a:r>
              <a:rPr lang="zh-CN" altLang="en-US" sz="2800" b="0" i="0" dirty="0">
                <a:latin typeface="+mn-ea"/>
                <a:ea typeface="+mn-ea"/>
              </a:rPr>
              <a:t>是否素数，输出</a:t>
            </a:r>
            <a:r>
              <a:rPr lang="en-US" altLang="zh-CN" sz="2800" b="0" i="0" dirty="0">
                <a:latin typeface="+mn-ea"/>
                <a:ea typeface="+mn-ea"/>
              </a:rPr>
              <a:t>yes</a:t>
            </a:r>
            <a:r>
              <a:rPr lang="zh-CN" altLang="en-US" sz="2800" b="0" i="0" dirty="0">
                <a:latin typeface="+mn-ea"/>
                <a:ea typeface="+mn-ea"/>
              </a:rPr>
              <a:t>或</a:t>
            </a:r>
            <a:r>
              <a:rPr lang="en-US" altLang="zh-CN" sz="2800" b="0" i="0" dirty="0">
                <a:latin typeface="+mn-ea"/>
                <a:ea typeface="+mn-ea"/>
              </a:rPr>
              <a:t>no</a:t>
            </a:r>
            <a:r>
              <a:rPr lang="zh-CN" altLang="en-US" sz="2800" b="0" i="0" dirty="0">
                <a:latin typeface="+mn-ea"/>
                <a:ea typeface="+mn-ea"/>
              </a:rPr>
              <a:t>。直到</a:t>
            </a:r>
            <a:endParaRPr lang="en-US" altLang="zh-CN" sz="2800" b="0" i="0" dirty="0">
              <a:latin typeface="+mn-ea"/>
              <a:ea typeface="+mn-ea"/>
            </a:endParaRPr>
          </a:p>
          <a:p>
            <a:pPr>
              <a:buClr>
                <a:srgbClr val="FF0000"/>
              </a:buClr>
            </a:pPr>
            <a:r>
              <a:rPr lang="zh-CN" altLang="en-US" sz="2800" b="0" i="0" dirty="0">
                <a:latin typeface="+mn-ea"/>
                <a:ea typeface="+mn-ea"/>
              </a:rPr>
              <a:t>输入</a:t>
            </a:r>
            <a:r>
              <a:rPr lang="en-US" altLang="zh-CN" sz="2800" b="0" i="0" dirty="0">
                <a:latin typeface="+mn-ea"/>
                <a:ea typeface="+mn-ea"/>
              </a:rPr>
              <a:t>0</a:t>
            </a:r>
            <a:r>
              <a:rPr lang="zh-CN" altLang="en-US" sz="2800" b="0" i="0" dirty="0">
                <a:latin typeface="+mn-ea"/>
                <a:ea typeface="+mn-ea"/>
              </a:rPr>
              <a:t>结束。</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038" y="211571"/>
            <a:ext cx="2290770" cy="676275"/>
          </a:xfrm>
        </p:spPr>
        <p:txBody>
          <a:bodyPr/>
          <a:lstStyle/>
          <a:p>
            <a:r>
              <a:rPr lang="zh-CN" altLang="en-US" sz="4400" b="1" kern="1200" dirty="0">
                <a:latin typeface="Tahoma" panose="020B0604030504040204" pitchFamily="34" charset="0"/>
                <a:ea typeface="隶书" panose="02010509060101010101" pitchFamily="49" charset="-122"/>
                <a:cs typeface="+mn-cs"/>
              </a:rPr>
              <a:t>补充：</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94</a:t>
            </a:fld>
            <a:endParaRPr lang="en-US" altLang="zh-CN"/>
          </a:p>
        </p:txBody>
      </p:sp>
      <p:sp>
        <p:nvSpPr>
          <p:cNvPr id="7" name="Rectangle 1"/>
          <p:cNvSpPr>
            <a:spLocks noChangeArrowheads="1"/>
          </p:cNvSpPr>
          <p:nvPr/>
        </p:nvSpPr>
        <p:spPr bwMode="auto">
          <a:xfrm>
            <a:off x="1293073" y="4971767"/>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3465905" y="286727"/>
            <a:ext cx="504016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200" b="1" i="0" u="none" strike="noStrike" cap="none" normalizeH="0" baseline="0" dirty="0">
                <a:ln>
                  <a:noFill/>
                </a:ln>
                <a:solidFill>
                  <a:srgbClr val="000080"/>
                </a:solidFill>
                <a:effectLst/>
                <a:latin typeface="Arial Unicode MS" panose="020B0604020202020204" pitchFamily="34" charset="-128"/>
                <a:ea typeface="JetBrains Mono"/>
              </a:rPr>
              <a:t>if </a:t>
            </a:r>
            <a:r>
              <a:rPr kumimoji="0" lang="zh-CN" altLang="zh-CN" sz="3200" b="0" i="0" u="none" strike="noStrike" cap="none" normalizeH="0" baseline="0" dirty="0">
                <a:ln>
                  <a:noFill/>
                </a:ln>
                <a:solidFill>
                  <a:srgbClr val="000000"/>
                </a:solidFill>
                <a:effectLst/>
                <a:latin typeface="Arial Unicode MS" panose="020B0604020202020204" pitchFamily="34" charset="-128"/>
                <a:ea typeface="JetBrains Mono"/>
              </a:rPr>
              <a:t>__name__ == </a:t>
            </a:r>
            <a:r>
              <a:rPr kumimoji="0" lang="zh-CN" altLang="zh-CN" sz="3200" b="1" i="0" u="none" strike="noStrike" cap="none" normalizeH="0" baseline="0" dirty="0">
                <a:ln>
                  <a:noFill/>
                </a:ln>
                <a:solidFill>
                  <a:srgbClr val="008000"/>
                </a:solidFill>
                <a:effectLst/>
                <a:latin typeface="Arial Unicode MS" panose="020B0604020202020204" pitchFamily="34" charset="-128"/>
                <a:ea typeface="JetBrains Mono"/>
              </a:rPr>
              <a:t>'__main__'</a:t>
            </a:r>
            <a:r>
              <a:rPr kumimoji="0" lang="zh-CN" altLang="zh-CN" sz="3200" b="0" i="0" u="none" strike="noStrike" cap="none" normalizeH="0" baseline="0" dirty="0">
                <a:ln>
                  <a:noFill/>
                </a:ln>
                <a:solidFill>
                  <a:srgbClr val="000000"/>
                </a:solidFill>
                <a:effectLst/>
                <a:latin typeface="Arial Unicode MS" panose="020B0604020202020204" pitchFamily="34" charset="-128"/>
                <a:ea typeface="JetBrains Mono"/>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4" name="文本框 3"/>
          <p:cNvSpPr txBox="1"/>
          <p:nvPr/>
        </p:nvSpPr>
        <p:spPr>
          <a:xfrm>
            <a:off x="606034" y="1242379"/>
            <a:ext cx="8775794" cy="1384995"/>
          </a:xfrm>
          <a:prstGeom prst="rect">
            <a:avLst/>
          </a:prstGeom>
          <a:noFill/>
        </p:spPr>
        <p:txBody>
          <a:bodyPr wrap="square" rtlCol="0">
            <a:spAutoFit/>
          </a:bodyPr>
          <a:lstStyle/>
          <a:p>
            <a:pPr>
              <a:buClr>
                <a:srgbClr val="FF0000"/>
              </a:buClr>
            </a:pPr>
            <a:r>
              <a:rPr lang="en-US" altLang="zh-CN" sz="2800" b="0" i="0" dirty="0">
                <a:solidFill>
                  <a:srgbClr val="FF0000"/>
                </a:solidFill>
                <a:latin typeface="+mn-ea"/>
                <a:ea typeface="+mn-ea"/>
              </a:rPr>
              <a:t>main.py</a:t>
            </a:r>
            <a:r>
              <a:rPr lang="zh-CN" altLang="en-US" sz="2800" b="0" i="0" dirty="0">
                <a:solidFill>
                  <a:srgbClr val="FF0000"/>
                </a:solidFill>
                <a:latin typeface="+mn-ea"/>
                <a:ea typeface="+mn-ea"/>
              </a:rPr>
              <a:t>模块中：</a:t>
            </a:r>
            <a:endParaRPr lang="en-US" altLang="zh-CN" sz="2800" b="0" i="0" dirty="0">
              <a:solidFill>
                <a:srgbClr val="FF0000"/>
              </a:solidFill>
              <a:latin typeface="+mn-ea"/>
              <a:ea typeface="+mn-ea"/>
            </a:endParaRPr>
          </a:p>
          <a:p>
            <a:pPr>
              <a:buClr>
                <a:srgbClr val="FF0000"/>
              </a:buClr>
            </a:pPr>
            <a:r>
              <a:rPr lang="en-US" altLang="zh-CN" sz="2800" b="0" i="0" dirty="0">
                <a:latin typeface="+mn-ea"/>
                <a:ea typeface="+mn-ea"/>
              </a:rPr>
              <a:t>from perfect import *</a:t>
            </a:r>
          </a:p>
          <a:p>
            <a:pPr>
              <a:buClr>
                <a:srgbClr val="FF0000"/>
              </a:buClr>
            </a:pPr>
            <a:r>
              <a:rPr lang="zh-CN" altLang="en-US" sz="2800" b="0" i="0" dirty="0">
                <a:latin typeface="+mn-ea"/>
                <a:ea typeface="+mn-ea"/>
              </a:rPr>
              <a:t>输入</a:t>
            </a:r>
            <a:r>
              <a:rPr lang="en-US" altLang="zh-CN" sz="2800" b="0" i="0" dirty="0">
                <a:latin typeface="+mn-ea"/>
                <a:ea typeface="+mn-ea"/>
              </a:rPr>
              <a:t>n</a:t>
            </a:r>
            <a:r>
              <a:rPr lang="zh-CN" altLang="en-US" sz="2800" b="0" i="0" dirty="0">
                <a:latin typeface="+mn-ea"/>
                <a:ea typeface="+mn-ea"/>
              </a:rPr>
              <a:t>，输出</a:t>
            </a:r>
            <a:r>
              <a:rPr lang="en-US" altLang="zh-CN" sz="2800" b="0" i="0" dirty="0">
                <a:latin typeface="+mn-ea"/>
                <a:ea typeface="+mn-ea"/>
              </a:rPr>
              <a:t>1</a:t>
            </a:r>
            <a:r>
              <a:rPr lang="zh-CN" altLang="en-US" sz="2800" b="0" i="0" dirty="0">
                <a:latin typeface="+mn-ea"/>
                <a:ea typeface="+mn-ea"/>
              </a:rPr>
              <a:t>到</a:t>
            </a:r>
            <a:r>
              <a:rPr lang="en-US" altLang="zh-CN" sz="2800" b="0" i="0" dirty="0">
                <a:latin typeface="+mn-ea"/>
                <a:ea typeface="+mn-ea"/>
              </a:rPr>
              <a:t>n</a:t>
            </a:r>
            <a:r>
              <a:rPr lang="zh-CN" altLang="en-US" sz="2800" b="0" i="0" dirty="0">
                <a:latin typeface="+mn-ea"/>
                <a:ea typeface="+mn-ea"/>
              </a:rPr>
              <a:t>之间的所有完全数及其因子。</a:t>
            </a:r>
            <a:endParaRPr lang="en-US" altLang="zh-CN" sz="2800" b="0" i="0" dirty="0">
              <a:latin typeface="+mn-ea"/>
              <a:ea typeface="+mn-ea"/>
            </a:endParaRPr>
          </a:p>
        </p:txBody>
      </p:sp>
      <p:sp>
        <p:nvSpPr>
          <p:cNvPr id="6" name="文本框 5"/>
          <p:cNvSpPr txBox="1"/>
          <p:nvPr/>
        </p:nvSpPr>
        <p:spPr>
          <a:xfrm>
            <a:off x="553038" y="3817487"/>
            <a:ext cx="7638374" cy="2246769"/>
          </a:xfrm>
          <a:prstGeom prst="rect">
            <a:avLst/>
          </a:prstGeom>
          <a:noFill/>
        </p:spPr>
        <p:txBody>
          <a:bodyPr wrap="square" rtlCol="0">
            <a:spAutoFit/>
          </a:bodyPr>
          <a:lstStyle/>
          <a:p>
            <a:pPr marL="457200" indent="-457200">
              <a:buClr>
                <a:srgbClr val="FF0000"/>
              </a:buClr>
              <a:buFont typeface="Wingdings" panose="05000000000000000000" pitchFamily="2" charset="2"/>
              <a:buChar char="p"/>
            </a:pPr>
            <a:r>
              <a:rPr lang="zh-CN" altLang="en-US" sz="2800" b="0" i="0" dirty="0">
                <a:latin typeface="+mn-ea"/>
                <a:ea typeface="+mn-ea"/>
              </a:rPr>
              <a:t>运行</a:t>
            </a:r>
            <a:r>
              <a:rPr lang="en-US" altLang="zh-CN" sz="2800" b="0" i="0" dirty="0">
                <a:latin typeface="+mn-ea"/>
                <a:ea typeface="+mn-ea"/>
              </a:rPr>
              <a:t>main.py</a:t>
            </a:r>
          </a:p>
          <a:p>
            <a:pPr marL="457200" indent="-457200">
              <a:buClr>
                <a:srgbClr val="FF0000"/>
              </a:buClr>
              <a:buFont typeface="Wingdings" panose="05000000000000000000" pitchFamily="2" charset="2"/>
              <a:buChar char="p"/>
            </a:pPr>
            <a:r>
              <a:rPr lang="zh-CN" altLang="en-US" sz="2800" b="0" i="0" dirty="0">
                <a:latin typeface="+mn-ea"/>
                <a:ea typeface="+mn-ea"/>
              </a:rPr>
              <a:t>在</a:t>
            </a:r>
            <a:r>
              <a:rPr lang="en-US" altLang="zh-CN" sz="2800" b="0" i="0" dirty="0">
                <a:latin typeface="+mn-ea"/>
                <a:ea typeface="+mn-ea"/>
              </a:rPr>
              <a:t>perfect</a:t>
            </a:r>
            <a:r>
              <a:rPr lang="zh-CN" altLang="en-US" sz="2800" b="0" i="0" dirty="0">
                <a:latin typeface="+mn-ea"/>
                <a:ea typeface="+mn-ea"/>
              </a:rPr>
              <a:t>模块循环输入前加</a:t>
            </a:r>
            <a:r>
              <a:rPr lang="en-US" altLang="zh-CN" sz="2800" b="0" i="0" dirty="0">
                <a:latin typeface="+mn-ea"/>
                <a:ea typeface="+mn-ea"/>
              </a:rPr>
              <a:t>: </a:t>
            </a:r>
          </a:p>
          <a:p>
            <a:pPr>
              <a:buClr>
                <a:srgbClr val="FF0000"/>
              </a:buClr>
            </a:pPr>
            <a:r>
              <a:rPr lang="en-US" altLang="zh-CN" sz="2800" b="0" i="0" dirty="0">
                <a:latin typeface="+mn-ea"/>
                <a:ea typeface="+mn-ea"/>
              </a:rPr>
              <a:t>   if __name__ == </a:t>
            </a:r>
            <a:r>
              <a:rPr lang="zh-CN" altLang="en-US" sz="2800" b="0" i="0" dirty="0">
                <a:latin typeface="+mn-ea"/>
                <a:ea typeface="+mn-ea"/>
              </a:rPr>
              <a:t> </a:t>
            </a:r>
            <a:r>
              <a:rPr lang="en-US" altLang="zh-CN" sz="2800" b="0" i="0" dirty="0">
                <a:latin typeface="+mn-ea"/>
                <a:ea typeface="+mn-ea"/>
              </a:rPr>
              <a:t>‘__main__’:</a:t>
            </a:r>
          </a:p>
          <a:p>
            <a:pPr>
              <a:buClr>
                <a:srgbClr val="FF0000"/>
              </a:buClr>
            </a:pPr>
            <a:r>
              <a:rPr lang="en-US" altLang="zh-CN" sz="2800" b="0" i="0" dirty="0">
                <a:latin typeface="+mn-ea"/>
                <a:ea typeface="+mn-ea"/>
              </a:rPr>
              <a:t>   </a:t>
            </a:r>
            <a:r>
              <a:rPr lang="zh-CN" altLang="en-US" sz="2800" b="0" i="0" dirty="0">
                <a:latin typeface="+mn-ea"/>
                <a:ea typeface="+mn-ea"/>
              </a:rPr>
              <a:t>再次运行</a:t>
            </a:r>
            <a:r>
              <a:rPr lang="en-US" altLang="zh-CN" sz="2800" b="0" i="0" dirty="0">
                <a:latin typeface="+mn-ea"/>
                <a:ea typeface="+mn-ea"/>
              </a:rPr>
              <a:t>main.py</a:t>
            </a:r>
            <a:r>
              <a:rPr lang="zh-CN" altLang="en-US" sz="2800" b="0" i="0" dirty="0">
                <a:latin typeface="+mn-ea"/>
                <a:ea typeface="+mn-ea"/>
              </a:rPr>
              <a:t>，观察两次运行区别。</a:t>
            </a:r>
            <a:endParaRPr lang="en-US" altLang="zh-CN" sz="2800" b="0" i="0" dirty="0">
              <a:latin typeface="+mn-ea"/>
              <a:ea typeface="+mn-ea"/>
            </a:endParaRPr>
          </a:p>
          <a:p>
            <a:pPr>
              <a:buClr>
                <a:srgbClr val="FF0000"/>
              </a:buClr>
            </a:pPr>
            <a:r>
              <a:rPr lang="en-US" altLang="zh-CN" sz="2800" b="0" i="0" dirty="0">
                <a:latin typeface="+mn-ea"/>
                <a:ea typeface="+mn-ea"/>
              </a:rPr>
              <a:t>   </a:t>
            </a:r>
            <a:r>
              <a:rPr lang="zh-CN" altLang="en-US" sz="2800" b="0" i="0" dirty="0">
                <a:latin typeface="+mn-ea"/>
                <a:ea typeface="+mn-ea"/>
              </a:rPr>
              <a:t>理解新加入语句作用。</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038" y="286727"/>
            <a:ext cx="2290770" cy="676275"/>
          </a:xfrm>
        </p:spPr>
        <p:txBody>
          <a:bodyPr/>
          <a:lstStyle/>
          <a:p>
            <a:r>
              <a:rPr lang="zh-CN" altLang="en-US" sz="4400" b="1" kern="1200" dirty="0">
                <a:latin typeface="Tahoma" panose="020B0604030504040204" pitchFamily="34" charset="0"/>
                <a:ea typeface="隶书" panose="02010509060101010101" pitchFamily="49" charset="-122"/>
                <a:cs typeface="+mn-cs"/>
              </a:rPr>
              <a:t>补充：</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95</a:t>
            </a:fld>
            <a:endParaRPr lang="en-US" altLang="zh-CN"/>
          </a:p>
        </p:txBody>
      </p:sp>
      <p:sp>
        <p:nvSpPr>
          <p:cNvPr id="7" name="Rectangle 1"/>
          <p:cNvSpPr>
            <a:spLocks noChangeArrowheads="1"/>
          </p:cNvSpPr>
          <p:nvPr/>
        </p:nvSpPr>
        <p:spPr bwMode="auto">
          <a:xfrm>
            <a:off x="1293073" y="4971767"/>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3465905" y="286727"/>
            <a:ext cx="2103461"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3200" b="1" i="0" u="none" strike="noStrike" cap="none" normalizeH="0" baseline="0" dirty="0">
                <a:ln>
                  <a:noFill/>
                </a:ln>
                <a:solidFill>
                  <a:srgbClr val="000080"/>
                </a:solidFill>
                <a:effectLst/>
                <a:latin typeface="Arial Unicode MS" panose="020B0604020202020204" pitchFamily="34" charset="-128"/>
                <a:ea typeface="JetBrains Mono"/>
              </a:rPr>
              <a:t>perfect.py</a:t>
            </a:r>
            <a:r>
              <a:rPr kumimoji="0" lang="zh-CN" altLang="zh-CN" sz="3200" b="0" i="0" u="none" strike="noStrike" cap="none" normalizeH="0" baseline="0" dirty="0">
                <a:ln>
                  <a:noFill/>
                </a:ln>
                <a:solidFill>
                  <a:srgbClr val="000000"/>
                </a:solidFill>
                <a:effectLst/>
                <a:latin typeface="Arial Unicode MS" panose="020B0604020202020204" pitchFamily="34" charset="-128"/>
                <a:ea typeface="JetBrains Mono"/>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683568" y="1268760"/>
            <a:ext cx="6298519"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0" i="1" u="none" strike="noStrike" cap="none" normalizeH="0" baseline="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a:ln>
                  <a:noFill/>
                </a:ln>
                <a:solidFill>
                  <a:srgbClr val="8C8C8C"/>
                </a:solidFill>
                <a:effectLst/>
                <a:latin typeface="宋体" panose="02010600030101010101" pitchFamily="2" charset="-122"/>
              </a:rPr>
              <a:t>完全数判断</a:t>
            </a:r>
            <a:br>
              <a:rPr kumimoji="0" lang="zh-CN" altLang="zh-CN" sz="2000" b="0" i="1" u="none" strike="noStrike" cap="none" normalizeH="0" baseline="0">
                <a:ln>
                  <a:noFill/>
                </a:ln>
                <a:solidFill>
                  <a:srgbClr val="8C8C8C"/>
                </a:solidFill>
                <a:effectLst/>
                <a:latin typeface="宋体" panose="02010600030101010101" pitchFamily="2" charset="-122"/>
              </a:rPr>
            </a:br>
            <a: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t>def </a:t>
            </a:r>
            <a:r>
              <a:rPr kumimoji="0" lang="zh-CN" altLang="zh-CN" sz="2000" b="0" i="0" u="none" strike="noStrike" cap="none" normalizeH="0" baseline="0">
                <a:ln>
                  <a:noFill/>
                </a:ln>
                <a:solidFill>
                  <a:srgbClr val="00627A"/>
                </a:solidFill>
                <a:effectLst/>
                <a:latin typeface="Arial Unicode MS" panose="020B0604020202020204" pitchFamily="34" charset="-122"/>
                <a:ea typeface="JetBrains Mono"/>
              </a:rPr>
              <a:t>isperfect</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(n,factor):</a:t>
            </a:r>
            <a:b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    factor.clear()</a:t>
            </a:r>
            <a:b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    factor.extend([x </a:t>
            </a:r>
            <a: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t>for </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x </a:t>
            </a:r>
            <a: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t>in </a:t>
            </a:r>
            <a:r>
              <a:rPr kumimoji="0" lang="zh-CN" altLang="zh-CN" sz="2000" b="0" i="0" u="none" strike="noStrike" cap="none" normalizeH="0" baseline="0">
                <a:ln>
                  <a:noFill/>
                </a:ln>
                <a:solidFill>
                  <a:srgbClr val="000080"/>
                </a:solidFill>
                <a:effectLst/>
                <a:latin typeface="Arial Unicode MS" panose="020B0604020202020204" pitchFamily="34" charset="-122"/>
                <a:ea typeface="JetBrains Mono"/>
              </a:rPr>
              <a:t>range</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1750EB"/>
                </a:solidFill>
                <a:effectLst/>
                <a:latin typeface="Arial Unicode MS" panose="020B0604020202020204" pitchFamily="34" charset="-122"/>
                <a:ea typeface="JetBrains Mono"/>
              </a:rPr>
              <a:t>1</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,n) </a:t>
            </a:r>
            <a: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t>if not </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n%x])</a:t>
            </a:r>
            <a:b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t>return True if </a:t>
            </a:r>
            <a:r>
              <a:rPr kumimoji="0" lang="zh-CN" altLang="zh-CN" sz="2000" b="0" i="0" u="none" strike="noStrike" cap="none" normalizeH="0" baseline="0">
                <a:ln>
                  <a:noFill/>
                </a:ln>
                <a:solidFill>
                  <a:srgbClr val="000080"/>
                </a:solidFill>
                <a:effectLst/>
                <a:latin typeface="Arial Unicode MS" panose="020B0604020202020204" pitchFamily="34" charset="-122"/>
                <a:ea typeface="JetBrains Mono"/>
              </a:rPr>
              <a:t>sum</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(factor) == n </a:t>
            </a:r>
            <a: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t>else False</a:t>
            </a:r>
            <a:b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br>
            <a:b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t>if </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__name__ == </a:t>
            </a:r>
            <a:r>
              <a:rPr kumimoji="0" lang="zh-CN" altLang="zh-CN" sz="2000" b="0" i="0" u="none" strike="noStrike" cap="none" normalizeH="0" baseline="0">
                <a:ln>
                  <a:noFill/>
                </a:ln>
                <a:solidFill>
                  <a:srgbClr val="067D17"/>
                </a:solidFill>
                <a:effectLst/>
                <a:latin typeface="Arial Unicode MS" panose="020B0604020202020204" pitchFamily="34" charset="-122"/>
                <a:ea typeface="JetBrains Mono"/>
              </a:rPr>
              <a:t>"__main__"</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t>while True</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        m = </a:t>
            </a:r>
            <a:r>
              <a:rPr kumimoji="0" lang="zh-CN" altLang="zh-CN" sz="2000" b="0" i="0" u="none" strike="noStrike" cap="none" normalizeH="0" baseline="0">
                <a:ln>
                  <a:noFill/>
                </a:ln>
                <a:solidFill>
                  <a:srgbClr val="000080"/>
                </a:solidFill>
                <a:effectLst/>
                <a:latin typeface="Arial Unicode MS" panose="020B0604020202020204" pitchFamily="34" charset="-122"/>
                <a:ea typeface="JetBrains Mono"/>
              </a:rPr>
              <a:t>int</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00080"/>
                </a:solidFill>
                <a:effectLst/>
                <a:latin typeface="Arial Unicode MS" panose="020B0604020202020204" pitchFamily="34" charset="-122"/>
                <a:ea typeface="JetBrains Mono"/>
              </a:rPr>
              <a:t>input</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t>if </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m==</a:t>
            </a:r>
            <a:r>
              <a:rPr kumimoji="0" lang="zh-CN" altLang="zh-CN" sz="2000" b="0" i="0" u="none" strike="noStrike" cap="none" normalizeH="0" baseline="0">
                <a:ln>
                  <a:noFill/>
                </a:ln>
                <a:solidFill>
                  <a:srgbClr val="1750EB"/>
                </a:solidFill>
                <a:effectLst/>
                <a:latin typeface="Arial Unicode MS" panose="020B0604020202020204" pitchFamily="34" charset="-122"/>
                <a:ea typeface="JetBrains Mono"/>
              </a:rPr>
              <a:t>0</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t>break</a:t>
            </a:r>
            <a:b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t>        </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factor = []</a:t>
            </a:r>
            <a:b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67D17"/>
                </a:solidFill>
                <a:effectLst/>
                <a:latin typeface="Arial Unicode MS" panose="020B0604020202020204" pitchFamily="34" charset="-122"/>
                <a:ea typeface="JetBrains Mono"/>
              </a:rPr>
              <a:t>"yes:" </a:t>
            </a:r>
            <a: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t>if </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isperfect(m,factor) </a:t>
            </a:r>
            <a:r>
              <a:rPr kumimoji="0" lang="zh-CN" altLang="zh-CN" sz="2000" b="0" i="0" u="none" strike="noStrike" cap="none" normalizeH="0" baseline="0">
                <a:ln>
                  <a:noFill/>
                </a:ln>
                <a:solidFill>
                  <a:srgbClr val="0033B3"/>
                </a:solidFill>
                <a:effectLst/>
                <a:latin typeface="Arial Unicode MS" panose="020B0604020202020204" pitchFamily="34" charset="-122"/>
                <a:ea typeface="JetBrains Mono"/>
              </a:rPr>
              <a:t>else </a:t>
            </a:r>
            <a:r>
              <a:rPr kumimoji="0" lang="zh-CN" altLang="zh-CN" sz="2000" b="0" i="0" u="none" strike="noStrike" cap="none" normalizeH="0" baseline="0">
                <a:ln>
                  <a:noFill/>
                </a:ln>
                <a:solidFill>
                  <a:srgbClr val="067D17"/>
                </a:solidFill>
                <a:effectLst/>
                <a:latin typeface="Arial Unicode MS" panose="020B0604020202020204" pitchFamily="34" charset="-122"/>
                <a:ea typeface="JetBrains Mono"/>
              </a:rPr>
              <a:t>"no:"</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660099"/>
                </a:solidFill>
                <a:effectLst/>
                <a:latin typeface="Arial Unicode MS" panose="020B0604020202020204" pitchFamily="34" charset="-122"/>
                <a:ea typeface="JetBrains Mono"/>
              </a:rPr>
              <a:t>end</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t>(*factor)</a:t>
            </a:r>
            <a:br>
              <a:rPr kumimoji="0" lang="zh-CN" altLang="zh-CN" sz="2000" b="0" i="0" u="none" strike="noStrike" cap="none" normalizeH="0" baseline="0">
                <a:ln>
                  <a:noFill/>
                </a:ln>
                <a:solidFill>
                  <a:srgbClr val="080808"/>
                </a:solidFill>
                <a:effectLst/>
                <a:latin typeface="Arial Unicode MS" panose="020B0604020202020204" pitchFamily="34" charset="-122"/>
                <a:ea typeface="JetBrains Mono"/>
              </a:rPr>
            </a:br>
            <a:endParaRPr kumimoji="0" lang="zh-CN" altLang="zh-CN" sz="20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038" y="286727"/>
            <a:ext cx="2146754" cy="676275"/>
          </a:xfrm>
        </p:spPr>
        <p:txBody>
          <a:bodyPr/>
          <a:lstStyle/>
          <a:p>
            <a:r>
              <a:rPr lang="zh-CN" altLang="en-US" sz="4400" b="1" kern="1200" dirty="0">
                <a:latin typeface="Tahoma" panose="020B0604030504040204" pitchFamily="34" charset="0"/>
                <a:ea typeface="隶书" panose="02010509060101010101" pitchFamily="49" charset="-122"/>
                <a:cs typeface="+mn-cs"/>
              </a:rPr>
              <a:t>补充：</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96</a:t>
            </a:fld>
            <a:endParaRPr lang="en-US" altLang="zh-CN"/>
          </a:p>
        </p:txBody>
      </p:sp>
      <p:sp>
        <p:nvSpPr>
          <p:cNvPr id="7" name="Rectangle 1"/>
          <p:cNvSpPr>
            <a:spLocks noChangeArrowheads="1"/>
          </p:cNvSpPr>
          <p:nvPr/>
        </p:nvSpPr>
        <p:spPr bwMode="auto">
          <a:xfrm>
            <a:off x="1293073" y="4971767"/>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3465905" y="286727"/>
            <a:ext cx="1737976"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3200" i="0" dirty="0">
                <a:solidFill>
                  <a:srgbClr val="000080"/>
                </a:solidFill>
                <a:latin typeface="Arial Unicode MS" panose="020B0604020202020204" pitchFamily="34" charset="-128"/>
                <a:ea typeface="JetBrains Mono"/>
              </a:rPr>
              <a:t>main.py</a:t>
            </a:r>
            <a:r>
              <a:rPr kumimoji="0" lang="zh-CN" altLang="zh-CN" sz="3200" b="0" i="0" u="none" strike="noStrike" cap="none" normalizeH="0" baseline="0" dirty="0">
                <a:ln>
                  <a:noFill/>
                </a:ln>
                <a:solidFill>
                  <a:srgbClr val="000000"/>
                </a:solidFill>
                <a:effectLst/>
                <a:latin typeface="Arial Unicode MS" panose="020B0604020202020204" pitchFamily="34" charset="-128"/>
                <a:ea typeface="JetBrains Mono"/>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553038" y="1453451"/>
            <a:ext cx="5857694"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from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perfect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import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n =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"input num:"</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factor = []</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for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i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in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range</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,n+</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if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isperfect(i,factor):</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(i,</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"'s factors is: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660099"/>
                </a:solidFill>
                <a:effectLst/>
                <a:latin typeface="Arial Unicode MS" panose="020B0604020202020204" pitchFamily="34" charset="-122"/>
                <a:ea typeface="JetBrains Mono"/>
              </a:rPr>
              <a:t>sep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660099"/>
                </a:solidFill>
                <a:effectLst/>
                <a:latin typeface="Arial Unicode MS" panose="020B0604020202020204" pitchFamily="34" charset="-122"/>
                <a:ea typeface="JetBrains Mono"/>
              </a:rPr>
              <a:t>end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(*factor)</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endParaRPr kumimoji="0" lang="zh-CN" altLang="zh-CN" sz="24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3038" y="286727"/>
            <a:ext cx="2218762" cy="676275"/>
          </a:xfrm>
        </p:spPr>
        <p:txBody>
          <a:bodyPr/>
          <a:lstStyle/>
          <a:p>
            <a:r>
              <a:rPr lang="zh-CN" altLang="en-US" sz="4400" b="1" kern="1200" dirty="0">
                <a:latin typeface="Tahoma" panose="020B0604030504040204" pitchFamily="34" charset="0"/>
                <a:ea typeface="隶书" panose="02010509060101010101" pitchFamily="49" charset="-122"/>
                <a:cs typeface="+mn-cs"/>
              </a:rPr>
              <a:t>补充：</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97</a:t>
            </a:fld>
            <a:endParaRPr lang="en-US" altLang="zh-CN"/>
          </a:p>
        </p:txBody>
      </p:sp>
      <p:sp>
        <p:nvSpPr>
          <p:cNvPr id="7" name="Rectangle 1"/>
          <p:cNvSpPr>
            <a:spLocks noChangeArrowheads="1"/>
          </p:cNvSpPr>
          <p:nvPr/>
        </p:nvSpPr>
        <p:spPr bwMode="auto">
          <a:xfrm>
            <a:off x="1293073" y="4971767"/>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2784126" y="285355"/>
            <a:ext cx="5040162"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200" b="1" i="0" u="none" strike="noStrike" cap="none" normalizeH="0" baseline="0" dirty="0">
                <a:ln>
                  <a:noFill/>
                </a:ln>
                <a:solidFill>
                  <a:srgbClr val="000080"/>
                </a:solidFill>
                <a:effectLst/>
                <a:latin typeface="Arial Unicode MS" panose="020B0604020202020204" pitchFamily="34" charset="-128"/>
                <a:ea typeface="JetBrains Mono"/>
              </a:rPr>
              <a:t>if </a:t>
            </a:r>
            <a:r>
              <a:rPr kumimoji="0" lang="zh-CN" altLang="zh-CN" sz="3200" b="0" i="0" u="none" strike="noStrike" cap="none" normalizeH="0" baseline="0" dirty="0">
                <a:ln>
                  <a:noFill/>
                </a:ln>
                <a:solidFill>
                  <a:srgbClr val="000000"/>
                </a:solidFill>
                <a:effectLst/>
                <a:latin typeface="Arial Unicode MS" panose="020B0604020202020204" pitchFamily="34" charset="-128"/>
                <a:ea typeface="JetBrains Mono"/>
              </a:rPr>
              <a:t>__name__ == </a:t>
            </a:r>
            <a:r>
              <a:rPr kumimoji="0" lang="zh-CN" altLang="zh-CN" sz="3200" b="1" i="0" u="none" strike="noStrike" cap="none" normalizeH="0" baseline="0" dirty="0">
                <a:ln>
                  <a:noFill/>
                </a:ln>
                <a:solidFill>
                  <a:srgbClr val="008000"/>
                </a:solidFill>
                <a:effectLst/>
                <a:latin typeface="Arial Unicode MS" panose="020B0604020202020204" pitchFamily="34" charset="-128"/>
                <a:ea typeface="JetBrains Mono"/>
              </a:rPr>
              <a:t>'__main__'</a:t>
            </a:r>
            <a:r>
              <a:rPr kumimoji="0" lang="zh-CN" altLang="zh-CN" sz="3200" b="0" i="0" u="none" strike="noStrike" cap="none" normalizeH="0" baseline="0" dirty="0">
                <a:ln>
                  <a:noFill/>
                </a:ln>
                <a:solidFill>
                  <a:srgbClr val="000000"/>
                </a:solidFill>
                <a:effectLst/>
                <a:latin typeface="Arial Unicode MS" panose="020B0604020202020204" pitchFamily="34" charset="-128"/>
                <a:ea typeface="JetBrains Mono"/>
              </a:rPr>
              <a:t>:</a:t>
            </a:r>
            <a:endParaRPr kumimoji="0" lang="zh-CN" altLang="zh-CN" sz="3200" b="0" i="0" u="none" strike="noStrike" cap="none" normalizeH="0" baseline="0" dirty="0">
              <a:ln>
                <a:noFill/>
              </a:ln>
              <a:solidFill>
                <a:schemeClr val="tx1"/>
              </a:solidFill>
              <a:effectLst/>
              <a:latin typeface="Arial" panose="020B0604020202020204" pitchFamily="34" charset="0"/>
            </a:endParaRPr>
          </a:p>
        </p:txBody>
      </p:sp>
      <p:sp>
        <p:nvSpPr>
          <p:cNvPr id="4" name="文本框 3"/>
          <p:cNvSpPr txBox="1"/>
          <p:nvPr/>
        </p:nvSpPr>
        <p:spPr>
          <a:xfrm>
            <a:off x="620742" y="1424568"/>
            <a:ext cx="8775794" cy="3108543"/>
          </a:xfrm>
          <a:prstGeom prst="rect">
            <a:avLst/>
          </a:prstGeom>
          <a:noFill/>
        </p:spPr>
        <p:txBody>
          <a:bodyPr wrap="square" rtlCol="0">
            <a:spAutoFit/>
          </a:bodyPr>
          <a:lstStyle/>
          <a:p>
            <a:pPr marL="285750" indent="-285750">
              <a:buClr>
                <a:srgbClr val="FF0000"/>
              </a:buClr>
              <a:buFont typeface="Wingdings" panose="05000000000000000000" pitchFamily="2" charset="2"/>
              <a:buChar char="p"/>
            </a:pPr>
            <a:r>
              <a:rPr lang="en-US" altLang="zh-CN" sz="2800" dirty="0"/>
              <a:t>  </a:t>
            </a:r>
            <a:r>
              <a:rPr lang="zh-CN" altLang="en-US" sz="2800" b="0" i="0" dirty="0">
                <a:latin typeface="+mn-ea"/>
                <a:ea typeface="+mn-ea"/>
              </a:rPr>
              <a:t>判断一个模块以什么方式运行</a:t>
            </a:r>
            <a:endParaRPr lang="en-US" altLang="zh-CN" sz="2800" b="0" i="0" dirty="0">
              <a:latin typeface="+mn-ea"/>
              <a:ea typeface="+mn-ea"/>
            </a:endParaRPr>
          </a:p>
          <a:p>
            <a:pPr marL="285750" indent="-285750">
              <a:buClr>
                <a:srgbClr val="FF0000"/>
              </a:buClr>
              <a:buFont typeface="Wingdings" panose="05000000000000000000" pitchFamily="2" charset="2"/>
              <a:buChar char="p"/>
            </a:pPr>
            <a:r>
              <a:rPr lang="zh-CN" altLang="en-US" sz="2800" b="0" i="0" dirty="0">
                <a:solidFill>
                  <a:srgbClr val="000000"/>
                </a:solidFill>
                <a:effectLst/>
                <a:latin typeface="+mn-ea"/>
                <a:ea typeface="+mn-ea"/>
              </a:rPr>
              <a:t> 如果这个模块本身不被其他模块调用，而是自己</a:t>
            </a:r>
            <a:endParaRPr lang="en-US" altLang="zh-CN" sz="2800" b="0" i="0" dirty="0">
              <a:solidFill>
                <a:srgbClr val="000000"/>
              </a:solidFill>
              <a:effectLst/>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effectLst/>
                <a:latin typeface="+mn-ea"/>
                <a:ea typeface="+mn-ea"/>
              </a:rPr>
              <a:t>运行，有没有</a:t>
            </a:r>
            <a:r>
              <a:rPr lang="en-US" altLang="zh-CN" sz="2800" b="0" i="0" dirty="0">
                <a:solidFill>
                  <a:srgbClr val="000000"/>
                </a:solidFill>
                <a:effectLst/>
                <a:latin typeface="+mn-ea"/>
                <a:ea typeface="+mn-ea"/>
              </a:rPr>
              <a:t>if __name__=='__main__’</a:t>
            </a:r>
            <a:r>
              <a:rPr lang="zh-CN" altLang="en-US" sz="2800" b="0" i="0" dirty="0">
                <a:solidFill>
                  <a:srgbClr val="000000"/>
                </a:solidFill>
                <a:effectLst/>
                <a:latin typeface="+mn-ea"/>
                <a:ea typeface="+mn-ea"/>
              </a:rPr>
              <a:t>，执行</a:t>
            </a:r>
            <a:endParaRPr lang="en-US" altLang="zh-CN" sz="2800" b="0" i="0" dirty="0">
              <a:solidFill>
                <a:srgbClr val="000000"/>
              </a:solidFill>
              <a:effectLst/>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effectLst/>
                <a:latin typeface="+mn-ea"/>
                <a:ea typeface="+mn-ea"/>
              </a:rPr>
              <a:t>效果一样，这时</a:t>
            </a:r>
            <a:r>
              <a:rPr lang="en-US" altLang="zh-CN" sz="2800" b="0" i="0" dirty="0">
                <a:solidFill>
                  <a:srgbClr val="000000"/>
                </a:solidFill>
                <a:effectLst/>
                <a:latin typeface="+mn-ea"/>
                <a:ea typeface="+mn-ea"/>
              </a:rPr>
              <a:t>__name__</a:t>
            </a:r>
            <a:r>
              <a:rPr lang="zh-CN" altLang="en-US" sz="2800" b="0" i="0" dirty="0">
                <a:solidFill>
                  <a:srgbClr val="000000"/>
                </a:solidFill>
                <a:effectLst/>
                <a:latin typeface="+mn-ea"/>
                <a:ea typeface="+mn-ea"/>
              </a:rPr>
              <a:t>的值就等于</a:t>
            </a:r>
            <a:r>
              <a:rPr lang="en-US" altLang="zh-CN" sz="2800" b="0" i="0" dirty="0">
                <a:solidFill>
                  <a:srgbClr val="000000"/>
                </a:solidFill>
                <a:effectLst/>
                <a:latin typeface="+mn-ea"/>
                <a:ea typeface="+mn-ea"/>
              </a:rPr>
              <a:t>'__main__’</a:t>
            </a:r>
            <a:r>
              <a:rPr lang="zh-CN" altLang="en-US" sz="2800" b="0" i="0" dirty="0">
                <a:solidFill>
                  <a:srgbClr val="000000"/>
                </a:solidFill>
                <a:effectLst/>
                <a:latin typeface="+mn-ea"/>
                <a:ea typeface="+mn-ea"/>
              </a:rPr>
              <a:t>；</a:t>
            </a:r>
            <a:endParaRPr lang="en-US" altLang="zh-CN" sz="2800" b="0" i="0" dirty="0">
              <a:solidFill>
                <a:srgbClr val="000000"/>
              </a:solidFill>
              <a:effectLst/>
              <a:latin typeface="+mn-ea"/>
              <a:ea typeface="+mn-ea"/>
            </a:endParaRPr>
          </a:p>
          <a:p>
            <a:pPr marL="457200" indent="-457200">
              <a:buClr>
                <a:srgbClr val="FF0000"/>
              </a:buClr>
              <a:buFont typeface="Wingdings" panose="05000000000000000000" pitchFamily="2" charset="2"/>
              <a:buChar char="p"/>
            </a:pPr>
            <a:r>
              <a:rPr lang="zh-CN" altLang="en-US" sz="2800" b="0" i="0" dirty="0">
                <a:solidFill>
                  <a:srgbClr val="000000"/>
                </a:solidFill>
                <a:effectLst/>
                <a:latin typeface="+mn-ea"/>
                <a:ea typeface="+mn-ea"/>
              </a:rPr>
              <a:t>如果这个模块有被其他模块调用，</a:t>
            </a:r>
            <a:r>
              <a:rPr lang="en-US" altLang="zh-CN" sz="2800" b="0" i="0" dirty="0">
                <a:solidFill>
                  <a:srgbClr val="000000"/>
                </a:solidFill>
                <a:effectLst/>
                <a:latin typeface="+mn-ea"/>
                <a:ea typeface="+mn-ea"/>
              </a:rPr>
              <a:t>if __name__==‘__main__’</a:t>
            </a:r>
            <a:r>
              <a:rPr lang="zh-CN" altLang="en-US" sz="2800" b="0" i="0" dirty="0">
                <a:solidFill>
                  <a:srgbClr val="000000"/>
                </a:solidFill>
                <a:effectLst/>
                <a:latin typeface="+mn-ea"/>
                <a:ea typeface="+mn-ea"/>
              </a:rPr>
              <a:t>中的代码在调用时不会</a:t>
            </a:r>
            <a:endParaRPr lang="en-US" altLang="zh-CN" sz="2800" b="0" i="0" dirty="0">
              <a:solidFill>
                <a:srgbClr val="000000"/>
              </a:solidFill>
              <a:effectLst/>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effectLst/>
                <a:latin typeface="+mn-ea"/>
                <a:ea typeface="+mn-ea"/>
              </a:rPr>
              <a:t>被执行</a:t>
            </a:r>
            <a:endParaRPr lang="zh-CN" altLang="en-US" sz="2800" b="0" i="0" dirty="0">
              <a:latin typeface="+mn-ea"/>
              <a:ea typeface="+mn-ea"/>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zh-CN" sz="4400" b="1" kern="1200" dirty="0">
                <a:latin typeface="Tahoma" panose="020B0604030504040204" pitchFamily="34" charset="0"/>
                <a:ea typeface="隶书" panose="02010509060101010101" pitchFamily="49" charset="-122"/>
                <a:cs typeface="+mn-cs"/>
              </a:rPr>
              <a:t>补充：异常处理</a:t>
            </a:r>
            <a:endParaRPr lang="zh-CN" altLang="en-US" sz="4400" b="1" kern="1200" dirty="0">
              <a:latin typeface="Tahoma" panose="020B0604030504040204" pitchFamily="34" charset="0"/>
              <a:ea typeface="隶书" panose="02010509060101010101" pitchFamily="49" charset="-122"/>
              <a:cs typeface="+mn-cs"/>
            </a:endParaRPr>
          </a:p>
        </p:txBody>
      </p:sp>
      <p:sp>
        <p:nvSpPr>
          <p:cNvPr id="3" name="内容占位符 2"/>
          <p:cNvSpPr>
            <a:spLocks noGrp="1"/>
          </p:cNvSpPr>
          <p:nvPr>
            <p:ph idx="1"/>
          </p:nvPr>
        </p:nvSpPr>
        <p:spPr>
          <a:xfrm>
            <a:off x="566738" y="1341439"/>
            <a:ext cx="8001000" cy="2015554"/>
          </a:xfrm>
        </p:spPr>
        <p:txBody>
          <a:bodyPr>
            <a:noAutofit/>
          </a:bodyPr>
          <a:lstStyle/>
          <a:p>
            <a:pPr marL="354965" indent="-457200">
              <a:buFont typeface="Wingdings" panose="05000000000000000000" pitchFamily="2" charset="2"/>
              <a:buChar char="p"/>
            </a:pPr>
            <a:r>
              <a:rPr lang="zh-CN" altLang="en-US" dirty="0">
                <a:solidFill>
                  <a:schemeClr val="tx1"/>
                </a:solidFill>
              </a:rPr>
              <a:t>在程序运行过程中如果发生异常，</a:t>
            </a:r>
            <a:r>
              <a:rPr lang="en-US" altLang="zh-CN" dirty="0">
                <a:solidFill>
                  <a:schemeClr val="tx1"/>
                </a:solidFill>
              </a:rPr>
              <a:t>Python </a:t>
            </a:r>
            <a:r>
              <a:rPr lang="zh-CN" altLang="zh-CN" dirty="0">
                <a:solidFill>
                  <a:schemeClr val="tx1"/>
                </a:solidFill>
              </a:rPr>
              <a:t>会输出错误消息和关于错误发生处的信息，然后终止程序</a:t>
            </a:r>
            <a:r>
              <a:rPr lang="zh-CN" altLang="en-US" dirty="0">
                <a:solidFill>
                  <a:schemeClr val="tx1"/>
                </a:solidFill>
              </a:rPr>
              <a:t>。</a:t>
            </a:r>
            <a:endParaRPr lang="en-US" altLang="zh-CN" dirty="0">
              <a:solidFill>
                <a:schemeClr val="tx1"/>
              </a:solidFill>
            </a:endParaRPr>
          </a:p>
          <a:p>
            <a:pPr marL="335915" lvl="1" indent="0">
              <a:buNone/>
            </a:pPr>
            <a:r>
              <a:rPr lang="zh-CN" altLang="en-US" sz="2800" dirty="0">
                <a:solidFill>
                  <a:srgbClr val="FF0000"/>
                </a:solidFill>
              </a:rPr>
              <a:t>例如：</a:t>
            </a:r>
            <a:r>
              <a:rPr lang="en-US" altLang="zh-CN" sz="2800" dirty="0">
                <a:solidFill>
                  <a:schemeClr val="tx1"/>
                </a:solidFill>
              </a:rPr>
              <a:t>print(3/0)</a:t>
            </a:r>
          </a:p>
        </p:txBody>
      </p:sp>
      <p:sp>
        <p:nvSpPr>
          <p:cNvPr id="5" name="灯片编号占位符 4"/>
          <p:cNvSpPr>
            <a:spLocks noGrp="1"/>
          </p:cNvSpPr>
          <p:nvPr>
            <p:ph type="sldNum" sz="quarter" idx="12"/>
          </p:nvPr>
        </p:nvSpPr>
        <p:spPr>
          <a:xfrm>
            <a:off x="10871199" y="642206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98</a:t>
            </a:fld>
            <a:endParaRPr lang="en-US" altLang="zh-CN"/>
          </a:p>
        </p:txBody>
      </p:sp>
      <p:pic>
        <p:nvPicPr>
          <p:cNvPr id="7" name="图片 6"/>
          <p:cNvPicPr>
            <a:picLocks noChangeAspect="1"/>
          </p:cNvPicPr>
          <p:nvPr/>
        </p:nvPicPr>
        <p:blipFill>
          <a:blip r:embed="rId2"/>
          <a:stretch>
            <a:fillRect/>
          </a:stretch>
        </p:blipFill>
        <p:spPr>
          <a:xfrm>
            <a:off x="666632" y="3557587"/>
            <a:ext cx="8486775" cy="201555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4400" b="1" kern="1200" dirty="0">
                <a:latin typeface="Tahoma" panose="020B0604030504040204" pitchFamily="34" charset="0"/>
                <a:ea typeface="隶书" panose="02010509060101010101" pitchFamily="49" charset="-122"/>
                <a:cs typeface="+mn-cs"/>
              </a:rPr>
              <a:t>异常处理</a:t>
            </a:r>
            <a:endParaRPr lang="zh-CN" altLang="en-US" sz="4400" b="1" kern="1200" dirty="0">
              <a:latin typeface="Tahoma" panose="020B0604030504040204" pitchFamily="34" charset="0"/>
              <a:ea typeface="隶书" panose="02010509060101010101" pitchFamily="49" charset="-122"/>
              <a:cs typeface="+mn-cs"/>
            </a:endParaRPr>
          </a:p>
        </p:txBody>
      </p:sp>
      <p:sp>
        <p:nvSpPr>
          <p:cNvPr id="3" name="内容占位符 2"/>
          <p:cNvSpPr>
            <a:spLocks noGrp="1"/>
          </p:cNvSpPr>
          <p:nvPr>
            <p:ph idx="1"/>
          </p:nvPr>
        </p:nvSpPr>
        <p:spPr>
          <a:xfrm>
            <a:off x="566738" y="1341438"/>
            <a:ext cx="8001000" cy="4031778"/>
          </a:xfrm>
        </p:spPr>
        <p:txBody>
          <a:bodyPr>
            <a:normAutofit/>
          </a:bodyPr>
          <a:lstStyle/>
          <a:p>
            <a:r>
              <a:rPr lang="zh-CN" altLang="en-US" dirty="0"/>
              <a:t>可使用</a:t>
            </a:r>
            <a:r>
              <a:rPr lang="en-US" altLang="zh-CN" dirty="0"/>
              <a:t>try-except</a:t>
            </a:r>
            <a:r>
              <a:rPr lang="zh-CN" altLang="en-US" dirty="0"/>
              <a:t>语句实现异常处理。</a:t>
            </a:r>
            <a:endParaRPr lang="en-US" altLang="zh-CN" dirty="0"/>
          </a:p>
          <a:p>
            <a:pPr marL="335915" lvl="1" indent="0">
              <a:buNone/>
            </a:pPr>
            <a:endParaRPr lang="en-US" altLang="zh-CN" dirty="0"/>
          </a:p>
          <a:p>
            <a:pPr marL="335915" lvl="1" indent="0">
              <a:buNone/>
            </a:pPr>
            <a:endParaRPr lang="en-US" altLang="zh-CN" dirty="0"/>
          </a:p>
          <a:p>
            <a:pPr marL="335915" lvl="1" indent="0">
              <a:buNone/>
            </a:pPr>
            <a:endParaRPr lang="en-US" altLang="zh-CN" dirty="0"/>
          </a:p>
          <a:p>
            <a:pPr marL="335915" lvl="1" indent="0">
              <a:buNone/>
            </a:pPr>
            <a:endParaRPr lang="en-US" altLang="zh-CN" dirty="0"/>
          </a:p>
          <a:p>
            <a:pPr marL="335915" lvl="1" indent="0">
              <a:buNone/>
            </a:pPr>
            <a:endParaRPr lang="en-US" altLang="zh-CN" dirty="0"/>
          </a:p>
          <a:p>
            <a:pPr marL="335915" lvl="1" indent="0">
              <a:buNone/>
            </a:pPr>
            <a:endParaRPr lang="en-US" altLang="zh-CN" dirty="0"/>
          </a:p>
          <a:p>
            <a:pPr marL="0" indent="-102235">
              <a:buNone/>
            </a:pPr>
            <a:r>
              <a:rPr lang="en-US" altLang="zh-CN" dirty="0"/>
              <a:t>  </a:t>
            </a:r>
            <a:r>
              <a:rPr lang="zh-CN" altLang="en-US" dirty="0">
                <a:solidFill>
                  <a:srgbClr val="FF0000"/>
                </a:solidFill>
              </a:rPr>
              <a:t>运行结果</a:t>
            </a:r>
            <a:r>
              <a:rPr lang="zh-CN" altLang="zh-CN" dirty="0">
                <a:solidFill>
                  <a:srgbClr val="FF0000"/>
                </a:solidFill>
              </a:rPr>
              <a:t>：</a:t>
            </a:r>
          </a:p>
          <a:p>
            <a:pPr marL="0" indent="0">
              <a:buNone/>
            </a:pPr>
            <a:endParaRPr lang="zh-CN" altLang="en-US" dirty="0"/>
          </a:p>
        </p:txBody>
      </p:sp>
      <p:sp>
        <p:nvSpPr>
          <p:cNvPr id="5" name="灯片编号占位符 4"/>
          <p:cNvSpPr>
            <a:spLocks noGrp="1"/>
          </p:cNvSpPr>
          <p:nvPr>
            <p:ph type="sldNum" sz="quarter" idx="12"/>
          </p:nvPr>
        </p:nvSpPr>
        <p:spPr>
          <a:xfrm>
            <a:off x="10871199" y="642206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99</a:t>
            </a:fld>
            <a:endParaRPr lang="en-US" altLang="zh-CN"/>
          </a:p>
        </p:txBody>
      </p:sp>
      <p:sp>
        <p:nvSpPr>
          <p:cNvPr id="6" name="Rectangle 1"/>
          <p:cNvSpPr>
            <a:spLocks noChangeArrowheads="1"/>
          </p:cNvSpPr>
          <p:nvPr/>
        </p:nvSpPr>
        <p:spPr bwMode="auto">
          <a:xfrm>
            <a:off x="770211" y="2132856"/>
            <a:ext cx="6420347"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a:ln>
                  <a:noFill/>
                </a:ln>
                <a:solidFill>
                  <a:srgbClr val="000080"/>
                </a:solidFill>
                <a:effectLst/>
                <a:latin typeface="Arial Unicode MS" panose="020B0604020202020204" pitchFamily="34" charset="-122"/>
                <a:ea typeface="JetBrains Mono"/>
              </a:rPr>
              <a:t>try</a:t>
            </a:r>
            <a:r>
              <a:rPr kumimoji="0" lang="zh-CN" altLang="zh-CN" sz="2800" b="0" i="0" u="none" strike="noStrike" cap="none" normalizeH="0" baseline="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0000FF"/>
                </a:solidFill>
                <a:effectLst/>
                <a:latin typeface="Arial Unicode MS" panose="020B0604020202020204" pitchFamily="34" charset="-122"/>
                <a:ea typeface="JetBrains Mono"/>
              </a:rPr>
              <a:t>0</a:t>
            </a:r>
            <a:r>
              <a:rPr kumimoji="0" lang="zh-CN" altLang="zh-CN" sz="2800" b="0" i="0" u="none" strike="noStrike" cap="none" normalizeH="0" baseline="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a:ln>
                  <a:noFill/>
                </a:ln>
                <a:solidFill>
                  <a:srgbClr val="000000"/>
                </a:solidFill>
                <a:effectLst/>
                <a:latin typeface="Arial Unicode MS" panose="020B0604020202020204" pitchFamily="34" charset="-122"/>
                <a:ea typeface="JetBrains Mono"/>
              </a:rPr>
            </a:br>
            <a:r>
              <a:rPr kumimoji="0" lang="zh-CN" altLang="zh-CN" sz="2800" b="1" i="0" u="none" strike="noStrike" cap="none" normalizeH="0" baseline="0">
                <a:ln>
                  <a:noFill/>
                </a:ln>
                <a:solidFill>
                  <a:srgbClr val="000080"/>
                </a:solidFill>
                <a:effectLst/>
                <a:latin typeface="Arial Unicode MS" panose="020B0604020202020204" pitchFamily="34" charset="-122"/>
                <a:ea typeface="JetBrains Mono"/>
              </a:rPr>
              <a:t>except</a:t>
            </a:r>
            <a:r>
              <a:rPr kumimoji="0" lang="zh-CN" altLang="zh-CN" sz="2800" b="0" i="0" u="none" strike="noStrike" cap="none" normalizeH="0" baseline="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a:ln>
                  <a:noFill/>
                </a:ln>
                <a:solidFill>
                  <a:srgbClr val="008000"/>
                </a:solidFill>
                <a:effectLst/>
                <a:latin typeface="Arial Unicode MS" panose="020B0604020202020204" pitchFamily="34" charset="-122"/>
                <a:ea typeface="JetBrains Mono"/>
              </a:rPr>
              <a:t>"Denominator can not be zero"</a:t>
            </a:r>
            <a:r>
              <a:rPr kumimoji="0" lang="zh-CN" altLang="zh-CN" sz="2800" b="0" i="0" u="none" strike="noStrike" cap="none" normalizeH="0" baseline="0">
                <a:ln>
                  <a:noFill/>
                </a:ln>
                <a:solidFill>
                  <a:srgbClr val="000000"/>
                </a:solidFill>
                <a:effectLst/>
                <a:latin typeface="Arial Unicode MS" panose="020B0604020202020204" pitchFamily="34" charset="-122"/>
                <a:ea typeface="JetBrains Mono"/>
              </a:rPr>
              <a:t>)</a:t>
            </a:r>
            <a:endParaRPr kumimoji="0" lang="zh-CN" altLang="zh-CN" sz="2800" b="0" i="0" u="none" strike="noStrike" cap="none" normalizeH="0" baseline="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2"/>
          <a:stretch>
            <a:fillRect/>
          </a:stretch>
        </p:blipFill>
        <p:spPr>
          <a:xfrm>
            <a:off x="822325" y="4906010"/>
            <a:ext cx="5011606" cy="610551"/>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657e93ae-bcdf-4bb0-92f1-097044599750"/>
  <p:tag name="COMMONDATA" val="eyJoZGlkIjoiZDJhMGY2NTliNjM3ZDM2Y2ExZTAwZGE4Y2I5MzU0YzkifQ=="/>
</p:tagLst>
</file>

<file path=ppt/tags/tag10.xml><?xml version="1.0" encoding="utf-8"?>
<p:tagLst xmlns:a="http://schemas.openxmlformats.org/drawingml/2006/main" xmlns:r="http://schemas.openxmlformats.org/officeDocument/2006/relationships" xmlns:p="http://schemas.openxmlformats.org/presentationml/2006/main">
  <p:tag name="TIMING" val="|0.7|0.6|0.7|0.5|0.7"/>
</p:tagLst>
</file>

<file path=ppt/tags/tag11.xml><?xml version="1.0" encoding="utf-8"?>
<p:tagLst xmlns:a="http://schemas.openxmlformats.org/drawingml/2006/main" xmlns:r="http://schemas.openxmlformats.org/officeDocument/2006/relationships" xmlns:p="http://schemas.openxmlformats.org/presentationml/2006/main">
  <p:tag name="TIMING" val="|0.7|0.6|0.7|0.5|0.7"/>
</p:tagLst>
</file>

<file path=ppt/tags/tag12.xml><?xml version="1.0" encoding="utf-8"?>
<p:tagLst xmlns:a="http://schemas.openxmlformats.org/drawingml/2006/main" xmlns:r="http://schemas.openxmlformats.org/officeDocument/2006/relationships" xmlns:p="http://schemas.openxmlformats.org/presentationml/2006/main">
  <p:tag name="TIMING" val="|0.7|0.6|0.7|0.5|0.7"/>
</p:tagLst>
</file>

<file path=ppt/tags/tag13.xml><?xml version="1.0" encoding="utf-8"?>
<p:tagLst xmlns:a="http://schemas.openxmlformats.org/drawingml/2006/main" xmlns:r="http://schemas.openxmlformats.org/officeDocument/2006/relationships" xmlns:p="http://schemas.openxmlformats.org/presentationml/2006/main">
  <p:tag name="TIMING" val="|0.7|0.6|0.7|0.5|0.7"/>
</p:tagLst>
</file>

<file path=ppt/tags/tag14.xml><?xml version="1.0" encoding="utf-8"?>
<p:tagLst xmlns:a="http://schemas.openxmlformats.org/drawingml/2006/main" xmlns:r="http://schemas.openxmlformats.org/officeDocument/2006/relationships" xmlns:p="http://schemas.openxmlformats.org/presentationml/2006/main">
  <p:tag name="TIMING" val="|0.7|0.6|0.7|0.5|0.7"/>
</p:tagLst>
</file>

<file path=ppt/tags/tag15.xml><?xml version="1.0" encoding="utf-8"?>
<p:tagLst xmlns:a="http://schemas.openxmlformats.org/drawingml/2006/main" xmlns:r="http://schemas.openxmlformats.org/officeDocument/2006/relationships" xmlns:p="http://schemas.openxmlformats.org/presentationml/2006/main">
  <p:tag name="TIMING" val="|0.7|0.6|0.7|0.5|0.7"/>
</p:tagLst>
</file>

<file path=ppt/tags/tag16.xml><?xml version="1.0" encoding="utf-8"?>
<p:tagLst xmlns:a="http://schemas.openxmlformats.org/drawingml/2006/main" xmlns:r="http://schemas.openxmlformats.org/officeDocument/2006/relationships" xmlns:p="http://schemas.openxmlformats.org/presentationml/2006/main">
  <p:tag name="TIMING" val="|0.7|0.6|0.7|0.5|0.7"/>
</p:tagLst>
</file>

<file path=ppt/tags/tag17.xml><?xml version="1.0" encoding="utf-8"?>
<p:tagLst xmlns:a="http://schemas.openxmlformats.org/drawingml/2006/main" xmlns:r="http://schemas.openxmlformats.org/officeDocument/2006/relationships" xmlns:p="http://schemas.openxmlformats.org/presentationml/2006/main">
  <p:tag name="TIMING" val="|0.7|0.6|0.7|0.5|0.7"/>
</p:tagLst>
</file>

<file path=ppt/tags/tag18.xml><?xml version="1.0" encoding="utf-8"?>
<p:tagLst xmlns:a="http://schemas.openxmlformats.org/drawingml/2006/main" xmlns:r="http://schemas.openxmlformats.org/officeDocument/2006/relationships" xmlns:p="http://schemas.openxmlformats.org/presentationml/2006/main">
  <p:tag name="TIMING" val="|0.7|0.6|0.7|0.5|0.7"/>
</p:tagLst>
</file>

<file path=ppt/tags/tag19.xml><?xml version="1.0" encoding="utf-8"?>
<p:tagLst xmlns:a="http://schemas.openxmlformats.org/drawingml/2006/main" xmlns:r="http://schemas.openxmlformats.org/officeDocument/2006/relationships" xmlns:p="http://schemas.openxmlformats.org/presentationml/2006/main">
  <p:tag name="TIMING" val="|0.7|0.6|0.7|0.5|0.7"/>
</p:tagLst>
</file>

<file path=ppt/tags/tag2.xml><?xml version="1.0" encoding="utf-8"?>
<p:tagLst xmlns:a="http://schemas.openxmlformats.org/drawingml/2006/main" xmlns:r="http://schemas.openxmlformats.org/officeDocument/2006/relationships" xmlns:p="http://schemas.openxmlformats.org/presentationml/2006/main">
  <p:tag name="TIMING" val="|0.7|0.6|0.7|0.5|0.7"/>
</p:tagLst>
</file>

<file path=ppt/tags/tag20.xml><?xml version="1.0" encoding="utf-8"?>
<p:tagLst xmlns:a="http://schemas.openxmlformats.org/drawingml/2006/main" xmlns:r="http://schemas.openxmlformats.org/officeDocument/2006/relationships" xmlns:p="http://schemas.openxmlformats.org/presentationml/2006/main">
  <p:tag name="TIMING" val="|0.7|0.6|0.7|0.5|0.7"/>
</p:tagLst>
</file>

<file path=ppt/tags/tag21.xml><?xml version="1.0" encoding="utf-8"?>
<p:tagLst xmlns:a="http://schemas.openxmlformats.org/drawingml/2006/main" xmlns:r="http://schemas.openxmlformats.org/officeDocument/2006/relationships" xmlns:p="http://schemas.openxmlformats.org/presentationml/2006/main">
  <p:tag name="TIMING" val="|0.7|0.6|0.7|0.5|0.7"/>
</p:tagLst>
</file>

<file path=ppt/tags/tag22.xml><?xml version="1.0" encoding="utf-8"?>
<p:tagLst xmlns:a="http://schemas.openxmlformats.org/drawingml/2006/main" xmlns:r="http://schemas.openxmlformats.org/officeDocument/2006/relationships" xmlns:p="http://schemas.openxmlformats.org/presentationml/2006/main">
  <p:tag name="TIMING" val="|0.7|0.6|0.7|0.5|0.7"/>
</p:tagLst>
</file>

<file path=ppt/tags/tag23.xml><?xml version="1.0" encoding="utf-8"?>
<p:tagLst xmlns:a="http://schemas.openxmlformats.org/drawingml/2006/main" xmlns:r="http://schemas.openxmlformats.org/officeDocument/2006/relationships" xmlns:p="http://schemas.openxmlformats.org/presentationml/2006/main">
  <p:tag name="TIMING" val="|0.7|0.6|0.7|0.5|0.7"/>
</p:tagLst>
</file>

<file path=ppt/tags/tag24.xml><?xml version="1.0" encoding="utf-8"?>
<p:tagLst xmlns:a="http://schemas.openxmlformats.org/drawingml/2006/main" xmlns:r="http://schemas.openxmlformats.org/officeDocument/2006/relationships" xmlns:p="http://schemas.openxmlformats.org/presentationml/2006/main">
  <p:tag name="TIMING" val="|0.7|0.6|0.7|0.5|0.7"/>
</p:tagLst>
</file>

<file path=ppt/tags/tag25.xml><?xml version="1.0" encoding="utf-8"?>
<p:tagLst xmlns:a="http://schemas.openxmlformats.org/drawingml/2006/main" xmlns:r="http://schemas.openxmlformats.org/officeDocument/2006/relationships" xmlns:p="http://schemas.openxmlformats.org/presentationml/2006/main">
  <p:tag name="TIMING" val="|0.7|0.6|0.7|0.5|0.7"/>
</p:tagLst>
</file>

<file path=ppt/tags/tag26.xml><?xml version="1.0" encoding="utf-8"?>
<p:tagLst xmlns:a="http://schemas.openxmlformats.org/drawingml/2006/main" xmlns:r="http://schemas.openxmlformats.org/officeDocument/2006/relationships" xmlns:p="http://schemas.openxmlformats.org/presentationml/2006/main">
  <p:tag name="TIMING" val="|0.7|0.6|0.7|0.5|0.7"/>
</p:tagLst>
</file>

<file path=ppt/tags/tag27.xml><?xml version="1.0" encoding="utf-8"?>
<p:tagLst xmlns:a="http://schemas.openxmlformats.org/drawingml/2006/main" xmlns:r="http://schemas.openxmlformats.org/officeDocument/2006/relationships" xmlns:p="http://schemas.openxmlformats.org/presentationml/2006/main">
  <p:tag name="TIMING" val="|0.7|0.6|0.7|0.5|0.7"/>
</p:tagLst>
</file>

<file path=ppt/tags/tag28.xml><?xml version="1.0" encoding="utf-8"?>
<p:tagLst xmlns:a="http://schemas.openxmlformats.org/drawingml/2006/main" xmlns:r="http://schemas.openxmlformats.org/officeDocument/2006/relationships" xmlns:p="http://schemas.openxmlformats.org/presentationml/2006/main">
  <p:tag name="TIMING" val="|0.7|0.6|0.7|0.5|0.7"/>
</p:tagLst>
</file>

<file path=ppt/tags/tag29.xml><?xml version="1.0" encoding="utf-8"?>
<p:tagLst xmlns:a="http://schemas.openxmlformats.org/drawingml/2006/main" xmlns:r="http://schemas.openxmlformats.org/officeDocument/2006/relationships" xmlns:p="http://schemas.openxmlformats.org/presentationml/2006/main">
  <p:tag name="TIMING" val="|0.7|0.6|0.7|0.5|0.7"/>
</p:tagLst>
</file>

<file path=ppt/tags/tag3.xml><?xml version="1.0" encoding="utf-8"?>
<p:tagLst xmlns:a="http://schemas.openxmlformats.org/drawingml/2006/main" xmlns:r="http://schemas.openxmlformats.org/officeDocument/2006/relationships" xmlns:p="http://schemas.openxmlformats.org/presentationml/2006/main">
  <p:tag name="TIMING" val="|0.7|0.6|0.7|0.5|0.7"/>
</p:tagLst>
</file>

<file path=ppt/tags/tag30.xml><?xml version="1.0" encoding="utf-8"?>
<p:tagLst xmlns:a="http://schemas.openxmlformats.org/drawingml/2006/main" xmlns:r="http://schemas.openxmlformats.org/officeDocument/2006/relationships" xmlns:p="http://schemas.openxmlformats.org/presentationml/2006/main">
  <p:tag name="TIMING" val="|0.7|0.6|0.7|0.5|0.7"/>
</p:tagLst>
</file>

<file path=ppt/tags/tag31.xml><?xml version="1.0" encoding="utf-8"?>
<p:tagLst xmlns:a="http://schemas.openxmlformats.org/drawingml/2006/main" xmlns:r="http://schemas.openxmlformats.org/officeDocument/2006/relationships" xmlns:p="http://schemas.openxmlformats.org/presentationml/2006/main">
  <p:tag name="TIMING" val="|0.7|0.6|0.7|0.5|0.7"/>
</p:tagLst>
</file>

<file path=ppt/tags/tag32.xml><?xml version="1.0" encoding="utf-8"?>
<p:tagLst xmlns:a="http://schemas.openxmlformats.org/drawingml/2006/main" xmlns:r="http://schemas.openxmlformats.org/officeDocument/2006/relationships" xmlns:p="http://schemas.openxmlformats.org/presentationml/2006/main">
  <p:tag name="TIMING" val="|0.7|0.6|0.7|0.5|0.7"/>
</p:tagLst>
</file>

<file path=ppt/tags/tag33.xml><?xml version="1.0" encoding="utf-8"?>
<p:tagLst xmlns:a="http://schemas.openxmlformats.org/drawingml/2006/main" xmlns:r="http://schemas.openxmlformats.org/officeDocument/2006/relationships" xmlns:p="http://schemas.openxmlformats.org/presentationml/2006/main">
  <p:tag name="TIMING" val="|0.7|0.6|0.7|0.5|0.7"/>
</p:tagLst>
</file>

<file path=ppt/tags/tag4.xml><?xml version="1.0" encoding="utf-8"?>
<p:tagLst xmlns:a="http://schemas.openxmlformats.org/drawingml/2006/main" xmlns:r="http://schemas.openxmlformats.org/officeDocument/2006/relationships" xmlns:p="http://schemas.openxmlformats.org/presentationml/2006/main">
  <p:tag name="TIMING" val="|0.7|0.6|0.7|0.5|0.7"/>
</p:tagLst>
</file>

<file path=ppt/tags/tag5.xml><?xml version="1.0" encoding="utf-8"?>
<p:tagLst xmlns:a="http://schemas.openxmlformats.org/drawingml/2006/main" xmlns:r="http://schemas.openxmlformats.org/officeDocument/2006/relationships" xmlns:p="http://schemas.openxmlformats.org/presentationml/2006/main">
  <p:tag name="TIMING" val="|0.7|0.6|0.7|0.5|0.7"/>
</p:tagLst>
</file>

<file path=ppt/tags/tag6.xml><?xml version="1.0" encoding="utf-8"?>
<p:tagLst xmlns:a="http://schemas.openxmlformats.org/drawingml/2006/main" xmlns:r="http://schemas.openxmlformats.org/officeDocument/2006/relationships" xmlns:p="http://schemas.openxmlformats.org/presentationml/2006/main">
  <p:tag name="TIMING" val="|0.7|0.6|0.7|0.5|0.7"/>
</p:tagLst>
</file>

<file path=ppt/tags/tag7.xml><?xml version="1.0" encoding="utf-8"?>
<p:tagLst xmlns:a="http://schemas.openxmlformats.org/drawingml/2006/main" xmlns:r="http://schemas.openxmlformats.org/officeDocument/2006/relationships" xmlns:p="http://schemas.openxmlformats.org/presentationml/2006/main">
  <p:tag name="TIMING" val="|0.7|0.6|0.7|0.5|0.7"/>
</p:tagLst>
</file>

<file path=ppt/tags/tag8.xml><?xml version="1.0" encoding="utf-8"?>
<p:tagLst xmlns:a="http://schemas.openxmlformats.org/drawingml/2006/main" xmlns:r="http://schemas.openxmlformats.org/officeDocument/2006/relationships" xmlns:p="http://schemas.openxmlformats.org/presentationml/2006/main">
  <p:tag name="TIMING" val="|0.7|0.6|0.7|0.5|0.7"/>
</p:tagLst>
</file>

<file path=ppt/tags/tag9.xml><?xml version="1.0" encoding="utf-8"?>
<p:tagLst xmlns:a="http://schemas.openxmlformats.org/drawingml/2006/main" xmlns:r="http://schemas.openxmlformats.org/officeDocument/2006/relationships" xmlns:p="http://schemas.openxmlformats.org/presentationml/2006/main">
  <p:tag name="TIMING" val="|0.7|0.6|0.7|0.5|0.7"/>
</p:tagLst>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7962</Words>
  <Application>Microsoft Office PowerPoint</Application>
  <PresentationFormat>全屏显示(4:3)</PresentationFormat>
  <Paragraphs>609</Paragraphs>
  <Slides>107</Slides>
  <Notes>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23" baseType="lpstr">
      <vt:lpstr>Arial Unicode MS</vt:lpstr>
      <vt:lpstr>Helvetica Neue</vt:lpstr>
      <vt:lpstr>黑体</vt:lpstr>
      <vt:lpstr>华文行楷</vt:lpstr>
      <vt:lpstr>楷体_GB2312</vt:lpstr>
      <vt:lpstr>隶书</vt:lpstr>
      <vt:lpstr>宋体</vt:lpstr>
      <vt:lpstr>Arial</vt:lpstr>
      <vt:lpstr>Calibri</vt:lpstr>
      <vt:lpstr>Cambria Math</vt:lpstr>
      <vt:lpstr>Tahoma</vt:lpstr>
      <vt:lpstr>Times New Roman</vt:lpstr>
      <vt:lpstr>Verdana</vt:lpstr>
      <vt:lpstr>Wingdings</vt:lpstr>
      <vt:lpstr>1_Profile</vt:lpstr>
      <vt:lpstr>Microsoft Visio 2003-2010 绘图</vt:lpstr>
      <vt:lpstr>Python程序设计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补充：pass语句</vt:lpstr>
      <vt:lpstr>函数定义例: 计算x的y次方</vt:lpstr>
      <vt:lpstr>PowerPoint 演示文稿</vt:lpstr>
      <vt:lpstr>PowerPoint 演示文稿</vt:lpstr>
      <vt:lpstr>PowerPoint 演示文稿</vt:lpstr>
      <vt:lpstr>函数调用执行过程</vt:lpstr>
      <vt:lpstr>PowerPoint 演示文稿</vt:lpstr>
      <vt:lpstr>PowerPoint 演示文稿</vt:lpstr>
      <vt:lpstr>练习1</vt:lpstr>
      <vt:lpstr>练习1</vt:lpstr>
      <vt:lpstr>练习1</vt:lpstr>
      <vt:lpstr>练习1</vt:lpstr>
      <vt:lpstr>练习1</vt:lpstr>
      <vt:lpstr>函数的嵌套调用</vt:lpstr>
      <vt:lpstr>函数的嵌套定义</vt:lpstr>
      <vt:lpstr>函数的嵌套定义</vt:lpstr>
      <vt:lpstr>PowerPoint 演示文稿</vt:lpstr>
      <vt:lpstr>PowerPoint 演示文稿</vt:lpstr>
      <vt:lpstr>PowerPoint 演示文稿</vt:lpstr>
      <vt:lpstr>PowerPoint 演示文稿</vt:lpstr>
      <vt:lpstr>PowerPoint 演示文稿</vt:lpstr>
      <vt:lpstr>函数形参值改变对实参的影响</vt:lpstr>
      <vt:lpstr>函数参数</vt:lpstr>
      <vt:lpstr>参数类型</vt:lpstr>
      <vt:lpstr>位置参数</vt:lpstr>
      <vt:lpstr>PowerPoint 演示文稿</vt:lpstr>
      <vt:lpstr>关键字参数</vt:lpstr>
      <vt:lpstr>PowerPoint 演示文稿</vt:lpstr>
      <vt:lpstr>默认值参数</vt:lpstr>
      <vt:lpstr> 不定长数目参数，即可变参数</vt:lpstr>
      <vt:lpstr> 不定长数目参数，即可变参数</vt:lpstr>
      <vt:lpstr>例：print函数参数。</vt:lpstr>
      <vt:lpstr>PowerPoint 演示文稿</vt:lpstr>
      <vt:lpstr>PowerPoint 演示文稿</vt:lpstr>
      <vt:lpstr>命名空间</vt:lpstr>
      <vt:lpstr>命名空间和作用域</vt:lpstr>
      <vt:lpstr> 局部变量与全局变量</vt:lpstr>
      <vt:lpstr>PowerPoint 演示文稿</vt:lpstr>
      <vt:lpstr>PowerPoint 演示文稿</vt:lpstr>
      <vt:lpstr>练习2</vt:lpstr>
      <vt:lpstr>PowerPoint 演示文稿</vt:lpstr>
      <vt:lpstr>练习3</vt:lpstr>
      <vt:lpstr>lambda表达式，匿名函数</vt:lpstr>
      <vt:lpstr>lambda表达式例</vt:lpstr>
      <vt:lpstr> lambda表达式与函数结合</vt:lpstr>
      <vt:lpstr>PowerPoint 演示文稿</vt:lpstr>
      <vt:lpstr> 递归</vt:lpstr>
      <vt:lpstr> 递归</vt:lpstr>
      <vt:lpstr> 递归</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内置函数补充</vt:lpstr>
      <vt:lpstr>zip函数</vt:lpstr>
      <vt:lpstr>zip函数例</vt:lpstr>
      <vt:lpstr>zip函数应用:字典键值互换</vt:lpstr>
      <vt:lpstr>eval和exec函数</vt:lpstr>
      <vt:lpstr>exec函数</vt:lpstr>
      <vt:lpstr>exec函数例</vt:lpstr>
      <vt:lpstr>exec函数例，执行文件中的语句</vt:lpstr>
      <vt:lpstr>all和any函数</vt:lpstr>
      <vt:lpstr>all和any函数例</vt:lpstr>
      <vt:lpstr>补充：collections模块Counter</vt:lpstr>
      <vt:lpstr>练习7</vt:lpstr>
      <vt:lpstr>补充：collections模块Counter</vt:lpstr>
      <vt:lpstr>补充:</vt:lpstr>
      <vt:lpstr>补充：</vt:lpstr>
      <vt:lpstr>补充：</vt:lpstr>
      <vt:lpstr>补充：</vt:lpstr>
      <vt:lpstr>补充：</vt:lpstr>
      <vt:lpstr>补充：异常处理</vt:lpstr>
      <vt:lpstr>异常处理</vt:lpstr>
      <vt:lpstr>异常处理</vt:lpstr>
      <vt:lpstr>异常处理</vt:lpstr>
      <vt:lpstr>异常处理</vt:lpstr>
      <vt:lpstr>异常处理</vt:lpstr>
      <vt:lpstr>异常处理</vt:lpstr>
      <vt:lpstr>异常处理</vt:lpstr>
      <vt:lpstr>PowerPoint 演示文稿</vt:lpstr>
      <vt:lpstr>例: except Exception as name应用举例。</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Chen Hu</cp:lastModifiedBy>
  <cp:revision>1455</cp:revision>
  <cp:lastPrinted>2019-12-25T01:12:00Z</cp:lastPrinted>
  <dcterms:created xsi:type="dcterms:W3CDTF">2002-01-07T04:58:00Z</dcterms:created>
  <dcterms:modified xsi:type="dcterms:W3CDTF">2024-05-02T04:01:12Z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05DA3F4D82714A73A4D5EADDDD52A80F</vt:lpwstr>
  </property>
  <property fmtid="{D5CDD505-2E9C-101B-9397-08002B2CF9AE}" pid="3" name="KSOProductBuildVer">
    <vt:lpwstr>2052-11.1.0.12970</vt:lpwstr>
  </property>
</Properties>
</file>