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8" r:id="rId2"/>
    <p:sldId id="2936" r:id="rId3"/>
    <p:sldId id="2652" r:id="rId4"/>
    <p:sldId id="2653" r:id="rId5"/>
    <p:sldId id="3234" r:id="rId6"/>
    <p:sldId id="2654" r:id="rId7"/>
    <p:sldId id="3235" r:id="rId8"/>
    <p:sldId id="2655" r:id="rId9"/>
    <p:sldId id="2656" r:id="rId10"/>
    <p:sldId id="3122" r:id="rId11"/>
    <p:sldId id="2648" r:id="rId12"/>
    <p:sldId id="2649" r:id="rId13"/>
    <p:sldId id="2658" r:id="rId14"/>
    <p:sldId id="597" r:id="rId15"/>
    <p:sldId id="2650" r:id="rId16"/>
    <p:sldId id="2657" r:id="rId17"/>
    <p:sldId id="3237" r:id="rId18"/>
    <p:sldId id="3238" r:id="rId19"/>
    <p:sldId id="3236" r:id="rId20"/>
  </p:sldIdLst>
  <p:sldSz cx="9144000" cy="6858000" type="screen4x3"/>
  <p:notesSz cx="7053263" cy="93091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580" y="3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t>2024/5/17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t>2024/5/17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panose="02010600030101010101" pitchFamily="2" charset="-122"/>
              </a:rPr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2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426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6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71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98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857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列表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递归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anose="02010600030101010101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C55EFE-1C2C-2B47-88B4-3C9D33D2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16" y="2218512"/>
            <a:ext cx="844333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思路：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递归，若当前元素类型为数值类型，累加；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若为列表、元组、集合，递归求该元素的和。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5293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求嵌套列表中所有数字元素和。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60F8F2-74EA-5582-ED09-1C2E0D6DB58F}"/>
              </a:ext>
            </a:extLst>
          </p:cNvPr>
          <p:cNvSpPr txBox="1"/>
          <p:nvPr/>
        </p:nvSpPr>
        <p:spPr>
          <a:xfrm>
            <a:off x="6516216" y="55172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方法一</a:t>
            </a:r>
          </a:p>
        </p:txBody>
      </p:sp>
    </p:spTree>
    <p:extLst>
      <p:ext uri="{BB962C8B-B14F-4D97-AF65-F5344CB8AC3E}">
        <p14:creationId xmlns:p14="http://schemas.microsoft.com/office/powerpoint/2010/main" val="22497579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内置函数：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type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810538"/>
            <a:ext cx="772519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返回值：对象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类型。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int, float, list,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tuple, set,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dict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7EE8D3-4857-E482-0855-5426E4B5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48" y="1170598"/>
            <a:ext cx="3404988" cy="6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object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)</a:t>
            </a:r>
            <a:r>
              <a: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Arial Unicode MS" panose="020B0604020202020204" pitchFamily="34" charset="-128"/>
                <a:ea typeface="Menlo"/>
                <a:cs typeface="+mn-cs"/>
              </a:rPr>
              <a:t>)</a:t>
            </a:r>
            <a:r>
              <a:rPr kumimoji="0" lang="zh-CN" altLang="zh-CN" sz="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7FD7FFC-1796-BFE6-9167-B45F9533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2" y="2969971"/>
            <a:ext cx="9161482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print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 ==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print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([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]) ==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list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print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({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:[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90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85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],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:[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99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87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]}) ==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dict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print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({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:[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90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85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],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:[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100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99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87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]}) ==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set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  <a:b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</a:b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print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type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({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2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}) ==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set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CFB59A2-5CD8-E65A-A025-0B968C20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67" y="4869161"/>
            <a:ext cx="829033" cy="193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70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Python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内置函数：</a:t>
            </a:r>
            <a:r>
              <a:rPr lang="en-US" altLang="zh-CN" sz="4400" b="1" kern="1200" dirty="0" err="1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isinstance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209" y="3338989"/>
            <a:ext cx="748822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返回值：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类型与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classinfo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类型相同返回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  True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，否则返回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False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7EE8D3-4857-E482-0855-5426E4B5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801600"/>
            <a:ext cx="8340725" cy="14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参数：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object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，实例对象。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classinfo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，可以是直接或间接类名、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panose="020B0604020202020204" pitchFamily="34" charset="-128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宋体" panose="02010600030101010101" pitchFamily="2" charset="-122"/>
                <a:cs typeface="+mn-cs"/>
              </a:rPr>
              <a:t>基本数据类型或者它们组成的元组。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67DF1F5-2E8A-0566-B43D-286AEA603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23328"/>
            <a:ext cx="6032421" cy="62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952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isinstance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(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88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object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,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classinfo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66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975534A-4D8C-608A-8EBE-FCA5E5179F6E}"/>
              </a:ext>
            </a:extLst>
          </p:cNvPr>
          <p:cNvSpPr txBox="1"/>
          <p:nvPr/>
        </p:nvSpPr>
        <p:spPr>
          <a:xfrm>
            <a:off x="962899" y="4895582"/>
            <a:ext cx="3897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推荐使用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isinstance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92490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C55EFE-1C2C-2B47-88B4-3C9D33D28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15" y="1889541"/>
            <a:ext cx="8186857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def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flatten(items):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sum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0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for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x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items: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isinstance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list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tuple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set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))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and not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isinstance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str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    sum += flatten(x)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elif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type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(x)!=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str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     sum += x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return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sum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items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eval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())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#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列表输入方法</a:t>
            </a:r>
            <a:b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print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(flatten(items))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5293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求嵌套列表中所有数字元素和。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60F8F2-74EA-5582-ED09-1C2E0D6DB58F}"/>
              </a:ext>
            </a:extLst>
          </p:cNvPr>
          <p:cNvSpPr txBox="1"/>
          <p:nvPr/>
        </p:nvSpPr>
        <p:spPr>
          <a:xfrm>
            <a:off x="6516216" y="55172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方法一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FCB530-D360-03FE-A04D-E002B924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2071377"/>
            <a:ext cx="42767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04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5B2A718-1C9A-AB31-35E6-AF96E7611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48" y="2068779"/>
            <a:ext cx="8186857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def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flatten(items):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lst=[]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for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x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items: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isinstance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list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tuple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set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))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and not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isinstance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str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    lst.extend(flatten(x))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elif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type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(x)!=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str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     lst.append(x)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return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lst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items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eval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())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#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列表输入方法</a:t>
            </a:r>
            <a:b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print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sum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(flatten(items)))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5293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求嵌套列表中所有数字元素和。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4A07A3E-630E-4264-A871-836C38683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2071377"/>
            <a:ext cx="4276725" cy="8572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9C6680C-68FF-71A2-1C51-F7AE224BB0BE}"/>
              </a:ext>
            </a:extLst>
          </p:cNvPr>
          <p:cNvSpPr txBox="1"/>
          <p:nvPr/>
        </p:nvSpPr>
        <p:spPr>
          <a:xfrm>
            <a:off x="6516216" y="551723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方法二</a:t>
            </a:r>
          </a:p>
        </p:txBody>
      </p:sp>
    </p:spTree>
    <p:extLst>
      <p:ext uri="{BB962C8B-B14F-4D97-AF65-F5344CB8AC3E}">
        <p14:creationId xmlns:p14="http://schemas.microsoft.com/office/powerpoint/2010/main" val="2927583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52934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求嵌套列表中各数字层次。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85C8C-3FE4-D210-B4E0-B3F656ACE6BD}"/>
              </a:ext>
            </a:extLst>
          </p:cNvPr>
          <p:cNvSpPr txBox="1"/>
          <p:nvPr/>
        </p:nvSpPr>
        <p:spPr>
          <a:xfrm>
            <a:off x="683568" y="2420888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思路：递归函数中加层次参数。</a:t>
            </a:r>
          </a:p>
        </p:txBody>
      </p:sp>
    </p:spTree>
    <p:extLst>
      <p:ext uri="{BB962C8B-B14F-4D97-AF65-F5344CB8AC3E}">
        <p14:creationId xmlns:p14="http://schemas.microsoft.com/office/powerpoint/2010/main" val="5304131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6A3B9EA-8E77-B0F4-01D9-26882CCB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68760"/>
            <a:ext cx="7892107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def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fun(lst,level):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for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x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lst: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#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x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是列表、元组、集合，继续递归，层加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1</a:t>
            </a:r>
            <a:b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isinstance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list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tuple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set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)):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    fun(x,level+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   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else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:  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#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x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是基本数据类型，得到结论</a:t>
            </a:r>
            <a:b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print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(x,level)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#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条件语句，当变量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__name__ = __main__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为真</a:t>
            </a:r>
            <a:b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</a:b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if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__name__ ==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"__main__"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: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lst =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eval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input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())</a:t>
            </a:r>
            <a:b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</a:b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    fun(lst,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1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34" charset="-128"/>
                <a:ea typeface="JetBrains Mono"/>
                <a:cs typeface="+mn-cs"/>
              </a:rPr>
              <a:t>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95853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i="0" dirty="0">
                <a:solidFill>
                  <a:srgbClr val="000000"/>
                </a:solidFill>
              </a:rPr>
              <a:t>输入</a:t>
            </a:r>
            <a:r>
              <a:rPr lang="en-US" altLang="zh-CN" sz="2800" i="0" dirty="0">
                <a:solidFill>
                  <a:srgbClr val="000000"/>
                </a:solidFill>
              </a:rPr>
              <a:t>n</a:t>
            </a:r>
            <a:r>
              <a:rPr lang="zh-CN" altLang="en-US" sz="2800" i="0" dirty="0">
                <a:solidFill>
                  <a:srgbClr val="000000"/>
                </a:solidFill>
              </a:rPr>
              <a:t>，输入</a:t>
            </a:r>
            <a:r>
              <a:rPr lang="en-US" altLang="zh-CN" sz="2800" i="0" dirty="0">
                <a:solidFill>
                  <a:srgbClr val="000000"/>
                </a:solidFill>
              </a:rPr>
              <a:t>n</a:t>
            </a:r>
            <a:r>
              <a:rPr lang="zh-CN" altLang="en-US" sz="2800" i="0" dirty="0">
                <a:solidFill>
                  <a:srgbClr val="000000"/>
                </a:solidFill>
              </a:rPr>
              <a:t>个元素，求其所有子集。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285C8C-3FE4-D210-B4E0-B3F656ACE6BD}"/>
              </a:ext>
            </a:extLst>
          </p:cNvPr>
          <p:cNvSpPr txBox="1"/>
          <p:nvPr/>
        </p:nvSpPr>
        <p:spPr>
          <a:xfrm>
            <a:off x="540424" y="2276872"/>
            <a:ext cx="8035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思路：同全排列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，递归放第</a:t>
            </a:r>
            <a:r>
              <a:rPr lang="en-US" altLang="zh-CN" sz="2800" b="0" i="0" dirty="0" err="1">
                <a:solidFill>
                  <a:srgbClr val="FF0000"/>
                </a:solidFill>
                <a:latin typeface="黑体"/>
                <a:ea typeface="黑体"/>
              </a:rPr>
              <a:t>i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个位置元素。</a:t>
            </a:r>
            <a:endParaRPr lang="en-US" altLang="zh-CN" sz="2800" b="0" i="0" dirty="0">
              <a:solidFill>
                <a:srgbClr val="FF0000"/>
              </a:solidFill>
              <a:latin typeface="黑体"/>
              <a:ea typeface="黑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0" i="0" dirty="0">
                <a:solidFill>
                  <a:srgbClr val="FF0000"/>
                </a:solidFill>
                <a:latin typeface="黑体"/>
                <a:ea typeface="黑体"/>
              </a:rPr>
              <a:t>      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初始空集。</a:t>
            </a:r>
            <a:endParaRPr lang="en-US" altLang="zh-CN" sz="2800" b="0" i="0" dirty="0">
              <a:solidFill>
                <a:srgbClr val="FF0000"/>
              </a:solidFill>
              <a:latin typeface="黑体"/>
              <a:ea typeface="黑体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1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个位置放第</a:t>
            </a:r>
            <a:r>
              <a:rPr lang="en-US" altLang="zh-CN" sz="2800" b="0" i="0" dirty="0">
                <a:solidFill>
                  <a:srgbClr val="FF0000"/>
                </a:solidFill>
                <a:latin typeface="黑体"/>
                <a:ea typeface="黑体"/>
              </a:rPr>
              <a:t>k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个元素，</a:t>
            </a:r>
            <a:r>
              <a:rPr lang="en-US" altLang="zh-CN" sz="2800" b="0" i="0" dirty="0">
                <a:solidFill>
                  <a:srgbClr val="FF0000"/>
                </a:solidFill>
                <a:latin typeface="黑体"/>
                <a:ea typeface="黑体"/>
              </a:rPr>
              <a:t>k=1…n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      递归，第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i+1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位置放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黑体"/>
                <a:ea typeface="黑体"/>
              </a:rPr>
              <a:t>m</a:t>
            </a:r>
            <a:r>
              <a:rPr lang="zh-CN" altLang="en-US" sz="2800" b="0" i="0" dirty="0">
                <a:solidFill>
                  <a:srgbClr val="FF0000"/>
                </a:solidFill>
                <a:latin typeface="黑体"/>
                <a:ea typeface="黑体"/>
              </a:rPr>
              <a:t>个元素，</a:t>
            </a:r>
            <a:r>
              <a:rPr lang="en-US" altLang="zh-CN" sz="2800" b="0" i="0" dirty="0">
                <a:solidFill>
                  <a:srgbClr val="FF0000"/>
                </a:solidFill>
                <a:latin typeface="黑体"/>
                <a:ea typeface="黑体"/>
              </a:rPr>
              <a:t>m=k+1…n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/>
              <a:ea typeface="黑体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9956BA-AAD8-2026-AD1D-340640C2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70811"/>
            <a:ext cx="15240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703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i="0" dirty="0">
                <a:solidFill>
                  <a:srgbClr val="000000"/>
                </a:solidFill>
              </a:rPr>
              <a:t>输入</a:t>
            </a:r>
            <a:r>
              <a:rPr lang="en-US" altLang="zh-CN" sz="2800" i="0" dirty="0">
                <a:solidFill>
                  <a:srgbClr val="000000"/>
                </a:solidFill>
              </a:rPr>
              <a:t>n</a:t>
            </a:r>
            <a:r>
              <a:rPr lang="zh-CN" altLang="en-US" sz="2800" i="0" dirty="0">
                <a:solidFill>
                  <a:srgbClr val="000000"/>
                </a:solidFill>
              </a:rPr>
              <a:t>，输入</a:t>
            </a:r>
            <a:r>
              <a:rPr lang="en-US" altLang="zh-CN" sz="2800" i="0" dirty="0">
                <a:solidFill>
                  <a:srgbClr val="000000"/>
                </a:solidFill>
              </a:rPr>
              <a:t>n</a:t>
            </a:r>
            <a:r>
              <a:rPr lang="zh-CN" altLang="en-US" sz="2800" i="0" dirty="0">
                <a:solidFill>
                  <a:srgbClr val="000000"/>
                </a:solidFill>
              </a:rPr>
              <a:t>个元素，求其所有子集。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9956BA-AAD8-2026-AD1D-340640C27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70811"/>
            <a:ext cx="1524000" cy="25812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8A6D4F-3ECB-7A0A-1D52-2CFCD2B722DC}"/>
              </a:ext>
            </a:extLst>
          </p:cNvPr>
          <p:cNvSpPr txBox="1"/>
          <p:nvPr/>
        </p:nvSpPr>
        <p:spPr>
          <a:xfrm>
            <a:off x="533400" y="2247273"/>
            <a:ext cx="8001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i="0" dirty="0">
                <a:solidFill>
                  <a:srgbClr val="FF0000"/>
                </a:solidFill>
              </a:rPr>
              <a:t>定义函数</a:t>
            </a:r>
            <a:r>
              <a:rPr lang="en-US" altLang="zh-CN" sz="2800" i="0" dirty="0">
                <a:solidFill>
                  <a:srgbClr val="FF0000"/>
                </a:solidFill>
              </a:rPr>
              <a:t>:  </a:t>
            </a:r>
            <a:r>
              <a:rPr lang="en-US" altLang="zh-CN" sz="2800" i="0" dirty="0" err="1">
                <a:solidFill>
                  <a:srgbClr val="000000"/>
                </a:solidFill>
              </a:rPr>
              <a:t>dfs</a:t>
            </a:r>
            <a:r>
              <a:rPr lang="en-US" altLang="zh-CN" sz="2800" i="0" dirty="0">
                <a:solidFill>
                  <a:srgbClr val="000000"/>
                </a:solidFill>
              </a:rPr>
              <a:t>(chars, n, </a:t>
            </a:r>
            <a:r>
              <a:rPr lang="en-US" altLang="zh-CN" sz="2800" i="0" dirty="0" err="1">
                <a:solidFill>
                  <a:srgbClr val="000000"/>
                </a:solidFill>
              </a:rPr>
              <a:t>i</a:t>
            </a:r>
            <a:r>
              <a:rPr lang="en-US" altLang="zh-CN" sz="2800" i="0" dirty="0">
                <a:solidFill>
                  <a:srgbClr val="000000"/>
                </a:solidFill>
              </a:rPr>
              <a:t>,</a:t>
            </a:r>
            <a:r>
              <a:rPr lang="zh-CN" altLang="en-US" sz="2800" i="0" dirty="0">
                <a:solidFill>
                  <a:srgbClr val="000000"/>
                </a:solidFill>
              </a:rPr>
              <a:t> </a:t>
            </a:r>
            <a:r>
              <a:rPr lang="en-US" altLang="zh-CN" sz="2800" i="0" dirty="0">
                <a:solidFill>
                  <a:srgbClr val="000000"/>
                </a:solidFill>
              </a:rPr>
              <a:t>k,</a:t>
            </a:r>
            <a:r>
              <a:rPr lang="zh-CN" altLang="en-US" sz="2800" i="0" dirty="0">
                <a:solidFill>
                  <a:srgbClr val="000000"/>
                </a:solidFill>
              </a:rPr>
              <a:t> </a:t>
            </a:r>
            <a:r>
              <a:rPr lang="en-US" altLang="zh-CN" sz="2800" i="0" dirty="0">
                <a:solidFill>
                  <a:srgbClr val="000000"/>
                </a:solidFill>
              </a:rPr>
              <a:t>res)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i="0" dirty="0">
                <a:solidFill>
                  <a:srgbClr val="FF0000"/>
                </a:solidFill>
              </a:rPr>
              <a:t>参数：</a:t>
            </a:r>
            <a:r>
              <a:rPr lang="en-US" altLang="zh-CN" sz="2800" i="0" dirty="0">
                <a:solidFill>
                  <a:srgbClr val="000000"/>
                </a:solidFill>
              </a:rPr>
              <a:t>n:  </a:t>
            </a:r>
            <a:r>
              <a:rPr lang="zh-CN" altLang="en-US" sz="2800" i="0" dirty="0">
                <a:solidFill>
                  <a:srgbClr val="000000"/>
                </a:solidFill>
              </a:rPr>
              <a:t>元素个数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0" dirty="0">
                <a:solidFill>
                  <a:srgbClr val="000000"/>
                </a:solidFill>
              </a:rPr>
              <a:t>            chars</a:t>
            </a:r>
            <a:r>
              <a:rPr lang="zh-CN" altLang="en-US" sz="2800" i="0" dirty="0">
                <a:solidFill>
                  <a:srgbClr val="000000"/>
                </a:solidFill>
              </a:rPr>
              <a:t>，</a:t>
            </a:r>
            <a:r>
              <a:rPr lang="en-US" altLang="zh-CN" sz="2800" i="0" dirty="0">
                <a:solidFill>
                  <a:srgbClr val="000000"/>
                </a:solidFill>
              </a:rPr>
              <a:t>n</a:t>
            </a:r>
            <a:r>
              <a:rPr lang="zh-CN" altLang="en-US" sz="2800" i="0" dirty="0">
                <a:solidFill>
                  <a:srgbClr val="000000"/>
                </a:solidFill>
              </a:rPr>
              <a:t>个元素列表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0" dirty="0">
                <a:solidFill>
                  <a:srgbClr val="000000"/>
                </a:solidFill>
              </a:rPr>
              <a:t>            res: </a:t>
            </a:r>
            <a:r>
              <a:rPr lang="zh-CN" altLang="en-US" sz="2800" i="0" dirty="0">
                <a:solidFill>
                  <a:srgbClr val="000000"/>
                </a:solidFill>
              </a:rPr>
              <a:t>子集，每次变动均为一个子集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0" dirty="0">
                <a:solidFill>
                  <a:srgbClr val="000000"/>
                </a:solidFill>
              </a:rPr>
              <a:t>            </a:t>
            </a:r>
            <a:r>
              <a:rPr lang="en-US" altLang="zh-CN" sz="2800" i="0" dirty="0" err="1">
                <a:solidFill>
                  <a:srgbClr val="000000"/>
                </a:solidFill>
              </a:rPr>
              <a:t>i</a:t>
            </a:r>
            <a:r>
              <a:rPr lang="zh-CN" altLang="en-US" sz="2800" i="0" dirty="0">
                <a:solidFill>
                  <a:srgbClr val="000000"/>
                </a:solidFill>
              </a:rPr>
              <a:t>：设置</a:t>
            </a:r>
            <a:r>
              <a:rPr lang="en-US" altLang="zh-CN" sz="2800" i="0" dirty="0">
                <a:solidFill>
                  <a:srgbClr val="000000"/>
                </a:solidFill>
              </a:rPr>
              <a:t>res</a:t>
            </a:r>
            <a:r>
              <a:rPr lang="zh-CN" altLang="en-US" sz="2800" i="0" dirty="0">
                <a:solidFill>
                  <a:srgbClr val="000000"/>
                </a:solidFill>
              </a:rPr>
              <a:t>的第</a:t>
            </a:r>
            <a:r>
              <a:rPr lang="en-US" altLang="zh-CN" sz="2800" i="0" dirty="0" err="1">
                <a:solidFill>
                  <a:srgbClr val="000000"/>
                </a:solidFill>
              </a:rPr>
              <a:t>i</a:t>
            </a:r>
            <a:r>
              <a:rPr lang="zh-CN" altLang="en-US" sz="2800" i="0" dirty="0">
                <a:solidFill>
                  <a:srgbClr val="000000"/>
                </a:solidFill>
              </a:rPr>
              <a:t>个元素</a:t>
            </a:r>
            <a:endParaRPr lang="en-US" altLang="zh-CN" sz="2800" i="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0" dirty="0">
                <a:solidFill>
                  <a:srgbClr val="000000"/>
                </a:solidFill>
              </a:rPr>
              <a:t>            k:  res[</a:t>
            </a:r>
            <a:r>
              <a:rPr lang="en-US" altLang="zh-CN" sz="2800" i="0" dirty="0" err="1">
                <a:solidFill>
                  <a:srgbClr val="000000"/>
                </a:solidFill>
              </a:rPr>
              <a:t>i</a:t>
            </a:r>
            <a:r>
              <a:rPr lang="en-US" altLang="zh-CN" sz="2800" i="0" dirty="0">
                <a:solidFill>
                  <a:srgbClr val="000000"/>
                </a:solidFill>
              </a:rPr>
              <a:t>]</a:t>
            </a:r>
            <a:r>
              <a:rPr lang="zh-CN" altLang="en-US" sz="2800" i="0" dirty="0">
                <a:solidFill>
                  <a:srgbClr val="000000"/>
                </a:solidFill>
              </a:rPr>
              <a:t>的元素值从</a:t>
            </a:r>
            <a:r>
              <a:rPr lang="en-US" altLang="zh-CN" sz="2800" i="0" dirty="0">
                <a:solidFill>
                  <a:srgbClr val="000000"/>
                </a:solidFill>
              </a:rPr>
              <a:t>chars[k]</a:t>
            </a:r>
            <a:r>
              <a:rPr lang="zh-CN" altLang="en-US" sz="2800" i="0" dirty="0">
                <a:solidFill>
                  <a:srgbClr val="000000"/>
                </a:solidFill>
              </a:rPr>
              <a:t>到</a:t>
            </a:r>
            <a:r>
              <a:rPr lang="en-US" altLang="zh-CN" sz="2800" i="0" dirty="0">
                <a:solidFill>
                  <a:srgbClr val="000000"/>
                </a:solidFill>
              </a:rPr>
              <a:t>chars[n-1]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0" dirty="0">
                <a:solidFill>
                  <a:srgbClr val="000000"/>
                </a:solidFill>
              </a:rPr>
              <a:t>            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11135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DCE81F-A34A-4F23-89A3-BB8AD725059B}" type="slidenum">
              <a:rPr kumimoji="0" lang="en-US" altLang="zh-CN" sz="1000" b="1" i="1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shade val="50000"/>
                  </a:srgbClr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0000">
                  <a:shade val="50000"/>
                </a:srgbClr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380505-7100-75C0-B9C2-C0BF8B442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52027"/>
            <a:ext cx="7119257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res,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集合结果列表，设置第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个元素，值从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chars[k]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到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chars[n]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2"/>
                <a:ea typeface="JetBrains Mono"/>
              </a:rPr>
              <a:t>dfs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(chars,n,i,k,res):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not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res):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空集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“{}”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非空集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“{”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,*res,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“}”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(k,n):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第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个元素取值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chars[k]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到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chars[n]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res.append(chars[m])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添加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chars[m]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dfs(chars,n,i+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,m+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,res)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递归设置第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i+1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个元素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en-US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.pop()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删除第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个元素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chars[m]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测试数据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: 3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a b c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chars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dfs(chars,n,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,res)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</a:t>
            </a:r>
            <a:r>
              <a:rPr lang="en-US" altLang="zh-CN" sz="20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# res[0]</a:t>
            </a:r>
            <a:r>
              <a:rPr lang="zh-CN" altLang="en-US" sz="20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=</a:t>
            </a:r>
            <a:r>
              <a:rPr lang="zh-CN" altLang="en-US" sz="20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000" b="0" dirty="0">
                <a:solidFill>
                  <a:srgbClr val="8C8C8C"/>
                </a:solidFill>
                <a:latin typeface="Arial Unicode MS" panose="020B0604020202020204" pitchFamily="34" charset="-122"/>
              </a:rPr>
              <a:t>chars[0]…chars[n-1]</a:t>
            </a:r>
            <a:endParaRPr lang="zh-CN" altLang="zh-CN" sz="2000" b="0" dirty="0">
              <a:solidFill>
                <a:srgbClr val="8C8C8C"/>
              </a:solidFill>
              <a:latin typeface="Arial Unicode MS" panose="020B0604020202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600104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anose="02010509060101010101" pitchFamily="49" charset="-122"/>
                <a:sym typeface="Arial" panose="020B0604020202020204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512380" y="1268760"/>
            <a:ext cx="89691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 掌握递归函数，掌握递归求解全排列、子集等难题。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：全排列递归求解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615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个元素，求全排列。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A3167-A111-38B6-B462-E171CF101C2D}"/>
              </a:ext>
            </a:extLst>
          </p:cNvPr>
          <p:cNvSpPr txBox="1"/>
          <p:nvPr/>
        </p:nvSpPr>
        <p:spPr>
          <a:xfrm>
            <a:off x="640495" y="1976641"/>
            <a:ext cx="78630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例如：</a:t>
            </a:r>
            <a:r>
              <a:rPr lang="zh-CN" altLang="en-US" sz="2800" i="0" dirty="0">
                <a:latin typeface="+mn-ea"/>
                <a:ea typeface="+mn-ea"/>
              </a:rPr>
              <a:t>三个元素，</a:t>
            </a:r>
            <a:r>
              <a:rPr lang="en-US" altLang="zh-CN" sz="2800" i="0" dirty="0">
                <a:latin typeface="+mn-ea"/>
                <a:ea typeface="+mn-ea"/>
              </a:rPr>
              <a:t>a</a:t>
            </a:r>
            <a:r>
              <a:rPr lang="zh-CN" altLang="en-US" sz="2800" i="0" dirty="0">
                <a:latin typeface="+mn-ea"/>
                <a:ea typeface="+mn-ea"/>
              </a:rPr>
              <a:t>、</a:t>
            </a:r>
            <a:r>
              <a:rPr lang="en-US" altLang="zh-CN" sz="2800" i="0" dirty="0">
                <a:latin typeface="+mn-ea"/>
                <a:ea typeface="+mn-ea"/>
              </a:rPr>
              <a:t>b</a:t>
            </a:r>
            <a:r>
              <a:rPr lang="zh-CN" altLang="en-US" sz="2800" i="0" dirty="0">
                <a:latin typeface="+mn-ea"/>
                <a:ea typeface="+mn-ea"/>
              </a:rPr>
              <a:t>、</a:t>
            </a:r>
            <a:r>
              <a:rPr lang="en-US" altLang="zh-CN" sz="2800" i="0" dirty="0">
                <a:latin typeface="+mn-ea"/>
                <a:ea typeface="+mn-ea"/>
              </a:rPr>
              <a:t>c</a:t>
            </a:r>
          </a:p>
          <a:p>
            <a:r>
              <a:rPr lang="zh-CN" altLang="en-US" sz="2800" i="0" dirty="0">
                <a:latin typeface="+mn-ea"/>
                <a:ea typeface="+mn-ea"/>
              </a:rPr>
              <a:t>全排列：</a:t>
            </a:r>
            <a:r>
              <a:rPr lang="en-US" altLang="zh-CN" sz="2800" i="0" dirty="0">
                <a:latin typeface="+mn-ea"/>
                <a:ea typeface="+mn-ea"/>
              </a:rPr>
              <a:t>a             b        c</a:t>
            </a:r>
          </a:p>
          <a:p>
            <a:r>
              <a:rPr lang="en-US" altLang="zh-CN" sz="2800" i="0" dirty="0">
                <a:latin typeface="+mn-ea"/>
                <a:ea typeface="+mn-ea"/>
              </a:rPr>
              <a:t>        a             c        b</a:t>
            </a:r>
          </a:p>
          <a:p>
            <a:r>
              <a:rPr lang="en-US" altLang="zh-CN" sz="2800" i="0" dirty="0">
                <a:latin typeface="+mn-ea"/>
                <a:ea typeface="+mn-ea"/>
              </a:rPr>
              <a:t>        b             a        c</a:t>
            </a:r>
          </a:p>
          <a:p>
            <a:r>
              <a:rPr lang="en-US" altLang="zh-CN" sz="2800" i="0" dirty="0">
                <a:latin typeface="+mn-ea"/>
                <a:ea typeface="+mn-ea"/>
              </a:rPr>
              <a:t>        b             c        a</a:t>
            </a:r>
          </a:p>
          <a:p>
            <a:r>
              <a:rPr lang="en-US" altLang="zh-CN" sz="2800" i="0" dirty="0">
                <a:latin typeface="+mn-ea"/>
                <a:ea typeface="+mn-ea"/>
              </a:rPr>
              <a:t>        c             a        b</a:t>
            </a:r>
          </a:p>
          <a:p>
            <a:r>
              <a:rPr lang="en-US" altLang="zh-CN" sz="2800" i="0" dirty="0">
                <a:latin typeface="+mn-ea"/>
                <a:ea typeface="+mn-ea"/>
              </a:rPr>
              <a:t>        c             b        a              </a:t>
            </a:r>
            <a:r>
              <a:rPr lang="en-US" altLang="zh-CN" sz="2800" i="0" dirty="0"/>
              <a:t>               </a:t>
            </a:r>
            <a:endParaRPr lang="zh-CN" altLang="en-US" sz="2800" i="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1EB8F0-CC27-0DC8-6C09-93262B922F28}"/>
              </a:ext>
            </a:extLst>
          </p:cNvPr>
          <p:cNvSpPr txBox="1"/>
          <p:nvPr/>
        </p:nvSpPr>
        <p:spPr>
          <a:xfrm>
            <a:off x="1925264" y="5066020"/>
            <a:ext cx="603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第</a:t>
            </a:r>
            <a:r>
              <a:rPr lang="en-US" altLang="zh-CN" sz="2800" i="0" dirty="0"/>
              <a:t>0</a:t>
            </a:r>
            <a:r>
              <a:rPr lang="zh-CN" altLang="en-US" sz="2800" i="0" dirty="0"/>
              <a:t>个位置  第</a:t>
            </a:r>
            <a:r>
              <a:rPr lang="en-US" altLang="zh-CN" sz="2800" i="0" dirty="0"/>
              <a:t>1</a:t>
            </a:r>
            <a:r>
              <a:rPr lang="zh-CN" altLang="en-US" sz="2800" i="0" dirty="0"/>
              <a:t>个位置  第</a:t>
            </a:r>
            <a:r>
              <a:rPr lang="en-US" altLang="zh-CN" sz="2800" i="0" dirty="0"/>
              <a:t>2</a:t>
            </a:r>
            <a:r>
              <a:rPr lang="zh-CN" altLang="en-US" sz="2800" i="0" dirty="0"/>
              <a:t>个位置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EFCA83E-461C-1682-04F7-606BE2243856}"/>
              </a:ext>
            </a:extLst>
          </p:cNvPr>
          <p:cNvSpPr txBox="1"/>
          <p:nvPr/>
        </p:nvSpPr>
        <p:spPr>
          <a:xfrm>
            <a:off x="797159" y="5660784"/>
            <a:ext cx="8118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思路：</a:t>
            </a:r>
            <a:r>
              <a:rPr lang="zh-CN" altLang="en-US" sz="2800" i="0" dirty="0"/>
              <a:t>全排列第</a:t>
            </a:r>
            <a:r>
              <a:rPr lang="en-US" altLang="zh-CN" sz="2800" i="0" dirty="0" err="1"/>
              <a:t>i</a:t>
            </a:r>
            <a:r>
              <a:rPr lang="zh-CN" altLang="en-US" sz="2800" i="0" dirty="0"/>
              <a:t>个位置循环放未使用过的元素</a:t>
            </a:r>
            <a:r>
              <a:rPr lang="en-US" altLang="zh-CN" sz="2800" i="0" dirty="0"/>
              <a:t>(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=0,..,n-1)</a:t>
            </a:r>
            <a:r>
              <a:rPr lang="zh-CN" altLang="en-US" sz="2800" i="0" dirty="0"/>
              <a:t>，若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==n, </a:t>
            </a:r>
            <a:r>
              <a:rPr lang="zh-CN" altLang="en-US" sz="2800" i="0" dirty="0"/>
              <a:t>得到一种排列，输出。</a:t>
            </a:r>
          </a:p>
        </p:txBody>
      </p:sp>
    </p:spTree>
    <p:extLst>
      <p:ext uri="{BB962C8B-B14F-4D97-AF65-F5344CB8AC3E}">
        <p14:creationId xmlns:p14="http://schemas.microsoft.com/office/powerpoint/2010/main" val="1958833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615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个元素，求全排列。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A3167-A111-38B6-B462-E171CF101C2D}"/>
              </a:ext>
            </a:extLst>
          </p:cNvPr>
          <p:cNvSpPr txBox="1"/>
          <p:nvPr/>
        </p:nvSpPr>
        <p:spPr>
          <a:xfrm>
            <a:off x="640495" y="1976641"/>
            <a:ext cx="827490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递归实现：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）元素是否用过，</a:t>
            </a:r>
            <a:r>
              <a:rPr lang="en-US" altLang="zh-CN" sz="2800" b="0" i="0" dirty="0">
                <a:latin typeface="+mn-ea"/>
                <a:ea typeface="+mn-ea"/>
              </a:rPr>
              <a:t>visited</a:t>
            </a:r>
            <a:r>
              <a:rPr lang="zh-CN" altLang="en-US" sz="2800" b="0" i="0" dirty="0">
                <a:latin typeface="+mn-ea"/>
                <a:ea typeface="+mn-ea"/>
              </a:rPr>
              <a:t>列表或字典，初始所有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元素未使用过，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 err="1">
                <a:latin typeface="+mn-ea"/>
                <a:ea typeface="+mn-ea"/>
              </a:rPr>
              <a:t>nums</a:t>
            </a:r>
            <a:r>
              <a:rPr lang="zh-CN" altLang="en-US" sz="2800" b="0" i="0" dirty="0">
                <a:latin typeface="+mn-ea"/>
                <a:ea typeface="+mn-ea"/>
              </a:rPr>
              <a:t>存储初始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个元素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latin typeface="+mn-ea"/>
                <a:ea typeface="+mn-ea"/>
              </a:rPr>
              <a:t>res</a:t>
            </a:r>
            <a:r>
              <a:rPr lang="zh-CN" altLang="en-US" sz="2800" b="0" i="0" dirty="0">
                <a:latin typeface="+mn-ea"/>
                <a:ea typeface="+mn-ea"/>
              </a:rPr>
              <a:t>存储排列结果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def permutation(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nums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, res, visited)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en-US" sz="2800" b="0" i="0" dirty="0">
                <a:latin typeface="+mn-ea"/>
                <a:ea typeface="+mn-ea"/>
              </a:rPr>
              <a:t>功能：放</a:t>
            </a:r>
            <a:r>
              <a:rPr lang="en-US" altLang="zh-CN" sz="2800" b="0" i="0" dirty="0">
                <a:latin typeface="+mn-ea"/>
                <a:ea typeface="+mn-ea"/>
              </a:rPr>
              <a:t>res</a:t>
            </a:r>
            <a:r>
              <a:rPr lang="zh-CN" altLang="en-US" sz="2800" b="0" i="0" dirty="0">
                <a:latin typeface="+mn-ea"/>
                <a:ea typeface="+mn-ea"/>
              </a:rPr>
              <a:t>的第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个元素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</a:t>
            </a:r>
            <a:endParaRPr lang="zh-CN" altLang="en-US" sz="2800" b="0" i="0" dirty="0"/>
          </a:p>
        </p:txBody>
      </p:sp>
    </p:spTree>
    <p:extLst>
      <p:ext uri="{BB962C8B-B14F-4D97-AF65-F5344CB8AC3E}">
        <p14:creationId xmlns:p14="http://schemas.microsoft.com/office/powerpoint/2010/main" val="39306543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615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个元素，求全排列。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A3167-A111-38B6-B462-E171CF101C2D}"/>
              </a:ext>
            </a:extLst>
          </p:cNvPr>
          <p:cNvSpPr txBox="1"/>
          <p:nvPr/>
        </p:nvSpPr>
        <p:spPr>
          <a:xfrm>
            <a:off x="640495" y="1976641"/>
            <a:ext cx="827490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递归公式：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循环</a:t>
            </a:r>
            <a:r>
              <a:rPr lang="en-US" altLang="zh-CN" sz="2800" b="0" i="0" dirty="0">
                <a:latin typeface="+mn-ea"/>
                <a:ea typeface="+mn-ea"/>
              </a:rPr>
              <a:t>k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，若第</a:t>
            </a:r>
            <a:r>
              <a:rPr lang="en-US" altLang="zh-CN" sz="2800" b="0" i="0" dirty="0">
                <a:latin typeface="+mn-ea"/>
                <a:ea typeface="+mn-ea"/>
              </a:rPr>
              <a:t>k</a:t>
            </a:r>
            <a:r>
              <a:rPr lang="zh-CN" altLang="en-US" sz="2800" b="0" i="0" dirty="0">
                <a:latin typeface="+mn-ea"/>
                <a:ea typeface="+mn-ea"/>
              </a:rPr>
              <a:t>个元素可以放第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继续放第</a:t>
            </a:r>
            <a:r>
              <a:rPr lang="en-US" altLang="zh-CN" sz="2800" b="0" i="0" dirty="0">
                <a:latin typeface="+mn-ea"/>
                <a:ea typeface="+mn-ea"/>
              </a:rPr>
              <a:t>i+1</a:t>
            </a:r>
            <a:r>
              <a:rPr lang="zh-CN" altLang="en-US" sz="2800" b="0" i="0" dirty="0">
                <a:latin typeface="+mn-ea"/>
                <a:ea typeface="+mn-ea"/>
              </a:rPr>
              <a:t>个位置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终止条件：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==n,</a:t>
            </a:r>
            <a:r>
              <a:rPr lang="zh-CN" altLang="en-US" sz="2800" b="0" i="0" dirty="0">
                <a:latin typeface="+mn-ea"/>
                <a:ea typeface="+mn-ea"/>
              </a:rPr>
              <a:t>得到一个排列，输出</a:t>
            </a:r>
            <a:r>
              <a:rPr lang="en-US" altLang="zh-CN" sz="2800" b="0" i="0" dirty="0">
                <a:latin typeface="+mn-ea"/>
                <a:ea typeface="+mn-ea"/>
              </a:rPr>
              <a:t>res</a:t>
            </a:r>
            <a:r>
              <a:rPr lang="zh-CN" altLang="en-US" sz="2800" b="0" i="0" dirty="0">
                <a:latin typeface="+mn-ea"/>
                <a:ea typeface="+mn-ea"/>
              </a:rPr>
              <a:t>中的结果。</a:t>
            </a:r>
            <a:endParaRPr lang="zh-CN" altLang="en-US" sz="2800" b="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106633-E332-F20E-0BB8-25E62297910B}"/>
              </a:ext>
            </a:extLst>
          </p:cNvPr>
          <p:cNvSpPr txBox="1"/>
          <p:nvPr/>
        </p:nvSpPr>
        <p:spPr>
          <a:xfrm>
            <a:off x="602674" y="4540420"/>
            <a:ext cx="8274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主函数从第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个位置开始放。</a:t>
            </a:r>
            <a:endParaRPr lang="zh-CN" altLang="en-US" sz="2800" b="0" i="0" dirty="0"/>
          </a:p>
        </p:txBody>
      </p:sp>
    </p:spTree>
    <p:extLst>
      <p:ext uri="{BB962C8B-B14F-4D97-AF65-F5344CB8AC3E}">
        <p14:creationId xmlns:p14="http://schemas.microsoft.com/office/powerpoint/2010/main" val="8020748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1A8681-60EC-FC2B-BA1C-8B74B49A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244659"/>
            <a:ext cx="11492249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递归，求全排列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def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 panose="020B0604020202020204" pitchFamily="34" charset="-122"/>
                <a:ea typeface="JetBrains Mono"/>
              </a:rPr>
              <a:t>permutation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(nums,i,res,visited):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终止条件，第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0,1,...,n-1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个位置均放元素，得到一个排列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(nums):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.join(res))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输出结果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return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    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k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(nums)):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循环找第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个位置可放元素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visited[k] 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若第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k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个元素没用过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res[i] = nums[k]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放第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个位置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visited[k]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修改状态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permutation(nums,i+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,res,visited)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继续放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i+1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个位置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visited[k]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nums[k]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递归完，改回状态，后续位置可以放它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454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1A8681-60EC-FC2B-BA1C-8B74B49A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72" y="1258888"/>
            <a:ext cx="1053525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__name__ ==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"__main__"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条件语句，当变量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 __name__ = __main__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为真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visited 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 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(lst))]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res = 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(lst))]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permutation(lst,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,res,visited)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51C584-1F20-1F75-8AB2-75DA1B80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669" y="3043992"/>
            <a:ext cx="1713731" cy="31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92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 ：方法二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615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个元素，求全排列。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FA3167-A111-38B6-B462-E171CF101C2D}"/>
              </a:ext>
            </a:extLst>
          </p:cNvPr>
          <p:cNvSpPr txBox="1"/>
          <p:nvPr/>
        </p:nvSpPr>
        <p:spPr>
          <a:xfrm>
            <a:off x="539552" y="1945902"/>
            <a:ext cx="8274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使用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python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包</a:t>
            </a:r>
            <a:r>
              <a:rPr lang="en-US" altLang="zh-CN" sz="2800" b="0" i="0" dirty="0" err="1">
                <a:solidFill>
                  <a:srgbClr val="FF0000"/>
                </a:solidFill>
                <a:effectLst/>
                <a:latin typeface="-apple-system"/>
              </a:rPr>
              <a:t>itertools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中的</a:t>
            </a:r>
            <a:r>
              <a:rPr lang="en-US" altLang="zh-CN" sz="2800" b="0" i="0" dirty="0">
                <a:solidFill>
                  <a:srgbClr val="FF0000"/>
                </a:solidFill>
                <a:effectLst/>
                <a:latin typeface="-apple-system"/>
              </a:rPr>
              <a:t>permutations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-apple-system"/>
              </a:rPr>
              <a:t>函数。</a:t>
            </a:r>
            <a:endParaRPr lang="zh-CN" altLang="en-US" sz="2800" b="0" i="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64F457-71DB-2066-7B93-61A379BC898B}"/>
              </a:ext>
            </a:extLst>
          </p:cNvPr>
          <p:cNvSpPr txBox="1"/>
          <p:nvPr/>
        </p:nvSpPr>
        <p:spPr>
          <a:xfrm>
            <a:off x="573236" y="2706531"/>
            <a:ext cx="8031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+mj-ea"/>
                <a:ea typeface="+mj-ea"/>
              </a:rPr>
              <a:t>itertools.permutations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(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+mj-ea"/>
                <a:ea typeface="+mj-ea"/>
              </a:rPr>
              <a:t>iterable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, r=None)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6C62C1-49CD-CFAC-2774-2D0F17C61366}"/>
              </a:ext>
            </a:extLst>
          </p:cNvPr>
          <p:cNvSpPr txBox="1"/>
          <p:nvPr/>
        </p:nvSpPr>
        <p:spPr>
          <a:xfrm>
            <a:off x="683567" y="3429000"/>
            <a:ext cx="81308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功能：</a:t>
            </a:r>
            <a:r>
              <a:rPr lang="zh-CN" altLang="en-US" sz="2800" b="0" i="0" dirty="0">
                <a:effectLst/>
                <a:latin typeface="+mn-ea"/>
                <a:ea typeface="+mn-ea"/>
              </a:rPr>
              <a:t>按迭代序列位置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字典序连续返回由 </a:t>
            </a:r>
            <a:r>
              <a:rPr lang="en-US" altLang="zh-CN" sz="2800" b="0" i="0" dirty="0" err="1">
                <a:solidFill>
                  <a:srgbClr val="4D4D4D"/>
                </a:solidFill>
                <a:effectLst/>
                <a:latin typeface="+mn-ea"/>
                <a:ea typeface="+mn-ea"/>
              </a:rPr>
              <a:t>iterable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元素生成长度为 </a:t>
            </a:r>
            <a:r>
              <a:rPr lang="en-US" altLang="zh-CN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r </a:t>
            </a:r>
            <a:r>
              <a:rPr lang="zh-CN" altLang="en-US" sz="2800" b="0" i="0" dirty="0">
                <a:solidFill>
                  <a:srgbClr val="4D4D4D"/>
                </a:solidFill>
                <a:effectLst/>
                <a:latin typeface="+mn-ea"/>
                <a:ea typeface="+mn-ea"/>
              </a:rPr>
              <a:t>的排列。</a:t>
            </a:r>
            <a:r>
              <a:rPr lang="en-US" altLang="zh-CN" sz="2800" b="0" i="0" dirty="0">
                <a:solidFill>
                  <a:srgbClr val="4D4D4D"/>
                </a:solidFill>
                <a:latin typeface="+mn-ea"/>
                <a:ea typeface="+mn-ea"/>
              </a:rPr>
              <a:t>r </a:t>
            </a:r>
            <a:r>
              <a:rPr lang="zh-CN" altLang="en-US" sz="2800" b="0" i="0" dirty="0">
                <a:solidFill>
                  <a:srgbClr val="4D4D4D"/>
                </a:solidFill>
                <a:latin typeface="+mn-ea"/>
                <a:ea typeface="+mn-ea"/>
              </a:rPr>
              <a:t>未指定或为 </a:t>
            </a:r>
            <a:r>
              <a:rPr lang="en-US" altLang="zh-CN" sz="2800" b="0" i="0" dirty="0">
                <a:solidFill>
                  <a:srgbClr val="4D4D4D"/>
                </a:solidFill>
                <a:latin typeface="+mn-ea"/>
                <a:ea typeface="+mn-ea"/>
              </a:rPr>
              <a:t>None </a:t>
            </a:r>
            <a:r>
              <a:rPr lang="zh-CN" altLang="en-US" sz="2800" b="0" i="0" dirty="0">
                <a:solidFill>
                  <a:srgbClr val="4D4D4D"/>
                </a:solidFill>
                <a:latin typeface="+mn-ea"/>
                <a:ea typeface="+mn-ea"/>
              </a:rPr>
              <a:t>，默认设置为 </a:t>
            </a:r>
            <a:r>
              <a:rPr lang="en-US" altLang="zh-CN" sz="2800" b="0" i="0" dirty="0" err="1">
                <a:solidFill>
                  <a:srgbClr val="4D4D4D"/>
                </a:solidFill>
                <a:latin typeface="+mn-ea"/>
                <a:ea typeface="+mn-ea"/>
              </a:rPr>
              <a:t>iterable</a:t>
            </a:r>
            <a:r>
              <a:rPr lang="en-US" altLang="zh-CN" sz="2800" b="0" i="0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4D4D4D"/>
                </a:solidFill>
                <a:latin typeface="+mn-ea"/>
                <a:ea typeface="+mn-ea"/>
              </a:rPr>
              <a:t>的长度。</a:t>
            </a:r>
          </a:p>
        </p:txBody>
      </p:sp>
    </p:spTree>
    <p:extLst>
      <p:ext uri="{BB962C8B-B14F-4D97-AF65-F5344CB8AC3E}">
        <p14:creationId xmlns:p14="http://schemas.microsoft.com/office/powerpoint/2010/main" val="20973455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：方法二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BB5C0F-FA6B-46F7-AE54-FA6701F84071}"/>
              </a:ext>
            </a:extLst>
          </p:cNvPr>
          <p:cNvSpPr txBox="1"/>
          <p:nvPr/>
        </p:nvSpPr>
        <p:spPr>
          <a:xfrm>
            <a:off x="574674" y="1268760"/>
            <a:ext cx="61575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个元素，求全排列。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08C49EC-0F35-4695-8924-27DB844E1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17" y="815451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719E0D-31B4-E80A-2DF4-FA648C8C3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87" y="4060815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CF0E5D-9EA4-D761-1EE7-7939EBEEB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80" y="2049810"/>
            <a:ext cx="8334120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import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itertools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条件语句，当变量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 __name__ = __main__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为真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__name__ ==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"__main__"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: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0" i="0" dirty="0">
                <a:solidFill>
                  <a:srgbClr val="000000"/>
                </a:solidFill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lst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res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itertools.permutations(lst):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8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.join(res))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6734613-1079-7859-FCA2-D02D2C430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49" y="4060815"/>
            <a:ext cx="10890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4119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57e93ae-bcdf-4bb0-92f1-097044599750"/>
  <p:tag name="COMMONDATA" val="eyJoZGlkIjoiZDJhMGY2NTliNjM3ZDM2Y2ExZTAwZGE4Y2I5MzU0YzkifQ==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1650</Words>
  <Application>Microsoft Office PowerPoint</Application>
  <PresentationFormat>全屏显示(4:3)</PresentationFormat>
  <Paragraphs>124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-apple-system</vt:lpstr>
      <vt:lpstr>Arial Unicode MS</vt:lpstr>
      <vt:lpstr>黑体</vt:lpstr>
      <vt:lpstr>华文行楷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楷体_GB2312</vt:lpstr>
      <vt:lpstr>1_Profile</vt:lpstr>
      <vt:lpstr>Python程序设计</vt:lpstr>
      <vt:lpstr>PowerPoint 演示文稿</vt:lpstr>
      <vt:lpstr>练习1：全排列递归求解</vt:lpstr>
      <vt:lpstr>练习1</vt:lpstr>
      <vt:lpstr>练习1</vt:lpstr>
      <vt:lpstr>练习1</vt:lpstr>
      <vt:lpstr>练习1</vt:lpstr>
      <vt:lpstr>练习1 ：方法二</vt:lpstr>
      <vt:lpstr>练习1：方法二</vt:lpstr>
      <vt:lpstr>练习2</vt:lpstr>
      <vt:lpstr>Python内置函数：type</vt:lpstr>
      <vt:lpstr>Python内置函数：isinstance</vt:lpstr>
      <vt:lpstr>练习2</vt:lpstr>
      <vt:lpstr>练习2</vt:lpstr>
      <vt:lpstr>练习3</vt:lpstr>
      <vt:lpstr>练习3</vt:lpstr>
      <vt:lpstr>练习4</vt:lpstr>
      <vt:lpstr>练习4</vt:lpstr>
      <vt:lpstr>练习4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1471</cp:revision>
  <cp:lastPrinted>2019-12-25T01:12:00Z</cp:lastPrinted>
  <dcterms:created xsi:type="dcterms:W3CDTF">2002-01-07T04:58:00Z</dcterms:created>
  <dcterms:modified xsi:type="dcterms:W3CDTF">2024-05-17T01:04:16Z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05DA3F4D82714A73A4D5EADDDD52A80F</vt:lpwstr>
  </property>
  <property fmtid="{D5CDD505-2E9C-101B-9397-08002B2CF9AE}" pid="3" name="KSOProductBuildVer">
    <vt:lpwstr>2052-11.1.0.12970</vt:lpwstr>
  </property>
</Properties>
</file>