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408" r:id="rId2"/>
    <p:sldId id="2936" r:id="rId3"/>
    <p:sldId id="389" r:id="rId4"/>
    <p:sldId id="258" r:id="rId5"/>
    <p:sldId id="410" r:id="rId6"/>
    <p:sldId id="262" r:id="rId7"/>
    <p:sldId id="392" r:id="rId8"/>
    <p:sldId id="543" r:id="rId9"/>
    <p:sldId id="2937" r:id="rId10"/>
    <p:sldId id="289" r:id="rId11"/>
    <p:sldId id="3051" r:id="rId12"/>
    <p:sldId id="478" r:id="rId13"/>
    <p:sldId id="416" r:id="rId14"/>
    <p:sldId id="3053" r:id="rId15"/>
    <p:sldId id="293" r:id="rId16"/>
    <p:sldId id="418" r:id="rId17"/>
    <p:sldId id="417" r:id="rId18"/>
    <p:sldId id="3052" r:id="rId19"/>
    <p:sldId id="483" r:id="rId20"/>
    <p:sldId id="3120" r:id="rId21"/>
    <p:sldId id="419" r:id="rId22"/>
    <p:sldId id="420" r:id="rId23"/>
    <p:sldId id="3054" r:id="rId24"/>
    <p:sldId id="422" r:id="rId25"/>
    <p:sldId id="303" r:id="rId26"/>
    <p:sldId id="421" r:id="rId27"/>
    <p:sldId id="304" r:id="rId28"/>
    <p:sldId id="319" r:id="rId29"/>
    <p:sldId id="3043" r:id="rId30"/>
    <p:sldId id="575" r:id="rId31"/>
    <p:sldId id="486" r:id="rId32"/>
    <p:sldId id="3044" r:id="rId33"/>
    <p:sldId id="3045" r:id="rId34"/>
    <p:sldId id="3237" r:id="rId35"/>
    <p:sldId id="3046" r:id="rId36"/>
    <p:sldId id="3047" r:id="rId37"/>
    <p:sldId id="3238" r:id="rId38"/>
    <p:sldId id="3048" r:id="rId39"/>
    <p:sldId id="487" r:id="rId40"/>
    <p:sldId id="320" r:id="rId41"/>
    <p:sldId id="423" r:id="rId42"/>
    <p:sldId id="424" r:id="rId43"/>
    <p:sldId id="3118" r:id="rId44"/>
    <p:sldId id="3119" r:id="rId45"/>
    <p:sldId id="571" r:id="rId46"/>
    <p:sldId id="582" r:id="rId47"/>
    <p:sldId id="376" r:id="rId48"/>
    <p:sldId id="371" r:id="rId49"/>
    <p:sldId id="3067" r:id="rId50"/>
    <p:sldId id="3076" r:id="rId51"/>
    <p:sldId id="372" r:id="rId52"/>
    <p:sldId id="373" r:id="rId53"/>
    <p:sldId id="3239" r:id="rId54"/>
    <p:sldId id="374" r:id="rId55"/>
    <p:sldId id="3240" r:id="rId56"/>
    <p:sldId id="3077" r:id="rId57"/>
    <p:sldId id="3068" r:id="rId58"/>
    <p:sldId id="3236" r:id="rId59"/>
    <p:sldId id="2632" r:id="rId60"/>
    <p:sldId id="599" r:id="rId61"/>
    <p:sldId id="379" r:id="rId62"/>
    <p:sldId id="382" r:id="rId63"/>
    <p:sldId id="3112" r:id="rId64"/>
    <p:sldId id="3116" r:id="rId65"/>
    <p:sldId id="3114" r:id="rId66"/>
    <p:sldId id="3117" r:id="rId67"/>
    <p:sldId id="3241" r:id="rId68"/>
  </p:sldIdLst>
  <p:sldSz cx="9144000" cy="6858000" type="screen4x3"/>
  <p:notesSz cx="7053263" cy="9309100"/>
  <p:custDataLst>
    <p:tags r:id="rId7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  <a:srgbClr val="0033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167" autoAdjust="0"/>
  </p:normalViewPr>
  <p:slideViewPr>
    <p:cSldViewPr>
      <p:cViewPr varScale="1">
        <p:scale>
          <a:sx n="56" d="100"/>
          <a:sy n="56" d="100"/>
        </p:scale>
        <p:origin x="1580" y="56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304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FEC271-BE75-4AB4-AE5B-E501EC486C4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D80CB5F-0BF8-4C70-A33A-E20D4791144D}">
      <dgm:prSet phldrT="[文本]" custT="1"/>
      <dgm:spPr/>
      <dgm:t>
        <a:bodyPr/>
        <a:lstStyle/>
        <a:p>
          <a:r>
            <a:rPr lang="en-US" altLang="zh-CN" sz="3600" dirty="0"/>
            <a:t>Python</a:t>
          </a:r>
          <a:endParaRPr lang="zh-CN" altLang="en-US" sz="3600" dirty="0"/>
        </a:p>
      </dgm:t>
    </dgm:pt>
    <dgm:pt modelId="{FA8FCF13-3679-43BD-A60B-E27D7C7BCA83}" type="parTrans" cxnId="{F3388B5F-5503-4D3A-900B-D4DF6CECC014}">
      <dgm:prSet/>
      <dgm:spPr/>
      <dgm:t>
        <a:bodyPr/>
        <a:lstStyle/>
        <a:p>
          <a:endParaRPr lang="zh-CN" altLang="en-US"/>
        </a:p>
      </dgm:t>
    </dgm:pt>
    <dgm:pt modelId="{A249BBDB-D035-400C-BBC3-64155CC3023D}" type="sibTrans" cxnId="{F3388B5F-5503-4D3A-900B-D4DF6CECC014}">
      <dgm:prSet/>
      <dgm:spPr/>
      <dgm:t>
        <a:bodyPr/>
        <a:lstStyle/>
        <a:p>
          <a:endParaRPr lang="zh-CN" altLang="en-US"/>
        </a:p>
      </dgm:t>
    </dgm:pt>
    <dgm:pt modelId="{098C8C9E-7434-4503-BB6E-CF5D32C0C1AB}">
      <dgm:prSet phldrT="[文本]" custT="1"/>
      <dgm:spPr/>
      <dgm:t>
        <a:bodyPr/>
        <a:lstStyle/>
        <a:p>
          <a:r>
            <a:rPr lang="zh-CN" altLang="en-US" sz="2400" dirty="0"/>
            <a:t>集合类型</a:t>
          </a:r>
        </a:p>
      </dgm:t>
    </dgm:pt>
    <dgm:pt modelId="{69E75EC4-9D81-4F4A-BBCE-D54C5CA7F953}" type="parTrans" cxnId="{782B0804-5D21-4FB0-9817-257DD2FAE2FD}">
      <dgm:prSet/>
      <dgm:spPr/>
      <dgm:t>
        <a:bodyPr/>
        <a:lstStyle/>
        <a:p>
          <a:endParaRPr lang="zh-CN" altLang="en-US"/>
        </a:p>
      </dgm:t>
    </dgm:pt>
    <dgm:pt modelId="{58B5A151-D9A1-49C4-8843-1F9EA96B93E8}" type="sibTrans" cxnId="{782B0804-5D21-4FB0-9817-257DD2FAE2FD}">
      <dgm:prSet/>
      <dgm:spPr/>
      <dgm:t>
        <a:bodyPr/>
        <a:lstStyle/>
        <a:p>
          <a:endParaRPr lang="zh-CN" altLang="en-US"/>
        </a:p>
      </dgm:t>
    </dgm:pt>
    <dgm:pt modelId="{7663838D-AC67-4A3F-AAF7-FDCD5E5F5E57}">
      <dgm:prSet phldrT="[文本]" custT="1"/>
      <dgm:spPr/>
      <dgm:t>
        <a:bodyPr/>
        <a:lstStyle/>
        <a:p>
          <a:r>
            <a:rPr lang="zh-CN" altLang="en-US" sz="1600" dirty="0"/>
            <a:t>一个元素的集合，元素之间无序，且不能有重复的元素</a:t>
          </a:r>
        </a:p>
      </dgm:t>
    </dgm:pt>
    <dgm:pt modelId="{590186F9-8321-494D-B56B-47C735B90CBD}" type="parTrans" cxnId="{4245243C-182D-46FF-818F-05349B0CE100}">
      <dgm:prSet/>
      <dgm:spPr/>
      <dgm:t>
        <a:bodyPr/>
        <a:lstStyle/>
        <a:p>
          <a:endParaRPr lang="zh-CN" altLang="en-US"/>
        </a:p>
      </dgm:t>
    </dgm:pt>
    <dgm:pt modelId="{2D2A3991-8CE3-4DED-9097-D60902251A92}" type="sibTrans" cxnId="{4245243C-182D-46FF-818F-05349B0CE100}">
      <dgm:prSet/>
      <dgm:spPr/>
      <dgm:t>
        <a:bodyPr/>
        <a:lstStyle/>
        <a:p>
          <a:endParaRPr lang="zh-CN" altLang="en-US"/>
        </a:p>
      </dgm:t>
    </dgm:pt>
    <dgm:pt modelId="{BF5459CF-09F3-47CD-8971-15AF7B2DBE44}">
      <dgm:prSet phldrT="[文本]" custT="1"/>
      <dgm:spPr/>
      <dgm:t>
        <a:bodyPr/>
        <a:lstStyle/>
        <a:p>
          <a:r>
            <a:rPr lang="zh-CN" altLang="en-US" sz="2400" dirty="0"/>
            <a:t>序列类型</a:t>
          </a:r>
        </a:p>
      </dgm:t>
    </dgm:pt>
    <dgm:pt modelId="{4BDB3BDF-35C8-4C03-8B67-3906CCA22A0A}" type="parTrans" cxnId="{FEFE443E-A3EC-4474-A74E-A4D1029044AF}">
      <dgm:prSet/>
      <dgm:spPr/>
      <dgm:t>
        <a:bodyPr/>
        <a:lstStyle/>
        <a:p>
          <a:endParaRPr lang="zh-CN" altLang="en-US"/>
        </a:p>
      </dgm:t>
    </dgm:pt>
    <dgm:pt modelId="{D6486C1B-184B-45D1-9C1A-A4609A09C6F5}" type="sibTrans" cxnId="{FEFE443E-A3EC-4474-A74E-A4D1029044AF}">
      <dgm:prSet/>
      <dgm:spPr/>
      <dgm:t>
        <a:bodyPr/>
        <a:lstStyle/>
        <a:p>
          <a:endParaRPr lang="zh-CN" altLang="en-US"/>
        </a:p>
      </dgm:t>
    </dgm:pt>
    <dgm:pt modelId="{929755EE-67AD-4BAE-B131-5AA7938A0FD5}">
      <dgm:prSet phldrT="[文本]" custT="1"/>
      <dgm:spPr/>
      <dgm:t>
        <a:bodyPr/>
        <a:lstStyle/>
        <a:p>
          <a:r>
            <a:rPr lang="zh-CN" sz="1600" dirty="0"/>
            <a:t>一个由“键</a:t>
          </a:r>
          <a:r>
            <a:rPr lang="en-US" sz="1600" dirty="0"/>
            <a:t>-</a:t>
          </a:r>
          <a:r>
            <a:rPr lang="zh-CN" sz="1600" dirty="0"/>
            <a:t>值”对应的数据项的组合，每个元素是一个键值对，表示为（</a:t>
          </a:r>
          <a:r>
            <a:rPr lang="en-US" sz="1600" dirty="0" err="1"/>
            <a:t>key,value</a:t>
          </a:r>
          <a:r>
            <a:rPr lang="zh-CN" sz="1600" dirty="0"/>
            <a:t>）</a:t>
          </a:r>
          <a:endParaRPr lang="zh-CN" altLang="en-US" sz="1600" dirty="0"/>
        </a:p>
      </dgm:t>
    </dgm:pt>
    <dgm:pt modelId="{BC3EE646-5978-452C-A48E-738B980FD98D}" type="parTrans" cxnId="{072FF8BB-C337-4635-AC4B-48CC6BB60DE6}">
      <dgm:prSet/>
      <dgm:spPr/>
      <dgm:t>
        <a:bodyPr/>
        <a:lstStyle/>
        <a:p>
          <a:endParaRPr lang="zh-CN" altLang="en-US"/>
        </a:p>
      </dgm:t>
    </dgm:pt>
    <dgm:pt modelId="{00E8280D-36C8-410F-9AFA-40908C500BE9}" type="sibTrans" cxnId="{072FF8BB-C337-4635-AC4B-48CC6BB60DE6}">
      <dgm:prSet/>
      <dgm:spPr/>
      <dgm:t>
        <a:bodyPr/>
        <a:lstStyle/>
        <a:p>
          <a:endParaRPr lang="zh-CN" altLang="en-US"/>
        </a:p>
      </dgm:t>
    </dgm:pt>
    <dgm:pt modelId="{D892F67D-1B2C-46B8-A39B-31C7A4542279}">
      <dgm:prSet phldrT="[文本]" custT="1"/>
      <dgm:spPr/>
      <dgm:t>
        <a:bodyPr/>
        <a:lstStyle/>
        <a:p>
          <a:r>
            <a:rPr lang="zh-CN" altLang="en-US" sz="2400"/>
            <a:t>映射类型</a:t>
          </a:r>
          <a:endParaRPr lang="zh-CN" altLang="en-US" sz="2400" dirty="0"/>
        </a:p>
      </dgm:t>
    </dgm:pt>
    <dgm:pt modelId="{7EE4EF3D-B663-4F06-BB37-4F28F5A04B4C}" type="parTrans" cxnId="{34BAB84A-B546-4E97-9161-14FB7B92C913}">
      <dgm:prSet/>
      <dgm:spPr/>
      <dgm:t>
        <a:bodyPr/>
        <a:lstStyle/>
        <a:p>
          <a:endParaRPr lang="zh-CN" altLang="en-US"/>
        </a:p>
      </dgm:t>
    </dgm:pt>
    <dgm:pt modelId="{317F6910-EA15-44C7-BDB6-39C7E06AB4B0}" type="sibTrans" cxnId="{34BAB84A-B546-4E97-9161-14FB7B92C913}">
      <dgm:prSet/>
      <dgm:spPr/>
      <dgm:t>
        <a:bodyPr/>
        <a:lstStyle/>
        <a:p>
          <a:endParaRPr lang="zh-CN" altLang="en-US"/>
        </a:p>
      </dgm:t>
    </dgm:pt>
    <dgm:pt modelId="{27FAEBDE-997B-4AF4-909A-9A362ACD4E98}">
      <dgm:prSet phldrT="[文本]" custT="1"/>
      <dgm:spPr/>
      <dgm:t>
        <a:bodyPr/>
        <a:lstStyle/>
        <a:p>
          <a:r>
            <a:rPr lang="zh-CN" altLang="en-US" sz="1600" dirty="0"/>
            <a:t>一个元素的向量，元素之间存在先后顺序，通过序号访问，可以有重复的元素存在</a:t>
          </a:r>
        </a:p>
      </dgm:t>
    </dgm:pt>
    <dgm:pt modelId="{D29E6C5B-722F-42F4-8166-5F19EE34DE55}" type="parTrans" cxnId="{0B886808-3AE8-46DD-AC34-F629E91495DA}">
      <dgm:prSet/>
      <dgm:spPr/>
      <dgm:t>
        <a:bodyPr/>
        <a:lstStyle/>
        <a:p>
          <a:endParaRPr lang="zh-CN" altLang="en-US"/>
        </a:p>
      </dgm:t>
    </dgm:pt>
    <dgm:pt modelId="{4FE314CD-EA8E-4348-B94B-D20B737E2BDC}" type="sibTrans" cxnId="{0B886808-3AE8-46DD-AC34-F629E91495DA}">
      <dgm:prSet/>
      <dgm:spPr/>
      <dgm:t>
        <a:bodyPr/>
        <a:lstStyle/>
        <a:p>
          <a:endParaRPr lang="zh-CN" altLang="en-US"/>
        </a:p>
      </dgm:t>
    </dgm:pt>
    <dgm:pt modelId="{73515321-4E67-4EC6-953C-C973B85C8DDD}">
      <dgm:prSet phldrT="[文本]" custT="1"/>
      <dgm:spPr/>
      <dgm:t>
        <a:bodyPr/>
        <a:lstStyle/>
        <a:p>
          <a:pPr algn="ctr"/>
          <a:r>
            <a:rPr lang="zh-CN" altLang="en-US" sz="1600" dirty="0"/>
            <a:t>典型代表：</a:t>
          </a:r>
          <a:endParaRPr lang="en-US" altLang="zh-CN" sz="1600" dirty="0"/>
        </a:p>
        <a:p>
          <a:pPr algn="ctr"/>
          <a:r>
            <a:rPr lang="zh-CN" altLang="en-US" sz="1600" dirty="0"/>
            <a:t>字符串类型</a:t>
          </a:r>
          <a:endParaRPr lang="en-US" altLang="zh-CN" sz="1600" dirty="0"/>
        </a:p>
        <a:p>
          <a:pPr algn="ctr"/>
          <a:r>
            <a:rPr lang="zh-CN" altLang="en-US" sz="1600" dirty="0"/>
            <a:t>列表类型</a:t>
          </a:r>
          <a:endParaRPr lang="en-US" altLang="zh-CN" sz="1600" dirty="0"/>
        </a:p>
        <a:p>
          <a:pPr algn="ctr"/>
          <a:r>
            <a:rPr lang="zh-CN" altLang="en-US" sz="1600" dirty="0"/>
            <a:t>元组</a:t>
          </a:r>
        </a:p>
      </dgm:t>
    </dgm:pt>
    <dgm:pt modelId="{9F809C5C-F626-4D40-A9BA-0D0B07B5A811}" type="parTrans" cxnId="{55D44D22-BEEE-4C8B-B152-BABD7FD59EDB}">
      <dgm:prSet/>
      <dgm:spPr/>
      <dgm:t>
        <a:bodyPr/>
        <a:lstStyle/>
        <a:p>
          <a:endParaRPr lang="zh-CN" altLang="en-US"/>
        </a:p>
      </dgm:t>
    </dgm:pt>
    <dgm:pt modelId="{4F7F1C06-1027-478A-9F8E-31F825FD6C82}" type="sibTrans" cxnId="{55D44D22-BEEE-4C8B-B152-BABD7FD59EDB}">
      <dgm:prSet/>
      <dgm:spPr/>
      <dgm:t>
        <a:bodyPr/>
        <a:lstStyle/>
        <a:p>
          <a:endParaRPr lang="zh-CN" altLang="en-US"/>
        </a:p>
      </dgm:t>
    </dgm:pt>
    <dgm:pt modelId="{29715D94-3336-4EC1-9475-FEA95ABF405B}">
      <dgm:prSet phldrT="[文本]" custT="1"/>
      <dgm:spPr/>
      <dgm:t>
        <a:bodyPr/>
        <a:lstStyle/>
        <a:p>
          <a:r>
            <a:rPr lang="zh-CN" altLang="en-US" sz="1600" dirty="0"/>
            <a:t>典型代表：</a:t>
          </a:r>
          <a:endParaRPr lang="en-US" altLang="zh-CN" sz="1600" dirty="0"/>
        </a:p>
        <a:p>
          <a:r>
            <a:rPr lang="zh-CN" sz="1600" dirty="0"/>
            <a:t>字典类型</a:t>
          </a:r>
          <a:endParaRPr lang="en-US" altLang="zh-CN" sz="1600" dirty="0"/>
        </a:p>
        <a:p>
          <a:endParaRPr lang="zh-CN" altLang="en-US" sz="1600" dirty="0"/>
        </a:p>
      </dgm:t>
    </dgm:pt>
    <dgm:pt modelId="{370CD8B9-B0C0-4DCD-A941-55FFFEBFFD90}" type="parTrans" cxnId="{617B2AC3-7B5E-4DFC-9BA9-2BE4AC9239C1}">
      <dgm:prSet/>
      <dgm:spPr/>
      <dgm:t>
        <a:bodyPr/>
        <a:lstStyle/>
        <a:p>
          <a:endParaRPr lang="zh-CN" altLang="en-US"/>
        </a:p>
      </dgm:t>
    </dgm:pt>
    <dgm:pt modelId="{74412E15-4669-48F7-A02E-246ED9001DC8}" type="sibTrans" cxnId="{617B2AC3-7B5E-4DFC-9BA9-2BE4AC9239C1}">
      <dgm:prSet/>
      <dgm:spPr/>
      <dgm:t>
        <a:bodyPr/>
        <a:lstStyle/>
        <a:p>
          <a:endParaRPr lang="zh-CN" altLang="en-US"/>
        </a:p>
      </dgm:t>
    </dgm:pt>
    <dgm:pt modelId="{23323E37-C7C2-43E6-AFB7-458FD89D5A1F}" type="pres">
      <dgm:prSet presAssocID="{8CFEC271-BE75-4AB4-AE5B-E501EC486C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44D17D1-7C24-41B8-A6AD-43F3281046CB}" type="pres">
      <dgm:prSet presAssocID="{AD80CB5F-0BF8-4C70-A33A-E20D4791144D}" presName="hierRoot1" presStyleCnt="0"/>
      <dgm:spPr/>
    </dgm:pt>
    <dgm:pt modelId="{6D4AE56B-9A44-4098-B8DD-7B7420BF09D1}" type="pres">
      <dgm:prSet presAssocID="{AD80CB5F-0BF8-4C70-A33A-E20D4791144D}" presName="composite" presStyleCnt="0"/>
      <dgm:spPr/>
    </dgm:pt>
    <dgm:pt modelId="{9515B318-5348-4AC4-A1F8-3BD645A6263C}" type="pres">
      <dgm:prSet presAssocID="{AD80CB5F-0BF8-4C70-A33A-E20D4791144D}" presName="background" presStyleLbl="node0" presStyleIdx="0" presStyleCnt="1"/>
      <dgm:spPr/>
    </dgm:pt>
    <dgm:pt modelId="{EE1C7474-A191-470A-BF15-22E23795EA01}" type="pres">
      <dgm:prSet presAssocID="{AD80CB5F-0BF8-4C70-A33A-E20D4791144D}" presName="text" presStyleLbl="fgAcc0" presStyleIdx="0" presStyleCnt="1" custScaleX="195903" custScaleY="132663">
        <dgm:presLayoutVars>
          <dgm:chPref val="3"/>
        </dgm:presLayoutVars>
      </dgm:prSet>
      <dgm:spPr/>
    </dgm:pt>
    <dgm:pt modelId="{FBAA56C1-7748-4503-A324-47FEC04BAF3E}" type="pres">
      <dgm:prSet presAssocID="{AD80CB5F-0BF8-4C70-A33A-E20D4791144D}" presName="hierChild2" presStyleCnt="0"/>
      <dgm:spPr/>
    </dgm:pt>
    <dgm:pt modelId="{FDF956F6-39C7-4E51-A745-32B450FD9C3B}" type="pres">
      <dgm:prSet presAssocID="{69E75EC4-9D81-4F4A-BBCE-D54C5CA7F953}" presName="Name10" presStyleLbl="parChTrans1D2" presStyleIdx="0" presStyleCnt="3"/>
      <dgm:spPr/>
    </dgm:pt>
    <dgm:pt modelId="{5D49FBE7-B33E-4AC1-9E60-190DD9C9EE81}" type="pres">
      <dgm:prSet presAssocID="{098C8C9E-7434-4503-BB6E-CF5D32C0C1AB}" presName="hierRoot2" presStyleCnt="0"/>
      <dgm:spPr/>
    </dgm:pt>
    <dgm:pt modelId="{7D9C2170-3900-40D6-8B5E-F1948BD29381}" type="pres">
      <dgm:prSet presAssocID="{098C8C9E-7434-4503-BB6E-CF5D32C0C1AB}" presName="composite2" presStyleCnt="0"/>
      <dgm:spPr/>
    </dgm:pt>
    <dgm:pt modelId="{3F409AAD-9D5E-4B61-82F0-C5C8AD50758B}" type="pres">
      <dgm:prSet presAssocID="{098C8C9E-7434-4503-BB6E-CF5D32C0C1AB}" presName="background2" presStyleLbl="node2" presStyleIdx="0" presStyleCnt="3"/>
      <dgm:spPr/>
    </dgm:pt>
    <dgm:pt modelId="{4601989A-077D-4DD2-ACBA-95E4A734BE36}" type="pres">
      <dgm:prSet presAssocID="{098C8C9E-7434-4503-BB6E-CF5D32C0C1AB}" presName="text2" presStyleLbl="fgAcc2" presStyleIdx="0" presStyleCnt="3" custScaleX="171757">
        <dgm:presLayoutVars>
          <dgm:chPref val="3"/>
        </dgm:presLayoutVars>
      </dgm:prSet>
      <dgm:spPr/>
    </dgm:pt>
    <dgm:pt modelId="{F2D75F7D-F256-48BF-B031-53AE25FF53A5}" type="pres">
      <dgm:prSet presAssocID="{098C8C9E-7434-4503-BB6E-CF5D32C0C1AB}" presName="hierChild3" presStyleCnt="0"/>
      <dgm:spPr/>
    </dgm:pt>
    <dgm:pt modelId="{D2CA01B4-F4A8-466B-AB0C-939E261B30DB}" type="pres">
      <dgm:prSet presAssocID="{590186F9-8321-494D-B56B-47C735B90CBD}" presName="Name17" presStyleLbl="parChTrans1D3" presStyleIdx="0" presStyleCnt="5"/>
      <dgm:spPr/>
    </dgm:pt>
    <dgm:pt modelId="{CABEB2D0-E557-4950-908E-F85349D6EA67}" type="pres">
      <dgm:prSet presAssocID="{7663838D-AC67-4A3F-AAF7-FDCD5E5F5E57}" presName="hierRoot3" presStyleCnt="0"/>
      <dgm:spPr/>
    </dgm:pt>
    <dgm:pt modelId="{4926BBBB-36ED-4957-9EA8-1BE1D8E7251D}" type="pres">
      <dgm:prSet presAssocID="{7663838D-AC67-4A3F-AAF7-FDCD5E5F5E57}" presName="composite3" presStyleCnt="0"/>
      <dgm:spPr/>
    </dgm:pt>
    <dgm:pt modelId="{EF831A60-8415-41A1-857F-1E4EDD7FA029}" type="pres">
      <dgm:prSet presAssocID="{7663838D-AC67-4A3F-AAF7-FDCD5E5F5E57}" presName="background3" presStyleLbl="node3" presStyleIdx="0" presStyleCnt="5"/>
      <dgm:spPr/>
    </dgm:pt>
    <dgm:pt modelId="{3B0F5380-4C75-4B29-8C5A-90FA86A2DC61}" type="pres">
      <dgm:prSet presAssocID="{7663838D-AC67-4A3F-AAF7-FDCD5E5F5E57}" presName="text3" presStyleLbl="fgAcc3" presStyleIdx="0" presStyleCnt="5" custScaleX="170991" custScaleY="338103">
        <dgm:presLayoutVars>
          <dgm:chPref val="3"/>
        </dgm:presLayoutVars>
      </dgm:prSet>
      <dgm:spPr/>
    </dgm:pt>
    <dgm:pt modelId="{DBC574AB-230E-4A9C-ADD8-5F722FE64AF3}" type="pres">
      <dgm:prSet presAssocID="{7663838D-AC67-4A3F-AAF7-FDCD5E5F5E57}" presName="hierChild4" presStyleCnt="0"/>
      <dgm:spPr/>
    </dgm:pt>
    <dgm:pt modelId="{DFF4DDCF-1160-403C-AA8E-8FF7F53A039C}" type="pres">
      <dgm:prSet presAssocID="{4BDB3BDF-35C8-4C03-8B67-3906CCA22A0A}" presName="Name10" presStyleLbl="parChTrans1D2" presStyleIdx="1" presStyleCnt="3"/>
      <dgm:spPr/>
    </dgm:pt>
    <dgm:pt modelId="{135ABFDF-329E-4BB1-AA2E-FC649F65F913}" type="pres">
      <dgm:prSet presAssocID="{BF5459CF-09F3-47CD-8971-15AF7B2DBE44}" presName="hierRoot2" presStyleCnt="0"/>
      <dgm:spPr/>
    </dgm:pt>
    <dgm:pt modelId="{F8DBAAC2-4026-4D2D-99B8-183133764623}" type="pres">
      <dgm:prSet presAssocID="{BF5459CF-09F3-47CD-8971-15AF7B2DBE44}" presName="composite2" presStyleCnt="0"/>
      <dgm:spPr/>
    </dgm:pt>
    <dgm:pt modelId="{919EEDB8-E102-44EB-8A31-999A044C1ABA}" type="pres">
      <dgm:prSet presAssocID="{BF5459CF-09F3-47CD-8971-15AF7B2DBE44}" presName="background2" presStyleLbl="node2" presStyleIdx="1" presStyleCnt="3"/>
      <dgm:spPr/>
    </dgm:pt>
    <dgm:pt modelId="{6B941C8D-5446-430A-AC09-B27C928725C5}" type="pres">
      <dgm:prSet presAssocID="{BF5459CF-09F3-47CD-8971-15AF7B2DBE44}" presName="text2" presStyleLbl="fgAcc2" presStyleIdx="1" presStyleCnt="3" custScaleX="171757">
        <dgm:presLayoutVars>
          <dgm:chPref val="3"/>
        </dgm:presLayoutVars>
      </dgm:prSet>
      <dgm:spPr/>
    </dgm:pt>
    <dgm:pt modelId="{61D4EB9B-DB19-4672-9DCC-7B7D5372107E}" type="pres">
      <dgm:prSet presAssocID="{BF5459CF-09F3-47CD-8971-15AF7B2DBE44}" presName="hierChild3" presStyleCnt="0"/>
      <dgm:spPr/>
    </dgm:pt>
    <dgm:pt modelId="{48B1499B-7D70-4313-A61D-45BA2E79F0BB}" type="pres">
      <dgm:prSet presAssocID="{D29E6C5B-722F-42F4-8166-5F19EE34DE55}" presName="Name17" presStyleLbl="parChTrans1D3" presStyleIdx="1" presStyleCnt="5"/>
      <dgm:spPr/>
    </dgm:pt>
    <dgm:pt modelId="{ED20765A-6729-485E-B580-FAE402261883}" type="pres">
      <dgm:prSet presAssocID="{27FAEBDE-997B-4AF4-909A-9A362ACD4E98}" presName="hierRoot3" presStyleCnt="0"/>
      <dgm:spPr/>
    </dgm:pt>
    <dgm:pt modelId="{85AE3E29-7CBE-425F-BF05-952CD35D615D}" type="pres">
      <dgm:prSet presAssocID="{27FAEBDE-997B-4AF4-909A-9A362ACD4E98}" presName="composite3" presStyleCnt="0"/>
      <dgm:spPr/>
    </dgm:pt>
    <dgm:pt modelId="{4A06A2A5-1DA3-4BD5-8D7D-676DECC302FB}" type="pres">
      <dgm:prSet presAssocID="{27FAEBDE-997B-4AF4-909A-9A362ACD4E98}" presName="background3" presStyleLbl="node3" presStyleIdx="1" presStyleCnt="5"/>
      <dgm:spPr/>
    </dgm:pt>
    <dgm:pt modelId="{A151DDF4-4D6E-45A8-97BE-DEA6989FD046}" type="pres">
      <dgm:prSet presAssocID="{27FAEBDE-997B-4AF4-909A-9A362ACD4E98}" presName="text3" presStyleLbl="fgAcc3" presStyleIdx="1" presStyleCnt="5" custScaleX="170991" custScaleY="338104">
        <dgm:presLayoutVars>
          <dgm:chPref val="3"/>
        </dgm:presLayoutVars>
      </dgm:prSet>
      <dgm:spPr/>
    </dgm:pt>
    <dgm:pt modelId="{1A42FBCA-947D-4620-852F-7D7753C105F4}" type="pres">
      <dgm:prSet presAssocID="{27FAEBDE-997B-4AF4-909A-9A362ACD4E98}" presName="hierChild4" presStyleCnt="0"/>
      <dgm:spPr/>
    </dgm:pt>
    <dgm:pt modelId="{257342CB-4E70-410D-BB7E-15173D2A21A0}" type="pres">
      <dgm:prSet presAssocID="{9F809C5C-F626-4D40-A9BA-0D0B07B5A811}" presName="Name17" presStyleLbl="parChTrans1D3" presStyleIdx="2" presStyleCnt="5"/>
      <dgm:spPr/>
    </dgm:pt>
    <dgm:pt modelId="{97591BC5-FE18-4B67-BB58-94DE1F41BAFF}" type="pres">
      <dgm:prSet presAssocID="{73515321-4E67-4EC6-953C-C973B85C8DDD}" presName="hierRoot3" presStyleCnt="0"/>
      <dgm:spPr/>
    </dgm:pt>
    <dgm:pt modelId="{142FF377-36B3-4794-8E49-E5AED910A871}" type="pres">
      <dgm:prSet presAssocID="{73515321-4E67-4EC6-953C-C973B85C8DDD}" presName="composite3" presStyleCnt="0"/>
      <dgm:spPr/>
    </dgm:pt>
    <dgm:pt modelId="{B355BCAA-EA09-4114-A138-D781EF4E2706}" type="pres">
      <dgm:prSet presAssocID="{73515321-4E67-4EC6-953C-C973B85C8DDD}" presName="background3" presStyleLbl="node3" presStyleIdx="2" presStyleCnt="5"/>
      <dgm:spPr/>
    </dgm:pt>
    <dgm:pt modelId="{9B7E0EDE-911C-498F-A28A-67DFC3B2E41E}" type="pres">
      <dgm:prSet presAssocID="{73515321-4E67-4EC6-953C-C973B85C8DDD}" presName="text3" presStyleLbl="fgAcc3" presStyleIdx="2" presStyleCnt="5" custScaleX="170991" custScaleY="338104">
        <dgm:presLayoutVars>
          <dgm:chPref val="3"/>
        </dgm:presLayoutVars>
      </dgm:prSet>
      <dgm:spPr/>
    </dgm:pt>
    <dgm:pt modelId="{93F3CC47-FB50-4218-ABC2-456C72227D29}" type="pres">
      <dgm:prSet presAssocID="{73515321-4E67-4EC6-953C-C973B85C8DDD}" presName="hierChild4" presStyleCnt="0"/>
      <dgm:spPr/>
    </dgm:pt>
    <dgm:pt modelId="{9E37EF72-68BF-4E2C-8029-58D9BE63F332}" type="pres">
      <dgm:prSet presAssocID="{7EE4EF3D-B663-4F06-BB37-4F28F5A04B4C}" presName="Name10" presStyleLbl="parChTrans1D2" presStyleIdx="2" presStyleCnt="3"/>
      <dgm:spPr/>
    </dgm:pt>
    <dgm:pt modelId="{C72CE96C-3D98-42ED-BE52-D57B0F8A2AAF}" type="pres">
      <dgm:prSet presAssocID="{D892F67D-1B2C-46B8-A39B-31C7A4542279}" presName="hierRoot2" presStyleCnt="0"/>
      <dgm:spPr/>
    </dgm:pt>
    <dgm:pt modelId="{C81C4425-ED56-437B-8FC1-CD750F7379B5}" type="pres">
      <dgm:prSet presAssocID="{D892F67D-1B2C-46B8-A39B-31C7A4542279}" presName="composite2" presStyleCnt="0"/>
      <dgm:spPr/>
    </dgm:pt>
    <dgm:pt modelId="{DF42EA65-8224-4A84-A144-041624771AC3}" type="pres">
      <dgm:prSet presAssocID="{D892F67D-1B2C-46B8-A39B-31C7A4542279}" presName="background2" presStyleLbl="node2" presStyleIdx="2" presStyleCnt="3"/>
      <dgm:spPr/>
    </dgm:pt>
    <dgm:pt modelId="{443A5E7A-42EE-4E2E-961F-FCD864F6EE13}" type="pres">
      <dgm:prSet presAssocID="{D892F67D-1B2C-46B8-A39B-31C7A4542279}" presName="text2" presStyleLbl="fgAcc2" presStyleIdx="2" presStyleCnt="3" custScaleX="171757">
        <dgm:presLayoutVars>
          <dgm:chPref val="3"/>
        </dgm:presLayoutVars>
      </dgm:prSet>
      <dgm:spPr/>
    </dgm:pt>
    <dgm:pt modelId="{A7B0F8AE-1EEE-4F3A-97F0-381749DDF01C}" type="pres">
      <dgm:prSet presAssocID="{D892F67D-1B2C-46B8-A39B-31C7A4542279}" presName="hierChild3" presStyleCnt="0"/>
      <dgm:spPr/>
    </dgm:pt>
    <dgm:pt modelId="{0A7C4390-8C15-4DCE-8162-9E8E2AC3D790}" type="pres">
      <dgm:prSet presAssocID="{BC3EE646-5978-452C-A48E-738B980FD98D}" presName="Name17" presStyleLbl="parChTrans1D3" presStyleIdx="3" presStyleCnt="5"/>
      <dgm:spPr/>
    </dgm:pt>
    <dgm:pt modelId="{425A1D74-D349-4CB8-B993-7FCBC12D709F}" type="pres">
      <dgm:prSet presAssocID="{929755EE-67AD-4BAE-B131-5AA7938A0FD5}" presName="hierRoot3" presStyleCnt="0"/>
      <dgm:spPr/>
    </dgm:pt>
    <dgm:pt modelId="{A23C045D-A26A-4907-8DB9-490FE067E64C}" type="pres">
      <dgm:prSet presAssocID="{929755EE-67AD-4BAE-B131-5AA7938A0FD5}" presName="composite3" presStyleCnt="0"/>
      <dgm:spPr/>
    </dgm:pt>
    <dgm:pt modelId="{CBD46362-9C0C-45A8-B23F-6E7B2D26B1CD}" type="pres">
      <dgm:prSet presAssocID="{929755EE-67AD-4BAE-B131-5AA7938A0FD5}" presName="background3" presStyleLbl="node3" presStyleIdx="3" presStyleCnt="5"/>
      <dgm:spPr/>
    </dgm:pt>
    <dgm:pt modelId="{88C39964-E608-4466-873A-41DED3C2111A}" type="pres">
      <dgm:prSet presAssocID="{929755EE-67AD-4BAE-B131-5AA7938A0FD5}" presName="text3" presStyleLbl="fgAcc3" presStyleIdx="3" presStyleCnt="5" custScaleX="170991" custScaleY="338104">
        <dgm:presLayoutVars>
          <dgm:chPref val="3"/>
        </dgm:presLayoutVars>
      </dgm:prSet>
      <dgm:spPr/>
    </dgm:pt>
    <dgm:pt modelId="{C0D62317-8BBE-4183-9DDF-ADD6144A51CE}" type="pres">
      <dgm:prSet presAssocID="{929755EE-67AD-4BAE-B131-5AA7938A0FD5}" presName="hierChild4" presStyleCnt="0"/>
      <dgm:spPr/>
    </dgm:pt>
    <dgm:pt modelId="{A109DBAA-D21F-4D3B-87AC-BAA84231057F}" type="pres">
      <dgm:prSet presAssocID="{370CD8B9-B0C0-4DCD-A941-55FFFEBFFD90}" presName="Name17" presStyleLbl="parChTrans1D3" presStyleIdx="4" presStyleCnt="5"/>
      <dgm:spPr/>
    </dgm:pt>
    <dgm:pt modelId="{1671397A-B1D0-4225-A44E-51942DE9DB7C}" type="pres">
      <dgm:prSet presAssocID="{29715D94-3336-4EC1-9475-FEA95ABF405B}" presName="hierRoot3" presStyleCnt="0"/>
      <dgm:spPr/>
    </dgm:pt>
    <dgm:pt modelId="{95B13C16-E195-4F6A-ABFA-247CAF9BA79D}" type="pres">
      <dgm:prSet presAssocID="{29715D94-3336-4EC1-9475-FEA95ABF405B}" presName="composite3" presStyleCnt="0"/>
      <dgm:spPr/>
    </dgm:pt>
    <dgm:pt modelId="{31847C40-DE8C-4BD8-9FF6-52C404DACE42}" type="pres">
      <dgm:prSet presAssocID="{29715D94-3336-4EC1-9475-FEA95ABF405B}" presName="background3" presStyleLbl="node3" presStyleIdx="4" presStyleCnt="5"/>
      <dgm:spPr/>
    </dgm:pt>
    <dgm:pt modelId="{90FE6453-7929-47A4-B89B-39CB5A8FF35C}" type="pres">
      <dgm:prSet presAssocID="{29715D94-3336-4EC1-9475-FEA95ABF405B}" presName="text3" presStyleLbl="fgAcc3" presStyleIdx="4" presStyleCnt="5" custScaleX="170991" custScaleY="338104">
        <dgm:presLayoutVars>
          <dgm:chPref val="3"/>
        </dgm:presLayoutVars>
      </dgm:prSet>
      <dgm:spPr/>
    </dgm:pt>
    <dgm:pt modelId="{97339561-16BE-4456-BD60-D975972E61FA}" type="pres">
      <dgm:prSet presAssocID="{29715D94-3336-4EC1-9475-FEA95ABF405B}" presName="hierChild4" presStyleCnt="0"/>
      <dgm:spPr/>
    </dgm:pt>
  </dgm:ptLst>
  <dgm:cxnLst>
    <dgm:cxn modelId="{782B0804-5D21-4FB0-9817-257DD2FAE2FD}" srcId="{AD80CB5F-0BF8-4C70-A33A-E20D4791144D}" destId="{098C8C9E-7434-4503-BB6E-CF5D32C0C1AB}" srcOrd="0" destOrd="0" parTransId="{69E75EC4-9D81-4F4A-BBCE-D54C5CA7F953}" sibTransId="{58B5A151-D9A1-49C4-8843-1F9EA96B93E8}"/>
    <dgm:cxn modelId="{09B4B704-D7B5-4569-8858-C0C6ED0EE5B5}" type="presOf" srcId="{590186F9-8321-494D-B56B-47C735B90CBD}" destId="{D2CA01B4-F4A8-466B-AB0C-939E261B30DB}" srcOrd="0" destOrd="0" presId="urn:microsoft.com/office/officeart/2005/8/layout/hierarchy1"/>
    <dgm:cxn modelId="{0B886808-3AE8-46DD-AC34-F629E91495DA}" srcId="{BF5459CF-09F3-47CD-8971-15AF7B2DBE44}" destId="{27FAEBDE-997B-4AF4-909A-9A362ACD4E98}" srcOrd="0" destOrd="0" parTransId="{D29E6C5B-722F-42F4-8166-5F19EE34DE55}" sibTransId="{4FE314CD-EA8E-4348-B94B-D20B737E2BDC}"/>
    <dgm:cxn modelId="{D92F4C08-4FC8-40E0-92DF-626CFBD739A2}" type="presOf" srcId="{098C8C9E-7434-4503-BB6E-CF5D32C0C1AB}" destId="{4601989A-077D-4DD2-ACBA-95E4A734BE36}" srcOrd="0" destOrd="0" presId="urn:microsoft.com/office/officeart/2005/8/layout/hierarchy1"/>
    <dgm:cxn modelId="{DC791915-7EAC-4F57-B02F-969F87CB26A7}" type="presOf" srcId="{D892F67D-1B2C-46B8-A39B-31C7A4542279}" destId="{443A5E7A-42EE-4E2E-961F-FCD864F6EE13}" srcOrd="0" destOrd="0" presId="urn:microsoft.com/office/officeart/2005/8/layout/hierarchy1"/>
    <dgm:cxn modelId="{55D44D22-BEEE-4C8B-B152-BABD7FD59EDB}" srcId="{BF5459CF-09F3-47CD-8971-15AF7B2DBE44}" destId="{73515321-4E67-4EC6-953C-C973B85C8DDD}" srcOrd="1" destOrd="0" parTransId="{9F809C5C-F626-4D40-A9BA-0D0B07B5A811}" sibTransId="{4F7F1C06-1027-478A-9F8E-31F825FD6C82}"/>
    <dgm:cxn modelId="{4245243C-182D-46FF-818F-05349B0CE100}" srcId="{098C8C9E-7434-4503-BB6E-CF5D32C0C1AB}" destId="{7663838D-AC67-4A3F-AAF7-FDCD5E5F5E57}" srcOrd="0" destOrd="0" parTransId="{590186F9-8321-494D-B56B-47C735B90CBD}" sibTransId="{2D2A3991-8CE3-4DED-9097-D60902251A92}"/>
    <dgm:cxn modelId="{FEFE443E-A3EC-4474-A74E-A4D1029044AF}" srcId="{AD80CB5F-0BF8-4C70-A33A-E20D4791144D}" destId="{BF5459CF-09F3-47CD-8971-15AF7B2DBE44}" srcOrd="1" destOrd="0" parTransId="{4BDB3BDF-35C8-4C03-8B67-3906CCA22A0A}" sibTransId="{D6486C1B-184B-45D1-9C1A-A4609A09C6F5}"/>
    <dgm:cxn modelId="{65E1DE3E-83B9-43C6-8106-5839ED0C579C}" type="presOf" srcId="{BF5459CF-09F3-47CD-8971-15AF7B2DBE44}" destId="{6B941C8D-5446-430A-AC09-B27C928725C5}" srcOrd="0" destOrd="0" presId="urn:microsoft.com/office/officeart/2005/8/layout/hierarchy1"/>
    <dgm:cxn modelId="{F3388B5F-5503-4D3A-900B-D4DF6CECC014}" srcId="{8CFEC271-BE75-4AB4-AE5B-E501EC486C49}" destId="{AD80CB5F-0BF8-4C70-A33A-E20D4791144D}" srcOrd="0" destOrd="0" parTransId="{FA8FCF13-3679-43BD-A60B-E27D7C7BCA83}" sibTransId="{A249BBDB-D035-400C-BBC3-64155CC3023D}"/>
    <dgm:cxn modelId="{13D49661-13DB-435B-9ADA-00B37C8D8324}" type="presOf" srcId="{7EE4EF3D-B663-4F06-BB37-4F28F5A04B4C}" destId="{9E37EF72-68BF-4E2C-8029-58D9BE63F332}" srcOrd="0" destOrd="0" presId="urn:microsoft.com/office/officeart/2005/8/layout/hierarchy1"/>
    <dgm:cxn modelId="{CF9F0A45-AD0D-4A30-B3A3-7D3A03C126A3}" type="presOf" srcId="{9F809C5C-F626-4D40-A9BA-0D0B07B5A811}" destId="{257342CB-4E70-410D-BB7E-15173D2A21A0}" srcOrd="0" destOrd="0" presId="urn:microsoft.com/office/officeart/2005/8/layout/hierarchy1"/>
    <dgm:cxn modelId="{5C630D67-3426-4F85-87B5-57ED0BBEFF6A}" type="presOf" srcId="{8CFEC271-BE75-4AB4-AE5B-E501EC486C49}" destId="{23323E37-C7C2-43E6-AFB7-458FD89D5A1F}" srcOrd="0" destOrd="0" presId="urn:microsoft.com/office/officeart/2005/8/layout/hierarchy1"/>
    <dgm:cxn modelId="{C776A967-31DC-4F30-8C0D-786C299CAF38}" type="presOf" srcId="{4BDB3BDF-35C8-4C03-8B67-3906CCA22A0A}" destId="{DFF4DDCF-1160-403C-AA8E-8FF7F53A039C}" srcOrd="0" destOrd="0" presId="urn:microsoft.com/office/officeart/2005/8/layout/hierarchy1"/>
    <dgm:cxn modelId="{34BAB84A-B546-4E97-9161-14FB7B92C913}" srcId="{AD80CB5F-0BF8-4C70-A33A-E20D4791144D}" destId="{D892F67D-1B2C-46B8-A39B-31C7A4542279}" srcOrd="2" destOrd="0" parTransId="{7EE4EF3D-B663-4F06-BB37-4F28F5A04B4C}" sibTransId="{317F6910-EA15-44C7-BDB6-39C7E06AB4B0}"/>
    <dgm:cxn modelId="{F16D5F4B-AD04-482D-B796-6CB3D1BF8E06}" type="presOf" srcId="{69E75EC4-9D81-4F4A-BBCE-D54C5CA7F953}" destId="{FDF956F6-39C7-4E51-A745-32B450FD9C3B}" srcOrd="0" destOrd="0" presId="urn:microsoft.com/office/officeart/2005/8/layout/hierarchy1"/>
    <dgm:cxn modelId="{1D972481-F3E6-4A19-8EFD-8998B50BA875}" type="presOf" srcId="{7663838D-AC67-4A3F-AAF7-FDCD5E5F5E57}" destId="{3B0F5380-4C75-4B29-8C5A-90FA86A2DC61}" srcOrd="0" destOrd="0" presId="urn:microsoft.com/office/officeart/2005/8/layout/hierarchy1"/>
    <dgm:cxn modelId="{0A876398-84D9-44B4-8A02-93323840D96E}" type="presOf" srcId="{370CD8B9-B0C0-4DCD-A941-55FFFEBFFD90}" destId="{A109DBAA-D21F-4D3B-87AC-BAA84231057F}" srcOrd="0" destOrd="0" presId="urn:microsoft.com/office/officeart/2005/8/layout/hierarchy1"/>
    <dgm:cxn modelId="{ABBB84B9-BA00-4374-AC0E-1AF1A8FA2D4C}" type="presOf" srcId="{929755EE-67AD-4BAE-B131-5AA7938A0FD5}" destId="{88C39964-E608-4466-873A-41DED3C2111A}" srcOrd="0" destOrd="0" presId="urn:microsoft.com/office/officeart/2005/8/layout/hierarchy1"/>
    <dgm:cxn modelId="{A3CF27BB-FE15-4EFA-A7DA-4C33D6BF7750}" type="presOf" srcId="{73515321-4E67-4EC6-953C-C973B85C8DDD}" destId="{9B7E0EDE-911C-498F-A28A-67DFC3B2E41E}" srcOrd="0" destOrd="0" presId="urn:microsoft.com/office/officeart/2005/8/layout/hierarchy1"/>
    <dgm:cxn modelId="{072FF8BB-C337-4635-AC4B-48CC6BB60DE6}" srcId="{D892F67D-1B2C-46B8-A39B-31C7A4542279}" destId="{929755EE-67AD-4BAE-B131-5AA7938A0FD5}" srcOrd="0" destOrd="0" parTransId="{BC3EE646-5978-452C-A48E-738B980FD98D}" sibTransId="{00E8280D-36C8-410F-9AFA-40908C500BE9}"/>
    <dgm:cxn modelId="{617B2AC3-7B5E-4DFC-9BA9-2BE4AC9239C1}" srcId="{D892F67D-1B2C-46B8-A39B-31C7A4542279}" destId="{29715D94-3336-4EC1-9475-FEA95ABF405B}" srcOrd="1" destOrd="0" parTransId="{370CD8B9-B0C0-4DCD-A941-55FFFEBFFD90}" sibTransId="{74412E15-4669-48F7-A02E-246ED9001DC8}"/>
    <dgm:cxn modelId="{6AC6C0C4-50FA-424C-8363-4635B7D55A7B}" type="presOf" srcId="{D29E6C5B-722F-42F4-8166-5F19EE34DE55}" destId="{48B1499B-7D70-4313-A61D-45BA2E79F0BB}" srcOrd="0" destOrd="0" presId="urn:microsoft.com/office/officeart/2005/8/layout/hierarchy1"/>
    <dgm:cxn modelId="{A27B5EC8-7868-43C0-8180-643165A8DF78}" type="presOf" srcId="{27FAEBDE-997B-4AF4-909A-9A362ACD4E98}" destId="{A151DDF4-4D6E-45A8-97BE-DEA6989FD046}" srcOrd="0" destOrd="0" presId="urn:microsoft.com/office/officeart/2005/8/layout/hierarchy1"/>
    <dgm:cxn modelId="{5FD853D5-B0B2-4128-8623-CBA3E02B885A}" type="presOf" srcId="{29715D94-3336-4EC1-9475-FEA95ABF405B}" destId="{90FE6453-7929-47A4-B89B-39CB5A8FF35C}" srcOrd="0" destOrd="0" presId="urn:microsoft.com/office/officeart/2005/8/layout/hierarchy1"/>
    <dgm:cxn modelId="{4E4BC6DC-723B-4FD5-89D5-B31CA35965AA}" type="presOf" srcId="{BC3EE646-5978-452C-A48E-738B980FD98D}" destId="{0A7C4390-8C15-4DCE-8162-9E8E2AC3D790}" srcOrd="0" destOrd="0" presId="urn:microsoft.com/office/officeart/2005/8/layout/hierarchy1"/>
    <dgm:cxn modelId="{059282FC-480F-492C-B4EB-C7081EEDD279}" type="presOf" srcId="{AD80CB5F-0BF8-4C70-A33A-E20D4791144D}" destId="{EE1C7474-A191-470A-BF15-22E23795EA01}" srcOrd="0" destOrd="0" presId="urn:microsoft.com/office/officeart/2005/8/layout/hierarchy1"/>
    <dgm:cxn modelId="{90FE88AB-532A-4C13-A0E5-5612CC6C686D}" type="presParOf" srcId="{23323E37-C7C2-43E6-AFB7-458FD89D5A1F}" destId="{044D17D1-7C24-41B8-A6AD-43F3281046CB}" srcOrd="0" destOrd="0" presId="urn:microsoft.com/office/officeart/2005/8/layout/hierarchy1"/>
    <dgm:cxn modelId="{89F35BAE-73C5-4E9F-9199-D16E703BED37}" type="presParOf" srcId="{044D17D1-7C24-41B8-A6AD-43F3281046CB}" destId="{6D4AE56B-9A44-4098-B8DD-7B7420BF09D1}" srcOrd="0" destOrd="0" presId="urn:microsoft.com/office/officeart/2005/8/layout/hierarchy1"/>
    <dgm:cxn modelId="{40B41AFB-6614-415F-8797-3CA383405D88}" type="presParOf" srcId="{6D4AE56B-9A44-4098-B8DD-7B7420BF09D1}" destId="{9515B318-5348-4AC4-A1F8-3BD645A6263C}" srcOrd="0" destOrd="0" presId="urn:microsoft.com/office/officeart/2005/8/layout/hierarchy1"/>
    <dgm:cxn modelId="{F98DE9F3-2AD9-4D70-BF36-E8B7EA2F4F97}" type="presParOf" srcId="{6D4AE56B-9A44-4098-B8DD-7B7420BF09D1}" destId="{EE1C7474-A191-470A-BF15-22E23795EA01}" srcOrd="1" destOrd="0" presId="urn:microsoft.com/office/officeart/2005/8/layout/hierarchy1"/>
    <dgm:cxn modelId="{F329007D-61FF-41D1-BAD9-2F71ECFF8134}" type="presParOf" srcId="{044D17D1-7C24-41B8-A6AD-43F3281046CB}" destId="{FBAA56C1-7748-4503-A324-47FEC04BAF3E}" srcOrd="1" destOrd="0" presId="urn:microsoft.com/office/officeart/2005/8/layout/hierarchy1"/>
    <dgm:cxn modelId="{587C6F55-3843-496E-85DC-A0CA4F5F2FD5}" type="presParOf" srcId="{FBAA56C1-7748-4503-A324-47FEC04BAF3E}" destId="{FDF956F6-39C7-4E51-A745-32B450FD9C3B}" srcOrd="0" destOrd="0" presId="urn:microsoft.com/office/officeart/2005/8/layout/hierarchy1"/>
    <dgm:cxn modelId="{8BD7B9E0-DBB2-415B-BC82-8593A894BD0C}" type="presParOf" srcId="{FBAA56C1-7748-4503-A324-47FEC04BAF3E}" destId="{5D49FBE7-B33E-4AC1-9E60-190DD9C9EE81}" srcOrd="1" destOrd="0" presId="urn:microsoft.com/office/officeart/2005/8/layout/hierarchy1"/>
    <dgm:cxn modelId="{BE0B14DA-AF53-42A8-ABFB-ED2898CD9F0B}" type="presParOf" srcId="{5D49FBE7-B33E-4AC1-9E60-190DD9C9EE81}" destId="{7D9C2170-3900-40D6-8B5E-F1948BD29381}" srcOrd="0" destOrd="0" presId="urn:microsoft.com/office/officeart/2005/8/layout/hierarchy1"/>
    <dgm:cxn modelId="{6F0139FF-5674-4AC5-BA15-456C992A649F}" type="presParOf" srcId="{7D9C2170-3900-40D6-8B5E-F1948BD29381}" destId="{3F409AAD-9D5E-4B61-82F0-C5C8AD50758B}" srcOrd="0" destOrd="0" presId="urn:microsoft.com/office/officeart/2005/8/layout/hierarchy1"/>
    <dgm:cxn modelId="{FAA9243D-4549-4B62-BC5A-C4317802B431}" type="presParOf" srcId="{7D9C2170-3900-40D6-8B5E-F1948BD29381}" destId="{4601989A-077D-4DD2-ACBA-95E4A734BE36}" srcOrd="1" destOrd="0" presId="urn:microsoft.com/office/officeart/2005/8/layout/hierarchy1"/>
    <dgm:cxn modelId="{82A29142-8D30-4959-84D5-0388D4BD643B}" type="presParOf" srcId="{5D49FBE7-B33E-4AC1-9E60-190DD9C9EE81}" destId="{F2D75F7D-F256-48BF-B031-53AE25FF53A5}" srcOrd="1" destOrd="0" presId="urn:microsoft.com/office/officeart/2005/8/layout/hierarchy1"/>
    <dgm:cxn modelId="{78484C12-4C16-4270-8720-E0635D401438}" type="presParOf" srcId="{F2D75F7D-F256-48BF-B031-53AE25FF53A5}" destId="{D2CA01B4-F4A8-466B-AB0C-939E261B30DB}" srcOrd="0" destOrd="0" presId="urn:microsoft.com/office/officeart/2005/8/layout/hierarchy1"/>
    <dgm:cxn modelId="{46E631AC-03E6-4346-BACC-AA36D212335C}" type="presParOf" srcId="{F2D75F7D-F256-48BF-B031-53AE25FF53A5}" destId="{CABEB2D0-E557-4950-908E-F85349D6EA67}" srcOrd="1" destOrd="0" presId="urn:microsoft.com/office/officeart/2005/8/layout/hierarchy1"/>
    <dgm:cxn modelId="{E3961821-741E-4C62-A257-5372BDE0CC3E}" type="presParOf" srcId="{CABEB2D0-E557-4950-908E-F85349D6EA67}" destId="{4926BBBB-36ED-4957-9EA8-1BE1D8E7251D}" srcOrd="0" destOrd="0" presId="urn:microsoft.com/office/officeart/2005/8/layout/hierarchy1"/>
    <dgm:cxn modelId="{60D9CA4F-FF34-44A6-B178-AD1F4668E00F}" type="presParOf" srcId="{4926BBBB-36ED-4957-9EA8-1BE1D8E7251D}" destId="{EF831A60-8415-41A1-857F-1E4EDD7FA029}" srcOrd="0" destOrd="0" presId="urn:microsoft.com/office/officeart/2005/8/layout/hierarchy1"/>
    <dgm:cxn modelId="{F2BC363B-E836-4A70-A4B4-8720869522C0}" type="presParOf" srcId="{4926BBBB-36ED-4957-9EA8-1BE1D8E7251D}" destId="{3B0F5380-4C75-4B29-8C5A-90FA86A2DC61}" srcOrd="1" destOrd="0" presId="urn:microsoft.com/office/officeart/2005/8/layout/hierarchy1"/>
    <dgm:cxn modelId="{D7826DC4-109C-4D83-9721-5FD5A347290A}" type="presParOf" srcId="{CABEB2D0-E557-4950-908E-F85349D6EA67}" destId="{DBC574AB-230E-4A9C-ADD8-5F722FE64AF3}" srcOrd="1" destOrd="0" presId="urn:microsoft.com/office/officeart/2005/8/layout/hierarchy1"/>
    <dgm:cxn modelId="{3BF5DE4F-4F38-4843-BE52-78170806FDE2}" type="presParOf" srcId="{FBAA56C1-7748-4503-A324-47FEC04BAF3E}" destId="{DFF4DDCF-1160-403C-AA8E-8FF7F53A039C}" srcOrd="2" destOrd="0" presId="urn:microsoft.com/office/officeart/2005/8/layout/hierarchy1"/>
    <dgm:cxn modelId="{298232F0-9A25-4043-B5BD-F73B34C22214}" type="presParOf" srcId="{FBAA56C1-7748-4503-A324-47FEC04BAF3E}" destId="{135ABFDF-329E-4BB1-AA2E-FC649F65F913}" srcOrd="3" destOrd="0" presId="urn:microsoft.com/office/officeart/2005/8/layout/hierarchy1"/>
    <dgm:cxn modelId="{C547F71B-4F37-46C7-9D55-744CFA2D745C}" type="presParOf" srcId="{135ABFDF-329E-4BB1-AA2E-FC649F65F913}" destId="{F8DBAAC2-4026-4D2D-99B8-183133764623}" srcOrd="0" destOrd="0" presId="urn:microsoft.com/office/officeart/2005/8/layout/hierarchy1"/>
    <dgm:cxn modelId="{000F9AF5-C34A-4D48-BE6E-AF4C8D03CB9D}" type="presParOf" srcId="{F8DBAAC2-4026-4D2D-99B8-183133764623}" destId="{919EEDB8-E102-44EB-8A31-999A044C1ABA}" srcOrd="0" destOrd="0" presId="urn:microsoft.com/office/officeart/2005/8/layout/hierarchy1"/>
    <dgm:cxn modelId="{095099F8-4F89-40E8-A11E-08A22E1483FB}" type="presParOf" srcId="{F8DBAAC2-4026-4D2D-99B8-183133764623}" destId="{6B941C8D-5446-430A-AC09-B27C928725C5}" srcOrd="1" destOrd="0" presId="urn:microsoft.com/office/officeart/2005/8/layout/hierarchy1"/>
    <dgm:cxn modelId="{2FD28F3C-0B8B-4DAF-A9EF-8A1D69BB6527}" type="presParOf" srcId="{135ABFDF-329E-4BB1-AA2E-FC649F65F913}" destId="{61D4EB9B-DB19-4672-9DCC-7B7D5372107E}" srcOrd="1" destOrd="0" presId="urn:microsoft.com/office/officeart/2005/8/layout/hierarchy1"/>
    <dgm:cxn modelId="{CEEBD21A-2307-454C-AD97-DBDCB91320F1}" type="presParOf" srcId="{61D4EB9B-DB19-4672-9DCC-7B7D5372107E}" destId="{48B1499B-7D70-4313-A61D-45BA2E79F0BB}" srcOrd="0" destOrd="0" presId="urn:microsoft.com/office/officeart/2005/8/layout/hierarchy1"/>
    <dgm:cxn modelId="{657FEF24-E10C-4914-80CC-33FEBA35B7A4}" type="presParOf" srcId="{61D4EB9B-DB19-4672-9DCC-7B7D5372107E}" destId="{ED20765A-6729-485E-B580-FAE402261883}" srcOrd="1" destOrd="0" presId="urn:microsoft.com/office/officeart/2005/8/layout/hierarchy1"/>
    <dgm:cxn modelId="{9887FCB4-3A41-4041-9269-E6772DAD2145}" type="presParOf" srcId="{ED20765A-6729-485E-B580-FAE402261883}" destId="{85AE3E29-7CBE-425F-BF05-952CD35D615D}" srcOrd="0" destOrd="0" presId="urn:microsoft.com/office/officeart/2005/8/layout/hierarchy1"/>
    <dgm:cxn modelId="{A043AB3A-96AE-48E2-BB52-B8ED71B4112A}" type="presParOf" srcId="{85AE3E29-7CBE-425F-BF05-952CD35D615D}" destId="{4A06A2A5-1DA3-4BD5-8D7D-676DECC302FB}" srcOrd="0" destOrd="0" presId="urn:microsoft.com/office/officeart/2005/8/layout/hierarchy1"/>
    <dgm:cxn modelId="{8173043C-0D2F-40FD-BAA6-8F1BD5EA4E16}" type="presParOf" srcId="{85AE3E29-7CBE-425F-BF05-952CD35D615D}" destId="{A151DDF4-4D6E-45A8-97BE-DEA6989FD046}" srcOrd="1" destOrd="0" presId="urn:microsoft.com/office/officeart/2005/8/layout/hierarchy1"/>
    <dgm:cxn modelId="{914512C3-3929-408A-81EF-925A3162BCE4}" type="presParOf" srcId="{ED20765A-6729-485E-B580-FAE402261883}" destId="{1A42FBCA-947D-4620-852F-7D7753C105F4}" srcOrd="1" destOrd="0" presId="urn:microsoft.com/office/officeart/2005/8/layout/hierarchy1"/>
    <dgm:cxn modelId="{82DBEB10-9BC4-4BE7-9627-F1C57009B88F}" type="presParOf" srcId="{61D4EB9B-DB19-4672-9DCC-7B7D5372107E}" destId="{257342CB-4E70-410D-BB7E-15173D2A21A0}" srcOrd="2" destOrd="0" presId="urn:microsoft.com/office/officeart/2005/8/layout/hierarchy1"/>
    <dgm:cxn modelId="{8C1DCC28-232A-48FA-AEF9-4599C716D480}" type="presParOf" srcId="{61D4EB9B-DB19-4672-9DCC-7B7D5372107E}" destId="{97591BC5-FE18-4B67-BB58-94DE1F41BAFF}" srcOrd="3" destOrd="0" presId="urn:microsoft.com/office/officeart/2005/8/layout/hierarchy1"/>
    <dgm:cxn modelId="{5628CB5D-F0B3-495A-8CDB-0B5E0D7FF5BA}" type="presParOf" srcId="{97591BC5-FE18-4B67-BB58-94DE1F41BAFF}" destId="{142FF377-36B3-4794-8E49-E5AED910A871}" srcOrd="0" destOrd="0" presId="urn:microsoft.com/office/officeart/2005/8/layout/hierarchy1"/>
    <dgm:cxn modelId="{76AB1FB3-CDF0-4350-94E5-25BBFAB8B5ED}" type="presParOf" srcId="{142FF377-36B3-4794-8E49-E5AED910A871}" destId="{B355BCAA-EA09-4114-A138-D781EF4E2706}" srcOrd="0" destOrd="0" presId="urn:microsoft.com/office/officeart/2005/8/layout/hierarchy1"/>
    <dgm:cxn modelId="{0A818D11-8076-4ACA-8F90-04879CD06517}" type="presParOf" srcId="{142FF377-36B3-4794-8E49-E5AED910A871}" destId="{9B7E0EDE-911C-498F-A28A-67DFC3B2E41E}" srcOrd="1" destOrd="0" presId="urn:microsoft.com/office/officeart/2005/8/layout/hierarchy1"/>
    <dgm:cxn modelId="{834B9965-0A66-4A0B-A4D4-BCB22140E840}" type="presParOf" srcId="{97591BC5-FE18-4B67-BB58-94DE1F41BAFF}" destId="{93F3CC47-FB50-4218-ABC2-456C72227D29}" srcOrd="1" destOrd="0" presId="urn:microsoft.com/office/officeart/2005/8/layout/hierarchy1"/>
    <dgm:cxn modelId="{D5078A7C-460E-4DE6-AC68-F069F413D4DB}" type="presParOf" srcId="{FBAA56C1-7748-4503-A324-47FEC04BAF3E}" destId="{9E37EF72-68BF-4E2C-8029-58D9BE63F332}" srcOrd="4" destOrd="0" presId="urn:microsoft.com/office/officeart/2005/8/layout/hierarchy1"/>
    <dgm:cxn modelId="{B1CA3C05-F7C0-4CAA-BF39-2B2FA70A251B}" type="presParOf" srcId="{FBAA56C1-7748-4503-A324-47FEC04BAF3E}" destId="{C72CE96C-3D98-42ED-BE52-D57B0F8A2AAF}" srcOrd="5" destOrd="0" presId="urn:microsoft.com/office/officeart/2005/8/layout/hierarchy1"/>
    <dgm:cxn modelId="{41EE0DBC-6D23-430D-9C11-AA9E98A2AB55}" type="presParOf" srcId="{C72CE96C-3D98-42ED-BE52-D57B0F8A2AAF}" destId="{C81C4425-ED56-437B-8FC1-CD750F7379B5}" srcOrd="0" destOrd="0" presId="urn:microsoft.com/office/officeart/2005/8/layout/hierarchy1"/>
    <dgm:cxn modelId="{6774F903-81F6-4A35-9EFC-B71BDB2E9A64}" type="presParOf" srcId="{C81C4425-ED56-437B-8FC1-CD750F7379B5}" destId="{DF42EA65-8224-4A84-A144-041624771AC3}" srcOrd="0" destOrd="0" presId="urn:microsoft.com/office/officeart/2005/8/layout/hierarchy1"/>
    <dgm:cxn modelId="{4CC5FCB1-A737-406C-BB76-575EC8297900}" type="presParOf" srcId="{C81C4425-ED56-437B-8FC1-CD750F7379B5}" destId="{443A5E7A-42EE-4E2E-961F-FCD864F6EE13}" srcOrd="1" destOrd="0" presId="urn:microsoft.com/office/officeart/2005/8/layout/hierarchy1"/>
    <dgm:cxn modelId="{CDD8985C-C402-47B9-AA82-B4FAFC64A97C}" type="presParOf" srcId="{C72CE96C-3D98-42ED-BE52-D57B0F8A2AAF}" destId="{A7B0F8AE-1EEE-4F3A-97F0-381749DDF01C}" srcOrd="1" destOrd="0" presId="urn:microsoft.com/office/officeart/2005/8/layout/hierarchy1"/>
    <dgm:cxn modelId="{EDC76C64-66C9-4A08-9088-FD9DB0DFA723}" type="presParOf" srcId="{A7B0F8AE-1EEE-4F3A-97F0-381749DDF01C}" destId="{0A7C4390-8C15-4DCE-8162-9E8E2AC3D790}" srcOrd="0" destOrd="0" presId="urn:microsoft.com/office/officeart/2005/8/layout/hierarchy1"/>
    <dgm:cxn modelId="{CA78F138-8718-4168-B954-B2BCB7921411}" type="presParOf" srcId="{A7B0F8AE-1EEE-4F3A-97F0-381749DDF01C}" destId="{425A1D74-D349-4CB8-B993-7FCBC12D709F}" srcOrd="1" destOrd="0" presId="urn:microsoft.com/office/officeart/2005/8/layout/hierarchy1"/>
    <dgm:cxn modelId="{B180E5F5-B549-4E82-9653-A319C599349D}" type="presParOf" srcId="{425A1D74-D349-4CB8-B993-7FCBC12D709F}" destId="{A23C045D-A26A-4907-8DB9-490FE067E64C}" srcOrd="0" destOrd="0" presId="urn:microsoft.com/office/officeart/2005/8/layout/hierarchy1"/>
    <dgm:cxn modelId="{D1050953-0EFE-418D-8337-07F917714F39}" type="presParOf" srcId="{A23C045D-A26A-4907-8DB9-490FE067E64C}" destId="{CBD46362-9C0C-45A8-B23F-6E7B2D26B1CD}" srcOrd="0" destOrd="0" presId="urn:microsoft.com/office/officeart/2005/8/layout/hierarchy1"/>
    <dgm:cxn modelId="{BD855F34-7CDF-4069-9784-A66639E21F9C}" type="presParOf" srcId="{A23C045D-A26A-4907-8DB9-490FE067E64C}" destId="{88C39964-E608-4466-873A-41DED3C2111A}" srcOrd="1" destOrd="0" presId="urn:microsoft.com/office/officeart/2005/8/layout/hierarchy1"/>
    <dgm:cxn modelId="{586265BC-3179-4079-ACC0-7AB2EFDE7D47}" type="presParOf" srcId="{425A1D74-D349-4CB8-B993-7FCBC12D709F}" destId="{C0D62317-8BBE-4183-9DDF-ADD6144A51CE}" srcOrd="1" destOrd="0" presId="urn:microsoft.com/office/officeart/2005/8/layout/hierarchy1"/>
    <dgm:cxn modelId="{57DA1532-94B6-44CD-8EAE-9C4F88811CB5}" type="presParOf" srcId="{A7B0F8AE-1EEE-4F3A-97F0-381749DDF01C}" destId="{A109DBAA-D21F-4D3B-87AC-BAA84231057F}" srcOrd="2" destOrd="0" presId="urn:microsoft.com/office/officeart/2005/8/layout/hierarchy1"/>
    <dgm:cxn modelId="{19C28109-F1A3-4FC9-A9E9-03EC21D27007}" type="presParOf" srcId="{A7B0F8AE-1EEE-4F3A-97F0-381749DDF01C}" destId="{1671397A-B1D0-4225-A44E-51942DE9DB7C}" srcOrd="3" destOrd="0" presId="urn:microsoft.com/office/officeart/2005/8/layout/hierarchy1"/>
    <dgm:cxn modelId="{47737346-4784-453B-B54A-0D7196BB2E46}" type="presParOf" srcId="{1671397A-B1D0-4225-A44E-51942DE9DB7C}" destId="{95B13C16-E195-4F6A-ABFA-247CAF9BA79D}" srcOrd="0" destOrd="0" presId="urn:microsoft.com/office/officeart/2005/8/layout/hierarchy1"/>
    <dgm:cxn modelId="{519C0EAE-6F8E-44A6-B967-5D2C0A55976E}" type="presParOf" srcId="{95B13C16-E195-4F6A-ABFA-247CAF9BA79D}" destId="{31847C40-DE8C-4BD8-9FF6-52C404DACE42}" srcOrd="0" destOrd="0" presId="urn:microsoft.com/office/officeart/2005/8/layout/hierarchy1"/>
    <dgm:cxn modelId="{0E3F91D7-2231-47A9-8FA6-B703CA0DAEE2}" type="presParOf" srcId="{95B13C16-E195-4F6A-ABFA-247CAF9BA79D}" destId="{90FE6453-7929-47A4-B89B-39CB5A8FF35C}" srcOrd="1" destOrd="0" presId="urn:microsoft.com/office/officeart/2005/8/layout/hierarchy1"/>
    <dgm:cxn modelId="{16A374BB-C8A4-46A8-A65F-E0A95E6C73A8}" type="presParOf" srcId="{1671397A-B1D0-4225-A44E-51942DE9DB7C}" destId="{97339561-16BE-4456-BD60-D975972E61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9DBAA-D21F-4D3B-87AC-BAA84231057F}">
      <dsp:nvSpPr>
        <dsp:cNvPr id="0" name=""/>
        <dsp:cNvSpPr/>
      </dsp:nvSpPr>
      <dsp:spPr>
        <a:xfrm>
          <a:off x="6386176" y="1707418"/>
          <a:ext cx="809096" cy="243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91"/>
              </a:lnTo>
              <a:lnTo>
                <a:pt x="809096" y="165991"/>
              </a:lnTo>
              <a:lnTo>
                <a:pt x="809096" y="24357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7C4390-8C15-4DCE-8162-9E8E2AC3D790}">
      <dsp:nvSpPr>
        <dsp:cNvPr id="0" name=""/>
        <dsp:cNvSpPr/>
      </dsp:nvSpPr>
      <dsp:spPr>
        <a:xfrm>
          <a:off x="5577080" y="1707418"/>
          <a:ext cx="809096" cy="243577"/>
        </a:xfrm>
        <a:custGeom>
          <a:avLst/>
          <a:gdLst/>
          <a:ahLst/>
          <a:cxnLst/>
          <a:rect l="0" t="0" r="0" b="0"/>
          <a:pathLst>
            <a:path>
              <a:moveTo>
                <a:pt x="809096" y="0"/>
              </a:moveTo>
              <a:lnTo>
                <a:pt x="809096" y="165991"/>
              </a:lnTo>
              <a:lnTo>
                <a:pt x="0" y="165991"/>
              </a:lnTo>
              <a:lnTo>
                <a:pt x="0" y="24357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7EF72-68BF-4E2C-8029-58D9BE63F332}">
      <dsp:nvSpPr>
        <dsp:cNvPr id="0" name=""/>
        <dsp:cNvSpPr/>
      </dsp:nvSpPr>
      <dsp:spPr>
        <a:xfrm>
          <a:off x="3554340" y="932017"/>
          <a:ext cx="2831836" cy="243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91"/>
              </a:lnTo>
              <a:lnTo>
                <a:pt x="2831836" y="165991"/>
              </a:lnTo>
              <a:lnTo>
                <a:pt x="2831836" y="2435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7342CB-4E70-410D-BB7E-15173D2A21A0}">
      <dsp:nvSpPr>
        <dsp:cNvPr id="0" name=""/>
        <dsp:cNvSpPr/>
      </dsp:nvSpPr>
      <dsp:spPr>
        <a:xfrm>
          <a:off x="3149791" y="1707418"/>
          <a:ext cx="809096" cy="2435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991"/>
              </a:lnTo>
              <a:lnTo>
                <a:pt x="809096" y="165991"/>
              </a:lnTo>
              <a:lnTo>
                <a:pt x="809096" y="24357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B1499B-7D70-4313-A61D-45BA2E79F0BB}">
      <dsp:nvSpPr>
        <dsp:cNvPr id="0" name=""/>
        <dsp:cNvSpPr/>
      </dsp:nvSpPr>
      <dsp:spPr>
        <a:xfrm>
          <a:off x="2340695" y="1707418"/>
          <a:ext cx="809096" cy="243577"/>
        </a:xfrm>
        <a:custGeom>
          <a:avLst/>
          <a:gdLst/>
          <a:ahLst/>
          <a:cxnLst/>
          <a:rect l="0" t="0" r="0" b="0"/>
          <a:pathLst>
            <a:path>
              <a:moveTo>
                <a:pt x="809096" y="0"/>
              </a:moveTo>
              <a:lnTo>
                <a:pt x="809096" y="165991"/>
              </a:lnTo>
              <a:lnTo>
                <a:pt x="0" y="165991"/>
              </a:lnTo>
              <a:lnTo>
                <a:pt x="0" y="24357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4DDCF-1160-403C-AA8E-8FF7F53A039C}">
      <dsp:nvSpPr>
        <dsp:cNvPr id="0" name=""/>
        <dsp:cNvSpPr/>
      </dsp:nvSpPr>
      <dsp:spPr>
        <a:xfrm>
          <a:off x="3149791" y="932017"/>
          <a:ext cx="404548" cy="243577"/>
        </a:xfrm>
        <a:custGeom>
          <a:avLst/>
          <a:gdLst/>
          <a:ahLst/>
          <a:cxnLst/>
          <a:rect l="0" t="0" r="0" b="0"/>
          <a:pathLst>
            <a:path>
              <a:moveTo>
                <a:pt x="404548" y="0"/>
              </a:moveTo>
              <a:lnTo>
                <a:pt x="404548" y="165991"/>
              </a:lnTo>
              <a:lnTo>
                <a:pt x="0" y="165991"/>
              </a:lnTo>
              <a:lnTo>
                <a:pt x="0" y="2435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A01B4-F4A8-466B-AB0C-939E261B30DB}">
      <dsp:nvSpPr>
        <dsp:cNvPr id="0" name=""/>
        <dsp:cNvSpPr/>
      </dsp:nvSpPr>
      <dsp:spPr>
        <a:xfrm>
          <a:off x="676783" y="1707418"/>
          <a:ext cx="91440" cy="2435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3577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956F6-39C7-4E51-A745-32B450FD9C3B}">
      <dsp:nvSpPr>
        <dsp:cNvPr id="0" name=""/>
        <dsp:cNvSpPr/>
      </dsp:nvSpPr>
      <dsp:spPr>
        <a:xfrm>
          <a:off x="722503" y="932017"/>
          <a:ext cx="2831836" cy="243577"/>
        </a:xfrm>
        <a:custGeom>
          <a:avLst/>
          <a:gdLst/>
          <a:ahLst/>
          <a:cxnLst/>
          <a:rect l="0" t="0" r="0" b="0"/>
          <a:pathLst>
            <a:path>
              <a:moveTo>
                <a:pt x="2831836" y="0"/>
              </a:moveTo>
              <a:lnTo>
                <a:pt x="2831836" y="165991"/>
              </a:lnTo>
              <a:lnTo>
                <a:pt x="0" y="165991"/>
              </a:lnTo>
              <a:lnTo>
                <a:pt x="0" y="24357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5B318-5348-4AC4-A1F8-3BD645A6263C}">
      <dsp:nvSpPr>
        <dsp:cNvPr id="0" name=""/>
        <dsp:cNvSpPr/>
      </dsp:nvSpPr>
      <dsp:spPr>
        <a:xfrm>
          <a:off x="2733980" y="226485"/>
          <a:ext cx="1640719" cy="7055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C7474-A191-470A-BF15-22E23795EA01}">
      <dsp:nvSpPr>
        <dsp:cNvPr id="0" name=""/>
        <dsp:cNvSpPr/>
      </dsp:nvSpPr>
      <dsp:spPr>
        <a:xfrm>
          <a:off x="2827037" y="314889"/>
          <a:ext cx="1640719" cy="7055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600" kern="1200" dirty="0"/>
            <a:t>Python</a:t>
          </a:r>
          <a:endParaRPr lang="zh-CN" altLang="en-US" sz="3600" kern="1200" dirty="0"/>
        </a:p>
      </dsp:txBody>
      <dsp:txXfrm>
        <a:off x="2847701" y="335553"/>
        <a:ext cx="1599391" cy="664204"/>
      </dsp:txXfrm>
    </dsp:sp>
    <dsp:sp modelId="{3F409AAD-9D5E-4B61-82F0-C5C8AD50758B}">
      <dsp:nvSpPr>
        <dsp:cNvPr id="0" name=""/>
        <dsp:cNvSpPr/>
      </dsp:nvSpPr>
      <dsp:spPr>
        <a:xfrm>
          <a:off x="3257" y="1175595"/>
          <a:ext cx="1438492" cy="5318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1989A-077D-4DD2-ACBA-95E4A734BE36}">
      <dsp:nvSpPr>
        <dsp:cNvPr id="0" name=""/>
        <dsp:cNvSpPr/>
      </dsp:nvSpPr>
      <dsp:spPr>
        <a:xfrm>
          <a:off x="96314" y="1263999"/>
          <a:ext cx="1438492" cy="531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集合类型</a:t>
          </a:r>
        </a:p>
      </dsp:txBody>
      <dsp:txXfrm>
        <a:off x="111891" y="1279576"/>
        <a:ext cx="1407338" cy="500668"/>
      </dsp:txXfrm>
    </dsp:sp>
    <dsp:sp modelId="{EF831A60-8415-41A1-857F-1E4EDD7FA029}">
      <dsp:nvSpPr>
        <dsp:cNvPr id="0" name=""/>
        <dsp:cNvSpPr/>
      </dsp:nvSpPr>
      <dsp:spPr>
        <a:xfrm>
          <a:off x="6464" y="1950995"/>
          <a:ext cx="1432077" cy="17981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F5380-4C75-4B29-8C5A-90FA86A2DC61}">
      <dsp:nvSpPr>
        <dsp:cNvPr id="0" name=""/>
        <dsp:cNvSpPr/>
      </dsp:nvSpPr>
      <dsp:spPr>
        <a:xfrm>
          <a:off x="99522" y="2039400"/>
          <a:ext cx="1432077" cy="17981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一个元素的集合，元素之间无序，且不能有重复的元素</a:t>
          </a:r>
        </a:p>
      </dsp:txBody>
      <dsp:txXfrm>
        <a:off x="141466" y="2081344"/>
        <a:ext cx="1348189" cy="1714221"/>
      </dsp:txXfrm>
    </dsp:sp>
    <dsp:sp modelId="{919EEDB8-E102-44EB-8A31-999A044C1ABA}">
      <dsp:nvSpPr>
        <dsp:cNvPr id="0" name=""/>
        <dsp:cNvSpPr/>
      </dsp:nvSpPr>
      <dsp:spPr>
        <a:xfrm>
          <a:off x="2430545" y="1175595"/>
          <a:ext cx="1438492" cy="5318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41C8D-5446-430A-AC09-B27C928725C5}">
      <dsp:nvSpPr>
        <dsp:cNvPr id="0" name=""/>
        <dsp:cNvSpPr/>
      </dsp:nvSpPr>
      <dsp:spPr>
        <a:xfrm>
          <a:off x="2523602" y="1263999"/>
          <a:ext cx="1438492" cy="531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序列类型</a:t>
          </a:r>
        </a:p>
      </dsp:txBody>
      <dsp:txXfrm>
        <a:off x="2539179" y="1279576"/>
        <a:ext cx="1407338" cy="500668"/>
      </dsp:txXfrm>
    </dsp:sp>
    <dsp:sp modelId="{4A06A2A5-1DA3-4BD5-8D7D-676DECC302FB}">
      <dsp:nvSpPr>
        <dsp:cNvPr id="0" name=""/>
        <dsp:cNvSpPr/>
      </dsp:nvSpPr>
      <dsp:spPr>
        <a:xfrm>
          <a:off x="1624657" y="1950995"/>
          <a:ext cx="1432077" cy="17981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1DDF4-4D6E-45A8-97BE-DEA6989FD046}">
      <dsp:nvSpPr>
        <dsp:cNvPr id="0" name=""/>
        <dsp:cNvSpPr/>
      </dsp:nvSpPr>
      <dsp:spPr>
        <a:xfrm>
          <a:off x="1717714" y="2039400"/>
          <a:ext cx="1432077" cy="17981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一个元素的向量，元素之间存在先后顺序，通过序号访问，可以有重复的元素存在</a:t>
          </a:r>
        </a:p>
      </dsp:txBody>
      <dsp:txXfrm>
        <a:off x="1759658" y="2081344"/>
        <a:ext cx="1348189" cy="1714226"/>
      </dsp:txXfrm>
    </dsp:sp>
    <dsp:sp modelId="{B355BCAA-EA09-4114-A138-D781EF4E2706}">
      <dsp:nvSpPr>
        <dsp:cNvPr id="0" name=""/>
        <dsp:cNvSpPr/>
      </dsp:nvSpPr>
      <dsp:spPr>
        <a:xfrm>
          <a:off x="3242849" y="1950995"/>
          <a:ext cx="1432077" cy="17981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E0EDE-911C-498F-A28A-67DFC3B2E41E}">
      <dsp:nvSpPr>
        <dsp:cNvPr id="0" name=""/>
        <dsp:cNvSpPr/>
      </dsp:nvSpPr>
      <dsp:spPr>
        <a:xfrm>
          <a:off x="3335906" y="2039400"/>
          <a:ext cx="1432077" cy="17981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典型代表：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字符串类型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列表类型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元组</a:t>
          </a:r>
        </a:p>
      </dsp:txBody>
      <dsp:txXfrm>
        <a:off x="3377850" y="2081344"/>
        <a:ext cx="1348189" cy="1714226"/>
      </dsp:txXfrm>
    </dsp:sp>
    <dsp:sp modelId="{DF42EA65-8224-4A84-A144-041624771AC3}">
      <dsp:nvSpPr>
        <dsp:cNvPr id="0" name=""/>
        <dsp:cNvSpPr/>
      </dsp:nvSpPr>
      <dsp:spPr>
        <a:xfrm>
          <a:off x="5666930" y="1175595"/>
          <a:ext cx="1438492" cy="5318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A5E7A-42EE-4E2E-961F-FCD864F6EE13}">
      <dsp:nvSpPr>
        <dsp:cNvPr id="0" name=""/>
        <dsp:cNvSpPr/>
      </dsp:nvSpPr>
      <dsp:spPr>
        <a:xfrm>
          <a:off x="5759987" y="1263999"/>
          <a:ext cx="1438492" cy="531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/>
            <a:t>映射类型</a:t>
          </a:r>
          <a:endParaRPr lang="zh-CN" altLang="en-US" sz="2400" kern="1200" dirty="0"/>
        </a:p>
      </dsp:txBody>
      <dsp:txXfrm>
        <a:off x="5775564" y="1279576"/>
        <a:ext cx="1407338" cy="500668"/>
      </dsp:txXfrm>
    </dsp:sp>
    <dsp:sp modelId="{CBD46362-9C0C-45A8-B23F-6E7B2D26B1CD}">
      <dsp:nvSpPr>
        <dsp:cNvPr id="0" name=""/>
        <dsp:cNvSpPr/>
      </dsp:nvSpPr>
      <dsp:spPr>
        <a:xfrm>
          <a:off x="4861041" y="1950995"/>
          <a:ext cx="1432077" cy="17981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39964-E608-4466-873A-41DED3C2111A}">
      <dsp:nvSpPr>
        <dsp:cNvPr id="0" name=""/>
        <dsp:cNvSpPr/>
      </dsp:nvSpPr>
      <dsp:spPr>
        <a:xfrm>
          <a:off x="4954099" y="2039400"/>
          <a:ext cx="1432077" cy="17981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/>
            <a:t>一个由“键</a:t>
          </a:r>
          <a:r>
            <a:rPr lang="en-US" sz="1600" kern="1200" dirty="0"/>
            <a:t>-</a:t>
          </a:r>
          <a:r>
            <a:rPr lang="zh-CN" sz="1600" kern="1200" dirty="0"/>
            <a:t>值”对应的数据项的组合，每个元素是一个键值对，表示为（</a:t>
          </a:r>
          <a:r>
            <a:rPr lang="en-US" sz="1600" kern="1200" dirty="0" err="1"/>
            <a:t>key,value</a:t>
          </a:r>
          <a:r>
            <a:rPr lang="zh-CN" sz="1600" kern="1200" dirty="0"/>
            <a:t>）</a:t>
          </a:r>
          <a:endParaRPr lang="zh-CN" altLang="en-US" sz="1600" kern="1200" dirty="0"/>
        </a:p>
      </dsp:txBody>
      <dsp:txXfrm>
        <a:off x="4996043" y="2081344"/>
        <a:ext cx="1348189" cy="1714226"/>
      </dsp:txXfrm>
    </dsp:sp>
    <dsp:sp modelId="{31847C40-DE8C-4BD8-9FF6-52C404DACE42}">
      <dsp:nvSpPr>
        <dsp:cNvPr id="0" name=""/>
        <dsp:cNvSpPr/>
      </dsp:nvSpPr>
      <dsp:spPr>
        <a:xfrm>
          <a:off x="6479234" y="1950995"/>
          <a:ext cx="1432077" cy="179811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FE6453-7929-47A4-B89B-39CB5A8FF35C}">
      <dsp:nvSpPr>
        <dsp:cNvPr id="0" name=""/>
        <dsp:cNvSpPr/>
      </dsp:nvSpPr>
      <dsp:spPr>
        <a:xfrm>
          <a:off x="6572291" y="2039400"/>
          <a:ext cx="1432077" cy="17981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典型代表：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/>
            <a:t>字典类型</a:t>
          </a:r>
          <a:endParaRPr lang="en-US" altLang="zh-C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6614235" y="2081344"/>
        <a:ext cx="1348189" cy="1714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t>2024/5/23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t>2024/5/23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253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</a:ln>
        </p:spPr>
        <p:txBody>
          <a:bodyPr/>
          <a:lstStyle/>
          <a:p>
            <a:fld id="{2215F2EB-4EF9-4FE0-92BA-658BE8B77B91}" type="slidenum">
              <a:rPr lang="en-US" altLang="zh-CN" smtClean="0">
                <a:ea typeface="宋体" panose="02010600030101010101" pitchFamily="2" charset="-122"/>
              </a:rPr>
              <a:t>2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def </a:t>
            </a:r>
            <a:r>
              <a:rPr lang="en-US" altLang="zh-CN" sz="1800" dirty="0">
                <a:solidFill>
                  <a:srgbClr val="00627A"/>
                </a:solidFill>
                <a:effectLst/>
                <a:highlight>
                  <a:srgbClr val="FFFFFF"/>
                </a:highlight>
                <a:latin typeface="JetBrains Mono"/>
              </a:rPr>
              <a:t>fun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(x):</a:t>
            </a:r>
            <a:b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   </a:t>
            </a:r>
            <a:r>
              <a:rPr lang="en-US" altLang="zh-CN" sz="18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lst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= [-</a:t>
            </a:r>
            <a:r>
              <a:rPr lang="en-US" altLang="zh-CN" sz="1800" dirty="0" err="1">
                <a:solidFill>
                  <a:srgbClr val="000080"/>
                </a:solidFill>
                <a:effectLst/>
                <a:highlight>
                  <a:srgbClr val="FFFFFF"/>
                </a:highlight>
                <a:latin typeface="JetBrains Mono"/>
              </a:rPr>
              <a:t>ord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(c) </a:t>
            </a:r>
            <a:r>
              <a:rPr lang="en-US" altLang="zh-CN" sz="18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for 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c </a:t>
            </a:r>
            <a:r>
              <a:rPr lang="en-US" altLang="zh-CN" sz="18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in 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x]</a:t>
            </a:r>
            <a:b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   </a:t>
            </a:r>
            <a:r>
              <a:rPr lang="en-US" altLang="zh-CN" sz="18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return </a:t>
            </a:r>
            <a:r>
              <a:rPr lang="en-US" altLang="zh-CN" sz="18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lst</a:t>
            </a:r>
            <a:b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b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altLang="zh-CN" sz="1800" i="1" dirty="0">
                <a:solidFill>
                  <a:srgbClr val="8C8C8C"/>
                </a:solidFill>
                <a:effectLst/>
                <a:highlight>
                  <a:srgbClr val="FFFFFF"/>
                </a:highlight>
                <a:latin typeface="JetBrains Mono"/>
              </a:rPr>
              <a:t># </a:t>
            </a:r>
            <a:r>
              <a:rPr lang="zh-CN" altLang="en-US" sz="1800" i="1" dirty="0">
                <a:solidFill>
                  <a:srgbClr val="8C8C8C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按成绩降序</a:t>
            </a:r>
            <a:r>
              <a:rPr lang="en-US" altLang="zh-CN" sz="1800" i="1" dirty="0">
                <a:solidFill>
                  <a:srgbClr val="8C8C8C"/>
                </a:solidFill>
                <a:effectLst/>
                <a:highlight>
                  <a:srgbClr val="FFFFFF"/>
                </a:highlight>
                <a:latin typeface="JetBrains Mono"/>
              </a:rPr>
              <a:t>,</a:t>
            </a:r>
            <a:r>
              <a:rPr lang="zh-CN" altLang="en-US" sz="1800" i="1" dirty="0">
                <a:solidFill>
                  <a:srgbClr val="8C8C8C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学号升序排序</a:t>
            </a:r>
            <a:br>
              <a:rPr lang="zh-CN" altLang="en-US" sz="1800" i="1" dirty="0">
                <a:solidFill>
                  <a:srgbClr val="8C8C8C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8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student.sort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</a:t>
            </a:r>
            <a:r>
              <a:rPr lang="en-US" altLang="zh-CN" sz="1800" dirty="0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key 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 </a:t>
            </a:r>
            <a:r>
              <a:rPr lang="en-US" altLang="zh-CN" sz="18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lambda 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x: (x[</a:t>
            </a:r>
            <a:r>
              <a:rPr lang="en-US" altLang="zh-CN" sz="1800" dirty="0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"/>
              </a:rPr>
              <a:t>2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], fun(x[</a:t>
            </a:r>
            <a:r>
              <a:rPr lang="en-US" altLang="zh-CN" sz="1800" dirty="0">
                <a:solidFill>
                  <a:srgbClr val="1750EB"/>
                </a:solidFill>
                <a:effectLst/>
                <a:highlight>
                  <a:srgbClr val="FFFFFF"/>
                </a:highlight>
                <a:latin typeface="JetBrains Mono"/>
              </a:rPr>
              <a:t>1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])), </a:t>
            </a:r>
            <a:r>
              <a:rPr lang="en-US" altLang="zh-CN" sz="1800" dirty="0">
                <a:solidFill>
                  <a:srgbClr val="660099"/>
                </a:solidFill>
                <a:effectLst/>
                <a:highlight>
                  <a:srgbClr val="FFFFFF"/>
                </a:highlight>
                <a:latin typeface="JetBrains Mono"/>
              </a:rPr>
              <a:t>reverse 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= </a:t>
            </a:r>
            <a:r>
              <a:rPr lang="en-US" altLang="zh-CN" sz="18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True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)</a:t>
            </a:r>
            <a:b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r>
              <a:rPr lang="en-US" altLang="zh-CN" sz="180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JetBrains Mono"/>
              </a:rPr>
              <a:t>print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(student)</a:t>
            </a:r>
            <a:b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</a:br>
            <a:endParaRPr lang="en-US" altLang="zh-CN" sz="1800" dirty="0">
              <a:solidFill>
                <a:srgbClr val="080808"/>
              </a:solidFill>
              <a:effectLst/>
              <a:highlight>
                <a:srgbClr val="FFFFFF"/>
              </a:highlight>
              <a:latin typeface="JetBrains Mono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092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</a:p>
          <a:p>
            <a:r>
              <a:rPr lang="en-US" altLang="zh-CN" dirty="0"/>
              <a:t>1 2 3</a:t>
            </a:r>
          </a:p>
          <a:p>
            <a:r>
              <a:rPr lang="en-US" altLang="zh-CN" dirty="0"/>
              <a:t>4 5 6</a:t>
            </a:r>
          </a:p>
          <a:p>
            <a:r>
              <a:rPr lang="en-US" altLang="zh-CN" dirty="0"/>
              <a:t>7 8 9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49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08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lst</a:t>
            </a:r>
            <a:r>
              <a:rPr lang="en-US" altLang="zh-CN" dirty="0"/>
              <a:t> = [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"ab"</a:t>
            </a:r>
            <a:r>
              <a:rPr lang="en-US" altLang="zh-CN" dirty="0"/>
              <a:t>,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'ABC'</a:t>
            </a:r>
            <a:r>
              <a:rPr lang="en-US" altLang="zh-CN" dirty="0"/>
              <a:t>,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  <a:effectLst/>
              </a:rPr>
              <a:t>ef</a:t>
            </a:r>
            <a:r>
              <a:rPr lang="en-US" altLang="zh-CN" b="1" dirty="0">
                <a:solidFill>
                  <a:srgbClr val="008000"/>
                </a:solidFill>
                <a:effectLst/>
              </a:rPr>
              <a:t>'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 err="1"/>
              <a:t>lst.sort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660099"/>
                </a:solidFill>
                <a:effectLst/>
              </a:rPr>
              <a:t>key </a:t>
            </a:r>
            <a:r>
              <a:rPr lang="en-US" altLang="zh-CN" dirty="0"/>
              <a:t>= </a:t>
            </a:r>
            <a:r>
              <a:rPr lang="en-US" altLang="zh-CN" dirty="0" err="1">
                <a:solidFill>
                  <a:srgbClr val="000080"/>
                </a:solidFill>
                <a:effectLst/>
              </a:rPr>
              <a:t>str</a:t>
            </a:r>
            <a:r>
              <a:rPr lang="en-US" altLang="zh-CN" dirty="0" err="1"/>
              <a:t>.lower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>
                <a:solidFill>
                  <a:srgbClr val="000080"/>
                </a:solidFill>
                <a:effectLst/>
              </a:rPr>
              <a:t>print</a:t>
            </a:r>
            <a:r>
              <a:rPr lang="en-US" altLang="zh-CN" dirty="0"/>
              <a:t>(</a:t>
            </a:r>
            <a:r>
              <a:rPr lang="en-US" altLang="zh-CN" dirty="0" err="1"/>
              <a:t>lst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22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504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0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100 90 20 30 40 50 60 80 94 95</a:t>
            </a:r>
          </a:p>
          <a:p>
            <a:r>
              <a:rPr lang="en-US" altLang="zh-CN" dirty="0"/>
              <a:t>1 99</a:t>
            </a:r>
          </a:p>
          <a:p>
            <a:r>
              <a:rPr lang="en-US" altLang="zh-CN" dirty="0"/>
              <a:t>15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36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</a:p>
          <a:p>
            <a:r>
              <a:rPr lang="en-US" altLang="zh-CN" dirty="0"/>
              <a:t>2 3 4 5 6 7 8 9 10 11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14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2 3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3</a:t>
            </a:r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5</a:t>
            </a:r>
          </a:p>
          <a:p>
            <a:r>
              <a:rPr lang="en-US" altLang="zh-CN" dirty="0"/>
              <a:t>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64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列表推导输入 ： 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mat = [</a:t>
            </a:r>
            <a:r>
              <a:rPr lang="en-US" altLang="zh-CN" sz="180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JetBrains Mono"/>
              </a:rPr>
              <a:t>list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</a:t>
            </a:r>
            <a:r>
              <a:rPr lang="en-US" altLang="zh-CN" sz="180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JetBrains Mono"/>
              </a:rPr>
              <a:t>map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</a:t>
            </a:r>
            <a:r>
              <a:rPr lang="en-US" altLang="zh-CN" sz="180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JetBrains Mono"/>
              </a:rPr>
              <a:t>int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, </a:t>
            </a:r>
            <a:r>
              <a:rPr lang="en-US" altLang="zh-CN" sz="180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JetBrains Mono"/>
              </a:rPr>
              <a:t>input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().split())) </a:t>
            </a:r>
            <a:r>
              <a:rPr lang="en-US" altLang="zh-CN" sz="18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for </a:t>
            </a:r>
            <a:r>
              <a:rPr lang="en-US" altLang="zh-CN" sz="1800" dirty="0" err="1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i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 </a:t>
            </a:r>
            <a:r>
              <a:rPr lang="en-US" altLang="zh-CN" sz="1800" dirty="0">
                <a:solidFill>
                  <a:srgbClr val="0033B3"/>
                </a:solidFill>
                <a:effectLst/>
                <a:highlight>
                  <a:srgbClr val="FFFFFF"/>
                </a:highlight>
                <a:latin typeface="JetBrains Mono"/>
              </a:rPr>
              <a:t>in </a:t>
            </a:r>
            <a:r>
              <a:rPr lang="en-US" altLang="zh-CN" sz="1800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JetBrains Mono"/>
              </a:rPr>
              <a:t>range</a:t>
            </a:r>
            <a:r>
              <a:rPr lang="en-US" altLang="zh-CN" sz="1800" dirty="0">
                <a:solidFill>
                  <a:srgbClr val="080808"/>
                </a:solidFill>
                <a:effectLst/>
                <a:highlight>
                  <a:srgbClr val="FFFFFF"/>
                </a:highlight>
                <a:latin typeface="JetBrains Mono"/>
              </a:rPr>
              <a:t>(n)] 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5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  <a:ea typeface="黑体" panose="02010609060101010101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675" y="1564680"/>
            <a:ext cx="7772400" cy="1323975"/>
          </a:xfrm>
        </p:spPr>
        <p:txBody>
          <a:bodyPr/>
          <a:lstStyle/>
          <a:p>
            <a:pPr eaLnBrk="1" hangingPunct="1"/>
            <a:r>
              <a:rPr lang="en-US" altLang="zh-CN" sz="6600" dirty="0"/>
              <a:t>Python</a:t>
            </a:r>
            <a:r>
              <a:rPr lang="zh-CN" altLang="en-US" sz="6600" dirty="0"/>
              <a:t>程序设计</a:t>
            </a:r>
            <a:endParaRPr lang="en-US" altLang="zh-CN" sz="4000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章 </a:t>
            </a: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组合数据类型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anose="02010600030101010101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创建列表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418431"/>
            <a:ext cx="7859216" cy="4525963"/>
          </a:xfrm>
        </p:spPr>
        <p:txBody>
          <a:bodyPr>
            <a:normAutofit/>
          </a:bodyPr>
          <a:lstStyle/>
          <a:p>
            <a:pPr marL="493776" indent="-457200">
              <a:buFont typeface="Wingdings" panose="05000000000000000000" pitchFamily="2" charset="2"/>
              <a:buChar char="p"/>
            </a:pPr>
            <a:r>
              <a:rPr lang="zh-CN" altLang="en-US" dirty="0"/>
              <a:t>直接使用列表的字面量。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   a = []		# </a:t>
            </a:r>
            <a:r>
              <a:rPr lang="zh-CN" altLang="en-US" dirty="0"/>
              <a:t>创建一个空列表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dirty="0"/>
              <a:t>      a = [2,3,5,7,11,13]</a:t>
            </a:r>
          </a:p>
          <a:p>
            <a:pPr marL="36576" indent="0">
              <a:buNone/>
            </a:pPr>
            <a:endParaRPr lang="en-US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40770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创建列表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348662" cy="2006552"/>
          </a:xfrm>
        </p:spPr>
        <p:txBody>
          <a:bodyPr>
            <a:norm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内置函数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class </a:t>
            </a:r>
            <a:r>
              <a:rPr lang="en-US" altLang="zh-CN" dirty="0">
                <a:solidFill>
                  <a:srgbClr val="FF0000"/>
                </a:solidFill>
              </a:rPr>
              <a:t>list</a:t>
            </a:r>
            <a:r>
              <a:rPr lang="en-US" altLang="zh-CN" dirty="0"/>
              <a:t>([</a:t>
            </a:r>
            <a:r>
              <a:rPr lang="en-US" altLang="zh-CN" dirty="0" err="1"/>
              <a:t>iterable</a:t>
            </a:r>
            <a:r>
              <a:rPr lang="en-US" altLang="zh-CN" dirty="0"/>
              <a:t>])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rgbClr val="FF0000"/>
                </a:solidFill>
              </a:rPr>
              <a:t>功能：</a:t>
            </a:r>
            <a:r>
              <a:rPr lang="zh-CN" altLang="en-US" dirty="0"/>
              <a:t>将</a:t>
            </a:r>
            <a:r>
              <a:rPr lang="en-US" altLang="zh-CN" dirty="0" err="1"/>
              <a:t>iterable</a:t>
            </a:r>
            <a:r>
              <a:rPr lang="zh-CN" altLang="en-US" dirty="0"/>
              <a:t>转换为列表。若无</a:t>
            </a:r>
            <a:r>
              <a:rPr lang="en-US" altLang="zh-CN" dirty="0" err="1"/>
              <a:t>iterable</a:t>
            </a:r>
            <a:r>
              <a:rPr lang="en-US" altLang="zh-CN" dirty="0"/>
              <a:t>, </a:t>
            </a:r>
            <a:r>
              <a:rPr lang="zh-CN" altLang="en-US" dirty="0"/>
              <a:t>返回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</a:t>
            </a:r>
            <a:r>
              <a:rPr lang="zh-CN" altLang="en-US" dirty="0"/>
              <a:t>空列表。</a:t>
            </a:r>
            <a:endParaRPr lang="en-US" altLang="zh-CN" dirty="0"/>
          </a:p>
          <a:p>
            <a:pPr marL="36576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2E11E1-FD20-DF47-4C72-775CA7224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3510010"/>
            <a:ext cx="5969904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"pls input numbers: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).split()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"pls input string: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7D3C85-0C20-5B66-F8B9-8A6C10B65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7" y="5101548"/>
            <a:ext cx="4051135" cy="1567812"/>
          </a:xfrm>
          <a:prstGeom prst="rect">
            <a:avLst/>
          </a:prstGeom>
        </p:spPr>
      </p:pic>
      <p:sp>
        <p:nvSpPr>
          <p:cNvPr id="6" name="对话气泡: 椭圆形 5">
            <a:extLst>
              <a:ext uri="{FF2B5EF4-FFF2-40B4-BE49-F238E27FC236}">
                <a16:creationId xmlns:a16="http://schemas.microsoft.com/office/drawing/2014/main" id="{EACEE4CA-B1EE-E458-F582-C1D4D78F6680}"/>
              </a:ext>
            </a:extLst>
          </p:cNvPr>
          <p:cNvSpPr/>
          <p:nvPr/>
        </p:nvSpPr>
        <p:spPr bwMode="auto">
          <a:xfrm>
            <a:off x="5348982" y="1251944"/>
            <a:ext cx="3361264" cy="605909"/>
          </a:xfrm>
          <a:prstGeom prst="wedgeEllipseCallout">
            <a:avLst>
              <a:gd name="adj1" fmla="val -27385"/>
              <a:gd name="adj2" fmla="val 345193"/>
            </a:avLst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s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plit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返回列表</a:t>
            </a:r>
          </a:p>
        </p:txBody>
      </p:sp>
    </p:spTree>
    <p:extLst>
      <p:ext uri="{BB962C8B-B14F-4D97-AF65-F5344CB8AC3E}">
        <p14:creationId xmlns:p14="http://schemas.microsoft.com/office/powerpoint/2010/main" val="2080388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419872" y="157613"/>
            <a:ext cx="350769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6.3 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列表类型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DB7613-6680-A0EC-52BD-E9F1444F52DF}"/>
              </a:ext>
            </a:extLst>
          </p:cNvPr>
          <p:cNvSpPr txBox="1"/>
          <p:nvPr/>
        </p:nvSpPr>
        <p:spPr>
          <a:xfrm>
            <a:off x="522147" y="1196752"/>
            <a:ext cx="8154309" cy="1114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5000"/>
              </a:lnSpc>
              <a:spcAft>
                <a:spcPts val="10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lt"/>
                <a:ea typeface="+mn-ea"/>
              </a:rPr>
              <a:t>列表的基本操作，除支持通用序列操作外，其它见下表。</a:t>
            </a:r>
            <a:endParaRPr lang="zh-CN" altLang="zh-CN" sz="2800" b="0" i="0" dirty="0">
              <a:latin typeface="+mn-lt"/>
              <a:ea typeface="+mn-ea"/>
            </a:endParaRPr>
          </a:p>
        </p:txBody>
      </p:sp>
      <p:graphicFrame>
        <p:nvGraphicFramePr>
          <p:cNvPr id="8" name="表格 10">
            <a:extLst>
              <a:ext uri="{FF2B5EF4-FFF2-40B4-BE49-F238E27FC236}">
                <a16:creationId xmlns:a16="http://schemas.microsoft.com/office/drawing/2014/main" id="{7BEB9C88-BED3-65E0-28EC-8A2860A90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7820"/>
              </p:ext>
            </p:extLst>
          </p:nvPr>
        </p:nvGraphicFramePr>
        <p:xfrm>
          <a:off x="971600" y="2420888"/>
          <a:ext cx="7892106" cy="412791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546351300"/>
                    </a:ext>
                  </a:extLst>
                </a:gridCol>
                <a:gridCol w="4867770">
                  <a:extLst>
                    <a:ext uri="{9D8B030D-6E8A-4147-A177-3AD203B41FA5}">
                      <a16:colId xmlns:a16="http://schemas.microsoft.com/office/drawing/2014/main" val="942011634"/>
                    </a:ext>
                  </a:extLst>
                </a:gridCol>
              </a:tblGrid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59590"/>
                  </a:ext>
                </a:extLst>
              </a:tr>
              <a:tr h="6230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for&lt;var&gt;in&lt;seq&gt;: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对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&lt;seq&gt;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中元素循环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570963"/>
                  </a:ext>
                </a:extLst>
              </a:tr>
              <a:tr h="6230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del&lt;seq&gt;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2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删除列表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4543428"/>
                  </a:ext>
                </a:extLst>
              </a:tr>
              <a:tr h="6230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del&lt;seq&gt;[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删除列表中位置索引为</a:t>
                      </a:r>
                      <a:r>
                        <a:rPr lang="en-US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的元素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1390441"/>
                  </a:ext>
                </a:extLst>
              </a:tr>
              <a:tr h="6230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&lt;seq&gt;[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= value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列表第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个元素赋值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1811928"/>
                  </a:ext>
                </a:extLst>
              </a:tr>
              <a:tr h="62309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&lt;seq&gt;[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i:j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] = &lt;seq1&gt;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将列表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的值依次赋给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&lt;seq&gt;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的切片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i,j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中的每个元素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97970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517AB7C-EC7F-9A30-5754-E2E0D447F5E4}"/>
              </a:ext>
            </a:extLst>
          </p:cNvPr>
          <p:cNvSpPr txBox="1"/>
          <p:nvPr/>
        </p:nvSpPr>
        <p:spPr>
          <a:xfrm>
            <a:off x="6598573" y="1794842"/>
            <a:ext cx="2283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sum</a:t>
            </a:r>
            <a:r>
              <a:rPr lang="zh-CN" altLang="en-US" sz="2800" b="0" i="0" dirty="0">
                <a:latin typeface="+mn-ea"/>
                <a:ea typeface="+mn-ea"/>
              </a:rPr>
              <a:t>内置函数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887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基本的列表操作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15830"/>
            <a:ext cx="8001000" cy="4967287"/>
          </a:xfrm>
        </p:spPr>
        <p:txBody>
          <a:bodyPr/>
          <a:lstStyle/>
          <a:p>
            <a:pPr marL="352806" indent="-342900">
              <a:buFont typeface="Wingdings" panose="05000000000000000000" pitchFamily="2" charset="2"/>
              <a:buChar char="p"/>
            </a:pPr>
            <a:r>
              <a:rPr lang="zh-CN" altLang="en-US" dirty="0"/>
              <a:t> 列表元素赋值 </a:t>
            </a:r>
            <a:endParaRPr lang="en-US" altLang="zh-CN" dirty="0"/>
          </a:p>
          <a:p>
            <a:pPr marL="9906" indent="0">
              <a:buNone/>
            </a:pPr>
            <a:r>
              <a:rPr lang="en-US" altLang="zh-CN" dirty="0"/>
              <a:t>     l[2] = 10</a:t>
            </a:r>
          </a:p>
          <a:p>
            <a:pPr marL="9906" indent="0">
              <a:buNone/>
            </a:pPr>
            <a:endParaRPr lang="en-US" altLang="zh-CN" dirty="0"/>
          </a:p>
          <a:p>
            <a:pPr marL="467106" indent="-457200">
              <a:buFont typeface="Wingdings" panose="05000000000000000000" pitchFamily="2" charset="2"/>
              <a:buChar char="p"/>
            </a:pPr>
            <a:r>
              <a:rPr lang="zh-CN" altLang="en-US" dirty="0"/>
              <a:t>删除元素</a:t>
            </a:r>
            <a:endParaRPr lang="en-US" altLang="zh-CN" dirty="0"/>
          </a:p>
          <a:p>
            <a:pPr marL="9906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语法：</a:t>
            </a:r>
            <a:r>
              <a:rPr lang="en-US" altLang="zh-CN" dirty="0"/>
              <a:t>del &lt;</a:t>
            </a:r>
            <a:r>
              <a:rPr lang="zh-CN" altLang="en-US" dirty="0"/>
              <a:t>列表元素</a:t>
            </a:r>
            <a:r>
              <a:rPr lang="en-US" altLang="zh-CN" dirty="0"/>
              <a:t>&gt;</a:t>
            </a:r>
          </a:p>
          <a:p>
            <a:pPr marL="9906" indent="0">
              <a:buNone/>
            </a:pPr>
            <a:r>
              <a:rPr lang="en-US" altLang="zh-CN" dirty="0"/>
              <a:t>     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7A0C3FE0-6D66-418B-84EB-01BB0057CE81}"/>
              </a:ext>
            </a:extLst>
          </p:cNvPr>
          <p:cNvSpPr/>
          <p:nvPr/>
        </p:nvSpPr>
        <p:spPr bwMode="auto">
          <a:xfrm>
            <a:off x="5438792" y="2106574"/>
            <a:ext cx="2157544" cy="1055608"/>
          </a:xfrm>
          <a:prstGeom prst="wedgeRoundRectCallout">
            <a:avLst>
              <a:gd name="adj1" fmla="val -130261"/>
              <a:gd name="adj2" fmla="val 6655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元素、切片、整个列表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711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基本的列表操作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3EBBD20-4633-C265-6EE5-5113E9224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481" y="526860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2BEDE69-8C4C-D38C-9A10-6579B137A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415417"/>
            <a:ext cx="6647974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l = 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40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60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70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80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90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del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l[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]      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删除第0个元素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(l)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del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l[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6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]   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删除第2到第5个元素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(l)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del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l[:]     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删除列表所有元素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(l)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del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l        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删除列表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(l)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513E3B4-9373-9151-9A1E-0E2508452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42" y="4133145"/>
            <a:ext cx="71723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9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基本的列表操作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242" y="1380857"/>
            <a:ext cx="8001000" cy="17601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切片赋值</a:t>
            </a:r>
            <a:endParaRPr lang="en-US" altLang="zh-CN" dirty="0"/>
          </a:p>
          <a:p>
            <a:pPr marL="448056" lvl="1" indent="0"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切片表示列表的一部分，可以被赋值，接受另外一个列表，替换切片那部分元素。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48056" lvl="1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3ECFEC-4175-4CAA-93F5-71A42ED8B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27" y="5200918"/>
            <a:ext cx="4554468" cy="82037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F86B10A-C356-1511-E399-8AEEACD2F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463447"/>
            <a:ext cx="7051930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name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'Perl'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name[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:]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'ar’            # name[2:] = list(‘ar’) 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(name)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54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列表的函数或方法</a:t>
            </a:r>
            <a:endParaRPr lang="en-US" altLang="zh-CN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A0227856-611F-45F7-A4B9-9DD6E518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646845"/>
              </p:ext>
            </p:extLst>
          </p:nvPr>
        </p:nvGraphicFramePr>
        <p:xfrm>
          <a:off x="589602" y="1375337"/>
          <a:ext cx="8446893" cy="5120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00251">
                  <a:extLst>
                    <a:ext uri="{9D8B030D-6E8A-4147-A177-3AD203B41FA5}">
                      <a16:colId xmlns:a16="http://schemas.microsoft.com/office/drawing/2014/main" val="686415525"/>
                    </a:ext>
                  </a:extLst>
                </a:gridCol>
                <a:gridCol w="4546642">
                  <a:extLst>
                    <a:ext uri="{9D8B030D-6E8A-4147-A177-3AD203B41FA5}">
                      <a16:colId xmlns:a16="http://schemas.microsoft.com/office/drawing/2014/main" val="2023896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</a:rPr>
                        <a:t>列表常用方法或函数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</a:rPr>
                        <a:t>描述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010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dirty="0" err="1">
                          <a:effectLst/>
                        </a:rPr>
                        <a:t>L.append</a:t>
                      </a:r>
                      <a:r>
                        <a:rPr lang="en-US" sz="2800" dirty="0">
                          <a:effectLst/>
                        </a:rPr>
                        <a:t>(x)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1270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9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2800" dirty="0">
                          <a:effectLst/>
                        </a:rPr>
                        <a:t>在列表</a:t>
                      </a:r>
                      <a:r>
                        <a:rPr lang="en-US" sz="2800" dirty="0">
                          <a:effectLst/>
                        </a:rPr>
                        <a:t>L</a:t>
                      </a:r>
                      <a:r>
                        <a:rPr lang="zh-CN" sz="2800" dirty="0">
                          <a:effectLst/>
                        </a:rPr>
                        <a:t>尾部追加</a:t>
                      </a:r>
                      <a:r>
                        <a:rPr lang="zh-CN" altLang="en-US" sz="2800" dirty="0">
                          <a:effectLst/>
                        </a:rPr>
                        <a:t>元素</a:t>
                      </a:r>
                      <a:r>
                        <a:rPr lang="en-US" sz="2800" dirty="0">
                          <a:effectLst/>
                        </a:rPr>
                        <a:t>x</a:t>
                      </a:r>
                      <a:r>
                        <a:rPr lang="zh-CN" altLang="en-US" sz="2800" dirty="0">
                          <a:effectLst/>
                        </a:rPr>
                        <a:t>，等价于</a:t>
                      </a:r>
                      <a:r>
                        <a:rPr lang="en-US" altLang="zh-CN" sz="2800" dirty="0">
                          <a:effectLst/>
                        </a:rPr>
                        <a:t>L</a:t>
                      </a:r>
                      <a:r>
                        <a:rPr lang="en-US" altLang="zh-CN" sz="28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[</a:t>
                      </a:r>
                      <a:r>
                        <a:rPr lang="en-US" altLang="zh-CN" sz="2800" dirty="0" err="1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len</a:t>
                      </a:r>
                      <a:r>
                        <a:rPr lang="en-US" altLang="zh-CN" sz="28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(L):]=[x]</a:t>
                      </a:r>
                      <a:r>
                        <a:rPr lang="zh-CN" altLang="zh-CN" sz="2800" dirty="0"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。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455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dirty="0" err="1">
                          <a:effectLst/>
                        </a:rPr>
                        <a:t>L.clear</a:t>
                      </a:r>
                      <a:r>
                        <a:rPr lang="en-US" sz="2800" dirty="0">
                          <a:effectLst/>
                        </a:rPr>
                        <a:t>()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</a:rPr>
                        <a:t>移除列表</a:t>
                      </a:r>
                      <a:r>
                        <a:rPr lang="en-US" sz="2800" dirty="0">
                          <a:effectLst/>
                        </a:rPr>
                        <a:t>L</a:t>
                      </a:r>
                      <a:r>
                        <a:rPr lang="zh-CN" sz="2800" dirty="0">
                          <a:effectLst/>
                        </a:rPr>
                        <a:t>的所有元素</a:t>
                      </a:r>
                      <a:r>
                        <a:rPr lang="zh-CN" altLang="en-US" sz="2800" dirty="0">
                          <a:effectLst/>
                        </a:rPr>
                        <a:t>，空列表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4245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dirty="0" err="1">
                          <a:effectLst/>
                        </a:rPr>
                        <a:t>L.count</a:t>
                      </a:r>
                      <a:r>
                        <a:rPr lang="en-US" sz="2800" dirty="0">
                          <a:effectLst/>
                        </a:rPr>
                        <a:t>(x)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</a:rPr>
                        <a:t>计算列表</a:t>
                      </a:r>
                      <a:r>
                        <a:rPr lang="en-US" sz="2800" dirty="0">
                          <a:effectLst/>
                        </a:rPr>
                        <a:t>L</a:t>
                      </a:r>
                      <a:r>
                        <a:rPr lang="zh-CN" sz="2800" dirty="0">
                          <a:effectLst/>
                        </a:rPr>
                        <a:t>中</a:t>
                      </a:r>
                      <a:r>
                        <a:rPr lang="en-US" sz="2800" dirty="0">
                          <a:effectLst/>
                        </a:rPr>
                        <a:t>x</a:t>
                      </a:r>
                      <a:r>
                        <a:rPr lang="zh-CN" sz="2800" dirty="0">
                          <a:effectLst/>
                        </a:rPr>
                        <a:t>出现的次数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543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dirty="0" err="1">
                          <a:effectLst/>
                        </a:rPr>
                        <a:t>L.copy</a:t>
                      </a:r>
                      <a:r>
                        <a:rPr lang="en-US" sz="2800" dirty="0">
                          <a:effectLst/>
                        </a:rPr>
                        <a:t>()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</a:rPr>
                        <a:t>列表</a:t>
                      </a:r>
                      <a:r>
                        <a:rPr lang="en-US" sz="2800" dirty="0">
                          <a:effectLst/>
                        </a:rPr>
                        <a:t>L</a:t>
                      </a:r>
                      <a:r>
                        <a:rPr lang="zh-CN" sz="2800" dirty="0">
                          <a:effectLst/>
                        </a:rPr>
                        <a:t>的备份</a:t>
                      </a:r>
                      <a:r>
                        <a:rPr lang="zh-CN" altLang="en-US" sz="2800" dirty="0">
                          <a:effectLst/>
                        </a:rPr>
                        <a:t>。除切片备份外的另一种备份方式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0134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dirty="0" err="1">
                          <a:effectLst/>
                        </a:rPr>
                        <a:t>L.extend</a:t>
                      </a:r>
                      <a:r>
                        <a:rPr lang="en-US" sz="2800" dirty="0">
                          <a:effectLst/>
                        </a:rPr>
                        <a:t>(x)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</a:rPr>
                        <a:t>将列表</a:t>
                      </a:r>
                      <a:r>
                        <a:rPr lang="en-US" sz="2800" dirty="0">
                          <a:effectLst/>
                        </a:rPr>
                        <a:t>x</a:t>
                      </a:r>
                      <a:r>
                        <a:rPr lang="zh-CN" sz="2800" dirty="0">
                          <a:effectLst/>
                        </a:rPr>
                        <a:t>扩充到列表</a:t>
                      </a:r>
                      <a:r>
                        <a:rPr lang="en-US" sz="2800" dirty="0">
                          <a:effectLst/>
                        </a:rPr>
                        <a:t>L</a:t>
                      </a:r>
                      <a:r>
                        <a:rPr lang="zh-CN" sz="2800" dirty="0">
                          <a:effectLst/>
                        </a:rPr>
                        <a:t>中</a:t>
                      </a:r>
                      <a:r>
                        <a:rPr lang="en-US" altLang="zh-CN" sz="2800" dirty="0">
                          <a:effectLst/>
                        </a:rPr>
                        <a:t>,</a:t>
                      </a:r>
                      <a:r>
                        <a:rPr lang="zh-CN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等价于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L[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(L):]=x</a:t>
                      </a:r>
                      <a:r>
                        <a:rPr lang="zh-CN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L+x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451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>
                          <a:effectLst/>
                        </a:rPr>
                        <a:t>L.index(value[,start[,stop]])</a:t>
                      </a:r>
                      <a:endParaRPr lang="zh-CN" sz="28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</a:rPr>
                        <a:t>计算在指定范围内</a:t>
                      </a:r>
                      <a:r>
                        <a:rPr lang="en-US" sz="2800" dirty="0">
                          <a:effectLst/>
                        </a:rPr>
                        <a:t>value</a:t>
                      </a:r>
                      <a:r>
                        <a:rPr lang="zh-CN" sz="2800" dirty="0">
                          <a:effectLst/>
                        </a:rPr>
                        <a:t>的下标</a:t>
                      </a:r>
                      <a:r>
                        <a:rPr lang="zh-CN" altLang="en-US" sz="2800" dirty="0">
                          <a:effectLst/>
                        </a:rPr>
                        <a:t>。</a:t>
                      </a:r>
                      <a:r>
                        <a:rPr lang="zh-CN" altLang="en-US" sz="2800" dirty="0">
                          <a:solidFill>
                            <a:srgbClr val="FF0000"/>
                          </a:solidFill>
                          <a:effectLst/>
                        </a:rPr>
                        <a:t>找不到抛出异常</a:t>
                      </a:r>
                      <a:endParaRPr lang="zh-CN" sz="2800" dirty="0">
                        <a:solidFill>
                          <a:srgbClr val="FF0000"/>
                        </a:solidFill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6511192"/>
                  </a:ext>
                </a:extLst>
              </a:tr>
            </a:tbl>
          </a:graphicData>
        </a:graphic>
      </p:graphicFrame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CC0AC571-8BBE-4A7A-9CC1-B987DB52467A}"/>
              </a:ext>
            </a:extLst>
          </p:cNvPr>
          <p:cNvSpPr/>
          <p:nvPr/>
        </p:nvSpPr>
        <p:spPr bwMode="auto">
          <a:xfrm>
            <a:off x="1115616" y="4221088"/>
            <a:ext cx="4176464" cy="476726"/>
          </a:xfrm>
          <a:prstGeom prst="wedgeRoundRectCallout">
            <a:avLst>
              <a:gd name="adj1" fmla="val -43342"/>
              <a:gd name="adj2" fmla="val 36096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结合</a:t>
            </a:r>
            <a:r>
              <a:rPr lang="en-US" altLang="zh-CN" sz="2800" i="0" dirty="0">
                <a:latin typeface="+mj-ea"/>
                <a:ea typeface="+mj-ea"/>
              </a:rPr>
              <a:t>if x in </a:t>
            </a:r>
            <a:r>
              <a:rPr lang="zh-CN" altLang="en-US" sz="2800" i="0" dirty="0">
                <a:latin typeface="+mj-ea"/>
                <a:ea typeface="+mj-ea"/>
              </a:rPr>
              <a:t>列表：使用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4957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列表的函数或方法</a:t>
            </a:r>
            <a:endParaRPr lang="en-US" altLang="zh-CN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A0227856-611F-45F7-A4B9-9DD6E518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201684"/>
              </p:ext>
            </p:extLst>
          </p:nvPr>
        </p:nvGraphicFramePr>
        <p:xfrm>
          <a:off x="683567" y="1268760"/>
          <a:ext cx="8231833" cy="56811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45007">
                  <a:extLst>
                    <a:ext uri="{9D8B030D-6E8A-4147-A177-3AD203B41FA5}">
                      <a16:colId xmlns:a16="http://schemas.microsoft.com/office/drawing/2014/main" val="686415525"/>
                    </a:ext>
                  </a:extLst>
                </a:gridCol>
                <a:gridCol w="4886826">
                  <a:extLst>
                    <a:ext uri="{9D8B030D-6E8A-4147-A177-3AD203B41FA5}">
                      <a16:colId xmlns:a16="http://schemas.microsoft.com/office/drawing/2014/main" val="2023896592"/>
                    </a:ext>
                  </a:extLst>
                </a:gridCol>
              </a:tblGrid>
              <a:tr h="788347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</a:rPr>
                        <a:t>列表的常用方法或函数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</a:rPr>
                        <a:t>描述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0105882"/>
                  </a:ext>
                </a:extLst>
              </a:tr>
              <a:tr h="788347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dirty="0" err="1">
                          <a:effectLst/>
                        </a:rPr>
                        <a:t>L.pop</a:t>
                      </a:r>
                      <a:r>
                        <a:rPr lang="en-US" sz="2800" dirty="0">
                          <a:effectLst/>
                        </a:rPr>
                        <a:t>(index)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</a:rPr>
                        <a:t>返回并删除下标为</a:t>
                      </a:r>
                      <a:r>
                        <a:rPr lang="en-US" sz="2800" dirty="0">
                          <a:effectLst/>
                        </a:rPr>
                        <a:t>index</a:t>
                      </a:r>
                      <a:r>
                        <a:rPr lang="zh-CN" sz="2800" dirty="0">
                          <a:effectLst/>
                        </a:rPr>
                        <a:t>的元素，默认是最后一个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8150658"/>
                  </a:ext>
                </a:extLst>
              </a:tr>
              <a:tr h="788347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>
                          <a:effectLst/>
                        </a:rPr>
                        <a:t>L.remove(value)</a:t>
                      </a:r>
                      <a:endParaRPr lang="zh-CN" sz="280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</a:rPr>
                        <a:t>删除值为</a:t>
                      </a:r>
                      <a:r>
                        <a:rPr lang="en-US" sz="2800" dirty="0">
                          <a:effectLst/>
                        </a:rPr>
                        <a:t>value</a:t>
                      </a:r>
                      <a:r>
                        <a:rPr lang="zh-CN" sz="2800" dirty="0">
                          <a:effectLst/>
                        </a:rPr>
                        <a:t>的第一个元素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9405348"/>
                  </a:ext>
                </a:extLst>
              </a:tr>
              <a:tr h="394174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dirty="0" err="1">
                          <a:effectLst/>
                        </a:rPr>
                        <a:t>L.reverse</a:t>
                      </a:r>
                      <a:r>
                        <a:rPr lang="en-US" sz="2800" dirty="0">
                          <a:effectLst/>
                        </a:rPr>
                        <a:t>()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</a:rPr>
                        <a:t>倒置列表</a:t>
                      </a:r>
                      <a:r>
                        <a:rPr lang="en-US" sz="2800" dirty="0">
                          <a:effectLst/>
                        </a:rPr>
                        <a:t>L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5208235"/>
                  </a:ext>
                </a:extLst>
              </a:tr>
              <a:tr h="2759215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L.sort</a:t>
                      </a: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key=None, reverse=False)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对列表元素排序。默认使用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比较元素。提供关键字参数，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reverse=True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反序，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zh-CN" altLang="en-US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指定一个带参数的函数，用于从每个列表元素中提取比较键，例如：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= </a:t>
                      </a:r>
                      <a:r>
                        <a:rPr lang="en-US" altLang="zh-CN" sz="2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str.lower</a:t>
                      </a:r>
                      <a:endParaRPr lang="zh-CN" altLang="en-US" sz="2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7010293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06A7DE0D-054E-1CAE-E965-C2C71A065E40}"/>
              </a:ext>
            </a:extLst>
          </p:cNvPr>
          <p:cNvSpPr/>
          <p:nvPr/>
        </p:nvSpPr>
        <p:spPr bwMode="auto">
          <a:xfrm>
            <a:off x="6948264" y="2996952"/>
            <a:ext cx="1800200" cy="72008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对话气泡: 椭圆形 6">
            <a:extLst>
              <a:ext uri="{FF2B5EF4-FFF2-40B4-BE49-F238E27FC236}">
                <a16:creationId xmlns:a16="http://schemas.microsoft.com/office/drawing/2014/main" id="{A0FA99E4-FDA7-2CF9-8E8E-16842F9389F1}"/>
              </a:ext>
            </a:extLst>
          </p:cNvPr>
          <p:cNvSpPr/>
          <p:nvPr/>
        </p:nvSpPr>
        <p:spPr bwMode="auto">
          <a:xfrm>
            <a:off x="1259632" y="2564904"/>
            <a:ext cx="5421238" cy="605909"/>
          </a:xfrm>
          <a:prstGeom prst="wedgeEllipseCallout">
            <a:avLst>
              <a:gd name="adj1" fmla="val -14954"/>
              <a:gd name="adj2" fmla="val 17419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dirty="0"/>
              <a:t>内置函数</a:t>
            </a:r>
            <a:r>
              <a:rPr lang="en-US" altLang="zh-CN" sz="2800" dirty="0"/>
              <a:t>reversed</a:t>
            </a:r>
            <a:r>
              <a:rPr lang="zh-CN" altLang="en-US" sz="2800" dirty="0"/>
              <a:t>，差别？</a:t>
            </a:r>
            <a:endParaRPr kumimoji="0" lang="zh-CN" altLang="en-US" sz="2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9286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列表的函数或方法</a:t>
            </a:r>
            <a:endParaRPr lang="en-US" altLang="zh-CN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graphicFrame>
        <p:nvGraphicFramePr>
          <p:cNvPr id="3" name="表格 6">
            <a:extLst>
              <a:ext uri="{FF2B5EF4-FFF2-40B4-BE49-F238E27FC236}">
                <a16:creationId xmlns:a16="http://schemas.microsoft.com/office/drawing/2014/main" id="{A0227856-611F-45F7-A4B9-9DD6E518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059030"/>
              </p:ext>
            </p:extLst>
          </p:nvPr>
        </p:nvGraphicFramePr>
        <p:xfrm>
          <a:off x="589602" y="1375337"/>
          <a:ext cx="8446893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00251">
                  <a:extLst>
                    <a:ext uri="{9D8B030D-6E8A-4147-A177-3AD203B41FA5}">
                      <a16:colId xmlns:a16="http://schemas.microsoft.com/office/drawing/2014/main" val="686415525"/>
                    </a:ext>
                  </a:extLst>
                </a:gridCol>
                <a:gridCol w="4546642">
                  <a:extLst>
                    <a:ext uri="{9D8B030D-6E8A-4147-A177-3AD203B41FA5}">
                      <a16:colId xmlns:a16="http://schemas.microsoft.com/office/drawing/2014/main" val="2023896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</a:rPr>
                        <a:t>列表常用方法或函数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</a:rPr>
                        <a:t>描述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010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en-US" sz="2800" dirty="0" err="1">
                          <a:effectLst/>
                        </a:rPr>
                        <a:t>L.insert</a:t>
                      </a:r>
                      <a:r>
                        <a:rPr lang="en-US" sz="2800" dirty="0">
                          <a:effectLst/>
                        </a:rPr>
                        <a:t>(</a:t>
                      </a:r>
                      <a:r>
                        <a:rPr lang="en-US" sz="2800" dirty="0" err="1">
                          <a:effectLst/>
                        </a:rPr>
                        <a:t>index,x</a:t>
                      </a:r>
                      <a:r>
                        <a:rPr lang="en-US" sz="2800" dirty="0">
                          <a:effectLst/>
                        </a:rPr>
                        <a:t>)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spcBef>
                          <a:spcPts val="900"/>
                        </a:spcBef>
                        <a:spcAft>
                          <a:spcPts val="900"/>
                        </a:spcAft>
                      </a:pPr>
                      <a:r>
                        <a:rPr lang="zh-CN" sz="2800" dirty="0">
                          <a:effectLst/>
                        </a:rPr>
                        <a:t>在下标</a:t>
                      </a:r>
                      <a:r>
                        <a:rPr lang="en-US" sz="2800" dirty="0">
                          <a:effectLst/>
                        </a:rPr>
                        <a:t>index</a:t>
                      </a:r>
                      <a:r>
                        <a:rPr lang="zh-CN" sz="2800" dirty="0">
                          <a:effectLst/>
                        </a:rPr>
                        <a:t>的位置插入</a:t>
                      </a:r>
                      <a:r>
                        <a:rPr lang="zh-CN" altLang="en-US" sz="2800" dirty="0">
                          <a:effectLst/>
                        </a:rPr>
                        <a:t>元素</a:t>
                      </a:r>
                      <a:r>
                        <a:rPr lang="en-US" sz="2800" dirty="0">
                          <a:effectLst/>
                        </a:rPr>
                        <a:t>x</a:t>
                      </a:r>
                      <a:endParaRPr lang="zh-CN" sz="2800" dirty="0">
                        <a:effectLst/>
                        <a:latin typeface="Cambria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923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18977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08489" y="105676"/>
            <a:ext cx="39388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列表操作举例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1</a:t>
            </a:r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隶书" panose="02010509060101010101" pitchFamily="49" charset="-122"/>
              <a:cs typeface="+mn-cs"/>
              <a:sym typeface="+mn-l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0F37BDD-0D05-9877-6BF0-8D69E0231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97" y="1225689"/>
            <a:ext cx="8802410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a=[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66.25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333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333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1234.5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]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(a.count(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333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),a.count(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66.25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),a.count(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'x'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计数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a.insert(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,-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第二个位置插入-1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(a)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a.append(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333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末尾追加元素333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(a)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(a.index(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333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333第一次出现的下标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a.remove(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333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移除333的第一次出现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(a)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a.reverse()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列表反序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(a)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a.sort()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元素升序排列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(a)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a.pop()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删除最后一个元素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(a)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86DEF6-56A3-0C02-E7D0-D50CAA573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047588"/>
            <a:ext cx="4676775" cy="26955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1290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203575" y="107950"/>
            <a:ext cx="268763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1" i="0" dirty="0">
                <a:solidFill>
                  <a:schemeClr val="tx2"/>
                </a:solidFill>
                <a:ea typeface="隶书" panose="02010509060101010101" pitchFamily="49" charset="-122"/>
                <a:sym typeface="Arial" panose="020B0604020202020204" pitchFamily="34" charset="0"/>
              </a:rPr>
              <a:t>学习目标</a:t>
            </a:r>
            <a:endParaRPr lang="en-US" altLang="en-US" sz="4400" b="1" i="0" dirty="0">
              <a:solidFill>
                <a:schemeClr val="tx2"/>
              </a:solidFill>
              <a:ea typeface="隶书" panose="020105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3" name="文本框 66"/>
          <p:cNvSpPr txBox="1">
            <a:spLocks noChangeArrowheads="1"/>
          </p:cNvSpPr>
          <p:nvPr/>
        </p:nvSpPr>
        <p:spPr bwMode="auto">
          <a:xfrm>
            <a:off x="559336" y="2797984"/>
            <a:ext cx="681468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latin typeface="+mn-ea"/>
                <a:ea typeface="+mn-ea"/>
                <a:cs typeface="+mn-ea"/>
                <a:sym typeface="+mn-lt"/>
              </a:rPr>
              <a:t> 掌握集合的概念、特点和对集合的操作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b="0" i="0" dirty="0"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7" name="文本框 66"/>
          <p:cNvSpPr txBox="1">
            <a:spLocks noChangeArrowheads="1"/>
          </p:cNvSpPr>
          <p:nvPr/>
        </p:nvSpPr>
        <p:spPr bwMode="auto">
          <a:xfrm>
            <a:off x="512380" y="1268760"/>
            <a:ext cx="645561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latin typeface="+mn-ea"/>
                <a:ea typeface="+mn-ea"/>
                <a:cs typeface="+mn-ea"/>
                <a:sym typeface="+mn-lt"/>
              </a:rPr>
              <a:t> 理解列表、元组、字典的概念和特点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b="0" i="0" dirty="0">
              <a:latin typeface="+mn-ea"/>
              <a:ea typeface="+mn-ea"/>
              <a:cs typeface="+mn-ea"/>
              <a:sym typeface="+mn-lt"/>
            </a:endParaRP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endParaRPr lang="zh-CN" altLang="en-US" sz="2800" b="0" i="0" dirty="0"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9" name="文本框 66">
            <a:extLst>
              <a:ext uri="{FF2B5EF4-FFF2-40B4-BE49-F238E27FC236}">
                <a16:creationId xmlns:a16="http://schemas.microsoft.com/office/drawing/2014/main" id="{620BE418-372E-47E7-3D25-95CEA3EEE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32" y="2010289"/>
            <a:ext cx="71737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800" b="0" i="0" dirty="0">
                <a:latin typeface="+mn-ea"/>
                <a:ea typeface="+mn-ea"/>
                <a:cs typeface="+mn-ea"/>
                <a:sym typeface="+mn-lt"/>
              </a:rPr>
              <a:t> 掌握对列表、元组、字典操作的相关方法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108489" y="105676"/>
            <a:ext cx="393889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列表操作举例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2</a:t>
            </a:r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隶书" panose="02010509060101010101" pitchFamily="49" charset="-122"/>
              <a:cs typeface="+mn-cs"/>
              <a:sym typeface="+mn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E01AAB7-B6A7-BEE0-69B1-B38EEF5A0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268760"/>
            <a:ext cx="10503196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 = [-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400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30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lcopy = l.copy()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copy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方法复制列表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lcopy2 = l[:]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切片复制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lcopy3 = l   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同一对象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(l),l,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(lcopy), lcopy,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(lcopy2) ,lcopy2 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(lcopy3), lcopy3,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sep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\n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lcopy3[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10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lcopy.sort(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key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lambda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x: x**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reverse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True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sort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与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lambda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结合， 按元素幂降序排序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(lcopy)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l.clear()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清空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l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列表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36CB40-4EC3-F01A-F011-65E63AC8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3260876"/>
            <a:ext cx="2466975" cy="3581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575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AFC109-6CC1-4979-A19B-EC3C981993D7}"/>
              </a:ext>
            </a:extLst>
          </p:cNvPr>
          <p:cNvSpPr txBox="1"/>
          <p:nvPr/>
        </p:nvSpPr>
        <p:spPr>
          <a:xfrm>
            <a:off x="574675" y="1340768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输入</a:t>
            </a:r>
            <a:r>
              <a:rPr lang="en-US" altLang="zh-CN" sz="2800" i="0" dirty="0"/>
              <a:t>10</a:t>
            </a:r>
            <a:r>
              <a:rPr lang="zh-CN" altLang="en-US" sz="2800" i="0" dirty="0"/>
              <a:t>个成绩。</a:t>
            </a:r>
            <a:endParaRPr lang="en-US" altLang="zh-CN" sz="2800" i="0" dirty="0"/>
          </a:p>
          <a:p>
            <a:r>
              <a:rPr lang="en-US" altLang="zh-CN" sz="2800" i="0" dirty="0"/>
              <a:t>1</a:t>
            </a:r>
            <a:r>
              <a:rPr lang="zh-CN" altLang="en-US" sz="2800" i="0" dirty="0"/>
              <a:t>）输入位置、成绩，插入成绩</a:t>
            </a:r>
            <a:r>
              <a:rPr lang="en-US" altLang="zh-CN" sz="2800" i="0" dirty="0"/>
              <a:t>(insert)</a:t>
            </a:r>
          </a:p>
          <a:p>
            <a:r>
              <a:rPr lang="en-US" altLang="zh-CN" sz="2800" i="0" dirty="0"/>
              <a:t>2</a:t>
            </a:r>
            <a:r>
              <a:rPr lang="zh-CN" altLang="en-US" sz="2800" i="0" dirty="0"/>
              <a:t>）在末尾插入成绩</a:t>
            </a:r>
            <a:r>
              <a:rPr lang="en-US" altLang="zh-CN" sz="2800" i="0" dirty="0"/>
              <a:t>(append)</a:t>
            </a:r>
          </a:p>
          <a:p>
            <a:r>
              <a:rPr lang="en-US" altLang="zh-CN" sz="2800" i="0" dirty="0"/>
              <a:t>3</a:t>
            </a:r>
            <a:r>
              <a:rPr lang="zh-CN" altLang="en-US" sz="2800" i="0" dirty="0"/>
              <a:t>）按成绩降序排序</a:t>
            </a:r>
            <a:r>
              <a:rPr lang="en-US" altLang="zh-CN" sz="2800" i="0" dirty="0"/>
              <a:t>(sort)</a:t>
            </a:r>
          </a:p>
          <a:p>
            <a:r>
              <a:rPr lang="en-US" altLang="zh-CN" sz="2800" i="0" dirty="0"/>
              <a:t>4</a:t>
            </a:r>
            <a:r>
              <a:rPr lang="zh-CN" altLang="en-US" sz="2800" i="0" dirty="0"/>
              <a:t>）删除最高成绩。计算平均成绩并输出。</a:t>
            </a:r>
            <a:endParaRPr lang="en-US" altLang="zh-CN" sz="2800" i="0" dirty="0"/>
          </a:p>
          <a:p>
            <a:r>
              <a:rPr lang="en-US" altLang="zh-CN" sz="2800" i="0" dirty="0"/>
              <a:t>5</a:t>
            </a:r>
            <a:r>
              <a:rPr lang="zh-CN" altLang="en-US" sz="2800" i="0" dirty="0"/>
              <a:t>）输出所有成绩，以空格分隔。</a:t>
            </a:r>
          </a:p>
        </p:txBody>
      </p:sp>
    </p:spTree>
    <p:extLst>
      <p:ext uri="{BB962C8B-B14F-4D97-AF65-F5344CB8AC3E}">
        <p14:creationId xmlns:p14="http://schemas.microsoft.com/office/powerpoint/2010/main" val="205030401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F5B764-15DB-3A61-F622-553DB8A47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260669"/>
            <a:ext cx="12803505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score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list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map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“pls input 10 scores: ”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).split()))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输入10个成绩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loc,s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map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“pls input loc, score: ”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).split())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输入插入位置和成绩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score.insert(loc,s)  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loc位置插入成绩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“pls input score: ”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))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输入成绩s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score.append(s)      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末尾追加s成绩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(score)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score.sort(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ea typeface="+mn-ea"/>
              </a:rPr>
              <a:t>reverse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True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降序排序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del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score[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]         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删除最高成绩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不带下标参数，删除最后一个，即最低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score.pop()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f“aver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{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sum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(score)/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len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(score)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: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.1f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+mn-ea"/>
                <a:ea typeface="+mn-ea"/>
              </a:rPr>
              <a:t>}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”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计算平均成绩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 ,sum</a:t>
            </a:r>
            <a:r>
              <a:rPr kumimoji="0" lang="zh-CN" altLang="en-US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求和，</a:t>
            </a:r>
            <a:r>
              <a:rPr lang="en-US" altLang="zh-CN" sz="2400" b="0" dirty="0">
                <a:solidFill>
                  <a:srgbClr val="8C8C8C"/>
                </a:solidFill>
                <a:latin typeface="+mn-ea"/>
                <a:ea typeface="+mn-ea"/>
              </a:rPr>
              <a:t>ch4,P63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i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len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(score)-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):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输出成绩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(score[i],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+mn-ea"/>
                <a:ea typeface="+mn-ea"/>
              </a:rPr>
              <a:t>end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 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(score[-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])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0" i="0" dirty="0">
                <a:solidFill>
                  <a:srgbClr val="080808"/>
                </a:solidFill>
                <a:latin typeface="+mn-ea"/>
                <a:ea typeface="+mn-ea"/>
              </a:rPr>
              <a:t>print(*score)   </a:t>
            </a:r>
            <a:r>
              <a:rPr lang="en-US" altLang="zh-CN" sz="2400" b="0" dirty="0">
                <a:solidFill>
                  <a:srgbClr val="8C8C8C"/>
                </a:solidFill>
                <a:latin typeface="+mn-ea"/>
                <a:ea typeface="+mn-ea"/>
              </a:rPr>
              <a:t># *</a:t>
            </a:r>
            <a:r>
              <a:rPr lang="zh-CN" altLang="en-US" sz="2400" b="0" dirty="0">
                <a:solidFill>
                  <a:srgbClr val="8C8C8C"/>
                </a:solidFill>
                <a:latin typeface="+mn-ea"/>
                <a:ea typeface="+mn-ea"/>
              </a:rPr>
              <a:t>拆包</a:t>
            </a:r>
            <a:r>
              <a:rPr lang="en-US" altLang="zh-CN" sz="2400" b="0" dirty="0">
                <a:solidFill>
                  <a:srgbClr val="8C8C8C"/>
                </a:solidFill>
                <a:latin typeface="+mn-ea"/>
                <a:ea typeface="+mn-ea"/>
              </a:rPr>
              <a:t>,ch5,P43</a:t>
            </a:r>
            <a:endParaRPr lang="zh-CN" altLang="zh-CN" sz="2400" b="0" dirty="0">
              <a:solidFill>
                <a:srgbClr val="8C8C8C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410149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运行结果</a:t>
            </a:r>
            <a:endParaRPr lang="en-US" altLang="zh-CN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D3ECD0-9A9A-75CA-59BB-D16FCBBF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1340768"/>
            <a:ext cx="815536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9832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340725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回顾：字符串和列表的互相操作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109718" cy="2375594"/>
          </a:xfrm>
        </p:spPr>
        <p:txBody>
          <a:bodyPr>
            <a:normAutofit/>
          </a:bodyPr>
          <a:lstStyle/>
          <a:p>
            <a:r>
              <a:rPr lang="zh-CN" altLang="en-US" dirty="0"/>
              <a:t>拆分</a:t>
            </a:r>
            <a:r>
              <a:rPr lang="en-US" altLang="zh-CN" dirty="0"/>
              <a:t>—</a:t>
            </a:r>
            <a:r>
              <a:rPr lang="zh-CN" altLang="en-US" dirty="0"/>
              <a:t>字符串方法</a:t>
            </a:r>
            <a:r>
              <a:rPr lang="en-US" altLang="zh-CN" dirty="0"/>
              <a:t>split(</a:t>
            </a:r>
            <a:r>
              <a:rPr lang="en-US" altLang="zh-CN" sz="2800" dirty="0" err="1"/>
              <a:t>sep</a:t>
            </a:r>
            <a:r>
              <a:rPr lang="en-US" altLang="zh-CN" sz="2800" dirty="0"/>
              <a:t>=None</a:t>
            </a:r>
            <a:r>
              <a:rPr lang="en-US" altLang="zh-CN" dirty="0"/>
              <a:t>)</a:t>
            </a:r>
          </a:p>
          <a:p>
            <a:pPr marL="36576" indent="0" latinLnBrk="1">
              <a:buNone/>
            </a:pPr>
            <a:r>
              <a:rPr lang="zh-CN" altLang="en-US" sz="2800" dirty="0"/>
              <a:t>     </a:t>
            </a:r>
            <a:r>
              <a:rPr lang="en-US" altLang="zh-CN" sz="2800" dirty="0"/>
              <a:t>split()</a:t>
            </a:r>
            <a:r>
              <a:rPr lang="zh-CN" altLang="en-US" sz="2800" dirty="0"/>
              <a:t>用一个字符或子串将一个字符串分隔成列表的元素。</a:t>
            </a:r>
            <a:endParaRPr lang="en-US" altLang="zh-CN" sz="2800" dirty="0"/>
          </a:p>
          <a:p>
            <a:pPr marL="36576" indent="0" latinLnBrk="1">
              <a:buNone/>
            </a:pPr>
            <a:endParaRPr lang="en-US" altLang="zh-CN" dirty="0"/>
          </a:p>
          <a:p>
            <a:pPr marL="36576" indent="0" latinLnBrk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结果已是列表。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1F92156-8976-DDBD-8430-C06197CD8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4077397"/>
            <a:ext cx="7007046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l 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"pls input words: "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).split()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(l)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477880-2BE3-7C95-860F-EF2FEF1C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14" y="5494740"/>
            <a:ext cx="6322534" cy="10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12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340725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回顾：字符串和列表的互相操作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1511498"/>
          </a:xfrm>
        </p:spPr>
        <p:txBody>
          <a:bodyPr>
            <a:normAutofit/>
          </a:bodyPr>
          <a:lstStyle/>
          <a:p>
            <a:r>
              <a:rPr lang="zh-CN" altLang="en-US" dirty="0"/>
              <a:t>聚合</a:t>
            </a:r>
            <a:r>
              <a:rPr lang="en-US" altLang="zh-CN" dirty="0"/>
              <a:t>—</a:t>
            </a:r>
            <a:r>
              <a:rPr lang="zh-CN" altLang="en-US" dirty="0"/>
              <a:t>字符串方法</a:t>
            </a:r>
            <a:r>
              <a:rPr lang="en-US" altLang="zh-CN" dirty="0"/>
              <a:t>join()</a:t>
            </a:r>
          </a:p>
          <a:p>
            <a:pPr marL="36576" indent="0">
              <a:buNone/>
            </a:pPr>
            <a:r>
              <a:rPr lang="en-US" altLang="zh-CN" sz="2600" dirty="0"/>
              <a:t>     </a:t>
            </a:r>
            <a:r>
              <a:rPr lang="zh-CN" altLang="en-US" sz="2600" dirty="0"/>
              <a:t> </a:t>
            </a:r>
            <a:r>
              <a:rPr lang="en-US" altLang="zh-CN" sz="2600" dirty="0"/>
              <a:t>join()</a:t>
            </a:r>
            <a:r>
              <a:rPr lang="zh-CN" altLang="en-US" sz="2600" dirty="0"/>
              <a:t>用于将一个列表的各个字符串类型的元素组合成一个字符串，元素之间用指定的内容填充。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00BC8A1-0EEA-4607-9A74-CD6A89AF3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73" y="3429000"/>
            <a:ext cx="440537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a = [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'hello'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'good'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'boy'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'wii'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 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.join(a))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':'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.join(a))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FDCE74-0105-4DDB-A9C4-EF2B40E5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88" y="5390058"/>
            <a:ext cx="3278440" cy="1163142"/>
          </a:xfrm>
          <a:prstGeom prst="rect">
            <a:avLst/>
          </a:prstGeom>
        </p:spPr>
      </p:pic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42FE25F9-BEEE-4DD1-B553-0A7F607161D9}"/>
              </a:ext>
            </a:extLst>
          </p:cNvPr>
          <p:cNvSpPr/>
          <p:nvPr/>
        </p:nvSpPr>
        <p:spPr bwMode="auto">
          <a:xfrm>
            <a:off x="4932040" y="3789040"/>
            <a:ext cx="2185246" cy="578882"/>
          </a:xfrm>
          <a:prstGeom prst="wedgeRoundRectCallout">
            <a:avLst>
              <a:gd name="adj1" fmla="val -136869"/>
              <a:gd name="adj2" fmla="val 8652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用：</a:t>
            </a:r>
            <a:r>
              <a:rPr lang="zh-CN" altLang="en-US" sz="2800" i="0" dirty="0"/>
              <a:t>填充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1915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7DD64E5-62B7-45A1-B395-AF0637C67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3792871"/>
            <a:ext cx="810178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C9B27E-E876-458C-AE71-A3E64266B40D}"/>
              </a:ext>
            </a:extLst>
          </p:cNvPr>
          <p:cNvSpPr txBox="1"/>
          <p:nvPr/>
        </p:nvSpPr>
        <p:spPr>
          <a:xfrm>
            <a:off x="574674" y="1268760"/>
            <a:ext cx="8001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>
                <a:latin typeface="Arial" panose="020B0604020202020204" pitchFamily="34" charset="0"/>
              </a:rPr>
              <a:t>输入</a:t>
            </a:r>
            <a:r>
              <a:rPr lang="en-US" altLang="zh-CN" sz="2800" i="0" dirty="0">
                <a:latin typeface="Arial" panose="020B0604020202020204" pitchFamily="34" charset="0"/>
              </a:rPr>
              <a:t>mm/dd/year</a:t>
            </a:r>
            <a:r>
              <a:rPr lang="zh-CN" altLang="en-US" sz="2800" i="0" dirty="0">
                <a:latin typeface="Arial" panose="020B0604020202020204" pitchFamily="34" charset="0"/>
              </a:rPr>
              <a:t>格式日期，拆分出年月日。</a:t>
            </a:r>
            <a:endParaRPr kumimoji="0" lang="zh-CN" altLang="zh-CN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ABB00BF-9E66-442E-BBBC-2E1E97A59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289469"/>
            <a:ext cx="820128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d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"input mm/dd/year: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).split(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'/'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返回列表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(d)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(d[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]+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>年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+d[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]+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>月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+d[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]+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宋体" panose="02010600030101010101" pitchFamily="2" charset="-122"/>
              </a:rPr>
              <a:t>日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25F822-1BD4-66D0-24FF-478510FA2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4" y="4826152"/>
            <a:ext cx="4285358" cy="159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35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3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9352" y="1365946"/>
            <a:ext cx="8109718" cy="4967287"/>
          </a:xfrm>
        </p:spPr>
        <p:txBody>
          <a:bodyPr/>
          <a:lstStyle/>
          <a:p>
            <a:pPr marL="36576" indent="0">
              <a:buNone/>
            </a:pPr>
            <a:r>
              <a:rPr lang="zh-CN" altLang="en-US" dirty="0"/>
              <a:t>输入一行，</a:t>
            </a:r>
            <a:r>
              <a:rPr lang="zh-CN" altLang="zh-CN" dirty="0"/>
              <a:t>求单词数。单词是字母数字串，中间没有空格。</a:t>
            </a:r>
            <a:endParaRPr lang="en-US" altLang="zh-CN" dirty="0"/>
          </a:p>
          <a:p>
            <a:pPr marL="36576" indent="0">
              <a:buNone/>
            </a:pPr>
            <a:r>
              <a:rPr lang="en-US" altLang="zh-CN" sz="2400" dirty="0"/>
              <a:t> </a:t>
            </a:r>
          </a:p>
          <a:p>
            <a:pPr marL="36576" indent="0">
              <a:buNone/>
            </a:pPr>
            <a:endParaRPr lang="en-US" altLang="zh-CN" sz="2400" b="1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259625-A557-4F28-86F1-FFBC6CE0A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167390"/>
            <a:ext cx="3847528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len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().split()))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7188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248" y="270356"/>
            <a:ext cx="8001000" cy="676275"/>
          </a:xfrm>
        </p:spPr>
        <p:txBody>
          <a:bodyPr/>
          <a:lstStyle/>
          <a:p>
            <a:pPr algn="ctr"/>
            <a:r>
              <a:rPr lang="zh-CN" altLang="en-US" sz="40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创建列表方法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方法一：直接使用列表字面量，</a:t>
            </a:r>
            <a:r>
              <a:rPr lang="en-US" altLang="zh-CN" dirty="0"/>
              <a:t>l = [1,2,3]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方法二：</a:t>
            </a:r>
            <a:r>
              <a:rPr lang="en-US" altLang="zh-CN" dirty="0"/>
              <a:t>list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方法三：用</a:t>
            </a:r>
            <a:r>
              <a:rPr lang="en-US" altLang="zh-CN" dirty="0"/>
              <a:t>append</a:t>
            </a:r>
            <a:r>
              <a:rPr lang="zh-CN" altLang="en-US" dirty="0"/>
              <a:t>方法：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lst</a:t>
            </a:r>
            <a:r>
              <a:rPr lang="en-US" altLang="zh-CN" dirty="0"/>
              <a:t>=[]</a:t>
            </a:r>
          </a:p>
          <a:p>
            <a:pPr marL="0" indent="0">
              <a:buNone/>
            </a:pPr>
            <a:r>
              <a:rPr lang="en-US" altLang="zh-CN" dirty="0"/>
              <a:t>     for </a:t>
            </a:r>
            <a:r>
              <a:rPr lang="en-US" altLang="zh-CN" dirty="0" err="1"/>
              <a:t>i</a:t>
            </a:r>
            <a:r>
              <a:rPr lang="en-US" altLang="zh-CN" dirty="0"/>
              <a:t> in range(4):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lst.append</a:t>
            </a:r>
            <a:r>
              <a:rPr lang="en-US" altLang="zh-CN" dirty="0"/>
              <a:t>(input())</a:t>
            </a:r>
          </a:p>
          <a:p>
            <a:endParaRPr lang="en-US" altLang="zh-CN" dirty="0"/>
          </a:p>
          <a:p>
            <a:r>
              <a:rPr lang="zh-CN" altLang="en-US" dirty="0"/>
              <a:t>方法四：列表推导式（列表解析）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l = [input() for </a:t>
            </a:r>
            <a:r>
              <a:rPr lang="en-US" altLang="zh-CN" dirty="0" err="1"/>
              <a:t>i</a:t>
            </a:r>
            <a:r>
              <a:rPr lang="en-US" altLang="zh-CN" dirty="0"/>
              <a:t> in range(4)]   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6032138-4556-FA47-84F7-3A20AC16226B}"/>
              </a:ext>
            </a:extLst>
          </p:cNvPr>
          <p:cNvSpPr/>
          <p:nvPr/>
        </p:nvSpPr>
        <p:spPr bwMode="auto">
          <a:xfrm>
            <a:off x="1043608" y="5589240"/>
            <a:ext cx="5256584" cy="504056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0852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列表</a:t>
            </a: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577262" cy="4967287"/>
          </a:xfrm>
        </p:spPr>
        <p:txBody>
          <a:bodyPr>
            <a:normAutofit/>
          </a:bodyPr>
          <a:lstStyle/>
          <a:p>
            <a:r>
              <a:rPr lang="zh-CN" altLang="zh-CN" dirty="0"/>
              <a:t>列表推导式是从一个或者多个</a:t>
            </a:r>
            <a:r>
              <a:rPr lang="zh-CN" altLang="en-US" dirty="0"/>
              <a:t>迭代序列</a:t>
            </a:r>
            <a:r>
              <a:rPr lang="zh-CN" altLang="zh-CN" dirty="0"/>
              <a:t>快速简洁地创建列表的一种方法，又被称为列表解析。</a:t>
            </a:r>
            <a:endParaRPr lang="en-US" altLang="zh-CN" dirty="0"/>
          </a:p>
          <a:p>
            <a:r>
              <a:rPr lang="zh-CN" altLang="en-US" dirty="0"/>
              <a:t>它是循环创建列表的简化版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语法：</a:t>
            </a:r>
            <a:r>
              <a:rPr lang="en-US" altLang="zh-CN" dirty="0"/>
              <a:t>[ expression for item in </a:t>
            </a:r>
            <a:r>
              <a:rPr lang="en-US" altLang="zh-CN" dirty="0" err="1"/>
              <a:t>iterable</a:t>
            </a:r>
            <a:r>
              <a:rPr lang="en-US" altLang="zh-CN" dirty="0"/>
              <a:t> 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</a:rPr>
              <a:t>语义：</a:t>
            </a:r>
            <a:r>
              <a:rPr lang="zh-CN" altLang="en-US" dirty="0"/>
              <a:t>对迭代序列中的变量</a:t>
            </a:r>
            <a:r>
              <a:rPr lang="en-US" altLang="zh-CN" dirty="0"/>
              <a:t>item</a:t>
            </a:r>
            <a:r>
              <a:rPr lang="zh-CN" altLang="en-US" dirty="0"/>
              <a:t>循环，计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</a:t>
            </a:r>
            <a:r>
              <a:rPr lang="zh-CN" altLang="en-US" dirty="0"/>
              <a:t>算</a:t>
            </a:r>
            <a:r>
              <a:rPr lang="en-US" altLang="zh-CN" dirty="0"/>
              <a:t>expression</a:t>
            </a:r>
            <a:r>
              <a:rPr lang="zh-CN" altLang="en-US" dirty="0"/>
              <a:t>创建列表。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2234849" y="3269521"/>
            <a:ext cx="1800200" cy="43204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425800" y="3269521"/>
            <a:ext cx="792088" cy="432048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C716856-49F9-48D2-9EE2-332701506DFB}"/>
              </a:ext>
            </a:extLst>
          </p:cNvPr>
          <p:cNvSpPr/>
          <p:nvPr/>
        </p:nvSpPr>
        <p:spPr bwMode="auto">
          <a:xfrm>
            <a:off x="2224246" y="4176410"/>
            <a:ext cx="2016223" cy="476726"/>
          </a:xfrm>
          <a:prstGeom prst="wedgeRoundRectCallout">
            <a:avLst>
              <a:gd name="adj1" fmla="val -13111"/>
              <a:gd name="adj2" fmla="val -13707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每项表达式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BA79D42-6946-46CE-A4BB-785782956DF8}"/>
              </a:ext>
            </a:extLst>
          </p:cNvPr>
          <p:cNvSpPr/>
          <p:nvPr/>
        </p:nvSpPr>
        <p:spPr bwMode="auto">
          <a:xfrm>
            <a:off x="4499502" y="4176410"/>
            <a:ext cx="1008112" cy="476726"/>
          </a:xfrm>
          <a:prstGeom prst="wedgeRoundRectCallout">
            <a:avLst>
              <a:gd name="adj1" fmla="val -20465"/>
              <a:gd name="adj2" fmla="val -15003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变量</a:t>
            </a:r>
          </a:p>
        </p:txBody>
      </p:sp>
    </p:spTree>
    <p:extLst>
      <p:ext uri="{BB962C8B-B14F-4D97-AF65-F5344CB8AC3E}">
        <p14:creationId xmlns:p14="http://schemas.microsoft.com/office/powerpoint/2010/main" val="1409018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87824" y="124508"/>
            <a:ext cx="46394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sym typeface="+mn-lt"/>
              </a:rPr>
              <a:t>6.1 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sym typeface="+mn-lt"/>
              </a:rPr>
              <a:t>组合数据类型</a:t>
            </a:r>
            <a:endParaRPr lang="en-US" altLang="zh-CN" sz="4400" i="0" dirty="0">
              <a:solidFill>
                <a:schemeClr val="tx2"/>
              </a:solidFill>
              <a:latin typeface="Tahoma" panose="020B0604030504040204" pitchFamily="34" charset="0"/>
              <a:ea typeface="隶书" panose="02010509060101010101" pitchFamily="49" charset="-122"/>
              <a:sym typeface="+mn-lt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2275CF1D-DF3B-6B25-547F-81A93C6550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588032"/>
              </p:ext>
            </p:extLst>
          </p:nvPr>
        </p:nvGraphicFramePr>
        <p:xfrm>
          <a:off x="755576" y="1124744"/>
          <a:ext cx="800762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9185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515B318-5348-4AC4-A1F8-3BD645A626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graphicEl>
                                              <a:dgm id="{9515B318-5348-4AC4-A1F8-3BD645A626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1C7474-A191-470A-BF15-22E23795EA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graphicEl>
                                              <a:dgm id="{EE1C7474-A191-470A-BF15-22E23795EA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4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DF956F6-39C7-4E51-A745-32B450FD9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FDF956F6-39C7-4E51-A745-32B450FD9C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F409AAD-9D5E-4B61-82F0-C5C8AD5075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graphicEl>
                                              <a:dgm id="{3F409AAD-9D5E-4B61-82F0-C5C8AD50758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01989A-077D-4DD2-ACBA-95E4A734BE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graphicEl>
                                              <a:dgm id="{4601989A-077D-4DD2-ACBA-95E4A734BE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CA01B4-F4A8-466B-AB0C-939E261B30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graphicEl>
                                              <a:dgm id="{D2CA01B4-F4A8-466B-AB0C-939E261B30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F831A60-8415-41A1-857F-1E4EDD7FA0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graphicEl>
                                              <a:dgm id="{EF831A60-8415-41A1-857F-1E4EDD7FA0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B0F5380-4C75-4B29-8C5A-90FA86A2DC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dgm id="{3B0F5380-4C75-4B29-8C5A-90FA86A2DC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F4DDCF-1160-403C-AA8E-8FF7F53A03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>
                                            <p:graphicEl>
                                              <a:dgm id="{DFF4DDCF-1160-403C-AA8E-8FF7F53A03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19EEDB8-E102-44EB-8A31-999A044C1A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dgm id="{919EEDB8-E102-44EB-8A31-999A044C1AB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B941C8D-5446-430A-AC09-B27C928725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>
                                            <p:graphicEl>
                                              <a:dgm id="{6B941C8D-5446-430A-AC09-B27C928725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8B1499B-7D70-4313-A61D-45BA2E79F0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">
                                            <p:graphicEl>
                                              <a:dgm id="{48B1499B-7D70-4313-A61D-45BA2E79F0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A06A2A5-1DA3-4BD5-8D7D-676DECC302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>
                                            <p:graphicEl>
                                              <a:dgm id="{4A06A2A5-1DA3-4BD5-8D7D-676DECC302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51DDF4-4D6E-45A8-97BE-DEA6989FD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">
                                            <p:graphicEl>
                                              <a:dgm id="{A151DDF4-4D6E-45A8-97BE-DEA6989FD0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57342CB-4E70-410D-BB7E-15173D2A21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">
                                            <p:graphicEl>
                                              <a:dgm id="{257342CB-4E70-410D-BB7E-15173D2A21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355BCAA-EA09-4114-A138-D781EF4E27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>
                                            <p:graphicEl>
                                              <a:dgm id="{B355BCAA-EA09-4114-A138-D781EF4E27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B7E0EDE-911C-498F-A28A-67DFC3B2E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">
                                            <p:graphicEl>
                                              <a:dgm id="{9B7E0EDE-911C-498F-A28A-67DFC3B2E41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E37EF72-68BF-4E2C-8029-58D9BE63F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7">
                                            <p:graphicEl>
                                              <a:dgm id="{9E37EF72-68BF-4E2C-8029-58D9BE63F3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42EA65-8224-4A84-A144-041624771A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">
                                            <p:graphicEl>
                                              <a:dgm id="{DF42EA65-8224-4A84-A144-041624771A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43A5E7A-42EE-4E2E-961F-FCD864F6E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">
                                            <p:graphicEl>
                                              <a:dgm id="{443A5E7A-42EE-4E2E-961F-FCD864F6E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A7C4390-8C15-4DCE-8162-9E8E2AC3D7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">
                                            <p:graphicEl>
                                              <a:dgm id="{0A7C4390-8C15-4DCE-8162-9E8E2AC3D7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BD46362-9C0C-45A8-B23F-6E7B2D26B1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">
                                            <p:graphicEl>
                                              <a:dgm id="{CBD46362-9C0C-45A8-B23F-6E7B2D26B1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8C39964-E608-4466-873A-41DED3C211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">
                                            <p:graphicEl>
                                              <a:dgm id="{88C39964-E608-4466-873A-41DED3C211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109DBAA-D21F-4D3B-87AC-BAA8423105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">
                                            <p:graphicEl>
                                              <a:dgm id="{A109DBAA-D21F-4D3B-87AC-BAA8423105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1847C40-DE8C-4BD8-9FF6-52C404DACE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">
                                            <p:graphicEl>
                                              <a:dgm id="{31847C40-DE8C-4BD8-9FF6-52C404DACE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0FE6453-7929-47A4-B89B-39CB5A8FF3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7">
                                            <p:graphicEl>
                                              <a:dgm id="{90FE6453-7929-47A4-B89B-39CB5A8FF3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带条件的列表解析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676276"/>
          </a:xfrm>
        </p:spPr>
        <p:txBody>
          <a:bodyPr/>
          <a:lstStyle/>
          <a:p>
            <a:pPr marL="493776" indent="-457200"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rgbClr val="FF0000"/>
                </a:solidFill>
              </a:rPr>
              <a:t>语法：</a:t>
            </a:r>
            <a:r>
              <a:rPr lang="en-US" altLang="zh-CN" dirty="0"/>
              <a:t>[expression for item in </a:t>
            </a:r>
            <a:r>
              <a:rPr lang="en-US" altLang="zh-CN" dirty="0" err="1"/>
              <a:t>iterable</a:t>
            </a:r>
            <a:r>
              <a:rPr lang="en-US" altLang="zh-CN" dirty="0"/>
              <a:t> if condition]</a:t>
            </a:r>
            <a:endParaRPr lang="zh-CN" altLang="zh-CN" dirty="0"/>
          </a:p>
          <a:p>
            <a:pPr marL="36576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6968794" y="1341438"/>
            <a:ext cx="1347622" cy="5033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D17ADE7-CD3B-4F3E-A696-74E14C133FDF}"/>
              </a:ext>
            </a:extLst>
          </p:cNvPr>
          <p:cNvSpPr txBox="1">
            <a:spLocks/>
          </p:cNvSpPr>
          <p:nvPr/>
        </p:nvSpPr>
        <p:spPr bwMode="auto">
          <a:xfrm>
            <a:off x="557391" y="2383764"/>
            <a:ext cx="8001000" cy="67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93776" indent="-457200">
              <a:buFont typeface="Wingdings" panose="05000000000000000000" pitchFamily="2" charset="2"/>
              <a:buChar char="p"/>
            </a:pPr>
            <a:r>
              <a:rPr lang="zh-CN" altLang="en-US" b="0" i="0" kern="0" dirty="0"/>
              <a:t>列表推导式中的</a:t>
            </a:r>
            <a:r>
              <a:rPr lang="en-US" altLang="zh-CN" b="0" i="0" kern="0" dirty="0"/>
              <a:t>expression</a:t>
            </a:r>
            <a:r>
              <a:rPr lang="zh-CN" altLang="en-US" b="0" i="0" kern="0" dirty="0"/>
              <a:t>可以是条件表达式，即 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Helvetica Neue"/>
              </a:rPr>
              <a:t>exp1 if condition1 else exp2</a:t>
            </a:r>
            <a:endParaRPr lang="zh-CN" altLang="en-US" b="0" i="0" kern="0" dirty="0"/>
          </a:p>
        </p:txBody>
      </p:sp>
    </p:spTree>
    <p:extLst>
      <p:ext uri="{BB962C8B-B14F-4D97-AF65-F5344CB8AC3E}">
        <p14:creationId xmlns:p14="http://schemas.microsoft.com/office/powerpoint/2010/main" val="1867905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0755" y="193045"/>
            <a:ext cx="301396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lt"/>
              </a:rPr>
              <a:t>列表解析例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8E0933-0699-A27E-EB50-8EC6399AE51A}"/>
              </a:ext>
            </a:extLst>
          </p:cNvPr>
          <p:cNvSpPr txBox="1"/>
          <p:nvPr/>
        </p:nvSpPr>
        <p:spPr>
          <a:xfrm>
            <a:off x="621274" y="4614650"/>
            <a:ext cx="8784976" cy="193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0" i="0" kern="0" dirty="0">
                <a:latin typeface="+mj-ea"/>
                <a:ea typeface="+mj-ea"/>
                <a:cs typeface="宋体" panose="02010600030101010101" pitchFamily="2" charset="-122"/>
              </a:rPr>
              <a:t>res1</a:t>
            </a:r>
            <a:r>
              <a:rPr lang="zh-CN" altLang="en-US" sz="2800" b="0" i="0" kern="0" dirty="0">
                <a:latin typeface="+mj-ea"/>
                <a:ea typeface="+mj-ea"/>
                <a:cs typeface="宋体" panose="02010600030101010101" pitchFamily="2" charset="-122"/>
              </a:rPr>
              <a:t>列表：值从</a:t>
            </a:r>
            <a:r>
              <a:rPr lang="en-US" altLang="zh-CN" sz="2800" b="0" i="0" kern="0" dirty="0">
                <a:latin typeface="+mj-ea"/>
                <a:ea typeface="+mj-ea"/>
                <a:cs typeface="宋体" panose="02010600030101010101" pitchFamily="2" charset="-122"/>
              </a:rPr>
              <a:t>0</a:t>
            </a:r>
            <a:r>
              <a:rPr lang="zh-CN" altLang="en-US" sz="2800" b="0" i="0" kern="0" dirty="0">
                <a:latin typeface="+mj-ea"/>
                <a:ea typeface="+mj-ea"/>
                <a:cs typeface="宋体" panose="02010600030101010101" pitchFamily="2" charset="-122"/>
              </a:rPr>
              <a:t>到</a:t>
            </a:r>
            <a:r>
              <a:rPr lang="en-US" altLang="zh-CN" sz="2800" b="0" i="0" kern="0" dirty="0">
                <a:latin typeface="+mj-ea"/>
                <a:ea typeface="+mj-ea"/>
                <a:cs typeface="宋体" panose="02010600030101010101" pitchFamily="2" charset="-122"/>
              </a:rPr>
              <a:t>7</a:t>
            </a:r>
            <a:r>
              <a:rPr lang="zh-CN" altLang="en-US" sz="2800" b="0" i="0" kern="0" dirty="0">
                <a:latin typeface="+mj-ea"/>
                <a:ea typeface="+mj-ea"/>
                <a:cs typeface="宋体" panose="02010600030101010101" pitchFamily="2" charset="-122"/>
              </a:rPr>
              <a:t>共</a:t>
            </a:r>
            <a:r>
              <a:rPr lang="en-US" altLang="zh-CN" sz="2800" b="0" i="0" kern="0" dirty="0">
                <a:latin typeface="+mj-ea"/>
                <a:ea typeface="+mj-ea"/>
                <a:cs typeface="宋体" panose="02010600030101010101" pitchFamily="2" charset="-122"/>
              </a:rPr>
              <a:t>8</a:t>
            </a:r>
            <a:r>
              <a:rPr lang="zh-CN" altLang="en-US" sz="2800" b="0" i="0" kern="0" dirty="0">
                <a:latin typeface="+mj-ea"/>
                <a:ea typeface="+mj-ea"/>
                <a:cs typeface="宋体" panose="02010600030101010101" pitchFamily="2" charset="-122"/>
              </a:rPr>
              <a:t>个元素，</a:t>
            </a:r>
            <a:endParaRPr lang="en-US" altLang="zh-CN" sz="2800" b="0" i="0" kern="0" dirty="0">
              <a:latin typeface="+mj-ea"/>
              <a:ea typeface="+mj-ea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0" i="0" kern="0" dirty="0">
                <a:latin typeface="+mj-ea"/>
                <a:ea typeface="+mj-ea"/>
                <a:cs typeface="宋体" panose="02010600030101010101" pitchFamily="2" charset="-122"/>
              </a:rPr>
              <a:t>res2</a:t>
            </a:r>
            <a:r>
              <a:rPr lang="zh-CN" altLang="en-US" sz="2800" b="0" i="0" kern="0" dirty="0">
                <a:latin typeface="+mj-ea"/>
                <a:ea typeface="+mj-ea"/>
                <a:cs typeface="宋体" panose="02010600030101010101" pitchFamily="2" charset="-122"/>
              </a:rPr>
              <a:t>列表：</a:t>
            </a:r>
            <a:r>
              <a:rPr lang="en-US" altLang="zh-CN" sz="2800" b="0" i="0" kern="0" dirty="0">
                <a:latin typeface="+mj-ea"/>
                <a:ea typeface="+mj-ea"/>
                <a:cs typeface="宋体" panose="02010600030101010101" pitchFamily="2" charset="-122"/>
              </a:rPr>
              <a:t>5</a:t>
            </a:r>
            <a:r>
              <a:rPr lang="zh-CN" altLang="en-US" sz="2800" b="0" i="0" kern="0" dirty="0">
                <a:latin typeface="+mj-ea"/>
                <a:ea typeface="+mj-ea"/>
                <a:cs typeface="宋体" panose="02010600030101010101" pitchFamily="2" charset="-122"/>
              </a:rPr>
              <a:t>个元素分别为字符串“</a:t>
            </a:r>
            <a:r>
              <a:rPr lang="en-US" altLang="zh-CN" sz="2800" b="0" i="0" kern="0" dirty="0">
                <a:latin typeface="+mj-ea"/>
                <a:ea typeface="+mj-ea"/>
                <a:cs typeface="宋体" panose="02010600030101010101" pitchFamily="2" charset="-122"/>
              </a:rPr>
              <a:t>hello”</a:t>
            </a:r>
            <a:r>
              <a:rPr lang="zh-CN" altLang="en-US" sz="2800" b="0" i="0" kern="0" dirty="0">
                <a:latin typeface="+mj-ea"/>
                <a:ea typeface="+mj-ea"/>
                <a:cs typeface="宋体" panose="02010600030101010101" pitchFamily="2" charset="-122"/>
              </a:rPr>
              <a:t>中</a:t>
            </a:r>
            <a:r>
              <a:rPr lang="en-US" altLang="zh-CN" sz="2800" b="0" i="0" kern="0" dirty="0">
                <a:latin typeface="+mj-ea"/>
                <a:ea typeface="+mj-ea"/>
                <a:cs typeface="宋体" panose="02010600030101010101" pitchFamily="2" charset="-122"/>
              </a:rPr>
              <a:t>5</a:t>
            </a:r>
            <a:r>
              <a:rPr lang="zh-CN" altLang="en-US" sz="2800" b="0" i="0" kern="0" dirty="0">
                <a:latin typeface="+mj-ea"/>
                <a:ea typeface="+mj-ea"/>
                <a:cs typeface="宋体" panose="02010600030101010101" pitchFamily="2" charset="-122"/>
              </a:rPr>
              <a:t>个字母的</a:t>
            </a:r>
            <a:r>
              <a:rPr lang="en-US" altLang="zh-CN" sz="2800" b="0" i="0" kern="0" dirty="0">
                <a:latin typeface="+mj-ea"/>
                <a:ea typeface="+mj-ea"/>
                <a:cs typeface="宋体" panose="02010600030101010101" pitchFamily="2" charset="-122"/>
              </a:rPr>
              <a:t>ASCII</a:t>
            </a:r>
            <a:r>
              <a:rPr lang="zh-CN" altLang="en-US" sz="2800" b="0" i="0" kern="0" dirty="0">
                <a:latin typeface="+mj-ea"/>
                <a:ea typeface="+mj-ea"/>
                <a:cs typeface="宋体" panose="02010600030101010101" pitchFamily="2" charset="-122"/>
              </a:rPr>
              <a:t>码。</a:t>
            </a:r>
            <a:endParaRPr lang="zh-CN" altLang="en-US" sz="2800" b="0" i="0" dirty="0">
              <a:latin typeface="+mj-ea"/>
              <a:ea typeface="+mj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5D192A-0E74-905E-CF5B-6D2BEA0A5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278181"/>
            <a:ext cx="8064896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ea"/>
                <a:ea typeface="+mj-ea"/>
              </a:rPr>
              <a:t>res1=[i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ea"/>
                <a:ea typeface="+mj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ea"/>
                <a:ea typeface="+mj-ea"/>
              </a:rPr>
              <a:t>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ea"/>
                <a:ea typeface="+mj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j-ea"/>
                <a:ea typeface="+mj-ea"/>
              </a:rPr>
              <a:t>8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ea"/>
                <a:ea typeface="+mj-ea"/>
              </a:rPr>
              <a:t>)]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ea"/>
                <a:ea typeface="+mj-ea"/>
              </a:rPr>
              <a:t>(res1)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ea"/>
                <a:ea typeface="+mj-ea"/>
              </a:rPr>
              <a:t>res2=[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ord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ea"/>
                <a:ea typeface="+mj-ea"/>
              </a:rPr>
              <a:t>(x)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ea"/>
                <a:ea typeface="+mj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ea"/>
                <a:ea typeface="+mj-ea"/>
              </a:rPr>
              <a:t>x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j-ea"/>
                <a:ea typeface="+mj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j-ea"/>
                <a:ea typeface="+mj-ea"/>
              </a:rPr>
              <a:t>'hello'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ea"/>
                <a:ea typeface="+mj-ea"/>
              </a:rPr>
              <a:t>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ea"/>
                <a:ea typeface="+mj-ea"/>
              </a:rPr>
              <a:t>(res2)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j-ea"/>
                <a:ea typeface="+mj-ea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D9A846-800C-D391-3214-F59C4A67B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353488"/>
            <a:ext cx="4176464" cy="13048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8DCB6F-F4BD-BF73-2AFF-37CAF10C2381}"/>
              </a:ext>
            </a:extLst>
          </p:cNvPr>
          <p:cNvSpPr txBox="1"/>
          <p:nvPr/>
        </p:nvSpPr>
        <p:spPr>
          <a:xfrm>
            <a:off x="646859" y="3413209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运行结果：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107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4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67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输入</a:t>
            </a:r>
            <a:r>
              <a:rPr lang="en-US" altLang="zh-CN" dirty="0"/>
              <a:t>n, </a:t>
            </a:r>
            <a:r>
              <a:rPr lang="zh-CN" altLang="en-US" dirty="0"/>
              <a:t>求</a:t>
            </a:r>
            <a:r>
              <a:rPr lang="en-US" altLang="zh-CN" dirty="0"/>
              <a:t>1 + 1/2  + 1/3 + … + 1/n </a:t>
            </a:r>
            <a:r>
              <a:rPr lang="zh-CN" altLang="en-US" dirty="0"/>
              <a:t>之和。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35FD8D-2B7E-4B07-9774-E1FF459F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74" y="4562454"/>
            <a:ext cx="4120008" cy="10375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15AE105-EF20-4D6E-BB94-7D4645425733}"/>
              </a:ext>
            </a:extLst>
          </p:cNvPr>
          <p:cNvSpPr txBox="1"/>
          <p:nvPr/>
        </p:nvSpPr>
        <p:spPr>
          <a:xfrm>
            <a:off x="755576" y="4617329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运行结果：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AB5F8C-3995-8A5B-9337-253BB8EB8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2418657"/>
            <a:ext cx="7659469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"pls input n: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f"sum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sum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/i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,n+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)])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87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5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2303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输入</a:t>
            </a:r>
            <a:r>
              <a:rPr lang="en-US" altLang="zh-CN" dirty="0"/>
              <a:t>n</a:t>
            </a:r>
            <a:r>
              <a:rPr lang="zh-CN" altLang="en-US" dirty="0"/>
              <a:t>，输入</a:t>
            </a:r>
            <a:r>
              <a:rPr lang="en-US" altLang="zh-CN" dirty="0"/>
              <a:t>n</a:t>
            </a:r>
            <a:r>
              <a:rPr lang="zh-CN" altLang="en-US" dirty="0"/>
              <a:t>个元素。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）输出所有的偶数。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）输出所有的偶数下标元素。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83588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5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9DC0DCD-20E9-E2D7-2B89-91B378C68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412776"/>
            <a:ext cx="832311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 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())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输入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n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nums 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().split()))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一行输入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n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个数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(*[x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nums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not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x%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])  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输出偶数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(*[nums[i]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len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(nums))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not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i%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]) 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输出偶数下标元素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0102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6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297" y="1384428"/>
            <a:ext cx="8001000" cy="2303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输入</a:t>
            </a:r>
            <a:r>
              <a:rPr lang="en-US" altLang="zh-CN" dirty="0"/>
              <a:t>n, </a:t>
            </a:r>
            <a:r>
              <a:rPr lang="zh-CN" altLang="en-US" dirty="0"/>
              <a:t>输出</a:t>
            </a:r>
            <a:r>
              <a:rPr lang="en-US" altLang="zh-CN" dirty="0"/>
              <a:t>1 – 1/2 + 1/3 -1/4 +…</a:t>
            </a:r>
            <a:r>
              <a:rPr lang="zh-CN" altLang="en-US" dirty="0"/>
              <a:t>的前</a:t>
            </a:r>
            <a:r>
              <a:rPr lang="en-US" altLang="zh-CN" dirty="0"/>
              <a:t>n</a:t>
            </a:r>
            <a:r>
              <a:rPr lang="zh-CN" altLang="en-US" dirty="0"/>
              <a:t>项和。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A64851-4C93-40B1-8FB5-8EB715B12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75" y="4476463"/>
            <a:ext cx="7211063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"pls input n: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print(sum(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/i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i%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2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else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/i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,n+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)]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A5EB2D-0C10-AF8E-F0ED-521622D4D671}"/>
              </a:ext>
            </a:extLst>
          </p:cNvPr>
          <p:cNvSpPr txBox="1"/>
          <p:nvPr/>
        </p:nvSpPr>
        <p:spPr>
          <a:xfrm>
            <a:off x="601294" y="2158010"/>
            <a:ext cx="85427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分析：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到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项。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从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到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，奇数</a:t>
            </a:r>
            <a:r>
              <a:rPr lang="en-US" altLang="zh-CN" sz="2800" b="0" i="0" dirty="0">
                <a:latin typeface="+mn-ea"/>
                <a:ea typeface="+mn-ea"/>
              </a:rPr>
              <a:t>1/I,  </a:t>
            </a:r>
            <a:r>
              <a:rPr lang="zh-CN" altLang="en-US" sz="2800" b="0" i="0" dirty="0">
                <a:latin typeface="+mn-ea"/>
                <a:ea typeface="+mn-ea"/>
              </a:rPr>
              <a:t>偶数</a:t>
            </a:r>
            <a:r>
              <a:rPr lang="en-US" altLang="zh-CN" sz="2800" b="0" i="0" dirty="0">
                <a:latin typeface="+mn-ea"/>
                <a:ea typeface="+mn-ea"/>
              </a:rPr>
              <a:t>-1/I</a:t>
            </a:r>
          </a:p>
          <a:p>
            <a:r>
              <a:rPr lang="en-US" altLang="zh-CN" sz="2800" b="0" i="0" dirty="0">
                <a:latin typeface="+mn-ea"/>
                <a:ea typeface="+mn-ea"/>
              </a:rPr>
              <a:t>      </a:t>
            </a:r>
            <a:r>
              <a:rPr lang="en-US" altLang="zh-CN" sz="2800" b="0" i="0" dirty="0">
                <a:latin typeface="+mn-ea"/>
              </a:rPr>
              <a:t>expression</a:t>
            </a:r>
            <a:r>
              <a:rPr lang="zh-CN" altLang="en-US" sz="2800" b="0" i="0" dirty="0">
                <a:latin typeface="+mn-ea"/>
              </a:rPr>
              <a:t>：</a:t>
            </a:r>
            <a:r>
              <a:rPr lang="zh-CN" altLang="en-US" sz="2800" b="0" i="0" dirty="0">
                <a:latin typeface="+mn-ea"/>
                <a:ea typeface="+mn-ea"/>
              </a:rPr>
              <a:t>条件表达式。</a:t>
            </a:r>
          </a:p>
        </p:txBody>
      </p:sp>
    </p:spTree>
    <p:extLst>
      <p:ext uri="{BB962C8B-B14F-4D97-AF65-F5344CB8AC3E}">
        <p14:creationId xmlns:p14="http://schemas.microsoft.com/office/powerpoint/2010/main" val="3999578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7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2303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求</a:t>
            </a:r>
            <a:r>
              <a:rPr lang="en-US" altLang="zh-CN" dirty="0"/>
              <a:t>1 – 1/3 + 1/5 -1/7 +…+1/49</a:t>
            </a:r>
            <a:r>
              <a:rPr lang="zh-CN" altLang="en-US" dirty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E8BA6E-1B60-43B7-4C85-DD0FA3D02611}"/>
              </a:ext>
            </a:extLst>
          </p:cNvPr>
          <p:cNvSpPr txBox="1"/>
          <p:nvPr/>
        </p:nvSpPr>
        <p:spPr>
          <a:xfrm>
            <a:off x="601295" y="2132856"/>
            <a:ext cx="85427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分析：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到</a:t>
            </a:r>
            <a:r>
              <a:rPr lang="en-US" altLang="zh-CN" sz="2800" b="0" i="0" dirty="0">
                <a:latin typeface="+mn-ea"/>
                <a:ea typeface="+mn-ea"/>
              </a:rPr>
              <a:t>49</a:t>
            </a:r>
            <a:r>
              <a:rPr lang="zh-CN" altLang="en-US" sz="2800" b="0" i="0" dirty="0">
                <a:latin typeface="+mn-ea"/>
                <a:ea typeface="+mn-ea"/>
              </a:rPr>
              <a:t>的奇数项。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从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到</a:t>
            </a:r>
            <a:r>
              <a:rPr lang="en-US" altLang="zh-CN" sz="2800" b="0" i="0" dirty="0">
                <a:latin typeface="+mn-ea"/>
                <a:ea typeface="+mn-ea"/>
              </a:rPr>
              <a:t>49</a:t>
            </a:r>
            <a:r>
              <a:rPr lang="zh-CN" altLang="en-US" sz="2800" b="0" i="0" dirty="0">
                <a:latin typeface="+mn-ea"/>
                <a:ea typeface="+mn-ea"/>
              </a:rPr>
              <a:t>且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为奇数，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      i%4==1, 1/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en-US" altLang="zh-CN" sz="2800" b="0" i="0" dirty="0">
                <a:latin typeface="+mn-ea"/>
                <a:ea typeface="+mn-ea"/>
              </a:rPr>
              <a:t>, </a:t>
            </a:r>
            <a:r>
              <a:rPr lang="zh-CN" altLang="en-US" sz="2800" b="0" i="0" dirty="0">
                <a:latin typeface="+mn-ea"/>
                <a:ea typeface="+mn-ea"/>
              </a:rPr>
              <a:t>否则</a:t>
            </a:r>
            <a:r>
              <a:rPr lang="en-US" altLang="zh-CN" sz="2800" b="0" i="0" dirty="0">
                <a:latin typeface="+mn-ea"/>
                <a:ea typeface="+mn-ea"/>
              </a:rPr>
              <a:t>-1/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en-US" altLang="zh-CN" sz="2800" b="0" i="0" dirty="0">
                <a:latin typeface="+mn-ea"/>
                <a:ea typeface="+mn-ea"/>
              </a:rPr>
              <a:t>      </a:t>
            </a:r>
            <a:r>
              <a:rPr lang="en-US" altLang="zh-CN" sz="2800" b="0" i="0" dirty="0">
                <a:latin typeface="+mn-ea"/>
              </a:rPr>
              <a:t>expression</a:t>
            </a:r>
            <a:r>
              <a:rPr lang="zh-CN" altLang="en-US" sz="2800" b="0" i="0" dirty="0">
                <a:latin typeface="+mn-ea"/>
              </a:rPr>
              <a:t>：</a:t>
            </a:r>
            <a:r>
              <a:rPr lang="zh-CN" altLang="en-US" sz="2800" b="0" i="0" dirty="0">
                <a:latin typeface="+mn-ea"/>
                <a:ea typeface="+mn-ea"/>
              </a:rPr>
              <a:t>条件表达式。  方法不唯一</a:t>
            </a:r>
          </a:p>
        </p:txBody>
      </p:sp>
    </p:spTree>
    <p:extLst>
      <p:ext uri="{BB962C8B-B14F-4D97-AF65-F5344CB8AC3E}">
        <p14:creationId xmlns:p14="http://schemas.microsoft.com/office/powerpoint/2010/main" val="3159478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7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2303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求</a:t>
            </a:r>
            <a:r>
              <a:rPr lang="en-US" altLang="zh-CN" dirty="0"/>
              <a:t>1 – 1/3 + 1/5 -1/7 +…+1/49</a:t>
            </a:r>
            <a:r>
              <a:rPr lang="zh-CN" altLang="en-US" dirty="0"/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FD101B-8D98-14B0-EB59-6A42D87AE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62" y="2493231"/>
            <a:ext cx="9148658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l1 = 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/(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*i-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i%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else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/(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*i-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26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(l1)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f"sum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sum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(l1)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.2f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l2 = 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/i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i%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else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-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/i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50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if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i%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lambda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x: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float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.2f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), l2)))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f"sum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sum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(l2)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.2f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Arial Unicode MS" panose="020B0604020202020204" pitchFamily="34" charset="-122"/>
                <a:ea typeface="JetBrains Mono"/>
              </a:rPr>
              <a:t>}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2388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8 </a:t>
            </a:r>
            <a:r>
              <a:rPr lang="zh-CN" altLang="en-US" sz="4400" b="1" kern="1200" dirty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（自己看）</a:t>
            </a:r>
            <a:r>
              <a:rPr lang="en-US" altLang="zh-CN" sz="4400" b="1" kern="1200" dirty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 </a:t>
            </a:r>
            <a:endParaRPr lang="zh-CN" altLang="en-US" sz="4400" b="1" kern="1200" dirty="0">
              <a:solidFill>
                <a:srgbClr val="FF0000"/>
              </a:solidFill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2303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输入</a:t>
            </a:r>
            <a:r>
              <a:rPr lang="en-US" altLang="zh-CN" dirty="0"/>
              <a:t>a(0≤a ≤ 9)</a:t>
            </a:r>
            <a:r>
              <a:rPr lang="zh-CN" altLang="en-US" dirty="0"/>
              <a:t>、</a:t>
            </a:r>
            <a:r>
              <a:rPr lang="en-US" altLang="zh-CN" dirty="0"/>
              <a:t>n(n&gt;0)</a:t>
            </a:r>
            <a:r>
              <a:rPr lang="zh-CN" altLang="en-US" dirty="0"/>
              <a:t>，求</a:t>
            </a:r>
            <a:r>
              <a:rPr lang="en-US" altLang="zh-CN" dirty="0"/>
              <a:t>a + aa + </a:t>
            </a:r>
            <a:r>
              <a:rPr lang="en-US" altLang="zh-CN" dirty="0" err="1"/>
              <a:t>aaa</a:t>
            </a:r>
            <a:r>
              <a:rPr lang="en-US" altLang="zh-CN" dirty="0"/>
              <a:t> +… + </a:t>
            </a:r>
            <a:r>
              <a:rPr lang="en-US" altLang="zh-CN" dirty="0" err="1"/>
              <a:t>aaaa</a:t>
            </a:r>
            <a:r>
              <a:rPr lang="en-US" altLang="zh-CN" dirty="0"/>
              <a:t>…a(n</a:t>
            </a:r>
            <a:r>
              <a:rPr lang="zh-CN" altLang="en-US" dirty="0"/>
              <a:t>个</a:t>
            </a:r>
            <a:r>
              <a:rPr lang="en-US" altLang="zh-CN" dirty="0"/>
              <a:t>a)</a:t>
            </a:r>
            <a:r>
              <a:rPr lang="zh-CN" altLang="en-US" dirty="0"/>
              <a:t>的和。 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AAA5DA-C3FA-4B01-B77C-B2B6A9E38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68" y="2836421"/>
            <a:ext cx="785546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a,n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"pls input a,n:"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).split(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','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l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(a)*i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,n+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)]))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sum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(l))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45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28644" y="182989"/>
            <a:ext cx="461857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sym typeface="+mn-lt"/>
              </a:rPr>
              <a:t>练习</a:t>
            </a:r>
            <a:r>
              <a:rPr lang="en-US" altLang="zh-CN" sz="4400" b="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sym typeface="+mn-lt"/>
              </a:rPr>
              <a:t>9 </a:t>
            </a:r>
            <a:r>
              <a:rPr lang="zh-CN" altLang="en-US" sz="4400" b="0" i="0" dirty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  <a:sym typeface="+mn-lt"/>
              </a:rPr>
              <a:t>（自己看）</a:t>
            </a:r>
            <a:endParaRPr lang="en-US" altLang="zh-CN" sz="4400" b="0" i="0" dirty="0">
              <a:solidFill>
                <a:srgbClr val="FF0000"/>
              </a:solidFill>
              <a:latin typeface="Tahoma" panose="020B0604030504040204" pitchFamily="34" charset="0"/>
              <a:ea typeface="隶书" panose="02010509060101010101" pitchFamily="49" charset="-122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55B496-B7E2-65E5-FF52-3924114AE1F2}"/>
              </a:ext>
            </a:extLst>
          </p:cNvPr>
          <p:cNvSpPr txBox="1"/>
          <p:nvPr/>
        </p:nvSpPr>
        <p:spPr>
          <a:xfrm>
            <a:off x="152274" y="1246514"/>
            <a:ext cx="5499846" cy="556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  <a:spcAft>
                <a:spcPts val="1000"/>
              </a:spcAft>
            </a:pP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创建平方数列表的方法比较。</a:t>
            </a:r>
            <a:endParaRPr lang="zh-CN" altLang="zh-CN" sz="2800" b="0" i="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8A28C5-0E5A-F033-9FEE-7889F78A6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988840"/>
            <a:ext cx="610936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方法一：append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squares=[]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x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squares.append(x**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(squares)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方法二：列表解析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squares=[x**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x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)]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(squares)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8030B9-0E12-DFC2-690D-35405CC39971}"/>
              </a:ext>
            </a:extLst>
          </p:cNvPr>
          <p:cNvSpPr txBox="1"/>
          <p:nvPr/>
        </p:nvSpPr>
        <p:spPr>
          <a:xfrm>
            <a:off x="683568" y="6093296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列表解析语句更简单。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23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序列的访问及运算符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181726" cy="5211762"/>
          </a:xfrm>
        </p:spPr>
        <p:txBody>
          <a:bodyPr>
            <a:normAutofit/>
          </a:bodyPr>
          <a:lstStyle/>
          <a:p>
            <a:r>
              <a:rPr lang="zh-CN" altLang="en-US" dirty="0"/>
              <a:t>序列（</a:t>
            </a:r>
            <a:r>
              <a:rPr lang="en-US" altLang="zh-CN" dirty="0"/>
              <a:t> Sequence 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6576" indent="0">
              <a:buNone/>
            </a:pPr>
            <a:r>
              <a:rPr lang="zh-CN" altLang="en-US" dirty="0">
                <a:latin typeface="+mj-ea"/>
                <a:ea typeface="+mj-ea"/>
              </a:rPr>
              <a:t>  </a:t>
            </a:r>
            <a:r>
              <a:rPr lang="en-US" altLang="zh-CN" dirty="0">
                <a:latin typeface="+mj-ea"/>
                <a:ea typeface="+mj-ea"/>
              </a:rPr>
              <a:t> </a:t>
            </a:r>
            <a:r>
              <a:rPr lang="zh-CN" altLang="en-US" dirty="0">
                <a:latin typeface="+mj-ea"/>
                <a:ea typeface="+mj-ea"/>
              </a:rPr>
              <a:t>数据容器可存放多个数据。如字符串、列表。</a:t>
            </a:r>
            <a:endParaRPr lang="en-US" altLang="zh-CN" dirty="0">
              <a:latin typeface="+mn-ea"/>
            </a:endParaRPr>
          </a:p>
          <a:p>
            <a:pPr marL="36576" indent="0">
              <a:buNone/>
            </a:pPr>
            <a:r>
              <a:rPr lang="zh-CN" altLang="en-US" dirty="0">
                <a:latin typeface="+mn-ea"/>
              </a:rPr>
              <a:t>   序列是其中一大类数据容器的统称。容器中的数据（元素）有先后次序，每个元素通过下标（索引）访问，下标从</a:t>
            </a:r>
            <a:r>
              <a:rPr lang="en-US" altLang="zh-CN" dirty="0">
                <a:latin typeface="+mn-ea"/>
              </a:rPr>
              <a:t>0</a:t>
            </a:r>
            <a:r>
              <a:rPr lang="zh-CN" altLang="en-US" dirty="0">
                <a:latin typeface="+mn-ea"/>
              </a:rPr>
              <a:t>开始，依次为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1,2,3,…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，元素个数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-1</a:t>
            </a:r>
            <a:r>
              <a:rPr lang="zh-CN" altLang="en-US" dirty="0">
                <a:latin typeface="+mn-ea"/>
              </a:rPr>
              <a:t>。或者从右至左，依次为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-1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-2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…,-n</a:t>
            </a:r>
          </a:p>
          <a:p>
            <a:pPr marL="36576" indent="0">
              <a:buNone/>
            </a:pPr>
            <a:r>
              <a:rPr lang="zh-CN" altLang="en-US" dirty="0">
                <a:latin typeface="+mn-ea"/>
              </a:rPr>
              <a:t>   </a:t>
            </a:r>
            <a:endParaRPr lang="en-US" altLang="zh-CN" dirty="0">
              <a:latin typeface="+mn-ea"/>
            </a:endParaRPr>
          </a:p>
          <a:p>
            <a:r>
              <a:rPr lang="en-US" altLang="zh-CN" sz="2800" dirty="0"/>
              <a:t>Python</a:t>
            </a:r>
            <a:r>
              <a:rPr lang="zh-CN" altLang="en-US" sz="2800" dirty="0"/>
              <a:t>包含</a:t>
            </a:r>
            <a:r>
              <a:rPr lang="en-US" altLang="zh-CN" sz="2800" dirty="0"/>
              <a:t>6</a:t>
            </a:r>
            <a:r>
              <a:rPr lang="zh-CN" altLang="en-US" sz="2800" dirty="0"/>
              <a:t>种内建序列：列表</a:t>
            </a:r>
            <a:r>
              <a:rPr lang="en-US" altLang="zh-CN" sz="2800" dirty="0"/>
              <a:t>(list)</a:t>
            </a:r>
            <a:r>
              <a:rPr lang="zh-CN" altLang="en-US" sz="2800" dirty="0"/>
              <a:t>、字符串</a:t>
            </a:r>
            <a:r>
              <a:rPr lang="en-US" altLang="zh-CN" sz="2800" dirty="0"/>
              <a:t>(string</a:t>
            </a:r>
            <a:r>
              <a:rPr lang="en-US" altLang="zh-CN" dirty="0"/>
              <a:t>)</a:t>
            </a:r>
            <a:r>
              <a:rPr lang="zh-CN" altLang="en-US" dirty="0"/>
              <a:t>、元组</a:t>
            </a:r>
            <a:r>
              <a:rPr lang="en-US" altLang="zh-CN" dirty="0"/>
              <a:t>(tuple)</a:t>
            </a:r>
            <a:r>
              <a:rPr lang="zh-CN" altLang="en-US" dirty="0"/>
              <a:t>、</a:t>
            </a:r>
            <a:r>
              <a:rPr lang="en-US" altLang="zh-CN" dirty="0"/>
              <a:t>Unicode</a:t>
            </a:r>
            <a:r>
              <a:rPr lang="zh-CN" altLang="en-US" dirty="0"/>
              <a:t>字符串、</a:t>
            </a:r>
            <a:r>
              <a:rPr lang="en-US" altLang="zh-CN" dirty="0"/>
              <a:t>buffer</a:t>
            </a:r>
            <a:r>
              <a:rPr lang="zh-CN" altLang="en-US" dirty="0"/>
              <a:t>对象和</a:t>
            </a:r>
            <a:r>
              <a:rPr lang="en-US" altLang="zh-CN" dirty="0"/>
              <a:t>range</a:t>
            </a:r>
            <a:r>
              <a:rPr lang="zh-CN" altLang="en-US" dirty="0"/>
              <a:t>对象。</a:t>
            </a:r>
            <a:endParaRPr lang="zh-CN" altLang="en-US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5AB61DC-ACA3-4AC5-AAA5-810EDED3FA99}"/>
              </a:ext>
            </a:extLst>
          </p:cNvPr>
          <p:cNvSpPr txBox="1"/>
          <p:nvPr/>
        </p:nvSpPr>
        <p:spPr>
          <a:xfrm>
            <a:off x="5076056" y="4509120"/>
            <a:ext cx="3077344" cy="50405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E0252D-1D7C-4902-9C4D-16266F2ABCFE}"/>
              </a:ext>
            </a:extLst>
          </p:cNvPr>
          <p:cNvSpPr txBox="1"/>
          <p:nvPr/>
        </p:nvSpPr>
        <p:spPr>
          <a:xfrm>
            <a:off x="1089012" y="5013176"/>
            <a:ext cx="3395306" cy="41059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9B7315-4A5C-4215-9F8C-E7EF1C9C8912}"/>
              </a:ext>
            </a:extLst>
          </p:cNvPr>
          <p:cNvSpPr txBox="1"/>
          <p:nvPr/>
        </p:nvSpPr>
        <p:spPr>
          <a:xfrm>
            <a:off x="1835696" y="5459152"/>
            <a:ext cx="1656184" cy="36004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5471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0" y="-135564"/>
            <a:ext cx="8229600" cy="1143000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列表各种创建方法比较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87D4CD20-3569-49AA-9986-52898FC693D9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8C9FB60-41B0-40E0-BC89-9A18F430A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280091"/>
            <a:ext cx="5799986" cy="53245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创建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100000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个元素的列表，比较各种方法的效率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time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time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from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random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import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random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用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“+”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产生列表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start = time()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lst = []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100000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lst = lst + [random()]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"addtest"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(time()-start)+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用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append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产生列表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start = time()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lst = []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100000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lst.append(random())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"appendtest"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(time()-start)+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"s"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B53B8AAE-8116-43E4-BCE9-1716DC5991CA}"/>
              </a:ext>
            </a:extLst>
          </p:cNvPr>
          <p:cNvSpPr/>
          <p:nvPr/>
        </p:nvSpPr>
        <p:spPr bwMode="auto">
          <a:xfrm>
            <a:off x="4646958" y="2348880"/>
            <a:ext cx="1872208" cy="578882"/>
          </a:xfrm>
          <a:prstGeom prst="wedgeRoundRectCallout">
            <a:avLst>
              <a:gd name="adj1" fmla="val -127095"/>
              <a:gd name="adj2" fmla="val 15226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随机函数</a:t>
            </a:r>
          </a:p>
        </p:txBody>
      </p:sp>
    </p:spTree>
    <p:extLst>
      <p:ext uri="{BB962C8B-B14F-4D97-AF65-F5344CB8AC3E}">
        <p14:creationId xmlns:p14="http://schemas.microsoft.com/office/powerpoint/2010/main" val="2977557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0" y="-135564"/>
            <a:ext cx="8229600" cy="1143000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列表各种创建方法比较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87D4CD20-3569-49AA-9986-52898FC693D9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1D9EB6-ACD1-4E05-9B8B-AF5B25372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348131"/>
            <a:ext cx="6155852" cy="48320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</a:t>
            </a: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用</a:t>
            </a: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insert</a:t>
            </a: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产生列表</a:t>
            </a:r>
            <a:b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start = time()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lst = []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100000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lst.insert(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,random())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"inserttest"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(time()-start)+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"s"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</a:t>
            </a: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用列表解析产生列表</a:t>
            </a:r>
            <a:b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start = time()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lst = [random() 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100000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)]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"listexptest"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str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(time()-start)+</a:t>
            </a:r>
            <a:r>
              <a:rPr kumimoji="0" lang="zh-CN" altLang="zh-CN" sz="2800" b="1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"s"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1729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0" y="-135564"/>
            <a:ext cx="8229600" cy="1143000"/>
          </a:xfrm>
        </p:spPr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列表各种创建方法比较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87D4CD20-3569-49AA-9986-52898FC693D9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14E0E4-336F-4818-AAF9-3867A20BB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2776"/>
            <a:ext cx="7304856" cy="26642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3295278-F377-4ABB-82E1-D7C10006B6B2}"/>
              </a:ext>
            </a:extLst>
          </p:cNvPr>
          <p:cNvSpPr txBox="1"/>
          <p:nvPr/>
        </p:nvSpPr>
        <p:spPr>
          <a:xfrm>
            <a:off x="677330" y="4922004"/>
            <a:ext cx="569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列表解析创建最快，</a:t>
            </a:r>
            <a:r>
              <a:rPr lang="en-US" altLang="zh-CN" sz="2800" i="0" dirty="0"/>
              <a:t>append</a:t>
            </a:r>
            <a:r>
              <a:rPr lang="zh-CN" altLang="en-US" sz="2800" i="0" dirty="0"/>
              <a:t>次之。</a:t>
            </a:r>
          </a:p>
        </p:txBody>
      </p:sp>
    </p:spTree>
    <p:extLst>
      <p:ext uri="{BB962C8B-B14F-4D97-AF65-F5344CB8AC3E}">
        <p14:creationId xmlns:p14="http://schemas.microsoft.com/office/powerpoint/2010/main" val="395873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课堂练习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B6D314C-9AE8-4C30-877C-C46942C8D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341438"/>
            <a:ext cx="8577262" cy="1223466"/>
          </a:xfrm>
        </p:spPr>
        <p:txBody>
          <a:bodyPr>
            <a:normAutofit/>
          </a:bodyPr>
          <a:lstStyle/>
          <a:p>
            <a:pPr marL="33337" indent="0">
              <a:buNone/>
            </a:pPr>
            <a:r>
              <a:rPr lang="zh-CN" altLang="en-US" dirty="0"/>
              <a:t>约瑟夫环：</a:t>
            </a:r>
            <a:r>
              <a:rPr lang="en-US" altLang="zh-CN" dirty="0"/>
              <a:t>n</a:t>
            </a:r>
            <a:r>
              <a:rPr lang="zh-CN" altLang="en-US" dirty="0"/>
              <a:t>个人围成一圈，编号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n</a:t>
            </a:r>
            <a:r>
              <a:rPr lang="zh-CN" altLang="en-US" dirty="0"/>
              <a:t>，报数</a:t>
            </a:r>
            <a:r>
              <a:rPr lang="en-US" altLang="zh-CN" dirty="0"/>
              <a:t>3</a:t>
            </a:r>
            <a:r>
              <a:rPr lang="zh-CN" altLang="en-US" dirty="0"/>
              <a:t>的出圈。输出出圈顺序。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D07F1D-49DB-45A2-BE45-84C6F54A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68" y="3140711"/>
            <a:ext cx="826380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ea"/>
                <a:ea typeface="+mj-ea"/>
              </a:rPr>
              <a:t>解题思路：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将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n</a:t>
            </a:r>
            <a:r>
              <a:rPr lang="zh-CN" altLang="en-US" sz="2800" b="0" i="0" dirty="0">
                <a:latin typeface="+mj-ea"/>
                <a:ea typeface="+mj-ea"/>
              </a:rPr>
              <a:t>个人的编号按顺序放入列表，初始计</a:t>
            </a:r>
            <a:endParaRPr lang="en-US" altLang="zh-CN" sz="2800" b="0" i="0" dirty="0"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0" i="0" dirty="0">
                <a:latin typeface="+mj-ea"/>
                <a:ea typeface="+mj-ea"/>
              </a:rPr>
              <a:t>数位置</a:t>
            </a:r>
            <a:r>
              <a:rPr lang="en-US" altLang="zh-CN" sz="2800" b="0" i="0" dirty="0">
                <a:latin typeface="+mj-ea"/>
                <a:ea typeface="+mj-ea"/>
              </a:rPr>
              <a:t>1</a:t>
            </a:r>
            <a:r>
              <a:rPr lang="zh-CN" altLang="en-US" sz="2800" b="0" i="0" dirty="0">
                <a:latin typeface="+mj-ea"/>
                <a:ea typeface="+mj-ea"/>
              </a:rPr>
              <a:t>，计算报数</a:t>
            </a:r>
            <a:r>
              <a:rPr lang="en-US" altLang="zh-CN" sz="2800" b="0" i="0" dirty="0">
                <a:latin typeface="+mj-ea"/>
                <a:ea typeface="+mj-ea"/>
              </a:rPr>
              <a:t>3</a:t>
            </a:r>
            <a:r>
              <a:rPr lang="zh-CN" altLang="en-US" sz="2800" b="0" i="0" dirty="0">
                <a:latin typeface="+mj-ea"/>
                <a:ea typeface="+mj-ea"/>
              </a:rPr>
              <a:t>的位置，即</a:t>
            </a:r>
            <a:r>
              <a:rPr lang="en-US" altLang="zh-CN" sz="2800" b="0" i="0" dirty="0">
                <a:latin typeface="+mj-ea"/>
                <a:ea typeface="+mj-ea"/>
              </a:rPr>
              <a:t>+=2</a:t>
            </a:r>
            <a:r>
              <a:rPr lang="zh-CN" altLang="en-US" sz="2800" b="0" i="0" dirty="0">
                <a:latin typeface="+mj-ea"/>
                <a:ea typeface="+mj-ea"/>
              </a:rPr>
              <a:t>，输出该元素。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5CE88A-522C-5B7F-6DEC-D7449483A867}"/>
              </a:ext>
            </a:extLst>
          </p:cNvPr>
          <p:cNvSpPr txBox="1"/>
          <p:nvPr/>
        </p:nvSpPr>
        <p:spPr>
          <a:xfrm>
            <a:off x="723468" y="4147405"/>
            <a:ext cx="5333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体现出圈：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del,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删除</a:t>
            </a:r>
            <a:r>
              <a:rPr lang="zh-CN" altLang="en-US" sz="2800" b="0" i="0" dirty="0">
                <a:latin typeface="+mj-ea"/>
                <a:ea typeface="+mj-ea"/>
              </a:rPr>
              <a:t>列表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元素。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6308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课堂练习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D07F1D-49DB-45A2-BE45-84C6F54A7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412776"/>
            <a:ext cx="8441735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"input n: 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l = [ i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,n+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)]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count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0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报数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while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len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(l) &gt;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count = (count +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 %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len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(l)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报数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3,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超过表长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%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回表头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(l[count],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end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 '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输出出圈人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del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l[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count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]            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删除，即出圈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(l[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])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046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/>
          <a:p>
            <a:pPr lvl="0" algn="ctr">
              <a:buClrTx/>
              <a:buSzTx/>
              <a:buFontTx/>
            </a:pP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  <a:sym typeface="+mn-ea"/>
              </a:rPr>
              <a:t>all和any函数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181726" cy="4967287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语法：</a:t>
            </a:r>
            <a:r>
              <a:rPr lang="en-US" altLang="zh-CN" dirty="0"/>
              <a:t>all(</a:t>
            </a:r>
            <a:r>
              <a:rPr lang="en-US" altLang="zh-CN" dirty="0" err="1"/>
              <a:t>iterable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rgbClr val="FF0000"/>
                </a:solidFill>
              </a:rPr>
              <a:t>参数：</a:t>
            </a:r>
            <a:r>
              <a:rPr lang="zh-CN" altLang="en-US" dirty="0"/>
              <a:t>可迭代对象。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rgbClr val="FF0000"/>
                </a:solidFill>
              </a:rPr>
              <a:t>功能：</a:t>
            </a:r>
            <a:r>
              <a:rPr lang="zh-CN" altLang="en-US" dirty="0"/>
              <a:t>可迭代对象所有值都是</a:t>
            </a:r>
            <a:r>
              <a:rPr lang="en-US" altLang="zh-CN" dirty="0"/>
              <a:t>True</a:t>
            </a:r>
            <a:r>
              <a:rPr lang="zh-CN" altLang="en-US" dirty="0"/>
              <a:t>，返回</a:t>
            </a:r>
            <a:r>
              <a:rPr lang="en-US" altLang="zh-CN" dirty="0"/>
              <a:t>True</a:t>
            </a:r>
            <a:r>
              <a:rPr lang="zh-CN" altLang="en-US" dirty="0"/>
              <a:t>；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</a:t>
            </a:r>
            <a:r>
              <a:rPr lang="zh-CN" altLang="en-US" dirty="0"/>
              <a:t>否则返回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语法：</a:t>
            </a:r>
            <a:r>
              <a:rPr lang="en-US" altLang="zh-CN" dirty="0"/>
              <a:t>any(</a:t>
            </a:r>
            <a:r>
              <a:rPr lang="en-US" altLang="zh-CN" dirty="0" err="1"/>
              <a:t>iterable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rgbClr val="FF0000"/>
                </a:solidFill>
              </a:rPr>
              <a:t>参数：</a:t>
            </a:r>
            <a:r>
              <a:rPr lang="zh-CN" altLang="en-US" dirty="0"/>
              <a:t>可迭代对象。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rgbClr val="FF0000"/>
                </a:solidFill>
              </a:rPr>
              <a:t>功能：</a:t>
            </a:r>
            <a:r>
              <a:rPr lang="zh-CN" altLang="en-US" dirty="0"/>
              <a:t>可迭代对象只要有一个值是</a:t>
            </a:r>
            <a:r>
              <a:rPr lang="en-US" altLang="zh-CN" dirty="0"/>
              <a:t>True</a:t>
            </a:r>
            <a:r>
              <a:rPr lang="zh-CN" altLang="en-US" dirty="0"/>
              <a:t>，返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</a:t>
            </a:r>
            <a:r>
              <a:rPr lang="zh-CN" altLang="en-US" dirty="0"/>
              <a:t>回</a:t>
            </a:r>
            <a:r>
              <a:rPr lang="en-US" altLang="zh-CN" dirty="0"/>
              <a:t>True</a:t>
            </a:r>
            <a:r>
              <a:rPr lang="zh-CN" altLang="en-US" dirty="0"/>
              <a:t>；否则返回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45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Tx/>
              <a:buSzTx/>
              <a:buFontTx/>
            </a:pPr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all和any函数例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t>46</a:t>
            </a:fld>
            <a:endParaRPr lang="en-US" altLang="zh-CN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293073" y="4971767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61" y="4869160"/>
            <a:ext cx="1304925" cy="1381125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4675" y="1343329"/>
            <a:ext cx="8602035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l = 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7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判断列表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l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的元素是否全偶数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all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if not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l[k]%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else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0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k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len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(l))]))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判断列表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l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的元素是否至少有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个偶数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any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if not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l[k]%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2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else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0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k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len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(l))]))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any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([[],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8"/>
                <a:ea typeface="JetBrains Mono"/>
              </a:rPr>
              <a:t>False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]))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#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空列表和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0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都表示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  <a:t>False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8"/>
                <a:ea typeface="JetBrains Mono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矩阵的列表表示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3" y="1268760"/>
            <a:ext cx="8150147" cy="5518432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611727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矩阵存储，二维数组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5963824" y="4007385"/>
          <a:ext cx="2605088" cy="22142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74846">
                  <a:extLst>
                    <a:ext uri="{9D8B030D-6E8A-4147-A177-3AD203B41FA5}">
                      <a16:colId xmlns:a16="http://schemas.microsoft.com/office/drawing/2014/main" val="3572665828"/>
                    </a:ext>
                  </a:extLst>
                </a:gridCol>
                <a:gridCol w="639604">
                  <a:extLst>
                    <a:ext uri="{9D8B030D-6E8A-4147-A177-3AD203B41FA5}">
                      <a16:colId xmlns:a16="http://schemas.microsoft.com/office/drawing/2014/main" val="1481843928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187400185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394136706"/>
                    </a:ext>
                  </a:extLst>
                </a:gridCol>
              </a:tblGrid>
              <a:tr h="7380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</a:t>
                      </a:r>
                      <a:endParaRPr lang="zh-CN" sz="2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71</a:t>
                      </a:r>
                      <a:endParaRPr lang="zh-CN" sz="2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zh-CN" sz="2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zh-CN" sz="28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880020825"/>
                  </a:ext>
                </a:extLst>
              </a:tr>
              <a:tr h="7380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58</a:t>
                      </a:r>
                      <a:endParaRPr lang="zh-CN" sz="28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114</a:t>
                      </a:r>
                      <a:endParaRPr lang="zh-CN" sz="2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94</a:t>
                      </a:r>
                      <a:endParaRPr lang="zh-CN" sz="2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zh-CN" sz="28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794979063"/>
                  </a:ext>
                </a:extLst>
              </a:tr>
              <a:tr h="7380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67</a:t>
                      </a:r>
                      <a:endParaRPr lang="zh-CN" sz="28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3</a:t>
                      </a:r>
                      <a:endParaRPr lang="zh-CN" sz="2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</a:t>
                      </a:r>
                      <a:endParaRPr lang="zh-CN" sz="2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45</a:t>
                      </a:r>
                      <a:endParaRPr lang="zh-CN" sz="2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19895439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89138" y="3775680"/>
            <a:ext cx="49685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 err="1"/>
              <a:t>lst</a:t>
            </a:r>
            <a:r>
              <a:rPr lang="zh-CN" altLang="en-US" sz="2800" i="0" dirty="0"/>
              <a:t>是一个</a:t>
            </a:r>
            <a:r>
              <a:rPr lang="zh-CN" altLang="zh-CN" sz="2800" i="0" dirty="0"/>
              <a:t>二维列表</a:t>
            </a:r>
            <a:r>
              <a:rPr lang="zh-CN" altLang="en-US" sz="2800" i="0" dirty="0"/>
              <a:t>。</a:t>
            </a:r>
            <a:endParaRPr lang="en-US" altLang="zh-CN" sz="2800" i="0" dirty="0"/>
          </a:p>
          <a:p>
            <a:r>
              <a:rPr lang="zh-CN" altLang="en-US" sz="2800" i="0" dirty="0"/>
              <a:t>它</a:t>
            </a:r>
            <a:r>
              <a:rPr lang="zh-CN" altLang="zh-CN" sz="2800" i="0" dirty="0"/>
              <a:t>是一个列表，</a:t>
            </a:r>
            <a:r>
              <a:rPr lang="zh-CN" altLang="en-US" sz="2800" i="0" dirty="0"/>
              <a:t>每个元素</a:t>
            </a:r>
            <a:r>
              <a:rPr lang="zh-CN" altLang="zh-CN" sz="2800" i="0" dirty="0"/>
              <a:t>又是列表。</a:t>
            </a:r>
            <a:endParaRPr lang="en-US" altLang="zh-CN" sz="2800" i="0" dirty="0"/>
          </a:p>
          <a:p>
            <a:r>
              <a:rPr lang="en-US" altLang="zh-CN" sz="2800" i="0" dirty="0" err="1"/>
              <a:t>lst</a:t>
            </a:r>
            <a:r>
              <a:rPr lang="en-US" altLang="zh-CN" sz="2800" i="0" dirty="0"/>
              <a:t>[0]</a:t>
            </a:r>
            <a:r>
              <a:rPr lang="zh-CN" altLang="en-US" sz="2800" i="0" dirty="0"/>
              <a:t>是</a:t>
            </a:r>
            <a:r>
              <a:rPr lang="zh-CN" altLang="zh-CN" sz="2800" i="0" dirty="0"/>
              <a:t>第</a:t>
            </a:r>
            <a:r>
              <a:rPr lang="en-US" altLang="zh-CN" sz="2800" i="0" dirty="0"/>
              <a:t>0</a:t>
            </a:r>
            <a:r>
              <a:rPr lang="zh-CN" altLang="zh-CN" sz="2800" i="0" dirty="0"/>
              <a:t>行</a:t>
            </a:r>
            <a:r>
              <a:rPr lang="zh-CN" altLang="en-US" sz="2800" i="0" dirty="0"/>
              <a:t>列表</a:t>
            </a:r>
            <a:endParaRPr lang="en-US" altLang="zh-CN" sz="2800" i="0" dirty="0"/>
          </a:p>
          <a:p>
            <a:r>
              <a:rPr lang="en-US" altLang="zh-CN" sz="2800" i="0" dirty="0" err="1"/>
              <a:t>lst</a:t>
            </a:r>
            <a:r>
              <a:rPr lang="en-US" altLang="zh-CN" sz="2800" i="0" dirty="0"/>
              <a:t>[1]</a:t>
            </a:r>
            <a:r>
              <a:rPr lang="zh-CN" altLang="en-US" sz="2800" i="0" dirty="0"/>
              <a:t>是第</a:t>
            </a:r>
            <a:r>
              <a:rPr lang="en-US" altLang="zh-CN" sz="2800" i="0" dirty="0"/>
              <a:t>1</a:t>
            </a:r>
            <a:r>
              <a:rPr lang="zh-CN" altLang="en-US" sz="2800" i="0" dirty="0"/>
              <a:t>行列表</a:t>
            </a:r>
            <a:endParaRPr lang="en-US" altLang="zh-CN" sz="2800" i="0" dirty="0"/>
          </a:p>
          <a:p>
            <a:r>
              <a:rPr lang="en-US" altLang="zh-CN" sz="2800" i="0" dirty="0" err="1"/>
              <a:t>lst</a:t>
            </a:r>
            <a:r>
              <a:rPr lang="en-US" altLang="zh-CN" sz="2800" i="0" dirty="0"/>
              <a:t>[2]</a:t>
            </a:r>
            <a:r>
              <a:rPr lang="zh-CN" altLang="en-US" sz="2800" i="0" dirty="0"/>
              <a:t>是第</a:t>
            </a:r>
            <a:r>
              <a:rPr lang="en-US" altLang="zh-CN" sz="2800" i="0" dirty="0"/>
              <a:t>2</a:t>
            </a:r>
            <a:r>
              <a:rPr lang="zh-CN" altLang="en-US" sz="2800" i="0" dirty="0"/>
              <a:t>行列表</a:t>
            </a:r>
            <a:endParaRPr lang="en-US" altLang="zh-CN" sz="2800" i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689042-F99B-4B7C-90FC-4A3B00698394}"/>
              </a:ext>
            </a:extLst>
          </p:cNvPr>
          <p:cNvSpPr txBox="1"/>
          <p:nvPr/>
        </p:nvSpPr>
        <p:spPr>
          <a:xfrm>
            <a:off x="689138" y="3144140"/>
            <a:ext cx="7765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例：</a:t>
            </a:r>
            <a:r>
              <a:rPr lang="en-US" altLang="zh-CN" sz="2800" i="0" dirty="0" err="1"/>
              <a:t>lst</a:t>
            </a:r>
            <a:r>
              <a:rPr lang="en-US" altLang="zh-CN" sz="2800" i="0" dirty="0"/>
              <a:t> = [ [4,71,2,5], [58,114,94,2], [67,3,6,45] ]</a:t>
            </a:r>
            <a:endParaRPr lang="zh-CN" altLang="zh-CN" sz="2800" i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C7007A-9201-4059-B378-6956F7A8CFC4}"/>
              </a:ext>
            </a:extLst>
          </p:cNvPr>
          <p:cNvSpPr txBox="1"/>
          <p:nvPr/>
        </p:nvSpPr>
        <p:spPr>
          <a:xfrm>
            <a:off x="496317" y="1219938"/>
            <a:ext cx="854017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326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二维列表存储矩阵元素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36576"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</a:rPr>
              <a:t>  </a:t>
            </a:r>
            <a:r>
              <a:rPr lang="zh-CN" altLang="en-US" sz="2800" b="0" i="0" dirty="0">
                <a:latin typeface="+mn-ea"/>
                <a:ea typeface="+mn-ea"/>
              </a:rPr>
              <a:t>列表的元素类型可以是任何类型，也包括列表类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36576"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</a:rPr>
              <a:t>  </a:t>
            </a:r>
            <a:r>
              <a:rPr lang="zh-CN" altLang="en-US" sz="2800" b="0" i="0" dirty="0">
                <a:latin typeface="+mn-ea"/>
                <a:ea typeface="+mn-ea"/>
              </a:rPr>
              <a:t>型。当列表的元素是列表时，可以构成多维列表，   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36576">
              <a:buClr>
                <a:srgbClr val="FF0000"/>
              </a:buClr>
            </a:pPr>
            <a:r>
              <a:rPr lang="en-US" altLang="zh-CN" sz="2800" b="0" i="0" dirty="0">
                <a:latin typeface="+mn-ea"/>
                <a:ea typeface="+mn-ea"/>
              </a:rPr>
              <a:t>  </a:t>
            </a:r>
            <a:r>
              <a:rPr lang="zh-CN" altLang="en-US" sz="2800" b="0" i="0" dirty="0">
                <a:latin typeface="+mn-ea"/>
                <a:ea typeface="+mn-ea"/>
              </a:rPr>
              <a:t>如同一个矩阵。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19370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用二维列表表示二维表格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5970587" y="2852936"/>
          <a:ext cx="2605088" cy="221424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74846">
                  <a:extLst>
                    <a:ext uri="{9D8B030D-6E8A-4147-A177-3AD203B41FA5}">
                      <a16:colId xmlns:a16="http://schemas.microsoft.com/office/drawing/2014/main" val="3572665828"/>
                    </a:ext>
                  </a:extLst>
                </a:gridCol>
                <a:gridCol w="639604">
                  <a:extLst>
                    <a:ext uri="{9D8B030D-6E8A-4147-A177-3AD203B41FA5}">
                      <a16:colId xmlns:a16="http://schemas.microsoft.com/office/drawing/2014/main" val="1481843928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187400185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394136706"/>
                    </a:ext>
                  </a:extLst>
                </a:gridCol>
              </a:tblGrid>
              <a:tr h="7380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</a:t>
                      </a:r>
                      <a:endParaRPr lang="zh-CN" sz="2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71</a:t>
                      </a:r>
                      <a:endParaRPr lang="zh-CN" sz="2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2</a:t>
                      </a:r>
                      <a:endParaRPr lang="zh-CN" sz="2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</a:t>
                      </a:r>
                      <a:endParaRPr lang="zh-CN" sz="28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880020825"/>
                  </a:ext>
                </a:extLst>
              </a:tr>
              <a:tr h="7380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58</a:t>
                      </a:r>
                      <a:endParaRPr lang="zh-CN" sz="28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114</a:t>
                      </a:r>
                      <a:endParaRPr lang="zh-CN" sz="2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94</a:t>
                      </a:r>
                      <a:endParaRPr lang="zh-CN" sz="2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2</a:t>
                      </a:r>
                      <a:endParaRPr lang="zh-CN" sz="28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794979063"/>
                  </a:ext>
                </a:extLst>
              </a:tr>
              <a:tr h="7380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67</a:t>
                      </a:r>
                      <a:endParaRPr lang="zh-CN" sz="28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3</a:t>
                      </a:r>
                      <a:endParaRPr lang="zh-CN" sz="28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6</a:t>
                      </a:r>
                      <a:endParaRPr lang="zh-CN" sz="2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45</a:t>
                      </a:r>
                      <a:endParaRPr lang="zh-CN" sz="28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19895439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689042-F99B-4B7C-90FC-4A3B00698394}"/>
              </a:ext>
            </a:extLst>
          </p:cNvPr>
          <p:cNvSpPr txBox="1"/>
          <p:nvPr/>
        </p:nvSpPr>
        <p:spPr>
          <a:xfrm>
            <a:off x="574674" y="1494849"/>
            <a:ext cx="7093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0" dirty="0" err="1"/>
              <a:t>lst</a:t>
            </a:r>
            <a:r>
              <a:rPr lang="en-US" altLang="zh-CN" sz="2800" i="0" dirty="0"/>
              <a:t> = [ [4,71,2,5], [58,114,94,2], [67,3,6,45] ]</a:t>
            </a:r>
            <a:endParaRPr lang="zh-CN" altLang="zh-CN" sz="2800" i="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FEF886-6A4D-4336-A092-C7B8F0EA66C7}"/>
              </a:ext>
            </a:extLst>
          </p:cNvPr>
          <p:cNvSpPr txBox="1"/>
          <p:nvPr/>
        </p:nvSpPr>
        <p:spPr>
          <a:xfrm>
            <a:off x="689138" y="234888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 err="1"/>
              <a:t>lst</a:t>
            </a:r>
            <a:r>
              <a:rPr lang="en-US" altLang="zh-CN" sz="2800" i="0" dirty="0"/>
              <a:t>[0]</a:t>
            </a:r>
            <a:r>
              <a:rPr lang="zh-CN" altLang="en-US" sz="2800" i="0" dirty="0"/>
              <a:t>的结果：</a:t>
            </a:r>
            <a:r>
              <a:rPr lang="en-US" altLang="zh-CN" sz="2800" i="0" dirty="0"/>
              <a:t>[4, 71, 2, 5]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E4238DDC-6C52-4EFA-92DB-8725FEC40685}"/>
              </a:ext>
            </a:extLst>
          </p:cNvPr>
          <p:cNvSpPr/>
          <p:nvPr/>
        </p:nvSpPr>
        <p:spPr bwMode="auto">
          <a:xfrm>
            <a:off x="6142624" y="5425323"/>
            <a:ext cx="2433051" cy="476726"/>
          </a:xfrm>
          <a:prstGeom prst="wedgeRoundRectCallout">
            <a:avLst>
              <a:gd name="adj1" fmla="val -12470"/>
              <a:gd name="adj2" fmla="val -30207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元素：</a:t>
            </a:r>
            <a:r>
              <a:rPr kumimoji="0" lang="en-US" altLang="zh-CN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lst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[1][1]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DDB9833-F26A-43F8-A51C-4EFE493B62BE}"/>
              </a:ext>
            </a:extLst>
          </p:cNvPr>
          <p:cNvSpPr txBox="1"/>
          <p:nvPr/>
        </p:nvSpPr>
        <p:spPr>
          <a:xfrm>
            <a:off x="689138" y="2996952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元素：</a:t>
            </a:r>
            <a:r>
              <a:rPr lang="en-US" altLang="zh-CN" sz="2800" i="0" dirty="0" err="1"/>
              <a:t>lst</a:t>
            </a:r>
            <a:r>
              <a:rPr lang="en-US" altLang="zh-CN" sz="2800" i="0" dirty="0"/>
              <a:t>[</a:t>
            </a:r>
            <a:r>
              <a:rPr lang="en-US" altLang="zh-CN" sz="2800" i="0" dirty="0" err="1"/>
              <a:t>i</a:t>
            </a:r>
            <a:r>
              <a:rPr lang="en-US" altLang="zh-CN" sz="2800" i="0" dirty="0"/>
              <a:t>][j] , </a:t>
            </a:r>
            <a:r>
              <a:rPr lang="zh-CN" altLang="en-US" sz="2800" i="0" dirty="0"/>
              <a:t>第</a:t>
            </a:r>
            <a:r>
              <a:rPr lang="en-US" altLang="zh-CN" sz="2800" i="0" dirty="0" err="1"/>
              <a:t>i</a:t>
            </a:r>
            <a:r>
              <a:rPr lang="zh-CN" altLang="en-US" sz="2800" i="0" dirty="0"/>
              <a:t>行，第</a:t>
            </a:r>
            <a:r>
              <a:rPr lang="en-US" altLang="zh-CN" sz="2800" i="0" dirty="0"/>
              <a:t>j</a:t>
            </a:r>
            <a:r>
              <a:rPr lang="zh-CN" altLang="en-US" sz="2800" i="0" dirty="0"/>
              <a:t>个</a:t>
            </a:r>
            <a:endParaRPr lang="en-US" altLang="zh-CN" sz="2800" i="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169207-CDE7-48AC-B526-326463EA3256}"/>
              </a:ext>
            </a:extLst>
          </p:cNvPr>
          <p:cNvSpPr txBox="1"/>
          <p:nvPr/>
        </p:nvSpPr>
        <p:spPr>
          <a:xfrm>
            <a:off x="665301" y="3717032"/>
            <a:ext cx="530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切片：</a:t>
            </a:r>
            <a:r>
              <a:rPr lang="en-US" altLang="zh-CN" sz="2800" i="0" dirty="0"/>
              <a:t>list[1][1:3]</a:t>
            </a:r>
            <a:r>
              <a:rPr lang="zh-CN" altLang="en-US" sz="2800" i="0" dirty="0"/>
              <a:t>的结果</a:t>
            </a:r>
            <a:r>
              <a:rPr lang="en-US" altLang="zh-CN" sz="2800" i="0" dirty="0"/>
              <a:t>:[114,94]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2DBB79-3488-407A-B458-57114E793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41" y="4407883"/>
            <a:ext cx="297709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lst[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: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8"/>
                <a:ea typeface="JetBrains Mono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][:]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JetBrains Mono"/>
              </a:rPr>
              <a:t>的结果：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1EF48B-3A1F-4F5D-8487-1F4B20E90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01" y="5123164"/>
            <a:ext cx="5166468" cy="6936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9DE0981-6885-471D-A994-481F4BC66388}"/>
              </a:ext>
            </a:extLst>
          </p:cNvPr>
          <p:cNvSpPr txBox="1"/>
          <p:nvPr/>
        </p:nvSpPr>
        <p:spPr>
          <a:xfrm>
            <a:off x="827584" y="602998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二维列表的列不是列表，不能取列的切片。</a:t>
            </a:r>
          </a:p>
        </p:txBody>
      </p:sp>
    </p:spTree>
    <p:extLst>
      <p:ext uri="{BB962C8B-B14F-4D97-AF65-F5344CB8AC3E}">
        <p14:creationId xmlns:p14="http://schemas.microsoft.com/office/powerpoint/2010/main" val="20097721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/>
      <p:bldP spid="15" grpId="0"/>
      <p:bldP spid="3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通用序列操作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8" name="TextBox 7"/>
          <p:cNvSpPr txBox="1"/>
          <p:nvPr/>
        </p:nvSpPr>
        <p:spPr>
          <a:xfrm>
            <a:off x="574674" y="1223506"/>
            <a:ext cx="8000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所有序列类型都可以进行的操作如下表所示。</a:t>
            </a: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C2736AFD-A278-4295-A4A8-A01A84BF5BAE}"/>
              </a:ext>
            </a:extLst>
          </p:cNvPr>
          <p:cNvGraphicFramePr>
            <a:graphicFrameLocks noGrp="1"/>
          </p:cNvGraphicFramePr>
          <p:nvPr/>
        </p:nvGraphicFramePr>
        <p:xfrm>
          <a:off x="683567" y="1802437"/>
          <a:ext cx="7892106" cy="468344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0241">
                  <a:extLst>
                    <a:ext uri="{9D8B030D-6E8A-4147-A177-3AD203B41FA5}">
                      <a16:colId xmlns:a16="http://schemas.microsoft.com/office/drawing/2014/main" val="2546351300"/>
                    </a:ext>
                  </a:extLst>
                </a:gridCol>
                <a:gridCol w="5731865">
                  <a:extLst>
                    <a:ext uri="{9D8B030D-6E8A-4147-A177-3AD203B41FA5}">
                      <a16:colId xmlns:a16="http://schemas.microsoft.com/office/drawing/2014/main" val="942011634"/>
                    </a:ext>
                  </a:extLst>
                </a:gridCol>
              </a:tblGrid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59590"/>
                  </a:ext>
                </a:extLst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X[</a:t>
                      </a:r>
                      <a:r>
                        <a:rPr lang="en-US" altLang="zh-CN" sz="2800" dirty="0" err="1"/>
                        <a:t>i</a:t>
                      </a:r>
                      <a:r>
                        <a:rPr lang="en-US" altLang="zh-CN" sz="2800" dirty="0"/>
                        <a:t>]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引用序列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中下标为</a:t>
                      </a:r>
                      <a:r>
                        <a:rPr lang="en-US" altLang="zh-CN" sz="2800" dirty="0" err="1"/>
                        <a:t>i</a:t>
                      </a:r>
                      <a:r>
                        <a:rPr lang="zh-CN" altLang="en-US" sz="2800" dirty="0"/>
                        <a:t>的成员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570963"/>
                  </a:ext>
                </a:extLst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X[</a:t>
                      </a:r>
                      <a:r>
                        <a:rPr lang="en-US" altLang="zh-CN" sz="2800" dirty="0" err="1"/>
                        <a:t>i:j</a:t>
                      </a:r>
                      <a:r>
                        <a:rPr lang="en-US" altLang="zh-CN" sz="2800" dirty="0"/>
                        <a:t>]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引用序列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中下标为</a:t>
                      </a:r>
                      <a:r>
                        <a:rPr lang="en-US" altLang="zh-CN" sz="2800" dirty="0" err="1"/>
                        <a:t>i</a:t>
                      </a:r>
                      <a:r>
                        <a:rPr lang="zh-CN" altLang="en-US" sz="2800" dirty="0"/>
                        <a:t>到</a:t>
                      </a:r>
                      <a:r>
                        <a:rPr lang="en-US" altLang="zh-CN" sz="2800" dirty="0"/>
                        <a:t>j-1</a:t>
                      </a:r>
                      <a:r>
                        <a:rPr lang="zh-CN" altLang="en-US" sz="2800" dirty="0"/>
                        <a:t>的子序列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543428"/>
                  </a:ext>
                </a:extLst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X[</a:t>
                      </a:r>
                      <a:r>
                        <a:rPr lang="en-US" altLang="zh-CN" sz="2800" dirty="0" err="1"/>
                        <a:t>i:j:k</a:t>
                      </a:r>
                      <a:r>
                        <a:rPr lang="en-US" altLang="zh-CN" sz="2800" dirty="0"/>
                        <a:t>]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引用序列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中下标为</a:t>
                      </a:r>
                      <a:r>
                        <a:rPr lang="en-US" altLang="zh-CN" sz="2800" dirty="0" err="1"/>
                        <a:t>i</a:t>
                      </a:r>
                      <a:r>
                        <a:rPr lang="zh-CN" altLang="en-US" sz="2800" dirty="0"/>
                        <a:t>到</a:t>
                      </a:r>
                      <a:r>
                        <a:rPr lang="en-US" altLang="zh-CN" sz="2800" dirty="0"/>
                        <a:t>j-1</a:t>
                      </a:r>
                      <a:r>
                        <a:rPr lang="zh-CN" altLang="en-US" sz="2800" dirty="0"/>
                        <a:t>的子序列</a:t>
                      </a:r>
                    </a:p>
                    <a:p>
                      <a:pPr algn="ctr"/>
                      <a:r>
                        <a:rPr lang="zh-CN" altLang="en-US" sz="2800" dirty="0"/>
                        <a:t>，步长为</a:t>
                      </a:r>
                      <a:r>
                        <a:rPr lang="en-US" altLang="zh-CN" sz="2800" dirty="0"/>
                        <a:t>k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390441"/>
                  </a:ext>
                </a:extLst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X1+X2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连接序列</a:t>
                      </a:r>
                      <a:r>
                        <a:rPr lang="en-US" altLang="zh-CN" sz="2800" dirty="0"/>
                        <a:t>X1</a:t>
                      </a:r>
                      <a:r>
                        <a:rPr lang="zh-CN" altLang="en-US" sz="2800" dirty="0"/>
                        <a:t>和</a:t>
                      </a:r>
                      <a:r>
                        <a:rPr lang="en-US" altLang="zh-CN" sz="2800" dirty="0"/>
                        <a:t>X2</a:t>
                      </a:r>
                      <a:r>
                        <a:rPr lang="zh-CN" altLang="en-US" sz="2800" dirty="0"/>
                        <a:t>，生成新序列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004782"/>
                  </a:ext>
                </a:extLst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X*n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序列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重复</a:t>
                      </a:r>
                      <a:r>
                        <a:rPr lang="en-US" altLang="zh-CN" sz="2800" dirty="0"/>
                        <a:t>n</a:t>
                      </a:r>
                      <a:r>
                        <a:rPr lang="zh-CN" altLang="en-US" sz="2800" dirty="0"/>
                        <a:t>次，生成新序列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477207"/>
                  </a:ext>
                </a:extLst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 in X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检查</a:t>
                      </a:r>
                      <a:r>
                        <a:rPr lang="en-US" altLang="zh-CN" sz="2800" dirty="0"/>
                        <a:t>v</a:t>
                      </a:r>
                      <a:r>
                        <a:rPr lang="zh-CN" altLang="en-US" sz="2800" dirty="0"/>
                        <a:t>是否在序列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中，返回布尔值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188535"/>
                  </a:ext>
                </a:extLst>
              </a:tr>
            </a:tbl>
          </a:graphicData>
        </a:graphic>
      </p:graphicFrame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78E8EA69-D395-46F4-8A30-2A85F563A334}"/>
              </a:ext>
            </a:extLst>
          </p:cNvPr>
          <p:cNvSpPr/>
          <p:nvPr/>
        </p:nvSpPr>
        <p:spPr bwMode="auto">
          <a:xfrm>
            <a:off x="2915815" y="3115542"/>
            <a:ext cx="5760641" cy="476726"/>
          </a:xfrm>
          <a:prstGeom prst="wedgeRoundRectCallout">
            <a:avLst>
              <a:gd name="adj1" fmla="val -63421"/>
              <a:gd name="adj2" fmla="val 1438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切片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(slice)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，访问连续</a:t>
            </a:r>
            <a:r>
              <a:rPr lang="zh-CN" altLang="en-US" sz="2800" i="0" dirty="0"/>
              <a:t>的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一部分数据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4960482C-1D56-4BCE-B896-08E3441A64D5}"/>
              </a:ext>
            </a:extLst>
          </p:cNvPr>
          <p:cNvSpPr/>
          <p:nvPr/>
        </p:nvSpPr>
        <p:spPr bwMode="auto">
          <a:xfrm>
            <a:off x="2699792" y="2431134"/>
            <a:ext cx="5976664" cy="476726"/>
          </a:xfrm>
          <a:prstGeom prst="wedgeRoundRectCallout">
            <a:avLst>
              <a:gd name="adj1" fmla="val -61599"/>
              <a:gd name="adj2" fmla="val 24753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索引，访问单个元素。下标不要越界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DFD6783-0CE2-479F-ABCF-34EE4771CE93}"/>
              </a:ext>
            </a:extLst>
          </p:cNvPr>
          <p:cNvCxnSpPr/>
          <p:nvPr/>
        </p:nvCxnSpPr>
        <p:spPr bwMode="auto">
          <a:xfrm>
            <a:off x="1187624" y="5157192"/>
            <a:ext cx="108012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5111D9B-C0D2-4461-9015-4D5022117212}"/>
              </a:ext>
            </a:extLst>
          </p:cNvPr>
          <p:cNvCxnSpPr>
            <a:cxnSpLocks/>
          </p:cNvCxnSpPr>
          <p:nvPr/>
        </p:nvCxnSpPr>
        <p:spPr bwMode="auto">
          <a:xfrm>
            <a:off x="1331640" y="2918942"/>
            <a:ext cx="79208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9FDB170-6E10-4B22-BC5A-F8B1D3BBD273}"/>
              </a:ext>
            </a:extLst>
          </p:cNvPr>
          <p:cNvCxnSpPr>
            <a:cxnSpLocks/>
          </p:cNvCxnSpPr>
          <p:nvPr/>
        </p:nvCxnSpPr>
        <p:spPr bwMode="auto">
          <a:xfrm>
            <a:off x="1331640" y="5733256"/>
            <a:ext cx="792088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96518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矩阵元素输入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A50BA2-88C9-4F96-9A86-8236844C8436}"/>
              </a:ext>
            </a:extLst>
          </p:cNvPr>
          <p:cNvSpPr txBox="1"/>
          <p:nvPr/>
        </p:nvSpPr>
        <p:spPr>
          <a:xfrm>
            <a:off x="179512" y="1268760"/>
            <a:ext cx="6736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Clr>
                <a:srgbClr val="FF0000"/>
              </a:buClr>
            </a:pPr>
            <a:r>
              <a:rPr lang="zh-CN" altLang="en-US" sz="2800" i="0" dirty="0"/>
              <a:t>输入</a:t>
            </a:r>
            <a:r>
              <a:rPr lang="en-US" altLang="zh-CN" sz="2800" i="0" dirty="0"/>
              <a:t>3</a:t>
            </a:r>
            <a:r>
              <a:rPr lang="zh-CN" altLang="en-US" sz="2800" i="0" dirty="0"/>
              <a:t>行</a:t>
            </a:r>
            <a:r>
              <a:rPr lang="en-US" altLang="zh-CN" sz="2800" i="0" dirty="0"/>
              <a:t>4</a:t>
            </a:r>
            <a:r>
              <a:rPr lang="zh-CN" altLang="en-US" sz="2800" i="0" dirty="0"/>
              <a:t>列的矩阵数据。</a:t>
            </a:r>
            <a:endParaRPr lang="en-US" altLang="zh-CN" sz="2800" i="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C95C40-7591-452A-8373-4E21F873D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295108"/>
            <a:ext cx="8231832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lst = []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i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lst.append(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list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map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().split())))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(lst)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A2EF763-48A9-4024-B256-B479D649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770346"/>
            <a:ext cx="71342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15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971CF5A-BAC6-41C4-969E-05ECA05E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输出矩阵元素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ADBCEB-AFB6-495D-A2BF-EB08381AA857}"/>
              </a:ext>
            </a:extLst>
          </p:cNvPr>
          <p:cNvSpPr txBox="1"/>
          <p:nvPr/>
        </p:nvSpPr>
        <p:spPr>
          <a:xfrm>
            <a:off x="590480" y="1268760"/>
            <a:ext cx="6600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/>
              <a:t> </a:t>
            </a:r>
            <a:r>
              <a:rPr lang="zh-CN" altLang="en-US" sz="2800" i="0" dirty="0"/>
              <a:t>下标法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B384CB4-B569-45C5-A427-845FF4976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529" y="5458788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3C720CF-B971-4214-AB0A-11357425B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50" y="1862135"/>
            <a:ext cx="704551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lst = [ 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71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], 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58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114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94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], 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67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6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45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] 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row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len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(lst)):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col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len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(lst[row])):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"%4d"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%(lst[row][col]),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end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ECE4EF8-E918-43EA-9F28-855AE894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639996"/>
            <a:ext cx="2899023" cy="161690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C974D42-2344-49FD-8045-5D7285FBF196}"/>
              </a:ext>
            </a:extLst>
          </p:cNvPr>
          <p:cNvSpPr txBox="1"/>
          <p:nvPr/>
        </p:nvSpPr>
        <p:spPr>
          <a:xfrm>
            <a:off x="739890" y="4639996"/>
            <a:ext cx="2103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运行结果：</a:t>
            </a:r>
          </a:p>
        </p:txBody>
      </p:sp>
    </p:spTree>
    <p:extLst>
      <p:ext uri="{BB962C8B-B14F-4D97-AF65-F5344CB8AC3E}">
        <p14:creationId xmlns:p14="http://schemas.microsoft.com/office/powerpoint/2010/main" val="1158707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24744"/>
            <a:ext cx="8001000" cy="676275"/>
          </a:xfrm>
        </p:spPr>
        <p:txBody>
          <a:bodyPr>
            <a:normAutofit/>
          </a:bodyPr>
          <a:lstStyle/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/>
              <a:t>直接取列表的元素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448" y="4734396"/>
            <a:ext cx="8001000" cy="1070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row</a:t>
            </a:r>
            <a:r>
              <a:rPr lang="zh-CN" altLang="zh-CN" dirty="0"/>
              <a:t>代表列表</a:t>
            </a:r>
            <a:r>
              <a:rPr lang="en-US" altLang="zh-CN" dirty="0" err="1"/>
              <a:t>lst</a:t>
            </a:r>
            <a:r>
              <a:rPr lang="zh-CN" altLang="zh-CN" dirty="0"/>
              <a:t>的某个元素，本身是一个列表。</a:t>
            </a:r>
            <a:r>
              <a:rPr lang="en-US" altLang="zh-CN" dirty="0"/>
              <a:t>col</a:t>
            </a:r>
            <a:r>
              <a:rPr lang="zh-CN" altLang="zh-CN" dirty="0"/>
              <a:t>代表</a:t>
            </a:r>
            <a:r>
              <a:rPr lang="en-US" altLang="zh-CN" dirty="0"/>
              <a:t>row</a:t>
            </a:r>
            <a:r>
              <a:rPr lang="zh-CN" altLang="zh-CN" dirty="0"/>
              <a:t>列表中的某个元素。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1458FCC-4B4C-4F6B-AF7A-13DA78E218F8}"/>
              </a:ext>
            </a:extLst>
          </p:cNvPr>
          <p:cNvSpPr txBox="1">
            <a:spLocks/>
          </p:cNvSpPr>
          <p:nvPr/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4400" b="0" i="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输出矩阵元素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42BA8C7-5A33-4D33-B4B0-50879B57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4" y="1944688"/>
            <a:ext cx="745371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lst = [ 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71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], 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58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114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94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], 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67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6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45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] 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row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lst: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col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row: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"{:4d}"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.format(col),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end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02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1124744"/>
            <a:ext cx="8001000" cy="676275"/>
          </a:xfrm>
        </p:spPr>
        <p:txBody>
          <a:bodyPr>
            <a:normAutofit/>
          </a:bodyPr>
          <a:lstStyle/>
          <a:p>
            <a:pPr marL="571500" indent="-57150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/>
              <a:t>直接取列表的元素结合</a:t>
            </a:r>
            <a:r>
              <a:rPr lang="en-US" altLang="zh-CN" sz="2800" dirty="0"/>
              <a:t>*</a:t>
            </a:r>
            <a:r>
              <a:rPr lang="zh-CN" altLang="en-US" sz="2800" dirty="0"/>
              <a:t>拆包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448" y="5197822"/>
            <a:ext cx="8001000" cy="1070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x</a:t>
            </a:r>
            <a:r>
              <a:rPr lang="zh-CN" altLang="zh-CN" dirty="0"/>
              <a:t>代表列表</a:t>
            </a:r>
            <a:r>
              <a:rPr lang="en-US" altLang="zh-CN" dirty="0" err="1"/>
              <a:t>lst</a:t>
            </a:r>
            <a:r>
              <a:rPr lang="zh-CN" altLang="zh-CN" dirty="0"/>
              <a:t>的某个元素，本身是一个列表。</a:t>
            </a:r>
            <a:r>
              <a:rPr lang="en-US" altLang="zh-CN" dirty="0"/>
              <a:t>*x</a:t>
            </a:r>
            <a:r>
              <a:rPr lang="zh-CN" altLang="en-US" dirty="0"/>
              <a:t>拆包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1458FCC-4B4C-4F6B-AF7A-13DA78E218F8}"/>
              </a:ext>
            </a:extLst>
          </p:cNvPr>
          <p:cNvSpPr txBox="1">
            <a:spLocks/>
          </p:cNvSpPr>
          <p:nvPr/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4400" b="0" i="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输出矩阵元素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EB83BC-EE13-11D3-7CF3-87A46EE07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123604"/>
            <a:ext cx="704551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lst = [ 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71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], 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58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114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94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], 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67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6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45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 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print(*lst)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lst: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(*x)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E5CF1AE-D409-F252-2068-629C5E77D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962274"/>
            <a:ext cx="2693835" cy="14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89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用嵌套循环产生列表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3023666"/>
          </a:xfrm>
        </p:spPr>
        <p:txBody>
          <a:bodyPr>
            <a:normAutofit/>
          </a:bodyPr>
          <a:lstStyle/>
          <a:p>
            <a:r>
              <a:rPr lang="en-US" altLang="zh-CN" dirty="0"/>
              <a:t>[(</a:t>
            </a:r>
            <a:r>
              <a:rPr lang="en-US" altLang="zh-CN" dirty="0" err="1"/>
              <a:t>i,j</a:t>
            </a:r>
            <a:r>
              <a:rPr lang="en-US" altLang="zh-CN" dirty="0"/>
              <a:t>) for </a:t>
            </a:r>
            <a:r>
              <a:rPr lang="en-US" altLang="zh-CN" dirty="0" err="1"/>
              <a:t>i</a:t>
            </a:r>
            <a:r>
              <a:rPr lang="en-US" altLang="zh-CN" dirty="0"/>
              <a:t> in range(3) for j in range(3)]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 [(0, 0), (0, 1), (0, 2), (1, 0), (1, 1), (1, 2), (2, 0), (2, 1), (2, 2)]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B895FDC-9961-445D-917D-2496C9B585A5}"/>
              </a:ext>
            </a:extLst>
          </p:cNvPr>
          <p:cNvSpPr txBox="1"/>
          <p:nvPr/>
        </p:nvSpPr>
        <p:spPr>
          <a:xfrm>
            <a:off x="467544" y="3031284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上述列表生成中</a:t>
            </a:r>
            <a:r>
              <a:rPr lang="en-US" altLang="zh-CN" sz="2800" i="0" dirty="0" err="1"/>
              <a:t>i</a:t>
            </a:r>
            <a:r>
              <a:rPr lang="zh-CN" altLang="en-US" sz="2800" i="0" dirty="0"/>
              <a:t>是外层循环，</a:t>
            </a:r>
            <a:r>
              <a:rPr lang="en-US" altLang="zh-CN" sz="2800" i="0" dirty="0"/>
              <a:t>j</a:t>
            </a:r>
            <a:r>
              <a:rPr lang="zh-CN" altLang="en-US" sz="2800" i="0" dirty="0"/>
              <a:t>是内层循环。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F18F042F-3CA4-49FC-AB7B-9233476CE047}"/>
              </a:ext>
            </a:extLst>
          </p:cNvPr>
          <p:cNvSpPr/>
          <p:nvPr/>
        </p:nvSpPr>
        <p:spPr bwMode="auto">
          <a:xfrm>
            <a:off x="3059832" y="2355173"/>
            <a:ext cx="1296144" cy="677820"/>
          </a:xfrm>
          <a:prstGeom prst="wedgeRoundRectCallout">
            <a:avLst>
              <a:gd name="adj1" fmla="val -93217"/>
              <a:gd name="adj2" fmla="val -15213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18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外循环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C7F7C4D8-897C-4C97-B2C8-55B90B9EB735}"/>
              </a:ext>
            </a:extLst>
          </p:cNvPr>
          <p:cNvSpPr/>
          <p:nvPr/>
        </p:nvSpPr>
        <p:spPr bwMode="auto">
          <a:xfrm>
            <a:off x="5550330" y="2348880"/>
            <a:ext cx="1296144" cy="677820"/>
          </a:xfrm>
          <a:prstGeom prst="wedgeRoundRectCallout">
            <a:avLst>
              <a:gd name="adj1" fmla="val -93217"/>
              <a:gd name="adj2" fmla="val -15213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18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内循环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19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用嵌套循环产生列表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9"/>
            <a:ext cx="8001000" cy="3023666"/>
          </a:xfrm>
        </p:spPr>
        <p:txBody>
          <a:bodyPr>
            <a:normAutofit/>
          </a:bodyPr>
          <a:lstStyle/>
          <a:p>
            <a:r>
              <a:rPr lang="en-US" altLang="zh-CN" dirty="0"/>
              <a:t> [[(</a:t>
            </a:r>
            <a:r>
              <a:rPr lang="en-US" altLang="zh-CN" dirty="0" err="1"/>
              <a:t>i,j</a:t>
            </a:r>
            <a:r>
              <a:rPr lang="en-US" altLang="zh-CN" dirty="0"/>
              <a:t>) for </a:t>
            </a:r>
            <a:r>
              <a:rPr lang="en-US" altLang="zh-CN" dirty="0" err="1"/>
              <a:t>i</a:t>
            </a:r>
            <a:r>
              <a:rPr lang="en-US" altLang="zh-CN" dirty="0"/>
              <a:t> in range(3)] for j in range(3)]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2805E00-26DA-BAAA-BB12-FB8B8FAD6892}"/>
              </a:ext>
            </a:extLst>
          </p:cNvPr>
          <p:cNvSpPr txBox="1">
            <a:spLocks/>
          </p:cNvSpPr>
          <p:nvPr/>
        </p:nvSpPr>
        <p:spPr bwMode="auto">
          <a:xfrm>
            <a:off x="755576" y="1917167"/>
            <a:ext cx="8242512" cy="3023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0" i="0" kern="0" dirty="0"/>
              <a:t>    [[(0,0),(1,0),(2,0)], [(1,0), (1,1), (1,2)], [(2,0), (2,1),</a:t>
            </a:r>
          </a:p>
          <a:p>
            <a:pPr marL="0" indent="0">
              <a:buNone/>
            </a:pPr>
            <a:r>
              <a:rPr lang="en-US" altLang="zh-CN" b="0" i="0" kern="0" dirty="0"/>
              <a:t>    (2,2)]</a:t>
            </a:r>
            <a:endParaRPr lang="zh-CN" altLang="en-US" b="0" i="0" kern="0" dirty="0"/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6EB10987-FFEB-B45C-DC36-047496953852}"/>
              </a:ext>
            </a:extLst>
          </p:cNvPr>
          <p:cNvSpPr/>
          <p:nvPr/>
        </p:nvSpPr>
        <p:spPr bwMode="auto">
          <a:xfrm>
            <a:off x="2987824" y="2394516"/>
            <a:ext cx="2736304" cy="1154546"/>
          </a:xfrm>
          <a:prstGeom prst="wedgeRoundRectCallout">
            <a:avLst>
              <a:gd name="adj1" fmla="val -64116"/>
              <a:gd name="adj2" fmla="val -11131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18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每个元素是列表，内循环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0762C03-C8DF-F4F5-C1E1-E9D5299FC2E4}"/>
              </a:ext>
            </a:extLst>
          </p:cNvPr>
          <p:cNvSpPr/>
          <p:nvPr/>
        </p:nvSpPr>
        <p:spPr bwMode="auto">
          <a:xfrm>
            <a:off x="6624756" y="2514362"/>
            <a:ext cx="1296144" cy="677820"/>
          </a:xfrm>
          <a:prstGeom prst="wedgeRoundRectCallout">
            <a:avLst>
              <a:gd name="adj1" fmla="val -93217"/>
              <a:gd name="adj2" fmla="val -15213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180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外循环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6A2A89-1987-188E-7E66-718D07D98B66}"/>
              </a:ext>
            </a:extLst>
          </p:cNvPr>
          <p:cNvSpPr txBox="1"/>
          <p:nvPr/>
        </p:nvSpPr>
        <p:spPr>
          <a:xfrm>
            <a:off x="699582" y="4156532"/>
            <a:ext cx="7884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等价形式：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B570018-B293-0AF3-4E1B-695B46EDE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530" y="4248335"/>
            <a:ext cx="572304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lst = []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j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lst.append([(i,j)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)])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7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10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8C2A42-8C79-4871-8765-755A615D9421}"/>
              </a:ext>
            </a:extLst>
          </p:cNvPr>
          <p:cNvSpPr txBox="1"/>
          <p:nvPr/>
        </p:nvSpPr>
        <p:spPr>
          <a:xfrm>
            <a:off x="574675" y="126876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个元素的列表，求和最大的切片和。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98E36A5-CE58-4112-80D0-4231910D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01" y="1874728"/>
            <a:ext cx="7632848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lst = []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n=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(n):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lst.append(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input()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result=[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sum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(lst[i:j])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))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 </a:t>
            </a:r>
            <a:r>
              <a:rPr lang="en-US" altLang="zh-CN" sz="2800" i="0" dirty="0">
                <a:solidFill>
                  <a:srgbClr val="000080"/>
                </a:solidFill>
                <a:latin typeface="Arial Unicode MS" panose="020B0604020202020204" pitchFamily="34" charset="-122"/>
                <a:ea typeface="JetBrains Mono"/>
              </a:rPr>
              <a:t>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j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(i+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,n+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max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(result))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3BDE882C-2BAC-5DEF-FC83-E981E64857E1}"/>
              </a:ext>
            </a:extLst>
          </p:cNvPr>
          <p:cNvSpPr/>
          <p:nvPr/>
        </p:nvSpPr>
        <p:spPr bwMode="auto">
          <a:xfrm>
            <a:off x="5508104" y="2351615"/>
            <a:ext cx="1512168" cy="578882"/>
          </a:xfrm>
          <a:prstGeom prst="wedgeRoundRectCallout">
            <a:avLst>
              <a:gd name="adj1" fmla="val -94013"/>
              <a:gd name="adj2" fmla="val 20645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外循环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02B7CBE5-5577-D858-9CA4-04C2518DDA82}"/>
              </a:ext>
            </a:extLst>
          </p:cNvPr>
          <p:cNvSpPr/>
          <p:nvPr/>
        </p:nvSpPr>
        <p:spPr bwMode="auto">
          <a:xfrm>
            <a:off x="4185643" y="4782826"/>
            <a:ext cx="1512168" cy="578882"/>
          </a:xfrm>
          <a:prstGeom prst="wedgeRoundRectCallout">
            <a:avLst>
              <a:gd name="adj1" fmla="val -167736"/>
              <a:gd name="adj2" fmla="val -10081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内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循环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0846EF-CCB7-C503-F0C7-BBF62C9927AB}"/>
              </a:ext>
            </a:extLst>
          </p:cNvPr>
          <p:cNvSpPr txBox="1"/>
          <p:nvPr/>
        </p:nvSpPr>
        <p:spPr>
          <a:xfrm>
            <a:off x="639054" y="5481702"/>
            <a:ext cx="8280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输入要求：</a:t>
            </a:r>
            <a:r>
              <a:rPr lang="zh-CN" altLang="en-US" sz="2800" i="0" dirty="0"/>
              <a:t>一行一个数字。可用列表推导输入：</a:t>
            </a:r>
            <a:r>
              <a:rPr lang="en-US" altLang="zh-CN" sz="2800" i="0" dirty="0" err="1"/>
              <a:t>lst</a:t>
            </a:r>
            <a:r>
              <a:rPr lang="en-US" altLang="zh-CN" sz="2800" i="0" dirty="0"/>
              <a:t> = [int(input()) for I in range(n)]</a:t>
            </a:r>
            <a:endParaRPr lang="zh-CN" altLang="en-US" sz="2800" i="0" dirty="0"/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E7972B7F-B95B-F739-9276-108DDFFD8674}"/>
              </a:ext>
            </a:extLst>
          </p:cNvPr>
          <p:cNvSpPr/>
          <p:nvPr/>
        </p:nvSpPr>
        <p:spPr bwMode="auto">
          <a:xfrm>
            <a:off x="5714931" y="44565"/>
            <a:ext cx="3239826" cy="1055608"/>
          </a:xfrm>
          <a:prstGeom prst="wedgeRoundRectCallout">
            <a:avLst>
              <a:gd name="adj1" fmla="val -22206"/>
              <a:gd name="adj2" fmla="val 4652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思考：如何输出和最大切片？</a:t>
            </a:r>
          </a:p>
        </p:txBody>
      </p:sp>
    </p:spTree>
    <p:extLst>
      <p:ext uri="{BB962C8B-B14F-4D97-AF65-F5344CB8AC3E}">
        <p14:creationId xmlns:p14="http://schemas.microsoft.com/office/powerpoint/2010/main" val="4084325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9" grpId="0" animBg="1"/>
      <p:bldP spid="8" grpId="0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A6903B5-7952-4AEF-8629-D72198A6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11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89E410-7E08-4130-AD85-340A16070BA7}"/>
              </a:ext>
            </a:extLst>
          </p:cNvPr>
          <p:cNvSpPr txBox="1"/>
          <p:nvPr/>
        </p:nvSpPr>
        <p:spPr>
          <a:xfrm>
            <a:off x="574675" y="126876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、</a:t>
            </a:r>
            <a:r>
              <a:rPr lang="en-US" altLang="zh-CN" sz="2800" i="0" dirty="0"/>
              <a:t>m</a:t>
            </a:r>
            <a:r>
              <a:rPr lang="zh-CN" altLang="en-US" sz="2800" i="0" dirty="0"/>
              <a:t>，输入一个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行</a:t>
            </a:r>
            <a:r>
              <a:rPr lang="en-US" altLang="zh-CN" sz="2800" i="0" dirty="0"/>
              <a:t>m</a:t>
            </a:r>
            <a:r>
              <a:rPr lang="zh-CN" altLang="en-US" sz="2800" i="0" dirty="0"/>
              <a:t>列的矩阵，求每行和。</a:t>
            </a:r>
            <a:endParaRPr lang="zh-CN" altLang="en-US" sz="28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D143B9-2D97-4163-84DF-64269D830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868776"/>
            <a:ext cx="8000999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n,m =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map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"input n, m: 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).split())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mat=[]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输入数据，产生矩阵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(n):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row=[]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j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(m):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row.append(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()))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mat.append(row)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输出列表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mat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(mat)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 panose="020B0604020202020204" pitchFamily="34" charset="-122"/>
                <a:ea typeface="JetBrains Mono"/>
              </a:rPr>
              <a:t>#</a:t>
            </a:r>
            <a: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  <a:t>求每行和</a:t>
            </a:r>
            <a:br>
              <a:rPr kumimoji="0" lang="zh-CN" altLang="zh-CN" sz="2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(n):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sum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(mat[i]))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026D6613-7EEA-4A5B-ACB6-55A47CB39B62}"/>
              </a:ext>
            </a:extLst>
          </p:cNvPr>
          <p:cNvSpPr/>
          <p:nvPr/>
        </p:nvSpPr>
        <p:spPr bwMode="auto">
          <a:xfrm>
            <a:off x="4572001" y="3068960"/>
            <a:ext cx="4112566" cy="1055608"/>
          </a:xfrm>
          <a:prstGeom prst="wedgeRoundRectCallout">
            <a:avLst>
              <a:gd name="adj1" fmla="val -79818"/>
              <a:gd name="adj2" fmla="val 8313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每个数字一行。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按方阵输入，如何改？</a:t>
            </a:r>
          </a:p>
        </p:txBody>
      </p:sp>
    </p:spTree>
    <p:extLst>
      <p:ext uri="{BB962C8B-B14F-4D97-AF65-F5344CB8AC3E}">
        <p14:creationId xmlns:p14="http://schemas.microsoft.com/office/powerpoint/2010/main" val="19491640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A6903B5-7952-4AEF-8629-D72198A6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11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89E410-7E08-4130-AD85-340A16070BA7}"/>
              </a:ext>
            </a:extLst>
          </p:cNvPr>
          <p:cNvSpPr txBox="1"/>
          <p:nvPr/>
        </p:nvSpPr>
        <p:spPr>
          <a:xfrm>
            <a:off x="574675" y="126876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、</a:t>
            </a:r>
            <a:r>
              <a:rPr lang="en-US" altLang="zh-CN" sz="2800" i="0" dirty="0"/>
              <a:t>m</a:t>
            </a:r>
            <a:r>
              <a:rPr lang="zh-CN" altLang="en-US" sz="2800" i="0" dirty="0"/>
              <a:t>，输入一个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行</a:t>
            </a:r>
            <a:r>
              <a:rPr lang="en-US" altLang="zh-CN" sz="2800" i="0" dirty="0"/>
              <a:t>m</a:t>
            </a:r>
            <a:r>
              <a:rPr lang="zh-CN" altLang="en-US" sz="2800" i="0" dirty="0"/>
              <a:t>列的矩阵，求每行和。</a:t>
            </a:r>
            <a:endParaRPr lang="zh-CN" altLang="en-US" sz="28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85B6A8-D5BC-A084-41CD-B1E186E4A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4" y="1791980"/>
            <a:ext cx="7597725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n,m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"input n, m: 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).split())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mat=[]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输入数据，产生矩阵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(n):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mat.append(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list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map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().split())))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输出列表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mat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(mat)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求每行和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(n):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sum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(mat[i]))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026D6613-7EEA-4A5B-ACB6-55A47CB39B62}"/>
              </a:ext>
            </a:extLst>
          </p:cNvPr>
          <p:cNvSpPr/>
          <p:nvPr/>
        </p:nvSpPr>
        <p:spPr bwMode="auto">
          <a:xfrm>
            <a:off x="4365554" y="2279764"/>
            <a:ext cx="3600400" cy="1055608"/>
          </a:xfrm>
          <a:prstGeom prst="wedgeRoundRectCallout">
            <a:avLst>
              <a:gd name="adj1" fmla="val -79818"/>
              <a:gd name="adj2" fmla="val 8313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按方阵输入，如何改列表推导输入？</a:t>
            </a:r>
          </a:p>
        </p:txBody>
      </p:sp>
    </p:spTree>
    <p:extLst>
      <p:ext uri="{BB962C8B-B14F-4D97-AF65-F5344CB8AC3E}">
        <p14:creationId xmlns:p14="http://schemas.microsoft.com/office/powerpoint/2010/main" val="2245301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84173"/>
              </p:ext>
            </p:extLst>
          </p:nvPr>
        </p:nvGraphicFramePr>
        <p:xfrm>
          <a:off x="2483768" y="4002762"/>
          <a:ext cx="3575247" cy="2624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91749">
                  <a:extLst>
                    <a:ext uri="{9D8B030D-6E8A-4147-A177-3AD203B41FA5}">
                      <a16:colId xmlns:a16="http://schemas.microsoft.com/office/drawing/2014/main" val="12121847"/>
                    </a:ext>
                  </a:extLst>
                </a:gridCol>
                <a:gridCol w="1191749">
                  <a:extLst>
                    <a:ext uri="{9D8B030D-6E8A-4147-A177-3AD203B41FA5}">
                      <a16:colId xmlns:a16="http://schemas.microsoft.com/office/drawing/2014/main" val="354770009"/>
                    </a:ext>
                  </a:extLst>
                </a:gridCol>
                <a:gridCol w="1191749">
                  <a:extLst>
                    <a:ext uri="{9D8B030D-6E8A-4147-A177-3AD203B41FA5}">
                      <a16:colId xmlns:a16="http://schemas.microsoft.com/office/drawing/2014/main" val="3479216148"/>
                    </a:ext>
                  </a:extLst>
                </a:gridCol>
              </a:tblGrid>
              <a:tr h="7021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姓名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学号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成绩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272536"/>
                  </a:ext>
                </a:extLst>
              </a:tr>
              <a:tr h="7021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800" dirty="0"/>
                        <a:t>江幸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99001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90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875970"/>
                  </a:ext>
                </a:extLst>
              </a:tr>
              <a:tr h="7021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800" dirty="0"/>
                        <a:t>方鹏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99002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80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23114"/>
                  </a:ext>
                </a:extLst>
              </a:tr>
              <a:tr h="442316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2800" dirty="0"/>
                        <a:t>陈可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99003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95</a:t>
                      </a:r>
                      <a:endParaRPr lang="zh-CN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480522"/>
                  </a:ext>
                </a:extLst>
              </a:tr>
            </a:tbl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id="{7A0F8AD7-45F3-4E28-A752-A139126F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12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3CDC9F-30B3-4DD2-9739-478671A973BE}"/>
              </a:ext>
            </a:extLst>
          </p:cNvPr>
          <p:cNvSpPr txBox="1"/>
          <p:nvPr/>
        </p:nvSpPr>
        <p:spPr>
          <a:xfrm>
            <a:off x="574675" y="1291147"/>
            <a:ext cx="87498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，输入</a:t>
            </a:r>
            <a:r>
              <a:rPr lang="en-US" altLang="zh-CN" sz="2800" i="0" dirty="0"/>
              <a:t>n</a:t>
            </a:r>
            <a:r>
              <a:rPr lang="zh-CN" altLang="en-US" sz="2800" i="0" dirty="0"/>
              <a:t>个学生的信息：序号，姓名，学号，成绩。</a:t>
            </a:r>
            <a:endParaRPr lang="en-US" altLang="zh-CN" sz="2800" i="0" dirty="0"/>
          </a:p>
          <a:p>
            <a:r>
              <a:rPr lang="en-US" altLang="zh-CN" sz="2800" i="0" dirty="0"/>
              <a:t>1</a:t>
            </a:r>
            <a:r>
              <a:rPr lang="zh-CN" altLang="en-US" sz="2800" i="0" dirty="0"/>
              <a:t>）按学号降序排序；</a:t>
            </a:r>
            <a:endParaRPr lang="en-US" altLang="zh-CN" sz="2800" i="0" dirty="0"/>
          </a:p>
          <a:p>
            <a:pPr marL="514350" indent="-514350">
              <a:buAutoNum type="arabicParenR" startAt="2"/>
            </a:pPr>
            <a:r>
              <a:rPr lang="zh-CN" altLang="en-US" sz="2800" i="0" dirty="0"/>
              <a:t>按成绩升序排序。</a:t>
            </a:r>
            <a:endParaRPr lang="en-US" altLang="zh-CN" sz="2800" i="0" dirty="0"/>
          </a:p>
          <a:p>
            <a:pPr marL="514350" indent="-514350">
              <a:buAutoNum type="arabicParenR" startAt="2"/>
            </a:pPr>
            <a:r>
              <a:rPr lang="zh-CN" altLang="en-US" sz="2800" i="0" dirty="0"/>
              <a:t>多字段排序：按学号升序，相同学号</a:t>
            </a:r>
            <a:r>
              <a:rPr lang="en-US" altLang="zh-CN" sz="2800" i="0" dirty="0"/>
              <a:t>(</a:t>
            </a:r>
            <a:r>
              <a:rPr lang="zh-CN" altLang="en-US" sz="2800" i="0" dirty="0"/>
              <a:t>假设</a:t>
            </a:r>
            <a:r>
              <a:rPr lang="en-US" altLang="zh-CN" sz="2800" i="0" dirty="0"/>
              <a:t>)</a:t>
            </a:r>
            <a:r>
              <a:rPr lang="zh-CN" altLang="en-US" sz="2800" i="0" dirty="0"/>
              <a:t>，成绩降序排序。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E32B8C-E9D9-66F4-B0DB-4E36526D5A40}"/>
              </a:ext>
            </a:extLst>
          </p:cNvPr>
          <p:cNvSpPr txBox="1"/>
          <p:nvPr/>
        </p:nvSpPr>
        <p:spPr>
          <a:xfrm>
            <a:off x="7236296" y="522173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</a:t>
            </a:r>
          </a:p>
          <a:p>
            <a:r>
              <a:rPr lang="zh-CN" altLang="en-US" dirty="0"/>
              <a:t>江幸 </a:t>
            </a:r>
            <a:r>
              <a:rPr lang="en-US" altLang="zh-CN" dirty="0"/>
              <a:t>99001 90</a:t>
            </a:r>
          </a:p>
          <a:p>
            <a:r>
              <a:rPr lang="zh-CN" altLang="en-US" dirty="0"/>
              <a:t>方鹏 </a:t>
            </a:r>
            <a:r>
              <a:rPr lang="en-US" altLang="zh-CN" dirty="0"/>
              <a:t>99002 80</a:t>
            </a:r>
          </a:p>
          <a:p>
            <a:r>
              <a:rPr lang="zh-CN" altLang="en-US" dirty="0"/>
              <a:t>陈可 </a:t>
            </a:r>
            <a:r>
              <a:rPr lang="en-US" altLang="zh-CN" dirty="0"/>
              <a:t>99003 95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4850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通用序列操作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C2736AFD-A278-4295-A4A8-A01A84BF5BAE}"/>
              </a:ext>
            </a:extLst>
          </p:cNvPr>
          <p:cNvGraphicFramePr>
            <a:graphicFrameLocks noGrp="1"/>
          </p:cNvGraphicFramePr>
          <p:nvPr/>
        </p:nvGraphicFramePr>
        <p:xfrm>
          <a:off x="649569" y="1437312"/>
          <a:ext cx="7892106" cy="37590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0241">
                  <a:extLst>
                    <a:ext uri="{9D8B030D-6E8A-4147-A177-3AD203B41FA5}">
                      <a16:colId xmlns:a16="http://schemas.microsoft.com/office/drawing/2014/main" val="2546351300"/>
                    </a:ext>
                  </a:extLst>
                </a:gridCol>
                <a:gridCol w="5731865">
                  <a:extLst>
                    <a:ext uri="{9D8B030D-6E8A-4147-A177-3AD203B41FA5}">
                      <a16:colId xmlns:a16="http://schemas.microsoft.com/office/drawing/2014/main" val="942011634"/>
                    </a:ext>
                  </a:extLst>
                </a:gridCol>
              </a:tblGrid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59590"/>
                  </a:ext>
                </a:extLst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 not in X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检查</a:t>
                      </a:r>
                      <a:r>
                        <a:rPr lang="en-US" altLang="zh-CN" sz="2800" dirty="0"/>
                        <a:t>v</a:t>
                      </a:r>
                      <a:r>
                        <a:rPr lang="zh-CN" altLang="en-US" sz="2800" dirty="0"/>
                        <a:t>是否不在序列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中，返回布尔值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570963"/>
                  </a:ext>
                </a:extLst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len</a:t>
                      </a:r>
                      <a:r>
                        <a:rPr lang="en-US" altLang="zh-CN" sz="2800" dirty="0"/>
                        <a:t>(X)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内置函数，计算序列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中成员的个数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4543428"/>
                  </a:ext>
                </a:extLst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max(X)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dirty="0"/>
                        <a:t>内置函数，返回序列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中的最大值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390441"/>
                  </a:ext>
                </a:extLst>
              </a:tr>
              <a:tr h="6230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min(X)</a:t>
                      </a:r>
                      <a:endParaRPr lang="zh-CN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内置函数，返回序列</a:t>
                      </a:r>
                      <a:r>
                        <a:rPr lang="en-US" altLang="zh-CN" sz="2800" dirty="0"/>
                        <a:t>X</a:t>
                      </a:r>
                      <a:r>
                        <a:rPr lang="zh-CN" altLang="en-US" sz="2800" dirty="0"/>
                        <a:t>中的最小值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00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955939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A0F8AD7-45F3-4E28-A752-A139126F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12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3C6BD4-D33D-7E40-4009-A5651EEE2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225689"/>
            <a:ext cx="7274748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 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student = []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,n+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stemp 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().split()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stemp[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 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(stemp[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student.append(stemp)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按元素项的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[1]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逆序排序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sortbyno 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sorted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(student,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key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lambda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x: x[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reverse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True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(sortbyno)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按元素项的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[2]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升序排序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sortbyscore 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sorted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(student,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key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lambda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x: x[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(sortbyscore)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按学号的升序，成绩降序排序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student.sort(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key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lambda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x: (x[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], -x[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]))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(student)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41EC30-B9A8-5AF3-3CA7-C4CB1E684DA2}"/>
              </a:ext>
            </a:extLst>
          </p:cNvPr>
          <p:cNvSpPr txBox="1"/>
          <p:nvPr/>
        </p:nvSpPr>
        <p:spPr>
          <a:xfrm>
            <a:off x="4644008" y="1628800"/>
            <a:ext cx="38164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思考：如何按成绩降序，学号升序排序？自定义函数值比较</a:t>
            </a:r>
          </a:p>
        </p:txBody>
      </p:sp>
    </p:spTree>
    <p:extLst>
      <p:ext uri="{BB962C8B-B14F-4D97-AF65-F5344CB8AC3E}">
        <p14:creationId xmlns:p14="http://schemas.microsoft.com/office/powerpoint/2010/main" val="226529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325742" cy="996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生成一个如下图左边所示的</a:t>
            </a:r>
            <a:r>
              <a:rPr lang="en-US" altLang="zh-CN" dirty="0"/>
              <a:t>3</a:t>
            </a:r>
            <a:r>
              <a:rPr lang="zh-CN" altLang="zh-CN" dirty="0"/>
              <a:t>行</a:t>
            </a:r>
            <a:r>
              <a:rPr lang="en-US" altLang="zh-CN" dirty="0"/>
              <a:t>3</a:t>
            </a:r>
            <a:r>
              <a:rPr lang="zh-CN" altLang="zh-CN" dirty="0"/>
              <a:t>列矩阵，</a:t>
            </a:r>
            <a:r>
              <a:rPr lang="zh-CN" altLang="en-US" dirty="0"/>
              <a:t>将其转置后输出，即输出下图右边的矩阵。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333" y="2698560"/>
            <a:ext cx="4986552" cy="2526930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FBF725BB-95FF-4EB9-A3B0-892514DCF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13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88681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871199" y="6422067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BE3477-57A0-4EAC-882D-FF1587BA1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" y="1412776"/>
            <a:ext cx="8392041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mat = [[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*i+j+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j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)]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i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j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(i+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 panose="020B0604020202020204" pitchFamily="34" charset="-122"/>
                <a:ea typeface="JetBrains Mono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mat[i][j],mat[j][i] = mat[j][i],mat[i][j]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row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mat: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col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row: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"%3d"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%col,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Arial Unicode MS" panose="020B0604020202020204" pitchFamily="34" charset="-122"/>
                <a:ea typeface="JetBrains Mono"/>
              </a:rPr>
              <a:t>end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=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 panose="020B0604020202020204" pitchFamily="34" charset="-122"/>
                <a:ea typeface="JetBrains Mono"/>
              </a:rPr>
              <a:t>''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2"/>
                <a:ea typeface="JetBrains Mono"/>
              </a:rPr>
              <a:t>()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6920158-0F6E-41D9-AB8E-AAC4B9FD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13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665876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677846" cy="676275"/>
          </a:xfrm>
        </p:spPr>
        <p:txBody>
          <a:bodyPr/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14 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">
              <a:buNone/>
            </a:pPr>
            <a:r>
              <a:rPr lang="en-US" altLang="zh-CN" dirty="0"/>
              <a:t>                   </a:t>
            </a:r>
            <a:endParaRPr lang="zh-CN" altLang="zh-CN" dirty="0"/>
          </a:p>
          <a:p>
            <a:pPr fontAlgn="b"/>
            <a:endParaRPr lang="zh-CN" altLang="zh-CN" dirty="0"/>
          </a:p>
          <a:p>
            <a:pPr fontAlgn="b"/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5A25AD-1559-435E-B5EA-C753C3603842}"/>
              </a:ext>
            </a:extLst>
          </p:cNvPr>
          <p:cNvSpPr txBox="1"/>
          <p:nvPr/>
        </p:nvSpPr>
        <p:spPr>
          <a:xfrm>
            <a:off x="574674" y="1341438"/>
            <a:ext cx="846182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effectLst/>
                <a:latin typeface="+mj-ea"/>
                <a:ea typeface="+mj-ea"/>
              </a:rPr>
              <a:t>输入</a:t>
            </a:r>
            <a:r>
              <a:rPr lang="en-US" altLang="zh-CN" sz="2800" b="0" i="0" dirty="0">
                <a:effectLst/>
                <a:latin typeface="+mj-ea"/>
                <a:ea typeface="+mj-ea"/>
              </a:rPr>
              <a:t>n</a:t>
            </a:r>
            <a:r>
              <a:rPr lang="zh-CN" altLang="en-US" sz="2800" b="0" i="0" dirty="0">
                <a:effectLst/>
                <a:latin typeface="+mj-ea"/>
                <a:ea typeface="+mj-ea"/>
              </a:rPr>
              <a:t>，输入一个</a:t>
            </a:r>
            <a:r>
              <a:rPr lang="en-US" altLang="zh-CN" sz="2800" b="0" i="0" dirty="0">
                <a:effectLst/>
                <a:latin typeface="+mj-ea"/>
                <a:ea typeface="+mj-ea"/>
              </a:rPr>
              <a:t>n*n</a:t>
            </a:r>
            <a:r>
              <a:rPr lang="zh-CN" altLang="en-US" sz="2800" b="0" i="0" dirty="0">
                <a:effectLst/>
                <a:latin typeface="+mj-ea"/>
                <a:ea typeface="+mj-ea"/>
              </a:rPr>
              <a:t>矩阵</a:t>
            </a:r>
            <a:r>
              <a:rPr lang="en-US" altLang="zh-CN" sz="2800" b="0" i="0" dirty="0">
                <a:effectLst/>
                <a:latin typeface="+mj-ea"/>
                <a:ea typeface="+mj-ea"/>
              </a:rPr>
              <a:t>A</a:t>
            </a:r>
            <a:r>
              <a:rPr lang="zh-CN" altLang="en-US" sz="2800" b="0" i="0" dirty="0">
                <a:effectLst/>
                <a:latin typeface="+mj-ea"/>
                <a:ea typeface="+mj-ea"/>
              </a:rPr>
              <a:t>。矩阵</a:t>
            </a:r>
            <a:r>
              <a:rPr lang="en-US" altLang="zh-CN" sz="2800" b="0" i="0" dirty="0">
                <a:effectLst/>
                <a:latin typeface="+mj-ea"/>
                <a:ea typeface="+mj-ea"/>
              </a:rPr>
              <a:t>A</a:t>
            </a:r>
            <a:r>
              <a:rPr lang="zh-CN" altLang="en-US" sz="2800" b="0" i="0" dirty="0">
                <a:effectLst/>
                <a:latin typeface="+mj-ea"/>
                <a:ea typeface="+mj-ea"/>
              </a:rPr>
              <a:t>的鞍点是一个位置（</a:t>
            </a:r>
            <a:r>
              <a:rPr lang="en-US" altLang="zh-CN" sz="2800" b="0" i="0" dirty="0" err="1">
                <a:effectLst/>
                <a:latin typeface="+mj-ea"/>
                <a:ea typeface="+mj-ea"/>
              </a:rPr>
              <a:t>i</a:t>
            </a:r>
            <a:r>
              <a:rPr lang="zh-CN" altLang="en-US" sz="2800" b="0" i="0" dirty="0">
                <a:effectLst/>
                <a:latin typeface="+mj-ea"/>
                <a:ea typeface="+mj-ea"/>
              </a:rPr>
              <a:t>，</a:t>
            </a:r>
            <a:r>
              <a:rPr lang="en-US" altLang="zh-CN" sz="2800" b="0" i="0" dirty="0">
                <a:effectLst/>
                <a:latin typeface="+mj-ea"/>
                <a:ea typeface="+mj-ea"/>
              </a:rPr>
              <a:t>j</a:t>
            </a:r>
            <a:r>
              <a:rPr lang="zh-CN" altLang="en-US" sz="2800" b="0" i="0" dirty="0">
                <a:effectLst/>
                <a:latin typeface="+mj-ea"/>
                <a:ea typeface="+mj-ea"/>
              </a:rPr>
              <a:t>），在该位置上的元素是第</a:t>
            </a:r>
            <a:r>
              <a:rPr lang="en-US" altLang="zh-CN" sz="2800" b="0" i="0" dirty="0" err="1">
                <a:effectLst/>
                <a:latin typeface="+mj-ea"/>
                <a:ea typeface="+mj-ea"/>
              </a:rPr>
              <a:t>i</a:t>
            </a:r>
            <a:r>
              <a:rPr lang="zh-CN" altLang="en-US" sz="2800" b="0" i="0" dirty="0">
                <a:effectLst/>
                <a:latin typeface="+mj-ea"/>
                <a:ea typeface="+mj-ea"/>
              </a:rPr>
              <a:t>行上的最大数，第</a:t>
            </a:r>
            <a:r>
              <a:rPr lang="en-US" altLang="zh-CN" sz="2800" b="0" i="0" dirty="0">
                <a:effectLst/>
                <a:latin typeface="+mj-ea"/>
                <a:ea typeface="+mj-ea"/>
              </a:rPr>
              <a:t>j</a:t>
            </a:r>
            <a:r>
              <a:rPr lang="zh-CN" altLang="en-US" sz="2800" b="0" i="0" dirty="0">
                <a:effectLst/>
                <a:latin typeface="+mj-ea"/>
                <a:ea typeface="+mj-ea"/>
              </a:rPr>
              <a:t>列上的最小数。一个矩阵</a:t>
            </a:r>
            <a:r>
              <a:rPr lang="en-US" altLang="zh-CN" sz="2800" b="0" i="0" dirty="0">
                <a:effectLst/>
                <a:latin typeface="+mj-ea"/>
                <a:ea typeface="+mj-ea"/>
              </a:rPr>
              <a:t>A</a:t>
            </a:r>
            <a:r>
              <a:rPr lang="zh-CN" altLang="en-US" sz="2800" b="0" i="0" dirty="0">
                <a:effectLst/>
                <a:latin typeface="+mj-ea"/>
                <a:ea typeface="+mj-ea"/>
              </a:rPr>
              <a:t>也可能没有鞍点。</a:t>
            </a:r>
            <a:endParaRPr lang="en-US" altLang="zh-CN" sz="2800" b="0" i="0" dirty="0">
              <a:effectLst/>
              <a:latin typeface="+mj-ea"/>
              <a:ea typeface="+mj-ea"/>
            </a:endParaRPr>
          </a:p>
          <a:p>
            <a:endParaRPr lang="en-US" altLang="zh-CN" sz="2800" b="0" i="0" dirty="0">
              <a:effectLst/>
              <a:latin typeface="+mj-ea"/>
              <a:ea typeface="+mj-ea"/>
            </a:endParaRPr>
          </a:p>
          <a:p>
            <a:r>
              <a:rPr lang="en-US" altLang="zh-CN" sz="2800" b="0" i="0" dirty="0">
                <a:solidFill>
                  <a:srgbClr val="FF0000"/>
                </a:solidFill>
                <a:latin typeface="+mj-ea"/>
                <a:ea typeface="+mj-ea"/>
              </a:rPr>
              <a:t>math</a:t>
            </a:r>
            <a:r>
              <a:rPr lang="zh-CN" altLang="en-US" sz="2800" b="0" i="0" dirty="0">
                <a:solidFill>
                  <a:srgbClr val="FF0000"/>
                </a:solidFill>
                <a:latin typeface="+mj-ea"/>
                <a:ea typeface="+mj-ea"/>
              </a:rPr>
              <a:t>包中的最大值，最小值。</a:t>
            </a:r>
            <a:r>
              <a:rPr lang="en-US" altLang="zh-CN" sz="2800" b="0" i="0" dirty="0">
                <a:solidFill>
                  <a:srgbClr val="FF0000"/>
                </a:solidFill>
                <a:latin typeface="+mj-ea"/>
                <a:ea typeface="+mj-ea"/>
              </a:rPr>
              <a:t>math.inf, -math.inf</a:t>
            </a:r>
            <a:endParaRPr lang="en-US" altLang="zh-CN" sz="28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  <a:p>
            <a:endParaRPr lang="en-US" altLang="zh-CN" sz="2800" b="0" i="0" dirty="0">
              <a:latin typeface="+mj-ea"/>
              <a:ea typeface="+mj-ea"/>
            </a:endParaRPr>
          </a:p>
          <a:p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br>
              <a:rPr lang="zh-CN" altLang="en-US" sz="2800" dirty="0"/>
            </a:b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1 7 4 1</a:t>
            </a:r>
            <a:br>
              <a:rPr lang="zh-CN" altLang="en-US" sz="2800" dirty="0"/>
            </a:b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4 8 3 6</a:t>
            </a:r>
            <a:br>
              <a:rPr lang="zh-CN" altLang="en-US" sz="2800" dirty="0"/>
            </a:b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1 6 1 2</a:t>
            </a:r>
            <a:br>
              <a:rPr lang="zh-CN" altLang="en-US" sz="2800" dirty="0"/>
            </a:br>
            <a:r>
              <a:rPr lang="en-US" altLang="zh-CN" sz="2800" b="0" i="0" dirty="0">
                <a:solidFill>
                  <a:srgbClr val="4D4D4D"/>
                </a:solidFill>
                <a:effectLst/>
                <a:latin typeface="-apple-system"/>
              </a:rPr>
              <a:t>0 7 8 9</a:t>
            </a:r>
          </a:p>
          <a:p>
            <a:endParaRPr lang="zh-CN" altLang="en-US" sz="2800" dirty="0">
              <a:latin typeface="+mj-ea"/>
              <a:ea typeface="+mj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0958F64-58AB-4BE8-A96F-6287591DC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178" y="3972927"/>
            <a:ext cx="900982" cy="59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8962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677846" cy="676275"/>
          </a:xfrm>
        </p:spPr>
        <p:txBody>
          <a:bodyPr/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14 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">
              <a:buNone/>
            </a:pPr>
            <a:r>
              <a:rPr lang="en-US" altLang="zh-CN" dirty="0"/>
              <a:t>                   </a:t>
            </a:r>
            <a:endParaRPr lang="zh-CN" altLang="zh-CN" dirty="0"/>
          </a:p>
          <a:p>
            <a:pPr fontAlgn="b"/>
            <a:endParaRPr lang="zh-CN" altLang="zh-CN" dirty="0"/>
          </a:p>
          <a:p>
            <a:pPr fontAlgn="b"/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5027C0-1EA7-7FF8-8B1A-8607A3B6D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59" y="1254746"/>
            <a:ext cx="9417963" cy="48936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 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())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num = []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i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(n):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num.append(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list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map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input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().split())))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row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(n):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index = num[row].index(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max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(num[row]))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for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row1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in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range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(n):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if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num[row][index] &gt; num[row1][index]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and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row != row1: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break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+mn-ea"/>
                <a:ea typeface="+mn-ea"/>
              </a:rPr>
              <a:t>   else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: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+mn-ea"/>
                <a:ea typeface="+mn-ea"/>
              </a:rPr>
              <a:t>print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(row,index)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189496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677846" cy="676275"/>
          </a:xfrm>
        </p:spPr>
        <p:txBody>
          <a:bodyPr/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15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C5A25AD-1559-435E-B5EA-C753C3603842}"/>
              </a:ext>
            </a:extLst>
          </p:cNvPr>
          <p:cNvSpPr txBox="1"/>
          <p:nvPr/>
        </p:nvSpPr>
        <p:spPr>
          <a:xfrm>
            <a:off x="574674" y="1341438"/>
            <a:ext cx="81737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latin typeface="+mj-ea"/>
                <a:ea typeface="+mj-ea"/>
              </a:rPr>
              <a:t>输入</a:t>
            </a:r>
            <a:r>
              <a:rPr lang="en-US" altLang="zh-CN" sz="2800" b="0" i="0" dirty="0">
                <a:latin typeface="+mj-ea"/>
                <a:ea typeface="+mj-ea"/>
              </a:rPr>
              <a:t>n</a:t>
            </a:r>
            <a:r>
              <a:rPr lang="zh-CN" altLang="en-US" sz="2800" b="0" i="0" dirty="0">
                <a:latin typeface="+mj-ea"/>
                <a:ea typeface="+mj-ea"/>
              </a:rPr>
              <a:t>，输入</a:t>
            </a:r>
            <a:r>
              <a:rPr lang="en-US" altLang="zh-CN" sz="2800" b="0" i="0" dirty="0">
                <a:latin typeface="+mj-ea"/>
                <a:ea typeface="+mj-ea"/>
              </a:rPr>
              <a:t>n*n</a:t>
            </a:r>
            <a:r>
              <a:rPr lang="zh-CN" altLang="en-US" sz="2800" b="0" i="0" dirty="0">
                <a:latin typeface="+mj-ea"/>
                <a:ea typeface="+mj-ea"/>
              </a:rPr>
              <a:t>的矩阵，复制该矩阵，修改</a:t>
            </a:r>
            <a:r>
              <a:rPr lang="en-US" altLang="zh-CN" sz="2800" b="0" i="0" dirty="0">
                <a:latin typeface="+mj-ea"/>
                <a:ea typeface="+mj-ea"/>
              </a:rPr>
              <a:t>[1][1]</a:t>
            </a:r>
            <a:r>
              <a:rPr lang="zh-CN" altLang="en-US" sz="2800" b="0" i="0" dirty="0">
                <a:latin typeface="+mj-ea"/>
                <a:ea typeface="+mj-ea"/>
              </a:rPr>
              <a:t>元素为原值</a:t>
            </a:r>
            <a:r>
              <a:rPr lang="en-US" altLang="zh-CN" sz="2800" b="0" i="0" dirty="0">
                <a:latin typeface="+mj-ea"/>
                <a:ea typeface="+mj-ea"/>
              </a:rPr>
              <a:t>2</a:t>
            </a:r>
            <a:r>
              <a:rPr lang="zh-CN" altLang="en-US" sz="2800" b="0" i="0" dirty="0">
                <a:latin typeface="+mj-ea"/>
                <a:ea typeface="+mj-ea"/>
              </a:rPr>
              <a:t>倍，输出原矩阵和复制修改后的矩阵。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F5D226-D600-BA07-E40C-D8C06F7BC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133" y="2925082"/>
            <a:ext cx="835292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mat2 = mat[:] 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# 一维切片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for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row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in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+mj-ea"/>
                <a:ea typeface="+mj-ea"/>
              </a:rPr>
              <a:t>range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(n):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# 二维也切片，才</a:t>
            </a:r>
            <a:r>
              <a:rPr kumimoji="0" lang="zh-CN" altLang="en-US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复制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整个矩阵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+mj-ea"/>
                <a:ea typeface="+mj-ea"/>
              </a:rPr>
              <a:t>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mat2[row] = mat[row][:]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mat2[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][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] 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*mat2[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][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j-ea"/>
                <a:ea typeface="+mj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ea"/>
                <a:ea typeface="+mj-ea"/>
              </a:rPr>
              <a:t>]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1711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4" y="304800"/>
            <a:ext cx="8677846" cy="676275"/>
          </a:xfrm>
        </p:spPr>
        <p:txBody>
          <a:bodyPr/>
          <a:lstStyle/>
          <a:p>
            <a:pPr algn="ctr"/>
            <a:r>
              <a:rPr lang="zh-CN" altLang="en-US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练习</a:t>
            </a:r>
            <a:r>
              <a:rPr lang="en-US" altLang="zh-CN" sz="4400" kern="1200" dirty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15</a:t>
            </a:r>
            <a:endParaRPr lang="zh-CN" altLang="en-US" sz="4400" kern="1200" dirty="0"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86A74B-20FB-B1A9-8128-54B12934F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785" y="7782961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E13212-86BD-CEB1-AB5A-A7140085F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18" y="1620750"/>
            <a:ext cx="666079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n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input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())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mat = [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list(map(int, input().split())) for 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i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in range(n)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mat2 = mat[:] 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只一维切片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(mat2),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(mat2[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]),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(mat2[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]))  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mat, mat2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行地址相同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(mat),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(mat[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]),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id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(mat[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]))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for row in range(n):   # </a:t>
            </a: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  <a:t>二维也切片，才可备份整个矩阵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</a:rPr>
            </a:br>
            <a: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  <a:t>#     mat2[row] = mat[row][:]</a:t>
            </a:r>
            <a:br>
              <a:rPr kumimoji="0" lang="zh-CN" altLang="zh-CN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mat2[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2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*mat2[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][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 panose="020B0604020202020204" pitchFamily="34" charset="-122"/>
                <a:ea typeface="JetBrains Mono"/>
              </a:rPr>
              <a:t>1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]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"old:"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mat: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(*x)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 panose="020B0604020202020204" pitchFamily="34" charset="-122"/>
                <a:ea typeface="JetBrains Mono"/>
              </a:rPr>
              <a:t>"new:"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x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 panose="020B0604020202020204" pitchFamily="34" charset="-122"/>
                <a:ea typeface="JetBrains Mono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mat2: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 panose="020B0604020202020204" pitchFamily="34" charset="-122"/>
                <a:ea typeface="JetBrains Mono"/>
              </a:rPr>
              <a:t>(*x)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266405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0C67FBDF-D1C1-49FA-AE48-61970863A0DB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A0F8AD7-45F3-4E28-A752-A139126F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课堂练习</a:t>
            </a:r>
            <a:r>
              <a:rPr lang="en-US" altLang="zh-CN" sz="4400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2</a:t>
            </a:r>
            <a:endParaRPr lang="zh-CN" altLang="en-US" sz="4400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0BA489-E976-4059-51DA-E7E9F93DB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2852936"/>
            <a:ext cx="4943475" cy="23050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0DCFD1-D098-C048-B032-969919C35CBF}"/>
              </a:ext>
            </a:extLst>
          </p:cNvPr>
          <p:cNvSpPr txBox="1"/>
          <p:nvPr/>
        </p:nvSpPr>
        <p:spPr>
          <a:xfrm>
            <a:off x="574674" y="1341438"/>
            <a:ext cx="81737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latin typeface="+mj-ea"/>
                <a:ea typeface="+mj-ea"/>
              </a:rPr>
              <a:t>输入</a:t>
            </a:r>
            <a:r>
              <a:rPr lang="en-US" altLang="zh-CN" sz="2800" b="0" i="0" dirty="0" err="1">
                <a:latin typeface="+mj-ea"/>
                <a:ea typeface="+mj-ea"/>
              </a:rPr>
              <a:t>n.m</a:t>
            </a:r>
            <a:r>
              <a:rPr lang="zh-CN" altLang="en-US" sz="2800" b="0" i="0" dirty="0">
                <a:latin typeface="+mj-ea"/>
                <a:ea typeface="+mj-ea"/>
              </a:rPr>
              <a:t>，输入</a:t>
            </a:r>
            <a:r>
              <a:rPr lang="en-US" altLang="zh-CN" sz="2800" b="0" i="0" dirty="0">
                <a:latin typeface="+mj-ea"/>
                <a:ea typeface="+mj-ea"/>
              </a:rPr>
              <a:t>n</a:t>
            </a:r>
            <a:r>
              <a:rPr lang="zh-CN" altLang="en-US" sz="2800" b="0" i="0" dirty="0">
                <a:latin typeface="+mj-ea"/>
                <a:ea typeface="+mj-ea"/>
              </a:rPr>
              <a:t>行</a:t>
            </a:r>
            <a:r>
              <a:rPr lang="en-US" altLang="zh-CN" sz="2800" b="0" i="0" dirty="0">
                <a:latin typeface="+mj-ea"/>
                <a:ea typeface="+mj-ea"/>
              </a:rPr>
              <a:t>m</a:t>
            </a:r>
            <a:r>
              <a:rPr lang="zh-CN" altLang="en-US" sz="2800" b="0" i="0" dirty="0">
                <a:latin typeface="+mj-ea"/>
                <a:ea typeface="+mj-ea"/>
              </a:rPr>
              <a:t>列矩阵元素，按下列格式输出该矩阵，行和，列和，行最大，列最大。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77A969-C4EF-7B00-19F1-AE3FDB5B9722}"/>
              </a:ext>
            </a:extLst>
          </p:cNvPr>
          <p:cNvSpPr txBox="1"/>
          <p:nvPr/>
        </p:nvSpPr>
        <p:spPr>
          <a:xfrm>
            <a:off x="683568" y="551656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注意：</a:t>
            </a:r>
            <a:r>
              <a:rPr lang="zh-CN" altLang="en-US" sz="2800" b="0" i="0" dirty="0">
                <a:latin typeface="+mn-ea"/>
                <a:ea typeface="+mn-ea"/>
              </a:rPr>
              <a:t>先列表推导得到每列元素，再用</a:t>
            </a:r>
            <a:r>
              <a:rPr lang="en-US" altLang="zh-CN" sz="2800" b="0" i="0" dirty="0" err="1">
                <a:latin typeface="+mn-ea"/>
                <a:ea typeface="+mn-ea"/>
              </a:rPr>
              <a:t>sum,max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06630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83768" y="220283"/>
            <a:ext cx="350769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sym typeface="+mn-lt"/>
              </a:rPr>
              <a:t>6.3 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anose="02010509060101010101" pitchFamily="49" charset="-122"/>
                <a:sym typeface="+mn-lt"/>
              </a:rPr>
              <a:t>列表类型</a:t>
            </a:r>
            <a:endParaRPr lang="en-US" altLang="zh-CN" sz="4400" i="0" dirty="0">
              <a:solidFill>
                <a:schemeClr val="tx2"/>
              </a:solidFill>
              <a:latin typeface="Tahoma" panose="020B0604030504040204" pitchFamily="34" charset="0"/>
              <a:ea typeface="隶书" panose="02010509060101010101" pitchFamily="49" charset="-122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AC0AAE-C58C-63E7-BD26-3BC4A531B587}"/>
              </a:ext>
            </a:extLst>
          </p:cNvPr>
          <p:cNvSpPr txBox="1"/>
          <p:nvPr/>
        </p:nvSpPr>
        <p:spPr>
          <a:xfrm>
            <a:off x="611560" y="1263319"/>
            <a:ext cx="81369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Python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提供了列表（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list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）数据类型来存储由多个值组成的序列。在列表中，值可以是任何数据类型，称为元素（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element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）或项（</a:t>
            </a:r>
            <a:r>
              <a:rPr lang="en-US" altLang="zh-CN" sz="2800" b="0" i="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item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）。</a:t>
            </a:r>
            <a:endParaRPr lang="zh-CN" altLang="zh-CN" sz="2800" b="0" i="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82A768-6C92-6B29-9C13-272F33EA058C}"/>
              </a:ext>
            </a:extLst>
          </p:cNvPr>
          <p:cNvSpPr txBox="1"/>
          <p:nvPr/>
        </p:nvSpPr>
        <p:spPr>
          <a:xfrm>
            <a:off x="755576" y="4869160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列表：一组数的存储。其它语言中，数组。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185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227">
        <p:random/>
      </p:transition>
    </mc:Choice>
    <mc:Fallback xmlns="">
      <p:transition spd="slow" advTm="422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uiExpand="1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列表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(list)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340768"/>
            <a:ext cx="9109893" cy="3071290"/>
          </a:xfrm>
        </p:spPr>
        <p:txBody>
          <a:bodyPr/>
          <a:lstStyle/>
          <a:p>
            <a:r>
              <a:rPr lang="zh-CN" altLang="en-US" dirty="0"/>
              <a:t>存储一系列元素组成的序列。</a:t>
            </a:r>
            <a:endParaRPr lang="en-US" altLang="zh-CN" dirty="0"/>
          </a:p>
          <a:p>
            <a:r>
              <a:rPr lang="zh-CN" altLang="zh-CN" dirty="0"/>
              <a:t>列表可以由零个或多个元素组成，元素之间用逗号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zh-CN" dirty="0"/>
              <a:t>分开，整个列表被</a:t>
            </a:r>
            <a:r>
              <a:rPr lang="en-US" altLang="zh-CN" dirty="0"/>
              <a:t>[]</a:t>
            </a:r>
            <a:r>
              <a:rPr lang="zh-CN" altLang="zh-CN" dirty="0"/>
              <a:t>包裹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列表用下标位置定位元素：列表名</a:t>
            </a:r>
            <a:r>
              <a:rPr lang="en-US" altLang="zh-CN" dirty="0"/>
              <a:t>[0]</a:t>
            </a:r>
            <a:r>
              <a:rPr lang="zh-CN" altLang="en-US" dirty="0"/>
              <a:t>、列表名</a:t>
            </a:r>
            <a:r>
              <a:rPr lang="en-US" altLang="zh-CN" dirty="0"/>
              <a:t>[-1]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下标从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-1</a:t>
            </a:r>
            <a:r>
              <a:rPr lang="zh-CN" altLang="en-US" dirty="0"/>
              <a:t>开始。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可变序列。</a:t>
            </a:r>
            <a:r>
              <a:rPr lang="en-US" altLang="zh-CN" dirty="0"/>
              <a:t>l[0] = 10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zh-CN" altLang="en-US" dirty="0"/>
              <a:t>表中元素可以是“异构”的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F952298-C346-24EB-FDBE-1059B83FB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494" y="4752532"/>
            <a:ext cx="7904728" cy="18158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empty_list = []   </a:t>
            </a:r>
            <a: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  <a:t># 空列表</a:t>
            </a:r>
            <a:br>
              <a:rPr kumimoji="0" lang="zh-CN" altLang="zh-CN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list1=[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'physics'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'chemistry'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1997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2000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] 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list2=[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2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3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4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5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]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list3=[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"a"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"b"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"c"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"d"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]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5807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列表</a:t>
            </a:r>
            <a:r>
              <a:rPr lang="en-US" altLang="zh-CN" sz="4400" b="1" kern="1200" dirty="0"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(list)</a:t>
            </a:r>
            <a:endParaRPr lang="zh-CN" altLang="en-US" sz="4400" b="1" kern="1200" dirty="0">
              <a:latin typeface="Tahoma" panose="020B060403050404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4675" y="1340768"/>
            <a:ext cx="8677845" cy="3600400"/>
          </a:xfrm>
        </p:spPr>
        <p:txBody>
          <a:bodyPr/>
          <a:lstStyle/>
          <a:p>
            <a:r>
              <a:rPr lang="zh-CN" altLang="en-US" dirty="0"/>
              <a:t>列表允许嵌套，即列表中成员是列表。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lv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zh-CN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000" kern="1200">
                <a:solidFill>
                  <a:schemeClr val="tx2">
                    <a:shade val="50000"/>
                  </a:schemeClr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54DCE81F-A34A-4F23-89A3-BB8AD725059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E63688-6D9C-3578-9C94-9533A8197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257708"/>
            <a:ext cx="6109365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olist=[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+mn-ea"/>
                <a:ea typeface="+mn-ea"/>
              </a:rPr>
              <a:t>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'str'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'name'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,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+mn-ea"/>
                <a:ea typeface="+mn-ea"/>
              </a:rPr>
              <a:t>'goofy'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+mn-ea"/>
                <a:ea typeface="+mn-ea"/>
              </a:rPr>
              <a:t>]]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99135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57e93ae-bcdf-4bb0-92f1-097044599750"/>
  <p:tag name="COMMONDATA" val="eyJoZGlkIjoiZDJhMGY2NTliNjM3ZDM2Y2ExZTAwZGE4Y2I5MzU0Yz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|0.5|0.7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5863</Words>
  <Application>Microsoft Office PowerPoint</Application>
  <PresentationFormat>全屏显示(4:3)</PresentationFormat>
  <Paragraphs>500</Paragraphs>
  <Slides>67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85" baseType="lpstr">
      <vt:lpstr>-apple-system</vt:lpstr>
      <vt:lpstr>Arial Unicode MS</vt:lpstr>
      <vt:lpstr>Helvetica Neue</vt:lpstr>
      <vt:lpstr>JetBrains Mono</vt:lpstr>
      <vt:lpstr>等线</vt:lpstr>
      <vt:lpstr>黑体</vt:lpstr>
      <vt:lpstr>华文行楷</vt:lpstr>
      <vt:lpstr>楷体_GB2312</vt:lpstr>
      <vt:lpstr>隶书</vt:lpstr>
      <vt:lpstr>宋体</vt:lpstr>
      <vt:lpstr>Arial</vt:lpstr>
      <vt:lpstr>Calibri</vt:lpstr>
      <vt:lpstr>Cambria</vt:lpstr>
      <vt:lpstr>Tahoma</vt:lpstr>
      <vt:lpstr>Times New Roman</vt:lpstr>
      <vt:lpstr>Verdana</vt:lpstr>
      <vt:lpstr>Wingdings</vt:lpstr>
      <vt:lpstr>1_Profile</vt:lpstr>
      <vt:lpstr>Python程序设计</vt:lpstr>
      <vt:lpstr>PowerPoint 演示文稿</vt:lpstr>
      <vt:lpstr>PowerPoint 演示文稿</vt:lpstr>
      <vt:lpstr>序列的访问及运算符</vt:lpstr>
      <vt:lpstr>通用序列操作</vt:lpstr>
      <vt:lpstr>通用序列操作</vt:lpstr>
      <vt:lpstr>PowerPoint 演示文稿</vt:lpstr>
      <vt:lpstr>列表(list)</vt:lpstr>
      <vt:lpstr>列表(list)</vt:lpstr>
      <vt:lpstr>创建列表</vt:lpstr>
      <vt:lpstr>创建列表</vt:lpstr>
      <vt:lpstr>PowerPoint 演示文稿</vt:lpstr>
      <vt:lpstr>基本的列表操作</vt:lpstr>
      <vt:lpstr>基本的列表操作</vt:lpstr>
      <vt:lpstr>基本的列表操作</vt:lpstr>
      <vt:lpstr>列表的函数或方法</vt:lpstr>
      <vt:lpstr>列表的函数或方法</vt:lpstr>
      <vt:lpstr>列表的函数或方法</vt:lpstr>
      <vt:lpstr>PowerPoint 演示文稿</vt:lpstr>
      <vt:lpstr>PowerPoint 演示文稿</vt:lpstr>
      <vt:lpstr>练习1</vt:lpstr>
      <vt:lpstr>练习1</vt:lpstr>
      <vt:lpstr>练习1运行结果</vt:lpstr>
      <vt:lpstr>回顾：字符串和列表的互相操作</vt:lpstr>
      <vt:lpstr>回顾：字符串和列表的互相操作</vt:lpstr>
      <vt:lpstr>练习2</vt:lpstr>
      <vt:lpstr>练习3</vt:lpstr>
      <vt:lpstr>创建列表方法</vt:lpstr>
      <vt:lpstr>列表解析</vt:lpstr>
      <vt:lpstr>带条件的列表解析</vt:lpstr>
      <vt:lpstr>PowerPoint 演示文稿</vt:lpstr>
      <vt:lpstr>练习4</vt:lpstr>
      <vt:lpstr>练习5</vt:lpstr>
      <vt:lpstr>练习5</vt:lpstr>
      <vt:lpstr>练习6</vt:lpstr>
      <vt:lpstr>练习7</vt:lpstr>
      <vt:lpstr>练习7</vt:lpstr>
      <vt:lpstr>练习8 （自己看） </vt:lpstr>
      <vt:lpstr>PowerPoint 演示文稿</vt:lpstr>
      <vt:lpstr>列表各种创建方法比较</vt:lpstr>
      <vt:lpstr>列表各种创建方法比较</vt:lpstr>
      <vt:lpstr>列表各种创建方法比较</vt:lpstr>
      <vt:lpstr>课堂练习1</vt:lpstr>
      <vt:lpstr>课堂练习1</vt:lpstr>
      <vt:lpstr>all和any函数</vt:lpstr>
      <vt:lpstr>all和any函数例</vt:lpstr>
      <vt:lpstr>矩阵的列表表示</vt:lpstr>
      <vt:lpstr>矩阵存储，二维数组</vt:lpstr>
      <vt:lpstr>用二维列表表示二维表格</vt:lpstr>
      <vt:lpstr>矩阵元素输入</vt:lpstr>
      <vt:lpstr>输出矩阵元素</vt:lpstr>
      <vt:lpstr>直接取列表的元素</vt:lpstr>
      <vt:lpstr>直接取列表的元素结合*拆包</vt:lpstr>
      <vt:lpstr>用嵌套循环产生列表</vt:lpstr>
      <vt:lpstr>用嵌套循环产生列表</vt:lpstr>
      <vt:lpstr>练习10</vt:lpstr>
      <vt:lpstr>练习11</vt:lpstr>
      <vt:lpstr>练习11</vt:lpstr>
      <vt:lpstr>练习12</vt:lpstr>
      <vt:lpstr>练习12</vt:lpstr>
      <vt:lpstr>练习13</vt:lpstr>
      <vt:lpstr>练习13</vt:lpstr>
      <vt:lpstr>练习14 </vt:lpstr>
      <vt:lpstr>练习14 </vt:lpstr>
      <vt:lpstr>练习15</vt:lpstr>
      <vt:lpstr>练习15</vt:lpstr>
      <vt:lpstr>课堂练习2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Chen Hu</cp:lastModifiedBy>
  <cp:revision>1482</cp:revision>
  <cp:lastPrinted>2019-12-25T01:12:00Z</cp:lastPrinted>
  <dcterms:created xsi:type="dcterms:W3CDTF">2002-01-07T04:58:00Z</dcterms:created>
  <dcterms:modified xsi:type="dcterms:W3CDTF">2024-05-23T02:53:56Z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05DA3F4D82714A73A4D5EADDDD52A80F</vt:lpwstr>
  </property>
  <property fmtid="{D5CDD505-2E9C-101B-9397-08002B2CF9AE}" pid="3" name="KSOProductBuildVer">
    <vt:lpwstr>2052-11.1.0.12970</vt:lpwstr>
  </property>
</Properties>
</file>